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8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9311" y="4572"/>
            <a:ext cx="4742815" cy="6853555"/>
          </a:xfrm>
          <a:custGeom>
            <a:avLst/>
            <a:gdLst/>
            <a:ahLst/>
            <a:cxnLst/>
            <a:rect l="l" t="t" r="r" b="b"/>
            <a:pathLst>
              <a:path w="4742815" h="6853555">
                <a:moveTo>
                  <a:pt x="1927860" y="0"/>
                </a:moveTo>
                <a:lnTo>
                  <a:pt x="3146806" y="6853043"/>
                </a:lnTo>
              </a:path>
              <a:path w="4742815" h="6853555">
                <a:moveTo>
                  <a:pt x="4742561" y="3689604"/>
                </a:moveTo>
                <a:lnTo>
                  <a:pt x="0" y="6852958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723" y="0"/>
            <a:ext cx="2588895" cy="6858000"/>
          </a:xfrm>
          <a:custGeom>
            <a:avLst/>
            <a:gdLst/>
            <a:ahLst/>
            <a:cxnLst/>
            <a:rect l="l" t="t" r="r" b="b"/>
            <a:pathLst>
              <a:path w="2588895" h="6858000">
                <a:moveTo>
                  <a:pt x="2588895" y="0"/>
                </a:moveTo>
                <a:lnTo>
                  <a:pt x="0" y="0"/>
                </a:lnTo>
                <a:lnTo>
                  <a:pt x="1208785" y="6857995"/>
                </a:lnTo>
                <a:lnTo>
                  <a:pt x="2588895" y="6857995"/>
                </a:lnTo>
                <a:lnTo>
                  <a:pt x="2588895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5211" y="3047999"/>
            <a:ext cx="3256915" cy="3810000"/>
          </a:xfrm>
          <a:custGeom>
            <a:avLst/>
            <a:gdLst/>
            <a:ahLst/>
            <a:cxnLst/>
            <a:rect l="l" t="t" r="r" b="b"/>
            <a:pathLst>
              <a:path w="3256915" h="3810000">
                <a:moveTo>
                  <a:pt x="3256788" y="0"/>
                </a:moveTo>
                <a:lnTo>
                  <a:pt x="0" y="3809999"/>
                </a:lnTo>
                <a:lnTo>
                  <a:pt x="3256788" y="3809999"/>
                </a:lnTo>
                <a:lnTo>
                  <a:pt x="3256788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47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198" y="0"/>
                </a:moveTo>
                <a:lnTo>
                  <a:pt x="0" y="0"/>
                </a:lnTo>
                <a:lnTo>
                  <a:pt x="2470150" y="6857995"/>
                </a:lnTo>
                <a:lnTo>
                  <a:pt x="2854198" y="6857995"/>
                </a:lnTo>
                <a:lnTo>
                  <a:pt x="2854198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241" y="818514"/>
            <a:ext cx="3891915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9311" y="4572"/>
            <a:ext cx="4742815" cy="6853555"/>
          </a:xfrm>
          <a:custGeom>
            <a:avLst/>
            <a:gdLst/>
            <a:ahLst/>
            <a:cxnLst/>
            <a:rect l="l" t="t" r="r" b="b"/>
            <a:pathLst>
              <a:path w="4742815" h="6853555">
                <a:moveTo>
                  <a:pt x="1927860" y="0"/>
                </a:moveTo>
                <a:lnTo>
                  <a:pt x="3146806" y="6853043"/>
                </a:lnTo>
              </a:path>
              <a:path w="4742815" h="6853555">
                <a:moveTo>
                  <a:pt x="4742561" y="3689604"/>
                </a:moveTo>
                <a:lnTo>
                  <a:pt x="0" y="6852958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723" y="0"/>
            <a:ext cx="2588895" cy="6858000"/>
          </a:xfrm>
          <a:custGeom>
            <a:avLst/>
            <a:gdLst/>
            <a:ahLst/>
            <a:cxnLst/>
            <a:rect l="l" t="t" r="r" b="b"/>
            <a:pathLst>
              <a:path w="2588895" h="6858000">
                <a:moveTo>
                  <a:pt x="2588895" y="0"/>
                </a:moveTo>
                <a:lnTo>
                  <a:pt x="0" y="0"/>
                </a:lnTo>
                <a:lnTo>
                  <a:pt x="1208785" y="6857995"/>
                </a:lnTo>
                <a:lnTo>
                  <a:pt x="2588895" y="6857995"/>
                </a:lnTo>
                <a:lnTo>
                  <a:pt x="2588895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5211" y="3047999"/>
            <a:ext cx="3256915" cy="3810000"/>
          </a:xfrm>
          <a:custGeom>
            <a:avLst/>
            <a:gdLst/>
            <a:ahLst/>
            <a:cxnLst/>
            <a:rect l="l" t="t" r="r" b="b"/>
            <a:pathLst>
              <a:path w="3256915" h="3810000">
                <a:moveTo>
                  <a:pt x="3256788" y="0"/>
                </a:moveTo>
                <a:lnTo>
                  <a:pt x="0" y="3809999"/>
                </a:lnTo>
                <a:lnTo>
                  <a:pt x="3256788" y="3809999"/>
                </a:lnTo>
                <a:lnTo>
                  <a:pt x="3256788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547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198" y="0"/>
                </a:moveTo>
                <a:lnTo>
                  <a:pt x="0" y="0"/>
                </a:lnTo>
                <a:lnTo>
                  <a:pt x="2470150" y="6857995"/>
                </a:lnTo>
                <a:lnTo>
                  <a:pt x="2854198" y="6857995"/>
                </a:lnTo>
                <a:lnTo>
                  <a:pt x="2854198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344" y="3590543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885" y="273811"/>
            <a:ext cx="9460865" cy="121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22194" y="2376042"/>
            <a:ext cx="6962775" cy="4293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8869" y="6472857"/>
            <a:ext cx="2387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710" cy="1333500"/>
            <a:chOff x="876300" y="990600"/>
            <a:chExt cx="1743710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443"/>
              <a:ext cx="1228725" cy="1057910"/>
            </a:xfrm>
            <a:custGeom>
              <a:avLst/>
              <a:gdLst/>
              <a:ahLst/>
              <a:cxnLst/>
              <a:rect l="l" t="t" r="r" b="b"/>
              <a:pathLst>
                <a:path w="1228725" h="1057910">
                  <a:moveTo>
                    <a:pt x="964183" y="0"/>
                  </a:moveTo>
                  <a:lnTo>
                    <a:pt x="264236" y="0"/>
                  </a:lnTo>
                  <a:lnTo>
                    <a:pt x="0" y="528827"/>
                  </a:lnTo>
                  <a:lnTo>
                    <a:pt x="264236" y="1057655"/>
                  </a:lnTo>
                  <a:lnTo>
                    <a:pt x="964183" y="1057655"/>
                  </a:lnTo>
                  <a:lnTo>
                    <a:pt x="1228344" y="528827"/>
                  </a:lnTo>
                  <a:lnTo>
                    <a:pt x="964183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2055" y="990600"/>
              <a:ext cx="647700" cy="562610"/>
            </a:xfrm>
            <a:custGeom>
              <a:avLst/>
              <a:gdLst/>
              <a:ahLst/>
              <a:cxnLst/>
              <a:rect l="l" t="t" r="r" b="b"/>
              <a:pathLst>
                <a:path w="647700" h="562610">
                  <a:moveTo>
                    <a:pt x="507238" y="0"/>
                  </a:moveTo>
                  <a:lnTo>
                    <a:pt x="140462" y="0"/>
                  </a:lnTo>
                  <a:lnTo>
                    <a:pt x="0" y="281050"/>
                  </a:lnTo>
                  <a:lnTo>
                    <a:pt x="140462" y="562355"/>
                  </a:lnTo>
                  <a:lnTo>
                    <a:pt x="507238" y="562355"/>
                  </a:lnTo>
                  <a:lnTo>
                    <a:pt x="647700" y="281050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3611" y="1190244"/>
            <a:ext cx="1666239" cy="1438910"/>
          </a:xfrm>
          <a:custGeom>
            <a:avLst/>
            <a:gdLst/>
            <a:ahLst/>
            <a:cxnLst/>
            <a:rect l="l" t="t" r="r" b="b"/>
            <a:pathLst>
              <a:path w="1666239" h="1438910">
                <a:moveTo>
                  <a:pt x="1306449" y="0"/>
                </a:moveTo>
                <a:lnTo>
                  <a:pt x="359283" y="0"/>
                </a:lnTo>
                <a:lnTo>
                  <a:pt x="0" y="719201"/>
                </a:lnTo>
                <a:lnTo>
                  <a:pt x="359283" y="1438655"/>
                </a:lnTo>
                <a:lnTo>
                  <a:pt x="1306449" y="1438655"/>
                </a:lnTo>
                <a:lnTo>
                  <a:pt x="1665732" y="719201"/>
                </a:lnTo>
                <a:lnTo>
                  <a:pt x="1306449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855" y="5228844"/>
            <a:ext cx="723900" cy="620395"/>
          </a:xfrm>
          <a:custGeom>
            <a:avLst/>
            <a:gdLst/>
            <a:ahLst/>
            <a:cxnLst/>
            <a:rect l="l" t="t" r="r" b="b"/>
            <a:pathLst>
              <a:path w="723900" h="620395">
                <a:moveTo>
                  <a:pt x="569087" y="0"/>
                </a:moveTo>
                <a:lnTo>
                  <a:pt x="154813" y="0"/>
                </a:lnTo>
                <a:lnTo>
                  <a:pt x="0" y="310133"/>
                </a:lnTo>
                <a:lnTo>
                  <a:pt x="154813" y="620267"/>
                </a:lnTo>
                <a:lnTo>
                  <a:pt x="569087" y="620267"/>
                </a:lnTo>
                <a:lnTo>
                  <a:pt x="723900" y="310133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2995" y="9906"/>
            <a:ext cx="63258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25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Data</a:t>
            </a:r>
            <a:r>
              <a:rPr sz="3200" spc="-3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1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using</a:t>
            </a:r>
            <a:r>
              <a:rPr sz="3200" spc="-20" dirty="0">
                <a:solidFill>
                  <a:srgbClr val="0E0E0E"/>
                </a:solidFill>
              </a:rPr>
              <a:t> </a:t>
            </a:r>
            <a:r>
              <a:rPr sz="3200" spc="-10" dirty="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1001" y="2791714"/>
            <a:ext cx="11201412" cy="15715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081779">
              <a:lnSpc>
                <a:spcPct val="150100"/>
              </a:lnSpc>
              <a:spcBef>
                <a:spcPts val="95"/>
              </a:spcBef>
            </a:pPr>
            <a:r>
              <a:rPr sz="1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sz="16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sz="16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en-US" sz="16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SANTHIYA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081779">
              <a:lnSpc>
                <a:spcPct val="150100"/>
              </a:lnSpc>
              <a:spcBef>
                <a:spcPts val="95"/>
              </a:spcBef>
            </a:pPr>
            <a:r>
              <a:rPr sz="16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16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NO:</a:t>
            </a:r>
            <a:r>
              <a:rPr sz="16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31221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6346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081779">
              <a:lnSpc>
                <a:spcPct val="150100"/>
              </a:lnSpc>
              <a:spcBef>
                <a:spcPts val="95"/>
              </a:spcBef>
            </a:pPr>
            <a:r>
              <a:rPr sz="16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sz="16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III</a:t>
            </a:r>
            <a:r>
              <a:rPr sz="16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sz="1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&amp;6FBA119B61A0C3D8BEE42C424A0CDEC3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6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Shri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Shankarlal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Sundarbai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Shasun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ain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ollege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omen.</a:t>
            </a:r>
            <a:endParaRPr lang="en-US" sz="16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578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22044" y="1745107"/>
            <a:ext cx="5729605" cy="3319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8450" algn="l"/>
              </a:tabLst>
            </a:pPr>
            <a:r>
              <a:rPr sz="1800" b="1" u="sng" spc="-5" dirty="0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65" dirty="0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1800" b="1" u="sng" spc="-35" dirty="0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114" dirty="0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Times New Roman"/>
                <a:cs typeface="Times New Roman"/>
              </a:rPr>
              <a:t>COLLECTION:</a:t>
            </a:r>
            <a:endParaRPr sz="1800">
              <a:latin typeface="Times New Roman"/>
              <a:cs typeface="Times New Roman"/>
            </a:endParaRPr>
          </a:p>
          <a:p>
            <a:pPr marL="1097280">
              <a:lnSpc>
                <a:spcPts val="2105"/>
              </a:lnSpc>
              <a:spcBef>
                <a:spcPts val="10"/>
              </a:spcBef>
            </a:pP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Data</a:t>
            </a:r>
            <a:r>
              <a:rPr sz="18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sourced from</a:t>
            </a:r>
            <a:r>
              <a:rPr sz="18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Edunet</a:t>
            </a:r>
            <a:r>
              <a:rPr sz="18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dashboard.</a:t>
            </a:r>
            <a:endParaRPr sz="1800">
              <a:latin typeface="Times New Roman"/>
              <a:cs typeface="Times New Roman"/>
            </a:endParaRPr>
          </a:p>
          <a:p>
            <a:pPr marL="413384" indent="-400685">
              <a:lnSpc>
                <a:spcPts val="2220"/>
              </a:lnSpc>
              <a:buClr>
                <a:srgbClr val="000000"/>
              </a:buClr>
              <a:buFont typeface="Arial MT"/>
              <a:buChar char="•"/>
              <a:tabLst>
                <a:tab pos="413384" algn="l"/>
              </a:tabLst>
            </a:pPr>
            <a:r>
              <a:rPr sz="1800" b="1" u="sng" spc="-110" dirty="0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Times New Roman"/>
                <a:cs typeface="Times New Roman"/>
              </a:rPr>
              <a:t>FEATURE</a:t>
            </a:r>
            <a:r>
              <a:rPr sz="1800" b="1" u="sng" spc="20" dirty="0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120" dirty="0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Times New Roman"/>
                <a:cs typeface="Times New Roman"/>
              </a:rPr>
              <a:t>COLLECTION</a:t>
            </a:r>
            <a:r>
              <a:rPr sz="1900" b="1" i="1" spc="-120" dirty="0">
                <a:solidFill>
                  <a:srgbClr val="30859C"/>
                </a:solidFill>
                <a:latin typeface="Times New Roman"/>
                <a:cs typeface="Times New Roman"/>
              </a:rPr>
              <a:t>:</a:t>
            </a:r>
            <a:endParaRPr sz="1900">
              <a:latin typeface="Times New Roman"/>
              <a:cs typeface="Times New Roman"/>
            </a:endParaRPr>
          </a:p>
          <a:p>
            <a:pPr marL="1097280">
              <a:lnSpc>
                <a:spcPts val="2150"/>
              </a:lnSpc>
            </a:pP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listed</a:t>
            </a:r>
            <a:r>
              <a:rPr sz="1800" b="1" i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10</a:t>
            </a:r>
            <a:r>
              <a:rPr sz="18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features</a:t>
            </a:r>
            <a:r>
              <a:rPr sz="1800" b="1" i="1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selected</a:t>
            </a:r>
            <a:r>
              <a:rPr sz="1800" b="1" i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18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analysis.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ts val="2155"/>
              </a:lnSpc>
              <a:buClr>
                <a:srgbClr val="FF0000"/>
              </a:buClr>
              <a:buFont typeface="Arial MT"/>
              <a:buChar char="•"/>
              <a:tabLst>
                <a:tab pos="354965" algn="l"/>
              </a:tabLst>
            </a:pPr>
            <a:r>
              <a:rPr sz="1800" b="1" u="sng" spc="-65" dirty="0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1800" b="1" u="sng" spc="-35" dirty="0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45" dirty="0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Times New Roman"/>
                <a:cs typeface="Times New Roman"/>
              </a:rPr>
              <a:t>CLEANING:</a:t>
            </a:r>
            <a:endParaRPr sz="1800">
              <a:latin typeface="Times New Roman"/>
              <a:cs typeface="Times New Roman"/>
            </a:endParaRPr>
          </a:p>
          <a:p>
            <a:pPr marL="1097280">
              <a:lnSpc>
                <a:spcPts val="2105"/>
              </a:lnSpc>
              <a:spcBef>
                <a:spcPts val="15"/>
              </a:spcBef>
            </a:pP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Handling</a:t>
            </a:r>
            <a:r>
              <a:rPr sz="18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missing</a:t>
            </a:r>
            <a:r>
              <a:rPr sz="18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values.</a:t>
            </a:r>
            <a:endParaRPr sz="1800">
              <a:latin typeface="Times New Roman"/>
              <a:cs typeface="Times New Roman"/>
            </a:endParaRPr>
          </a:p>
          <a:p>
            <a:pPr marL="413384" indent="-400685">
              <a:lnSpc>
                <a:spcPts val="2220"/>
              </a:lnSpc>
              <a:buClr>
                <a:srgbClr val="FF0000"/>
              </a:buClr>
              <a:buFont typeface="Arial MT"/>
              <a:buChar char="•"/>
              <a:tabLst>
                <a:tab pos="413384" algn="l"/>
              </a:tabLst>
            </a:pPr>
            <a:r>
              <a:rPr sz="1800" b="1" u="sng" spc="-180" dirty="0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Times New Roman"/>
                <a:cs typeface="Times New Roman"/>
              </a:rPr>
              <a:t>CALCULATION</a:t>
            </a:r>
            <a:r>
              <a:rPr sz="1800" b="1" u="sng" spc="30" dirty="0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195" dirty="0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800" b="1" u="sng" spc="20" dirty="0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160" dirty="0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Times New Roman"/>
                <a:cs typeface="Times New Roman"/>
              </a:rPr>
              <a:t>PERFORMANCE</a:t>
            </a:r>
            <a:r>
              <a:rPr sz="1800" b="1" u="sng" spc="10" dirty="0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10" dirty="0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Times New Roman"/>
                <a:cs typeface="Times New Roman"/>
              </a:rPr>
              <a:t>LEVEL</a:t>
            </a:r>
            <a:r>
              <a:rPr sz="1900" b="1" i="1" spc="-10" dirty="0">
                <a:solidFill>
                  <a:srgbClr val="30859C"/>
                </a:solidFill>
                <a:latin typeface="Times New Roman"/>
                <a:cs typeface="Times New Roman"/>
              </a:rPr>
              <a:t>:</a:t>
            </a:r>
            <a:endParaRPr sz="1900">
              <a:latin typeface="Times New Roman"/>
              <a:cs typeface="Times New Roman"/>
            </a:endParaRPr>
          </a:p>
          <a:p>
            <a:pPr marL="1040765">
              <a:lnSpc>
                <a:spcPts val="2150"/>
              </a:lnSpc>
            </a:pP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Using</a:t>
            </a:r>
            <a:r>
              <a:rPr sz="18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employee</a:t>
            </a:r>
            <a:r>
              <a:rPr sz="1800" b="1" i="1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rating</a:t>
            </a:r>
            <a:r>
              <a:rPr sz="1800" b="1" i="1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1800" b="1" i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determine</a:t>
            </a:r>
            <a:r>
              <a:rPr sz="18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performance.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ts val="2155"/>
              </a:lnSpc>
              <a:buClr>
                <a:srgbClr val="001F5F"/>
              </a:buClr>
              <a:buFont typeface="Arial MT"/>
              <a:buChar char="•"/>
              <a:tabLst>
                <a:tab pos="469265" algn="l"/>
              </a:tabLst>
            </a:pPr>
            <a:r>
              <a:rPr sz="1800" b="1" u="sng" spc="-185" dirty="0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Times New Roman"/>
                <a:cs typeface="Times New Roman"/>
              </a:rPr>
              <a:t>SUMMARY</a:t>
            </a:r>
            <a:r>
              <a:rPr sz="1800" b="1" u="sng" dirty="0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195" dirty="0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800" b="1" u="sng" spc="25" dirty="0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175" dirty="0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Times New Roman"/>
                <a:cs typeface="Times New Roman"/>
              </a:rPr>
              <a:t>PIVOT</a:t>
            </a:r>
            <a:r>
              <a:rPr sz="1800" b="1" u="sng" spc="-5" dirty="0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10" dirty="0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Times New Roman"/>
                <a:cs typeface="Times New Roman"/>
              </a:rPr>
              <a:t>LEVEL:</a:t>
            </a:r>
            <a:endParaRPr sz="1800">
              <a:latin typeface="Times New Roman"/>
              <a:cs typeface="Times New Roman"/>
            </a:endParaRPr>
          </a:p>
          <a:p>
            <a:pPr marL="1040765">
              <a:lnSpc>
                <a:spcPts val="2155"/>
              </a:lnSpc>
              <a:spcBef>
                <a:spcPts val="10"/>
              </a:spcBef>
            </a:pP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Organizing data</a:t>
            </a:r>
            <a:r>
              <a:rPr sz="18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using</a:t>
            </a:r>
            <a:r>
              <a:rPr sz="18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pivot</a:t>
            </a:r>
            <a:r>
              <a:rPr sz="18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tables.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ts val="2155"/>
              </a:lnSpc>
              <a:buClr>
                <a:srgbClr val="001F5F"/>
              </a:buClr>
              <a:buFont typeface="Arial MT"/>
              <a:buChar char="•"/>
              <a:tabLst>
                <a:tab pos="469265" algn="l"/>
              </a:tabLst>
            </a:pPr>
            <a:r>
              <a:rPr sz="1800" b="1" u="sng" spc="-65" dirty="0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Times New Roman"/>
                <a:cs typeface="Times New Roman"/>
              </a:rPr>
              <a:t>VISUALIZATION:</a:t>
            </a:r>
            <a:endParaRPr sz="1800">
              <a:latin typeface="Times New Roman"/>
              <a:cs typeface="Times New Roman"/>
            </a:endParaRPr>
          </a:p>
          <a:p>
            <a:pPr marL="982980">
              <a:lnSpc>
                <a:spcPct val="100000"/>
              </a:lnSpc>
              <a:spcBef>
                <a:spcPts val="10"/>
              </a:spcBef>
            </a:pP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Graphical representation</a:t>
            </a:r>
            <a:r>
              <a:rPr sz="18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using</a:t>
            </a:r>
            <a:r>
              <a:rPr sz="18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pivot</a:t>
            </a:r>
            <a:r>
              <a:rPr sz="1800" b="1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tables</a:t>
            </a:r>
            <a:r>
              <a:rPr sz="1800" b="1" i="1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4786" y="368046"/>
            <a:ext cx="24314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>
                <a:latin typeface="Trebuchet MS"/>
                <a:cs typeface="Trebuchet MS"/>
              </a:rPr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562600" y="2318004"/>
            <a:ext cx="4947285" cy="3007360"/>
            <a:chOff x="5562600" y="2318004"/>
            <a:chExt cx="4947285" cy="30073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2600" y="2318004"/>
              <a:ext cx="4946904" cy="300685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9695" y="2819400"/>
              <a:ext cx="3608070" cy="220903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740653" y="3791077"/>
            <a:ext cx="141605" cy="12896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900" spc="-25" dirty="0">
                <a:solidFill>
                  <a:srgbClr val="D9D9D9"/>
                </a:solidFill>
                <a:latin typeface="Calibri"/>
                <a:cs typeface="Calibri"/>
              </a:rPr>
              <a:t>50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900" spc="-25" dirty="0">
                <a:solidFill>
                  <a:srgbClr val="D9D9D9"/>
                </a:solidFill>
                <a:latin typeface="Calibri"/>
                <a:cs typeface="Calibri"/>
              </a:rPr>
              <a:t>40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900" spc="-25" dirty="0">
                <a:solidFill>
                  <a:srgbClr val="D9D9D9"/>
                </a:solidFill>
                <a:latin typeface="Calibri"/>
                <a:cs typeface="Calibri"/>
              </a:rPr>
              <a:t>30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900" spc="-25" dirty="0">
                <a:solidFill>
                  <a:srgbClr val="D9D9D9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900" spc="-25" dirty="0">
                <a:solidFill>
                  <a:srgbClr val="D9D9D9"/>
                </a:solidFill>
                <a:latin typeface="Calibri"/>
                <a:cs typeface="Calibri"/>
              </a:rPr>
              <a:t>10</a:t>
            </a:r>
            <a:endParaRPr sz="9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580"/>
              </a:spcBef>
            </a:pPr>
            <a:r>
              <a:rPr sz="900" spc="-50" dirty="0">
                <a:solidFill>
                  <a:srgbClr val="D9D9D9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82741" y="2737993"/>
            <a:ext cx="199390" cy="10788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900" spc="-25" dirty="0">
                <a:solidFill>
                  <a:srgbClr val="D9D9D9"/>
                </a:solidFill>
                <a:latin typeface="Calibri"/>
                <a:cs typeface="Calibri"/>
              </a:rPr>
              <a:t>100</a:t>
            </a:r>
            <a:endParaRPr sz="9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580"/>
              </a:spcBef>
            </a:pPr>
            <a:r>
              <a:rPr sz="900" spc="-25" dirty="0">
                <a:solidFill>
                  <a:srgbClr val="D9D9D9"/>
                </a:solidFill>
                <a:latin typeface="Calibri"/>
                <a:cs typeface="Calibri"/>
              </a:rPr>
              <a:t>90</a:t>
            </a:r>
            <a:endParaRPr sz="9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580"/>
              </a:spcBef>
            </a:pPr>
            <a:r>
              <a:rPr sz="900" spc="-25" dirty="0">
                <a:solidFill>
                  <a:srgbClr val="D9D9D9"/>
                </a:solidFill>
                <a:latin typeface="Calibri"/>
                <a:cs typeface="Calibri"/>
              </a:rPr>
              <a:t>80</a:t>
            </a:r>
            <a:endParaRPr sz="9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580"/>
              </a:spcBef>
            </a:pPr>
            <a:r>
              <a:rPr sz="900" spc="-25" dirty="0">
                <a:solidFill>
                  <a:srgbClr val="D9D9D9"/>
                </a:solidFill>
                <a:latin typeface="Calibri"/>
                <a:cs typeface="Calibri"/>
              </a:rPr>
              <a:t>70</a:t>
            </a:r>
            <a:endParaRPr sz="9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575"/>
              </a:spcBef>
            </a:pPr>
            <a:r>
              <a:rPr sz="900" spc="-25" dirty="0">
                <a:solidFill>
                  <a:srgbClr val="D9D9D9"/>
                </a:solidFill>
                <a:latin typeface="Calibri"/>
                <a:cs typeface="Calibri"/>
              </a:rPr>
              <a:t>60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6089" y="5060442"/>
            <a:ext cx="1600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120" algn="l"/>
                <a:tab pos="721995" algn="l"/>
                <a:tab pos="1043940" algn="l"/>
                <a:tab pos="1409700" algn="l"/>
              </a:tabLst>
            </a:pPr>
            <a:r>
              <a:rPr sz="900" spc="-25" dirty="0">
                <a:solidFill>
                  <a:srgbClr val="D9D9D9"/>
                </a:solidFill>
                <a:latin typeface="Calibri"/>
                <a:cs typeface="Calibri"/>
              </a:rPr>
              <a:t>BPC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	</a:t>
            </a:r>
            <a:r>
              <a:rPr sz="900" spc="-20" dirty="0">
                <a:solidFill>
                  <a:srgbClr val="D9D9D9"/>
                </a:solidFill>
                <a:latin typeface="Calibri"/>
                <a:cs typeface="Calibri"/>
              </a:rPr>
              <a:t>CCDR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	</a:t>
            </a:r>
            <a:r>
              <a:rPr sz="900" spc="-25" dirty="0">
                <a:solidFill>
                  <a:srgbClr val="D9D9D9"/>
                </a:solidFill>
                <a:latin typeface="Calibri"/>
                <a:cs typeface="Calibri"/>
              </a:rPr>
              <a:t>EW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	</a:t>
            </a:r>
            <a:r>
              <a:rPr sz="900" spc="-25" dirty="0">
                <a:solidFill>
                  <a:srgbClr val="D9D9D9"/>
                </a:solidFill>
                <a:latin typeface="Calibri"/>
                <a:cs typeface="Calibri"/>
              </a:rPr>
              <a:t>MSC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	</a:t>
            </a:r>
            <a:r>
              <a:rPr sz="900" spc="-25" dirty="0">
                <a:solidFill>
                  <a:srgbClr val="D9D9D9"/>
                </a:solidFill>
                <a:latin typeface="Calibri"/>
                <a:cs typeface="Calibri"/>
              </a:rPr>
              <a:t>NEL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27009" y="5060442"/>
            <a:ext cx="1333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D9D9D9"/>
                </a:solidFill>
                <a:latin typeface="Calibri"/>
                <a:cs typeface="Calibri"/>
              </a:rPr>
              <a:t>PL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45271" y="5060442"/>
            <a:ext cx="12630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20" algn="l"/>
                <a:tab pos="702945" algn="l"/>
                <a:tab pos="1036319" algn="l"/>
              </a:tabLst>
            </a:pPr>
            <a:r>
              <a:rPr sz="900" spc="-25" dirty="0">
                <a:solidFill>
                  <a:srgbClr val="D9D9D9"/>
                </a:solidFill>
                <a:latin typeface="Calibri"/>
                <a:cs typeface="Calibri"/>
              </a:rPr>
              <a:t>PYZ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	</a:t>
            </a:r>
            <a:r>
              <a:rPr sz="900" spc="-25" dirty="0">
                <a:solidFill>
                  <a:srgbClr val="D9D9D9"/>
                </a:solidFill>
                <a:latin typeface="Calibri"/>
                <a:cs typeface="Calibri"/>
              </a:rPr>
              <a:t>SVG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	</a:t>
            </a:r>
            <a:r>
              <a:rPr sz="900" spc="-25" dirty="0">
                <a:solidFill>
                  <a:srgbClr val="D9D9D9"/>
                </a:solidFill>
                <a:latin typeface="Calibri"/>
                <a:cs typeface="Calibri"/>
              </a:rPr>
              <a:t>TNS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	</a:t>
            </a:r>
            <a:r>
              <a:rPr sz="900" spc="-25" dirty="0">
                <a:solidFill>
                  <a:srgbClr val="D9D9D9"/>
                </a:solidFill>
                <a:latin typeface="Calibri"/>
                <a:cs typeface="Calibri"/>
              </a:rPr>
              <a:t>WBL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71844" y="2343911"/>
            <a:ext cx="3326129" cy="47320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504178" y="2391536"/>
            <a:ext cx="3048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70" dirty="0">
                <a:solidFill>
                  <a:srgbClr val="F1F1F1"/>
                </a:solidFill>
                <a:latin typeface="Calibri"/>
                <a:cs typeface="Calibri"/>
              </a:rPr>
              <a:t>Employee</a:t>
            </a:r>
            <a:r>
              <a:rPr sz="1600" b="1" spc="24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600" b="1" spc="75" dirty="0">
                <a:solidFill>
                  <a:srgbClr val="F1F1F1"/>
                </a:solidFill>
                <a:latin typeface="Calibri"/>
                <a:cs typeface="Calibri"/>
              </a:rPr>
              <a:t>performance</a:t>
            </a:r>
            <a:r>
              <a:rPr sz="1600" b="1" spc="27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600" b="1" spc="65" dirty="0">
                <a:solidFill>
                  <a:srgbClr val="F1F1F1"/>
                </a:solidFill>
                <a:latin typeface="Calibri"/>
                <a:cs typeface="Calibri"/>
              </a:rPr>
              <a:t>analysis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79507" y="3645408"/>
            <a:ext cx="69342" cy="6934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861550" y="3586733"/>
            <a:ext cx="2692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D9D9D9"/>
                </a:solidFill>
                <a:latin typeface="Calibri"/>
                <a:cs typeface="Calibri"/>
              </a:rPr>
              <a:t>HIGH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779507" y="3860291"/>
            <a:ext cx="69850" cy="497840"/>
            <a:chOff x="9779507" y="3860291"/>
            <a:chExt cx="69850" cy="49784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79507" y="3860291"/>
              <a:ext cx="69342" cy="6934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79507" y="4073651"/>
              <a:ext cx="69342" cy="7086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79507" y="4288535"/>
              <a:ext cx="69342" cy="69342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9861550" y="3723639"/>
            <a:ext cx="532130" cy="669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385">
              <a:lnSpc>
                <a:spcPct val="156400"/>
              </a:lnSpc>
              <a:spcBef>
                <a:spcPts val="100"/>
              </a:spcBef>
            </a:pPr>
            <a:r>
              <a:rPr sz="900" spc="-25" dirty="0">
                <a:solidFill>
                  <a:srgbClr val="D9D9D9"/>
                </a:solidFill>
                <a:latin typeface="Calibri"/>
                <a:cs typeface="Calibri"/>
              </a:rPr>
              <a:t>LOW</a:t>
            </a:r>
            <a:r>
              <a:rPr sz="900" spc="50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D9D9D9"/>
                </a:solidFill>
                <a:latin typeface="Calibri"/>
                <a:cs typeface="Calibri"/>
              </a:rPr>
              <a:t>MED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VERY</a:t>
            </a:r>
            <a:r>
              <a:rPr sz="900" spc="-3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D9D9D9"/>
                </a:solidFill>
                <a:latin typeface="Calibri"/>
                <a:cs typeface="Calibri"/>
              </a:rPr>
              <a:t>HIGH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5480" y="1460119"/>
            <a:ext cx="547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=IFS(Z6&gt;=5,"VERY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HIGH",Z6&gt;=Z6&gt;=3,"MED",TRUE,"LOW")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00848" y="2938200"/>
            <a:ext cx="3550540" cy="2085773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540254" y="2523489"/>
            <a:ext cx="4044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HIGH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57521" y="299085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484" y="0"/>
                </a:moveTo>
                <a:lnTo>
                  <a:pt x="0" y="0"/>
                </a:lnTo>
                <a:lnTo>
                  <a:pt x="0" y="62484"/>
                </a:lnTo>
                <a:lnTo>
                  <a:pt x="62484" y="62484"/>
                </a:lnTo>
                <a:lnTo>
                  <a:pt x="6248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634229" y="2927984"/>
            <a:ext cx="208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BPC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557521" y="320573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484" y="0"/>
                </a:moveTo>
                <a:lnTo>
                  <a:pt x="0" y="0"/>
                </a:lnTo>
                <a:lnTo>
                  <a:pt x="0" y="62484"/>
                </a:lnTo>
                <a:lnTo>
                  <a:pt x="62484" y="62484"/>
                </a:lnTo>
                <a:lnTo>
                  <a:pt x="6248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634229" y="3142615"/>
            <a:ext cx="280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CCDR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57521" y="3419094"/>
            <a:ext cx="62865" cy="64135"/>
          </a:xfrm>
          <a:custGeom>
            <a:avLst/>
            <a:gdLst/>
            <a:ahLst/>
            <a:cxnLst/>
            <a:rect l="l" t="t" r="r" b="b"/>
            <a:pathLst>
              <a:path w="62864" h="64135">
                <a:moveTo>
                  <a:pt x="62484" y="0"/>
                </a:moveTo>
                <a:lnTo>
                  <a:pt x="0" y="0"/>
                </a:lnTo>
                <a:lnTo>
                  <a:pt x="0" y="64008"/>
                </a:lnTo>
                <a:lnTo>
                  <a:pt x="62484" y="64008"/>
                </a:lnTo>
                <a:lnTo>
                  <a:pt x="62484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634229" y="3279775"/>
            <a:ext cx="237490" cy="1097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6300"/>
              </a:lnSpc>
              <a:spcBef>
                <a:spcPts val="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EW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MSC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NEL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PL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PYZ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557521" y="363397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484" y="0"/>
                </a:moveTo>
                <a:lnTo>
                  <a:pt x="0" y="0"/>
                </a:lnTo>
                <a:lnTo>
                  <a:pt x="0" y="62484"/>
                </a:lnTo>
                <a:lnTo>
                  <a:pt x="62484" y="62484"/>
                </a:lnTo>
                <a:lnTo>
                  <a:pt x="62484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57521" y="384886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484" y="0"/>
                </a:moveTo>
                <a:lnTo>
                  <a:pt x="0" y="0"/>
                </a:lnTo>
                <a:lnTo>
                  <a:pt x="0" y="62483"/>
                </a:lnTo>
                <a:lnTo>
                  <a:pt x="62484" y="62483"/>
                </a:lnTo>
                <a:lnTo>
                  <a:pt x="62484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57521" y="406222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484" y="0"/>
                </a:moveTo>
                <a:lnTo>
                  <a:pt x="0" y="0"/>
                </a:lnTo>
                <a:lnTo>
                  <a:pt x="0" y="62483"/>
                </a:lnTo>
                <a:lnTo>
                  <a:pt x="62484" y="62483"/>
                </a:lnTo>
                <a:lnTo>
                  <a:pt x="62484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57521" y="427710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484" y="0"/>
                </a:moveTo>
                <a:lnTo>
                  <a:pt x="0" y="0"/>
                </a:lnTo>
                <a:lnTo>
                  <a:pt x="0" y="62484"/>
                </a:lnTo>
                <a:lnTo>
                  <a:pt x="62484" y="62484"/>
                </a:lnTo>
                <a:lnTo>
                  <a:pt x="62484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57521" y="4490465"/>
            <a:ext cx="62865" cy="64135"/>
          </a:xfrm>
          <a:custGeom>
            <a:avLst/>
            <a:gdLst/>
            <a:ahLst/>
            <a:cxnLst/>
            <a:rect l="l" t="t" r="r" b="b"/>
            <a:pathLst>
              <a:path w="62864" h="64135">
                <a:moveTo>
                  <a:pt x="62484" y="0"/>
                </a:moveTo>
                <a:lnTo>
                  <a:pt x="0" y="0"/>
                </a:lnTo>
                <a:lnTo>
                  <a:pt x="0" y="64007"/>
                </a:lnTo>
                <a:lnTo>
                  <a:pt x="62484" y="64007"/>
                </a:lnTo>
                <a:lnTo>
                  <a:pt x="62484" y="0"/>
                </a:lnTo>
                <a:close/>
              </a:path>
            </a:pathLst>
          </a:custGeom>
          <a:solidFill>
            <a:srgbClr val="77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634229" y="4428490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SVG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57521" y="470535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484" y="0"/>
                </a:moveTo>
                <a:lnTo>
                  <a:pt x="0" y="0"/>
                </a:lnTo>
                <a:lnTo>
                  <a:pt x="0" y="62483"/>
                </a:lnTo>
                <a:lnTo>
                  <a:pt x="62484" y="62483"/>
                </a:lnTo>
                <a:lnTo>
                  <a:pt x="62484" y="0"/>
                </a:lnTo>
                <a:close/>
              </a:path>
            </a:pathLst>
          </a:custGeom>
          <a:solidFill>
            <a:srgbClr val="5F75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634229" y="4643120"/>
            <a:ext cx="2076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TNS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557521" y="492023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484" y="0"/>
                </a:moveTo>
                <a:lnTo>
                  <a:pt x="0" y="0"/>
                </a:lnTo>
                <a:lnTo>
                  <a:pt x="0" y="62483"/>
                </a:lnTo>
                <a:lnTo>
                  <a:pt x="62484" y="62483"/>
                </a:lnTo>
                <a:lnTo>
                  <a:pt x="62484" y="0"/>
                </a:lnTo>
                <a:close/>
              </a:path>
            </a:pathLst>
          </a:custGeom>
          <a:solidFill>
            <a:srgbClr val="4D3A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634229" y="4857369"/>
            <a:ext cx="238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WBL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885" y="273811"/>
            <a:ext cx="9460865" cy="829663"/>
          </a:xfrm>
          <a:prstGeom prst="rect">
            <a:avLst/>
          </a:prstGeom>
        </p:spPr>
        <p:txBody>
          <a:bodyPr vert="horz" wrap="square" lIns="0" tIns="90119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C</a:t>
            </a:r>
            <a:r>
              <a:rPr spc="-10" dirty="0"/>
              <a:t>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70353"/>
            <a:ext cx="8309609" cy="3729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00" b="1" i="1" spc="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employee</a:t>
            </a:r>
            <a:r>
              <a:rPr sz="1800" b="1" i="1" spc="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data</a:t>
            </a:r>
            <a:r>
              <a:rPr sz="1800" b="1" i="1" spc="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analysis</a:t>
            </a:r>
            <a:r>
              <a:rPr sz="1800" b="1" i="1" spc="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conducted</a:t>
            </a:r>
            <a:r>
              <a:rPr sz="1800" b="1" i="1" spc="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using</a:t>
            </a:r>
            <a:r>
              <a:rPr sz="1800" b="1" i="1" spc="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Excel</a:t>
            </a:r>
            <a:r>
              <a:rPr sz="1800" b="1" i="1" spc="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has</a:t>
            </a:r>
            <a:r>
              <a:rPr sz="1800" b="1" i="1" spc="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provided</a:t>
            </a:r>
            <a:r>
              <a:rPr sz="1800" b="1" i="1" spc="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valuable</a:t>
            </a:r>
            <a:r>
              <a:rPr sz="1800" b="1" i="1" spc="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insights</a:t>
            </a:r>
            <a:r>
              <a:rPr sz="1800" b="1" i="1" spc="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into</a:t>
            </a:r>
            <a:endParaRPr sz="1800">
              <a:latin typeface="Times New Roman"/>
              <a:cs typeface="Times New Roman"/>
            </a:endParaRPr>
          </a:p>
          <a:p>
            <a:pPr marL="12700" marR="6350">
              <a:lnSpc>
                <a:spcPts val="5400"/>
              </a:lnSpc>
              <a:spcBef>
                <a:spcPts val="720"/>
              </a:spcBef>
              <a:tabLst>
                <a:tab pos="1151255" algn="l"/>
                <a:tab pos="2542540" algn="l"/>
                <a:tab pos="3082290" algn="l"/>
                <a:tab pos="3851910" algn="l"/>
                <a:tab pos="4633595" algn="l"/>
                <a:tab pos="5112385" algn="l"/>
                <a:tab pos="6548120" algn="l"/>
                <a:tab pos="6986905" algn="l"/>
              </a:tabLst>
            </a:pPr>
            <a:r>
              <a:rPr sz="18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workforce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8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performance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8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8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trends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8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within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8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8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organization.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800" b="1" i="1" spc="-35" dirty="0">
                <a:solidFill>
                  <a:srgbClr val="001F5F"/>
                </a:solidFill>
                <a:latin typeface="Times New Roman"/>
                <a:cs typeface="Times New Roman"/>
              </a:rPr>
              <a:t>By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8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systematically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collecting,</a:t>
            </a:r>
            <a:r>
              <a:rPr sz="1800" b="1" i="1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cleaning,</a:t>
            </a:r>
            <a:r>
              <a:rPr sz="1800" b="1" i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18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analyzing</a:t>
            </a:r>
            <a:r>
              <a:rPr sz="18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key</a:t>
            </a:r>
            <a:r>
              <a:rPr sz="18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employee</a:t>
            </a:r>
            <a:r>
              <a:rPr sz="1800" b="1" i="1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data,</a:t>
            </a:r>
            <a:r>
              <a:rPr sz="1800" b="1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we</a:t>
            </a:r>
            <a:r>
              <a:rPr sz="1800" b="1" i="1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have</a:t>
            </a:r>
            <a:r>
              <a:rPr sz="18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been</a:t>
            </a:r>
            <a:r>
              <a:rPr sz="1800" b="1" i="1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able</a:t>
            </a:r>
            <a:r>
              <a:rPr sz="18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 to: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Identify</a:t>
            </a:r>
            <a:r>
              <a:rPr sz="1800" b="1" i="1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Performance</a:t>
            </a:r>
            <a:r>
              <a:rPr sz="1800" b="1" i="1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Trends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70"/>
              </a:spcBef>
              <a:buClr>
                <a:srgbClr val="001F5F"/>
              </a:buClr>
              <a:buFont typeface="Wingdings"/>
              <a:buChar char=""/>
            </a:pPr>
            <a:endParaRPr sz="1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"/>
              <a:tabLst>
                <a:tab pos="469900" algn="l"/>
              </a:tabLst>
            </a:pP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Highlight</a:t>
            </a:r>
            <a:r>
              <a:rPr sz="18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Key</a:t>
            </a:r>
            <a:r>
              <a:rPr sz="18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Metrics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70"/>
              </a:spcBef>
              <a:buClr>
                <a:srgbClr val="001F5F"/>
              </a:buClr>
              <a:buFont typeface="Wingdings"/>
              <a:buChar char=""/>
            </a:pPr>
            <a:endParaRPr sz="1800">
              <a:latin typeface="Times New Roman"/>
              <a:cs typeface="Times New Roman"/>
            </a:endParaRPr>
          </a:p>
          <a:p>
            <a:pPr marL="412115" indent="-39941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12115" algn="l"/>
              </a:tabLst>
            </a:pP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Utilize</a:t>
            </a:r>
            <a:r>
              <a:rPr sz="1800" b="1" i="1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Advanced</a:t>
            </a:r>
            <a:r>
              <a:rPr sz="1800" b="1" i="1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Excel</a:t>
            </a:r>
            <a:r>
              <a:rPr sz="1800" b="1" i="1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Tools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dirty="0">
                <a:latin typeface="Trebuchet MS"/>
                <a:cs typeface="Trebuchet MS"/>
              </a:rPr>
              <a:t>PROJECT</a:t>
            </a:r>
            <a:r>
              <a:rPr sz="4250" spc="-160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344" y="6409944"/>
            <a:ext cx="3706495" cy="295910"/>
            <a:chOff x="466344" y="6409944"/>
            <a:chExt cx="3706495" cy="2959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6" y="6467856"/>
              <a:ext cx="2142744" cy="1996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6416" y="2137029"/>
            <a:ext cx="7753984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spc="-3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spc="-29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using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955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6829040"/>
                </a:moveTo>
                <a:lnTo>
                  <a:pt x="12192000" y="0"/>
                </a:lnTo>
                <a:lnTo>
                  <a:pt x="0" y="0"/>
                </a:lnTo>
                <a:lnTo>
                  <a:pt x="0" y="6829040"/>
                </a:lnTo>
                <a:lnTo>
                  <a:pt x="12192000" y="682904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4549" y="-190"/>
            <a:ext cx="4752340" cy="6863080"/>
            <a:chOff x="7444549" y="-190"/>
            <a:chExt cx="4752340" cy="6863080"/>
          </a:xfrm>
        </p:grpSpPr>
        <p:sp>
          <p:nvSpPr>
            <p:cNvPr id="4" name="object 4"/>
            <p:cNvSpPr/>
            <p:nvPr/>
          </p:nvSpPr>
          <p:spPr>
            <a:xfrm>
              <a:off x="7449311" y="4572"/>
              <a:ext cx="4742815" cy="6853555"/>
            </a:xfrm>
            <a:custGeom>
              <a:avLst/>
              <a:gdLst/>
              <a:ahLst/>
              <a:cxnLst/>
              <a:rect l="l" t="t" r="r" b="b"/>
              <a:pathLst>
                <a:path w="4742815" h="6853555">
                  <a:moveTo>
                    <a:pt x="1927860" y="0"/>
                  </a:moveTo>
                  <a:lnTo>
                    <a:pt x="3146806" y="6853043"/>
                  </a:lnTo>
                </a:path>
                <a:path w="4742815" h="6853555">
                  <a:moveTo>
                    <a:pt x="4742561" y="3689604"/>
                  </a:moveTo>
                  <a:lnTo>
                    <a:pt x="0" y="6852958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723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785" y="6857995"/>
                  </a:lnTo>
                  <a:lnTo>
                    <a:pt x="2588895" y="6857995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5211" y="3047999"/>
              <a:ext cx="3256915" cy="3810000"/>
            </a:xfrm>
            <a:custGeom>
              <a:avLst/>
              <a:gdLst/>
              <a:ahLst/>
              <a:cxnLst/>
              <a:rect l="l" t="t" r="r" b="b"/>
              <a:pathLst>
                <a:path w="3256915" h="3810000">
                  <a:moveTo>
                    <a:pt x="3256788" y="0"/>
                  </a:moveTo>
                  <a:lnTo>
                    <a:pt x="0" y="3809999"/>
                  </a:lnTo>
                  <a:lnTo>
                    <a:pt x="3256788" y="3809999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47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198" y="0"/>
                  </a:moveTo>
                  <a:lnTo>
                    <a:pt x="0" y="0"/>
                  </a:lnTo>
                  <a:lnTo>
                    <a:pt x="2470150" y="6857995"/>
                  </a:lnTo>
                  <a:lnTo>
                    <a:pt x="2854198" y="6857995"/>
                  </a:lnTo>
                  <a:lnTo>
                    <a:pt x="2854198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3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551" y="6488300"/>
            <a:ext cx="176276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3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443" y="448055"/>
            <a:ext cx="363220" cy="361315"/>
          </a:xfrm>
          <a:custGeom>
            <a:avLst/>
            <a:gdLst/>
            <a:ahLst/>
            <a:cxnLst/>
            <a:rect l="l" t="t" r="r" b="b"/>
            <a:pathLst>
              <a:path w="363220" h="361315">
                <a:moveTo>
                  <a:pt x="181355" y="0"/>
                </a:moveTo>
                <a:lnTo>
                  <a:pt x="133096" y="6477"/>
                </a:lnTo>
                <a:lnTo>
                  <a:pt x="89788" y="24638"/>
                </a:lnTo>
                <a:lnTo>
                  <a:pt x="53085" y="52832"/>
                </a:lnTo>
                <a:lnTo>
                  <a:pt x="24764" y="89408"/>
                </a:lnTo>
                <a:lnTo>
                  <a:pt x="6476" y="132588"/>
                </a:lnTo>
                <a:lnTo>
                  <a:pt x="0" y="180594"/>
                </a:lnTo>
                <a:lnTo>
                  <a:pt x="6476" y="228600"/>
                </a:lnTo>
                <a:lnTo>
                  <a:pt x="24764" y="271780"/>
                </a:lnTo>
                <a:lnTo>
                  <a:pt x="53085" y="308229"/>
                </a:lnTo>
                <a:lnTo>
                  <a:pt x="89788" y="336550"/>
                </a:lnTo>
                <a:lnTo>
                  <a:pt x="133096" y="354711"/>
                </a:lnTo>
                <a:lnTo>
                  <a:pt x="181355" y="361188"/>
                </a:lnTo>
                <a:lnTo>
                  <a:pt x="229615" y="354711"/>
                </a:lnTo>
                <a:lnTo>
                  <a:pt x="272923" y="336550"/>
                </a:lnTo>
                <a:lnTo>
                  <a:pt x="309625" y="308229"/>
                </a:lnTo>
                <a:lnTo>
                  <a:pt x="337947" y="271780"/>
                </a:lnTo>
                <a:lnTo>
                  <a:pt x="356234" y="228600"/>
                </a:lnTo>
                <a:lnTo>
                  <a:pt x="362711" y="180594"/>
                </a:lnTo>
                <a:lnTo>
                  <a:pt x="356234" y="132588"/>
                </a:lnTo>
                <a:lnTo>
                  <a:pt x="337947" y="89408"/>
                </a:lnTo>
                <a:lnTo>
                  <a:pt x="309625" y="52832"/>
                </a:lnTo>
                <a:lnTo>
                  <a:pt x="272923" y="24638"/>
                </a:lnTo>
                <a:lnTo>
                  <a:pt x="229615" y="6477"/>
                </a:lnTo>
                <a:lnTo>
                  <a:pt x="18135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09844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8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4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49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4"/>
                </a:lnTo>
                <a:lnTo>
                  <a:pt x="52197" y="500189"/>
                </a:lnTo>
                <a:lnTo>
                  <a:pt x="79501" y="536320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0"/>
                </a:lnTo>
                <a:lnTo>
                  <a:pt x="230377" y="633983"/>
                </a:lnTo>
                <a:lnTo>
                  <a:pt x="275971" y="644182"/>
                </a:lnTo>
                <a:lnTo>
                  <a:pt x="323850" y="647699"/>
                </a:lnTo>
                <a:lnTo>
                  <a:pt x="371728" y="644182"/>
                </a:lnTo>
                <a:lnTo>
                  <a:pt x="417322" y="633983"/>
                </a:lnTo>
                <a:lnTo>
                  <a:pt x="460375" y="617600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0"/>
                </a:lnTo>
                <a:lnTo>
                  <a:pt x="595502" y="500189"/>
                </a:lnTo>
                <a:lnTo>
                  <a:pt x="617601" y="460374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49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4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8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811" y="6134100"/>
            <a:ext cx="246888" cy="248412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244" y="3819142"/>
            <a:ext cx="4125595" cy="3009900"/>
            <a:chOff x="47244" y="3819142"/>
            <a:chExt cx="412559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" y="3819142"/>
              <a:ext cx="1734312" cy="3009898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241" y="427990"/>
            <a:ext cx="2352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88767" y="1489024"/>
            <a:ext cx="447103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69875">
              <a:lnSpc>
                <a:spcPct val="100000"/>
              </a:lnSpc>
              <a:spcBef>
                <a:spcPts val="95"/>
              </a:spcBef>
              <a:buSzPct val="96428"/>
              <a:buAutoNum type="arabicPeriod"/>
              <a:tabLst>
                <a:tab pos="27813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800">
              <a:latin typeface="Times New Roman"/>
              <a:cs typeface="Times New Roman"/>
            </a:endParaRPr>
          </a:p>
          <a:p>
            <a:pPr marL="278765" indent="-269875">
              <a:lnSpc>
                <a:spcPct val="100000"/>
              </a:lnSpc>
              <a:spcBef>
                <a:spcPts val="5"/>
              </a:spcBef>
              <a:buSzPct val="96428"/>
              <a:buAutoNum type="arabicPeriod"/>
              <a:tabLst>
                <a:tab pos="278765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8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800">
              <a:latin typeface="Times New Roman"/>
              <a:cs typeface="Times New Roman"/>
            </a:endParaRPr>
          </a:p>
          <a:p>
            <a:pPr marL="278765" indent="-269875">
              <a:lnSpc>
                <a:spcPct val="100000"/>
              </a:lnSpc>
              <a:buSzPct val="96428"/>
              <a:buAutoNum type="arabicPeriod"/>
              <a:tabLst>
                <a:tab pos="278765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8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800">
              <a:latin typeface="Times New Roman"/>
              <a:cs typeface="Times New Roman"/>
            </a:endParaRPr>
          </a:p>
          <a:p>
            <a:pPr marL="278765" indent="-269875">
              <a:lnSpc>
                <a:spcPct val="100000"/>
              </a:lnSpc>
              <a:buSzPct val="96428"/>
              <a:buAutoNum type="arabicPeriod"/>
              <a:tabLst>
                <a:tab pos="278765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8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8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800">
              <a:latin typeface="Times New Roman"/>
              <a:cs typeface="Times New Roman"/>
            </a:endParaRPr>
          </a:p>
          <a:p>
            <a:pPr marL="278130" indent="-269875">
              <a:lnSpc>
                <a:spcPct val="100000"/>
              </a:lnSpc>
              <a:buSzPct val="96428"/>
              <a:buAutoNum type="arabicPeriod"/>
              <a:tabLst>
                <a:tab pos="27813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800">
              <a:latin typeface="Times New Roman"/>
              <a:cs typeface="Times New Roman"/>
            </a:endParaRPr>
          </a:p>
          <a:p>
            <a:pPr marL="278765" indent="-269875">
              <a:lnSpc>
                <a:spcPct val="100000"/>
              </a:lnSpc>
              <a:buSzPct val="96428"/>
              <a:buAutoNum type="arabicPeriod"/>
              <a:tabLst>
                <a:tab pos="278765" algn="l"/>
              </a:tabLst>
            </a:pP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800" spc="-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800">
              <a:latin typeface="Times New Roman"/>
              <a:cs typeface="Times New Roman"/>
            </a:endParaRPr>
          </a:p>
          <a:p>
            <a:pPr marL="278765" indent="-269875">
              <a:lnSpc>
                <a:spcPct val="100000"/>
              </a:lnSpc>
              <a:buSzPct val="96428"/>
              <a:buAutoNum type="arabicPeriod"/>
              <a:tabLst>
                <a:tab pos="278765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800">
              <a:latin typeface="Times New Roman"/>
              <a:cs typeface="Times New Roman"/>
            </a:endParaRPr>
          </a:p>
          <a:p>
            <a:pPr marL="278765" indent="-269875">
              <a:lnSpc>
                <a:spcPct val="100000"/>
              </a:lnSpc>
              <a:buSzPct val="96428"/>
              <a:buAutoNum type="arabicPeriod"/>
              <a:tabLst>
                <a:tab pos="278765" algn="l"/>
              </a:tabLst>
            </a:pP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856" y="2933700"/>
            <a:ext cx="2761615" cy="3258820"/>
            <a:chOff x="7991856" y="2933700"/>
            <a:chExt cx="2761615" cy="3258820"/>
          </a:xfrm>
        </p:grpSpPr>
        <p:sp>
          <p:nvSpPr>
            <p:cNvPr id="4" name="object 4"/>
            <p:cNvSpPr/>
            <p:nvPr/>
          </p:nvSpPr>
          <p:spPr>
            <a:xfrm>
              <a:off x="9354312" y="5896355"/>
              <a:ext cx="180340" cy="181610"/>
            </a:xfrm>
            <a:custGeom>
              <a:avLst/>
              <a:gdLst/>
              <a:ahLst/>
              <a:cxnLst/>
              <a:rect l="l" t="t" r="r" b="b"/>
              <a:pathLst>
                <a:path w="180340" h="181610">
                  <a:moveTo>
                    <a:pt x="179831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79831" y="181356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856" y="2933700"/>
              <a:ext cx="2761488" cy="325831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76655" y="1694688"/>
            <a:ext cx="6029325" cy="4201795"/>
          </a:xfrm>
          <a:custGeom>
            <a:avLst/>
            <a:gdLst/>
            <a:ahLst/>
            <a:cxnLst/>
            <a:rect l="l" t="t" r="r" b="b"/>
            <a:pathLst>
              <a:path w="6029325" h="4201795">
                <a:moveTo>
                  <a:pt x="6028944" y="0"/>
                </a:moveTo>
                <a:lnTo>
                  <a:pt x="0" y="0"/>
                </a:lnTo>
                <a:lnTo>
                  <a:pt x="0" y="4201667"/>
                </a:lnTo>
                <a:lnTo>
                  <a:pt x="6028944" y="4201667"/>
                </a:lnTo>
                <a:lnTo>
                  <a:pt x="6028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3651" y="1674113"/>
            <a:ext cx="5863590" cy="2458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55880">
              <a:lnSpc>
                <a:spcPct val="99700"/>
              </a:lnSpc>
              <a:spcBef>
                <a:spcPts val="110"/>
              </a:spcBef>
            </a:pP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20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today's</a:t>
            </a:r>
            <a:r>
              <a:rPr sz="2000" b="1" i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competitive</a:t>
            </a:r>
            <a:r>
              <a:rPr sz="2000" b="1" i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business</a:t>
            </a:r>
            <a:r>
              <a:rPr sz="2000" b="1" i="1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environment,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organizations</a:t>
            </a:r>
            <a:r>
              <a:rPr sz="2000" b="1" i="1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are</a:t>
            </a:r>
            <a:r>
              <a:rPr sz="2000" b="1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constantly</a:t>
            </a:r>
            <a:r>
              <a:rPr sz="2000" b="1" i="1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striving</a:t>
            </a:r>
            <a:r>
              <a:rPr sz="20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0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maximize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productivity</a:t>
            </a:r>
            <a:r>
              <a:rPr sz="2000" b="1" i="1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0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improve</a:t>
            </a:r>
            <a:r>
              <a:rPr sz="2000" b="1" i="1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employee</a:t>
            </a:r>
            <a:r>
              <a:rPr sz="2000" b="1" i="1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performance.</a:t>
            </a:r>
            <a:r>
              <a:rPr sz="2000" b="1" i="1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achieve</a:t>
            </a:r>
            <a:r>
              <a:rPr sz="2000" b="1" i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this,</a:t>
            </a:r>
            <a:r>
              <a:rPr sz="20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it</a:t>
            </a:r>
            <a:r>
              <a:rPr sz="2000" b="1" i="1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000" b="1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crucial</a:t>
            </a:r>
            <a:r>
              <a:rPr sz="20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2000" b="1" i="1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managers</a:t>
            </a:r>
            <a:r>
              <a:rPr sz="2000" b="1" i="1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0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hr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departments</a:t>
            </a:r>
            <a:r>
              <a:rPr sz="2000" b="1" i="1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000" b="1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have</a:t>
            </a:r>
            <a:r>
              <a:rPr sz="20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a clear</a:t>
            </a:r>
            <a:r>
              <a:rPr sz="20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understanding</a:t>
            </a:r>
            <a:r>
              <a:rPr sz="2000" b="1" i="1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000" b="1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performance</a:t>
            </a:r>
            <a:r>
              <a:rPr sz="2000" b="1" i="1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metrics</a:t>
            </a:r>
            <a:r>
              <a:rPr sz="2000" b="1" i="1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0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their</a:t>
            </a:r>
            <a:r>
              <a:rPr sz="20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employees.</a:t>
            </a:r>
            <a:r>
              <a:rPr sz="2000" b="1" i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However,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managing</a:t>
            </a:r>
            <a:r>
              <a:rPr sz="2000" b="1" i="1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0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analyzing</a:t>
            </a:r>
            <a:r>
              <a:rPr sz="2000" b="1" i="1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large</a:t>
            </a:r>
            <a:r>
              <a:rPr sz="2000" b="1" i="1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amounts</a:t>
            </a:r>
            <a:r>
              <a:rPr sz="2000" b="1" i="1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0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 performance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data</a:t>
            </a:r>
            <a:r>
              <a:rPr sz="2000" b="1" i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can be</a:t>
            </a:r>
            <a:r>
              <a:rPr sz="20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challenging</a:t>
            </a:r>
            <a:r>
              <a:rPr sz="2000" b="1" i="1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without</a:t>
            </a:r>
            <a:r>
              <a:rPr sz="20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000" b="1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right</a:t>
            </a:r>
            <a:r>
              <a:rPr sz="20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tools.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3729" y="564007"/>
            <a:ext cx="562991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8595" algn="l"/>
              </a:tabLst>
            </a:pPr>
            <a:r>
              <a:rPr sz="4250" spc="-10" dirty="0">
                <a:latin typeface="Trebuchet MS"/>
                <a:cs typeface="Trebuchet MS"/>
              </a:rPr>
              <a:t>PROBLEM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85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/>
            <p:cNvSpPr/>
            <p:nvPr/>
          </p:nvSpPr>
          <p:spPr>
            <a:xfrm>
              <a:off x="9354311" y="5896355"/>
              <a:ext cx="180340" cy="181610"/>
            </a:xfrm>
            <a:custGeom>
              <a:avLst/>
              <a:gdLst/>
              <a:ahLst/>
              <a:cxnLst/>
              <a:rect l="l" t="t" r="r" b="b"/>
              <a:pathLst>
                <a:path w="180340" h="181610">
                  <a:moveTo>
                    <a:pt x="179831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79831" y="181356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241" y="818514"/>
            <a:ext cx="525526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43505" algn="l"/>
              </a:tabLst>
            </a:pPr>
            <a:r>
              <a:rPr sz="4250" spc="-10" dirty="0">
                <a:latin typeface="Trebuchet MS"/>
                <a:cs typeface="Trebuchet MS"/>
              </a:rPr>
              <a:t>PROJECT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2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69339" y="2156586"/>
            <a:ext cx="7693659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7620">
              <a:lnSpc>
                <a:spcPct val="100000"/>
              </a:lnSpc>
              <a:spcBef>
                <a:spcPts val="100"/>
              </a:spcBef>
              <a:buSzPct val="95833"/>
              <a:buFont typeface="Arial MT"/>
              <a:buChar char="•"/>
              <a:tabLst>
                <a:tab pos="119380" algn="l"/>
              </a:tabLst>
            </a:pP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	Greater</a:t>
            </a:r>
            <a:r>
              <a:rPr sz="2400" b="1" i="1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transparency</a:t>
            </a:r>
            <a:r>
              <a:rPr sz="2400" b="1" i="1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2400" b="1" i="1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performance</a:t>
            </a:r>
            <a:r>
              <a:rPr sz="2400" b="1" i="1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evaluation</a:t>
            </a:r>
            <a:r>
              <a:rPr sz="2400" b="1" i="1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processes,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leading</a:t>
            </a:r>
            <a:r>
              <a:rPr sz="2400" b="1" i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4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more</a:t>
            </a:r>
            <a:r>
              <a:rPr sz="24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motivated</a:t>
            </a:r>
            <a:r>
              <a:rPr sz="2400" b="1" i="1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400" b="1" i="1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engaged</a:t>
            </a:r>
            <a:r>
              <a:rPr sz="24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employees.</a:t>
            </a:r>
            <a:r>
              <a:rPr sz="2400" b="1" i="1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By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leveraging</a:t>
            </a:r>
            <a:r>
              <a:rPr sz="2400" b="1" i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Excel's</a:t>
            </a:r>
            <a:r>
              <a:rPr sz="2400" b="1" i="1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capabilities</a:t>
            </a:r>
            <a:r>
              <a:rPr sz="2400" b="1" i="1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24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data</a:t>
            </a:r>
            <a:r>
              <a:rPr sz="24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analysis</a:t>
            </a:r>
            <a:r>
              <a:rPr sz="24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visualization,</a:t>
            </a:r>
            <a:r>
              <a:rPr sz="2400" b="1" i="1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this</a:t>
            </a:r>
            <a:r>
              <a:rPr sz="2400" b="1" i="1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project</a:t>
            </a:r>
            <a:r>
              <a:rPr sz="24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aims</a:t>
            </a:r>
            <a:r>
              <a:rPr sz="24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to provide</a:t>
            </a:r>
            <a:r>
              <a:rPr sz="2400" b="1" i="1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a scalable</a:t>
            </a:r>
            <a:r>
              <a:rPr sz="2400" b="1" i="1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400" b="1" i="1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cost-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effective</a:t>
            </a:r>
            <a:r>
              <a:rPr sz="2400" b="1" i="1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solution</a:t>
            </a:r>
            <a:r>
              <a:rPr sz="24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24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employee</a:t>
            </a:r>
            <a:r>
              <a:rPr sz="2400" b="1" i="1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performance</a:t>
            </a:r>
            <a:r>
              <a:rPr sz="2400" b="1" i="1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management,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supporting</a:t>
            </a:r>
            <a:r>
              <a:rPr sz="24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organizational</a:t>
            </a:r>
            <a:r>
              <a:rPr sz="2400" b="1" i="1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goals</a:t>
            </a:r>
            <a:r>
              <a:rPr sz="24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4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fostering</a:t>
            </a:r>
            <a:r>
              <a:rPr sz="2400" b="1" i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4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culture</a:t>
            </a:r>
            <a:r>
              <a:rPr sz="2400" b="1" i="1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continuous</a:t>
            </a:r>
            <a:r>
              <a:rPr sz="2400" b="1" i="1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improvement.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18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rebuchet MS"/>
                <a:cs typeface="Trebuchet MS"/>
              </a:rPr>
              <a:t>WHO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ARE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END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0844" cy="4861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23722" y="1931289"/>
            <a:ext cx="3847465" cy="4190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 indent="-228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82575" algn="l"/>
              </a:tabLst>
            </a:pP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Human</a:t>
            </a:r>
            <a:r>
              <a:rPr sz="1800" b="1" i="1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Resources</a:t>
            </a:r>
            <a:r>
              <a:rPr sz="1800" b="1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(HR)</a:t>
            </a:r>
            <a:r>
              <a:rPr sz="18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 Departments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65"/>
              </a:spcBef>
              <a:buClr>
                <a:srgbClr val="001F5F"/>
              </a:buClr>
              <a:buFont typeface="Times New Roman"/>
              <a:buAutoNum type="arabicPeriod"/>
            </a:pPr>
            <a:endParaRPr sz="1800">
              <a:latin typeface="Times New Roman"/>
              <a:cs typeface="Times New Roman"/>
            </a:endParaRPr>
          </a:p>
          <a:p>
            <a:pPr marL="290830" indent="-227965">
              <a:lnSpc>
                <a:spcPct val="100000"/>
              </a:lnSpc>
              <a:buAutoNum type="arabicPeriod"/>
              <a:tabLst>
                <a:tab pos="290830" algn="l"/>
              </a:tabLst>
            </a:pP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Managers</a:t>
            </a:r>
            <a:r>
              <a:rPr sz="18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1800" b="1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Supervisors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10"/>
              </a:spcBef>
              <a:buClr>
                <a:srgbClr val="001F5F"/>
              </a:buClr>
              <a:buFont typeface="Times New Roman"/>
              <a:buAutoNum type="arabicPeriod"/>
            </a:pPr>
            <a:endParaRPr sz="1800">
              <a:latin typeface="Times New Roman"/>
              <a:cs typeface="Times New Roman"/>
            </a:endParaRPr>
          </a:p>
          <a:p>
            <a:pPr marL="267335" indent="-227965">
              <a:lnSpc>
                <a:spcPct val="100000"/>
              </a:lnSpc>
              <a:buAutoNum type="arabicPeriod"/>
              <a:tabLst>
                <a:tab pos="267335" algn="l"/>
              </a:tabLst>
            </a:pP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Executives</a:t>
            </a:r>
            <a:r>
              <a:rPr sz="18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1800" b="1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Senior</a:t>
            </a:r>
            <a:r>
              <a:rPr sz="1800" b="1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Management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0"/>
              </a:spcBef>
              <a:buClr>
                <a:srgbClr val="001F5F"/>
              </a:buClr>
              <a:buFont typeface="Times New Roman"/>
              <a:buAutoNum type="arabicPeriod"/>
            </a:pPr>
            <a:endParaRPr sz="1800">
              <a:latin typeface="Times New Roman"/>
              <a:cs typeface="Times New Roman"/>
            </a:endParaRPr>
          </a:p>
          <a:p>
            <a:pPr marL="290830" indent="-227965">
              <a:lnSpc>
                <a:spcPct val="100000"/>
              </a:lnSpc>
              <a:buAutoNum type="arabicPeriod"/>
              <a:tabLst>
                <a:tab pos="290830" algn="l"/>
              </a:tabLst>
            </a:pPr>
            <a:r>
              <a:rPr sz="18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Employees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15"/>
              </a:spcBef>
              <a:buClr>
                <a:srgbClr val="001F5F"/>
              </a:buClr>
              <a:buFont typeface="Times New Roman"/>
              <a:buAutoNum type="arabicPeriod"/>
            </a:pPr>
            <a:endParaRPr sz="1800">
              <a:latin typeface="Times New Roman"/>
              <a:cs typeface="Times New Roman"/>
            </a:endParaRPr>
          </a:p>
          <a:p>
            <a:pPr marL="259715" indent="-227965">
              <a:lnSpc>
                <a:spcPct val="100000"/>
              </a:lnSpc>
              <a:buAutoNum type="arabicPeriod"/>
              <a:tabLst>
                <a:tab pos="259715" algn="l"/>
              </a:tabLst>
            </a:pP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Training</a:t>
            </a:r>
            <a:r>
              <a:rPr sz="1800" b="1" i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1800" b="1" i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Development</a:t>
            </a:r>
            <a:r>
              <a:rPr sz="1800" b="1" i="1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Teams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8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</a:pP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6</a:t>
            </a:r>
            <a:r>
              <a:rPr sz="18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.Compensation</a:t>
            </a:r>
            <a:r>
              <a:rPr sz="1800" b="1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1800" b="1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Benefits</a:t>
            </a:r>
            <a:r>
              <a:rPr sz="18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Teams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7.</a:t>
            </a:r>
            <a:r>
              <a:rPr sz="1800" b="1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Consultants and</a:t>
            </a:r>
            <a:r>
              <a:rPr sz="1800" b="1" i="1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Analysts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755"/>
            <a:ext cx="2695955" cy="32476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64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rebuchet MS"/>
                <a:cs typeface="Trebuchet MS"/>
              </a:rPr>
              <a:t>OUR</a:t>
            </a:r>
            <a:r>
              <a:rPr sz="3600" spc="-90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SOLUTION</a:t>
            </a:r>
            <a:r>
              <a:rPr sz="3600" spc="-33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AND</a:t>
            </a:r>
            <a:r>
              <a:rPr sz="3600" spc="-4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ITS </a:t>
            </a:r>
            <a:r>
              <a:rPr sz="3600" spc="-30" dirty="0">
                <a:latin typeface="Trebuchet MS"/>
                <a:cs typeface="Trebuchet MS"/>
              </a:rPr>
              <a:t>VALUE</a:t>
            </a:r>
            <a:r>
              <a:rPr sz="3600" spc="-110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50794" y="2038299"/>
            <a:ext cx="5551805" cy="8432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53340">
              <a:lnSpc>
                <a:spcPct val="98900"/>
              </a:lnSpc>
              <a:spcBef>
                <a:spcPts val="125"/>
              </a:spcBef>
            </a:pPr>
            <a:r>
              <a:rPr sz="1800" b="1" i="1" spc="-35" dirty="0">
                <a:solidFill>
                  <a:srgbClr val="001F5F"/>
                </a:solidFill>
                <a:latin typeface="Times New Roman"/>
                <a:cs typeface="Times New Roman"/>
              </a:rPr>
              <a:t>Your</a:t>
            </a:r>
            <a:r>
              <a:rPr sz="18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solution</a:t>
            </a:r>
            <a:r>
              <a:rPr sz="1800" b="1" i="1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leverages</a:t>
            </a:r>
            <a:r>
              <a:rPr sz="18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Excel</a:t>
            </a:r>
            <a:r>
              <a:rPr sz="18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1800" b="1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provide</a:t>
            </a:r>
            <a:r>
              <a:rPr sz="1800" b="1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800" b="1" i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comprehensive, user-friendly,</a:t>
            </a:r>
            <a:r>
              <a:rPr sz="1800" b="1" i="1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18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 cost-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effective</a:t>
            </a:r>
            <a:r>
              <a:rPr sz="1800" b="1" i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approach</a:t>
            </a:r>
            <a:r>
              <a:rPr sz="18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18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employee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performance</a:t>
            </a:r>
            <a:r>
              <a:rPr sz="1800" b="1" i="1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analysis.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9" name="object 9"/>
          <p:cNvSpPr txBox="1"/>
          <p:nvPr/>
        </p:nvSpPr>
        <p:spPr>
          <a:xfrm>
            <a:off x="4879975" y="3554933"/>
            <a:ext cx="3138170" cy="222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imes New Roman"/>
                <a:cs typeface="Times New Roman"/>
              </a:rPr>
              <a:t>VALUE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10" dirty="0">
                <a:latin typeface="Times New Roman"/>
                <a:cs typeface="Times New Roman"/>
              </a:rPr>
              <a:t>PROPOSITION</a:t>
            </a:r>
            <a:r>
              <a:rPr sz="2000" b="1" spc="-11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43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i="1" spc="-10" dirty="0">
                <a:solidFill>
                  <a:srgbClr val="001F5F"/>
                </a:solidFill>
                <a:latin typeface="Sitka Subheading"/>
                <a:cs typeface="Sitka Subheading"/>
              </a:rPr>
              <a:t>Cost-</a:t>
            </a:r>
            <a:r>
              <a:rPr sz="2000" b="1" i="1" spc="-35" dirty="0">
                <a:solidFill>
                  <a:srgbClr val="001F5F"/>
                </a:solidFill>
                <a:latin typeface="Sitka Subheading"/>
                <a:cs typeface="Sitka Subheading"/>
              </a:rPr>
              <a:t>Efifiectiveness</a:t>
            </a:r>
            <a:endParaRPr sz="2000">
              <a:latin typeface="Sitka Subheading"/>
              <a:cs typeface="Sitka Subheading"/>
            </a:endParaRPr>
          </a:p>
          <a:p>
            <a:pPr marL="487680" indent="-474980">
              <a:lnSpc>
                <a:spcPct val="100000"/>
              </a:lnSpc>
              <a:buFont typeface="Arial MT"/>
              <a:buChar char="•"/>
              <a:tabLst>
                <a:tab pos="487680" algn="l"/>
              </a:tabLst>
            </a:pPr>
            <a:r>
              <a:rPr sz="2000" b="1" i="1" dirty="0">
                <a:solidFill>
                  <a:srgbClr val="001F5F"/>
                </a:solidFill>
                <a:latin typeface="Sitka Subheading"/>
                <a:cs typeface="Sitka Subheading"/>
              </a:rPr>
              <a:t>Ease</a:t>
            </a:r>
            <a:r>
              <a:rPr sz="2000" b="1" i="1" spc="-25" dirty="0">
                <a:solidFill>
                  <a:srgbClr val="001F5F"/>
                </a:solidFill>
                <a:latin typeface="Sitka Subheading"/>
                <a:cs typeface="Sitka Subheading"/>
              </a:rPr>
              <a:t> </a:t>
            </a:r>
            <a:r>
              <a:rPr sz="2000" b="1" i="1" spc="-235" dirty="0">
                <a:solidFill>
                  <a:srgbClr val="001F5F"/>
                </a:solidFill>
                <a:latin typeface="Sitka Subheading"/>
                <a:cs typeface="Sitka Subheading"/>
              </a:rPr>
              <a:t>ofi</a:t>
            </a:r>
            <a:r>
              <a:rPr sz="2000" b="1" i="1" spc="20" dirty="0">
                <a:solidFill>
                  <a:srgbClr val="001F5F"/>
                </a:solidFill>
                <a:latin typeface="Sitka Subheading"/>
                <a:cs typeface="Sitka Subheading"/>
              </a:rPr>
              <a:t> </a:t>
            </a:r>
            <a:r>
              <a:rPr sz="2000" b="1" i="1" spc="-25" dirty="0">
                <a:solidFill>
                  <a:srgbClr val="001F5F"/>
                </a:solidFill>
                <a:latin typeface="Sitka Subheading"/>
                <a:cs typeface="Sitka Subheading"/>
              </a:rPr>
              <a:t>Use</a:t>
            </a:r>
            <a:endParaRPr sz="2000">
              <a:latin typeface="Sitka Subheading"/>
              <a:cs typeface="Sitka Subheading"/>
            </a:endParaRPr>
          </a:p>
          <a:p>
            <a:pPr marL="487680" indent="-474980">
              <a:lnSpc>
                <a:spcPct val="100000"/>
              </a:lnSpc>
              <a:buFont typeface="Arial MT"/>
              <a:buChar char="•"/>
              <a:tabLst>
                <a:tab pos="487680" algn="l"/>
              </a:tabLst>
            </a:pPr>
            <a:r>
              <a:rPr sz="2000" b="1" i="1" dirty="0">
                <a:solidFill>
                  <a:srgbClr val="001F5F"/>
                </a:solidFill>
                <a:latin typeface="Sitka Subheading"/>
                <a:cs typeface="Sitka Subheading"/>
              </a:rPr>
              <a:t>Data</a:t>
            </a:r>
            <a:r>
              <a:rPr sz="2000" b="1" i="1" spc="-15" dirty="0">
                <a:solidFill>
                  <a:srgbClr val="001F5F"/>
                </a:solidFill>
                <a:latin typeface="Sitka Subheading"/>
                <a:cs typeface="Sitka Subheading"/>
              </a:rPr>
              <a:t> </a:t>
            </a:r>
            <a:r>
              <a:rPr sz="2000" b="1" i="1" spc="-10" dirty="0">
                <a:solidFill>
                  <a:srgbClr val="001F5F"/>
                </a:solidFill>
                <a:latin typeface="Sitka Subheading"/>
                <a:cs typeface="Sitka Subheading"/>
              </a:rPr>
              <a:t>Management</a:t>
            </a:r>
            <a:endParaRPr sz="2000">
              <a:latin typeface="Sitka Subheading"/>
              <a:cs typeface="Sitka Subheading"/>
            </a:endParaRPr>
          </a:p>
          <a:p>
            <a:pPr marL="487680" indent="-474980">
              <a:lnSpc>
                <a:spcPct val="100000"/>
              </a:lnSpc>
              <a:buFont typeface="Arial MT"/>
              <a:buChar char="•"/>
              <a:tabLst>
                <a:tab pos="487680" algn="l"/>
              </a:tabLst>
            </a:pPr>
            <a:r>
              <a:rPr sz="2000" b="1" i="1" dirty="0">
                <a:solidFill>
                  <a:srgbClr val="001F5F"/>
                </a:solidFill>
                <a:latin typeface="Sitka Subheading"/>
                <a:cs typeface="Sitka Subheading"/>
              </a:rPr>
              <a:t>Customizable</a:t>
            </a:r>
            <a:r>
              <a:rPr sz="2000" b="1" i="1" spc="-95" dirty="0">
                <a:solidFill>
                  <a:srgbClr val="001F5F"/>
                </a:solidFill>
                <a:latin typeface="Sitka Subheading"/>
                <a:cs typeface="Sitka Subheading"/>
              </a:rPr>
              <a:t> </a:t>
            </a:r>
            <a:r>
              <a:rPr sz="2000" b="1" i="1" spc="-10" dirty="0">
                <a:solidFill>
                  <a:srgbClr val="001F5F"/>
                </a:solidFill>
                <a:latin typeface="Sitka Subheading"/>
                <a:cs typeface="Sitka Subheading"/>
              </a:rPr>
              <a:t>Analysis</a:t>
            </a:r>
            <a:endParaRPr sz="2000">
              <a:latin typeface="Sitka Subheading"/>
              <a:cs typeface="Sitka Subheading"/>
            </a:endParaRPr>
          </a:p>
          <a:p>
            <a:pPr marL="487680" indent="-47498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87680" algn="l"/>
              </a:tabLst>
            </a:pPr>
            <a:r>
              <a:rPr sz="2000" b="1" i="1" spc="-10" dirty="0">
                <a:solidFill>
                  <a:srgbClr val="001F5F"/>
                </a:solidFill>
                <a:latin typeface="Sitka Subheading"/>
                <a:cs typeface="Sitka Subheading"/>
              </a:rPr>
              <a:t>Real-</a:t>
            </a:r>
            <a:r>
              <a:rPr sz="2000" b="1" i="1" dirty="0">
                <a:solidFill>
                  <a:srgbClr val="001F5F"/>
                </a:solidFill>
                <a:latin typeface="Sitka Subheading"/>
                <a:cs typeface="Sitka Subheading"/>
              </a:rPr>
              <a:t>Time</a:t>
            </a:r>
            <a:r>
              <a:rPr sz="2000" b="1" i="1" spc="-20" dirty="0">
                <a:solidFill>
                  <a:srgbClr val="001F5F"/>
                </a:solidFill>
                <a:latin typeface="Sitka Subheading"/>
                <a:cs typeface="Sitka Subheading"/>
              </a:rPr>
              <a:t> </a:t>
            </a:r>
            <a:r>
              <a:rPr sz="2000" b="1" i="1" spc="-10" dirty="0">
                <a:solidFill>
                  <a:srgbClr val="001F5F"/>
                </a:solidFill>
                <a:latin typeface="Sitka Subheading"/>
                <a:cs typeface="Sitka Subheading"/>
              </a:rPr>
              <a:t>Analysis</a:t>
            </a:r>
            <a:endParaRPr sz="2000">
              <a:latin typeface="Sitka Subheading"/>
              <a:cs typeface="Sitka Subheading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594" y="354279"/>
            <a:ext cx="55892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spc="-2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470405"/>
            <a:ext cx="49593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*Employee</a:t>
            </a:r>
            <a:r>
              <a:rPr sz="2400" b="1" i="1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data set</a:t>
            </a:r>
            <a:r>
              <a:rPr sz="24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taken</a:t>
            </a:r>
            <a:r>
              <a:rPr sz="24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from</a:t>
            </a:r>
            <a:r>
              <a:rPr sz="2400" b="1" i="1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kaggle.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*Out</a:t>
            </a:r>
            <a:r>
              <a:rPr sz="24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400" b="1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26</a:t>
            </a:r>
            <a:r>
              <a:rPr sz="2400" b="1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features,</a:t>
            </a:r>
            <a:r>
              <a:rPr sz="2400" b="1" i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9</a:t>
            </a:r>
            <a:r>
              <a:rPr sz="2400" b="1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were</a:t>
            </a:r>
            <a:r>
              <a:rPr sz="24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selected.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3194" y="3034029"/>
            <a:ext cx="3152775" cy="3313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latin typeface="Times New Roman"/>
                <a:cs typeface="Times New Roman"/>
              </a:rPr>
              <a:t>LISTED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FEATURES: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"/>
              <a:tabLst>
                <a:tab pos="469900" algn="l"/>
              </a:tabLst>
            </a:pP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Employee</a:t>
            </a:r>
            <a:r>
              <a:rPr sz="1800" b="1" i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ID</a:t>
            </a:r>
            <a:endParaRPr sz="1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"/>
              <a:tabLst>
                <a:tab pos="469900" algn="l"/>
              </a:tabLst>
            </a:pP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First</a:t>
            </a:r>
            <a:r>
              <a:rPr sz="18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name</a:t>
            </a:r>
            <a:endParaRPr sz="1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469900" algn="l"/>
              </a:tabLst>
            </a:pP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Last</a:t>
            </a:r>
            <a:r>
              <a:rPr sz="1800" b="1" i="1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name</a:t>
            </a:r>
            <a:endParaRPr sz="1800">
              <a:latin typeface="Times New Roman"/>
              <a:cs typeface="Times New Roman"/>
            </a:endParaRPr>
          </a:p>
          <a:p>
            <a:pPr marL="413384" indent="-400685">
              <a:lnSpc>
                <a:spcPct val="100000"/>
              </a:lnSpc>
              <a:buFont typeface="Wingdings"/>
              <a:buChar char=""/>
              <a:tabLst>
                <a:tab pos="413384" algn="l"/>
              </a:tabLst>
            </a:pP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Business</a:t>
            </a:r>
            <a:r>
              <a:rPr sz="1800" b="1" i="1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unit</a:t>
            </a:r>
            <a:endParaRPr sz="1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"/>
              <a:tabLst>
                <a:tab pos="469900" algn="l"/>
              </a:tabLst>
            </a:pP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Employee</a:t>
            </a:r>
            <a:r>
              <a:rPr sz="1800" b="1" i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Type</a:t>
            </a:r>
            <a:endParaRPr sz="1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"/>
              <a:tabLst>
                <a:tab pos="469900" algn="l"/>
              </a:tabLst>
            </a:pP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Employee</a:t>
            </a:r>
            <a:r>
              <a:rPr sz="1800" b="1" i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Status</a:t>
            </a:r>
            <a:endParaRPr sz="1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"/>
              <a:tabLst>
                <a:tab pos="469900" algn="l"/>
              </a:tabLst>
            </a:pP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Employee</a:t>
            </a:r>
            <a:r>
              <a:rPr sz="18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classification</a:t>
            </a:r>
            <a:r>
              <a:rPr sz="18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type</a:t>
            </a:r>
            <a:endParaRPr sz="1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"/>
              <a:tabLst>
                <a:tab pos="469900" algn="l"/>
              </a:tabLst>
            </a:pP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Gender</a:t>
            </a:r>
            <a:r>
              <a:rPr sz="1800" b="1" i="1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Code</a:t>
            </a:r>
            <a:endParaRPr sz="1800">
              <a:latin typeface="Times New Roman"/>
              <a:cs typeface="Times New Roman"/>
            </a:endParaRPr>
          </a:p>
          <a:p>
            <a:pPr marL="469900" indent="-457200">
              <a:lnSpc>
                <a:spcPts val="2135"/>
              </a:lnSpc>
              <a:buFont typeface="Wingdings"/>
              <a:buChar char=""/>
              <a:tabLst>
                <a:tab pos="469900" algn="l"/>
              </a:tabLst>
            </a:pP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Performance</a:t>
            </a:r>
            <a:r>
              <a:rPr sz="1800" b="1" i="1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Score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ts val="2135"/>
              </a:lnSpc>
              <a:buFont typeface="Wingdings"/>
              <a:buChar char=""/>
              <a:tabLst>
                <a:tab pos="299085" algn="l"/>
              </a:tabLst>
            </a:pP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Current</a:t>
            </a:r>
            <a:r>
              <a:rPr sz="1800" b="1" i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employee</a:t>
            </a:r>
            <a:r>
              <a:rPr sz="1800" b="1" i="1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rating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551" y="6488300"/>
            <a:ext cx="176276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3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1754"/>
            <a:ext cx="2467356" cy="341833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14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95"/>
              </a:spcBef>
            </a:pPr>
            <a:r>
              <a:rPr sz="4250" dirty="0">
                <a:latin typeface="Trebuchet MS"/>
                <a:cs typeface="Trebuchet MS"/>
              </a:rPr>
              <a:t>THE "WOW"</a:t>
            </a:r>
            <a:r>
              <a:rPr sz="4250" spc="55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IN</a:t>
            </a:r>
            <a:r>
              <a:rPr sz="4250" spc="-25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OUR</a:t>
            </a:r>
            <a:r>
              <a:rPr sz="4250" spc="5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4269" y="6464300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558165" algn="l"/>
              </a:tabLst>
            </a:pPr>
            <a:r>
              <a:rPr dirty="0"/>
              <a:t>Interactive</a:t>
            </a:r>
            <a:r>
              <a:rPr spc="-55" dirty="0"/>
              <a:t> </a:t>
            </a:r>
            <a:r>
              <a:rPr spc="-10" dirty="0"/>
              <a:t>Dashboards</a:t>
            </a:r>
          </a:p>
          <a:p>
            <a:pPr marL="647700" indent="-635000">
              <a:lnSpc>
                <a:spcPct val="100000"/>
              </a:lnSpc>
              <a:buFont typeface="Wingdings"/>
              <a:buChar char=""/>
              <a:tabLst>
                <a:tab pos="647700" algn="l"/>
              </a:tabLst>
            </a:pP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Visualization</a:t>
            </a:r>
          </a:p>
          <a:p>
            <a:pPr marL="634365" indent="-621665">
              <a:lnSpc>
                <a:spcPct val="100000"/>
              </a:lnSpc>
              <a:buFont typeface="Wingdings"/>
              <a:buChar char=""/>
              <a:tabLst>
                <a:tab pos="634365" algn="l"/>
              </a:tabLst>
            </a:pPr>
            <a:r>
              <a:rPr dirty="0"/>
              <a:t>Automated</a:t>
            </a:r>
            <a:r>
              <a:rPr spc="-105" dirty="0"/>
              <a:t> </a:t>
            </a:r>
            <a:r>
              <a:rPr spc="-10" dirty="0"/>
              <a:t>Reporting</a:t>
            </a:r>
          </a:p>
          <a:p>
            <a:pPr marL="647700" indent="-635000">
              <a:lnSpc>
                <a:spcPct val="100000"/>
              </a:lnSpc>
              <a:buFont typeface="Wingdings"/>
              <a:buChar char=""/>
              <a:tabLst>
                <a:tab pos="647700" algn="l"/>
              </a:tabLst>
            </a:pPr>
            <a:r>
              <a:rPr spc="-10" dirty="0"/>
              <a:t>Predictive</a:t>
            </a:r>
            <a:r>
              <a:rPr spc="-80" dirty="0"/>
              <a:t> </a:t>
            </a:r>
            <a:r>
              <a:rPr spc="-10" dirty="0"/>
              <a:t>Analysis</a:t>
            </a:r>
          </a:p>
          <a:p>
            <a:pPr marL="647700" indent="-635000">
              <a:lnSpc>
                <a:spcPct val="100000"/>
              </a:lnSpc>
              <a:buFont typeface="Wingdings"/>
              <a:buChar char=""/>
              <a:tabLst>
                <a:tab pos="647700" algn="l"/>
              </a:tabLst>
            </a:pPr>
            <a:r>
              <a:rPr dirty="0"/>
              <a:t>Scorecards</a:t>
            </a:r>
            <a:r>
              <a:rPr spc="-6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Balanced</a:t>
            </a:r>
            <a:r>
              <a:rPr spc="-40" dirty="0"/>
              <a:t> </a:t>
            </a:r>
            <a:r>
              <a:rPr spc="-10" dirty="0"/>
              <a:t>Scorecards</a:t>
            </a:r>
          </a:p>
          <a:p>
            <a:pPr marL="647700" indent="-6350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647700" algn="l"/>
              </a:tabLst>
            </a:pPr>
            <a:r>
              <a:rPr dirty="0"/>
              <a:t>Employee</a:t>
            </a:r>
            <a:r>
              <a:rPr spc="-70" dirty="0"/>
              <a:t> </a:t>
            </a:r>
            <a:r>
              <a:rPr dirty="0"/>
              <a:t>Ranking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Comparison</a:t>
            </a:r>
          </a:p>
          <a:p>
            <a:pPr marL="647700" indent="-635000">
              <a:lnSpc>
                <a:spcPct val="100000"/>
              </a:lnSpc>
              <a:buFont typeface="Wingdings"/>
              <a:buChar char=""/>
              <a:tabLst>
                <a:tab pos="647700" algn="l"/>
              </a:tabLst>
            </a:pPr>
            <a:r>
              <a:rPr spc="-10" dirty="0"/>
              <a:t>Training</a:t>
            </a:r>
            <a:r>
              <a:rPr spc="-75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dirty="0"/>
              <a:t>Development</a:t>
            </a:r>
            <a:r>
              <a:rPr spc="-140" dirty="0"/>
              <a:t> </a:t>
            </a:r>
            <a:r>
              <a:rPr spc="-10" dirty="0"/>
              <a:t>Analysis</a:t>
            </a:r>
          </a:p>
          <a:p>
            <a:pPr marL="647700" indent="-635000">
              <a:lnSpc>
                <a:spcPct val="100000"/>
              </a:lnSpc>
              <a:buFont typeface="Wingdings"/>
              <a:buChar char=""/>
              <a:tabLst>
                <a:tab pos="647700" algn="l"/>
              </a:tabLst>
            </a:pPr>
            <a:r>
              <a:rPr dirty="0"/>
              <a:t>Employee</a:t>
            </a:r>
            <a:r>
              <a:rPr spc="-55" dirty="0"/>
              <a:t> </a:t>
            </a:r>
            <a:r>
              <a:rPr dirty="0"/>
              <a:t>Feedback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Sentiment</a:t>
            </a:r>
            <a:r>
              <a:rPr spc="-110" dirty="0"/>
              <a:t> </a:t>
            </a:r>
            <a:r>
              <a:rPr spc="-10" dirty="0"/>
              <a:t>Anlysis</a:t>
            </a:r>
          </a:p>
          <a:p>
            <a:pPr marL="647700" indent="-635000">
              <a:lnSpc>
                <a:spcPct val="100000"/>
              </a:lnSpc>
              <a:buFont typeface="Wingdings"/>
              <a:buChar char=""/>
              <a:tabLst>
                <a:tab pos="647700" algn="l"/>
              </a:tabLst>
            </a:pPr>
            <a:r>
              <a:rPr dirty="0"/>
              <a:t>KPI</a:t>
            </a:r>
            <a:r>
              <a:rPr spc="-50" dirty="0"/>
              <a:t> </a:t>
            </a:r>
            <a:r>
              <a:rPr dirty="0"/>
              <a:t>Tracking</a:t>
            </a:r>
            <a:r>
              <a:rPr spc="-65" dirty="0"/>
              <a:t> </a:t>
            </a:r>
            <a:r>
              <a:rPr dirty="0"/>
              <a:t>with</a:t>
            </a:r>
            <a:r>
              <a:rPr spc="-150" dirty="0"/>
              <a:t> </a:t>
            </a:r>
            <a:r>
              <a:rPr spc="-10" dirty="0"/>
              <a:t>Alerts</a:t>
            </a:r>
          </a:p>
          <a:p>
            <a:pPr marL="558165" indent="-545465">
              <a:lnSpc>
                <a:spcPct val="100000"/>
              </a:lnSpc>
              <a:buFont typeface="Wingdings"/>
              <a:buChar char=""/>
              <a:tabLst>
                <a:tab pos="558165" algn="l"/>
              </a:tabLst>
            </a:pPr>
            <a:r>
              <a:rPr dirty="0"/>
              <a:t>Data</a:t>
            </a:r>
            <a:r>
              <a:rPr spc="-60" dirty="0"/>
              <a:t> </a:t>
            </a:r>
            <a:r>
              <a:rPr dirty="0"/>
              <a:t>Security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10" dirty="0"/>
              <a:t>Privacy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548</Words>
  <Application>Microsoft Office PowerPoint</Application>
  <PresentationFormat>Widescreen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MT</vt:lpstr>
      <vt:lpstr>Calibri</vt:lpstr>
      <vt:lpstr>Sitka Subheading</vt:lpstr>
      <vt:lpstr>Times New Roman</vt:lpstr>
      <vt:lpstr>Trebuchet MS</vt:lpstr>
      <vt:lpstr>Wingdings</vt:lpstr>
      <vt:lpstr>Office Theme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vimala devi</cp:lastModifiedBy>
  <cp:revision>1</cp:revision>
  <dcterms:created xsi:type="dcterms:W3CDTF">2024-09-09T11:20:46Z</dcterms:created>
  <dcterms:modified xsi:type="dcterms:W3CDTF">2024-09-09T11:30:16Z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2024-09-09T00:00:00Z</vt:filetime>
  </property>
  <property fmtid="{D5CDD505-2E9C-101B-9397-08002B2CF9AE}" pid="5" name="Producer">
    <vt:lpwstr>Microsoft® PowerPoint® for Microsoft 365</vt:lpwstr>
  </property>
</Properties>
</file>