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8288000" cy="10287000"/>
  <p:embeddedFontLst>
    <p:embeddedFont>
      <p:font typeface="FTAWUH+HKGrotesk-Bold"/>
      <p:regular r:id="rId26"/>
    </p:embeddedFont>
    <p:embeddedFont>
      <p:font typeface="NDGNTD+HKGrotesk-Light"/>
      <p:regular r:id="rId27"/>
    </p:embeddedFont>
    <p:embeddedFont>
      <p:font typeface="IADGFO+Gagalin-Regular"/>
      <p:regular r:id="rId28"/>
    </p:embeddedFont>
    <p:embeddedFont>
      <p:font typeface="EWOGTE+Poppins-Regular"/>
      <p:regular r:id="rId29"/>
    </p:embeddedFont>
    <p:embeddedFont>
      <p:font typeface="EVMGQP+Poppins-Medium"/>
      <p:regular r:id="rId30"/>
    </p:embeddedFont>
    <p:embeddedFont>
      <p:font typeface="DMJRVL+HKGroteskPro-Medium"/>
      <p:regular r:id="rId31"/>
    </p:embeddedFont>
    <p:embeddedFont>
      <p:font typeface="FWFPEQ+Montserrat-Regular"/>
      <p:regular r:id="rId32"/>
    </p:embeddedFont>
    <p:embeddedFont>
      <p:font typeface="PBBKEO+ArialMT"/>
      <p:regular r:id="rId33"/>
    </p:embeddedFont>
    <p:embeddedFont>
      <p:font typeface="GRISMF+CanvaSans-Regular"/>
      <p:regular r:id="rId3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font" Target="fonts/font1.fntdata" /><Relationship Id="rId27" Type="http://schemas.openxmlformats.org/officeDocument/2006/relationships/font" Target="fonts/font2.fntdata" /><Relationship Id="rId28" Type="http://schemas.openxmlformats.org/officeDocument/2006/relationships/font" Target="fonts/font3.fntdata" /><Relationship Id="rId29" Type="http://schemas.openxmlformats.org/officeDocument/2006/relationships/font" Target="fonts/font4.fntdata" /><Relationship Id="rId3" Type="http://schemas.openxmlformats.org/officeDocument/2006/relationships/viewProps" Target="viewProps.xml" /><Relationship Id="rId30" Type="http://schemas.openxmlformats.org/officeDocument/2006/relationships/font" Target="fonts/font5.fntdata" /><Relationship Id="rId31" Type="http://schemas.openxmlformats.org/officeDocument/2006/relationships/font" Target="fonts/font6.fntdata" /><Relationship Id="rId32" Type="http://schemas.openxmlformats.org/officeDocument/2006/relationships/font" Target="fonts/font7.fntdata" /><Relationship Id="rId33" Type="http://schemas.openxmlformats.org/officeDocument/2006/relationships/font" Target="fonts/font8.fntdata" /><Relationship Id="rId34" Type="http://schemas.openxmlformats.org/officeDocument/2006/relationships/font" Target="fonts/font9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4968" y="681975"/>
            <a:ext cx="9934392" cy="4772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Anti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-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Vehicle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Accident</a:t>
            </a:r>
          </a:p>
          <a:p>
            <a:pPr marL="0" marR="0">
              <a:lnSpc>
                <a:spcPts val="9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Detection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using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Eyes,</a:t>
            </a:r>
          </a:p>
          <a:p>
            <a:pPr marL="0" marR="0">
              <a:lnSpc>
                <a:spcPts val="9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Face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Head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Gesture</a:t>
            </a:r>
          </a:p>
          <a:p>
            <a:pPr marL="0" marR="0">
              <a:lnSpc>
                <a:spcPts val="9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7400" b="1">
                <a:solidFill>
                  <a:srgbClr val="ffffff"/>
                </a:solidFill>
                <a:latin typeface="FTAWUH+HKGrotesk-Bold"/>
                <a:cs typeface="FTAWUH+HKGrotesk-Bold"/>
              </a:rPr>
              <a:t>Movements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76668" y="990069"/>
            <a:ext cx="1869904" cy="4488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NDGNTD+HKGrotesk-Light"/>
                <a:cs typeface="NDGNTD+HKGrotesk-Light"/>
              </a:rPr>
              <a:t>DEEPGEEKS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97722" y="2900802"/>
            <a:ext cx="3109176" cy="8363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85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 b="1">
                <a:solidFill>
                  <a:srgbClr val="ffffff"/>
                </a:solidFill>
                <a:latin typeface="FTAWUH+HKGrotesk-Bold"/>
                <a:cs typeface="FTAWUH+HKGrotesk-Bold"/>
              </a:rPr>
              <a:t>OUR</a:t>
            </a:r>
            <a:r>
              <a:rPr dirty="0" sz="465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4650" b="1">
                <a:solidFill>
                  <a:srgbClr val="ffffff"/>
                </a:solidFill>
                <a:latin typeface="FTAWUH+HKGrotesk-Bold"/>
                <a:cs typeface="FTAWUH+HKGrotesk-Bold"/>
              </a:rPr>
              <a:t>TEAM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79620" y="5950951"/>
            <a:ext cx="1393316" cy="29850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213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IADGFO+Gagalin-Regular"/>
                <a:cs typeface="IADGFO+Gagalin-Regular"/>
              </a:rPr>
              <a:t>Shivam</a:t>
            </a:r>
          </a:p>
          <a:p>
            <a:pPr marL="0" marR="0">
              <a:lnSpc>
                <a:spcPts val="3600"/>
              </a:lnSpc>
              <a:spcBef>
                <a:spcPts val="16004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IADGFO+Gagalin-Regular"/>
                <a:cs typeface="IADGFO+Gagalin-Regular"/>
              </a:rPr>
              <a:t>Yuvraj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68397" y="5950951"/>
            <a:ext cx="1660405" cy="29850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299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IADGFO+Gagalin-Regular"/>
                <a:cs typeface="IADGFO+Gagalin-Regular"/>
              </a:rPr>
              <a:t>Sarthak</a:t>
            </a:r>
          </a:p>
          <a:p>
            <a:pPr marL="0" marR="0">
              <a:lnSpc>
                <a:spcPts val="3600"/>
              </a:lnSpc>
              <a:spcBef>
                <a:spcPts val="16004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IADGFO+Gagalin-Regular"/>
                <a:cs typeface="IADGFO+Gagalin-Regular"/>
              </a:rPr>
              <a:t>Rajveer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4968" y="6133596"/>
            <a:ext cx="8971376" cy="36420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8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counter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present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day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challenges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of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accidents,</a:t>
            </a:r>
          </a:p>
          <a:p>
            <a:pPr marL="0" marR="0">
              <a:lnSpc>
                <a:spcPts val="4582"/>
              </a:lnSpc>
              <a:spcBef>
                <a:spcPts val="126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specially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hilly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areas,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we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aim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build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an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AI</a:t>
            </a:r>
          </a:p>
          <a:p>
            <a:pPr marL="0" marR="0">
              <a:lnSpc>
                <a:spcPts val="4582"/>
              </a:lnSpc>
              <a:spcBef>
                <a:spcPts val="176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mechanism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which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inculcates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Deep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Learning</a:t>
            </a:r>
          </a:p>
          <a:p>
            <a:pPr marL="0" marR="0">
              <a:lnSpc>
                <a:spcPts val="4582"/>
              </a:lnSpc>
              <a:spcBef>
                <a:spcPts val="176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Algorithms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that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autonomously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detect,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prevent</a:t>
            </a:r>
          </a:p>
          <a:p>
            <a:pPr marL="0" marR="0">
              <a:lnSpc>
                <a:spcPts val="4582"/>
              </a:lnSpc>
              <a:spcBef>
                <a:spcPts val="126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alert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on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any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possibility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of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accidents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</a:p>
          <a:p>
            <a:pPr marL="0" marR="0">
              <a:lnSpc>
                <a:spcPts val="4582"/>
              </a:lnSpc>
              <a:spcBef>
                <a:spcPts val="176"/>
              </a:spcBef>
              <a:spcAft>
                <a:spcPts val="0"/>
              </a:spcAft>
            </a:pP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most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viable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&amp;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effective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way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3400">
                <a:solidFill>
                  <a:srgbClr val="ffffff"/>
                </a:solidFill>
                <a:latin typeface="NDGNTD+HKGrotesk-Light"/>
                <a:cs typeface="NDGNTD+HKGrotesk-Light"/>
              </a:rPr>
              <a:t>possible.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7471" y="272859"/>
            <a:ext cx="8442329" cy="2163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31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STEP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2: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Analyzing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the</a:t>
            </a:r>
          </a:p>
          <a:p>
            <a:pPr marL="0" marR="0">
              <a:lnSpc>
                <a:spcPts val="7704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2384" y="3061281"/>
            <a:ext cx="3470847" cy="534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PYTHON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LIBRARIES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2176" y="3071546"/>
            <a:ext cx="6590155" cy="448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2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After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getting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our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dataset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our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next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2176" y="3566845"/>
            <a:ext cx="7147941" cy="2924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2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step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will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be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to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analyze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dataset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so</a:t>
            </a:r>
          </a:p>
          <a:p>
            <a:pPr marL="0" marR="0">
              <a:lnSpc>
                <a:spcPts val="3227"/>
              </a:lnSpc>
              <a:spcBef>
                <a:spcPts val="672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we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can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do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processing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and</a:t>
            </a:r>
          </a:p>
          <a:p>
            <a:pPr marL="0" marR="0">
              <a:lnSpc>
                <a:spcPts val="3227"/>
              </a:lnSpc>
              <a:spcBef>
                <a:spcPts val="672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feature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engineering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efficiently.</a:t>
            </a:r>
          </a:p>
          <a:p>
            <a:pPr marL="0" marR="0">
              <a:lnSpc>
                <a:spcPts val="3227"/>
              </a:lnSpc>
              <a:spcBef>
                <a:spcPts val="672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During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analysis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we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will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focus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on</a:t>
            </a:r>
          </a:p>
          <a:p>
            <a:pPr marL="0" marR="0">
              <a:lnSpc>
                <a:spcPts val="3227"/>
              </a:lnSpc>
              <a:spcBef>
                <a:spcPts val="672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answers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of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below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mentioned</a:t>
            </a:r>
          </a:p>
          <a:p>
            <a:pPr marL="0" marR="0">
              <a:lnSpc>
                <a:spcPts val="3227"/>
              </a:lnSpc>
              <a:spcBef>
                <a:spcPts val="671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questions: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90652" y="4305923"/>
            <a:ext cx="2254845" cy="63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OPEN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EYE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06026" y="7017044"/>
            <a:ext cx="3683125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3050" spc="7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Shape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of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dataset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20143" y="7167702"/>
            <a:ext cx="2705729" cy="449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Analyzing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the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06026" y="7512344"/>
            <a:ext cx="6783323" cy="1950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3050" spc="7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Various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Columns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present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in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</a:p>
          <a:p>
            <a:pPr marL="323849" marR="0">
              <a:lnSpc>
                <a:spcPts val="3227"/>
              </a:lnSpc>
              <a:spcBef>
                <a:spcPts val="675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Dataset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Labelling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of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distribution</a:t>
            </a:r>
          </a:p>
          <a:p>
            <a:pPr marL="0" marR="0">
              <a:lnSpc>
                <a:spcPts val="3407"/>
              </a:lnSpc>
              <a:spcBef>
                <a:spcPts val="538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3050" spc="7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Type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of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image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(RGB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or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grayscale)</a:t>
            </a:r>
          </a:p>
          <a:p>
            <a:pPr marL="323849" marR="0">
              <a:lnSpc>
                <a:spcPts val="3227"/>
              </a:lnSpc>
              <a:spcBef>
                <a:spcPts val="675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Dimension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of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FWFPEQ+Montserrat-Regular"/>
                <a:cs typeface="FWFPEQ+Montserrat-Regular"/>
              </a:rPr>
              <a:t>image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8700" y="7925437"/>
            <a:ext cx="4389177" cy="1048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Analysing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stored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data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process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feature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engineering.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This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is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done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study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more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on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dataset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used.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576316" y="9462785"/>
            <a:ext cx="2510046" cy="63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CLOSED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EY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81" y="525574"/>
            <a:ext cx="3588279" cy="63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Report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After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EDA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32242" y="1901217"/>
            <a:ext cx="410244" cy="2242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1</a:t>
            </a:r>
          </a:p>
          <a:p>
            <a:pPr marL="0" marR="0">
              <a:lnSpc>
                <a:spcPts val="4718"/>
              </a:lnSpc>
              <a:spcBef>
                <a:spcPts val="797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8620" y="2000184"/>
            <a:ext cx="2232097" cy="4659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76,000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images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2094" y="2738533"/>
            <a:ext cx="1070130" cy="2577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0">
                <a:solidFill>
                  <a:srgbClr val="ffffff"/>
                </a:solidFill>
                <a:latin typeface="GRISMF+CanvaSans-Regular"/>
                <a:cs typeface="GRISMF+CanvaSans-Regular"/>
              </a:rPr>
              <a:t>Open/Close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1761" y="2954275"/>
            <a:ext cx="673044" cy="3320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1">
                <a:solidFill>
                  <a:srgbClr val="ffffff"/>
                </a:solidFill>
                <a:latin typeface="GRISMF+CanvaSans-Regular"/>
                <a:cs typeface="GRISMF+CanvaSans-Regular"/>
              </a:rPr>
              <a:t>4,000ꢀ</a:t>
            </a:r>
          </a:p>
          <a:p>
            <a:pPr marL="5142" marR="0">
              <a:lnSpc>
                <a:spcPts val="1729"/>
              </a:lnSpc>
              <a:spcBef>
                <a:spcPts val="6358"/>
              </a:spcBef>
              <a:spcAft>
                <a:spcPts val="0"/>
              </a:spcAft>
            </a:pPr>
            <a:r>
              <a:rPr dirty="0" sz="1250" spc="11">
                <a:solidFill>
                  <a:srgbClr val="ffffff"/>
                </a:solidFill>
                <a:latin typeface="GRISMF+CanvaSans-Regular"/>
                <a:cs typeface="GRISMF+CanvaSans-Regular"/>
              </a:rPr>
              <a:t>3,000ꢀ</a:t>
            </a:r>
          </a:p>
          <a:p>
            <a:pPr marL="5967" marR="0">
              <a:lnSpc>
                <a:spcPts val="1729"/>
              </a:lnSpc>
              <a:spcBef>
                <a:spcPts val="6308"/>
              </a:spcBef>
              <a:spcAft>
                <a:spcPts val="0"/>
              </a:spcAft>
            </a:pPr>
            <a:r>
              <a:rPr dirty="0" sz="1250" spc="10">
                <a:solidFill>
                  <a:srgbClr val="ffffff"/>
                </a:solidFill>
                <a:latin typeface="GRISMF+CanvaSans-Regular"/>
                <a:cs typeface="GRISMF+CanvaSans-Regular"/>
              </a:rPr>
              <a:t>2,000ꢀ</a:t>
            </a:r>
          </a:p>
          <a:p>
            <a:pPr marL="5835" marR="0">
              <a:lnSpc>
                <a:spcPts val="1729"/>
              </a:lnSpc>
              <a:spcBef>
                <a:spcPts val="6308"/>
              </a:spcBef>
              <a:spcAft>
                <a:spcPts val="0"/>
              </a:spcAft>
            </a:pPr>
            <a:r>
              <a:rPr dirty="0" sz="1250" spc="10">
                <a:solidFill>
                  <a:srgbClr val="ffffff"/>
                </a:solidFill>
                <a:latin typeface="GRISMF+CanvaSans-Regular"/>
                <a:cs typeface="GRISMF+CanvaSans-Regular"/>
              </a:rPr>
              <a:t>1,000ꢀ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118620" y="3605328"/>
            <a:ext cx="2907150" cy="4659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8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different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columns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51368" y="4438923"/>
            <a:ext cx="228196" cy="1851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>
                <a:solidFill>
                  <a:srgbClr val="ffffff"/>
                </a:solidFill>
                <a:latin typeface="GRISMF+CanvaSans-Regular"/>
                <a:cs typeface="GRISMF+CanvaSans-Regular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46429" y="4497975"/>
            <a:ext cx="209853" cy="1851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>
                <a:solidFill>
                  <a:srgbClr val="ffffff"/>
                </a:solidFill>
                <a:latin typeface="GRISMF+CanvaSans-Regular"/>
                <a:cs typeface="GRISMF+CanvaSans-Regular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29924" y="4590053"/>
            <a:ext cx="471927" cy="1851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>
                <a:solidFill>
                  <a:srgbClr val="ffffff"/>
                </a:solidFill>
                <a:latin typeface="GRISMF+CanvaSans-Regular"/>
                <a:cs typeface="GRISMF+CanvaSans-Regular"/>
              </a:rPr>
              <a:t>49.4%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10697" y="4649104"/>
            <a:ext cx="480941" cy="1851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>
                <a:solidFill>
                  <a:srgbClr val="ffffff"/>
                </a:solidFill>
                <a:latin typeface="GRISMF+CanvaSans-Regular"/>
                <a:cs typeface="GRISMF+CanvaSans-Regular"/>
              </a:rPr>
              <a:t>50.6%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182323" y="5061520"/>
            <a:ext cx="4784847" cy="655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3</a:t>
            </a:r>
            <a:r>
              <a:rPr dirty="0" sz="3500" spc="4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37,000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closed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39,000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118620" y="5439218"/>
            <a:ext cx="2339416" cy="4659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open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eye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image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182323" y="6661900"/>
            <a:ext cx="410244" cy="63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168702" y="6760867"/>
            <a:ext cx="2691653" cy="4659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Gray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scale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images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86333" y="7037423"/>
            <a:ext cx="305184" cy="2577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4">
                <a:solidFill>
                  <a:srgbClr val="ffffff"/>
                </a:solidFill>
                <a:latin typeface="GRISMF+CanvaSans-Regular"/>
                <a:cs typeface="GRISMF+CanvaSans-Regular"/>
              </a:rPr>
              <a:t>0ꢀ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42052" y="7212837"/>
            <a:ext cx="265649" cy="2577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RISMF+CanvaSans-Regular"/>
                <a:cs typeface="GRISMF+CanvaSans-Regular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01277" y="7212837"/>
            <a:ext cx="238242" cy="2577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RISMF+CanvaSans-Regular"/>
                <a:cs typeface="GRISMF+CanvaSans-Regular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95544" y="8850951"/>
            <a:ext cx="7955633" cy="12150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Reports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successfully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matched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with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~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95</a:t>
            </a:r>
          </a:p>
          <a:p>
            <a:pPr marL="0" marR="0">
              <a:lnSpc>
                <a:spcPts val="4548"/>
              </a:lnSpc>
              <a:spcBef>
                <a:spcPts val="5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percent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500" b="1">
                <a:solidFill>
                  <a:srgbClr val="ffffff"/>
                </a:solidFill>
                <a:latin typeface="FTAWUH+HKGrotesk-Bold"/>
                <a:cs typeface="FTAWUH+HKGrotesk-Bold"/>
              </a:rPr>
              <a:t>accuracy.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3646" y="272859"/>
            <a:ext cx="7109043" cy="2163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31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STEP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3: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Pre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-</a:t>
            </a:r>
          </a:p>
          <a:p>
            <a:pPr marL="0" marR="0">
              <a:lnSpc>
                <a:spcPts val="7704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2384" y="3061281"/>
            <a:ext cx="4053346" cy="534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OPERATIONS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ON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29162" y="6018450"/>
            <a:ext cx="10790809" cy="591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Dropping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unnecessary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columns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9162" y="6687486"/>
            <a:ext cx="10951878" cy="25989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dataset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Separating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images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into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open</a:t>
            </a:r>
          </a:p>
          <a:p>
            <a:pPr marL="0" marR="0">
              <a:lnSpc>
                <a:spcPts val="4359"/>
              </a:lnSpc>
              <a:spcBef>
                <a:spcPts val="85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and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closed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eyes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Creation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of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more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us</a:t>
            </a:r>
          </a:p>
          <a:p>
            <a:pPr marL="0" marR="0">
              <a:lnSpc>
                <a:spcPts val="4359"/>
              </a:lnSpc>
              <a:spcBef>
                <a:spcPts val="90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augmentation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Dividing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into</a:t>
            </a:r>
          </a:p>
          <a:p>
            <a:pPr marL="0" marR="0">
              <a:lnSpc>
                <a:spcPts val="4359"/>
              </a:lnSpc>
              <a:spcBef>
                <a:spcPts val="90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train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,test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and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validation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9679" y="7167702"/>
            <a:ext cx="4060239" cy="84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is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Pre-Processed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before</a:t>
            </a:r>
          </a:p>
          <a:p>
            <a:pPr marL="0" marR="0">
              <a:lnSpc>
                <a:spcPts val="312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algorithms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are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performed.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9679" y="8153268"/>
            <a:ext cx="4125136" cy="1048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Data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is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mainly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send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be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prepared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for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deep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learning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algorithms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operations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at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this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stage.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19463" y="286564"/>
            <a:ext cx="10113204" cy="722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1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ffffff"/>
                </a:solidFill>
                <a:latin typeface="FTAWUH+HKGrotesk-Bold"/>
                <a:cs typeface="FTAWUH+HKGrotesk-Bold"/>
              </a:rPr>
              <a:t>Training</a:t>
            </a:r>
            <a:r>
              <a:rPr dirty="0" sz="4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4000" b="1">
                <a:solidFill>
                  <a:srgbClr val="ffffff"/>
                </a:solidFill>
                <a:latin typeface="FTAWUH+HKGrotesk-Bold"/>
                <a:cs typeface="FTAWUH+HKGrotesk-Bold"/>
              </a:rPr>
              <a:t>Pretrained</a:t>
            </a:r>
            <a:r>
              <a:rPr dirty="0" sz="4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4000" b="1">
                <a:solidFill>
                  <a:srgbClr val="ffffff"/>
                </a:solidFill>
                <a:latin typeface="FTAWUH+HKGrotesk-Bold"/>
                <a:cs typeface="FTAWUH+HKGrotesk-Bold"/>
              </a:rPr>
              <a:t>InceptionV3</a:t>
            </a:r>
            <a:r>
              <a:rPr dirty="0" sz="4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4000" b="1">
                <a:solidFill>
                  <a:srgbClr val="ffffff"/>
                </a:solidFill>
                <a:latin typeface="FTAWUH+HKGrotesk-Bold"/>
                <a:cs typeface="FTAWUH+HKGrotesk-Bold"/>
              </a:rPr>
              <a:t>CNN</a:t>
            </a:r>
            <a:r>
              <a:rPr dirty="0" sz="4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4000" b="1">
                <a:solidFill>
                  <a:srgbClr val="ffffff"/>
                </a:solidFill>
                <a:latin typeface="FTAWUH+HKGrotesk-Bold"/>
                <a:cs typeface="FTAWUH+HKGrotesk-Bold"/>
              </a:rPr>
              <a:t>model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7471" y="272859"/>
            <a:ext cx="9036085" cy="2163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31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STEP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4: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Training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&amp;</a:t>
            </a:r>
          </a:p>
          <a:p>
            <a:pPr marL="0" marR="0">
              <a:lnSpc>
                <a:spcPts val="7704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Deployment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of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2385" y="3061281"/>
            <a:ext cx="3720770" cy="534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DEEP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LEARNING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&amp;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AI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1227" y="3185805"/>
            <a:ext cx="8937206" cy="591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For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training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our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deep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01227" y="3854842"/>
            <a:ext cx="10903505" cy="3267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architecture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we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will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focus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on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CNN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model</a:t>
            </a:r>
          </a:p>
          <a:p>
            <a:pPr marL="0" marR="0">
              <a:lnSpc>
                <a:spcPts val="4359"/>
              </a:lnSpc>
              <a:spcBef>
                <a:spcPts val="85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and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also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we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will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try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to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combine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some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pre-</a:t>
            </a:r>
          </a:p>
          <a:p>
            <a:pPr marL="0" marR="0">
              <a:lnSpc>
                <a:spcPts val="4359"/>
              </a:lnSpc>
              <a:spcBef>
                <a:spcPts val="90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trained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CNN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models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for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achieving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better</a:t>
            </a:r>
          </a:p>
          <a:p>
            <a:pPr marL="0" marR="0">
              <a:lnSpc>
                <a:spcPts val="4359"/>
              </a:lnSpc>
              <a:spcBef>
                <a:spcPts val="90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accuracy.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Regarding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pre-trained</a:t>
            </a:r>
          </a:p>
          <a:p>
            <a:pPr marL="0" marR="0">
              <a:lnSpc>
                <a:spcPts val="4359"/>
              </a:lnSpc>
              <a:spcBef>
                <a:spcPts val="85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models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we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will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focus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on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YOLO,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4649" y="7167702"/>
            <a:ext cx="4258076" cy="449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Gathering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Storage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of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01227" y="7200021"/>
            <a:ext cx="11033185" cy="12608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InceptionV3,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RetinaNet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,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Mobilenet,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VGG19</a:t>
            </a:r>
          </a:p>
          <a:p>
            <a:pPr marL="0" marR="0">
              <a:lnSpc>
                <a:spcPts val="4359"/>
              </a:lnSpc>
              <a:spcBef>
                <a:spcPts val="85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and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Resnet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CNN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architectures.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8700" y="7906387"/>
            <a:ext cx="3785893" cy="1048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Dataset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is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broadly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collected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stored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for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upcoming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use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Deep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Learning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models.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0690" y="653780"/>
            <a:ext cx="11301314" cy="7542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4700">
                <a:solidFill>
                  <a:srgbClr val="ffffff"/>
                </a:solidFill>
                <a:latin typeface="IADGFO+Gagalin-Regular"/>
                <a:cs typeface="IADGFO+Gagalin-Regular"/>
              </a:rPr>
              <a:t>Expected</a:t>
            </a:r>
            <a:r>
              <a:rPr dirty="0" sz="4700">
                <a:solidFill>
                  <a:srgbClr val="ffffff"/>
                </a:solidFill>
                <a:latin typeface="IADGFO+Gagalin-Regular"/>
                <a:cs typeface="IADGFO+Gagalin-Regular"/>
              </a:rPr>
              <a:t> </a:t>
            </a:r>
            <a:r>
              <a:rPr dirty="0" sz="4700">
                <a:solidFill>
                  <a:srgbClr val="ffffff"/>
                </a:solidFill>
                <a:latin typeface="IADGFO+Gagalin-Regular"/>
                <a:cs typeface="IADGFO+Gagalin-Regular"/>
              </a:rPr>
              <a:t>Output</a:t>
            </a:r>
            <a:r>
              <a:rPr dirty="0" sz="4700">
                <a:solidFill>
                  <a:srgbClr val="ffffff"/>
                </a:solidFill>
                <a:latin typeface="IADGFO+Gagalin-Regular"/>
                <a:cs typeface="IADGFO+Gagalin-Regular"/>
              </a:rPr>
              <a:t> </a:t>
            </a:r>
            <a:r>
              <a:rPr dirty="0" sz="4700">
                <a:solidFill>
                  <a:srgbClr val="ffffff"/>
                </a:solidFill>
                <a:latin typeface="IADGFO+Gagalin-Regular"/>
                <a:cs typeface="IADGFO+Gagalin-Regular"/>
              </a:rPr>
              <a:t>And</a:t>
            </a:r>
            <a:r>
              <a:rPr dirty="0" sz="4700">
                <a:solidFill>
                  <a:srgbClr val="ffffff"/>
                </a:solidFill>
                <a:latin typeface="IADGFO+Gagalin-Regular"/>
                <a:cs typeface="IADGFO+Gagalin-Regular"/>
              </a:rPr>
              <a:t> </a:t>
            </a:r>
            <a:r>
              <a:rPr dirty="0" sz="4700">
                <a:solidFill>
                  <a:srgbClr val="ffffff"/>
                </a:solidFill>
                <a:latin typeface="IADGFO+Gagalin-Regular"/>
                <a:cs typeface="IADGFO+Gagalin-Regular"/>
              </a:rPr>
              <a:t>Calculated</a:t>
            </a:r>
            <a:r>
              <a:rPr dirty="0" sz="4700">
                <a:solidFill>
                  <a:srgbClr val="ffffff"/>
                </a:solidFill>
                <a:latin typeface="IADGFO+Gagalin-Regular"/>
                <a:cs typeface="IADGFO+Gagalin-Regular"/>
              </a:rPr>
              <a:t> </a:t>
            </a:r>
            <a:r>
              <a:rPr dirty="0" sz="4700">
                <a:solidFill>
                  <a:srgbClr val="ffffff"/>
                </a:solidFill>
                <a:latin typeface="IADGFO+Gagalin-Regular"/>
                <a:cs typeface="IADGFO+Gagalin-Regular"/>
              </a:rPr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77065" y="2801354"/>
            <a:ext cx="4653446" cy="774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 b="1">
                <a:solidFill>
                  <a:srgbClr val="ffffff"/>
                </a:solidFill>
                <a:latin typeface="FTAWUH+HKGrotesk-Bold"/>
                <a:cs typeface="FTAWUH+HKGrotesk-Bold"/>
              </a:rPr>
              <a:t>Calculated</a:t>
            </a:r>
            <a:r>
              <a:rPr dirty="0" sz="43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4300" b="1">
                <a:solidFill>
                  <a:srgbClr val="ffffff"/>
                </a:solidFill>
                <a:latin typeface="FTAWUH+HKGrotesk-Bold"/>
                <a:cs typeface="FTAWUH+HKGrotesk-Bold"/>
              </a:rPr>
              <a:t>Output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1174" y="2896604"/>
            <a:ext cx="4291927" cy="774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 b="1">
                <a:solidFill>
                  <a:srgbClr val="ffffff"/>
                </a:solidFill>
                <a:latin typeface="FTAWUH+HKGrotesk-Bold"/>
                <a:cs typeface="FTAWUH+HKGrotesk-Bold"/>
              </a:rPr>
              <a:t>Expected</a:t>
            </a:r>
            <a:r>
              <a:rPr dirty="0" sz="43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4300" b="1">
                <a:solidFill>
                  <a:srgbClr val="ffffff"/>
                </a:solidFill>
                <a:latin typeface="FTAWUH+HKGrotesk-Bold"/>
                <a:cs typeface="FTAWUH+HKGrotesk-Bold"/>
              </a:rPr>
              <a:t>Output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7064" y="3610266"/>
            <a:ext cx="6375255" cy="22663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7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This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process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ensures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that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our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model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is</a:t>
            </a:r>
          </a:p>
          <a:p>
            <a:pPr marL="0" marR="0">
              <a:lnSpc>
                <a:spcPts val="344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on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right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track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our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measures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of</a:t>
            </a:r>
          </a:p>
          <a:p>
            <a:pPr marL="0" marR="0">
              <a:lnSpc>
                <a:spcPts val="3442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accuracy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are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up-to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mark.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output</a:t>
            </a:r>
          </a:p>
          <a:p>
            <a:pPr marL="0" marR="0">
              <a:lnSpc>
                <a:spcPts val="34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also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validates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our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progress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front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of</a:t>
            </a:r>
          </a:p>
          <a:p>
            <a:pPr marL="0" marR="0">
              <a:lnSpc>
                <a:spcPts val="34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accuracy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obtained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1174" y="3798492"/>
            <a:ext cx="4634564" cy="5173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7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We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expect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an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output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that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can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1174" y="4296205"/>
            <a:ext cx="5905457" cy="1512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7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successfully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analyse,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predict,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notify</a:t>
            </a:r>
          </a:p>
          <a:p>
            <a:pPr marL="0" marR="0">
              <a:lnSpc>
                <a:spcPts val="3773"/>
              </a:lnSpc>
              <a:spcBef>
                <a:spcPts val="145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alarm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driver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based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on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his/her</a:t>
            </a:r>
          </a:p>
          <a:p>
            <a:pPr marL="0" marR="0">
              <a:lnSpc>
                <a:spcPts val="3773"/>
              </a:lnSpc>
              <a:spcBef>
                <a:spcPts val="145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behavioural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changes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gestures.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6180" y="888382"/>
            <a:ext cx="6159136" cy="9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549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5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5600" b="1">
                <a:solidFill>
                  <a:srgbClr val="ffffff"/>
                </a:solidFill>
                <a:latin typeface="FTAWUH+HKGrotesk-Bold"/>
                <a:cs typeface="FTAWUH+HKGrotesk-Bold"/>
              </a:rPr>
              <a:t>Here</a:t>
            </a:r>
            <a:r>
              <a:rPr dirty="0" sz="5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5600" b="1">
                <a:solidFill>
                  <a:srgbClr val="ffffff"/>
                </a:solidFill>
                <a:latin typeface="FTAWUH+HKGrotesk-Bold"/>
                <a:cs typeface="FTAWUH+HKGrotesk-Bold"/>
              </a:rPr>
              <a:t>Comes...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29394" y="7596656"/>
            <a:ext cx="4732523" cy="854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750" b="1">
                <a:solidFill>
                  <a:srgbClr val="ffffff"/>
                </a:solidFill>
                <a:latin typeface="FTAWUH+HKGrotesk-Bold"/>
                <a:cs typeface="FTAWUH+HKGrotesk-Bold"/>
              </a:rPr>
              <a:t>The</a:t>
            </a:r>
            <a:r>
              <a:rPr dirty="0" sz="475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4750" b="1">
                <a:solidFill>
                  <a:srgbClr val="ffffff"/>
                </a:solidFill>
                <a:latin typeface="FTAWUH+HKGrotesk-Bold"/>
                <a:cs typeface="FTAWUH+HKGrotesk-Bold"/>
              </a:rPr>
              <a:t>Final</a:t>
            </a:r>
            <a:r>
              <a:rPr dirty="0" sz="475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4750" b="1">
                <a:solidFill>
                  <a:srgbClr val="ffffff"/>
                </a:solidFill>
                <a:latin typeface="FTAWUH+HKGrotesk-Bold"/>
                <a:cs typeface="FTAWUH+HKGrotesk-Bold"/>
              </a:rPr>
              <a:t>Output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77480" y="139393"/>
            <a:ext cx="9963718" cy="8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A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Glimpse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of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the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Web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-Application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3234" y="448120"/>
            <a:ext cx="6862303" cy="8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Direction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5000" b="1">
                <a:solidFill>
                  <a:srgbClr val="ffffff"/>
                </a:solidFill>
                <a:latin typeface="FTAWUH+HKGrotesk-Bold"/>
                <a:cs typeface="FTAWUH+HKGrotesk-Bold"/>
              </a:rPr>
              <a:t>Roadmap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57852" y="2538028"/>
            <a:ext cx="2326236" cy="312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Getting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know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more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5017" y="2634027"/>
            <a:ext cx="4604020" cy="500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ffff"/>
                </a:solidFill>
                <a:latin typeface="FTAWUH+HKGrotesk-Bold"/>
                <a:cs typeface="FTAWUH+HKGrotesk-Bold"/>
              </a:rPr>
              <a:t>Introduction</a:t>
            </a:r>
            <a:r>
              <a:rPr dirty="0" sz="2700" spc="1619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project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we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will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be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working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3763" y="2661653"/>
            <a:ext cx="2228073" cy="312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Describing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Real-Life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32725" y="2699669"/>
            <a:ext cx="1744116" cy="10203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Solution</a:t>
            </a:r>
          </a:p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Proposed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63463" y="2726785"/>
            <a:ext cx="1919361" cy="10203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Problem</a:t>
            </a:r>
          </a:p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Statement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363025" y="2789202"/>
            <a:ext cx="1789162" cy="1055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ideal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solution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required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solve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concern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addre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issue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from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its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root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93763" y="2909557"/>
            <a:ext cx="2437403" cy="105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issues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faced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explaining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how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they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impact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indivitual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real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life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57852" y="3033835"/>
            <a:ext cx="2323983" cy="312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how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we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faced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65017" y="3055794"/>
            <a:ext cx="767711" cy="500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596190" y="3111960"/>
            <a:ext cx="413486" cy="341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12" b="1">
                <a:solidFill>
                  <a:srgbClr val="ffffff"/>
                </a:solidFill>
                <a:latin typeface="FTAWUH+HKGrotesk-Bold"/>
                <a:cs typeface="FTAWUH+HKGrotesk-Bold"/>
              </a:rPr>
              <a:t>03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6929" y="3139075"/>
            <a:ext cx="413486" cy="341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12" b="1">
                <a:solidFill>
                  <a:srgbClr val="ffffff"/>
                </a:solidFill>
                <a:latin typeface="FTAWUH+HKGrotesk-Bold"/>
                <a:cs typeface="FTAWUH+HKGrotesk-Bold"/>
              </a:rPr>
              <a:t>01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91017" y="3132753"/>
            <a:ext cx="413486" cy="341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12" b="1">
                <a:solidFill>
                  <a:srgbClr val="ffffff"/>
                </a:solidFill>
                <a:latin typeface="FTAWUH+HKGrotesk-Bold"/>
                <a:cs typeface="FTAWUH+HKGrotesk-Bold"/>
              </a:rPr>
              <a:t>02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457852" y="3281739"/>
            <a:ext cx="2416033" cy="807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problem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developed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motivation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building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model.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65017" y="3477561"/>
            <a:ext cx="1801099" cy="500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ffff"/>
                </a:solidFill>
                <a:latin typeface="FTAWUH+HKGrotesk-Bold"/>
                <a:cs typeface="FTAWUH+HKGrotesk-Bold"/>
              </a:rPr>
              <a:t>Motivation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234392" y="5467672"/>
            <a:ext cx="1611563" cy="1489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Our</a:t>
            </a:r>
          </a:p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Solution</a:t>
            </a:r>
          </a:p>
          <a:p>
            <a:pPr marL="0" marR="0">
              <a:lnSpc>
                <a:spcPts val="3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USP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85339" y="5497071"/>
            <a:ext cx="1671749" cy="1489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Step-By-</a:t>
            </a:r>
          </a:p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Step</a:t>
            </a:r>
          </a:p>
          <a:p>
            <a:pPr marL="0" marR="0">
              <a:lnSpc>
                <a:spcPts val="3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Solution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318721" y="5595737"/>
            <a:ext cx="2437403" cy="13036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Describing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Real-Life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issues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faced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explaining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how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they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impact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indivitual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real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life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363025" y="5618640"/>
            <a:ext cx="1779263" cy="1303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Providing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our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solu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concern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provi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appropriate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USP's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improvises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our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mo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differentiates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from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407928" y="5706675"/>
            <a:ext cx="1724397" cy="10203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Result</a:t>
            </a:r>
          </a:p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Obtained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634846" y="5827523"/>
            <a:ext cx="476002" cy="10778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12" b="1">
                <a:solidFill>
                  <a:srgbClr val="ffffff"/>
                </a:solidFill>
                <a:latin typeface="FTAWUH+HKGrotesk-Bold"/>
                <a:cs typeface="FTAWUH+HKGrotesk-Bold"/>
              </a:rPr>
              <a:t>05</a:t>
            </a:r>
          </a:p>
          <a:p>
            <a:pPr marL="62534" marR="0">
              <a:lnSpc>
                <a:spcPts val="2388"/>
              </a:lnSpc>
              <a:spcBef>
                <a:spcPts val="3409"/>
              </a:spcBef>
              <a:spcAft>
                <a:spcPts val="0"/>
              </a:spcAft>
            </a:pPr>
            <a:r>
              <a:rPr dirty="0" sz="1750" spc="12" b="1">
                <a:solidFill>
                  <a:srgbClr val="ffffff"/>
                </a:solidFill>
                <a:latin typeface="FTAWUH+HKGrotesk-Bold"/>
                <a:cs typeface="FTAWUH+HKGrotesk-Bold"/>
              </a:rPr>
              <a:t>05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538227" y="5889140"/>
            <a:ext cx="2259803" cy="807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Showing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outcome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of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our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project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output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of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our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code.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596190" y="6096063"/>
            <a:ext cx="413486" cy="341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12" b="1">
                <a:solidFill>
                  <a:srgbClr val="ffffff"/>
                </a:solidFill>
                <a:latin typeface="FTAWUH+HKGrotesk-Bold"/>
                <a:cs typeface="FTAWUH+HKGrotesk-Bold"/>
              </a:rPr>
              <a:t>04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71393" y="6118966"/>
            <a:ext cx="413486" cy="341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12" b="1">
                <a:solidFill>
                  <a:srgbClr val="ffffff"/>
                </a:solidFill>
                <a:latin typeface="FTAWUH+HKGrotesk-Bold"/>
                <a:cs typeface="FTAWUH+HKGrotesk-Bold"/>
              </a:rPr>
              <a:t>01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579632" y="8522918"/>
            <a:ext cx="2246988" cy="13036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Gratitude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for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giving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us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this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opportunity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present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our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work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participate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hackathon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at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IIT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1600">
                <a:solidFill>
                  <a:srgbClr val="ffffff"/>
                </a:solidFill>
                <a:latin typeface="NDGNTD+HKGrotesk-Light"/>
                <a:cs typeface="NDGNTD+HKGrotesk-Light"/>
              </a:rPr>
              <a:t>Mandi.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473184" y="8588050"/>
            <a:ext cx="1210754" cy="10203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Thank</a:t>
            </a:r>
          </a:p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FTAWUH+HKGrotesk-Bold"/>
                <a:cs typeface="FTAWUH+HKGrotesk-Bold"/>
              </a:rPr>
              <a:t>You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36650" y="9000339"/>
            <a:ext cx="413486" cy="341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12" b="1">
                <a:solidFill>
                  <a:srgbClr val="ffffff"/>
                </a:solidFill>
                <a:latin typeface="FTAWUH+HKGrotesk-Bold"/>
                <a:cs typeface="FTAWUH+HKGrotesk-Bold"/>
              </a:rPr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77212" y="2101639"/>
            <a:ext cx="10666870" cy="2346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0">
                <a:solidFill>
                  <a:srgbClr val="ffffff"/>
                </a:solidFill>
                <a:latin typeface="EWOGTE+Poppins-Regular"/>
                <a:cs typeface="EWOGTE+Poppins-Regular"/>
              </a:rPr>
              <a:t>THANK</a:t>
            </a:r>
            <a:r>
              <a:rPr dirty="0" sz="15000" spc="-2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5000">
                <a:solidFill>
                  <a:srgbClr val="111820"/>
                </a:solidFill>
                <a:latin typeface="EWOGTE+Poppins-Regular"/>
                <a:cs typeface="EWOGTE+Poppins-Regular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7483" y="5841947"/>
            <a:ext cx="4971802" cy="16917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5" b="1">
                <a:solidFill>
                  <a:srgbClr val="ffffff"/>
                </a:solidFill>
                <a:latin typeface="FTAWUH+HKGrotesk-Bold"/>
                <a:cs typeface="FTAWUH+HKGrotesk-Bold"/>
              </a:rPr>
              <a:t>We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are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grateful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to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FTAWUH+HKGrotesk-Bold"/>
                <a:cs typeface="FTAWUH+HKGrotesk-Bold"/>
              </a:rPr>
              <a:t>present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FTAWUH+HKGrotesk-Bold"/>
                <a:cs typeface="FTAWUH+HKGrotesk-Bold"/>
              </a:rPr>
              <a:t>our</a:t>
            </a:r>
          </a:p>
          <a:p>
            <a:pPr marL="0" marR="0">
              <a:lnSpc>
                <a:spcPts val="3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project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for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this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hackathon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</a:p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0" b="1">
                <a:solidFill>
                  <a:srgbClr val="ffffff"/>
                </a:solidFill>
                <a:latin typeface="FTAWUH+HKGrotesk-Bold"/>
                <a:cs typeface="FTAWUH+HKGrotesk-Bold"/>
              </a:rPr>
              <a:t>expect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FTAWUH+HKGrotesk-Bold"/>
                <a:cs typeface="FTAWUH+HKGrotesk-Bold"/>
              </a:rPr>
              <a:t>your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valuable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FTAWUH+HKGrotesk-Bold"/>
                <a:cs typeface="FTAWUH+HKGrotesk-Bold"/>
              </a:rPr>
              <a:t>feedback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to</a:t>
            </a:r>
          </a:p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inculcate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in</a:t>
            </a:r>
            <a:r>
              <a:rPr dirty="0" sz="2600" spc="-1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FTAWUH+HKGrotesk-Bold"/>
                <a:cs typeface="FTAWUH+HKGrotesk-Bold"/>
              </a:rPr>
              <a:t>our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value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standards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81679" y="705258"/>
            <a:ext cx="4656518" cy="576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fffff"/>
                </a:solidFill>
                <a:latin typeface="EWOGTE+Poppins-Regular"/>
                <a:cs typeface="EWOGTE+Poppins-Regular"/>
              </a:rPr>
              <a:t>PROBLEM</a:t>
            </a:r>
            <a:r>
              <a:rPr dirty="0" sz="35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500">
                <a:solidFill>
                  <a:srgbClr val="ffffff"/>
                </a:solidFill>
                <a:latin typeface="EWOGTE+Poppins-Regular"/>
                <a:cs typeface="EWOGTE+Poppins-Regular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53500" y="917565"/>
            <a:ext cx="8144318" cy="813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4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The</a:t>
            </a:r>
            <a:r>
              <a:rPr dirty="0" sz="3050" spc="423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issue</a:t>
            </a:r>
            <a:r>
              <a:rPr dirty="0" sz="3050" spc="422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of</a:t>
            </a:r>
            <a:r>
              <a:rPr dirty="0" sz="3050" spc="422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driver</a:t>
            </a:r>
            <a:r>
              <a:rPr dirty="0" sz="3050" spc="4218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drowsiness,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distraction,</a:t>
            </a:r>
            <a:r>
              <a:rPr dirty="0" sz="3050" spc="131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  <a:r>
              <a:rPr dirty="0" sz="3050" spc="1328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inattentiveness</a:t>
            </a:r>
            <a:r>
              <a:rPr dirty="0" sz="3050" spc="1314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during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driving</a:t>
            </a:r>
            <a:r>
              <a:rPr dirty="0" sz="3050" spc="84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poses</a:t>
            </a:r>
            <a:r>
              <a:rPr dirty="0" sz="3050" spc="84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</a:t>
            </a:r>
            <a:r>
              <a:rPr dirty="0" sz="3050" spc="85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significant</a:t>
            </a:r>
            <a:r>
              <a:rPr dirty="0" sz="3050" spc="838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risk</a:t>
            </a:r>
            <a:r>
              <a:rPr dirty="0" sz="3050" spc="83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3050" spc="84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road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safety.</a:t>
            </a:r>
            <a:r>
              <a:rPr dirty="0" sz="3050" spc="323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According</a:t>
            </a:r>
            <a:r>
              <a:rPr dirty="0" sz="3050" spc="324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3050" spc="324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the</a:t>
            </a:r>
            <a:r>
              <a:rPr dirty="0" sz="3050" spc="324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National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Highway</a:t>
            </a:r>
            <a:r>
              <a:rPr dirty="0" sz="3050" spc="41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Authority</a:t>
            </a:r>
            <a:r>
              <a:rPr dirty="0" sz="3050" spc="394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of</a:t>
            </a:r>
            <a:r>
              <a:rPr dirty="0" sz="3050" spc="40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India</a:t>
            </a:r>
            <a:r>
              <a:rPr dirty="0" sz="3050" spc="411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(NHAI),</a:t>
            </a:r>
            <a:r>
              <a:rPr dirty="0" sz="3050" spc="39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driver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fatigue</a:t>
            </a:r>
            <a:r>
              <a:rPr dirty="0" sz="3050" spc="1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  <a:r>
              <a:rPr dirty="0" sz="3050" spc="101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distraction</a:t>
            </a:r>
            <a:r>
              <a:rPr dirty="0" sz="3050" spc="8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are</a:t>
            </a:r>
            <a:r>
              <a:rPr dirty="0" sz="3050" spc="9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major</a:t>
            </a:r>
            <a:r>
              <a:rPr dirty="0" sz="3050" spc="9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factors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in</a:t>
            </a:r>
            <a:r>
              <a:rPr dirty="0" sz="3050" spc="1402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approximately</a:t>
            </a:r>
            <a:r>
              <a:rPr dirty="0" sz="3050" spc="139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20%</a:t>
            </a:r>
            <a:r>
              <a:rPr dirty="0" sz="3050" spc="1402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of</a:t>
            </a:r>
            <a:r>
              <a:rPr dirty="0" sz="3050" spc="1401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all</a:t>
            </a:r>
            <a:r>
              <a:rPr dirty="0" sz="3050" spc="1392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fatal</a:t>
            </a:r>
            <a:r>
              <a:rPr dirty="0" sz="3050" spc="139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car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crashes</a:t>
            </a:r>
            <a:r>
              <a:rPr dirty="0" sz="3050" spc="46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in</a:t>
            </a:r>
            <a:r>
              <a:rPr dirty="0" sz="3050" spc="471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India.</a:t>
            </a:r>
            <a:r>
              <a:rPr dirty="0" sz="3050" spc="45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The</a:t>
            </a:r>
            <a:r>
              <a:rPr dirty="0" sz="3050" spc="47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need</a:t>
            </a:r>
            <a:r>
              <a:rPr dirty="0" sz="3050" spc="47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is</a:t>
            </a:r>
            <a:r>
              <a:rPr dirty="0" sz="3050" spc="46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3050" spc="471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monitor</a:t>
            </a:r>
          </a:p>
          <a:p>
            <a:pPr marL="0" marR="0">
              <a:lnSpc>
                <a:spcPts val="3714"/>
              </a:lnSpc>
              <a:spcBef>
                <a:spcPts val="52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driver</a:t>
            </a:r>
            <a:r>
              <a:rPr dirty="0" sz="3050" spc="138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behavior</a:t>
            </a:r>
            <a:r>
              <a:rPr dirty="0" sz="3050" spc="1394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  <a:r>
              <a:rPr dirty="0" sz="3050" spc="1402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alert</a:t>
            </a:r>
            <a:r>
              <a:rPr dirty="0" sz="3050" spc="1382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them</a:t>
            </a:r>
            <a:r>
              <a:rPr dirty="0" sz="3050" spc="140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when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signs</a:t>
            </a:r>
            <a:r>
              <a:rPr dirty="0" sz="3050" spc="2478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of</a:t>
            </a:r>
            <a:r>
              <a:rPr dirty="0" sz="3050" spc="2478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fatigue</a:t>
            </a:r>
            <a:r>
              <a:rPr dirty="0" sz="3050" spc="2482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or</a:t>
            </a:r>
            <a:r>
              <a:rPr dirty="0" sz="3050" spc="246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distraction</a:t>
            </a:r>
            <a:r>
              <a:rPr dirty="0" sz="3050" spc="246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are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detected.</a:t>
            </a:r>
            <a:r>
              <a:rPr dirty="0" sz="3050" spc="30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Additionally,</a:t>
            </a:r>
            <a:r>
              <a:rPr dirty="0" sz="3050" spc="31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the</a:t>
            </a:r>
            <a:r>
              <a:rPr dirty="0" sz="3050" spc="322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model</a:t>
            </a:r>
            <a:r>
              <a:rPr dirty="0" sz="3050" spc="32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should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also</a:t>
            </a:r>
            <a:r>
              <a:rPr dirty="0" sz="3050" spc="13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suggest</a:t>
            </a:r>
            <a:r>
              <a:rPr dirty="0" sz="3050" spc="136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actions</a:t>
            </a:r>
            <a:r>
              <a:rPr dirty="0" sz="3050" spc="13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such</a:t>
            </a:r>
            <a:r>
              <a:rPr dirty="0" sz="3050" spc="141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as</a:t>
            </a:r>
            <a:r>
              <a:rPr dirty="0" sz="3050" spc="13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rest</a:t>
            </a:r>
            <a:r>
              <a:rPr dirty="0" sz="3050" spc="12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breaks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or</a:t>
            </a:r>
            <a:r>
              <a:rPr dirty="0" sz="3050" spc="196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changes</a:t>
            </a:r>
            <a:r>
              <a:rPr dirty="0" sz="3050" spc="197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in</a:t>
            </a:r>
            <a:r>
              <a:rPr dirty="0" sz="3050" spc="197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lighting</a:t>
            </a:r>
            <a:r>
              <a:rPr dirty="0" sz="3050" spc="196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or</a:t>
            </a:r>
            <a:r>
              <a:rPr dirty="0" sz="3050" spc="196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music</a:t>
            </a:r>
            <a:r>
              <a:rPr dirty="0" sz="3050" spc="197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prevent</a:t>
            </a:r>
            <a:r>
              <a:rPr dirty="0" sz="3050" spc="72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further</a:t>
            </a:r>
            <a:r>
              <a:rPr dirty="0" sz="3050" spc="71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distraction</a:t>
            </a:r>
            <a:r>
              <a:rPr dirty="0" sz="3050" spc="71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which</a:t>
            </a:r>
            <a:r>
              <a:rPr dirty="0" sz="3050" spc="728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would</a:t>
            </a:r>
          </a:p>
          <a:p>
            <a:pPr marL="0" marR="0">
              <a:lnSpc>
                <a:spcPts val="3714"/>
              </a:lnSpc>
              <a:spcBef>
                <a:spcPts val="57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improve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road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safety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save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50">
                <a:solidFill>
                  <a:srgbClr val="ffffff"/>
                </a:solidFill>
                <a:latin typeface="EWOGTE+Poppins-Regular"/>
                <a:cs typeface="EWOGTE+Poppins-Regular"/>
              </a:rPr>
              <a:t>lives.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1612007"/>
            <a:ext cx="5013646" cy="1115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8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Why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do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we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700" y="2678680"/>
            <a:ext cx="6740725" cy="1115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8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need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this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App?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993672"/>
            <a:ext cx="3950846" cy="4997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4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EWOGTE+Poppins-Regular"/>
                <a:cs typeface="EWOGTE+Poppins-Regular"/>
              </a:rPr>
              <a:t>WELCOME</a:t>
            </a:r>
            <a:r>
              <a:rPr dirty="0" sz="30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EWOGTE+Poppins-Regular"/>
                <a:cs typeface="EWOGTE+Poppins-Regular"/>
              </a:rPr>
              <a:t>WELCOME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1612007"/>
            <a:ext cx="7561155" cy="2182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8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Introduction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</a:p>
          <a:p>
            <a:pPr marL="0" marR="0">
              <a:lnSpc>
                <a:spcPts val="839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ffffff"/>
                </a:solidFill>
                <a:latin typeface="EWOGTE+Poppins-Regular"/>
                <a:cs typeface="EWOGTE+Poppins-Regular"/>
              </a:rPr>
              <a:t>Motivation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4011855"/>
            <a:ext cx="10480424" cy="1893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2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This</a:t>
            </a:r>
            <a:r>
              <a:rPr dirty="0" sz="2700" spc="89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Model</a:t>
            </a:r>
            <a:r>
              <a:rPr dirty="0" sz="2700" spc="888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is</a:t>
            </a:r>
            <a:r>
              <a:rPr dirty="0" sz="2700" spc="89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based</a:t>
            </a:r>
            <a:r>
              <a:rPr dirty="0" sz="2700" spc="893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on</a:t>
            </a:r>
            <a:r>
              <a:rPr dirty="0" sz="2700" spc="88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a</a:t>
            </a:r>
            <a:r>
              <a:rPr dirty="0" sz="2700" spc="89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Deep</a:t>
            </a:r>
            <a:r>
              <a:rPr dirty="0" sz="2700" spc="89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Learning</a:t>
            </a:r>
            <a:r>
              <a:rPr dirty="0" sz="2700" spc="88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Algorithm</a:t>
            </a:r>
            <a:r>
              <a:rPr dirty="0" sz="2700" spc="889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that</a:t>
            </a:r>
          </a:p>
          <a:p>
            <a:pPr marL="0" marR="0">
              <a:lnSpc>
                <a:spcPts val="3272"/>
              </a:lnSpc>
              <a:spcBef>
                <a:spcPts val="506"/>
              </a:spcBef>
              <a:spcAft>
                <a:spcPts val="0"/>
              </a:spcAft>
            </a:pP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detects</a:t>
            </a:r>
            <a:r>
              <a:rPr dirty="0" sz="2700" spc="81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,</a:t>
            </a:r>
            <a:r>
              <a:rPr dirty="0" sz="2700" spc="807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prevents,</a:t>
            </a:r>
            <a:r>
              <a:rPr dirty="0" sz="2700" spc="818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analyses</a:t>
            </a:r>
            <a:r>
              <a:rPr dirty="0" sz="2700" spc="811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behaviour</a:t>
            </a:r>
            <a:r>
              <a:rPr dirty="0" sz="2700" spc="798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  <a:r>
              <a:rPr dirty="0" sz="2700" spc="802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predicts</a:t>
            </a:r>
            <a:r>
              <a:rPr dirty="0" sz="2700" spc="814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</a:p>
          <a:p>
            <a:pPr marL="0" marR="0">
              <a:lnSpc>
                <a:spcPts val="3272"/>
              </a:lnSpc>
              <a:spcBef>
                <a:spcPts val="456"/>
              </a:spcBef>
              <a:spcAft>
                <a:spcPts val="0"/>
              </a:spcAft>
            </a:pP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alarm</a:t>
            </a:r>
            <a:r>
              <a:rPr dirty="0" sz="2700" spc="113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the</a:t>
            </a:r>
            <a:r>
              <a:rPr dirty="0" sz="2700" spc="1136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Driver</a:t>
            </a:r>
            <a:r>
              <a:rPr dirty="0" sz="2700" spc="1146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for</a:t>
            </a:r>
            <a:r>
              <a:rPr dirty="0" sz="2700" spc="113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any</a:t>
            </a:r>
            <a:r>
              <a:rPr dirty="0" sz="2700" spc="1135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potential</a:t>
            </a:r>
            <a:r>
              <a:rPr dirty="0" sz="2700" spc="1134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upcoming</a:t>
            </a:r>
            <a:r>
              <a:rPr dirty="0" sz="2700" spc="1114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accidents</a:t>
            </a:r>
          </a:p>
          <a:p>
            <a:pPr marL="0" marR="0">
              <a:lnSpc>
                <a:spcPts val="3272"/>
              </a:lnSpc>
              <a:spcBef>
                <a:spcPts val="506"/>
              </a:spcBef>
              <a:spcAft>
                <a:spcPts val="0"/>
              </a:spcAft>
            </a:pP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through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his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facial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gestures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head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EWOGTE+Poppins-Regular"/>
                <a:cs typeface="EWOGTE+Poppins-Regular"/>
              </a:rPr>
              <a:t>movements.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85332" y="6740868"/>
            <a:ext cx="4623878" cy="22354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Coming</a:t>
            </a:r>
            <a:r>
              <a:rPr dirty="0" sz="1800" spc="361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from</a:t>
            </a:r>
            <a:r>
              <a:rPr dirty="0" sz="1800" spc="374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Mandi</a:t>
            </a:r>
            <a:r>
              <a:rPr dirty="0" sz="1800" spc="365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to</a:t>
            </a:r>
            <a:r>
              <a:rPr dirty="0" sz="1800" spc="374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IIT</a:t>
            </a:r>
            <a:r>
              <a:rPr dirty="0" sz="1800" spc="372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Mandi</a:t>
            </a:r>
            <a:r>
              <a:rPr dirty="0" sz="1800" spc="365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at</a:t>
            </a:r>
            <a:r>
              <a:rPr dirty="0" sz="1800" spc="371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3</a:t>
            </a:r>
          </a:p>
          <a:p>
            <a:pPr marL="0" marR="0">
              <a:lnSpc>
                <a:spcPts val="2181"/>
              </a:lnSpc>
              <a:spcBef>
                <a:spcPts val="338"/>
              </a:spcBef>
              <a:spcAft>
                <a:spcPts val="0"/>
              </a:spcAft>
            </a:pP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AM,</a:t>
            </a:r>
            <a:r>
              <a:rPr dirty="0" sz="1800" spc="692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we</a:t>
            </a:r>
            <a:r>
              <a:rPr dirty="0" sz="1800" spc="682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realised</a:t>
            </a:r>
            <a:r>
              <a:rPr dirty="0" sz="1800" spc="663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that</a:t>
            </a:r>
            <a:r>
              <a:rPr dirty="0" sz="1800" spc="669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the</a:t>
            </a:r>
            <a:r>
              <a:rPr dirty="0" sz="1800" spc="676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driver</a:t>
            </a:r>
            <a:r>
              <a:rPr dirty="0" sz="1800" spc="684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was</a:t>
            </a:r>
          </a:p>
          <a:p>
            <a:pPr marL="0" marR="0">
              <a:lnSpc>
                <a:spcPts val="2181"/>
              </a:lnSpc>
              <a:spcBef>
                <a:spcPts val="338"/>
              </a:spcBef>
              <a:spcAft>
                <a:spcPts val="0"/>
              </a:spcAft>
            </a:pP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dizzy</a:t>
            </a:r>
            <a:r>
              <a:rPr dirty="0" sz="1800" spc="380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on</a:t>
            </a:r>
            <a:r>
              <a:rPr dirty="0" sz="1800" spc="375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the</a:t>
            </a:r>
            <a:r>
              <a:rPr dirty="0" sz="1800" spc="368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curvy</a:t>
            </a:r>
            <a:r>
              <a:rPr dirty="0" sz="1800" spc="376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roads</a:t>
            </a:r>
            <a:r>
              <a:rPr dirty="0" sz="1800" spc="370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of</a:t>
            </a:r>
            <a:r>
              <a:rPr dirty="0" sz="1800" spc="372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Himachal</a:t>
            </a:r>
          </a:p>
          <a:p>
            <a:pPr marL="0" marR="0">
              <a:lnSpc>
                <a:spcPts val="2181"/>
              </a:lnSpc>
              <a:spcBef>
                <a:spcPts val="338"/>
              </a:spcBef>
              <a:spcAft>
                <a:spcPts val="0"/>
              </a:spcAft>
            </a:pP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Pradesh.</a:t>
            </a:r>
            <a:r>
              <a:rPr dirty="0" sz="1800" spc="344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This</a:t>
            </a:r>
            <a:r>
              <a:rPr dirty="0" sz="1800" spc="355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is</a:t>
            </a:r>
            <a:r>
              <a:rPr dirty="0" sz="1800" spc="356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when</a:t>
            </a:r>
            <a:r>
              <a:rPr dirty="0" sz="1800" spc="355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we</a:t>
            </a:r>
            <a:r>
              <a:rPr dirty="0" sz="1800" spc="359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realised</a:t>
            </a:r>
            <a:r>
              <a:rPr dirty="0" sz="1800" spc="340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the</a:t>
            </a:r>
          </a:p>
          <a:p>
            <a:pPr marL="0" marR="0">
              <a:lnSpc>
                <a:spcPts val="2181"/>
              </a:lnSpc>
              <a:spcBef>
                <a:spcPts val="388"/>
              </a:spcBef>
              <a:spcAft>
                <a:spcPts val="0"/>
              </a:spcAft>
            </a:pP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need</a:t>
            </a:r>
            <a:r>
              <a:rPr dirty="0" sz="1800" spc="172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of</a:t>
            </a:r>
            <a:r>
              <a:rPr dirty="0" sz="1800" spc="177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this</a:t>
            </a:r>
            <a:r>
              <a:rPr dirty="0" sz="1800" spc="170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Application</a:t>
            </a:r>
            <a:r>
              <a:rPr dirty="0" sz="1800" spc="139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to</a:t>
            </a:r>
            <a:r>
              <a:rPr dirty="0" sz="1800" spc="177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not</a:t>
            </a:r>
            <a:r>
              <a:rPr dirty="0" sz="1800" spc="175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only</a:t>
            </a:r>
            <a:r>
              <a:rPr dirty="0" sz="1800" spc="175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be</a:t>
            </a:r>
          </a:p>
          <a:p>
            <a:pPr marL="0" marR="0">
              <a:lnSpc>
                <a:spcPts val="2181"/>
              </a:lnSpc>
              <a:spcBef>
                <a:spcPts val="338"/>
              </a:spcBef>
              <a:spcAft>
                <a:spcPts val="0"/>
              </a:spcAft>
            </a:pP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easily</a:t>
            </a:r>
            <a:r>
              <a:rPr dirty="0" sz="1800" spc="268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accessible</a:t>
            </a:r>
            <a:r>
              <a:rPr dirty="0" sz="1800" spc="249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but</a:t>
            </a:r>
            <a:r>
              <a:rPr dirty="0" sz="1800" spc="277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also</a:t>
            </a:r>
            <a:r>
              <a:rPr dirty="0" sz="1800" spc="275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in</a:t>
            </a:r>
            <a:r>
              <a:rPr dirty="0" sz="1800" spc="281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the</a:t>
            </a:r>
            <a:r>
              <a:rPr dirty="0" sz="1800" spc="278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most</a:t>
            </a:r>
          </a:p>
          <a:p>
            <a:pPr marL="0" marR="0">
              <a:lnSpc>
                <a:spcPts val="2181"/>
              </a:lnSpc>
              <a:spcBef>
                <a:spcPts val="338"/>
              </a:spcBef>
              <a:spcAft>
                <a:spcPts val="0"/>
              </a:spcAft>
            </a:pP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convenient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and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inexpensive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 </a:t>
            </a:r>
            <a:r>
              <a:rPr dirty="0" sz="1800">
                <a:solidFill>
                  <a:srgbClr val="001f3d"/>
                </a:solidFill>
                <a:latin typeface="EWOGTE+Poppins-Regular"/>
                <a:cs typeface="EWOGTE+Poppins-Regular"/>
              </a:rPr>
              <a:t>form.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16214" y="32743"/>
            <a:ext cx="6238604" cy="98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418"/>
              </a:lnSpc>
              <a:spcBef>
                <a:spcPts val="0"/>
              </a:spcBef>
              <a:spcAft>
                <a:spcPts val="0"/>
              </a:spcAft>
            </a:pPr>
            <a:r>
              <a:rPr dirty="0" sz="6200">
                <a:solidFill>
                  <a:srgbClr val="ffffff"/>
                </a:solidFill>
                <a:latin typeface="IADGFO+Gagalin-Regular"/>
                <a:cs typeface="IADGFO+Gagalin-Regular"/>
              </a:rPr>
              <a:t>Need</a:t>
            </a:r>
            <a:r>
              <a:rPr dirty="0" sz="6200">
                <a:solidFill>
                  <a:srgbClr val="ffffff"/>
                </a:solidFill>
                <a:latin typeface="IADGFO+Gagalin-Regular"/>
                <a:cs typeface="IADGFO+Gagalin-Regular"/>
              </a:rPr>
              <a:t> </a:t>
            </a:r>
            <a:r>
              <a:rPr dirty="0" sz="6200">
                <a:solidFill>
                  <a:srgbClr val="ffffff"/>
                </a:solidFill>
                <a:latin typeface="IADGFO+Gagalin-Regular"/>
                <a:cs typeface="IADGFO+Gagalin-Regular"/>
              </a:rPr>
              <a:t>of</a:t>
            </a:r>
            <a:r>
              <a:rPr dirty="0" sz="6200">
                <a:solidFill>
                  <a:srgbClr val="ffffff"/>
                </a:solidFill>
                <a:latin typeface="IADGFO+Gagalin-Regular"/>
                <a:cs typeface="IADGFO+Gagalin-Regular"/>
              </a:rPr>
              <a:t> </a:t>
            </a:r>
            <a:r>
              <a:rPr dirty="0" sz="6200" spc="-10">
                <a:solidFill>
                  <a:srgbClr val="ffffff"/>
                </a:solidFill>
                <a:latin typeface="IADGFO+Gagalin-Regular"/>
                <a:cs typeface="IADGFO+Gagalin-Regular"/>
              </a:rPr>
              <a:t>the</a:t>
            </a:r>
            <a:r>
              <a:rPr dirty="0" sz="6200">
                <a:solidFill>
                  <a:srgbClr val="ffffff"/>
                </a:solidFill>
                <a:latin typeface="IADGFO+Gagalin-Regular"/>
                <a:cs typeface="IADGFO+Gagalin-Regular"/>
              </a:rPr>
              <a:t> </a:t>
            </a:r>
            <a:r>
              <a:rPr dirty="0" sz="6200" spc="-10">
                <a:solidFill>
                  <a:srgbClr val="ffffff"/>
                </a:solidFill>
                <a:latin typeface="IADGFO+Gagalin-Regular"/>
                <a:cs typeface="IADGFO+Gagalin-Regular"/>
              </a:rPr>
              <a:t>Hour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58430" y="1321226"/>
            <a:ext cx="2555156" cy="449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695ff"/>
                </a:solidFill>
                <a:latin typeface="NDGNTD+HKGrotesk-Light"/>
                <a:cs typeface="NDGNTD+HKGrotesk-Light"/>
              </a:rPr>
              <a:t>KEY</a:t>
            </a:r>
            <a:r>
              <a:rPr dirty="0" sz="2400">
                <a:solidFill>
                  <a:srgbClr val="9695ff"/>
                </a:solidFill>
                <a:latin typeface="NDGNTD+HKGrotesk-Light"/>
                <a:cs typeface="NDGNTD+HKGrotesk-Light"/>
              </a:rPr>
              <a:t> </a:t>
            </a:r>
            <a:r>
              <a:rPr dirty="0" sz="2400">
                <a:solidFill>
                  <a:srgbClr val="9695ff"/>
                </a:solidFill>
                <a:latin typeface="NDGNTD+HKGrotesk-Light"/>
                <a:cs typeface="NDGNTD+HKGrotesk-Light"/>
              </a:rPr>
              <a:t>FEATURE</a:t>
            </a:r>
            <a:r>
              <a:rPr dirty="0" sz="2400">
                <a:solidFill>
                  <a:srgbClr val="9695ff"/>
                </a:solidFill>
                <a:latin typeface="NDGNTD+HKGrotesk-Light"/>
                <a:cs typeface="NDGNTD+HKGrotesk-Light"/>
              </a:rPr>
              <a:t> </a:t>
            </a:r>
            <a:r>
              <a:rPr dirty="0" sz="2400">
                <a:solidFill>
                  <a:srgbClr val="9695ff"/>
                </a:solidFill>
                <a:latin typeface="NDGNTD+HKGrotesk-Light"/>
                <a:cs typeface="NDGNTD+HKGrotesk-Light"/>
              </a:rPr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58430" y="1751165"/>
            <a:ext cx="7252508" cy="487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Web-Application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to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Monitor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&amp;</a:t>
            </a:r>
            <a:r>
              <a:rPr dirty="0" sz="2600" spc="18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Respond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Behavio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58430" y="2117687"/>
            <a:ext cx="4010695" cy="487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using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Gesture</a:t>
            </a:r>
            <a:r>
              <a:rPr dirty="0" sz="2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600" spc="11" b="1">
                <a:solidFill>
                  <a:srgbClr val="ffffff"/>
                </a:solidFill>
                <a:latin typeface="FTAWUH+HKGrotesk-Bold"/>
                <a:cs typeface="FTAWUH+HKGrotesk-Bold"/>
              </a:rPr>
              <a:t>Movements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58429" y="2593371"/>
            <a:ext cx="7613777" cy="684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App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to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Monitoring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Driver's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eye,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face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and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head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gesture</a:t>
            </a:r>
          </a:p>
          <a:p>
            <a:pPr marL="0" marR="0">
              <a:lnSpc>
                <a:spcPts val="24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and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beep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alert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on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any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unusual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or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unsafe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practice.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2767" y="3214511"/>
            <a:ext cx="3289935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IADGFO+Gagalin-Regular"/>
                <a:cs typeface="IADGFO+Gagalin-Regular"/>
              </a:rPr>
              <a:t>SOLUTIOn</a:t>
            </a:r>
            <a:r>
              <a:rPr dirty="0" sz="3000">
                <a:solidFill>
                  <a:srgbClr val="ffffff"/>
                </a:solidFill>
                <a:latin typeface="IADGFO+Gagalin-Regular"/>
                <a:cs typeface="IADGFO+Gagalin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IADGFO+Gagalin-Regular"/>
                <a:cs typeface="IADGFO+Gagalin-Regular"/>
              </a:rPr>
              <a:t>Proposed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58430" y="3618727"/>
            <a:ext cx="2455041" cy="431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KEY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FEATURE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02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16480" y="3872685"/>
            <a:ext cx="6943564" cy="29567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93"/>
              </a:lnSpc>
              <a:spcBef>
                <a:spcPts val="0"/>
              </a:spcBef>
              <a:spcAft>
                <a:spcPts val="0"/>
              </a:spcAft>
            </a:pP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Anti-Vehicle</a:t>
            </a:r>
          </a:p>
          <a:p>
            <a:pPr marL="0" marR="0">
              <a:lnSpc>
                <a:spcPts val="7244"/>
              </a:lnSpc>
              <a:spcBef>
                <a:spcPts val="0"/>
              </a:spcBef>
              <a:spcAft>
                <a:spcPts val="0"/>
              </a:spcAft>
            </a:pP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Accident</a:t>
            </a: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Detection</a:t>
            </a:r>
          </a:p>
          <a:p>
            <a:pPr marL="0" marR="0">
              <a:lnSpc>
                <a:spcPts val="72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Web-App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58430" y="4051650"/>
            <a:ext cx="7110638" cy="46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High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Accuracy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of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Model,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offline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functionality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58430" y="4404202"/>
            <a:ext cx="2794716" cy="46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cost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of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functioning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72588" y="4804367"/>
            <a:ext cx="7976158" cy="684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The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model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works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at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~95%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accuracy,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without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any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internet</a:t>
            </a:r>
          </a:p>
          <a:p>
            <a:pPr marL="0" marR="0">
              <a:lnSpc>
                <a:spcPts val="24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connectivity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and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no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external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instrument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4f4f4"/>
                </a:solidFill>
                <a:latin typeface="EWOGTE+Poppins-Regular"/>
                <a:cs typeface="EWOGTE+Poppins-Regular"/>
              </a:rPr>
              <a:t>required.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20317" y="5853182"/>
            <a:ext cx="2455041" cy="431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KEY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FEATURE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03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20318" y="6274280"/>
            <a:ext cx="7166700" cy="46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AI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Based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Recommendation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System</a:t>
            </a:r>
            <a:r>
              <a:rPr dirty="0" sz="2500" spc="12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to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generate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pr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920318" y="6626324"/>
            <a:ext cx="2606760" cy="46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users'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behaviour.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16480" y="6948267"/>
            <a:ext cx="6930879" cy="30058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7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Web-App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will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monitor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driver's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face,</a:t>
            </a:r>
          </a:p>
          <a:p>
            <a:pPr marL="0" marR="0">
              <a:lnSpc>
                <a:spcPts val="3773"/>
              </a:lnSpc>
              <a:spcBef>
                <a:spcPts val="145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eyes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head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gesture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movements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</a:p>
          <a:p>
            <a:pPr marL="0" marR="0">
              <a:lnSpc>
                <a:spcPts val="3773"/>
              </a:lnSpc>
              <a:spcBef>
                <a:spcPts val="145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recognise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his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behaviour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,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alert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prompt</a:t>
            </a:r>
          </a:p>
          <a:p>
            <a:pPr marL="0" marR="0">
              <a:lnSpc>
                <a:spcPts val="3773"/>
              </a:lnSpc>
              <a:spcBef>
                <a:spcPts val="145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on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identifying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unusual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activity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such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closed</a:t>
            </a:r>
          </a:p>
          <a:p>
            <a:pPr marL="0" marR="0">
              <a:lnSpc>
                <a:spcPts val="3773"/>
              </a:lnSpc>
              <a:spcBef>
                <a:spcPts val="145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eyes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send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suggestions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or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emergency</a:t>
            </a:r>
          </a:p>
          <a:p>
            <a:pPr marL="0" marR="0">
              <a:lnSpc>
                <a:spcPts val="3773"/>
              </a:lnSpc>
              <a:spcBef>
                <a:spcPts val="195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notices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as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800">
                <a:solidFill>
                  <a:srgbClr val="ffffff"/>
                </a:solidFill>
                <a:latin typeface="NDGNTD+HKGrotesk-Light"/>
                <a:cs typeface="NDGNTD+HKGrotesk-Light"/>
              </a:rPr>
              <a:t>required.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920317" y="7055146"/>
            <a:ext cx="7237425" cy="720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Generating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prompt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avoid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user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from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getting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distr</a:t>
            </a:r>
          </a:p>
          <a:p>
            <a:pPr marL="0" marR="0">
              <a:lnSpc>
                <a:spcPts val="2666"/>
              </a:lnSpc>
              <a:spcBef>
                <a:spcPts val="39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or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confused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such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as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taking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breaks,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etc.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920317" y="8099649"/>
            <a:ext cx="2455041" cy="431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KEY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FEATURE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9695ff"/>
                </a:solidFill>
                <a:latin typeface="NDGNTD+HKGrotesk-Light"/>
                <a:cs typeface="NDGNTD+HKGrotesk-Light"/>
              </a:rPr>
              <a:t>04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920317" y="8520747"/>
            <a:ext cx="7325155" cy="150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Emergency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Situations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spc="1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Error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FTAWUH+HKGrotesk-Bold"/>
                <a:cs typeface="FTAWUH+HKGrotesk-Bold"/>
              </a:rPr>
              <a:t>Handling</a:t>
            </a:r>
          </a:p>
          <a:p>
            <a:pPr marL="0" marR="0">
              <a:lnSpc>
                <a:spcPts val="2666"/>
              </a:lnSpc>
              <a:spcBef>
                <a:spcPts val="102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Just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like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cars,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we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provide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error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handling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of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beep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ala</a:t>
            </a:r>
          </a:p>
          <a:p>
            <a:pPr marL="0" marR="0">
              <a:lnSpc>
                <a:spcPts val="2666"/>
              </a:lnSpc>
              <a:spcBef>
                <a:spcPts val="39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emergency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notification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family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in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event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of</a:t>
            </a:r>
          </a:p>
          <a:p>
            <a:pPr marL="0" marR="0">
              <a:lnSpc>
                <a:spcPts val="2666"/>
              </a:lnSpc>
              <a:spcBef>
                <a:spcPts val="39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accident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or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EWOGTE+Poppins-Regular"/>
                <a:cs typeface="EWOGTE+Poppins-Regular"/>
              </a:rPr>
              <a:t>crisis.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06575" y="103965"/>
            <a:ext cx="3596683" cy="1116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93"/>
              </a:lnSpc>
              <a:spcBef>
                <a:spcPts val="0"/>
              </a:spcBef>
              <a:spcAft>
                <a:spcPts val="0"/>
              </a:spcAft>
            </a:pP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WHY</a:t>
            </a: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US?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2757" y="2778211"/>
            <a:ext cx="3102864" cy="408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Exception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and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Error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45138" y="2840135"/>
            <a:ext cx="3656380" cy="1544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Works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Without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Internet</a:t>
            </a:r>
          </a:p>
          <a:p>
            <a:pPr marL="0" marR="0">
              <a:lnSpc>
                <a:spcPts val="26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even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in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remote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areas</a:t>
            </a:r>
          </a:p>
          <a:p>
            <a:pPr marL="8390" marR="0">
              <a:lnSpc>
                <a:spcPts val="2059"/>
              </a:lnSpc>
              <a:spcBef>
                <a:spcPts val="458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Works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even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without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any</a:t>
            </a:r>
          </a:p>
          <a:p>
            <a:pPr marL="839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internet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connectivity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or</a:t>
            </a:r>
          </a:p>
          <a:p>
            <a:pPr marL="839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network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25615" y="2842918"/>
            <a:ext cx="4558283" cy="1251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Remotely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Accessible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without</a:t>
            </a:r>
          </a:p>
          <a:p>
            <a:pPr marL="0" marR="0">
              <a:lnSpc>
                <a:spcPts val="26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any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electronic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Sensor</a:t>
            </a:r>
          </a:p>
          <a:p>
            <a:pPr marL="0" marR="0">
              <a:lnSpc>
                <a:spcPts val="205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No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need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of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additional</a:t>
            </a:r>
          </a:p>
          <a:p>
            <a:pPr marL="0" marR="0">
              <a:lnSpc>
                <a:spcPts val="18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machineries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2757" y="3113491"/>
            <a:ext cx="3582313" cy="408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Handling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of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resources.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2757" y="3473093"/>
            <a:ext cx="4221229" cy="7743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have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manual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turn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off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beap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</a:p>
          <a:p>
            <a:pPr marL="0" marR="0">
              <a:lnSpc>
                <a:spcPts val="18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accident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notification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system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family</a:t>
            </a:r>
          </a:p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members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in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accident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or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crisis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30855" y="4734702"/>
            <a:ext cx="2444808" cy="842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337"/>
              </a:lnSpc>
              <a:spcBef>
                <a:spcPts val="0"/>
              </a:spcBef>
              <a:spcAft>
                <a:spcPts val="0"/>
              </a:spcAft>
            </a:pPr>
            <a:r>
              <a:rPr dirty="0" sz="5300" spc="-10">
                <a:solidFill>
                  <a:srgbClr val="ffffff"/>
                </a:solidFill>
                <a:latin typeface="IADGFO+Gagalin-Regular"/>
                <a:cs typeface="IADGFO+Gagalin-Regular"/>
              </a:rPr>
              <a:t>Our</a:t>
            </a:r>
            <a:r>
              <a:rPr dirty="0" sz="5300">
                <a:solidFill>
                  <a:srgbClr val="ffffff"/>
                </a:solidFill>
                <a:latin typeface="IADGFO+Gagalin-Regular"/>
                <a:cs typeface="IADGFO+Gagalin-Regular"/>
              </a:rPr>
              <a:t> </a:t>
            </a:r>
            <a:r>
              <a:rPr dirty="0" sz="5300" spc="-10">
                <a:solidFill>
                  <a:srgbClr val="ffffff"/>
                </a:solidFill>
                <a:latin typeface="IADGFO+Gagalin-Regular"/>
                <a:cs typeface="IADGFO+Gagalin-Regular"/>
              </a:rPr>
              <a:t>USP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083201" y="5575276"/>
            <a:ext cx="4607314" cy="1280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inexpensive</a:t>
            </a:r>
            <a:r>
              <a:rPr dirty="0" sz="2400" spc="2122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and</a:t>
            </a:r>
            <a:r>
              <a:rPr dirty="0" sz="2400" spc="2112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can</a:t>
            </a:r>
            <a:r>
              <a:rPr dirty="0" sz="2400" spc="2112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be</a:t>
            </a:r>
          </a:p>
          <a:p>
            <a:pPr marL="0" marR="0">
              <a:lnSpc>
                <a:spcPts val="26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accessed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independently</a:t>
            </a:r>
          </a:p>
          <a:p>
            <a:pPr marL="0" marR="0">
              <a:lnSpc>
                <a:spcPts val="2059"/>
              </a:lnSpc>
              <a:spcBef>
                <a:spcPts val="242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0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cost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is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required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and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can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be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accessed</a:t>
            </a:r>
          </a:p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even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by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layman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53596" y="5791428"/>
            <a:ext cx="3346704" cy="1492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Application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with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95%</a:t>
            </a:r>
          </a:p>
          <a:p>
            <a:pPr marL="0" marR="0">
              <a:lnSpc>
                <a:spcPts val="26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Accuracy</a:t>
            </a:r>
          </a:p>
          <a:p>
            <a:pPr marL="0" marR="0">
              <a:lnSpc>
                <a:spcPts val="2059"/>
              </a:lnSpc>
              <a:spcBef>
                <a:spcPts val="46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Assures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provide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one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of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the</a:t>
            </a:r>
          </a:p>
          <a:p>
            <a:pPr marL="0" marR="0">
              <a:lnSpc>
                <a:spcPts val="18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best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accuracy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of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model</a:t>
            </a:r>
          </a:p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available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till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date.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25726" y="8189451"/>
            <a:ext cx="4123944" cy="7440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Beep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Alert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during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unusual</a:t>
            </a:r>
          </a:p>
          <a:p>
            <a:pPr marL="0" marR="0">
              <a:lnSpc>
                <a:spcPts val="26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behaviour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or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gesture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202929" y="8205713"/>
            <a:ext cx="3853586" cy="7440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Independent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of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 </a:t>
            </a: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Steering</a:t>
            </a:r>
          </a:p>
          <a:p>
            <a:pPr marL="0" marR="0">
              <a:lnSpc>
                <a:spcPts val="26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VMGQP+Poppins-Medium"/>
                <a:cs typeface="EVMGQP+Poppins-Medium"/>
              </a:rPr>
              <a:t>Movements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64941" y="8964392"/>
            <a:ext cx="3492997" cy="7743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generate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beep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alerts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during</a:t>
            </a:r>
          </a:p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monitoring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if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the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driver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is</a:t>
            </a:r>
          </a:p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unattentive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or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distracted.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202929" y="8975715"/>
            <a:ext cx="3467968" cy="7743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No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Need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to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additionally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equip</a:t>
            </a:r>
          </a:p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device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on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steering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for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focus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on</a:t>
            </a:r>
          </a:p>
          <a:p>
            <a:pPr marL="0" marR="0">
              <a:lnSpc>
                <a:spcPts val="1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EWOGTE+Poppins-Regular"/>
                <a:cs typeface="EWOGTE+Poppins-Regular"/>
              </a:rPr>
              <a:t>face.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652" y="584946"/>
            <a:ext cx="4917839" cy="20367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93"/>
              </a:lnSpc>
              <a:spcBef>
                <a:spcPts val="0"/>
              </a:spcBef>
              <a:spcAft>
                <a:spcPts val="0"/>
              </a:spcAft>
            </a:pP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Step-by-Step</a:t>
            </a:r>
          </a:p>
          <a:p>
            <a:pPr marL="0" marR="0">
              <a:lnSpc>
                <a:spcPts val="7244"/>
              </a:lnSpc>
              <a:spcBef>
                <a:spcPts val="0"/>
              </a:spcBef>
              <a:spcAft>
                <a:spcPts val="0"/>
              </a:spcAft>
            </a:pPr>
            <a:r>
              <a:rPr dirty="0" sz="6300" b="1">
                <a:solidFill>
                  <a:srgbClr val="ffffff"/>
                </a:solidFill>
                <a:latin typeface="FTAWUH+HKGrotesk-Bold"/>
                <a:cs typeface="FTAWUH+HKGrotesk-Bold"/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403" y="3062337"/>
            <a:ext cx="11431263" cy="2906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To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leverage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deep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learning,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the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following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four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steps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are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crucial:</a:t>
            </a:r>
          </a:p>
          <a:p>
            <a:pPr marL="0" marR="0">
              <a:lnSpc>
                <a:spcPts val="3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collect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relevant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data,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analyze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and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understand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the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data,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preprocess</a:t>
            </a:r>
          </a:p>
          <a:p>
            <a:pPr marL="0" marR="0">
              <a:lnSpc>
                <a:spcPts val="3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it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to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ensure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quality,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and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finally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train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and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deploy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the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model.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Each</a:t>
            </a:r>
          </a:p>
          <a:p>
            <a:pPr marL="0" marR="0">
              <a:lnSpc>
                <a:spcPts val="3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step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plays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a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critical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role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in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ensuring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the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accuracy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and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efficiency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of</a:t>
            </a:r>
          </a:p>
          <a:p>
            <a:pPr marL="0" marR="0">
              <a:lnSpc>
                <a:spcPts val="3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the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model,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enabling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it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to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make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intelligent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predictions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 </a:t>
            </a: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and</a:t>
            </a:r>
          </a:p>
          <a:p>
            <a:pPr marL="0" marR="0">
              <a:lnSpc>
                <a:spcPts val="3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DMJRVL+HKGroteskPro-Medium"/>
                <a:cs typeface="DMJRVL+HKGroteskPro-Medium"/>
              </a:rPr>
              <a:t>insights.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5760" y="6324557"/>
            <a:ext cx="4307165" cy="1184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Step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1: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Collection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of</a:t>
            </a:r>
          </a:p>
          <a:p>
            <a:pPr marL="0" marR="0">
              <a:lnSpc>
                <a:spcPts val="41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86955" y="6324557"/>
            <a:ext cx="3549442" cy="1184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Step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4: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Training</a:t>
            </a:r>
          </a:p>
          <a:p>
            <a:pPr marL="0" marR="0">
              <a:lnSpc>
                <a:spcPts val="41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Deplying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the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80618" y="6354026"/>
            <a:ext cx="8157943" cy="65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Step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2: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Analysing</a:t>
            </a:r>
            <a:r>
              <a:rPr dirty="0" sz="3600" spc="6068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Step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3: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Pre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80618" y="6884251"/>
            <a:ext cx="1884280" cy="65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the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82665" y="6884251"/>
            <a:ext cx="2326397" cy="65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FTAWUH+HKGrotesk-Bold"/>
                <a:cs typeface="FTAWUH+HKGrotesk-Bold"/>
              </a:rPr>
              <a:t>Processing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619" y="8089482"/>
            <a:ext cx="3507124" cy="15009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Our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First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Step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involves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collection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storing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of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dataset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then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sending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it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for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processing.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13789" y="8089482"/>
            <a:ext cx="3997004" cy="185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data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will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be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send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analytics,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where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model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will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be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accessed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moderated.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This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is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done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reduce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noise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as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well.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09382" y="8089482"/>
            <a:ext cx="3848613" cy="1144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Data-Prepossessing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will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make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it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ready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to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send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for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training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refining,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will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be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329522" y="8089482"/>
            <a:ext cx="2839113" cy="15009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Data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will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be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trained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deployed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pro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will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repeat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until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goo</a:t>
            </a: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accuracy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is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achieved.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09382" y="9158568"/>
            <a:ext cx="3822109" cy="431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repeated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for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better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300">
                <a:solidFill>
                  <a:srgbClr val="ffffff"/>
                </a:solidFill>
                <a:latin typeface="NDGNTD+HKGrotesk-Light"/>
                <a:cs typeface="NDGNTD+HKGrotesk-Light"/>
              </a:rPr>
              <a:t>accuracy.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7471" y="272859"/>
            <a:ext cx="8135149" cy="2163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31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STEP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1: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Collection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of</a:t>
            </a:r>
          </a:p>
          <a:p>
            <a:pPr marL="0" marR="0">
              <a:lnSpc>
                <a:spcPts val="7704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2384" y="3061281"/>
            <a:ext cx="3343414" cy="534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MRL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EYE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DATASET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1227" y="3566806"/>
            <a:ext cx="6060567" cy="1929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The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which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we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use</a:t>
            </a:r>
          </a:p>
          <a:p>
            <a:pPr marL="0" marR="0">
              <a:lnSpc>
                <a:spcPts val="4359"/>
              </a:lnSpc>
              <a:spcBef>
                <a:spcPts val="85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for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this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project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is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MRL</a:t>
            </a:r>
          </a:p>
          <a:p>
            <a:pPr marL="0" marR="0">
              <a:lnSpc>
                <a:spcPts val="4359"/>
              </a:lnSpc>
              <a:spcBef>
                <a:spcPts val="90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eye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dataset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which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01227" y="5573914"/>
            <a:ext cx="6574659" cy="1929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contains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infrared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images</a:t>
            </a:r>
          </a:p>
          <a:p>
            <a:pPr marL="0" marR="0">
              <a:lnSpc>
                <a:spcPts val="4359"/>
              </a:lnSpc>
              <a:spcBef>
                <a:spcPts val="85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of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human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eye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in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low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and</a:t>
            </a:r>
          </a:p>
          <a:p>
            <a:pPr marL="0" marR="0">
              <a:lnSpc>
                <a:spcPts val="4359"/>
              </a:lnSpc>
              <a:spcBef>
                <a:spcPts val="90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high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resolution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all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4649" y="7167702"/>
            <a:ext cx="4258076" cy="449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Gathering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Storage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of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01227" y="7581021"/>
            <a:ext cx="5120386" cy="12608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captured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in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various</a:t>
            </a:r>
          </a:p>
          <a:p>
            <a:pPr marL="0" marR="0">
              <a:lnSpc>
                <a:spcPts val="4359"/>
              </a:lnSpc>
              <a:spcBef>
                <a:spcPts val="858"/>
              </a:spcBef>
              <a:spcAft>
                <a:spcPts val="0"/>
              </a:spcAft>
            </a:pP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lighting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4050">
                <a:solidFill>
                  <a:srgbClr val="ffffff"/>
                </a:solidFill>
                <a:latin typeface="FWFPEQ+Montserrat-Regular"/>
                <a:cs typeface="FWFPEQ+Montserrat-Regular"/>
              </a:rPr>
              <a:t>conditons.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8700" y="7906387"/>
            <a:ext cx="3785893" cy="1048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Dataset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is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broadly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collected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stored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for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upcoming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use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Deep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Learning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models.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7471" y="272859"/>
            <a:ext cx="8837938" cy="2163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31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Packages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Software</a:t>
            </a:r>
          </a:p>
          <a:p>
            <a:pPr marL="0" marR="0">
              <a:lnSpc>
                <a:spcPts val="7704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b="1">
                <a:solidFill>
                  <a:srgbClr val="ffffff"/>
                </a:solidFill>
                <a:latin typeface="FTAWUH+HKGrotesk-Bold"/>
                <a:cs typeface="FTAWUH+HKGrotesk-Bold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6690" y="2679030"/>
            <a:ext cx="3767174" cy="458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Jupyter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notebook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2384" y="3061281"/>
            <a:ext cx="3261952" cy="534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RESOURCES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FTAWUH+HKGrotesk-Bold"/>
                <a:cs typeface="FTAWUH+HKGrotesk-Bold"/>
              </a:rPr>
              <a:t>USED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6690" y="3160360"/>
            <a:ext cx="3956349" cy="14214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Pandas,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 spc="11">
                <a:solidFill>
                  <a:srgbClr val="ffffff"/>
                </a:solidFill>
                <a:latin typeface="FWFPEQ+Montserrat-Regular"/>
                <a:cs typeface="FWFPEQ+Montserrat-Regular"/>
              </a:rPr>
              <a:t>numpy</a:t>
            </a:r>
          </a:p>
          <a:p>
            <a:pPr marL="0" marR="0">
              <a:lnSpc>
                <a:spcPts val="3312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Matplotlib,seaborn</a:t>
            </a:r>
          </a:p>
          <a:p>
            <a:pPr marL="0" marR="0">
              <a:lnSpc>
                <a:spcPts val="3312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FWFPEQ+Montserrat-Regular"/>
                <a:cs typeface="FWFPEQ+Montserrat-Regular"/>
              </a:rPr>
              <a:t>Os,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shutil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46690" y="4604350"/>
            <a:ext cx="4900372" cy="189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tensorflow,keras</a:t>
            </a:r>
          </a:p>
          <a:p>
            <a:pPr marL="0" marR="0">
              <a:lnSpc>
                <a:spcPts val="3312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Skiimage,OpenCv</a:t>
            </a:r>
          </a:p>
          <a:p>
            <a:pPr marL="0" marR="0">
              <a:lnSpc>
                <a:spcPts val="3312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FWFPEQ+Montserrat-Regular"/>
                <a:cs typeface="FWFPEQ+Montserrat-Regular"/>
              </a:rPr>
              <a:t>Webcam/mobile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FWFPEQ+Montserrat-Regular"/>
                <a:cs typeface="FWFPEQ+Montserrat-Regular"/>
              </a:rPr>
              <a:t>phone</a:t>
            </a:r>
          </a:p>
          <a:p>
            <a:pPr marL="314766" marR="0">
              <a:lnSpc>
                <a:spcPts val="3136"/>
              </a:lnSpc>
              <a:spcBef>
                <a:spcPts val="608"/>
              </a:spcBef>
              <a:spcAft>
                <a:spcPts val="0"/>
              </a:spcAft>
            </a:pPr>
            <a:r>
              <a:rPr dirty="0" sz="2900" spc="10">
                <a:solidFill>
                  <a:srgbClr val="ffffff"/>
                </a:solidFill>
                <a:latin typeface="FWFPEQ+Montserrat-Regular"/>
                <a:cs typeface="FWFPEQ+Montserrat-Regular"/>
              </a:rPr>
              <a:t>cameras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46690" y="6529670"/>
            <a:ext cx="4355430" cy="14214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Mixer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,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Alarm.wav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file</a:t>
            </a:r>
          </a:p>
          <a:p>
            <a:pPr marL="0" marR="0">
              <a:lnSpc>
                <a:spcPts val="3312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Heroku</a:t>
            </a:r>
          </a:p>
          <a:p>
            <a:pPr marL="0" marR="0">
              <a:lnSpc>
                <a:spcPts val="3312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FWFPEQ+Montserrat-Regular"/>
                <a:cs typeface="FWFPEQ+Montserrat-Regular"/>
              </a:rPr>
              <a:t>Docker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4649" y="7167702"/>
            <a:ext cx="4258076" cy="449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Gathering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and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Storage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of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FTAWUH+HKGrotesk-Bold"/>
                <a:cs typeface="FTAWUH+HKGrotesk-Bold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46690" y="7973661"/>
            <a:ext cx="4389488" cy="14214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FWFPEQ+Montserrat-Regular"/>
                <a:cs typeface="FWFPEQ+Montserrat-Regular"/>
              </a:rPr>
              <a:t>HTML,CSS,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Javascript</a:t>
            </a:r>
          </a:p>
          <a:p>
            <a:pPr marL="0" marR="0">
              <a:lnSpc>
                <a:spcPts val="3312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FWFPEQ+Montserrat-Regular"/>
                <a:cs typeface="FWFPEQ+Montserrat-Regular"/>
              </a:rPr>
              <a:t>Anaconda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navigator</a:t>
            </a:r>
          </a:p>
          <a:p>
            <a:pPr marL="0" marR="0">
              <a:lnSpc>
                <a:spcPts val="3312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950">
                <a:solidFill>
                  <a:srgbClr val="ffffff"/>
                </a:solidFill>
                <a:latin typeface="PBBKEO+ArialMT"/>
                <a:cs typeface="PBBKEO+ArialMT"/>
              </a:rPr>
              <a:t>•</a:t>
            </a:r>
            <a:r>
              <a:rPr dirty="0" sz="2950" spc="7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Git,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github,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git</a:t>
            </a:r>
            <a:r>
              <a:rPr dirty="0" sz="2900">
                <a:solidFill>
                  <a:srgbClr val="ffffff"/>
                </a:solidFill>
                <a:latin typeface="FWFPEQ+Montserrat-Regular"/>
                <a:cs typeface="FWFPEQ+Montserrat-Regular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FWFPEQ+Montserrat-Regular"/>
                <a:cs typeface="FWFPEQ+Montserrat-Regular"/>
              </a:rPr>
              <a:t>CLA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3450" y="8001637"/>
            <a:ext cx="4581459" cy="1048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Dataset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is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broadly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collected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and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stored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for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upcoming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use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in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the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Deep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 </a:t>
            </a: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Learning</a:t>
            </a:r>
          </a:p>
          <a:p>
            <a:pPr marL="0" marR="0">
              <a:lnSpc>
                <a:spcPts val="2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NDGNTD+HKGrotesk-Light"/>
                <a:cs typeface="NDGNTD+HKGrotesk-Light"/>
              </a:rPr>
              <a:t>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2023-03-04T16:25:28-06:00</dcterms:modified>
</cp:coreProperties>
</file>