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3"/>
    <p:restoredTop sz="94610"/>
  </p:normalViewPr>
  <p:slideViewPr>
    <p:cSldViewPr snapToGrid="0" snapToObjects="1">
      <p:cViewPr>
        <p:scale>
          <a:sx n="83" d="100"/>
          <a:sy n="83" d="100"/>
        </p:scale>
        <p:origin x="3824" y="2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23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students. This is a gentle, zero‑prereq introduction to CLI, Git, and npm. Encourage questions and hands‑on practice.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Walk around to help students. Keep momentum.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Git is not installed, download it from git-scm.com or use your OS package manager. Use a personal email for GitHub commits.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 ~40 slides; include short breaks and live demos. Keep explanations concrete with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 benefits: speed, repeatability, automation, remote 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internet isn’t available, mock the GitHub steps locally and review commands conceptually.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hidden files with -a, long listing -l. On Windows, ls works in PowerShell/Git Bash; dir is the cmd.exe equivalent.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high‑level; emphasize caution and least privilege.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640080"/>
            <a:ext cx="7525977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4000" b="1" dirty="0">
                <a:solidFill>
                  <a:srgbClr val="1F2937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Week 7 — Modern Web Development Workflow &amp; Tools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548640" y="1554480"/>
            <a:ext cx="115214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4B556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CLI · Git &amp; GitHub · </a:t>
            </a:r>
            <a:r>
              <a:rPr lang="en-US" sz="1800" dirty="0" err="1">
                <a:solidFill>
                  <a:srgbClr val="4B556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Pipes &amp; Redirection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9144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| to send output of one command to another.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&gt; to overwrite file; &gt;&gt; to append.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2&gt; redirects errors; &amp;&gt; redirects both (Unix shells).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Combine commands to build small, powerful data flows.</a:t>
            </a:r>
            <a:endParaRPr lang="en-US" sz="1400" dirty="0"/>
          </a:p>
        </p:txBody>
      </p:sp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245727"/>
              </p:ext>
            </p:extLst>
          </p:nvPr>
        </p:nvGraphicFramePr>
        <p:xfrm>
          <a:off x="731519" y="2103120"/>
          <a:ext cx="7870038" cy="1316736"/>
        </p:xfrm>
        <a:graphic>
          <a:graphicData uri="http://schemas.openxmlformats.org/drawingml/2006/table">
            <a:tbl>
              <a:tblPr/>
              <a:tblGrid>
                <a:gridCol w="1748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Task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Count JS files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Count .js files recursively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find . -name "*.js" | wc -l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Save output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Redirect listing to a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ls -la &gt; listing.txt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Append logs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Append Hello to notes.log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echo "Hello" &gt;&gt; notes.log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Finding Things</a:t>
            </a:r>
            <a:endParaRPr lang="en-US" sz="2200" dirty="0"/>
          </a:p>
        </p:txBody>
      </p:sp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04575"/>
              </p:ext>
            </p:extLst>
          </p:nvPr>
        </p:nvGraphicFramePr>
        <p:xfrm>
          <a:off x="731520" y="1097280"/>
          <a:ext cx="7792548" cy="1645920"/>
        </p:xfrm>
        <a:graphic>
          <a:graphicData uri="http://schemas.openxmlformats.org/drawingml/2006/table">
            <a:tbl>
              <a:tblPr/>
              <a:tblGrid>
                <a:gridCol w="1465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grep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Search text in files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grep -n "TODO" -R src/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Find files by name/size/etc.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find . -name *.md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where/which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Locate command path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which node  |  where node (Windows)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history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recent commands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history | tail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Environment Variables &amp; PATH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Variables configure programs (e.g., NODE_ENV).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PATH lists folders where the shell looks for executables.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Set temporary vars per command or per session.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Persist in shell rc files (~/.bashrc, ~/.zshrc).</a:t>
            </a:r>
            <a:endParaRPr lang="en-US" sz="1400" dirty="0"/>
          </a:p>
        </p:txBody>
      </p:sp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3730752"/>
        </p:xfrm>
        <a:graphic>
          <a:graphicData uri="http://schemas.openxmlformats.org/drawingml/2006/table">
            <a:tbl>
              <a:tblPr/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Platform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Task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bash/zsh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 env var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export NODE_ENV=development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bash/zsh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env var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echo $NODE_ENV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PowerShell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 env var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$Env:NODE_ENV = "development"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PowerShell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env var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$Env:NODE_ENV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bash/zsh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PATH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echo $PATH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PowerShell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PATH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$Env:Path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Shell Configuration Files (Basics)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~/.bashrc, ~/.zshrc (Unix shells) or PowerShell profile for custom aliases and PATH.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Add aliases (shortcuts) for long commands.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Reload with: source ~/.zshrc (or restart shell).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Keep configs in version control for portability.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Mini‑Lab: Warm Up (10 minutes)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a folder week7-cli and enter 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two files: notes.txt and tasks.txt.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List files, show absolute path, view the first 5 lines of each (even if empty).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Append a line to notes.txt, then view 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Search for the word TODO across current folder.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1645920"/>
            <a:ext cx="106984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2563EB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Version Control with Git &amp; GitHub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731520" y="2743200"/>
            <a:ext cx="106984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4B556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Track changes, collaborate, and back up your work.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Why Version Control?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Time machine for your code: record snapshots (commits).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Try ideas safely on branches; merge when ready.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Collaborate without overwriting each other’s work.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GitHub: a popular web host for Git repositories.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&amp; Configure Git (one‑time)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Ensure Git is installed (check the version using git --version).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Configure your name and email for commit history.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Set 'main' as the default initial branch name.</a:t>
            </a:r>
            <a:endParaRPr lang="en-US" sz="1400" dirty="0"/>
          </a:p>
        </p:txBody>
      </p:sp>
      <p:graphicFrame>
        <p:nvGraphicFramePr>
          <p:cNvPr id="1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2029968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Description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--version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Check installation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config --global user.name "Your Name"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 your name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config --global user.email "you@example.com"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 your email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config --global init.defaultBranch main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Set default branch name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a Repository &amp; Check Status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Initialize Git in the current folder with git init.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Untracked files are not yet in version control.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git status to see staged, untracked and modified files.</a:t>
            </a:r>
            <a:endParaRPr lang="en-US" sz="1400" dirty="0"/>
          </a:p>
        </p:txBody>
      </p:sp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177393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Step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project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mkdir week7-git &amp;&amp; cd week7-git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echo "Hello" &gt;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Initialize repo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init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Check status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status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Staging with git add</a:t>
            </a:r>
            <a:endParaRPr lang="en-US" sz="2200" dirty="0"/>
          </a:p>
        </p:txBody>
      </p:sp>
      <p:graphicFrame>
        <p:nvGraphicFramePr>
          <p:cNvPr id="2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931455"/>
              </p:ext>
            </p:extLst>
          </p:nvPr>
        </p:nvGraphicFramePr>
        <p:xfrm>
          <a:off x="731520" y="1097280"/>
          <a:ext cx="7947531" cy="1645920"/>
        </p:xfrm>
        <a:graphic>
          <a:graphicData uri="http://schemas.openxmlformats.org/drawingml/2006/table">
            <a:tbl>
              <a:tblPr/>
              <a:tblGrid>
                <a:gridCol w="1494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Pattern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&lt;file&gt;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Stage one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Stage all changes in current dir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.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.gitignore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List items to ignore (never stage)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node_modules/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restore --staged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Unstage a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restore --staged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Agenda &amp; Learning Objectives (2 hours)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Understand what the Command Line Interface (CLI) is and why developers use 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Practice essential CLI commands for navigation, file operations, and help.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Learn Git basics: add → commit → push → pull; understand staging and history.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GitHub to host repos and collaborate at a basic level.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npm to initialize projects, install packages, and run scripts.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Committing Changes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commit is a snapshot with a descriptive message.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clear, imperative messages (e.g., 'Add login form').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Make small, frequent commits to keep history readable.</a:t>
            </a:r>
            <a:endParaRPr lang="en-US" sz="1400" dirty="0"/>
          </a:p>
        </p:txBody>
      </p:sp>
      <p:graphicFrame>
        <p:nvGraphicFramePr>
          <p:cNvPr id="2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1444752"/>
        </p:xfrm>
        <a:graphic>
          <a:graphicData uri="http://schemas.openxmlformats.org/drawingml/2006/table">
            <a:tbl>
              <a:tblPr/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Action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Stage changes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commit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commit -m "Add app.txt with greeting"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View history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log --oneline --graph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View History &amp; Differences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log shows commit history; --oneline and --graph make it concise.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diff displays changes in your working tree since the last commit.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Add a file path to compare a specific file against HEAD.</a:t>
            </a:r>
            <a:endParaRPr lang="en-US" sz="1400" dirty="0"/>
          </a:p>
        </p:txBody>
      </p:sp>
      <p:graphicFrame>
        <p:nvGraphicFramePr>
          <p:cNvPr id="2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2432304"/>
        </p:xfrm>
        <a:graphic>
          <a:graphicData uri="http://schemas.openxmlformats.org/drawingml/2006/table">
            <a:tbl>
              <a:tblPr/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Description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log --oneline --graph --decorate --all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Concise history graph across branches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diff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unstaged changes since last commit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diff HEAD --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Compare working tree to HEAD for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Branches (Work in Parallel)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Branches let you try new features safely without affecting main.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a branch, switch to it, work, then merge it back.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descriptive names like feature/add-login.</a:t>
            </a:r>
            <a:endParaRPr lang="en-US" sz="1400" dirty="0"/>
          </a:p>
        </p:txBody>
      </p:sp>
      <p:graphicFrame>
        <p:nvGraphicFramePr>
          <p:cNvPr id="2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221284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Step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&amp; switch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switch -c feature/greeting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Modify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echo "Hi again" &gt;&gt;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Stage &amp; commit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app.txt; git commit -m "Append greeting"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Return to main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switch main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Merge a Branch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Merging incorporates changes from a branch into your current branch.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If Git reports 'Already up to date', there is nothing to merge.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Otherwise, Git will auto-merge or prompt you to resolve conflicts.</a:t>
            </a:r>
            <a:endParaRPr lang="en-US" sz="1400" dirty="0"/>
          </a:p>
        </p:txBody>
      </p:sp>
      <p:graphicFrame>
        <p:nvGraphicFramePr>
          <p:cNvPr id="2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133502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Purpose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merge feature/greeting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Merge feature branch into current branch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Resolving Merge Conflicts (Step-by-step)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Open conflicted files; look for &lt;&lt;&lt;&lt;&lt;&lt;&lt;, =======, &gt;&gt;&gt;&gt;&gt;&gt;&gt; markers.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Edit to keep the correct lines from each side and remove the markers.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Stage the fixed files and commit the resolution.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your project before pushing.</a:t>
            </a:r>
            <a:endParaRPr lang="en-US" sz="1400" dirty="0"/>
          </a:p>
        </p:txBody>
      </p:sp>
      <p:graphicFrame>
        <p:nvGraphicFramePr>
          <p:cNvPr id="2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142646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Description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add app.txt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Stage resolved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commit -m "Resolve merge conflict in app.txt"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Record conflict resolution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Put Work Aside with git stash</a:t>
            </a:r>
            <a:endParaRPr lang="en-US" sz="2200" dirty="0"/>
          </a:p>
        </p:txBody>
      </p:sp>
      <p:graphicFrame>
        <p:nvGraphicFramePr>
          <p:cNvPr id="2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25024"/>
              </p:ext>
            </p:extLst>
          </p:nvPr>
        </p:nvGraphicFramePr>
        <p:xfrm>
          <a:off x="731520" y="1097280"/>
          <a:ext cx="7668562" cy="1645920"/>
        </p:xfrm>
        <a:graphic>
          <a:graphicData uri="http://schemas.openxmlformats.org/drawingml/2006/table">
            <a:tbl>
              <a:tblPr/>
              <a:tblGrid>
                <a:gridCol w="144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7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Save dirty state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list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See stashes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list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apply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Re-apply most recent stash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apply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drop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Delete a stash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stash drop stash@{0}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.gitignore Essentials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.gitignore to avoid committing generated files and secrets.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Keep a global .gitignore for OS‑specific files if desired.</a:t>
            </a:r>
            <a:endParaRPr lang="en-US" sz="1400" dirty="0"/>
          </a:p>
        </p:txBody>
      </p:sp>
      <p:graphicFrame>
        <p:nvGraphicFramePr>
          <p:cNvPr id="2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3328416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Pattern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Reason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node_modules/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Dependency packages managed by npm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dist/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Compiled distribution files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build/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Build outputs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.env, .env.*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Environment variables / secrets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.DS_Store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macOS Finder metadata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*.log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Log files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logs/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Log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Connect to GitHub (Remotes)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a new, empty repository on GitHub without initializing it.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Add the GitHub URL as a remote named origin.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HTTPS or SSH (with keys) depending on your setup.</a:t>
            </a:r>
            <a:endParaRPr lang="en-US" sz="1400" dirty="0"/>
          </a:p>
        </p:txBody>
      </p:sp>
      <p:graphicFrame>
        <p:nvGraphicFramePr>
          <p:cNvPr id="2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160934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Description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remote add origin &lt;url&gt;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Link local repository to GitHub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remote -v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List configured remotes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Push &amp; Pull (Basic Collaboration)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push uploads your local commits to the remote repository.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pull downloads and integrates changes from the remote.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-u on first push to set upstream tracking.</a:t>
            </a:r>
            <a:endParaRPr lang="en-US" sz="1400" dirty="0"/>
          </a:p>
        </p:txBody>
      </p:sp>
      <p:graphicFrame>
        <p:nvGraphicFramePr>
          <p:cNvPr id="2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243230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Purpose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push -u origin main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First push sets upstream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push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Send subsequent commits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pull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Fetch and merge remote updates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Clone a Repository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Cloning downloads a full copy of the repository and its history.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cloning to start working on a project on a new machine or with teammates.</a:t>
            </a:r>
            <a:endParaRPr lang="en-US" sz="1400" dirty="0"/>
          </a:p>
        </p:txBody>
      </p:sp>
      <p:graphicFrame>
        <p:nvGraphicFramePr>
          <p:cNvPr id="3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2249424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Description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clone &lt;url&gt;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Download the project history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cd &lt;repo&gt;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Enter the cloned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git log --oneline --graph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Inspect the commit history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How We’ll Work (Beginner‑Friendly Mode)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We’ll alternate between short theory slides and practical examples.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Copy–paste commands exactly; tweak and experiment safely.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If using Windows, prefer PowerShell or Git Bash; on macOS/Linux use Terminal.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prior knowledge assumed: every command explained in plain English.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Safety first: never run commands you don’t understand; read help first.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Basics: Quick Recap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Edit files → git add → git commit → git push.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Need changes from remote? → git pull.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Want to try something safely? → create a branch.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See what’s going on? → git status, git log, git diff.</a:t>
            </a:r>
            <a:endParaRPr lang="en-US" sz="1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8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1645920"/>
            <a:ext cx="106984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2563EB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npm: Node.js Package Manager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731520" y="2743200"/>
            <a:ext cx="106984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4B556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libraries, run scripts, manage dependencies.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What are Node.js and npm?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Node.js runs JavaScript outside the browser (e.g., on your computer/server).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(Node Package Manager) fetches and manages packages (libraries).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the current LTS (Long‑Term Support) version of Node for stability.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Check versions: node -v and npm -v.</a:t>
            </a:r>
            <a:endParaRPr lang="en-US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Initialize a Project (package.json)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init -y creates a default package.json file.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package.json stores project metadata and lists dependencies.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Define custom scripts in the scripts section to automate commands.</a:t>
            </a:r>
            <a:endParaRPr lang="en-US" sz="1400" dirty="0"/>
          </a:p>
        </p:txBody>
      </p:sp>
      <p:graphicFrame>
        <p:nvGraphicFramePr>
          <p:cNvPr id="3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1572768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Step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folder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mkdir week7-npm &amp;&amp; cd week7-npm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Initialize npm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init -y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Inspect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Open package.json to view fields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package.json Fields</a:t>
            </a:r>
            <a:endParaRPr lang="en-US" sz="2200" dirty="0"/>
          </a:p>
        </p:txBody>
      </p:sp>
      <p:graphicFrame>
        <p:nvGraphicFramePr>
          <p:cNvPr id="3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22321"/>
              </p:ext>
            </p:extLst>
          </p:nvPr>
        </p:nvGraphicFramePr>
        <p:xfrm>
          <a:off x="731520" y="1097280"/>
          <a:ext cx="7870039" cy="2670048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Field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Purpose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name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Package/project name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"week7-demo"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version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Semantic Versioning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"1.0.0"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scripts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 shortcuts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{ "start": "node index.js" }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dependencies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Runtime libs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{ "express": "^4.19.0" }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devDependencies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Build/test tools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{ "jest": "^29.0.0" }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Install, Dev‑Install, Uninstall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484632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install &lt;pkg&gt; saves the package to dependencies by default.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install -D &lt;pkg&gt; adds a package to devDependencies.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uninstall &lt;pkg&gt; removes a package from your project.</a:t>
            </a:r>
            <a:endParaRPr lang="en-US" sz="1400" dirty="0"/>
          </a:p>
        </p:txBody>
      </p:sp>
      <p:graphicFrame>
        <p:nvGraphicFramePr>
          <p:cNvPr id="3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1097280"/>
          <a:ext cx="3383280" cy="1444752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Action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Add runtime dependency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install express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Add dev dependency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install -D jest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Remove a package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uninstall jest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Semantic Versioning (SemVer)</a:t>
            </a:r>
            <a:endParaRPr lang="en-US" sz="2200" dirty="0"/>
          </a:p>
        </p:txBody>
      </p:sp>
      <p:graphicFrame>
        <p:nvGraphicFramePr>
          <p:cNvPr id="3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68190"/>
              </p:ext>
            </p:extLst>
          </p:nvPr>
        </p:nvGraphicFramePr>
        <p:xfrm>
          <a:off x="731520" y="1097280"/>
          <a:ext cx="7947531" cy="1901952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Spec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MAJOR.MINOR.PATCH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Breaking · Feature · Fix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1.4.2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^ (caret)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Allow compatible MINOR/PATCH updates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^1.4.2 -&gt; 1.x.y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~ (tilde)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Allow PATCH updates (same MINOR)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~1.4.2 -&gt; 1.4.y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Exact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Pin exact version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1.4.2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Scripts &amp; npx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Define scripts in package.json for repeatable tasks (start/test/build).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Run a script with npm run &lt;name&gt;; the 'start' script can be run with npm start.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npx runs executables from installed packages without a global install.</a:t>
            </a:r>
            <a:endParaRPr lang="en-US" sz="1400" dirty="0"/>
          </a:p>
        </p:txBody>
      </p:sp>
      <p:graphicFrame>
        <p:nvGraphicFramePr>
          <p:cNvPr id="3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097280"/>
          <a:ext cx="3291840" cy="2359152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Item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start script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node index.js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dev script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node index.js --watch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test script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jest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Run scripts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start / npm run test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Use npx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npx cowsay "Hello CLI"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Lockfiles &amp; node_modules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package-lock.json locks exact versions for reproducible installs.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node_modules/ contains installed packages (don’t edit by hand).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Commit package-lock.json for apps; ignore node_modules/.</a:t>
            </a:r>
            <a:endParaRPr lang="en-US" sz="1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Maintaining Dependencies</a:t>
            </a:r>
            <a:endParaRPr lang="en-US" sz="2200" dirty="0"/>
          </a:p>
        </p:txBody>
      </p:sp>
      <p:graphicFrame>
        <p:nvGraphicFramePr>
          <p:cNvPr id="4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70146"/>
              </p:ext>
            </p:extLst>
          </p:nvPr>
        </p:nvGraphicFramePr>
        <p:xfrm>
          <a:off x="731520" y="1097280"/>
          <a:ext cx="7157118" cy="2103120"/>
        </p:xfrm>
        <a:graphic>
          <a:graphicData uri="http://schemas.openxmlformats.org/drawingml/2006/table">
            <a:tbl>
              <a:tblPr/>
              <a:tblGrid>
                <a:gridCol w="1345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Purpose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update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Bump to allowed newer versions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update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outdated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See available newer versions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outdated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audit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Scan for known vulnerabilities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audit --production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doctor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Diagnose common issues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doctor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cache clean --force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Clear cache (last resort)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npm cache clean --force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3736"/>
            <a:ext cx="9144000" cy="51480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1645920"/>
            <a:ext cx="1069848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600" b="1" dirty="0">
                <a:solidFill>
                  <a:srgbClr val="2563EB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Command Line (CLI) — Why It Matters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731520" y="2743200"/>
            <a:ext cx="106984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4B556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fast, scriptable way to control your computer for development.</a:t>
            </a: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Mini Project Lab (20–25 minutes)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a folder week7-miniapp and initialize Git &amp; npm (git init, npm init -y).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index.js that prints a greeting with a library function.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dayjs and use it to print the current time.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Commit changes, create a new GitHub repo, add remote, push main.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Change the message, commit again, push. Pull from another machine to verify.</a:t>
            </a:r>
            <a:endParaRPr lang="en-US" sz="1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Cheat Sheets (Keep Handy)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CLI: pwd, ls -la, cd, mkdir, rm, mv, cp, cat, less, tail -f, grep, find, which/where.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Git: status, add, commit -m, log --oneline --graph, switch -c, merge, pull, push.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npm: init -y, install, install -D, run &lt;script&gt;, outdated, update, audit, uninstall.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Docs: git-scm.com/docs · docs.github.com · docs.npmjs.com.</a:t>
            </a:r>
            <a:endParaRPr lang="en-US"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CLI accelerates development via precise, scriptable control.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Git tracks history; GitHub hosts and helps collaboration.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npm manages packages and scripts for consistent builds.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Practice daily: small Git commits, simple scripts, frequent pushes.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Next week: apply these tools in a small full‑stack starter.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CLI Key Concepts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Terminal vs. Shell: the terminal is the window; the shell (e.g., bash/zsh/pwsh) interprets commands.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Current working directory: where your commands run (like a folder you’re “in”).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Paths: absolute (/Users/alex/…) vs. relative (../project).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Commands have names, options (flags), and arguments.</a:t>
            </a:r>
            <a:endParaRPr lang="en-US" sz="1400" dirty="0"/>
          </a:p>
          <a:p>
            <a:pPr marL="177800" indent="-177800">
              <a:spcAft>
                <a:spcPts val="600"/>
              </a:spcAft>
              <a:buSzPct val="100000"/>
              <a:buChar char="•"/>
            </a:pPr>
            <a:r>
              <a:rPr lang="en-US" sz="1400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 built‑in help (e.g., command --help) to learn safely.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Navigation Essentials</a:t>
            </a:r>
            <a:endParaRPr lang="en-US" sz="22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731520" y="1097280"/>
          <a:ext cx="10698480" cy="1645920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pwd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Print working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pwd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List files (dir contents)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ls -la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Change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cd projects/my-app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clear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Clear terminal screen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clear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Viewing Files Quickly</a:t>
            </a:r>
            <a:endParaRPr lang="en-US" sz="22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731520" y="1097280"/>
          <a:ext cx="10698480" cy="1645920"/>
        </p:xfrm>
        <a:graphic>
          <a:graphicData uri="http://schemas.openxmlformats.org/drawingml/2006/table">
            <a:tbl>
              <a:tblPr/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cat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Print file to screen (small files)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cat README.md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less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Scrollable viewer (q to quit)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less long.txt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head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First lines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head -n 20 server.log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Last lines / follow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tail -f server.log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Create · Move · Copy · Delete</a:t>
            </a:r>
            <a:endParaRPr lang="en-US" sz="2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45309"/>
              </p:ext>
            </p:extLst>
          </p:nvPr>
        </p:nvGraphicFramePr>
        <p:xfrm>
          <a:off x="548640" y="1207008"/>
          <a:ext cx="7577328" cy="3189948"/>
        </p:xfrm>
        <a:graphic>
          <a:graphicData uri="http://schemas.openxmlformats.org/drawingml/2006/table">
            <a:tbl>
              <a:tblPr/>
              <a:tblGrid>
                <a:gridCol w="1694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7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Task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folder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a new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mkdir demo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Enter folder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Change directory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cd demo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file (Unix)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empty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touch notes.txt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Create file (Windows)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PowerShell: create empty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ni notes.txt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Rename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Rename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mv notes.txt notes-1.txt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45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Copy &amp; remove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Copy and delete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cp notes-1.txt notes-copy.txt; rm notes-copy.txt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365760"/>
            <a:ext cx="1115568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Permissions (Very Brief)</a:t>
            </a:r>
            <a:endParaRPr lang="en-US" sz="22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14095"/>
              </p:ext>
            </p:extLst>
          </p:nvPr>
        </p:nvGraphicFramePr>
        <p:xfrm>
          <a:off x="445008" y="1158240"/>
          <a:ext cx="7304145" cy="1645920"/>
        </p:xfrm>
        <a:graphic>
          <a:graphicData uri="http://schemas.openxmlformats.org/drawingml/2006/table">
            <a:tbl>
              <a:tblPr/>
              <a:tblGrid>
                <a:gridCol w="137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1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Command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Meaning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Example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chmod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Change permissions (Unix)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chmod +x script.sh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chown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Change owner (Unix)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sudo chown user file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whoami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Show current user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whoami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Run as admin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Windows: run PowerShell as Administrator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—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>
                    <a:lnL w="0" cap="flat" cmpd="sng" algn="ctr">
                      <a:noFill/>
                    </a:lnL>
                    <a:lnR w="0" cap="flat" cmpd="sng" algn="ctr">
                      <a:noFill/>
                    </a:lnR>
                    <a:lnT w="0" cap="flat" cmpd="sng" algn="ctr">
                      <a:noFill/>
                    </a:lnT>
                    <a:lnB w="0" cap="flat" cmpd="sng" algn="ctr">
                      <a:noFill/>
                    </a:lnB>
                    <a:solidFill>
                      <a:srgbClr val="F7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2824</Words>
  <Application>Microsoft Macintosh PowerPoint</Application>
  <PresentationFormat>On-screen Show (16:9)</PresentationFormat>
  <Paragraphs>515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7: Modern Web Development Workflow &amp; Tools</dc:title>
  <dc:subject>PptxGenJS Presentation</dc:subject>
  <dc:creator>Course Team</dc:creator>
  <cp:lastModifiedBy>Deshao Liu</cp:lastModifiedBy>
  <cp:revision>2</cp:revision>
  <dcterms:created xsi:type="dcterms:W3CDTF">2025-09-09T22:48:24Z</dcterms:created>
  <dcterms:modified xsi:type="dcterms:W3CDTF">2025-09-09T22:53:10Z</dcterms:modified>
</cp:coreProperties>
</file>