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aleway"/>
      <p:regular r:id="rId52"/>
      <p:bold r:id="rId53"/>
      <p:italic r:id="rId54"/>
      <p:boldItalic r:id="rId55"/>
    </p:embeddedFont>
    <p:embeddedFont>
      <p:font typeface="Playfair Display"/>
      <p:regular r:id="rId56"/>
      <p:bold r:id="rId57"/>
      <p:italic r:id="rId58"/>
      <p:boldItalic r:id="rId59"/>
    </p:embeddedFont>
    <p:embeddedFont>
      <p:font typeface="Lato"/>
      <p:regular r:id="rId60"/>
      <p:bold r:id="rId61"/>
      <p:italic r:id="rId62"/>
      <p:boldItalic r:id="rId63"/>
    </p:embeddedFont>
    <p:embeddedFont>
      <p:font typeface="PT Serif"/>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50">
          <p15:clr>
            <a:srgbClr val="A4A3A4"/>
          </p15:clr>
        </p15:guide>
        <p15:guide id="2" pos="2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C40082-E30E-43E1-BE39-CEAD28023CA7}">
  <a:tblStyle styleId="{09C40082-E30E-43E1-BE39-CEAD28023C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50" orient="horz"/>
        <p:guide pos="25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4.xml"/><Relationship Id="rId64" Type="http://schemas.openxmlformats.org/officeDocument/2006/relationships/font" Target="fonts/PTSerif-regular.fntdata"/><Relationship Id="rId63" Type="http://schemas.openxmlformats.org/officeDocument/2006/relationships/font" Target="fonts/Lato-boldItalic.fntdata"/><Relationship Id="rId22" Type="http://schemas.openxmlformats.org/officeDocument/2006/relationships/slide" Target="slides/slide16.xml"/><Relationship Id="rId66" Type="http://schemas.openxmlformats.org/officeDocument/2006/relationships/font" Target="fonts/PTSerif-italic.fntdata"/><Relationship Id="rId21" Type="http://schemas.openxmlformats.org/officeDocument/2006/relationships/slide" Target="slides/slide15.xml"/><Relationship Id="rId65" Type="http://schemas.openxmlformats.org/officeDocument/2006/relationships/font" Target="fonts/PTSerif-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PTSerif-boldItalic.fntdata"/><Relationship Id="rId60" Type="http://schemas.openxmlformats.org/officeDocument/2006/relationships/font" Target="fonts/Lat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PlayfairDisplay-bold.fntdata"/><Relationship Id="rId12" Type="http://schemas.openxmlformats.org/officeDocument/2006/relationships/slide" Target="slides/slide6.xml"/><Relationship Id="rId56" Type="http://schemas.openxmlformats.org/officeDocument/2006/relationships/font" Target="fonts/PlayfairDisplay-regular.fntdata"/><Relationship Id="rId15" Type="http://schemas.openxmlformats.org/officeDocument/2006/relationships/slide" Target="slides/slide9.xml"/><Relationship Id="rId59" Type="http://schemas.openxmlformats.org/officeDocument/2006/relationships/font" Target="fonts/PlayfairDisplay-boldItalic.fntdata"/><Relationship Id="rId14" Type="http://schemas.openxmlformats.org/officeDocument/2006/relationships/slide" Target="slides/slide8.xml"/><Relationship Id="rId58" Type="http://schemas.openxmlformats.org/officeDocument/2006/relationships/font" Target="fonts/PlayfairDisplay-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3f70dc19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3f70dc19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e3f70dc1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3f70dc1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3f70dc1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3f70dc1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e3f70dc19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e3f70dc19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3f70dc19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3f70dc19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3f70dc19b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3f70dc19b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3f70dc1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3f70dc19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f70dc19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3f70dc19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3f70dc19b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3f70dc19b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3f70dc19b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3f70dc19b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dfcaacff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dfcaacff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f70dc19b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3f70dc19b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f70dc19b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3f70dc19b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3f70dc19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3f70dc19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3f70dc19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3f70dc19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3f70dc19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3f70dc19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3f70dc19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3f70dc19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3f70dc19b_6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3f70dc19b_6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f70dc19b_6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3f70dc19b_6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3f70dc19b_6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3f70dc19b_6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3f70dc19b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3f70dc19b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fcaacff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fcaacff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3f70dc19b_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3f70dc19b_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e8d0323f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e8d0323f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823fbbe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823fbbe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8fe1648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8fe1648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8fe164845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8fe164845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8fe164845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8fe164845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c555a02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c555a02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8fe164845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8fe164845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8fe16484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8fe16484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823fbbe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823fbbe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dfcaacfff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dfcaacfff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8fe164845_5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8fe164845_5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e8fe164845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e8fe16484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8d0323f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8d0323f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e8fe164845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e8fe164845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c497fae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c497fae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c497fae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c497fae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fcaacfff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fcaacfff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fef90a46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fef90a46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fcaacfff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fcaacfff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8fe164845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8fe164845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8fe164845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8fe164845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68" name="Shape 68"/>
        <p:cNvGrpSpPr/>
        <p:nvPr/>
      </p:nvGrpSpPr>
      <p:grpSpPr>
        <a:xfrm>
          <a:off x="0" y="0"/>
          <a:ext cx="0" cy="0"/>
          <a:chOff x="0" y="0"/>
          <a:chExt cx="0" cy="0"/>
        </a:xfrm>
      </p:grpSpPr>
      <p:sp>
        <p:nvSpPr>
          <p:cNvPr id="69" name="Google Shape;69;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1" name="Google Shape;7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3">
    <p:bg>
      <p:bgPr>
        <a:solidFill>
          <a:srgbClr val="000000"/>
        </a:solidFill>
      </p:bgPr>
    </p:bg>
    <p:spTree>
      <p:nvGrpSpPr>
        <p:cNvPr id="72" name="Shape 72"/>
        <p:cNvGrpSpPr/>
        <p:nvPr/>
      </p:nvGrpSpPr>
      <p:grpSpPr>
        <a:xfrm>
          <a:off x="0" y="0"/>
          <a:ext cx="0" cy="0"/>
          <a:chOff x="0" y="0"/>
          <a:chExt cx="0" cy="0"/>
        </a:xfrm>
      </p:grpSpPr>
      <p:sp>
        <p:nvSpPr>
          <p:cNvPr id="73" name="Google Shape;73;p14"/>
          <p:cNvSpPr txBox="1"/>
          <p:nvPr>
            <p:ph type="ctrTitle"/>
          </p:nvPr>
        </p:nvSpPr>
        <p:spPr>
          <a:xfrm>
            <a:off x="1768800" y="1991813"/>
            <a:ext cx="5606400" cy="1159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74" name="Shape 74"/>
        <p:cNvGrpSpPr/>
        <p:nvPr/>
      </p:nvGrpSpPr>
      <p:grpSpPr>
        <a:xfrm>
          <a:off x="0" y="0"/>
          <a:ext cx="0" cy="0"/>
          <a:chOff x="0" y="0"/>
          <a:chExt cx="0" cy="0"/>
        </a:xfrm>
      </p:grpSpPr>
      <p:sp>
        <p:nvSpPr>
          <p:cNvPr id="75" name="Google Shape;75;p15"/>
          <p:cNvSpPr txBox="1"/>
          <p:nvPr>
            <p:ph type="ctrTitle"/>
          </p:nvPr>
        </p:nvSpPr>
        <p:spPr>
          <a:xfrm>
            <a:off x="1619700" y="1583344"/>
            <a:ext cx="5904600" cy="1159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15"/>
          <p:cNvSpPr txBox="1"/>
          <p:nvPr>
            <p:ph idx="1" type="subTitle"/>
          </p:nvPr>
        </p:nvSpPr>
        <p:spPr>
          <a:xfrm>
            <a:off x="1619700" y="2840060"/>
            <a:ext cx="5904600" cy="7848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rgbClr val="666666"/>
              </a:buClr>
              <a:buSzPts val="1800"/>
              <a:buFont typeface="Playfair Display"/>
              <a:buNone/>
              <a:defRPr i="1">
                <a:solidFill>
                  <a:srgbClr val="666666"/>
                </a:solidFill>
                <a:highlight>
                  <a:srgbClr val="F3F3F3"/>
                </a:highlight>
                <a:latin typeface="Playfair Display"/>
                <a:ea typeface="Playfair Display"/>
                <a:cs typeface="Playfair Display"/>
                <a:sym typeface="Playfair Display"/>
              </a:defRPr>
            </a:lvl1pPr>
            <a:lvl2pPr lvl="1"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2pPr>
            <a:lvl3pPr lvl="2"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3pPr>
            <a:lvl4pPr lvl="3"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4pPr>
            <a:lvl5pPr lvl="4"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5pPr>
            <a:lvl6pPr lvl="5"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6pPr>
            <a:lvl7pPr lvl="6"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7pPr>
            <a:lvl8pPr lvl="7"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8pPr>
            <a:lvl9pPr lvl="8" rtl="0" algn="ctr">
              <a:spcBef>
                <a:spcPts val="0"/>
              </a:spcBef>
              <a:spcAft>
                <a:spcPts val="0"/>
              </a:spcAft>
              <a:buClr>
                <a:srgbClr val="666666"/>
              </a:buClr>
              <a:buSzPts val="3000"/>
              <a:buFont typeface="Playfair Display"/>
              <a:buNone/>
              <a:defRPr i="1" sz="3000">
                <a:solidFill>
                  <a:srgbClr val="666666"/>
                </a:solidFill>
                <a:highlight>
                  <a:srgbClr val="F3F3F3"/>
                </a:highlight>
                <a:latin typeface="Playfair Display"/>
                <a:ea typeface="Playfair Display"/>
                <a:cs typeface="Playfair Display"/>
                <a:sym typeface="Playfair Display"/>
              </a:defRPr>
            </a:lvl9pPr>
          </a:lstStyle>
          <a:p/>
        </p:txBody>
      </p:sp>
      <p:sp>
        <p:nvSpPr>
          <p:cNvPr id="77" name="Google Shape;77;p15"/>
          <p:cNvSpPr txBox="1"/>
          <p:nvPr>
            <p:ph idx="12" type="sldNum"/>
          </p:nvPr>
        </p:nvSpPr>
        <p:spPr>
          <a:xfrm>
            <a:off x="4297650" y="4419838"/>
            <a:ext cx="548700" cy="393600"/>
          </a:xfrm>
          <a:prstGeom prst="rect">
            <a:avLst/>
          </a:prstGeom>
        </p:spPr>
        <p:txBody>
          <a:bodyPr anchorCtr="0" anchor="b"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8.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 Id="rId4" Type="http://schemas.openxmlformats.org/officeDocument/2006/relationships/image" Target="../media/image30.png"/><Relationship Id="rId5" Type="http://schemas.openxmlformats.org/officeDocument/2006/relationships/image" Target="../media/image26.png"/><Relationship Id="rId6"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33.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4.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81" name="Shape 81"/>
        <p:cNvGrpSpPr/>
        <p:nvPr/>
      </p:nvGrpSpPr>
      <p:grpSpPr>
        <a:xfrm>
          <a:off x="0" y="0"/>
          <a:ext cx="0" cy="0"/>
          <a:chOff x="0" y="0"/>
          <a:chExt cx="0" cy="0"/>
        </a:xfrm>
      </p:grpSpPr>
      <p:sp>
        <p:nvSpPr>
          <p:cNvPr id="82" name="Google Shape;82;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rPr>
              <a:t>Violence In Youth</a:t>
            </a:r>
            <a:endParaRPr>
              <a:solidFill>
                <a:schemeClr val="lt1"/>
              </a:solidFill>
            </a:endParaRPr>
          </a:p>
        </p:txBody>
      </p:sp>
      <p:sp>
        <p:nvSpPr>
          <p:cNvPr id="83" name="Google Shape;83;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Raleway"/>
                <a:ea typeface="Raleway"/>
                <a:cs typeface="Raleway"/>
                <a:sym typeface="Raleway"/>
              </a:rPr>
              <a:t>An ADDHealth Analysis</a:t>
            </a:r>
            <a:endParaRPr>
              <a:solidFill>
                <a:schemeClr val="lt1"/>
              </a:solidFill>
              <a:latin typeface="Raleway"/>
              <a:ea typeface="Raleway"/>
              <a:cs typeface="Raleway"/>
              <a:sym typeface="Raleway"/>
            </a:endParaRPr>
          </a:p>
        </p:txBody>
      </p:sp>
      <p:sp>
        <p:nvSpPr>
          <p:cNvPr id="84" name="Google Shape;84;p16"/>
          <p:cNvSpPr txBox="1"/>
          <p:nvPr>
            <p:ph idx="1" type="subTitle"/>
          </p:nvPr>
        </p:nvSpPr>
        <p:spPr>
          <a:xfrm>
            <a:off x="311700" y="4035200"/>
            <a:ext cx="8520600" cy="79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000">
                <a:solidFill>
                  <a:schemeClr val="lt1"/>
                </a:solidFill>
                <a:latin typeface="Raleway"/>
                <a:ea typeface="Raleway"/>
                <a:cs typeface="Raleway"/>
                <a:sym typeface="Raleway"/>
              </a:rPr>
              <a:t>Shayla Keegan, Nam Anh Nguyen, Boo Elliott, </a:t>
            </a:r>
            <a:endParaRPr b="1" sz="2000">
              <a:solidFill>
                <a:schemeClr val="lt1"/>
              </a:solidFill>
              <a:latin typeface="Raleway"/>
              <a:ea typeface="Raleway"/>
              <a:cs typeface="Raleway"/>
              <a:sym typeface="Raleway"/>
            </a:endParaRPr>
          </a:p>
          <a:p>
            <a:pPr indent="0" lvl="0" marL="0" rtl="0" algn="ctr">
              <a:spcBef>
                <a:spcPts val="0"/>
              </a:spcBef>
              <a:spcAft>
                <a:spcPts val="0"/>
              </a:spcAft>
              <a:buNone/>
            </a:pPr>
            <a:r>
              <a:rPr b="1" lang="en" sz="2000">
                <a:solidFill>
                  <a:schemeClr val="lt1"/>
                </a:solidFill>
                <a:latin typeface="Raleway"/>
                <a:ea typeface="Raleway"/>
                <a:cs typeface="Raleway"/>
                <a:sym typeface="Raleway"/>
              </a:rPr>
              <a:t>Maeve Woltring, and Ally Chase </a:t>
            </a:r>
            <a:endParaRPr b="1" sz="200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48" name="Shape 148"/>
        <p:cNvGrpSpPr/>
        <p:nvPr/>
      </p:nvGrpSpPr>
      <p:grpSpPr>
        <a:xfrm>
          <a:off x="0" y="0"/>
          <a:ext cx="0" cy="0"/>
          <a:chOff x="0" y="0"/>
          <a:chExt cx="0" cy="0"/>
        </a:xfrm>
      </p:grpSpPr>
      <p:sp>
        <p:nvSpPr>
          <p:cNvPr id="149" name="Google Shape;149;p25"/>
          <p:cNvSpPr txBox="1"/>
          <p:nvPr>
            <p:ph type="ctrTitle"/>
          </p:nvPr>
        </p:nvSpPr>
        <p:spPr>
          <a:xfrm>
            <a:off x="1768800" y="1991813"/>
            <a:ext cx="5606400" cy="1159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23150" y="5190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Procedure</a:t>
            </a:r>
            <a:endParaRPr sz="2700"/>
          </a:p>
        </p:txBody>
      </p:sp>
      <p:sp>
        <p:nvSpPr>
          <p:cNvPr id="155" name="Google Shape;155;p26"/>
          <p:cNvSpPr txBox="1"/>
          <p:nvPr>
            <p:ph idx="1" type="body"/>
          </p:nvPr>
        </p:nvSpPr>
        <p:spPr>
          <a:xfrm>
            <a:off x="423150" y="1038000"/>
            <a:ext cx="8297700" cy="3067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587">
                <a:highlight>
                  <a:srgbClr val="FFFFFF"/>
                </a:highlight>
                <a:latin typeface="Raleway"/>
                <a:ea typeface="Raleway"/>
                <a:cs typeface="Raleway"/>
                <a:sym typeface="Raleway"/>
              </a:rPr>
              <a:t>IN HOME COMPONENT:</a:t>
            </a:r>
            <a:endParaRPr b="1" sz="1587">
              <a:highlight>
                <a:srgbClr val="FFFFFF"/>
              </a:highlight>
              <a:latin typeface="Raleway"/>
              <a:ea typeface="Raleway"/>
              <a:cs typeface="Raleway"/>
              <a:sym typeface="Raleway"/>
            </a:endParaRPr>
          </a:p>
          <a:p>
            <a:pPr indent="0" lvl="0" marL="0" rtl="0" algn="l">
              <a:lnSpc>
                <a:spcPct val="95000"/>
              </a:lnSpc>
              <a:spcBef>
                <a:spcPts val="1900"/>
              </a:spcBef>
              <a:spcAft>
                <a:spcPts val="0"/>
              </a:spcAft>
              <a:buSzPts val="275"/>
              <a:buNone/>
            </a:pPr>
            <a:r>
              <a:rPr lang="en" sz="1587">
                <a:highlight>
                  <a:srgbClr val="FFFFFF"/>
                </a:highlight>
                <a:latin typeface="Raleway"/>
                <a:ea typeface="Raleway"/>
                <a:cs typeface="Raleway"/>
                <a:sym typeface="Raleway"/>
              </a:rPr>
              <a:t>To gather the data for this study, participating schools provided a roster of all students enrolled. From these rosters and the pool of participants in the in-school survey, adolescents in grades seven to twelve were sampled to participate in the in-home interview. These adolescents were interviewed at two points, once during Wave I and again a year later during Wave II. </a:t>
            </a:r>
            <a:endParaRPr sz="1587">
              <a:highlight>
                <a:srgbClr val="FFFFFF"/>
              </a:highlight>
              <a:latin typeface="Raleway"/>
              <a:ea typeface="Raleway"/>
              <a:cs typeface="Raleway"/>
              <a:sym typeface="Raleway"/>
            </a:endParaRPr>
          </a:p>
          <a:p>
            <a:pPr indent="0" lvl="0" marL="0" rtl="0" algn="l">
              <a:lnSpc>
                <a:spcPct val="95000"/>
              </a:lnSpc>
              <a:spcBef>
                <a:spcPts val="1900"/>
              </a:spcBef>
              <a:spcAft>
                <a:spcPts val="0"/>
              </a:spcAft>
              <a:buSzPts val="275"/>
              <a:buNone/>
            </a:pPr>
            <a:r>
              <a:rPr b="1" lang="en" sz="1587">
                <a:highlight>
                  <a:srgbClr val="FFFFFF"/>
                </a:highlight>
                <a:latin typeface="Raleway"/>
                <a:ea typeface="Raleway"/>
                <a:cs typeface="Raleway"/>
                <a:sym typeface="Raleway"/>
              </a:rPr>
              <a:t>PARENT INTERVIEW COMPONENT:</a:t>
            </a:r>
            <a:endParaRPr b="1" sz="1587">
              <a:highlight>
                <a:srgbClr val="FFFFFF"/>
              </a:highlight>
              <a:latin typeface="Raleway"/>
              <a:ea typeface="Raleway"/>
              <a:cs typeface="Raleway"/>
              <a:sym typeface="Raleway"/>
            </a:endParaRPr>
          </a:p>
          <a:p>
            <a:pPr indent="0" lvl="0" marL="0" rtl="0" algn="l">
              <a:lnSpc>
                <a:spcPct val="95000"/>
              </a:lnSpc>
              <a:spcBef>
                <a:spcPts val="1900"/>
              </a:spcBef>
              <a:spcAft>
                <a:spcPts val="0"/>
              </a:spcAft>
              <a:buSzPts val="275"/>
              <a:buNone/>
            </a:pPr>
            <a:r>
              <a:rPr lang="en" sz="1587">
                <a:highlight>
                  <a:srgbClr val="FFFFFF"/>
                </a:highlight>
                <a:latin typeface="Raleway"/>
                <a:ea typeface="Raleway"/>
                <a:cs typeface="Raleway"/>
                <a:sym typeface="Raleway"/>
              </a:rPr>
              <a:t>A participant’s parent or guardian was interviewed during Wave I of the study to provide further information about the family composition and the adolescent’s health history. The questionnaire asked demographic and health-related information about the parent or guardian and general question about the adolescent respondent.</a:t>
            </a:r>
            <a:r>
              <a:rPr lang="en" sz="525">
                <a:highlight>
                  <a:srgbClr val="FFFFFF"/>
                </a:highlight>
              </a:rPr>
              <a:t> </a:t>
            </a:r>
            <a:endParaRPr sz="525">
              <a:highlight>
                <a:srgbClr val="FFFFFF"/>
              </a:highlight>
            </a:endParaRPr>
          </a:p>
          <a:p>
            <a:pPr indent="0" lvl="0" marL="0" rtl="0" algn="l">
              <a:lnSpc>
                <a:spcPct val="95000"/>
              </a:lnSpc>
              <a:spcBef>
                <a:spcPts val="1900"/>
              </a:spcBef>
              <a:spcAft>
                <a:spcPts val="0"/>
              </a:spcAft>
              <a:buClr>
                <a:schemeClr val="dk1"/>
              </a:buClr>
              <a:buSzPts val="275"/>
              <a:buFont typeface="Arial"/>
              <a:buNone/>
            </a:pPr>
            <a:r>
              <a:t/>
            </a:r>
            <a:endParaRPr sz="425">
              <a:solidFill>
                <a:srgbClr val="5A5B5C"/>
              </a:solidFill>
              <a:highlight>
                <a:srgbClr val="FFFFFF"/>
              </a:highlight>
            </a:endParaRPr>
          </a:p>
          <a:p>
            <a:pPr indent="0" lvl="0" marL="0" rtl="0" algn="l">
              <a:lnSpc>
                <a:spcPct val="95000"/>
              </a:lnSpc>
              <a:spcBef>
                <a:spcPts val="1900"/>
              </a:spcBef>
              <a:spcAft>
                <a:spcPts val="0"/>
              </a:spcAft>
              <a:buClr>
                <a:schemeClr val="dk1"/>
              </a:buClr>
              <a:buSzPts val="275"/>
              <a:buFont typeface="Arial"/>
              <a:buNone/>
            </a:pPr>
            <a:r>
              <a:t/>
            </a:r>
            <a:endParaRPr sz="425">
              <a:solidFill>
                <a:srgbClr val="0569D6"/>
              </a:solidFill>
              <a:highlight>
                <a:srgbClr val="FFFFFF"/>
              </a:highlight>
              <a:latin typeface="Arial"/>
              <a:ea typeface="Arial"/>
              <a:cs typeface="Arial"/>
              <a:sym typeface="Arial"/>
            </a:endParaRPr>
          </a:p>
          <a:p>
            <a:pPr indent="0" lvl="0" marL="0" rtl="0" algn="l">
              <a:lnSpc>
                <a:spcPct val="95000"/>
              </a:lnSpc>
              <a:spcBef>
                <a:spcPts val="1900"/>
              </a:spcBef>
              <a:spcAft>
                <a:spcPts val="1200"/>
              </a:spcAft>
              <a:buSzPts val="275"/>
              <a:buNone/>
            </a:pPr>
            <a:r>
              <a:t/>
            </a:r>
            <a:endParaRPr sz="5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575900" y="6521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Sample</a:t>
            </a:r>
            <a:endParaRPr sz="3100"/>
          </a:p>
        </p:txBody>
      </p:sp>
      <p:sp>
        <p:nvSpPr>
          <p:cNvPr id="161" name="Google Shape;161;p27"/>
          <p:cNvSpPr txBox="1"/>
          <p:nvPr>
            <p:ph idx="1" type="body"/>
          </p:nvPr>
        </p:nvSpPr>
        <p:spPr>
          <a:xfrm>
            <a:off x="575900" y="1287550"/>
            <a:ext cx="7316400" cy="30675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b="1" lang="en" sz="7265">
                <a:latin typeface="Raleway"/>
                <a:ea typeface="Raleway"/>
                <a:cs typeface="Raleway"/>
                <a:sym typeface="Raleway"/>
              </a:rPr>
              <a:t>National Sample: </a:t>
            </a:r>
            <a:r>
              <a:rPr lang="en" sz="7265">
                <a:latin typeface="Raleway"/>
                <a:ea typeface="Raleway"/>
                <a:cs typeface="Raleway"/>
                <a:sym typeface="Raleway"/>
              </a:rPr>
              <a:t>80 high schools selected are representative of US schools with respect to region of country, urbanicity, size, type, and ethnicity.</a:t>
            </a:r>
            <a:endParaRPr sz="7265">
              <a:latin typeface="Raleway"/>
              <a:ea typeface="Raleway"/>
              <a:cs typeface="Raleway"/>
              <a:sym typeface="Raleway"/>
            </a:endParaRPr>
          </a:p>
          <a:p>
            <a:pPr indent="0" lvl="0" marL="0" rtl="0" algn="l">
              <a:lnSpc>
                <a:spcPct val="115000"/>
              </a:lnSpc>
              <a:spcBef>
                <a:spcPts val="1200"/>
              </a:spcBef>
              <a:spcAft>
                <a:spcPts val="0"/>
              </a:spcAft>
              <a:buNone/>
            </a:pPr>
            <a:r>
              <a:rPr lang="en" sz="7265">
                <a:latin typeface="Raleway"/>
                <a:ea typeface="Raleway"/>
                <a:cs typeface="Raleway"/>
                <a:sym typeface="Raleway"/>
              </a:rPr>
              <a:t>70% of high schools participated, each identified a feeder school. </a:t>
            </a:r>
            <a:r>
              <a:rPr lang="en" sz="7265">
                <a:latin typeface="Raleway"/>
                <a:ea typeface="Raleway"/>
                <a:cs typeface="Raleway"/>
                <a:sym typeface="Raleway"/>
              </a:rPr>
              <a:t>Schools were sampled without replacement.</a:t>
            </a:r>
            <a:endParaRPr sz="7265">
              <a:latin typeface="Raleway"/>
              <a:ea typeface="Raleway"/>
              <a:cs typeface="Raleway"/>
              <a:sym typeface="Raleway"/>
            </a:endParaRPr>
          </a:p>
          <a:p>
            <a:pPr indent="0" lvl="0" marL="0" rtl="0" algn="l">
              <a:lnSpc>
                <a:spcPct val="115000"/>
              </a:lnSpc>
              <a:spcBef>
                <a:spcPts val="1200"/>
              </a:spcBef>
              <a:spcAft>
                <a:spcPts val="0"/>
              </a:spcAft>
              <a:buClr>
                <a:schemeClr val="dk1"/>
              </a:buClr>
              <a:buSzPts val="275"/>
              <a:buFont typeface="Arial"/>
              <a:buNone/>
            </a:pPr>
            <a:r>
              <a:rPr lang="en" sz="7265">
                <a:latin typeface="Raleway"/>
                <a:ea typeface="Raleway"/>
                <a:cs typeface="Raleway"/>
                <a:sym typeface="Raleway"/>
              </a:rPr>
              <a:t>There were 90,118 students from 145 middle, junior, and high schools who completed a 45-minute questionnaire in the school. 20,745 of these adolescents were sampled to complete an in-home interview.</a:t>
            </a:r>
            <a:endParaRPr sz="7265">
              <a:latin typeface="Raleway"/>
              <a:ea typeface="Raleway"/>
              <a:cs typeface="Raleway"/>
              <a:sym typeface="Raleway"/>
            </a:endParaRPr>
          </a:p>
          <a:p>
            <a:pPr indent="0" lvl="0" marL="0" rtl="0" algn="l">
              <a:lnSpc>
                <a:spcPct val="115000"/>
              </a:lnSpc>
              <a:spcBef>
                <a:spcPts val="1200"/>
              </a:spcBef>
              <a:spcAft>
                <a:spcPts val="0"/>
              </a:spcAft>
              <a:buClr>
                <a:schemeClr val="dk1"/>
              </a:buClr>
              <a:buSzPct val="81481"/>
              <a:buFont typeface="Arial"/>
              <a:buNone/>
            </a:pPr>
            <a:r>
              <a:t/>
            </a:r>
            <a:endParaRPr sz="1350">
              <a:latin typeface="Arial"/>
              <a:ea typeface="Arial"/>
              <a:cs typeface="Arial"/>
              <a:sym typeface="Arial"/>
            </a:endParaRPr>
          </a:p>
          <a:p>
            <a:pPr indent="0" lvl="0" marL="0" rtl="0" algn="l">
              <a:lnSpc>
                <a:spcPct val="115000"/>
              </a:lnSpc>
              <a:spcBef>
                <a:spcPts val="1200"/>
              </a:spcBef>
              <a:spcAft>
                <a:spcPts val="0"/>
              </a:spcAft>
              <a:buNone/>
            </a:pPr>
            <a:r>
              <a:t/>
            </a:r>
            <a:endParaRPr sz="1350">
              <a:latin typeface="Arial"/>
              <a:ea typeface="Arial"/>
              <a:cs typeface="Arial"/>
              <a:sym typeface="Arial"/>
            </a:endParaRPr>
          </a:p>
          <a:p>
            <a:pPr indent="0" lvl="0" marL="0" rtl="0" algn="l">
              <a:lnSpc>
                <a:spcPct val="115000"/>
              </a:lnSpc>
              <a:spcBef>
                <a:spcPts val="1200"/>
              </a:spcBef>
              <a:spcAft>
                <a:spcPts val="0"/>
              </a:spcAft>
              <a:buNone/>
            </a:pPr>
            <a:r>
              <a:t/>
            </a:r>
            <a:endParaRPr sz="1350">
              <a:latin typeface="Arial"/>
              <a:ea typeface="Arial"/>
              <a:cs typeface="Arial"/>
              <a:sym typeface="Arial"/>
            </a:endParaRPr>
          </a:p>
          <a:p>
            <a:pPr indent="0" lvl="0" marL="0" rtl="0" algn="l">
              <a:lnSpc>
                <a:spcPct val="115000"/>
              </a:lnSpc>
              <a:spcBef>
                <a:spcPts val="1200"/>
              </a:spcBef>
              <a:spcAft>
                <a:spcPts val="0"/>
              </a:spcAft>
              <a:buNone/>
            </a:pPr>
            <a:r>
              <a:t/>
            </a:r>
            <a:endParaRPr sz="1350">
              <a:latin typeface="Arial"/>
              <a:ea typeface="Arial"/>
              <a:cs typeface="Arial"/>
              <a:sym typeface="Arial"/>
            </a:endParaRPr>
          </a:p>
          <a:p>
            <a:pPr indent="0" lvl="0" marL="0" rtl="0" algn="l">
              <a:lnSpc>
                <a:spcPct val="115000"/>
              </a:lnSpc>
              <a:spcBef>
                <a:spcPts val="1200"/>
              </a:spcBef>
              <a:spcAft>
                <a:spcPts val="0"/>
              </a:spcAft>
              <a:buClr>
                <a:schemeClr val="dk1"/>
              </a:buClr>
              <a:buSzPct val="81481"/>
              <a:buFont typeface="Arial"/>
              <a:buNone/>
            </a:pPr>
            <a:r>
              <a:t/>
            </a:r>
            <a:endParaRPr sz="1350">
              <a:latin typeface="Arial"/>
              <a:ea typeface="Arial"/>
              <a:cs typeface="Arial"/>
              <a:sym typeface="Arial"/>
            </a:endParaRPr>
          </a:p>
          <a:p>
            <a:pPr indent="0" lvl="0" marL="0" rtl="0" algn="l">
              <a:lnSpc>
                <a:spcPct val="115000"/>
              </a:lnSpc>
              <a:spcBef>
                <a:spcPts val="1200"/>
              </a:spcBef>
              <a:spcAft>
                <a:spcPts val="0"/>
              </a:spcAft>
              <a:buClr>
                <a:schemeClr val="dk1"/>
              </a:buClr>
              <a:buSzPct val="81481"/>
              <a:buFont typeface="Arial"/>
              <a:buNone/>
            </a:pPr>
            <a:r>
              <a:rPr lang="en" sz="1350">
                <a:solidFill>
                  <a:srgbClr val="FFFFFF"/>
                </a:solidFill>
                <a:latin typeface="Arial"/>
                <a:ea typeface="Arial"/>
                <a:cs typeface="Arial"/>
                <a:sym typeface="Arial"/>
              </a:rPr>
              <a:t>without replacement</a:t>
            </a:r>
            <a:endParaRPr sz="1350">
              <a:solidFill>
                <a:srgbClr val="FFFFFF"/>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9525" y="68172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800"/>
              <a:t>Sample</a:t>
            </a:r>
            <a:endParaRPr/>
          </a:p>
        </p:txBody>
      </p:sp>
      <p:pic>
        <p:nvPicPr>
          <p:cNvPr id="167" name="Google Shape;167;p28"/>
          <p:cNvPicPr preferRelativeResize="0"/>
          <p:nvPr/>
        </p:nvPicPr>
        <p:blipFill>
          <a:blip r:embed="rId3">
            <a:alphaModFix/>
          </a:blip>
          <a:stretch>
            <a:fillRect/>
          </a:stretch>
        </p:blipFill>
        <p:spPr>
          <a:xfrm>
            <a:off x="1851614" y="1100904"/>
            <a:ext cx="5268275" cy="3582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234900" y="402750"/>
            <a:ext cx="8909100" cy="76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Sample cont’d.</a:t>
            </a:r>
            <a:endParaRPr sz="2800"/>
          </a:p>
          <a:p>
            <a:pPr indent="0" lvl="0" marL="0" rtl="0" algn="l">
              <a:spcBef>
                <a:spcPts val="0"/>
              </a:spcBef>
              <a:spcAft>
                <a:spcPts val="0"/>
              </a:spcAft>
              <a:buNone/>
            </a:pPr>
            <a:r>
              <a:rPr lang="en" sz="2800"/>
              <a:t>Descriptives for demographics: ethnicity, age, gender</a:t>
            </a:r>
            <a:endParaRPr/>
          </a:p>
        </p:txBody>
      </p:sp>
      <p:pic>
        <p:nvPicPr>
          <p:cNvPr id="173" name="Google Shape;173;p29"/>
          <p:cNvPicPr preferRelativeResize="0"/>
          <p:nvPr/>
        </p:nvPicPr>
        <p:blipFill>
          <a:blip r:embed="rId3">
            <a:alphaModFix/>
          </a:blip>
          <a:stretch>
            <a:fillRect/>
          </a:stretch>
        </p:blipFill>
        <p:spPr>
          <a:xfrm>
            <a:off x="466813" y="1627249"/>
            <a:ext cx="8210376" cy="272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90450" y="68747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Subsample</a:t>
            </a:r>
            <a:endParaRPr/>
          </a:p>
          <a:p>
            <a:pPr indent="0" lvl="0" marL="0" rtl="0" algn="l">
              <a:spcBef>
                <a:spcPts val="0"/>
              </a:spcBef>
              <a:spcAft>
                <a:spcPts val="0"/>
              </a:spcAft>
              <a:buNone/>
            </a:pPr>
            <a:r>
              <a:t/>
            </a:r>
            <a:endParaRPr/>
          </a:p>
        </p:txBody>
      </p:sp>
      <p:sp>
        <p:nvSpPr>
          <p:cNvPr id="179" name="Google Shape;179;p30"/>
          <p:cNvSpPr txBox="1"/>
          <p:nvPr/>
        </p:nvSpPr>
        <p:spPr>
          <a:xfrm>
            <a:off x="742650" y="1217100"/>
            <a:ext cx="7774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To create the subsample, we combined the variables for neighborhood safety and school safety into one dichotomous variable representing risk level</a:t>
            </a:r>
            <a:r>
              <a:rPr lang="en">
                <a:latin typeface="Raleway"/>
                <a:ea typeface="Raleway"/>
                <a:cs typeface="Raleway"/>
                <a:sym typeface="Raleway"/>
              </a:rPr>
              <a:t>, </a:t>
            </a:r>
            <a:r>
              <a:rPr lang="en">
                <a:latin typeface="Raleway"/>
                <a:ea typeface="Raleway"/>
                <a:cs typeface="Raleway"/>
                <a:sym typeface="Raleway"/>
              </a:rPr>
              <a:t>with values of low and high risk, as well as a 0.5 value where </a:t>
            </a:r>
            <a:r>
              <a:rPr lang="en">
                <a:latin typeface="Raleway"/>
                <a:ea typeface="Raleway"/>
                <a:cs typeface="Raleway"/>
                <a:sym typeface="Raleway"/>
              </a:rPr>
              <a:t>individuals</a:t>
            </a:r>
            <a:r>
              <a:rPr lang="en">
                <a:latin typeface="Raleway"/>
                <a:ea typeface="Raleway"/>
                <a:cs typeface="Raleway"/>
                <a:sym typeface="Raleway"/>
              </a:rPr>
              <a:t> </a:t>
            </a:r>
            <a:r>
              <a:rPr lang="en">
                <a:latin typeface="Raleway"/>
                <a:ea typeface="Raleway"/>
                <a:cs typeface="Raleway"/>
                <a:sym typeface="Raleway"/>
              </a:rPr>
              <a:t>indicated</a:t>
            </a:r>
            <a:r>
              <a:rPr lang="en">
                <a:latin typeface="Raleway"/>
                <a:ea typeface="Raleway"/>
                <a:cs typeface="Raleway"/>
                <a:sym typeface="Raleway"/>
              </a:rPr>
              <a:t> </a:t>
            </a:r>
            <a:r>
              <a:rPr lang="en">
                <a:latin typeface="Raleway"/>
                <a:ea typeface="Raleway"/>
                <a:cs typeface="Raleway"/>
                <a:sym typeface="Raleway"/>
              </a:rPr>
              <a:t>having</a:t>
            </a:r>
            <a:r>
              <a:rPr lang="en">
                <a:latin typeface="Raleway"/>
                <a:ea typeface="Raleway"/>
                <a:cs typeface="Raleway"/>
                <a:sym typeface="Raleway"/>
              </a:rPr>
              <a:t> neighborhood OR school safety, but not both. </a:t>
            </a:r>
            <a:endParaRPr>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rPr lang="en">
                <a:solidFill>
                  <a:schemeClr val="dk2"/>
                </a:solidFill>
                <a:latin typeface="Raleway"/>
                <a:ea typeface="Raleway"/>
                <a:cs typeface="Raleway"/>
                <a:sym typeface="Raleway"/>
              </a:rPr>
              <a:t>We used a select statement to include only those who are at high risk or at a 0.5 value in our tests and analysis. This subsample is about 20% of the larger sample. We also ran a split file to show results by gender. Below is the frequency with the select case and split file.  </a:t>
            </a:r>
            <a:endParaRPr>
              <a:latin typeface="Raleway"/>
              <a:ea typeface="Raleway"/>
              <a:cs typeface="Raleway"/>
              <a:sym typeface="Raleway"/>
            </a:endParaRPr>
          </a:p>
          <a:p>
            <a:pPr indent="0" lvl="0" marL="0" rtl="0" algn="l">
              <a:spcBef>
                <a:spcPts val="0"/>
              </a:spcBef>
              <a:spcAft>
                <a:spcPts val="0"/>
              </a:spcAft>
              <a:buNone/>
            </a:pPr>
            <a:r>
              <a:t/>
            </a:r>
            <a:endParaRPr>
              <a:latin typeface="Raleway"/>
              <a:ea typeface="Raleway"/>
              <a:cs typeface="Raleway"/>
              <a:sym typeface="Raleway"/>
            </a:endParaRPr>
          </a:p>
        </p:txBody>
      </p:sp>
      <p:pic>
        <p:nvPicPr>
          <p:cNvPr id="180" name="Google Shape;180;p30"/>
          <p:cNvPicPr preferRelativeResize="0"/>
          <p:nvPr/>
        </p:nvPicPr>
        <p:blipFill>
          <a:blip r:embed="rId3">
            <a:alphaModFix/>
          </a:blip>
          <a:stretch>
            <a:fillRect/>
          </a:stretch>
        </p:blipFill>
        <p:spPr>
          <a:xfrm>
            <a:off x="176988" y="2810925"/>
            <a:ext cx="5158074" cy="1895475"/>
          </a:xfrm>
          <a:prstGeom prst="rect">
            <a:avLst/>
          </a:prstGeom>
          <a:noFill/>
          <a:ln>
            <a:noFill/>
          </a:ln>
        </p:spPr>
      </p:pic>
      <p:sp>
        <p:nvSpPr>
          <p:cNvPr id="181" name="Google Shape;181;p30"/>
          <p:cNvSpPr txBox="1"/>
          <p:nvPr/>
        </p:nvSpPr>
        <p:spPr>
          <a:xfrm>
            <a:off x="5246025" y="3190025"/>
            <a:ext cx="3642600" cy="1431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200">
                <a:solidFill>
                  <a:schemeClr val="dk2"/>
                </a:solidFill>
                <a:latin typeface="Raleway"/>
                <a:ea typeface="Raleway"/>
                <a:cs typeface="Raleway"/>
                <a:sym typeface="Raleway"/>
              </a:rPr>
              <a:t>We initially intended to Select Case by our variable ‘Risk Level’ (high risk versus low risk environments were coded using the questions do you feel safe in your neighborhood and school, respectively), but due to there being only about 400 participants in the high risk category, </a:t>
            </a:r>
            <a:endParaRPr sz="1200">
              <a:latin typeface="Raleway"/>
              <a:ea typeface="Raleway"/>
              <a:cs typeface="Raleway"/>
              <a:sym typeface="Raleway"/>
            </a:endParaRPr>
          </a:p>
        </p:txBody>
      </p:sp>
      <p:cxnSp>
        <p:nvCxnSpPr>
          <p:cNvPr id="182" name="Google Shape;182;p30"/>
          <p:cNvCxnSpPr/>
          <p:nvPr/>
        </p:nvCxnSpPr>
        <p:spPr>
          <a:xfrm flipH="1" rot="10800000">
            <a:off x="5504375" y="2988350"/>
            <a:ext cx="3129900" cy="22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88955" y="609881"/>
            <a:ext cx="8366100" cy="76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Closeness Construct (mediator)</a:t>
            </a:r>
            <a:endParaRPr/>
          </a:p>
        </p:txBody>
      </p:sp>
      <p:sp>
        <p:nvSpPr>
          <p:cNvPr id="188" name="Google Shape;188;p31"/>
          <p:cNvSpPr txBox="1"/>
          <p:nvPr>
            <p:ph idx="1" type="body"/>
          </p:nvPr>
        </p:nvSpPr>
        <p:spPr>
          <a:xfrm>
            <a:off x="-47025" y="1243750"/>
            <a:ext cx="8935800" cy="38136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b="1" lang="en" sz="1300"/>
              <a:t>case_PARENT_CLOSENESS:</a:t>
            </a:r>
            <a:endParaRPr b="1" sz="1300"/>
          </a:p>
          <a:p>
            <a:pPr indent="-304958" lvl="1" marL="914400" rtl="0" algn="l">
              <a:spcBef>
                <a:spcPts val="0"/>
              </a:spcBef>
              <a:spcAft>
                <a:spcPts val="0"/>
              </a:spcAft>
              <a:buSzPct val="100000"/>
              <a:buChar char="-"/>
            </a:pPr>
            <a:r>
              <a:rPr b="1" lang="en" sz="1300"/>
              <a:t>Used total of 27 questions from the Relations with Parents section (where a couple of them had a multitude of sub-questions) from ADD Health Codebook that related to parental closeness between child and parent</a:t>
            </a:r>
            <a:endParaRPr b="1" sz="1300"/>
          </a:p>
          <a:p>
            <a:pPr indent="-304958" lvl="1" marL="914400" rtl="0" algn="l">
              <a:spcBef>
                <a:spcPts val="0"/>
              </a:spcBef>
              <a:spcAft>
                <a:spcPts val="0"/>
              </a:spcAft>
              <a:buSzPct val="100000"/>
              <a:buChar char="-"/>
            </a:pPr>
            <a:r>
              <a:rPr b="1" lang="en" sz="1300"/>
              <a:t>Averaged up all of the general questions and the ones specific to a mother figure to create </a:t>
            </a:r>
            <a:r>
              <a:rPr b="1" lang="en" sz="1300"/>
              <a:t>new_CLOSENESS_MOM</a:t>
            </a:r>
            <a:endParaRPr b="1" sz="1300"/>
          </a:p>
          <a:p>
            <a:pPr indent="-304958" lvl="1" marL="914400" rtl="0" algn="l">
              <a:spcBef>
                <a:spcPts val="0"/>
              </a:spcBef>
              <a:spcAft>
                <a:spcPts val="0"/>
              </a:spcAft>
              <a:buSzPct val="100000"/>
              <a:buChar char="-"/>
            </a:pPr>
            <a:r>
              <a:rPr b="1" lang="en" sz="1300"/>
              <a:t>Averaged up all of the general questions and the ones specific to a father figure to create new</a:t>
            </a:r>
            <a:r>
              <a:rPr b="1" lang="en" sz="1300"/>
              <a:t>_CLOSENESS_DAD</a:t>
            </a:r>
            <a:endParaRPr b="1" sz="1300"/>
          </a:p>
          <a:p>
            <a:pPr indent="-304958" lvl="1" marL="914400" rtl="0" algn="l">
              <a:spcBef>
                <a:spcPts val="0"/>
              </a:spcBef>
              <a:spcAft>
                <a:spcPts val="0"/>
              </a:spcAft>
              <a:buSzPct val="100000"/>
              <a:buChar char="-"/>
            </a:pPr>
            <a:r>
              <a:rPr b="1" lang="en" sz="1300"/>
              <a:t>Computed mean of </a:t>
            </a:r>
            <a:r>
              <a:rPr b="1" lang="en" sz="1300"/>
              <a:t>new_CLOSENESS_MOM </a:t>
            </a:r>
            <a:r>
              <a:rPr b="1" lang="en" sz="1300"/>
              <a:t>and </a:t>
            </a:r>
            <a:r>
              <a:rPr b="1" lang="en" sz="1300"/>
              <a:t>new_CLOSENESS_DAD </a:t>
            </a:r>
            <a:r>
              <a:rPr b="1" lang="en" sz="1300"/>
              <a:t>to create a </a:t>
            </a:r>
            <a:r>
              <a:rPr b="1" lang="en" sz="1300"/>
              <a:t>PARENT_CLOSENESS</a:t>
            </a:r>
            <a:endParaRPr b="1" sz="1300"/>
          </a:p>
          <a:p>
            <a:pPr indent="-304958" lvl="1" marL="914400" rtl="0" algn="l">
              <a:spcBef>
                <a:spcPts val="0"/>
              </a:spcBef>
              <a:spcAft>
                <a:spcPts val="0"/>
              </a:spcAft>
              <a:buSzPct val="100000"/>
              <a:buChar char="-"/>
            </a:pPr>
            <a:r>
              <a:rPr b="1" lang="en" sz="1300"/>
              <a:t>Recoded </a:t>
            </a:r>
            <a:r>
              <a:rPr b="1" lang="en" sz="1300"/>
              <a:t>PARENT_CLOSENESS</a:t>
            </a:r>
            <a:r>
              <a:rPr b="1" lang="en" sz="1300"/>
              <a:t> into categorical variable case_PARENT_CLOSENESS</a:t>
            </a:r>
            <a:endParaRPr b="1" sz="1300"/>
          </a:p>
          <a:p>
            <a:pPr indent="-304958" lvl="0" marL="457200" rtl="0" algn="l">
              <a:spcBef>
                <a:spcPts val="0"/>
              </a:spcBef>
              <a:spcAft>
                <a:spcPts val="0"/>
              </a:spcAft>
              <a:buSzPct val="100000"/>
              <a:buChar char="●"/>
            </a:pPr>
            <a:r>
              <a:rPr b="1" lang="en" sz="1300"/>
              <a:t>EXAMPLE ITEMS:</a:t>
            </a:r>
            <a:endParaRPr b="1" sz="1300"/>
          </a:p>
          <a:p>
            <a:pPr indent="-304958" lvl="1" marL="914400" rtl="0" algn="l">
              <a:spcBef>
                <a:spcPts val="0"/>
              </a:spcBef>
              <a:spcAft>
                <a:spcPts val="0"/>
              </a:spcAft>
              <a:buSzPct val="100000"/>
              <a:buChar char="-"/>
            </a:pPr>
            <a:r>
              <a:rPr b="1" lang="en" sz="1300"/>
              <a:t>General: On how many of the last 7 days was at least one of your parents </a:t>
            </a:r>
            <a:r>
              <a:rPr b="1" lang="en"/>
              <a:t>in the room with you while you ate your evening meal?</a:t>
            </a:r>
            <a:endParaRPr b="1"/>
          </a:p>
          <a:p>
            <a:pPr indent="-310832" lvl="1" marL="914400" rtl="0" algn="l">
              <a:spcBef>
                <a:spcPts val="0"/>
              </a:spcBef>
              <a:spcAft>
                <a:spcPts val="0"/>
              </a:spcAft>
              <a:buSzPct val="100000"/>
              <a:buChar char="-"/>
            </a:pPr>
            <a:r>
              <a:rPr b="1" lang="en"/>
              <a:t>Mom: How close do you feel to your {MOTHER/ADOPTIVE MOTHER/STEPMOTHER/FOSTER MOTHER/etc.}?</a:t>
            </a:r>
            <a:endParaRPr b="1"/>
          </a:p>
          <a:p>
            <a:pPr indent="-310832" lvl="2" marL="1371600" rtl="0" algn="l">
              <a:spcBef>
                <a:spcPts val="0"/>
              </a:spcBef>
              <a:spcAft>
                <a:spcPts val="0"/>
              </a:spcAft>
              <a:buSzPct val="100000"/>
              <a:buChar char="-"/>
            </a:pPr>
            <a:r>
              <a:rPr b="1" lang="en"/>
              <a:t>How much do you think she cares about you?</a:t>
            </a:r>
            <a:endParaRPr b="1"/>
          </a:p>
          <a:p>
            <a:pPr indent="-310832" lvl="1" marL="914400" rtl="0" algn="l">
              <a:spcBef>
                <a:spcPts val="0"/>
              </a:spcBef>
              <a:spcAft>
                <a:spcPts val="0"/>
              </a:spcAft>
              <a:buSzPct val="100000"/>
              <a:buChar char="-"/>
            </a:pPr>
            <a:r>
              <a:rPr b="1" lang="en"/>
              <a:t>Dad: </a:t>
            </a:r>
            <a:r>
              <a:rPr b="1" lang="en"/>
              <a:t>How close do you feel to your {FATHER/ADOPTIVE FATHER/STEPFATHER/FOSTER FATHER/etc.}?</a:t>
            </a:r>
            <a:endParaRPr b="1"/>
          </a:p>
          <a:p>
            <a:pPr indent="-310832" lvl="2" marL="1371600" rtl="0" algn="l">
              <a:spcBef>
                <a:spcPts val="0"/>
              </a:spcBef>
              <a:spcAft>
                <a:spcPts val="0"/>
              </a:spcAft>
              <a:buSzPct val="100000"/>
              <a:buChar char="-"/>
            </a:pPr>
            <a:r>
              <a:rPr b="1" lang="en"/>
              <a:t>How much do you think he cares about you?</a:t>
            </a:r>
            <a:endParaRPr b="1"/>
          </a:p>
          <a:p>
            <a:pPr indent="0" lvl="0" marL="914400" rtl="0" algn="l">
              <a:spcBef>
                <a:spcPts val="1200"/>
              </a:spcBef>
              <a:spcAft>
                <a:spcPts val="1200"/>
              </a:spcAft>
              <a:buNone/>
            </a:pPr>
            <a:r>
              <a:t/>
            </a:r>
            <a:endParaRPr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470125" y="575950"/>
            <a:ext cx="8251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00"/>
              <a:t>case_PARENT_CLOSENESS , new_CLOSENESS_MOM , new_CLOSENESS_DAD - Descriptive Statistics</a:t>
            </a:r>
            <a:endParaRPr sz="1900"/>
          </a:p>
        </p:txBody>
      </p:sp>
      <p:pic>
        <p:nvPicPr>
          <p:cNvPr id="194" name="Google Shape;194;p32"/>
          <p:cNvPicPr preferRelativeResize="0"/>
          <p:nvPr/>
        </p:nvPicPr>
        <p:blipFill>
          <a:blip r:embed="rId3">
            <a:alphaModFix/>
          </a:blip>
          <a:stretch>
            <a:fillRect/>
          </a:stretch>
        </p:blipFill>
        <p:spPr>
          <a:xfrm>
            <a:off x="893675" y="3160075"/>
            <a:ext cx="3392499" cy="1857215"/>
          </a:xfrm>
          <a:prstGeom prst="rect">
            <a:avLst/>
          </a:prstGeom>
          <a:noFill/>
          <a:ln>
            <a:noFill/>
          </a:ln>
        </p:spPr>
      </p:pic>
      <p:pic>
        <p:nvPicPr>
          <p:cNvPr id="195" name="Google Shape;195;p32"/>
          <p:cNvPicPr preferRelativeResize="0"/>
          <p:nvPr/>
        </p:nvPicPr>
        <p:blipFill>
          <a:blip r:embed="rId4">
            <a:alphaModFix/>
          </a:blip>
          <a:stretch>
            <a:fillRect/>
          </a:stretch>
        </p:blipFill>
        <p:spPr>
          <a:xfrm>
            <a:off x="5444814" y="3286274"/>
            <a:ext cx="3149536" cy="1857224"/>
          </a:xfrm>
          <a:prstGeom prst="rect">
            <a:avLst/>
          </a:prstGeom>
          <a:noFill/>
          <a:ln>
            <a:noFill/>
          </a:ln>
        </p:spPr>
      </p:pic>
      <p:pic>
        <p:nvPicPr>
          <p:cNvPr id="196" name="Google Shape;196;p32"/>
          <p:cNvPicPr preferRelativeResize="0"/>
          <p:nvPr/>
        </p:nvPicPr>
        <p:blipFill>
          <a:blip r:embed="rId5">
            <a:alphaModFix/>
          </a:blip>
          <a:stretch>
            <a:fillRect/>
          </a:stretch>
        </p:blipFill>
        <p:spPr>
          <a:xfrm>
            <a:off x="1319775" y="1354950"/>
            <a:ext cx="3061199" cy="1805125"/>
          </a:xfrm>
          <a:prstGeom prst="rect">
            <a:avLst/>
          </a:prstGeom>
          <a:noFill/>
          <a:ln>
            <a:noFill/>
          </a:ln>
        </p:spPr>
      </p:pic>
      <p:pic>
        <p:nvPicPr>
          <p:cNvPr id="197" name="Google Shape;197;p32"/>
          <p:cNvPicPr preferRelativeResize="0"/>
          <p:nvPr/>
        </p:nvPicPr>
        <p:blipFill>
          <a:blip r:embed="rId6">
            <a:alphaModFix/>
          </a:blip>
          <a:stretch>
            <a:fillRect/>
          </a:stretch>
        </p:blipFill>
        <p:spPr>
          <a:xfrm>
            <a:off x="5235050" y="1274775"/>
            <a:ext cx="3569076" cy="2104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27492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Parent Relationship Construct (moderator)</a:t>
            </a:r>
            <a:endParaRPr u="sng"/>
          </a:p>
        </p:txBody>
      </p:sp>
      <p:sp>
        <p:nvSpPr>
          <p:cNvPr id="203" name="Google Shape;203;p33"/>
          <p:cNvSpPr txBox="1"/>
          <p:nvPr>
            <p:ph idx="4294967295" type="body"/>
          </p:nvPr>
        </p:nvSpPr>
        <p:spPr>
          <a:xfrm>
            <a:off x="337650" y="842425"/>
            <a:ext cx="8417400" cy="40539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sz="1500"/>
              <a:t>I used the Parent Questions Codebook &amp; selected 3 items that</a:t>
            </a:r>
            <a:r>
              <a:rPr lang="en" sz="1500"/>
              <a:t> were asked of individuals in marriage-like relationships: </a:t>
            </a:r>
            <a:endParaRPr sz="1500"/>
          </a:p>
          <a:p>
            <a:pPr indent="-323850" lvl="0" marL="457200" rtl="0" algn="l">
              <a:lnSpc>
                <a:spcPct val="115000"/>
              </a:lnSpc>
              <a:spcBef>
                <a:spcPts val="1200"/>
              </a:spcBef>
              <a:spcAft>
                <a:spcPts val="0"/>
              </a:spcAft>
              <a:buSzPts val="1500"/>
              <a:buChar char="●"/>
            </a:pPr>
            <a:r>
              <a:rPr lang="en" sz="1500"/>
              <a:t>Rate happiness in current relationship (values = scale of 1-10) (PB18) </a:t>
            </a:r>
            <a:endParaRPr sz="1500"/>
          </a:p>
          <a:p>
            <a:pPr indent="-323850" lvl="0" marL="457200" rtl="0" algn="l">
              <a:lnSpc>
                <a:spcPct val="115000"/>
              </a:lnSpc>
              <a:spcBef>
                <a:spcPts val="0"/>
              </a:spcBef>
              <a:spcAft>
                <a:spcPts val="0"/>
              </a:spcAft>
              <a:buSzPts val="1500"/>
              <a:buChar char="●"/>
            </a:pPr>
            <a:r>
              <a:rPr lang="en" sz="1500"/>
              <a:t>Have you discussed separating? (values = yes or no) (PB19)</a:t>
            </a:r>
            <a:endParaRPr sz="1500"/>
          </a:p>
          <a:p>
            <a:pPr indent="-323850" lvl="0" marL="457200" rtl="0" algn="l">
              <a:lnSpc>
                <a:spcPct val="115000"/>
              </a:lnSpc>
              <a:spcBef>
                <a:spcPts val="0"/>
              </a:spcBef>
              <a:spcAft>
                <a:spcPts val="0"/>
              </a:spcAft>
              <a:buSzPts val="1500"/>
              <a:buChar char="●"/>
            </a:pPr>
            <a:r>
              <a:rPr lang="en" sz="1500"/>
              <a:t>How often do you fight with your partner? (values = ‘a lot,’ ‘rarely,’ etc) (PB20)</a:t>
            </a:r>
            <a:endParaRPr sz="1500"/>
          </a:p>
          <a:p>
            <a:pPr indent="0" lvl="0" marL="0" rtl="0" algn="l">
              <a:lnSpc>
                <a:spcPct val="115000"/>
              </a:lnSpc>
              <a:spcBef>
                <a:spcPts val="1200"/>
              </a:spcBef>
              <a:spcAft>
                <a:spcPts val="0"/>
              </a:spcAft>
              <a:buNone/>
            </a:pPr>
            <a:r>
              <a:rPr lang="en" sz="1500"/>
              <a:t>The Parent Relationship Stability Measure I created by recoding the questions into a scale with a range of 0-3, and computing the mean of the 3 items (PB18-PB20) to get the new variable (r_PR_STABILITY). </a:t>
            </a:r>
            <a:endParaRPr sz="1500"/>
          </a:p>
          <a:p>
            <a:pPr indent="-323850" lvl="0" marL="457200" rtl="0" algn="l">
              <a:lnSpc>
                <a:spcPct val="115000"/>
              </a:lnSpc>
              <a:spcBef>
                <a:spcPts val="1200"/>
              </a:spcBef>
              <a:spcAft>
                <a:spcPts val="0"/>
              </a:spcAft>
              <a:buSzPts val="1500"/>
              <a:buChar char="●"/>
            </a:pPr>
            <a:r>
              <a:rPr lang="en" sz="1500"/>
              <a:t>0 was coded as ‘single parent’ (legitimate skips), </a:t>
            </a:r>
            <a:endParaRPr sz="1500"/>
          </a:p>
          <a:p>
            <a:pPr indent="-323850" lvl="0" marL="457200" rtl="0" algn="l">
              <a:lnSpc>
                <a:spcPct val="115000"/>
              </a:lnSpc>
              <a:spcBef>
                <a:spcPts val="0"/>
              </a:spcBef>
              <a:spcAft>
                <a:spcPts val="0"/>
              </a:spcAft>
              <a:buSzPts val="1500"/>
              <a:buChar char="●"/>
            </a:pPr>
            <a:r>
              <a:rPr lang="en" sz="1500"/>
              <a:t>1 was coded as ‘unstable’ (happiness rating original values of 1-3, fighting often - original value of 1, and discussions of separating - original value of 1), </a:t>
            </a:r>
            <a:endParaRPr sz="1500"/>
          </a:p>
          <a:p>
            <a:pPr indent="-323850" lvl="0" marL="457200" rtl="0" algn="l">
              <a:lnSpc>
                <a:spcPct val="115000"/>
              </a:lnSpc>
              <a:spcBef>
                <a:spcPts val="0"/>
              </a:spcBef>
              <a:spcAft>
                <a:spcPts val="0"/>
              </a:spcAft>
              <a:buSzPts val="1500"/>
              <a:buChar char="●"/>
            </a:pPr>
            <a:r>
              <a:rPr lang="en" sz="1500"/>
              <a:t>2 was coded as moderate (happiness ratings of 4-6, and original values for fighting with partner of 2-3),</a:t>
            </a:r>
            <a:endParaRPr sz="1500"/>
          </a:p>
          <a:p>
            <a:pPr indent="-323850" lvl="0" marL="457200" rtl="0" algn="l">
              <a:lnSpc>
                <a:spcPct val="115000"/>
              </a:lnSpc>
              <a:spcBef>
                <a:spcPts val="0"/>
              </a:spcBef>
              <a:spcAft>
                <a:spcPts val="0"/>
              </a:spcAft>
              <a:buSzPts val="1500"/>
              <a:buChar char="●"/>
            </a:pPr>
            <a:r>
              <a:rPr lang="en" sz="1500"/>
              <a:t>3 was coded as stable (happiness ratings of 7-10, no fighting - original value 4 or discussions of separation - original value 2).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4"/>
          <p:cNvPicPr preferRelativeResize="0"/>
          <p:nvPr/>
        </p:nvPicPr>
        <p:blipFill>
          <a:blip r:embed="rId3">
            <a:alphaModFix/>
          </a:blip>
          <a:stretch>
            <a:fillRect/>
          </a:stretch>
        </p:blipFill>
        <p:spPr>
          <a:xfrm>
            <a:off x="338675" y="341525"/>
            <a:ext cx="3529476" cy="2698575"/>
          </a:xfrm>
          <a:prstGeom prst="rect">
            <a:avLst/>
          </a:prstGeom>
          <a:noFill/>
          <a:ln>
            <a:noFill/>
          </a:ln>
        </p:spPr>
      </p:pic>
      <p:pic>
        <p:nvPicPr>
          <p:cNvPr id="209" name="Google Shape;209;p34"/>
          <p:cNvPicPr preferRelativeResize="0"/>
          <p:nvPr/>
        </p:nvPicPr>
        <p:blipFill>
          <a:blip r:embed="rId4">
            <a:alphaModFix/>
          </a:blip>
          <a:stretch>
            <a:fillRect/>
          </a:stretch>
        </p:blipFill>
        <p:spPr>
          <a:xfrm>
            <a:off x="3806700" y="1914200"/>
            <a:ext cx="5010725" cy="2926774"/>
          </a:xfrm>
          <a:prstGeom prst="rect">
            <a:avLst/>
          </a:prstGeom>
          <a:noFill/>
          <a:ln>
            <a:noFill/>
          </a:ln>
        </p:spPr>
      </p:pic>
      <p:sp>
        <p:nvSpPr>
          <p:cNvPr id="210" name="Google Shape;210;p34"/>
          <p:cNvSpPr txBox="1"/>
          <p:nvPr/>
        </p:nvSpPr>
        <p:spPr>
          <a:xfrm>
            <a:off x="4608800" y="758675"/>
            <a:ext cx="3740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PT Serif"/>
                <a:ea typeface="PT Serif"/>
                <a:cs typeface="PT Serif"/>
                <a:sym typeface="PT Serif"/>
              </a:rPr>
              <a:t>Parent Relationship Stability descriptive statistics and frequencies. </a:t>
            </a:r>
            <a:endParaRPr sz="1800">
              <a:latin typeface="PT Serif"/>
              <a:ea typeface="PT Serif"/>
              <a:cs typeface="PT Serif"/>
              <a:sym typeface="PT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5935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we’re doing</a:t>
            </a:r>
            <a:endParaRPr/>
          </a:p>
        </p:txBody>
      </p:sp>
      <p:sp>
        <p:nvSpPr>
          <p:cNvPr id="90" name="Google Shape;90;p17"/>
          <p:cNvSpPr txBox="1"/>
          <p:nvPr>
            <p:ph idx="1" type="body"/>
          </p:nvPr>
        </p:nvSpPr>
        <p:spPr>
          <a:xfrm>
            <a:off x="593550" y="1211350"/>
            <a:ext cx="7956900" cy="3092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In this research project, we are looking into how parent relationships interact with violent/aggressive behaviors in youth.  </a:t>
            </a:r>
            <a:endParaRPr sz="1400"/>
          </a:p>
          <a:p>
            <a:pPr indent="0" lvl="0" marL="0" rtl="0" algn="l">
              <a:spcBef>
                <a:spcPts val="1200"/>
              </a:spcBef>
              <a:spcAft>
                <a:spcPts val="0"/>
              </a:spcAft>
              <a:buNone/>
            </a:pPr>
            <a:r>
              <a:rPr lang="en" sz="1400"/>
              <a:t>Prior research displays a correlation between family-focused and parent programs and a greater chance of violence prevention in youth (Sumner, Mercy, Dahlberg, Hillis, Klevens, &amp; Houry), and the  likelihood of bullying perpetration and lack of parental involvement/support (Hong, Espelage). </a:t>
            </a:r>
            <a:endParaRPr sz="1400"/>
          </a:p>
          <a:p>
            <a:pPr indent="0" lvl="0" marL="0" rtl="0" algn="l">
              <a:spcBef>
                <a:spcPts val="1200"/>
              </a:spcBef>
              <a:spcAft>
                <a:spcPts val="0"/>
              </a:spcAft>
              <a:buNone/>
            </a:pPr>
            <a:r>
              <a:rPr lang="en" sz="1400"/>
              <a:t>Additionally, parenting styles and behavior have been shown to influence p</a:t>
            </a:r>
            <a:r>
              <a:rPr lang="en" sz="1400"/>
              <a:t>roblem solving skills and aggressive and violent behaviors in youth.</a:t>
            </a:r>
            <a:endParaRPr sz="1400"/>
          </a:p>
          <a:p>
            <a:pPr indent="0" lvl="0" marL="0" rtl="0" algn="l">
              <a:spcBef>
                <a:spcPts val="1200"/>
              </a:spcBef>
              <a:spcAft>
                <a:spcPts val="1200"/>
              </a:spcAft>
              <a:buNone/>
            </a:pPr>
            <a:r>
              <a:rPr lang="en" sz="1400"/>
              <a:t>Gender also proves a relevant factor in the development of violent behaviors in youth, as males have been shown to exhibit a much higher rate of callous-unemotional behaviors and impaired emotional regulation (Falcon, Dobbins, &amp; Stickle).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258575" y="575950"/>
            <a:ext cx="88170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 Construct/Youth Level of Physical Development (Moderator) </a:t>
            </a:r>
            <a:endParaRPr/>
          </a:p>
        </p:txBody>
      </p:sp>
      <p:sp>
        <p:nvSpPr>
          <p:cNvPr id="216" name="Google Shape;216;p35"/>
          <p:cNvSpPr txBox="1"/>
          <p:nvPr>
            <p:ph idx="1" type="body"/>
          </p:nvPr>
        </p:nvSpPr>
        <p:spPr>
          <a:xfrm>
            <a:off x="388950" y="1518125"/>
            <a:ext cx="8637600" cy="3678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1913"/>
              <a:t>I used 3 variables</a:t>
            </a:r>
            <a:r>
              <a:rPr b="1" lang="en" sz="1913"/>
              <a:t> to account for gender: </a:t>
            </a:r>
            <a:endParaRPr b="1" sz="1913"/>
          </a:p>
          <a:p>
            <a:pPr indent="0" lvl="0" marL="0" rtl="0" algn="l">
              <a:spcBef>
                <a:spcPts val="1200"/>
              </a:spcBef>
              <a:spcAft>
                <a:spcPts val="0"/>
              </a:spcAft>
              <a:buNone/>
            </a:pPr>
            <a:r>
              <a:rPr lang="en" sz="1913"/>
              <a:t>-BIO_SEX (from the General Introductory section of the ADD Health Data Codebook), which tracks respondents biological gender (this variable did not need to be recoded as it simply categorizes participants into a binary, with only one participant opting for the third option: “refused”). </a:t>
            </a:r>
            <a:endParaRPr sz="1913"/>
          </a:p>
          <a:p>
            <a:pPr indent="0" lvl="0" marL="0" rtl="0" algn="l">
              <a:spcBef>
                <a:spcPts val="1200"/>
              </a:spcBef>
              <a:spcAft>
                <a:spcPts val="0"/>
              </a:spcAft>
              <a:buNone/>
            </a:pPr>
            <a:r>
              <a:rPr lang="en" sz="1913"/>
              <a:t>-H1MP4 and H1FP6, which account for self-reported perception of physical development for boys and girls, from the Male Physical Development and Female Physical Development codebooks respectively. </a:t>
            </a:r>
            <a:endParaRPr sz="1913"/>
          </a:p>
          <a:p>
            <a:pPr indent="0" lvl="0" marL="0" rtl="0" algn="l">
              <a:spcBef>
                <a:spcPts val="1200"/>
              </a:spcBef>
              <a:spcAft>
                <a:spcPts val="0"/>
              </a:spcAft>
              <a:buNone/>
            </a:pPr>
            <a:r>
              <a:rPr b="1" lang="en" sz="1913"/>
              <a:t>Recoding: </a:t>
            </a:r>
            <a:endParaRPr b="1" sz="1913"/>
          </a:p>
          <a:p>
            <a:pPr indent="0" lvl="0" marL="0" rtl="0" algn="l">
              <a:spcBef>
                <a:spcPts val="1200"/>
              </a:spcBef>
              <a:spcAft>
                <a:spcPts val="0"/>
              </a:spcAft>
              <a:buNone/>
            </a:pPr>
            <a:r>
              <a:rPr lang="en" sz="1913"/>
              <a:t>-Added the variable labels </a:t>
            </a:r>
            <a:r>
              <a:rPr lang="en" sz="1913"/>
              <a:t>Male Physical Development and Female Physical Development to the two development variables </a:t>
            </a:r>
            <a:endParaRPr sz="1913"/>
          </a:p>
          <a:p>
            <a:pPr indent="0" lvl="0" marL="0" rtl="0" algn="l">
              <a:spcBef>
                <a:spcPts val="1200"/>
              </a:spcBef>
              <a:spcAft>
                <a:spcPts val="0"/>
              </a:spcAft>
              <a:buNone/>
            </a:pPr>
            <a:r>
              <a:rPr lang="en" sz="1913"/>
              <a:t>-Added Value labels to all 3 variables in accordance to codebook-- for biological gender, 1 is ‘male’ and 2 is ‘female’, For the level of physical development variables  value labels ranged from 1 to 9, with 1 representing the response ‘i look younger than most’, 5 representing ‘i look older than most’, 2-4 representing all intermediate stages of development (between underdeveloped and overdeveloped) and 6-9 representing missing values (‘refused’, “don’t know”, and ‘not applicable’) </a:t>
            </a:r>
            <a:endParaRPr sz="1913"/>
          </a:p>
          <a:p>
            <a:pPr indent="0" lvl="0" marL="0" rtl="0" algn="l">
              <a:spcBef>
                <a:spcPts val="1200"/>
              </a:spcBef>
              <a:spcAft>
                <a:spcPts val="0"/>
              </a:spcAft>
              <a:buNone/>
            </a:pPr>
            <a:r>
              <a:rPr lang="en" sz="1913"/>
              <a:t>-Added missing values- 6 for biological gender, and 6-9 for level of physical development </a:t>
            </a:r>
            <a:endParaRPr sz="1913"/>
          </a:p>
          <a:p>
            <a:pPr indent="0" lvl="0" marL="0" rtl="0" algn="l">
              <a:spcBef>
                <a:spcPts val="1200"/>
              </a:spcBef>
              <a:spcAft>
                <a:spcPts val="0"/>
              </a:spcAft>
              <a:buNone/>
            </a:pPr>
            <a:r>
              <a:rPr lang="en" sz="1913"/>
              <a:t>-Recoded gendered development into 3 categorical variables:</a:t>
            </a:r>
            <a:endParaRPr sz="1913"/>
          </a:p>
          <a:p>
            <a:pPr indent="0" lvl="0" marL="0" rtl="0" algn="l">
              <a:spcBef>
                <a:spcPts val="1200"/>
              </a:spcBef>
              <a:spcAft>
                <a:spcPts val="1200"/>
              </a:spcAft>
              <a:buNone/>
            </a:pPr>
            <a:r>
              <a:t/>
            </a:r>
            <a:endParaRPr sz="1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427200" y="552425"/>
            <a:ext cx="67422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Gender Construct (Moderator) cont’d.</a:t>
            </a:r>
            <a:endParaRPr sz="2100"/>
          </a:p>
        </p:txBody>
      </p:sp>
      <p:sp>
        <p:nvSpPr>
          <p:cNvPr id="222" name="Google Shape;222;p36"/>
          <p:cNvSpPr txBox="1"/>
          <p:nvPr>
            <p:ph idx="1" type="body"/>
          </p:nvPr>
        </p:nvSpPr>
        <p:spPr>
          <a:xfrm>
            <a:off x="427200" y="1104625"/>
            <a:ext cx="8289600" cy="352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t>-Recoded level of physical development values (for males and females)  into aforementioned categorical variables 1-3, with 1=1, 2=1, 3=2, 4=3, and 5=3-- these new values now exist under the recoded variable labels r_H1MP4 and r_H1FP6</a:t>
            </a:r>
            <a:endParaRPr sz="1300"/>
          </a:p>
          <a:p>
            <a:pPr indent="0" lvl="0" marL="0" rtl="0" algn="l">
              <a:spcBef>
                <a:spcPts val="1200"/>
              </a:spcBef>
              <a:spcAft>
                <a:spcPts val="1200"/>
              </a:spcAft>
              <a:buClr>
                <a:schemeClr val="dk1"/>
              </a:buClr>
              <a:buSzPts val="1100"/>
              <a:buFont typeface="Arial"/>
              <a:buNone/>
            </a:pPr>
            <a:r>
              <a:rPr lang="en" sz="1300"/>
              <a:t>-Entered new value labels for male physical development  and female physical development  to define my new 1-3 value scale: 1 is ‘under developed’, 2 is ‘normally developed’, and 3 is ‘overdeveloped’ </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55200" y="4053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600"/>
              </a:spcBef>
              <a:spcAft>
                <a:spcPts val="0"/>
              </a:spcAft>
              <a:buClr>
                <a:schemeClr val="dk1"/>
              </a:buClr>
              <a:buSzPct val="52380"/>
              <a:buFont typeface="Arial"/>
              <a:buNone/>
            </a:pPr>
            <a:r>
              <a:rPr lang="en" sz="2100">
                <a:latin typeface="PT Serif"/>
                <a:ea typeface="PT Serif"/>
                <a:cs typeface="PT Serif"/>
                <a:sym typeface="PT Serif"/>
              </a:rPr>
              <a:t>r_H1MP4 and r_H1FP6 DESCRIPTIVE STATISTICS</a:t>
            </a:r>
            <a:endParaRPr sz="2100">
              <a:latin typeface="PT Serif"/>
              <a:ea typeface="PT Serif"/>
              <a:cs typeface="PT Serif"/>
              <a:sym typeface="PT Serif"/>
            </a:endParaRPr>
          </a:p>
          <a:p>
            <a:pPr indent="0" lvl="0" marL="0" rtl="0" algn="l">
              <a:spcBef>
                <a:spcPts val="0"/>
              </a:spcBef>
              <a:spcAft>
                <a:spcPts val="0"/>
              </a:spcAft>
              <a:buNone/>
            </a:pPr>
            <a:r>
              <a:t/>
            </a:r>
            <a:endParaRPr/>
          </a:p>
        </p:txBody>
      </p:sp>
      <p:pic>
        <p:nvPicPr>
          <p:cNvPr id="228" name="Google Shape;228;p37"/>
          <p:cNvPicPr preferRelativeResize="0"/>
          <p:nvPr/>
        </p:nvPicPr>
        <p:blipFill rotWithShape="1">
          <a:blip r:embed="rId3">
            <a:alphaModFix/>
          </a:blip>
          <a:srcRect b="-3210" l="-5088" r="11376" t="3210"/>
          <a:stretch/>
        </p:blipFill>
        <p:spPr>
          <a:xfrm>
            <a:off x="346925" y="910550"/>
            <a:ext cx="3676975" cy="2195451"/>
          </a:xfrm>
          <a:prstGeom prst="rect">
            <a:avLst/>
          </a:prstGeom>
          <a:noFill/>
          <a:ln>
            <a:noFill/>
          </a:ln>
        </p:spPr>
      </p:pic>
      <p:pic>
        <p:nvPicPr>
          <p:cNvPr id="229" name="Google Shape;229;p37"/>
          <p:cNvPicPr preferRelativeResize="0"/>
          <p:nvPr/>
        </p:nvPicPr>
        <p:blipFill>
          <a:blip r:embed="rId4">
            <a:alphaModFix/>
          </a:blip>
          <a:stretch>
            <a:fillRect/>
          </a:stretch>
        </p:blipFill>
        <p:spPr>
          <a:xfrm>
            <a:off x="4705312" y="910550"/>
            <a:ext cx="3590062" cy="2195451"/>
          </a:xfrm>
          <a:prstGeom prst="rect">
            <a:avLst/>
          </a:prstGeom>
          <a:noFill/>
          <a:ln>
            <a:noFill/>
          </a:ln>
        </p:spPr>
      </p:pic>
      <p:pic>
        <p:nvPicPr>
          <p:cNvPr id="230" name="Google Shape;230;p37"/>
          <p:cNvPicPr preferRelativeResize="0"/>
          <p:nvPr/>
        </p:nvPicPr>
        <p:blipFill>
          <a:blip r:embed="rId5">
            <a:alphaModFix/>
          </a:blip>
          <a:stretch>
            <a:fillRect/>
          </a:stretch>
        </p:blipFill>
        <p:spPr>
          <a:xfrm>
            <a:off x="965875" y="2951400"/>
            <a:ext cx="2970372" cy="1948524"/>
          </a:xfrm>
          <a:prstGeom prst="rect">
            <a:avLst/>
          </a:prstGeom>
          <a:noFill/>
          <a:ln>
            <a:noFill/>
          </a:ln>
        </p:spPr>
      </p:pic>
      <p:pic>
        <p:nvPicPr>
          <p:cNvPr id="231" name="Google Shape;231;p37"/>
          <p:cNvPicPr preferRelativeResize="0"/>
          <p:nvPr/>
        </p:nvPicPr>
        <p:blipFill>
          <a:blip r:embed="rId6">
            <a:alphaModFix/>
          </a:blip>
          <a:stretch>
            <a:fillRect/>
          </a:stretch>
        </p:blipFill>
        <p:spPr>
          <a:xfrm>
            <a:off x="3936250" y="3318304"/>
            <a:ext cx="4834751" cy="1467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90450" y="63757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Construct: Environment (moderator)</a:t>
            </a:r>
            <a:endParaRPr sz="2800"/>
          </a:p>
        </p:txBody>
      </p:sp>
      <p:sp>
        <p:nvSpPr>
          <p:cNvPr id="237" name="Google Shape;237;p38"/>
          <p:cNvSpPr txBox="1"/>
          <p:nvPr>
            <p:ph idx="1" type="body"/>
          </p:nvPr>
        </p:nvSpPr>
        <p:spPr>
          <a:xfrm>
            <a:off x="757175" y="1272975"/>
            <a:ext cx="7610700" cy="3067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400"/>
              <a:t>I used the General Introductory section of the ADD Health Data Codebook, and focused on the one question wh</a:t>
            </a:r>
            <a:r>
              <a:rPr lang="en" sz="1400"/>
              <a:t>ich asked </a:t>
            </a:r>
            <a:r>
              <a:rPr lang="en" sz="1400"/>
              <a:t>about</a:t>
            </a:r>
            <a:r>
              <a:rPr lang="en" sz="1400"/>
              <a:t> the type of </a:t>
            </a:r>
            <a:r>
              <a:rPr lang="en" sz="1400"/>
              <a:t>environment</a:t>
            </a:r>
            <a:r>
              <a:rPr lang="en" sz="1400"/>
              <a:t> the participant lived in: “H</a:t>
            </a:r>
            <a:r>
              <a:rPr lang="en" sz="1400"/>
              <a:t>ow would you describe the immediate area or street (one block, both sides) where the respondent lives?” \</a:t>
            </a:r>
            <a:endParaRPr sz="1400"/>
          </a:p>
          <a:p>
            <a:pPr indent="0" lvl="0" marL="0" rtl="0" algn="l">
              <a:spcBef>
                <a:spcPts val="1200"/>
              </a:spcBef>
              <a:spcAft>
                <a:spcPts val="0"/>
              </a:spcAft>
              <a:buNone/>
            </a:pPr>
            <a:r>
              <a:rPr lang="en" sz="1400"/>
              <a:t>This question had five possible responses— 1 ‘rural’ 2 ‘suburban’ 3 ‘urban, </a:t>
            </a:r>
            <a:r>
              <a:rPr lang="en" sz="1400"/>
              <a:t>residential</a:t>
            </a:r>
            <a:r>
              <a:rPr lang="en" sz="1400"/>
              <a:t> only’ 4 ‘3 or more commercial properties, mostly retail’ 5 ‘3 or more </a:t>
            </a:r>
            <a:r>
              <a:rPr lang="en" sz="1400"/>
              <a:t>commercial properties, mostly wholesale or industrial’, as well as four response options that would be considered missing values: 6 ‘other’ 96 ‘refused’ 98 ‘don’t know’ 99 ‘not applicable’. First I added all of these response options as value labels for the variable I renamed “environment,” and then added 6 and 96-99 as missing values.</a:t>
            </a:r>
            <a:endParaRPr sz="1400"/>
          </a:p>
          <a:p>
            <a:pPr indent="0" lvl="0" marL="0" rtl="0" algn="l">
              <a:spcBef>
                <a:spcPts val="1200"/>
              </a:spcBef>
              <a:spcAft>
                <a:spcPts val="1200"/>
              </a:spcAft>
              <a:buNone/>
            </a:pPr>
            <a:r>
              <a:rPr lang="en" sz="1400"/>
              <a:t>Then I recoded “environment” into a new variable “r_environment”, for which I combined all of the “urban” values (3-5) to fall under one value of “urban”, changing the values for the recoded categorical environment variable “r_environment” to be only 1 ‘rural’ 2 ‘suburban’ and 3 ‘urban.” I added a label for this final variable of “new environment variable.”</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88955" y="455806"/>
            <a:ext cx="8366100" cy="7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170"/>
              <a:t>r_environment - Descriptive Statistics</a:t>
            </a:r>
            <a:endParaRPr sz="2170"/>
          </a:p>
          <a:p>
            <a:pPr indent="0" lvl="0" marL="0" rtl="0" algn="l">
              <a:spcBef>
                <a:spcPts val="0"/>
              </a:spcBef>
              <a:spcAft>
                <a:spcPts val="0"/>
              </a:spcAft>
              <a:buSzPts val="990"/>
              <a:buNone/>
            </a:pPr>
            <a:r>
              <a:t/>
            </a:r>
            <a:endParaRPr sz="2700"/>
          </a:p>
        </p:txBody>
      </p:sp>
      <p:pic>
        <p:nvPicPr>
          <p:cNvPr id="243" name="Google Shape;243;p39"/>
          <p:cNvPicPr preferRelativeResize="0"/>
          <p:nvPr/>
        </p:nvPicPr>
        <p:blipFill>
          <a:blip r:embed="rId3">
            <a:alphaModFix/>
          </a:blip>
          <a:stretch>
            <a:fillRect/>
          </a:stretch>
        </p:blipFill>
        <p:spPr>
          <a:xfrm>
            <a:off x="475100" y="1017675"/>
            <a:ext cx="5244373" cy="3421876"/>
          </a:xfrm>
          <a:prstGeom prst="rect">
            <a:avLst/>
          </a:prstGeom>
          <a:noFill/>
          <a:ln>
            <a:noFill/>
          </a:ln>
        </p:spPr>
      </p:pic>
      <p:pic>
        <p:nvPicPr>
          <p:cNvPr id="244" name="Google Shape;244;p39"/>
          <p:cNvPicPr preferRelativeResize="0"/>
          <p:nvPr/>
        </p:nvPicPr>
        <p:blipFill>
          <a:blip r:embed="rId4">
            <a:alphaModFix/>
          </a:blip>
          <a:stretch>
            <a:fillRect/>
          </a:stretch>
        </p:blipFill>
        <p:spPr>
          <a:xfrm>
            <a:off x="4290750" y="1344225"/>
            <a:ext cx="4464298" cy="3306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260350" y="59872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800"/>
              <a:t>Construct: Problem Solving Skill</a:t>
            </a:r>
            <a:endParaRPr/>
          </a:p>
        </p:txBody>
      </p:sp>
      <p:sp>
        <p:nvSpPr>
          <p:cNvPr id="250" name="Google Shape;250;p40"/>
          <p:cNvSpPr txBox="1"/>
          <p:nvPr>
            <p:ph idx="1" type="body"/>
          </p:nvPr>
        </p:nvSpPr>
        <p:spPr>
          <a:xfrm>
            <a:off x="260350" y="1149150"/>
            <a:ext cx="8730900" cy="3002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2"/>
              </a:buClr>
              <a:buSzPts val="440"/>
              <a:buFont typeface="Arial"/>
              <a:buNone/>
            </a:pPr>
            <a:r>
              <a:rPr lang="en" sz="1720"/>
              <a:t>I used 11 variables in the Personality and Family Section:</a:t>
            </a:r>
            <a:endParaRPr sz="1720"/>
          </a:p>
          <a:p>
            <a:pPr indent="0" lvl="0" marL="0" rtl="0" algn="l">
              <a:lnSpc>
                <a:spcPct val="105000"/>
              </a:lnSpc>
              <a:spcBef>
                <a:spcPts val="1200"/>
              </a:spcBef>
              <a:spcAft>
                <a:spcPts val="0"/>
              </a:spcAft>
              <a:buClr>
                <a:schemeClr val="dk2"/>
              </a:buClr>
              <a:buSzPts val="440"/>
              <a:buFont typeface="Arial"/>
              <a:buNone/>
            </a:pPr>
            <a:r>
              <a:rPr lang="en" sz="1720"/>
              <a:t>All in the scale of 1-5, where 1= strongly agree and 5= strongly disagree.</a:t>
            </a:r>
            <a:endParaRPr sz="1720">
              <a:latin typeface="Raleway"/>
              <a:ea typeface="Raleway"/>
              <a:cs typeface="Raleway"/>
              <a:sym typeface="Raleway"/>
            </a:endParaRPr>
          </a:p>
          <a:p>
            <a:pPr indent="0" lvl="0" marL="0" rtl="0" algn="l">
              <a:lnSpc>
                <a:spcPct val="105000"/>
              </a:lnSpc>
              <a:spcBef>
                <a:spcPts val="1200"/>
              </a:spcBef>
              <a:spcAft>
                <a:spcPts val="0"/>
              </a:spcAft>
              <a:buSzPts val="440"/>
              <a:buNone/>
            </a:pPr>
            <a:r>
              <a:rPr lang="en" sz="1520">
                <a:latin typeface="Raleway"/>
                <a:ea typeface="Raleway"/>
                <a:cs typeface="Raleway"/>
                <a:sym typeface="Raleway"/>
              </a:rPr>
              <a:t>H1PF7 - Never argue with </a:t>
            </a:r>
            <a:r>
              <a:rPr lang="en" sz="1520">
                <a:latin typeface="Raleway"/>
                <a:ea typeface="Raleway"/>
                <a:cs typeface="Raleway"/>
                <a:sym typeface="Raleway"/>
              </a:rPr>
              <a:t>other people.</a:t>
            </a:r>
            <a:endParaRPr sz="1520">
              <a:latin typeface="Raleway"/>
              <a:ea typeface="Raleway"/>
              <a:cs typeface="Raleway"/>
              <a:sym typeface="Raleway"/>
            </a:endParaRPr>
          </a:p>
          <a:p>
            <a:pPr indent="0" lvl="0" marL="0" rtl="0" algn="l">
              <a:lnSpc>
                <a:spcPct val="105000"/>
              </a:lnSpc>
              <a:spcBef>
                <a:spcPts val="1200"/>
              </a:spcBef>
              <a:spcAft>
                <a:spcPts val="0"/>
              </a:spcAft>
              <a:buClr>
                <a:schemeClr val="dk1"/>
              </a:buClr>
              <a:buSzPts val="440"/>
              <a:buFont typeface="Arial"/>
              <a:buNone/>
            </a:pPr>
            <a:r>
              <a:rPr lang="en" sz="1520">
                <a:latin typeface="Raleway"/>
                <a:ea typeface="Raleway"/>
                <a:cs typeface="Raleway"/>
                <a:sym typeface="Raleway"/>
              </a:rPr>
              <a:t>H1PF13 - You never criticize other people.</a:t>
            </a:r>
            <a:endParaRPr sz="1520">
              <a:latin typeface="Raleway"/>
              <a:ea typeface="Raleway"/>
              <a:cs typeface="Raleway"/>
              <a:sym typeface="Raleway"/>
            </a:endParaRPr>
          </a:p>
          <a:p>
            <a:pPr indent="0" lvl="0" marL="0" rtl="0" algn="l">
              <a:lnSpc>
                <a:spcPct val="105000"/>
              </a:lnSpc>
              <a:spcBef>
                <a:spcPts val="1200"/>
              </a:spcBef>
              <a:spcAft>
                <a:spcPts val="0"/>
              </a:spcAft>
              <a:buClr>
                <a:schemeClr val="dk1"/>
              </a:buClr>
              <a:buSzPts val="440"/>
              <a:buFont typeface="Arial"/>
              <a:buNone/>
            </a:pPr>
            <a:r>
              <a:rPr lang="en" sz="1520">
                <a:latin typeface="Raleway"/>
                <a:ea typeface="Raleway"/>
                <a:cs typeface="Raleway"/>
                <a:sym typeface="Raleway"/>
              </a:rPr>
              <a:t>H1PF29 - You are well coordinated.</a:t>
            </a:r>
            <a:endParaRPr sz="1520">
              <a:latin typeface="Raleway"/>
              <a:ea typeface="Raleway"/>
              <a:cs typeface="Raleway"/>
              <a:sym typeface="Raleway"/>
            </a:endParaRPr>
          </a:p>
          <a:p>
            <a:pPr indent="0" lvl="0" marL="0" rtl="0" algn="l">
              <a:lnSpc>
                <a:spcPct val="105000"/>
              </a:lnSpc>
              <a:spcBef>
                <a:spcPts val="1200"/>
              </a:spcBef>
              <a:spcAft>
                <a:spcPts val="0"/>
              </a:spcAft>
              <a:buClr>
                <a:schemeClr val="dk1"/>
              </a:buClr>
              <a:buSzPts val="440"/>
              <a:buFont typeface="Arial"/>
              <a:buNone/>
            </a:pPr>
            <a:r>
              <a:rPr lang="en" sz="1520">
                <a:latin typeface="Raleway"/>
                <a:ea typeface="Raleway"/>
                <a:cs typeface="Raleway"/>
                <a:sym typeface="Raleway"/>
              </a:rPr>
              <a:t>H1PF15 - Difficult problems make you very upset.</a:t>
            </a:r>
            <a:endParaRPr sz="1520">
              <a:latin typeface="Raleway"/>
              <a:ea typeface="Raleway"/>
              <a:cs typeface="Raleway"/>
              <a:sym typeface="Raleway"/>
            </a:endParaRPr>
          </a:p>
          <a:p>
            <a:pPr indent="0" lvl="0" marL="0" rtl="0" algn="l">
              <a:lnSpc>
                <a:spcPct val="105000"/>
              </a:lnSpc>
              <a:spcBef>
                <a:spcPts val="1200"/>
              </a:spcBef>
              <a:spcAft>
                <a:spcPts val="0"/>
              </a:spcAft>
              <a:buSzPts val="440"/>
              <a:buNone/>
            </a:pPr>
            <a:r>
              <a:rPr lang="en" sz="1520">
                <a:latin typeface="Raleway"/>
                <a:ea typeface="Raleway"/>
                <a:cs typeface="Raleway"/>
                <a:sym typeface="Raleway"/>
              </a:rPr>
              <a:t>H1PF26 - You have a lot of energy.</a:t>
            </a:r>
            <a:endParaRPr sz="1520">
              <a:latin typeface="Raleway"/>
              <a:ea typeface="Raleway"/>
              <a:cs typeface="Raleway"/>
              <a:sym typeface="Raleway"/>
            </a:endParaRPr>
          </a:p>
          <a:p>
            <a:pPr indent="0" lvl="0" marL="0" rtl="0" algn="l">
              <a:lnSpc>
                <a:spcPct val="105000"/>
              </a:lnSpc>
              <a:spcBef>
                <a:spcPts val="1200"/>
              </a:spcBef>
              <a:spcAft>
                <a:spcPts val="1200"/>
              </a:spcAft>
              <a:buSzPts val="440"/>
              <a:buNone/>
            </a:pPr>
            <a:r>
              <a:rPr lang="en" sz="1520">
                <a:latin typeface="Raleway"/>
                <a:ea typeface="Raleway"/>
                <a:cs typeface="Raleway"/>
                <a:sym typeface="Raleway"/>
              </a:rPr>
              <a:t>H1PF16 - Go with your 'gut feeling' without thinking too much about the consequences of each alternative.								*H1PF15, H1PF16, H1PF26 are reverse coded.   </a:t>
            </a:r>
            <a:endParaRPr sz="152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394200" y="52120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800"/>
              <a:t>Construct: Problem Solving Skill</a:t>
            </a:r>
            <a:endParaRPr/>
          </a:p>
        </p:txBody>
      </p:sp>
      <p:sp>
        <p:nvSpPr>
          <p:cNvPr id="256" name="Google Shape;256;p41"/>
          <p:cNvSpPr txBox="1"/>
          <p:nvPr>
            <p:ph idx="1" type="body"/>
          </p:nvPr>
        </p:nvSpPr>
        <p:spPr>
          <a:xfrm>
            <a:off x="394198" y="1337200"/>
            <a:ext cx="3411300" cy="3002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Linear Variable: </a:t>
            </a:r>
            <a:r>
              <a:rPr b="1" lang="en"/>
              <a:t>IMPULSE - </a:t>
            </a:r>
            <a:r>
              <a:rPr lang="en"/>
              <a:t>scale for problem solving.</a:t>
            </a:r>
            <a:endParaRPr/>
          </a:p>
          <a:p>
            <a:pPr indent="0" lvl="0" marL="0" rtl="0" algn="l">
              <a:spcBef>
                <a:spcPts val="1200"/>
              </a:spcBef>
              <a:spcAft>
                <a:spcPts val="0"/>
              </a:spcAft>
              <a:buNone/>
            </a:pPr>
            <a:r>
              <a:rPr b="1" lang="en"/>
              <a:t>IMPULSE </a:t>
            </a:r>
            <a:r>
              <a:rPr lang="en"/>
              <a:t>= </a:t>
            </a:r>
            <a:r>
              <a:rPr b="1" lang="en" u="sng"/>
              <a:t>MEAN</a:t>
            </a:r>
            <a:r>
              <a:rPr lang="en"/>
              <a:t> of all these variables.</a:t>
            </a:r>
            <a:endParaRPr/>
          </a:p>
          <a:p>
            <a:pPr indent="0" lvl="0" marL="0" rtl="0" algn="l">
              <a:spcBef>
                <a:spcPts val="1200"/>
              </a:spcBef>
              <a:spcAft>
                <a:spcPts val="0"/>
              </a:spcAft>
              <a:buNone/>
            </a:pPr>
            <a:r>
              <a:rPr lang="en"/>
              <a:t>IMPULSE’s Scale 1 - 5 with:</a:t>
            </a:r>
            <a:endParaRPr/>
          </a:p>
          <a:p>
            <a:pPr indent="0" lvl="0" marL="0" rtl="0" algn="l">
              <a:spcBef>
                <a:spcPts val="1200"/>
              </a:spcBef>
              <a:spcAft>
                <a:spcPts val="0"/>
              </a:spcAft>
              <a:buNone/>
            </a:pPr>
            <a:r>
              <a:rPr lang="en"/>
              <a:t>			1 = low impulsive</a:t>
            </a:r>
            <a:endParaRPr/>
          </a:p>
          <a:p>
            <a:pPr indent="0" lvl="0" marL="0" rtl="0" algn="l">
              <a:spcBef>
                <a:spcPts val="1200"/>
              </a:spcBef>
              <a:spcAft>
                <a:spcPts val="0"/>
              </a:spcAft>
              <a:buNone/>
            </a:pPr>
            <a:r>
              <a:rPr lang="en"/>
              <a:t>			5 = high impulsive</a:t>
            </a:r>
            <a:endParaRPr/>
          </a:p>
          <a:p>
            <a:pPr indent="0" lvl="0" marL="0" rtl="0" algn="l">
              <a:spcBef>
                <a:spcPts val="1200"/>
              </a:spcBef>
              <a:spcAft>
                <a:spcPts val="0"/>
              </a:spcAft>
              <a:buNone/>
            </a:pPr>
            <a:r>
              <a:rPr lang="en"/>
              <a:t>Dichotomous Variable: </a:t>
            </a:r>
            <a:r>
              <a:rPr b="1" lang="en"/>
              <a:t>IMPULSIVITY </a:t>
            </a:r>
            <a:endParaRPr b="1"/>
          </a:p>
          <a:p>
            <a:pPr indent="0" lvl="0" marL="0" rtl="0" algn="l">
              <a:spcBef>
                <a:spcPts val="1200"/>
              </a:spcBef>
              <a:spcAft>
                <a:spcPts val="0"/>
              </a:spcAft>
              <a:buNone/>
            </a:pPr>
            <a:r>
              <a:rPr lang="en"/>
              <a:t>1-2.74 → 1, low impulsivity</a:t>
            </a:r>
            <a:endParaRPr/>
          </a:p>
          <a:p>
            <a:pPr indent="0" lvl="0" marL="0" rtl="0" algn="l">
              <a:spcBef>
                <a:spcPts val="1200"/>
              </a:spcBef>
              <a:spcAft>
                <a:spcPts val="0"/>
              </a:spcAft>
              <a:buNone/>
            </a:pPr>
            <a:r>
              <a:rPr lang="en"/>
              <a:t>2.74-3 → 2, medium impulsivity</a:t>
            </a:r>
            <a:endParaRPr/>
          </a:p>
          <a:p>
            <a:pPr indent="0" lvl="0" marL="0" rtl="0" algn="l">
              <a:spcBef>
                <a:spcPts val="1200"/>
              </a:spcBef>
              <a:spcAft>
                <a:spcPts val="0"/>
              </a:spcAft>
              <a:buNone/>
            </a:pPr>
            <a:r>
              <a:rPr lang="en"/>
              <a:t>3-maximum → high impulsivity</a:t>
            </a:r>
            <a:endParaRPr/>
          </a:p>
          <a:p>
            <a:pPr indent="0" lvl="0" marL="0" rtl="0" algn="l">
              <a:spcBef>
                <a:spcPts val="1200"/>
              </a:spcBef>
              <a:spcAft>
                <a:spcPts val="1200"/>
              </a:spcAft>
              <a:buNone/>
            </a:pPr>
            <a:r>
              <a:t/>
            </a:r>
            <a:endParaRPr/>
          </a:p>
        </p:txBody>
      </p:sp>
      <p:pic>
        <p:nvPicPr>
          <p:cNvPr id="257" name="Google Shape;257;p41"/>
          <p:cNvPicPr preferRelativeResize="0"/>
          <p:nvPr/>
        </p:nvPicPr>
        <p:blipFill>
          <a:blip r:embed="rId3">
            <a:alphaModFix/>
          </a:blip>
          <a:stretch>
            <a:fillRect/>
          </a:stretch>
        </p:blipFill>
        <p:spPr>
          <a:xfrm>
            <a:off x="2951574" y="2409199"/>
            <a:ext cx="3717001" cy="2191875"/>
          </a:xfrm>
          <a:prstGeom prst="rect">
            <a:avLst/>
          </a:prstGeom>
          <a:noFill/>
          <a:ln>
            <a:noFill/>
          </a:ln>
        </p:spPr>
      </p:pic>
      <p:pic>
        <p:nvPicPr>
          <p:cNvPr id="258" name="Google Shape;258;p41"/>
          <p:cNvPicPr preferRelativeResize="0"/>
          <p:nvPr/>
        </p:nvPicPr>
        <p:blipFill rotWithShape="1">
          <a:blip r:embed="rId4">
            <a:alphaModFix/>
          </a:blip>
          <a:srcRect b="6310" l="-21956" r="12774" t="-27434"/>
          <a:stretch/>
        </p:blipFill>
        <p:spPr>
          <a:xfrm>
            <a:off x="5349800" y="1755400"/>
            <a:ext cx="3794199" cy="2830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225925"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Construct: </a:t>
            </a:r>
            <a:endParaRPr sz="2800"/>
          </a:p>
          <a:p>
            <a:pPr indent="0" lvl="0" marL="0" rtl="0" algn="l">
              <a:spcBef>
                <a:spcPts val="0"/>
              </a:spcBef>
              <a:spcAft>
                <a:spcPts val="0"/>
              </a:spcAft>
              <a:buClr>
                <a:schemeClr val="dk1"/>
              </a:buClr>
              <a:buSzPct val="39285"/>
              <a:buFont typeface="Arial"/>
              <a:buNone/>
            </a:pPr>
            <a:r>
              <a:rPr lang="en" sz="2800"/>
              <a:t>Problem Solving Skill</a:t>
            </a:r>
            <a:endParaRPr/>
          </a:p>
        </p:txBody>
      </p:sp>
      <p:pic>
        <p:nvPicPr>
          <p:cNvPr id="264" name="Google Shape;264;p42"/>
          <p:cNvPicPr preferRelativeResize="0"/>
          <p:nvPr/>
        </p:nvPicPr>
        <p:blipFill>
          <a:blip r:embed="rId3">
            <a:alphaModFix/>
          </a:blip>
          <a:stretch>
            <a:fillRect/>
          </a:stretch>
        </p:blipFill>
        <p:spPr>
          <a:xfrm>
            <a:off x="4572000" y="1211351"/>
            <a:ext cx="4425876" cy="2609875"/>
          </a:xfrm>
          <a:prstGeom prst="rect">
            <a:avLst/>
          </a:prstGeom>
          <a:noFill/>
          <a:ln>
            <a:noFill/>
          </a:ln>
        </p:spPr>
      </p:pic>
      <p:pic>
        <p:nvPicPr>
          <p:cNvPr id="265" name="Google Shape;265;p42"/>
          <p:cNvPicPr preferRelativeResize="0"/>
          <p:nvPr/>
        </p:nvPicPr>
        <p:blipFill>
          <a:blip r:embed="rId4">
            <a:alphaModFix/>
          </a:blip>
          <a:stretch>
            <a:fillRect/>
          </a:stretch>
        </p:blipFill>
        <p:spPr>
          <a:xfrm>
            <a:off x="225925" y="2306975"/>
            <a:ext cx="4093775" cy="187556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266275" y="63757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Construct: Violence</a:t>
            </a:r>
            <a:endParaRPr/>
          </a:p>
        </p:txBody>
      </p:sp>
      <p:sp>
        <p:nvSpPr>
          <p:cNvPr id="271" name="Google Shape;271;p43"/>
          <p:cNvSpPr txBox="1"/>
          <p:nvPr>
            <p:ph idx="1" type="body"/>
          </p:nvPr>
        </p:nvSpPr>
        <p:spPr>
          <a:xfrm>
            <a:off x="266275" y="1272975"/>
            <a:ext cx="8582400" cy="2822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b="1" lang="en" sz="4414"/>
              <a:t>VARIABLES USED:</a:t>
            </a:r>
            <a:endParaRPr b="1" sz="4414"/>
          </a:p>
          <a:p>
            <a:pPr indent="-295275" lvl="0" marL="457200" rtl="0" algn="l">
              <a:spcBef>
                <a:spcPts val="1200"/>
              </a:spcBef>
              <a:spcAft>
                <a:spcPts val="0"/>
              </a:spcAft>
              <a:buSzPct val="100000"/>
              <a:buChar char="●"/>
            </a:pPr>
            <a:r>
              <a:rPr lang="en" sz="4200"/>
              <a:t>5 variables in </a:t>
            </a:r>
            <a:r>
              <a:rPr i="1" lang="en" sz="4200"/>
              <a:t>Delinquency Scale</a:t>
            </a:r>
            <a:r>
              <a:rPr lang="en" sz="4200"/>
              <a:t>:</a:t>
            </a:r>
            <a:endParaRPr sz="4200"/>
          </a:p>
          <a:p>
            <a:pPr indent="457200" lvl="0" marL="0" rtl="0" algn="l">
              <a:spcBef>
                <a:spcPts val="1200"/>
              </a:spcBef>
              <a:spcAft>
                <a:spcPts val="0"/>
              </a:spcAft>
              <a:buClr>
                <a:schemeClr val="dk1"/>
              </a:buClr>
              <a:buSzPct val="27500"/>
              <a:buFont typeface="Arial"/>
              <a:buNone/>
            </a:pPr>
            <a:r>
              <a:rPr lang="en" sz="4000"/>
              <a:t>H1DS2        "In the past 12 months, how often did you deliberately damage property that didn’t belong to you?"</a:t>
            </a:r>
            <a:endParaRPr sz="4000"/>
          </a:p>
          <a:p>
            <a:pPr indent="457200" lvl="0" marL="0" rtl="0" algn="l">
              <a:spcBef>
                <a:spcPts val="1200"/>
              </a:spcBef>
              <a:spcAft>
                <a:spcPts val="0"/>
              </a:spcAft>
              <a:buClr>
                <a:schemeClr val="dk1"/>
              </a:buClr>
              <a:buSzPct val="27500"/>
              <a:buFont typeface="Arial"/>
              <a:buNone/>
            </a:pPr>
            <a:r>
              <a:rPr lang="en" sz="4000"/>
              <a:t>H1DS5        "How often did you get into a serious physical fight?"    </a:t>
            </a:r>
            <a:endParaRPr sz="4000"/>
          </a:p>
          <a:p>
            <a:pPr indent="457200" lvl="0" marL="0" rtl="0" algn="l">
              <a:spcBef>
                <a:spcPts val="1200"/>
              </a:spcBef>
              <a:spcAft>
                <a:spcPts val="0"/>
              </a:spcAft>
              <a:buClr>
                <a:schemeClr val="dk1"/>
              </a:buClr>
              <a:buSzPct val="27500"/>
              <a:buFont typeface="Arial"/>
              <a:buNone/>
            </a:pPr>
            <a:r>
              <a:rPr lang="en" sz="4000"/>
              <a:t>H1DS6        "How often did you hurt someone badly enough to need bandages or care from a doctor or nurse?"</a:t>
            </a:r>
            <a:endParaRPr sz="4000"/>
          </a:p>
          <a:p>
            <a:pPr indent="457200" lvl="0" marL="0" rtl="0" algn="l">
              <a:spcBef>
                <a:spcPts val="1200"/>
              </a:spcBef>
              <a:spcAft>
                <a:spcPts val="0"/>
              </a:spcAft>
              <a:buClr>
                <a:schemeClr val="dk1"/>
              </a:buClr>
              <a:buSzPct val="27500"/>
              <a:buFont typeface="Arial"/>
              <a:buNone/>
            </a:pPr>
            <a:r>
              <a:rPr lang="en" sz="4000"/>
              <a:t>H1DS11      "How often did you use or threaten to use a weapon to get something from someone?"</a:t>
            </a:r>
            <a:endParaRPr sz="4000"/>
          </a:p>
          <a:p>
            <a:pPr indent="0" lvl="0" marL="457200" rtl="0" algn="l">
              <a:spcBef>
                <a:spcPts val="1200"/>
              </a:spcBef>
              <a:spcAft>
                <a:spcPts val="0"/>
              </a:spcAft>
              <a:buNone/>
            </a:pPr>
            <a:r>
              <a:rPr lang="en" sz="4000"/>
              <a:t>H1DS14      "In the past 12 months, how often did you take part in a fight where a group of your friends was against another group?"</a:t>
            </a:r>
            <a:endParaRPr sz="4000"/>
          </a:p>
          <a:p>
            <a:pPr indent="0" lvl="0" marL="0" rtl="0" algn="l">
              <a:spcBef>
                <a:spcPts val="1200"/>
              </a:spcBef>
              <a:spcAft>
                <a:spcPts val="0"/>
              </a:spcAft>
              <a:buNone/>
            </a:pPr>
            <a:r>
              <a:rPr b="1" lang="en" sz="4000"/>
              <a:t>Original scale:</a:t>
            </a:r>
            <a:endParaRPr b="1" sz="4000"/>
          </a:p>
          <a:p>
            <a:pPr indent="0" lvl="0" marL="0" rtl="0" algn="l">
              <a:spcBef>
                <a:spcPts val="1200"/>
              </a:spcBef>
              <a:spcAft>
                <a:spcPts val="0"/>
              </a:spcAft>
              <a:buNone/>
            </a:pPr>
            <a:r>
              <a:rPr lang="en" sz="4000"/>
              <a:t> </a:t>
            </a:r>
            <a:r>
              <a:rPr lang="en" sz="4200"/>
              <a:t>0 = never, 1 = 1 to 2 times, 2 = 3 to 5 times, 3 = 5 or more than 5 times</a:t>
            </a:r>
            <a:endParaRPr sz="4200"/>
          </a:p>
          <a:p>
            <a:pPr indent="0" lvl="0" marL="0" rtl="0" algn="l">
              <a:spcBef>
                <a:spcPts val="1200"/>
              </a:spcBef>
              <a:spcAft>
                <a:spcPts val="0"/>
              </a:spcAft>
              <a:buNone/>
            </a:pPr>
            <a:r>
              <a:rPr b="1" lang="en" sz="4200"/>
              <a:t>Recoded scale:</a:t>
            </a:r>
            <a:endParaRPr b="1" sz="4200"/>
          </a:p>
          <a:p>
            <a:pPr indent="0" lvl="0" marL="0" rtl="0" algn="l">
              <a:spcBef>
                <a:spcPts val="1200"/>
              </a:spcBef>
              <a:spcAft>
                <a:spcPts val="0"/>
              </a:spcAft>
              <a:buClr>
                <a:schemeClr val="dk2"/>
              </a:buClr>
              <a:buSzPct val="26190"/>
              <a:buFont typeface="Arial"/>
              <a:buNone/>
            </a:pPr>
            <a:r>
              <a:rPr lang="en" sz="4200"/>
              <a:t>0=never, 1=1 to 2 times, 2=3 or more times</a:t>
            </a:r>
            <a:endParaRPr sz="4200"/>
          </a:p>
          <a:p>
            <a:pPr indent="0" lvl="0" marL="0" rtl="0" algn="l">
              <a:spcBef>
                <a:spcPts val="1200"/>
              </a:spcBef>
              <a:spcAft>
                <a:spcPts val="0"/>
              </a:spcAft>
              <a:buClr>
                <a:schemeClr val="dk2"/>
              </a:buClr>
              <a:buSzPct val="61111"/>
              <a:buFont typeface="Arial"/>
              <a:buNone/>
            </a:pPr>
            <a:r>
              <a:t/>
            </a:r>
            <a:endParaRPr/>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189850" y="643050"/>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800"/>
              <a:t>Construct: Violence</a:t>
            </a:r>
            <a:endParaRPr/>
          </a:p>
        </p:txBody>
      </p:sp>
      <p:sp>
        <p:nvSpPr>
          <p:cNvPr id="277" name="Google Shape;277;p44"/>
          <p:cNvSpPr txBox="1"/>
          <p:nvPr>
            <p:ph idx="1" type="body"/>
          </p:nvPr>
        </p:nvSpPr>
        <p:spPr>
          <a:xfrm>
            <a:off x="189846" y="1192725"/>
            <a:ext cx="8532000" cy="3002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125"/>
              <a:t>VARIABLES USED CONT’D:</a:t>
            </a:r>
            <a:endParaRPr b="1" sz="1125"/>
          </a:p>
          <a:p>
            <a:pPr indent="-310515" lvl="0" marL="457200" rtl="0" algn="l">
              <a:lnSpc>
                <a:spcPct val="95000"/>
              </a:lnSpc>
              <a:spcBef>
                <a:spcPts val="1200"/>
              </a:spcBef>
              <a:spcAft>
                <a:spcPts val="0"/>
              </a:spcAft>
              <a:buSzPts val="1290"/>
              <a:buChar char="●"/>
            </a:pPr>
            <a:r>
              <a:rPr lang="en" sz="1290"/>
              <a:t>3 variables in </a:t>
            </a:r>
            <a:r>
              <a:rPr i="1" lang="en" sz="1290"/>
              <a:t>Fighting and Violence</a:t>
            </a:r>
            <a:r>
              <a:rPr lang="en" sz="1290"/>
              <a:t>:</a:t>
            </a:r>
            <a:endParaRPr sz="1290"/>
          </a:p>
          <a:p>
            <a:pPr indent="0" lvl="0" marL="457200" rtl="0" algn="l">
              <a:lnSpc>
                <a:spcPct val="95000"/>
              </a:lnSpc>
              <a:spcBef>
                <a:spcPts val="1200"/>
              </a:spcBef>
              <a:spcAft>
                <a:spcPts val="0"/>
              </a:spcAft>
              <a:buSzPts val="605"/>
              <a:buNone/>
            </a:pPr>
            <a:r>
              <a:rPr lang="en" sz="1290"/>
              <a:t>H1FV7: </a:t>
            </a:r>
            <a:r>
              <a:rPr lang="en" sz="1014">
                <a:solidFill>
                  <a:srgbClr val="212529"/>
                </a:solidFill>
                <a:latin typeface="Arial"/>
                <a:ea typeface="Arial"/>
                <a:cs typeface="Arial"/>
                <a:sym typeface="Arial"/>
              </a:rPr>
              <a:t>During the past 12 months, how often did the following happen? You pulled a knife or gun on someone.</a:t>
            </a:r>
            <a:endParaRPr sz="1290"/>
          </a:p>
          <a:p>
            <a:pPr indent="0" lvl="0" marL="457200" rtl="0" algn="l">
              <a:lnSpc>
                <a:spcPct val="95000"/>
              </a:lnSpc>
              <a:spcBef>
                <a:spcPts val="1200"/>
              </a:spcBef>
              <a:spcAft>
                <a:spcPts val="0"/>
              </a:spcAft>
              <a:buSzPts val="605"/>
              <a:buNone/>
            </a:pPr>
            <a:r>
              <a:rPr lang="en" sz="1290"/>
              <a:t>H1FV8: </a:t>
            </a:r>
            <a:r>
              <a:rPr lang="en" sz="1014">
                <a:solidFill>
                  <a:srgbClr val="212529"/>
                </a:solidFill>
                <a:latin typeface="Arial"/>
                <a:ea typeface="Arial"/>
                <a:cs typeface="Arial"/>
                <a:sym typeface="Arial"/>
              </a:rPr>
              <a:t>During the past 12 months, how often did the following happen? You shot or stabbed someone.</a:t>
            </a:r>
            <a:endParaRPr sz="1014">
              <a:solidFill>
                <a:srgbClr val="212529"/>
              </a:solidFill>
              <a:latin typeface="Arial"/>
              <a:ea typeface="Arial"/>
              <a:cs typeface="Arial"/>
              <a:sym typeface="Arial"/>
            </a:endParaRPr>
          </a:p>
          <a:p>
            <a:pPr indent="457200" lvl="0" marL="0" rtl="0" algn="l">
              <a:lnSpc>
                <a:spcPct val="95000"/>
              </a:lnSpc>
              <a:spcBef>
                <a:spcPts val="1200"/>
              </a:spcBef>
              <a:spcAft>
                <a:spcPts val="0"/>
              </a:spcAft>
              <a:buClr>
                <a:schemeClr val="dk2"/>
              </a:buClr>
              <a:buSzPts val="605"/>
              <a:buFont typeface="Arial"/>
              <a:buNone/>
            </a:pPr>
            <a:r>
              <a:rPr b="1" lang="en" sz="1290"/>
              <a:t>Original Scale, and the scale we used: </a:t>
            </a:r>
            <a:endParaRPr sz="1290"/>
          </a:p>
          <a:p>
            <a:pPr indent="0" lvl="0" marL="457200" rtl="0" algn="l">
              <a:lnSpc>
                <a:spcPct val="95000"/>
              </a:lnSpc>
              <a:spcBef>
                <a:spcPts val="1200"/>
              </a:spcBef>
              <a:spcAft>
                <a:spcPts val="0"/>
              </a:spcAft>
              <a:buClr>
                <a:schemeClr val="dk2"/>
              </a:buClr>
              <a:buSzPts val="605"/>
              <a:buFont typeface="Arial"/>
              <a:buNone/>
            </a:pPr>
            <a:r>
              <a:rPr lang="en" sz="1290"/>
              <a:t>0 = never, 1 = once, 2 = more than once</a:t>
            </a:r>
            <a:endParaRPr b="1" sz="1290"/>
          </a:p>
          <a:p>
            <a:pPr indent="0" lvl="0" marL="0" rtl="0" algn="l">
              <a:lnSpc>
                <a:spcPct val="95000"/>
              </a:lnSpc>
              <a:spcBef>
                <a:spcPts val="1200"/>
              </a:spcBef>
              <a:spcAft>
                <a:spcPts val="0"/>
              </a:spcAft>
              <a:buSzPts val="605"/>
              <a:buNone/>
            </a:pPr>
            <a:r>
              <a:rPr lang="en" sz="1290"/>
              <a:t>H1FV13: </a:t>
            </a:r>
            <a:r>
              <a:rPr lang="en" sz="1014">
                <a:solidFill>
                  <a:srgbClr val="212529"/>
                </a:solidFill>
                <a:latin typeface="Arial"/>
                <a:ea typeface="Arial"/>
                <a:cs typeface="Arial"/>
                <a:sym typeface="Arial"/>
              </a:rPr>
              <a:t>During the past 12 months, how many times were you in a physical fight in which you were injured and had to be treated by a doctor or nurse?</a:t>
            </a:r>
            <a:endParaRPr sz="1014">
              <a:solidFill>
                <a:srgbClr val="212529"/>
              </a:solidFill>
              <a:latin typeface="Arial"/>
              <a:ea typeface="Arial"/>
              <a:cs typeface="Arial"/>
              <a:sym typeface="Arial"/>
            </a:endParaRPr>
          </a:p>
          <a:p>
            <a:pPr indent="457200" lvl="0" marL="0" rtl="0" algn="l">
              <a:lnSpc>
                <a:spcPct val="95000"/>
              </a:lnSpc>
              <a:spcBef>
                <a:spcPts val="1200"/>
              </a:spcBef>
              <a:spcAft>
                <a:spcPts val="0"/>
              </a:spcAft>
              <a:buSzPts val="605"/>
              <a:buNone/>
            </a:pPr>
            <a:r>
              <a:rPr b="1" lang="en" sz="1290"/>
              <a:t>Original Scale: </a:t>
            </a:r>
            <a:endParaRPr sz="1290"/>
          </a:p>
          <a:p>
            <a:pPr indent="0" lvl="0" marL="457200" rtl="0" algn="l">
              <a:lnSpc>
                <a:spcPct val="95000"/>
              </a:lnSpc>
              <a:spcBef>
                <a:spcPts val="1200"/>
              </a:spcBef>
              <a:spcAft>
                <a:spcPts val="0"/>
              </a:spcAft>
              <a:buSzPts val="605"/>
              <a:buNone/>
            </a:pPr>
            <a:r>
              <a:rPr lang="en" sz="1290"/>
              <a:t>Linear, answers ranging from 0 -365</a:t>
            </a:r>
            <a:endParaRPr sz="1290"/>
          </a:p>
          <a:p>
            <a:pPr indent="0" lvl="0" marL="457200" rtl="0" algn="l">
              <a:lnSpc>
                <a:spcPct val="95000"/>
              </a:lnSpc>
              <a:spcBef>
                <a:spcPts val="1200"/>
              </a:spcBef>
              <a:spcAft>
                <a:spcPts val="1200"/>
              </a:spcAft>
              <a:buSzPts val="605"/>
              <a:buNone/>
            </a:pPr>
            <a:r>
              <a:rPr b="1" lang="en" sz="1290"/>
              <a:t>Recoded Scale: </a:t>
            </a:r>
            <a:r>
              <a:rPr lang="en" sz="1290"/>
              <a:t>0 = 0, 1=1-182 times, 2=183-365 times</a:t>
            </a:r>
            <a:endParaRPr b="1" sz="129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511275" y="6442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is this important?</a:t>
            </a:r>
            <a:endParaRPr/>
          </a:p>
        </p:txBody>
      </p:sp>
      <p:sp>
        <p:nvSpPr>
          <p:cNvPr id="96" name="Google Shape;96;p18"/>
          <p:cNvSpPr txBox="1"/>
          <p:nvPr>
            <p:ph idx="1" type="body"/>
          </p:nvPr>
        </p:nvSpPr>
        <p:spPr>
          <a:xfrm>
            <a:off x="580350" y="1347725"/>
            <a:ext cx="7983300" cy="3239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Studying violence in youth touches many areas: </a:t>
            </a:r>
            <a:endParaRPr/>
          </a:p>
          <a:p>
            <a:pPr indent="-342900" lvl="0" marL="457200" rtl="0" algn="l">
              <a:lnSpc>
                <a:spcPct val="115000"/>
              </a:lnSpc>
              <a:spcBef>
                <a:spcPts val="1200"/>
              </a:spcBef>
              <a:spcAft>
                <a:spcPts val="0"/>
              </a:spcAft>
              <a:buSzPts val="1800"/>
              <a:buChar char="●"/>
            </a:pPr>
            <a:r>
              <a:rPr lang="en"/>
              <a:t>Informing public health and safety policy to reduce youth mortality and gun violence rates.</a:t>
            </a:r>
            <a:endParaRPr/>
          </a:p>
          <a:p>
            <a:pPr indent="-342900" lvl="0" marL="457200" rtl="0" algn="l">
              <a:lnSpc>
                <a:spcPct val="115000"/>
              </a:lnSpc>
              <a:spcBef>
                <a:spcPts val="0"/>
              </a:spcBef>
              <a:spcAft>
                <a:spcPts val="0"/>
              </a:spcAft>
              <a:buSzPts val="1800"/>
              <a:buChar char="●"/>
            </a:pPr>
            <a:r>
              <a:rPr lang="en"/>
              <a:t>Refining how to intervene with violent behaviors, and identifying risk factors for violence from a social work approach.</a:t>
            </a:r>
            <a:endParaRPr/>
          </a:p>
          <a:p>
            <a:pPr indent="-342900" lvl="0" marL="457200" rtl="0" algn="l">
              <a:lnSpc>
                <a:spcPct val="115000"/>
              </a:lnSpc>
              <a:spcBef>
                <a:spcPts val="0"/>
              </a:spcBef>
              <a:spcAft>
                <a:spcPts val="0"/>
              </a:spcAft>
              <a:buSzPts val="1800"/>
              <a:buChar char="●"/>
            </a:pPr>
            <a:r>
              <a:rPr lang="en"/>
              <a:t>Can help destigmatize the youth who engage in violent behavior by understanding why it is occurring</a:t>
            </a:r>
            <a:endParaRPr/>
          </a:p>
          <a:p>
            <a:pPr indent="-342900" lvl="0" marL="457200" rtl="0" algn="l">
              <a:lnSpc>
                <a:spcPct val="115000"/>
              </a:lnSpc>
              <a:spcBef>
                <a:spcPts val="0"/>
              </a:spcBef>
              <a:spcAft>
                <a:spcPts val="0"/>
              </a:spcAft>
              <a:buSzPts val="1800"/>
              <a:buChar char="●"/>
            </a:pPr>
            <a:r>
              <a:rPr lang="en"/>
              <a:t>Direct further research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466675" y="661675"/>
            <a:ext cx="6321600" cy="6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00"/>
              <a:t>Construct: Violence</a:t>
            </a:r>
            <a:endParaRPr/>
          </a:p>
        </p:txBody>
      </p:sp>
      <p:sp>
        <p:nvSpPr>
          <p:cNvPr id="283" name="Google Shape;283;p45"/>
          <p:cNvSpPr txBox="1"/>
          <p:nvPr>
            <p:ph idx="1" type="body"/>
          </p:nvPr>
        </p:nvSpPr>
        <p:spPr>
          <a:xfrm>
            <a:off x="388950" y="1385100"/>
            <a:ext cx="4572300" cy="30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 </a:t>
            </a:r>
            <a:endParaRPr/>
          </a:p>
          <a:p>
            <a:pPr indent="0" lvl="0" marL="0" rtl="0" algn="l">
              <a:spcBef>
                <a:spcPts val="1200"/>
              </a:spcBef>
              <a:spcAft>
                <a:spcPts val="0"/>
              </a:spcAft>
              <a:buNone/>
            </a:pPr>
            <a:r>
              <a:rPr b="1" lang="en"/>
              <a:t>Violence = </a:t>
            </a:r>
            <a:r>
              <a:rPr b="1" lang="en" u="sng"/>
              <a:t>Mean</a:t>
            </a:r>
            <a:r>
              <a:rPr lang="en"/>
              <a:t> of all variables</a:t>
            </a:r>
            <a:endParaRPr/>
          </a:p>
          <a:p>
            <a:pPr indent="0" lvl="0" marL="0" rtl="0" algn="l">
              <a:spcBef>
                <a:spcPts val="1200"/>
              </a:spcBef>
              <a:spcAft>
                <a:spcPts val="0"/>
              </a:spcAft>
              <a:buNone/>
            </a:pPr>
            <a:r>
              <a:rPr lang="en"/>
              <a:t>With the scale of 0 - 2:</a:t>
            </a:r>
            <a:endParaRPr/>
          </a:p>
          <a:p>
            <a:pPr indent="0" lvl="0" marL="0" rtl="0" algn="l">
              <a:spcBef>
                <a:spcPts val="1200"/>
              </a:spcBef>
              <a:spcAft>
                <a:spcPts val="0"/>
              </a:spcAft>
              <a:buNone/>
            </a:pPr>
            <a:r>
              <a:rPr lang="en"/>
              <a:t>	0 = low violence</a:t>
            </a:r>
            <a:endParaRPr/>
          </a:p>
          <a:p>
            <a:pPr indent="0" lvl="0" marL="0" rtl="0" algn="l">
              <a:spcBef>
                <a:spcPts val="1200"/>
              </a:spcBef>
              <a:spcAft>
                <a:spcPts val="0"/>
              </a:spcAft>
              <a:buNone/>
            </a:pPr>
            <a:r>
              <a:rPr lang="en"/>
              <a:t>	2 = high violence</a:t>
            </a:r>
            <a:endParaRPr/>
          </a:p>
          <a:p>
            <a:pPr indent="0" lvl="0" marL="0" rtl="0" algn="l">
              <a:spcBef>
                <a:spcPts val="1200"/>
              </a:spcBef>
              <a:spcAft>
                <a:spcPts val="1200"/>
              </a:spcAft>
              <a:buNone/>
            </a:pPr>
            <a:r>
              <a:t/>
            </a:r>
            <a:endParaRPr/>
          </a:p>
        </p:txBody>
      </p:sp>
      <p:pic>
        <p:nvPicPr>
          <p:cNvPr id="284" name="Google Shape;284;p45"/>
          <p:cNvPicPr preferRelativeResize="0"/>
          <p:nvPr/>
        </p:nvPicPr>
        <p:blipFill>
          <a:blip r:embed="rId3">
            <a:alphaModFix/>
          </a:blip>
          <a:stretch>
            <a:fillRect/>
          </a:stretch>
        </p:blipFill>
        <p:spPr>
          <a:xfrm>
            <a:off x="4343400" y="1143000"/>
            <a:ext cx="4514175" cy="34647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288" name="Shape 288"/>
        <p:cNvGrpSpPr/>
        <p:nvPr/>
      </p:nvGrpSpPr>
      <p:grpSpPr>
        <a:xfrm>
          <a:off x="0" y="0"/>
          <a:ext cx="0" cy="0"/>
          <a:chOff x="0" y="0"/>
          <a:chExt cx="0" cy="0"/>
        </a:xfrm>
      </p:grpSpPr>
      <p:sp>
        <p:nvSpPr>
          <p:cNvPr id="289" name="Google Shape;289;p46"/>
          <p:cNvSpPr txBox="1"/>
          <p:nvPr>
            <p:ph type="ctrTitle"/>
          </p:nvPr>
        </p:nvSpPr>
        <p:spPr>
          <a:xfrm>
            <a:off x="1768800" y="1991813"/>
            <a:ext cx="5606400" cy="1159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457475" y="7950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approach to analyses </a:t>
            </a:r>
            <a:endParaRPr/>
          </a:p>
        </p:txBody>
      </p:sp>
      <p:sp>
        <p:nvSpPr>
          <p:cNvPr id="295" name="Google Shape;295;p47"/>
          <p:cNvSpPr txBox="1"/>
          <p:nvPr>
            <p:ph idx="1" type="body"/>
          </p:nvPr>
        </p:nvSpPr>
        <p:spPr>
          <a:xfrm>
            <a:off x="457471" y="1614825"/>
            <a:ext cx="82197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latin typeface="Arial"/>
                <a:ea typeface="Arial"/>
                <a:cs typeface="Arial"/>
                <a:sym typeface="Arial"/>
              </a:rPr>
              <a:t>In our analysis decisions, we began with </a:t>
            </a:r>
            <a:r>
              <a:rPr b="1" lang="en" sz="1300">
                <a:latin typeface="Arial"/>
                <a:ea typeface="Arial"/>
                <a:cs typeface="Arial"/>
                <a:sym typeface="Arial"/>
              </a:rPr>
              <a:t>exclusion criteria</a:t>
            </a:r>
            <a:r>
              <a:rPr lang="en" sz="1300">
                <a:latin typeface="Arial"/>
                <a:ea typeface="Arial"/>
                <a:cs typeface="Arial"/>
                <a:sym typeface="Arial"/>
              </a:rPr>
              <a:t>: we ran a regression to double check that high risk was associated with high violence, which </a:t>
            </a:r>
            <a:r>
              <a:rPr b="1" lang="en" sz="1300">
                <a:latin typeface="Arial"/>
                <a:ea typeface="Arial"/>
                <a:cs typeface="Arial"/>
                <a:sym typeface="Arial"/>
              </a:rPr>
              <a:t>it was</a:t>
            </a:r>
            <a:r>
              <a:rPr lang="en" sz="1300">
                <a:latin typeface="Arial"/>
                <a:ea typeface="Arial"/>
                <a:cs typeface="Arial"/>
                <a:sym typeface="Arial"/>
              </a:rPr>
              <a:t> (t = -13.322, df = 1, p = &lt;0.001). </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rPr lang="en" sz="1300">
                <a:latin typeface="Arial"/>
                <a:ea typeface="Arial"/>
                <a:cs typeface="Arial"/>
                <a:sym typeface="Arial"/>
              </a:rPr>
              <a:t>We coded our Select Case as any values below low risk (1), which increased our subsample to</a:t>
            </a:r>
            <a:r>
              <a:rPr b="1" lang="en" sz="1300">
                <a:latin typeface="Arial"/>
                <a:ea typeface="Arial"/>
                <a:cs typeface="Arial"/>
                <a:sym typeface="Arial"/>
              </a:rPr>
              <a:t> about 1200 participants (N = 1219) </a:t>
            </a:r>
            <a:r>
              <a:rPr lang="en" sz="1300">
                <a:latin typeface="Arial"/>
                <a:ea typeface="Arial"/>
                <a:cs typeface="Arial"/>
                <a:sym typeface="Arial"/>
              </a:rPr>
              <a:t>(as explained in the subsample slide).</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lang="en" sz="1300">
                <a:latin typeface="Arial"/>
                <a:ea typeface="Arial"/>
                <a:cs typeface="Arial"/>
                <a:sym typeface="Arial"/>
              </a:rPr>
              <a:t>We then </a:t>
            </a:r>
            <a:r>
              <a:rPr b="1" lang="en" sz="1300">
                <a:latin typeface="Arial"/>
                <a:ea typeface="Arial"/>
                <a:cs typeface="Arial"/>
                <a:sym typeface="Arial"/>
              </a:rPr>
              <a:t>split file</a:t>
            </a:r>
            <a:r>
              <a:rPr lang="en" sz="1300">
                <a:latin typeface="Arial"/>
                <a:ea typeface="Arial"/>
                <a:cs typeface="Arial"/>
                <a:sym typeface="Arial"/>
              </a:rPr>
              <a:t> for all of our analysis on the basis of </a:t>
            </a:r>
            <a:r>
              <a:rPr b="1" lang="en" sz="1300">
                <a:latin typeface="Arial"/>
                <a:ea typeface="Arial"/>
                <a:cs typeface="Arial"/>
                <a:sym typeface="Arial"/>
              </a:rPr>
              <a:t>biological sex</a:t>
            </a:r>
            <a:r>
              <a:rPr lang="en" sz="1300">
                <a:latin typeface="Arial"/>
                <a:ea typeface="Arial"/>
                <a:cs typeface="Arial"/>
                <a:sym typeface="Arial"/>
              </a:rPr>
              <a:t>, as we expected differences in parental closeness, maturation variables (impulsivity, physical development, etc) and violence on the basis of gender. </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8"/>
          <p:cNvSpPr txBox="1"/>
          <p:nvPr>
            <p:ph type="title"/>
          </p:nvPr>
        </p:nvSpPr>
        <p:spPr>
          <a:xfrm>
            <a:off x="273900" y="492325"/>
            <a:ext cx="8596200" cy="81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44"/>
              <a:t>Does a lack of closeness in a parent-child relationship lead to a greater risk of engaging in physical violence? </a:t>
            </a:r>
            <a:r>
              <a:rPr lang="en"/>
              <a:t> </a:t>
            </a:r>
            <a:endParaRPr/>
          </a:p>
        </p:txBody>
      </p:sp>
      <p:pic>
        <p:nvPicPr>
          <p:cNvPr id="301" name="Google Shape;301;p48"/>
          <p:cNvPicPr preferRelativeResize="0"/>
          <p:nvPr/>
        </p:nvPicPr>
        <p:blipFill>
          <a:blip r:embed="rId3">
            <a:alphaModFix/>
          </a:blip>
          <a:stretch>
            <a:fillRect/>
          </a:stretch>
        </p:blipFill>
        <p:spPr>
          <a:xfrm>
            <a:off x="3810900" y="967700"/>
            <a:ext cx="3224826" cy="2020051"/>
          </a:xfrm>
          <a:prstGeom prst="rect">
            <a:avLst/>
          </a:prstGeom>
          <a:noFill/>
          <a:ln>
            <a:noFill/>
          </a:ln>
        </p:spPr>
      </p:pic>
      <p:pic>
        <p:nvPicPr>
          <p:cNvPr id="302" name="Google Shape;302;p48"/>
          <p:cNvPicPr preferRelativeResize="0"/>
          <p:nvPr/>
        </p:nvPicPr>
        <p:blipFill>
          <a:blip r:embed="rId4">
            <a:alphaModFix/>
          </a:blip>
          <a:stretch>
            <a:fillRect/>
          </a:stretch>
        </p:blipFill>
        <p:spPr>
          <a:xfrm>
            <a:off x="6120674" y="2851500"/>
            <a:ext cx="2749426" cy="1821150"/>
          </a:xfrm>
          <a:prstGeom prst="rect">
            <a:avLst/>
          </a:prstGeom>
          <a:noFill/>
          <a:ln>
            <a:noFill/>
          </a:ln>
        </p:spPr>
      </p:pic>
      <p:sp>
        <p:nvSpPr>
          <p:cNvPr id="303" name="Google Shape;303;p48"/>
          <p:cNvSpPr txBox="1"/>
          <p:nvPr/>
        </p:nvSpPr>
        <p:spPr>
          <a:xfrm>
            <a:off x="364800" y="1263950"/>
            <a:ext cx="34461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To determine whether a lack of closeness in a parent-child relationship leads to a greater risk of engaging in physical violence, I ran a Pearson Chi-Square test. [Violence was split into levels of ‘no violence’, ‘low violence’, ‘medium violence’, and ‘high violence’.  Parental Closeness was split into levels of ‘low dad-low mom’, ‘low dad-high mom’, ‘high dad-low mom’, and ‘high dad-high mom’.  Results indicate that there is no statistically significant relationship between the variables for both male and female (male: x</a:t>
            </a:r>
            <a:r>
              <a:rPr baseline="30000" lang="en" sz="1000">
                <a:latin typeface="Lato"/>
                <a:ea typeface="Lato"/>
                <a:cs typeface="Lato"/>
                <a:sym typeface="Lato"/>
              </a:rPr>
              <a:t>2</a:t>
            </a:r>
            <a:r>
              <a:rPr lang="en" sz="1000">
                <a:latin typeface="Lato"/>
                <a:ea typeface="Lato"/>
                <a:cs typeface="Lato"/>
                <a:sym typeface="Lato"/>
              </a:rPr>
              <a:t> = 6.901, df = 9, p = .647 // female: x</a:t>
            </a:r>
            <a:r>
              <a:rPr baseline="30000" lang="en" sz="1000">
                <a:latin typeface="Lato"/>
                <a:ea typeface="Lato"/>
                <a:cs typeface="Lato"/>
                <a:sym typeface="Lato"/>
              </a:rPr>
              <a:t>2</a:t>
            </a:r>
            <a:r>
              <a:rPr lang="en" sz="1000">
                <a:latin typeface="Lato"/>
                <a:ea typeface="Lato"/>
                <a:cs typeface="Lato"/>
                <a:sym typeface="Lato"/>
              </a:rPr>
              <a:t> = 16.049, df = 9, p = .066).</a:t>
            </a:r>
            <a:endParaRPr sz="1000">
              <a:latin typeface="Lato"/>
              <a:ea typeface="Lato"/>
              <a:cs typeface="Lato"/>
              <a:sym typeface="Lato"/>
            </a:endParaRPr>
          </a:p>
        </p:txBody>
      </p:sp>
      <p:pic>
        <p:nvPicPr>
          <p:cNvPr id="304" name="Google Shape;304;p48"/>
          <p:cNvPicPr preferRelativeResize="0"/>
          <p:nvPr/>
        </p:nvPicPr>
        <p:blipFill>
          <a:blip r:embed="rId5">
            <a:alphaModFix/>
          </a:blip>
          <a:stretch>
            <a:fillRect/>
          </a:stretch>
        </p:blipFill>
        <p:spPr>
          <a:xfrm>
            <a:off x="364800" y="3096600"/>
            <a:ext cx="4525650" cy="1384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226350" y="39682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sz="1800"/>
              <a:t>Does parent closeness predict violence behavior via impulsivity?</a:t>
            </a:r>
            <a:r>
              <a:rPr lang="en" sz="1800"/>
              <a:t> </a:t>
            </a:r>
            <a:r>
              <a:rPr lang="en"/>
              <a:t> </a:t>
            </a:r>
            <a:endParaRPr sz="2222"/>
          </a:p>
        </p:txBody>
      </p:sp>
      <p:sp>
        <p:nvSpPr>
          <p:cNvPr id="310" name="Google Shape;310;p49"/>
          <p:cNvSpPr txBox="1"/>
          <p:nvPr/>
        </p:nvSpPr>
        <p:spPr>
          <a:xfrm>
            <a:off x="546600" y="1172900"/>
            <a:ext cx="78801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2"/>
              </a:buClr>
              <a:buSzPts val="1100"/>
              <a:buFont typeface="Arial"/>
              <a:buNone/>
            </a:pPr>
            <a:r>
              <a:rPr lang="en" sz="1300">
                <a:solidFill>
                  <a:schemeClr val="dk2"/>
                </a:solidFill>
                <a:latin typeface="Lato"/>
                <a:ea typeface="Lato"/>
                <a:cs typeface="Lato"/>
                <a:sym typeface="Lato"/>
              </a:rPr>
              <a:t>We ran an ANOVA test to determine if youth </a:t>
            </a:r>
            <a:r>
              <a:rPr lang="en" sz="1300">
                <a:solidFill>
                  <a:schemeClr val="dk2"/>
                </a:solidFill>
                <a:latin typeface="Lato"/>
                <a:ea typeface="Lato"/>
                <a:cs typeface="Lato"/>
                <a:sym typeface="Lato"/>
              </a:rPr>
              <a:t>impulsivity varied by </a:t>
            </a:r>
            <a:r>
              <a:rPr lang="en" sz="1300">
                <a:solidFill>
                  <a:schemeClr val="dk2"/>
                </a:solidFill>
                <a:latin typeface="Lato"/>
                <a:ea typeface="Lato"/>
                <a:cs typeface="Lato"/>
                <a:sym typeface="Lato"/>
              </a:rPr>
              <a:t>parent-child </a:t>
            </a:r>
            <a:r>
              <a:rPr lang="en" sz="1300">
                <a:solidFill>
                  <a:schemeClr val="dk2"/>
                </a:solidFill>
                <a:latin typeface="Lato"/>
                <a:ea typeface="Lato"/>
                <a:cs typeface="Lato"/>
                <a:sym typeface="Lato"/>
              </a:rPr>
              <a:t>closeness. The results indicate that</a:t>
            </a:r>
            <a:r>
              <a:rPr lang="en" sz="1300">
                <a:solidFill>
                  <a:schemeClr val="dk2"/>
                </a:solidFill>
                <a:latin typeface="Lato"/>
                <a:ea typeface="Lato"/>
                <a:cs typeface="Lato"/>
                <a:sym typeface="Lato"/>
              </a:rPr>
              <a:t> only female impulsivity varies by parent-child closeness (male: F = 1.504; df = 4, 593; p = 0.</a:t>
            </a:r>
            <a:r>
              <a:rPr lang="en" sz="1300">
                <a:solidFill>
                  <a:schemeClr val="dk2"/>
                </a:solidFill>
                <a:latin typeface="Lato"/>
                <a:ea typeface="Lato"/>
                <a:cs typeface="Lato"/>
                <a:sym typeface="Lato"/>
              </a:rPr>
              <a:t>338</a:t>
            </a:r>
            <a:r>
              <a:rPr lang="en" sz="1300">
                <a:solidFill>
                  <a:schemeClr val="dk2"/>
                </a:solidFill>
                <a:latin typeface="Lato"/>
                <a:ea typeface="Lato"/>
                <a:cs typeface="Lato"/>
                <a:sym typeface="Lato"/>
              </a:rPr>
              <a:t>)(female: F = </a:t>
            </a:r>
            <a:r>
              <a:rPr lang="en" sz="1300">
                <a:solidFill>
                  <a:schemeClr val="dk2"/>
                </a:solidFill>
                <a:latin typeface="Lato"/>
                <a:ea typeface="Lato"/>
                <a:cs typeface="Lato"/>
                <a:sym typeface="Lato"/>
              </a:rPr>
              <a:t>5.286</a:t>
            </a:r>
            <a:r>
              <a:rPr lang="en" sz="1300">
                <a:solidFill>
                  <a:schemeClr val="dk2"/>
                </a:solidFill>
                <a:latin typeface="Lato"/>
                <a:ea typeface="Lato"/>
                <a:cs typeface="Lato"/>
                <a:sym typeface="Lato"/>
              </a:rPr>
              <a:t>; df = 4, </a:t>
            </a:r>
            <a:r>
              <a:rPr lang="en" sz="1300">
                <a:solidFill>
                  <a:schemeClr val="dk2"/>
                </a:solidFill>
                <a:latin typeface="Lato"/>
                <a:ea typeface="Lato"/>
                <a:cs typeface="Lato"/>
                <a:sym typeface="Lato"/>
              </a:rPr>
              <a:t>65</a:t>
            </a:r>
            <a:r>
              <a:rPr lang="en" sz="1300">
                <a:solidFill>
                  <a:schemeClr val="dk2"/>
                </a:solidFill>
                <a:latin typeface="Lato"/>
                <a:ea typeface="Lato"/>
                <a:cs typeface="Lato"/>
                <a:sym typeface="Lato"/>
              </a:rPr>
              <a:t>6; p &lt; 0.001). </a:t>
            </a:r>
            <a:endParaRPr sz="1300">
              <a:solidFill>
                <a:schemeClr val="dk2"/>
              </a:solidFill>
              <a:latin typeface="Lato"/>
              <a:ea typeface="Lato"/>
              <a:cs typeface="Lato"/>
              <a:sym typeface="Lato"/>
            </a:endParaRPr>
          </a:p>
        </p:txBody>
      </p:sp>
      <p:pic>
        <p:nvPicPr>
          <p:cNvPr id="311" name="Google Shape;311;p49"/>
          <p:cNvPicPr preferRelativeResize="0"/>
          <p:nvPr/>
        </p:nvPicPr>
        <p:blipFill>
          <a:blip r:embed="rId3">
            <a:alphaModFix/>
          </a:blip>
          <a:stretch>
            <a:fillRect/>
          </a:stretch>
        </p:blipFill>
        <p:spPr>
          <a:xfrm>
            <a:off x="226351" y="1984300"/>
            <a:ext cx="5224224" cy="3080650"/>
          </a:xfrm>
          <a:prstGeom prst="rect">
            <a:avLst/>
          </a:prstGeom>
          <a:noFill/>
          <a:ln>
            <a:noFill/>
          </a:ln>
        </p:spPr>
      </p:pic>
      <p:pic>
        <p:nvPicPr>
          <p:cNvPr id="312" name="Google Shape;312;p49"/>
          <p:cNvPicPr preferRelativeResize="0"/>
          <p:nvPr/>
        </p:nvPicPr>
        <p:blipFill>
          <a:blip r:embed="rId4">
            <a:alphaModFix/>
          </a:blip>
          <a:stretch>
            <a:fillRect/>
          </a:stretch>
        </p:blipFill>
        <p:spPr>
          <a:xfrm>
            <a:off x="4445100" y="2825075"/>
            <a:ext cx="4591426" cy="179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226350" y="39682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sz="1800"/>
              <a:t>Does parent closeness predict violent behavior via impulsivity? </a:t>
            </a:r>
            <a:r>
              <a:rPr lang="en"/>
              <a:t> </a:t>
            </a:r>
            <a:endParaRPr sz="2222"/>
          </a:p>
        </p:txBody>
      </p:sp>
      <p:sp>
        <p:nvSpPr>
          <p:cNvPr id="318" name="Google Shape;318;p50"/>
          <p:cNvSpPr txBox="1"/>
          <p:nvPr/>
        </p:nvSpPr>
        <p:spPr>
          <a:xfrm>
            <a:off x="397925" y="1193775"/>
            <a:ext cx="7333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We then ran a regression to </a:t>
            </a:r>
            <a:r>
              <a:rPr lang="en">
                <a:latin typeface="Lato"/>
                <a:ea typeface="Lato"/>
                <a:cs typeface="Lato"/>
                <a:sym typeface="Lato"/>
              </a:rPr>
              <a:t>examine</a:t>
            </a:r>
            <a:r>
              <a:rPr lang="en">
                <a:latin typeface="Lato"/>
                <a:ea typeface="Lato"/>
                <a:cs typeface="Lato"/>
                <a:sym typeface="Lato"/>
              </a:rPr>
              <a:t> if impulsivity predicts violent behavior. Results indicate that impulsivity predicts violence behavior in </a:t>
            </a:r>
            <a:r>
              <a:rPr lang="en">
                <a:latin typeface="Lato"/>
                <a:ea typeface="Lato"/>
                <a:cs typeface="Lato"/>
                <a:sym typeface="Lato"/>
              </a:rPr>
              <a:t>both genders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(male: t = 3.484; p &lt;0.001)(female: t = 4.813; p &lt; 0.001).   </a:t>
            </a:r>
            <a:endParaRPr>
              <a:latin typeface="Lato"/>
              <a:ea typeface="Lato"/>
              <a:cs typeface="Lato"/>
              <a:sym typeface="Lato"/>
            </a:endParaRPr>
          </a:p>
        </p:txBody>
      </p:sp>
      <p:pic>
        <p:nvPicPr>
          <p:cNvPr id="319" name="Google Shape;319;p50"/>
          <p:cNvPicPr preferRelativeResize="0"/>
          <p:nvPr/>
        </p:nvPicPr>
        <p:blipFill rotWithShape="1">
          <a:blip r:embed="rId3">
            <a:alphaModFix/>
          </a:blip>
          <a:srcRect b="3820" l="0" r="0" t="-3820"/>
          <a:stretch/>
        </p:blipFill>
        <p:spPr>
          <a:xfrm>
            <a:off x="0" y="2350850"/>
            <a:ext cx="4771415" cy="2813625"/>
          </a:xfrm>
          <a:prstGeom prst="rect">
            <a:avLst/>
          </a:prstGeom>
          <a:noFill/>
          <a:ln>
            <a:noFill/>
          </a:ln>
        </p:spPr>
      </p:pic>
      <p:pic>
        <p:nvPicPr>
          <p:cNvPr id="320" name="Google Shape;320;p50"/>
          <p:cNvPicPr preferRelativeResize="0"/>
          <p:nvPr/>
        </p:nvPicPr>
        <p:blipFill>
          <a:blip r:embed="rId4">
            <a:alphaModFix/>
          </a:blip>
          <a:stretch>
            <a:fillRect/>
          </a:stretch>
        </p:blipFill>
        <p:spPr>
          <a:xfrm>
            <a:off x="4876800" y="2648173"/>
            <a:ext cx="4267201" cy="251629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idx="4294967295" type="title"/>
          </p:nvPr>
        </p:nvSpPr>
        <p:spPr>
          <a:xfrm>
            <a:off x="1658700" y="104775"/>
            <a:ext cx="5826600" cy="63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t>Testing violence by puberty</a:t>
            </a:r>
            <a:endParaRPr sz="2200" u="sng"/>
          </a:p>
        </p:txBody>
      </p:sp>
      <p:sp>
        <p:nvSpPr>
          <p:cNvPr id="326" name="Google Shape;326;p51"/>
          <p:cNvSpPr txBox="1"/>
          <p:nvPr>
            <p:ph idx="4294967295" type="body"/>
          </p:nvPr>
        </p:nvSpPr>
        <p:spPr>
          <a:xfrm>
            <a:off x="450050" y="663975"/>
            <a:ext cx="8229600" cy="11529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0"/>
              </a:spcAft>
              <a:buSzPts val="935"/>
              <a:buNone/>
            </a:pPr>
            <a:r>
              <a:t/>
            </a:r>
            <a:endParaRPr sz="1635">
              <a:solidFill>
                <a:srgbClr val="000000"/>
              </a:solidFill>
              <a:latin typeface="Arial"/>
              <a:ea typeface="Arial"/>
              <a:cs typeface="Arial"/>
              <a:sym typeface="Arial"/>
            </a:endParaRPr>
          </a:p>
          <a:p>
            <a:pPr indent="0" lvl="0" marL="0" rtl="0" algn="l">
              <a:lnSpc>
                <a:spcPct val="105000"/>
              </a:lnSpc>
              <a:spcBef>
                <a:spcPts val="0"/>
              </a:spcBef>
              <a:spcAft>
                <a:spcPts val="0"/>
              </a:spcAft>
              <a:buSzPts val="935"/>
              <a:buNone/>
            </a:pPr>
            <a:r>
              <a:rPr lang="en" sz="1635">
                <a:solidFill>
                  <a:srgbClr val="000000"/>
                </a:solidFill>
                <a:latin typeface="Arial"/>
                <a:ea typeface="Arial"/>
                <a:cs typeface="Arial"/>
                <a:sym typeface="Arial"/>
              </a:rPr>
              <a:t>We ran an ANOVA to determine </a:t>
            </a:r>
            <a:r>
              <a:rPr b="1" lang="en" sz="1635">
                <a:solidFill>
                  <a:srgbClr val="000000"/>
                </a:solidFill>
                <a:latin typeface="Arial"/>
                <a:ea typeface="Arial"/>
                <a:cs typeface="Arial"/>
                <a:sym typeface="Arial"/>
              </a:rPr>
              <a:t>if violence varied by level of physical development (puberty)</a:t>
            </a:r>
            <a:r>
              <a:rPr lang="en" sz="1635">
                <a:solidFill>
                  <a:srgbClr val="000000"/>
                </a:solidFill>
                <a:latin typeface="Arial"/>
                <a:ea typeface="Arial"/>
                <a:cs typeface="Arial"/>
                <a:sym typeface="Arial"/>
              </a:rPr>
              <a:t>. Results indicated that there was </a:t>
            </a:r>
            <a:r>
              <a:rPr b="1" lang="en" sz="1635">
                <a:solidFill>
                  <a:srgbClr val="000000"/>
                </a:solidFill>
                <a:latin typeface="Arial"/>
                <a:ea typeface="Arial"/>
                <a:cs typeface="Arial"/>
                <a:sym typeface="Arial"/>
              </a:rPr>
              <a:t>a significant difference for both males</a:t>
            </a:r>
            <a:r>
              <a:rPr lang="en" sz="1635">
                <a:solidFill>
                  <a:srgbClr val="000000"/>
                </a:solidFill>
                <a:latin typeface="Arial"/>
                <a:ea typeface="Arial"/>
                <a:cs typeface="Arial"/>
                <a:sym typeface="Arial"/>
              </a:rPr>
              <a:t> (F=9.250, df=2,577, p=&lt;0.001), </a:t>
            </a:r>
            <a:r>
              <a:rPr b="1" lang="en" sz="1635">
                <a:solidFill>
                  <a:srgbClr val="000000"/>
                </a:solidFill>
                <a:latin typeface="Arial"/>
                <a:ea typeface="Arial"/>
                <a:cs typeface="Arial"/>
                <a:sym typeface="Arial"/>
              </a:rPr>
              <a:t>and females</a:t>
            </a:r>
            <a:r>
              <a:rPr lang="en" sz="1635">
                <a:solidFill>
                  <a:srgbClr val="000000"/>
                </a:solidFill>
                <a:latin typeface="Arial"/>
                <a:ea typeface="Arial"/>
                <a:cs typeface="Arial"/>
                <a:sym typeface="Arial"/>
              </a:rPr>
              <a:t> (F=3.545, df=2,64, p=0.029). </a:t>
            </a:r>
            <a:endParaRPr sz="1635">
              <a:solidFill>
                <a:srgbClr val="000000"/>
              </a:solidFill>
              <a:latin typeface="Arial"/>
              <a:ea typeface="Arial"/>
              <a:cs typeface="Arial"/>
              <a:sym typeface="Arial"/>
            </a:endParaRPr>
          </a:p>
          <a:p>
            <a:pPr indent="0" lvl="0" marL="0" rtl="0" algn="l">
              <a:lnSpc>
                <a:spcPct val="105000"/>
              </a:lnSpc>
              <a:spcBef>
                <a:spcPts val="0"/>
              </a:spcBef>
              <a:spcAft>
                <a:spcPts val="0"/>
              </a:spcAft>
              <a:buSzPts val="935"/>
              <a:buNone/>
            </a:pPr>
            <a:r>
              <a:t/>
            </a:r>
            <a:endParaRPr sz="1135">
              <a:solidFill>
                <a:srgbClr val="000000"/>
              </a:solidFill>
              <a:latin typeface="Arial"/>
              <a:ea typeface="Arial"/>
              <a:cs typeface="Arial"/>
              <a:sym typeface="Arial"/>
            </a:endParaRPr>
          </a:p>
          <a:p>
            <a:pPr indent="0" lvl="0" marL="0" rtl="0" algn="l">
              <a:lnSpc>
                <a:spcPct val="105000"/>
              </a:lnSpc>
              <a:spcBef>
                <a:spcPts val="0"/>
              </a:spcBef>
              <a:spcAft>
                <a:spcPts val="1200"/>
              </a:spcAft>
              <a:buSzPts val="935"/>
              <a:buNone/>
            </a:pPr>
            <a:r>
              <a:t/>
            </a:r>
            <a:endParaRPr sz="1390"/>
          </a:p>
        </p:txBody>
      </p:sp>
      <p:sp>
        <p:nvSpPr>
          <p:cNvPr id="327" name="Google Shape;327;p51"/>
          <p:cNvSpPr txBox="1"/>
          <p:nvPr/>
        </p:nvSpPr>
        <p:spPr>
          <a:xfrm>
            <a:off x="180000" y="4227600"/>
            <a:ext cx="8808000" cy="923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t>Both boys and girls </a:t>
            </a:r>
            <a:r>
              <a:rPr lang="en" sz="1600">
                <a:solidFill>
                  <a:schemeClr val="dk2"/>
                </a:solidFill>
              </a:rPr>
              <a:t>tend to have higher violence scores if they’re</a:t>
            </a:r>
            <a:r>
              <a:rPr lang="en" sz="1600"/>
              <a:t> at an advanced stage of puberty compared to their peers, with females that are behind normal development approaching significantly higher scores as well. </a:t>
            </a:r>
            <a:endParaRPr sz="1600"/>
          </a:p>
        </p:txBody>
      </p:sp>
      <p:pic>
        <p:nvPicPr>
          <p:cNvPr id="328" name="Google Shape;328;p51"/>
          <p:cNvPicPr preferRelativeResize="0"/>
          <p:nvPr/>
        </p:nvPicPr>
        <p:blipFill>
          <a:blip r:embed="rId3">
            <a:alphaModFix/>
          </a:blip>
          <a:stretch>
            <a:fillRect/>
          </a:stretch>
        </p:blipFill>
        <p:spPr>
          <a:xfrm>
            <a:off x="0" y="1584000"/>
            <a:ext cx="4404243" cy="2643599"/>
          </a:xfrm>
          <a:prstGeom prst="rect">
            <a:avLst/>
          </a:prstGeom>
          <a:noFill/>
          <a:ln>
            <a:noFill/>
          </a:ln>
        </p:spPr>
      </p:pic>
      <p:pic>
        <p:nvPicPr>
          <p:cNvPr id="329" name="Google Shape;329;p51"/>
          <p:cNvPicPr preferRelativeResize="0"/>
          <p:nvPr/>
        </p:nvPicPr>
        <p:blipFill>
          <a:blip r:embed="rId4">
            <a:alphaModFix/>
          </a:blip>
          <a:stretch>
            <a:fillRect/>
          </a:stretch>
        </p:blipFill>
        <p:spPr>
          <a:xfrm>
            <a:off x="4517151" y="1584000"/>
            <a:ext cx="4626850" cy="2707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1658700" y="257175"/>
            <a:ext cx="5826600" cy="63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200" u="sng"/>
              <a:t>Testing parent closeness by puberty</a:t>
            </a:r>
            <a:endParaRPr sz="2200" u="sng"/>
          </a:p>
        </p:txBody>
      </p:sp>
      <p:sp>
        <p:nvSpPr>
          <p:cNvPr id="335" name="Google Shape;335;p52"/>
          <p:cNvSpPr txBox="1"/>
          <p:nvPr>
            <p:ph idx="4294967295" type="body"/>
          </p:nvPr>
        </p:nvSpPr>
        <p:spPr>
          <a:xfrm>
            <a:off x="450050" y="892575"/>
            <a:ext cx="8229600" cy="115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35"/>
              <a:buNone/>
            </a:pPr>
            <a:r>
              <a:t/>
            </a:r>
            <a:endParaRPr sz="1500">
              <a:latin typeface="Arial"/>
              <a:ea typeface="Arial"/>
              <a:cs typeface="Arial"/>
              <a:sym typeface="Arial"/>
            </a:endParaRPr>
          </a:p>
          <a:p>
            <a:pPr indent="0" lvl="0" marL="0" rtl="0" algn="l">
              <a:spcBef>
                <a:spcPts val="1200"/>
              </a:spcBef>
              <a:spcAft>
                <a:spcPts val="0"/>
              </a:spcAft>
              <a:buSzPts val="935"/>
              <a:buNone/>
            </a:pPr>
            <a:r>
              <a:rPr lang="en" sz="1500">
                <a:latin typeface="Arial"/>
                <a:ea typeface="Arial"/>
                <a:cs typeface="Arial"/>
                <a:sym typeface="Arial"/>
              </a:rPr>
              <a:t>We ran an ANOVA to determine </a:t>
            </a:r>
            <a:r>
              <a:rPr b="1" lang="en" sz="1500">
                <a:latin typeface="Arial"/>
                <a:ea typeface="Arial"/>
                <a:cs typeface="Arial"/>
                <a:sym typeface="Arial"/>
              </a:rPr>
              <a:t>if parental closeness differed by level of pubsesent development</a:t>
            </a:r>
            <a:r>
              <a:rPr lang="en" sz="1500">
                <a:latin typeface="Arial"/>
                <a:ea typeface="Arial"/>
                <a:cs typeface="Arial"/>
                <a:sym typeface="Arial"/>
              </a:rPr>
              <a:t> in males and females. Results indicated that there was </a:t>
            </a:r>
            <a:r>
              <a:rPr b="1" lang="en" sz="1500">
                <a:latin typeface="Arial"/>
                <a:ea typeface="Arial"/>
                <a:cs typeface="Arial"/>
                <a:sym typeface="Arial"/>
              </a:rPr>
              <a:t>no difference</a:t>
            </a:r>
            <a:r>
              <a:rPr lang="en" sz="1500">
                <a:latin typeface="Arial"/>
                <a:ea typeface="Arial"/>
                <a:cs typeface="Arial"/>
                <a:sym typeface="Arial"/>
              </a:rPr>
              <a:t> for either. (males: F = 1.695, df = 2, 564, p = 0.184, females: F = 0.315, df = 2, 620, p = 0.730).</a:t>
            </a:r>
            <a:endParaRPr sz="1500">
              <a:latin typeface="Arial"/>
              <a:ea typeface="Arial"/>
              <a:cs typeface="Arial"/>
              <a:sym typeface="Arial"/>
            </a:endParaRPr>
          </a:p>
          <a:p>
            <a:pPr indent="0" lvl="0" marL="0" rtl="0" algn="l">
              <a:spcBef>
                <a:spcPts val="1200"/>
              </a:spcBef>
              <a:spcAft>
                <a:spcPts val="1200"/>
              </a:spcAft>
              <a:buSzPts val="935"/>
              <a:buNone/>
            </a:pPr>
            <a:r>
              <a:t/>
            </a:r>
            <a:endParaRPr sz="1500">
              <a:latin typeface="Arial"/>
              <a:ea typeface="Arial"/>
              <a:cs typeface="Arial"/>
              <a:sym typeface="Arial"/>
            </a:endParaRPr>
          </a:p>
        </p:txBody>
      </p:sp>
      <p:pic>
        <p:nvPicPr>
          <p:cNvPr id="336" name="Google Shape;336;p52"/>
          <p:cNvPicPr preferRelativeResize="0"/>
          <p:nvPr/>
        </p:nvPicPr>
        <p:blipFill>
          <a:blip r:embed="rId3">
            <a:alphaModFix/>
          </a:blip>
          <a:stretch>
            <a:fillRect/>
          </a:stretch>
        </p:blipFill>
        <p:spPr>
          <a:xfrm>
            <a:off x="0" y="2207350"/>
            <a:ext cx="4710326" cy="2816150"/>
          </a:xfrm>
          <a:prstGeom prst="rect">
            <a:avLst/>
          </a:prstGeom>
          <a:noFill/>
          <a:ln>
            <a:noFill/>
          </a:ln>
        </p:spPr>
      </p:pic>
      <p:pic>
        <p:nvPicPr>
          <p:cNvPr id="337" name="Google Shape;337;p52"/>
          <p:cNvPicPr preferRelativeResize="0"/>
          <p:nvPr/>
        </p:nvPicPr>
        <p:blipFill>
          <a:blip r:embed="rId4">
            <a:alphaModFix/>
          </a:blip>
          <a:stretch>
            <a:fillRect/>
          </a:stretch>
        </p:blipFill>
        <p:spPr>
          <a:xfrm>
            <a:off x="4572000" y="2283553"/>
            <a:ext cx="4572000" cy="273994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3"/>
          <p:cNvSpPr txBox="1"/>
          <p:nvPr>
            <p:ph type="title"/>
          </p:nvPr>
        </p:nvSpPr>
        <p:spPr>
          <a:xfrm>
            <a:off x="303300" y="411575"/>
            <a:ext cx="8520600" cy="63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r>
              <a:rPr lang="en" sz="1800"/>
              <a:t>Does rearing environment impact violent behavior in youth?</a:t>
            </a:r>
            <a:r>
              <a:rPr lang="en"/>
              <a:t> </a:t>
            </a:r>
            <a:endParaRPr sz="2222"/>
          </a:p>
        </p:txBody>
      </p:sp>
      <p:sp>
        <p:nvSpPr>
          <p:cNvPr id="343" name="Google Shape;343;p53"/>
          <p:cNvSpPr txBox="1"/>
          <p:nvPr/>
        </p:nvSpPr>
        <p:spPr>
          <a:xfrm>
            <a:off x="546600" y="944300"/>
            <a:ext cx="30291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2"/>
              </a:buClr>
              <a:buSzPts val="1100"/>
              <a:buFont typeface="Arial"/>
              <a:buNone/>
            </a:pPr>
            <a:r>
              <a:rPr lang="en" sz="1200">
                <a:solidFill>
                  <a:schemeClr val="dk2"/>
                </a:solidFill>
                <a:latin typeface="Lato"/>
                <a:ea typeface="Lato"/>
                <a:cs typeface="Lato"/>
                <a:sym typeface="Lato"/>
              </a:rPr>
              <a:t>We ran a Pearson chi-square to determine </a:t>
            </a:r>
            <a:r>
              <a:rPr b="1" lang="en" sz="1200">
                <a:solidFill>
                  <a:schemeClr val="dk2"/>
                </a:solidFill>
                <a:latin typeface="Lato"/>
                <a:ea typeface="Lato"/>
                <a:cs typeface="Lato"/>
                <a:sym typeface="Lato"/>
              </a:rPr>
              <a:t>if violence varied by environment (urban, suburban, and rural). </a:t>
            </a:r>
            <a:r>
              <a:rPr lang="en" sz="1200">
                <a:solidFill>
                  <a:schemeClr val="dk2"/>
                </a:solidFill>
                <a:latin typeface="Lato"/>
                <a:ea typeface="Lato"/>
                <a:cs typeface="Lato"/>
                <a:sym typeface="Lato"/>
              </a:rPr>
              <a:t>Results indicate that it </a:t>
            </a:r>
            <a:r>
              <a:rPr b="1" lang="en" sz="1200">
                <a:solidFill>
                  <a:schemeClr val="dk2"/>
                </a:solidFill>
                <a:latin typeface="Lato"/>
                <a:ea typeface="Lato"/>
                <a:cs typeface="Lato"/>
                <a:sym typeface="Lato"/>
              </a:rPr>
              <a:t>did not</a:t>
            </a:r>
            <a:r>
              <a:rPr lang="en" sz="1200">
                <a:solidFill>
                  <a:schemeClr val="dk2"/>
                </a:solidFill>
                <a:latin typeface="Lato"/>
                <a:ea typeface="Lato"/>
                <a:cs typeface="Lato"/>
                <a:sym typeface="Lato"/>
              </a:rPr>
              <a:t> for males, but it </a:t>
            </a:r>
            <a:r>
              <a:rPr b="1" lang="en" sz="1200">
                <a:solidFill>
                  <a:schemeClr val="dk2"/>
                </a:solidFill>
                <a:latin typeface="Lato"/>
                <a:ea typeface="Lato"/>
                <a:cs typeface="Lato"/>
                <a:sym typeface="Lato"/>
              </a:rPr>
              <a:t>did</a:t>
            </a:r>
            <a:r>
              <a:rPr lang="en" sz="1200">
                <a:solidFill>
                  <a:schemeClr val="dk2"/>
                </a:solidFill>
                <a:latin typeface="Lato"/>
                <a:ea typeface="Lato"/>
                <a:cs typeface="Lato"/>
                <a:sym typeface="Lato"/>
              </a:rPr>
              <a:t> for females (males: x²= 8.318, df=6, p&lt;0.216), (females: x²= 12.648, df=6, p&lt;0.049). Females in urban environments have higher levels of violence. </a:t>
            </a:r>
            <a:endParaRPr sz="1200">
              <a:solidFill>
                <a:schemeClr val="dk2"/>
              </a:solidFill>
              <a:latin typeface="Lato"/>
              <a:ea typeface="Lato"/>
              <a:cs typeface="Lato"/>
              <a:sym typeface="Lato"/>
            </a:endParaRPr>
          </a:p>
        </p:txBody>
      </p:sp>
      <p:pic>
        <p:nvPicPr>
          <p:cNvPr id="344" name="Google Shape;344;p53"/>
          <p:cNvPicPr preferRelativeResize="0"/>
          <p:nvPr/>
        </p:nvPicPr>
        <p:blipFill>
          <a:blip r:embed="rId3">
            <a:alphaModFix/>
          </a:blip>
          <a:stretch>
            <a:fillRect/>
          </a:stretch>
        </p:blipFill>
        <p:spPr>
          <a:xfrm>
            <a:off x="371799" y="2709800"/>
            <a:ext cx="3862302" cy="2419350"/>
          </a:xfrm>
          <a:prstGeom prst="rect">
            <a:avLst/>
          </a:prstGeom>
          <a:noFill/>
          <a:ln>
            <a:noFill/>
          </a:ln>
        </p:spPr>
      </p:pic>
      <p:pic>
        <p:nvPicPr>
          <p:cNvPr id="345" name="Google Shape;345;p53"/>
          <p:cNvPicPr preferRelativeResize="0"/>
          <p:nvPr/>
        </p:nvPicPr>
        <p:blipFill>
          <a:blip r:embed="rId4">
            <a:alphaModFix/>
          </a:blip>
          <a:stretch>
            <a:fillRect/>
          </a:stretch>
        </p:blipFill>
        <p:spPr>
          <a:xfrm>
            <a:off x="4824225" y="2648249"/>
            <a:ext cx="3999675" cy="2505376"/>
          </a:xfrm>
          <a:prstGeom prst="rect">
            <a:avLst/>
          </a:prstGeom>
          <a:noFill/>
          <a:ln>
            <a:noFill/>
          </a:ln>
        </p:spPr>
      </p:pic>
      <p:pic>
        <p:nvPicPr>
          <p:cNvPr id="346" name="Google Shape;346;p53"/>
          <p:cNvPicPr preferRelativeResize="0"/>
          <p:nvPr/>
        </p:nvPicPr>
        <p:blipFill>
          <a:blip r:embed="rId5">
            <a:alphaModFix/>
          </a:blip>
          <a:stretch>
            <a:fillRect/>
          </a:stretch>
        </p:blipFill>
        <p:spPr>
          <a:xfrm>
            <a:off x="3862675" y="941755"/>
            <a:ext cx="4901975" cy="149951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4"/>
          <p:cNvSpPr txBox="1"/>
          <p:nvPr>
            <p:ph type="title"/>
          </p:nvPr>
        </p:nvSpPr>
        <p:spPr>
          <a:xfrm>
            <a:off x="205750" y="440925"/>
            <a:ext cx="8516100" cy="6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00"/>
              <a:t>Regression between violence and parent closeness, respectively, by parent relationship stability  </a:t>
            </a:r>
            <a:endParaRPr sz="2600"/>
          </a:p>
        </p:txBody>
      </p:sp>
      <p:sp>
        <p:nvSpPr>
          <p:cNvPr id="352" name="Google Shape;352;p54"/>
          <p:cNvSpPr txBox="1"/>
          <p:nvPr>
            <p:ph idx="1" type="body"/>
          </p:nvPr>
        </p:nvSpPr>
        <p:spPr>
          <a:xfrm>
            <a:off x="437200" y="1414475"/>
            <a:ext cx="8284800" cy="313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u="sng"/>
              <a:t>REGRESSION 1</a:t>
            </a:r>
            <a:r>
              <a:rPr lang="en" sz="1600" u="sng"/>
              <a:t>: </a:t>
            </a:r>
            <a:endParaRPr sz="1600" u="sng"/>
          </a:p>
          <a:p>
            <a:pPr indent="0" lvl="0" marL="0" rtl="0" algn="l">
              <a:spcBef>
                <a:spcPts val="1200"/>
              </a:spcBef>
              <a:spcAft>
                <a:spcPts val="0"/>
              </a:spcAft>
              <a:buNone/>
            </a:pPr>
            <a:r>
              <a:rPr lang="en" sz="1308">
                <a:latin typeface="Arial"/>
                <a:ea typeface="Arial"/>
                <a:cs typeface="Arial"/>
                <a:sym typeface="Arial"/>
              </a:rPr>
              <a:t>We ran a regression to determine if there is a</a:t>
            </a:r>
            <a:r>
              <a:rPr b="1" lang="en" sz="1308">
                <a:latin typeface="Arial"/>
                <a:ea typeface="Arial"/>
                <a:cs typeface="Arial"/>
                <a:sym typeface="Arial"/>
              </a:rPr>
              <a:t> relationship between violence and parent relationship stability.</a:t>
            </a:r>
            <a:r>
              <a:rPr lang="en" sz="1308">
                <a:latin typeface="Arial"/>
                <a:ea typeface="Arial"/>
                <a:cs typeface="Arial"/>
                <a:sym typeface="Arial"/>
              </a:rPr>
              <a:t> We found that there was </a:t>
            </a:r>
            <a:r>
              <a:rPr b="1" lang="en" sz="1308">
                <a:latin typeface="Arial"/>
                <a:ea typeface="Arial"/>
                <a:cs typeface="Arial"/>
                <a:sym typeface="Arial"/>
              </a:rPr>
              <a:t>no significant relationship in male or female participants.</a:t>
            </a:r>
            <a:r>
              <a:rPr lang="en" sz="1308">
                <a:latin typeface="Arial"/>
                <a:ea typeface="Arial"/>
                <a:cs typeface="Arial"/>
                <a:sym typeface="Arial"/>
              </a:rPr>
              <a:t> (male: t = 13.996, df = 1, p = 0.084, female: t = 10.908, df = 1, p = 0.324). </a:t>
            </a:r>
            <a:endParaRPr sz="1308">
              <a:latin typeface="Arial"/>
              <a:ea typeface="Arial"/>
              <a:cs typeface="Arial"/>
              <a:sym typeface="Arial"/>
            </a:endParaRPr>
          </a:p>
          <a:p>
            <a:pPr indent="0" lvl="0" marL="0" rtl="0" algn="l">
              <a:spcBef>
                <a:spcPts val="1200"/>
              </a:spcBef>
              <a:spcAft>
                <a:spcPts val="0"/>
              </a:spcAft>
              <a:buNone/>
            </a:pPr>
            <a:r>
              <a:rPr lang="en" sz="1600" u="sng"/>
              <a:t>REGRESSION 2: </a:t>
            </a:r>
            <a:endParaRPr sz="1600" u="sng"/>
          </a:p>
          <a:p>
            <a:pPr indent="0" lvl="0" marL="0" rtl="0" algn="l">
              <a:spcBef>
                <a:spcPts val="1200"/>
              </a:spcBef>
              <a:spcAft>
                <a:spcPts val="0"/>
              </a:spcAft>
              <a:buNone/>
            </a:pPr>
            <a:r>
              <a:rPr lang="en" sz="1308">
                <a:latin typeface="Arial"/>
                <a:ea typeface="Arial"/>
                <a:cs typeface="Arial"/>
                <a:sym typeface="Arial"/>
              </a:rPr>
              <a:t>We ran a regression to determine if there is a</a:t>
            </a:r>
            <a:r>
              <a:rPr b="1" lang="en" sz="1308">
                <a:latin typeface="Arial"/>
                <a:ea typeface="Arial"/>
                <a:cs typeface="Arial"/>
                <a:sym typeface="Arial"/>
              </a:rPr>
              <a:t> relationship between parent(-child) closeness and parent relationship stability.</a:t>
            </a:r>
            <a:r>
              <a:rPr lang="en" sz="1308">
                <a:latin typeface="Arial"/>
                <a:ea typeface="Arial"/>
                <a:cs typeface="Arial"/>
                <a:sym typeface="Arial"/>
              </a:rPr>
              <a:t> We found that there was </a:t>
            </a:r>
            <a:r>
              <a:rPr b="1" lang="en" sz="1308">
                <a:latin typeface="Arial"/>
                <a:ea typeface="Arial"/>
                <a:cs typeface="Arial"/>
                <a:sym typeface="Arial"/>
              </a:rPr>
              <a:t>no significant relationship for males ( or female participants.</a:t>
            </a:r>
            <a:r>
              <a:rPr lang="en" sz="1308">
                <a:latin typeface="Arial"/>
                <a:ea typeface="Arial"/>
                <a:cs typeface="Arial"/>
                <a:sym typeface="Arial"/>
              </a:rPr>
              <a:t> (male: t = 1.514,  df = 1, p = 0.131) but there was a relationship for females:, female: t = 3.071, df = 1, p = 0.002). </a:t>
            </a:r>
            <a:endParaRPr sz="1308">
              <a:latin typeface="Arial"/>
              <a:ea typeface="Arial"/>
              <a:cs typeface="Arial"/>
              <a:sym typeface="Arial"/>
            </a:endParaRPr>
          </a:p>
          <a:p>
            <a:pPr indent="0" lvl="0" marL="0" rtl="0" algn="l">
              <a:spcBef>
                <a:spcPts val="1200"/>
              </a:spcBef>
              <a:spcAft>
                <a:spcPts val="0"/>
              </a:spcAft>
              <a:buNone/>
            </a:pPr>
            <a:r>
              <a:rPr lang="en" sz="1308">
                <a:latin typeface="Arial"/>
                <a:ea typeface="Arial"/>
                <a:cs typeface="Arial"/>
                <a:sym typeface="Arial"/>
              </a:rPr>
              <a:t>★ There was a </a:t>
            </a:r>
            <a:r>
              <a:rPr b="1" lang="en" sz="1308">
                <a:latin typeface="Arial"/>
                <a:ea typeface="Arial"/>
                <a:cs typeface="Arial"/>
                <a:sym typeface="Arial"/>
              </a:rPr>
              <a:t>positive, but weak, correlation for parent relationship stability  and parent closeness  in females</a:t>
            </a:r>
            <a:r>
              <a:rPr lang="en" sz="1308">
                <a:latin typeface="Arial"/>
                <a:ea typeface="Arial"/>
                <a:cs typeface="Arial"/>
                <a:sym typeface="Arial"/>
              </a:rPr>
              <a:t> (r = 0.132, p = 0.002).</a:t>
            </a:r>
            <a:endParaRPr sz="1608"/>
          </a:p>
        </p:txBody>
      </p:sp>
      <p:sp>
        <p:nvSpPr>
          <p:cNvPr id="353" name="Google Shape;353;p54"/>
          <p:cNvSpPr txBox="1"/>
          <p:nvPr/>
        </p:nvSpPr>
        <p:spPr>
          <a:xfrm>
            <a:off x="6261900" y="4743300"/>
            <a:ext cx="246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(GRAPHS ON NEXT SLIDE)</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408850" y="6783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Questions</a:t>
            </a:r>
            <a:endParaRPr/>
          </a:p>
        </p:txBody>
      </p:sp>
      <p:sp>
        <p:nvSpPr>
          <p:cNvPr id="102" name="Google Shape;102;p19"/>
          <p:cNvSpPr txBox="1"/>
          <p:nvPr>
            <p:ph idx="1" type="body"/>
          </p:nvPr>
        </p:nvSpPr>
        <p:spPr>
          <a:xfrm>
            <a:off x="408850" y="1425100"/>
            <a:ext cx="8273700" cy="3002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a:t>
            </a:r>
            <a:r>
              <a:rPr lang="en"/>
              <a:t> do parent relationships interact with violent behaviors in youth?</a:t>
            </a:r>
            <a:endParaRPr/>
          </a:p>
          <a:p>
            <a:pPr indent="-342900" lvl="0" marL="457200" rtl="0" algn="l">
              <a:spcBef>
                <a:spcPts val="1200"/>
              </a:spcBef>
              <a:spcAft>
                <a:spcPts val="0"/>
              </a:spcAft>
              <a:buSzPts val="1800"/>
              <a:buChar char="●"/>
            </a:pPr>
            <a:r>
              <a:rPr lang="en"/>
              <a:t>Does a lack of closeness in a parent-child relationship lead to a greater risk of engaging in physical violence</a:t>
            </a:r>
            <a:r>
              <a:rPr lang="en"/>
              <a:t>? (SK) </a:t>
            </a:r>
            <a:endParaRPr/>
          </a:p>
          <a:p>
            <a:pPr indent="-342900" lvl="0" marL="457200" rtl="0" algn="l">
              <a:spcBef>
                <a:spcPts val="0"/>
              </a:spcBef>
              <a:spcAft>
                <a:spcPts val="0"/>
              </a:spcAft>
              <a:buSzPts val="1800"/>
              <a:buChar char="●"/>
            </a:pPr>
            <a:r>
              <a:rPr lang="en"/>
              <a:t>What are the impacts of level of physical development between genders? (MW)</a:t>
            </a:r>
            <a:endParaRPr/>
          </a:p>
          <a:p>
            <a:pPr indent="-342900" lvl="0" marL="457200" rtl="0" algn="l">
              <a:spcBef>
                <a:spcPts val="0"/>
              </a:spcBef>
              <a:spcAft>
                <a:spcPts val="0"/>
              </a:spcAft>
              <a:buSzPts val="1800"/>
              <a:buChar char="●"/>
            </a:pPr>
            <a:r>
              <a:rPr lang="en"/>
              <a:t>Does rearing </a:t>
            </a:r>
            <a:r>
              <a:rPr lang="en"/>
              <a:t>environment</a:t>
            </a:r>
            <a:r>
              <a:rPr lang="en"/>
              <a:t> impact violent behavior in youth? (AC)</a:t>
            </a:r>
            <a:endParaRPr/>
          </a:p>
          <a:p>
            <a:pPr indent="-342900" lvl="0" marL="457200" rtl="0" algn="l">
              <a:spcBef>
                <a:spcPts val="0"/>
              </a:spcBef>
              <a:spcAft>
                <a:spcPts val="0"/>
              </a:spcAft>
              <a:buSzPts val="1800"/>
              <a:buChar char="●"/>
            </a:pPr>
            <a:r>
              <a:rPr lang="en"/>
              <a:t>Does violent behavior between parents and children impact the development of problem solving skills? (NN)</a:t>
            </a:r>
            <a:endParaRPr/>
          </a:p>
          <a:p>
            <a:pPr indent="-342900" lvl="0" marL="457200" rtl="0" algn="l">
              <a:spcBef>
                <a:spcPts val="0"/>
              </a:spcBef>
              <a:spcAft>
                <a:spcPts val="0"/>
              </a:spcAft>
              <a:buSzPts val="1800"/>
              <a:buChar char="●"/>
            </a:pPr>
            <a:r>
              <a:rPr lang="en"/>
              <a:t>Do problem solving skills impact violent behavior? (BE)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5"/>
          <p:cNvSpPr txBox="1"/>
          <p:nvPr>
            <p:ph type="title"/>
          </p:nvPr>
        </p:nvSpPr>
        <p:spPr>
          <a:xfrm>
            <a:off x="5274100" y="75399"/>
            <a:ext cx="3801300" cy="190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60"/>
              <a:t>Graphs for violence  and parent closeness by parent relationship stability</a:t>
            </a:r>
            <a:endParaRPr sz="2560"/>
          </a:p>
        </p:txBody>
      </p:sp>
      <p:pic>
        <p:nvPicPr>
          <p:cNvPr id="359" name="Google Shape;359;p55"/>
          <p:cNvPicPr preferRelativeResize="0"/>
          <p:nvPr/>
        </p:nvPicPr>
        <p:blipFill>
          <a:blip r:embed="rId3">
            <a:alphaModFix/>
          </a:blip>
          <a:stretch>
            <a:fillRect/>
          </a:stretch>
        </p:blipFill>
        <p:spPr>
          <a:xfrm>
            <a:off x="80000" y="75400"/>
            <a:ext cx="4936850" cy="3080249"/>
          </a:xfrm>
          <a:prstGeom prst="rect">
            <a:avLst/>
          </a:prstGeom>
          <a:noFill/>
          <a:ln>
            <a:noFill/>
          </a:ln>
        </p:spPr>
      </p:pic>
      <p:pic>
        <p:nvPicPr>
          <p:cNvPr id="360" name="Google Shape;360;p55"/>
          <p:cNvPicPr preferRelativeResize="0"/>
          <p:nvPr/>
        </p:nvPicPr>
        <p:blipFill>
          <a:blip r:embed="rId4">
            <a:alphaModFix/>
          </a:blip>
          <a:stretch>
            <a:fillRect/>
          </a:stretch>
        </p:blipFill>
        <p:spPr>
          <a:xfrm>
            <a:off x="3978740" y="2002797"/>
            <a:ext cx="5096658" cy="30802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364" name="Shape 364"/>
        <p:cNvGrpSpPr/>
        <p:nvPr/>
      </p:nvGrpSpPr>
      <p:grpSpPr>
        <a:xfrm>
          <a:off x="0" y="0"/>
          <a:ext cx="0" cy="0"/>
          <a:chOff x="0" y="0"/>
          <a:chExt cx="0" cy="0"/>
        </a:xfrm>
      </p:grpSpPr>
      <p:sp>
        <p:nvSpPr>
          <p:cNvPr id="365" name="Google Shape;365;p56"/>
          <p:cNvSpPr txBox="1"/>
          <p:nvPr>
            <p:ph type="ctrTitle"/>
          </p:nvPr>
        </p:nvSpPr>
        <p:spPr>
          <a:xfrm>
            <a:off x="1768800" y="1991813"/>
            <a:ext cx="5606400" cy="1159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7"/>
          <p:cNvSpPr txBox="1"/>
          <p:nvPr>
            <p:ph type="title"/>
          </p:nvPr>
        </p:nvSpPr>
        <p:spPr>
          <a:xfrm>
            <a:off x="512325" y="469350"/>
            <a:ext cx="7833600" cy="8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t>How do parent relationships </a:t>
            </a:r>
            <a:r>
              <a:rPr lang="en" sz="2400"/>
              <a:t>interact</a:t>
            </a:r>
            <a:r>
              <a:rPr lang="en" sz="2400"/>
              <a:t> with violent behaviors in youth?</a:t>
            </a:r>
            <a:endParaRPr sz="2400"/>
          </a:p>
        </p:txBody>
      </p:sp>
      <p:sp>
        <p:nvSpPr>
          <p:cNvPr id="371" name="Google Shape;371;p57"/>
          <p:cNvSpPr txBox="1"/>
          <p:nvPr>
            <p:ph idx="1" type="body"/>
          </p:nvPr>
        </p:nvSpPr>
        <p:spPr>
          <a:xfrm>
            <a:off x="423150" y="1231800"/>
            <a:ext cx="8105400" cy="378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Studying violence in youth is important because it helps tackle the issue of youth mortality rate as a consequence of violence, it helps us refine intervention tactics and direct future research, and it can help destigmatize youth that engage in violent behavior.</a:t>
            </a:r>
            <a:endParaRPr sz="1200"/>
          </a:p>
          <a:p>
            <a:pPr indent="0" lvl="0" marL="0" rtl="0" algn="l">
              <a:spcBef>
                <a:spcPts val="1200"/>
              </a:spcBef>
              <a:spcAft>
                <a:spcPts val="0"/>
              </a:spcAft>
              <a:buNone/>
            </a:pPr>
            <a:r>
              <a:rPr lang="en" sz="1200"/>
              <a:t>Our conclusions from our research are as follows:</a:t>
            </a:r>
            <a:endParaRPr sz="1200"/>
          </a:p>
          <a:p>
            <a:pPr indent="-304800" lvl="0" marL="457200" rtl="0" algn="l">
              <a:spcBef>
                <a:spcPts val="1200"/>
              </a:spcBef>
              <a:spcAft>
                <a:spcPts val="0"/>
              </a:spcAft>
              <a:buSzPts val="1200"/>
              <a:buChar char="●"/>
            </a:pPr>
            <a:r>
              <a:rPr lang="en" sz="1200"/>
              <a:t>Shayla: Parental closeness with the child is not a significant factor in the youth’s engagement in violence in both boys and girls.</a:t>
            </a:r>
            <a:endParaRPr sz="1200"/>
          </a:p>
          <a:p>
            <a:pPr indent="-304800" lvl="0" marL="457200" rtl="0" algn="l">
              <a:spcBef>
                <a:spcPts val="0"/>
              </a:spcBef>
              <a:spcAft>
                <a:spcPts val="0"/>
              </a:spcAft>
              <a:buSzPts val="1200"/>
              <a:buChar char="●"/>
            </a:pPr>
            <a:r>
              <a:rPr lang="en" sz="1200"/>
              <a:t>Ally: Environment does not have a significant impact on violent behaviors in adolescent boys. In girls, environment does impact their behavior, and those who live in urban environments had higher levels of violence.</a:t>
            </a:r>
            <a:endParaRPr sz="1200"/>
          </a:p>
          <a:p>
            <a:pPr indent="-304800" lvl="0" marL="457200" rtl="0" algn="l">
              <a:spcBef>
                <a:spcPts val="0"/>
              </a:spcBef>
              <a:spcAft>
                <a:spcPts val="0"/>
              </a:spcAft>
              <a:buSzPts val="1200"/>
              <a:buChar char="●"/>
            </a:pPr>
            <a:r>
              <a:rPr lang="en" sz="1200"/>
              <a:t>Maeve: In participants with a higher level of </a:t>
            </a:r>
            <a:r>
              <a:rPr lang="en" sz="1200"/>
              <a:t>physical</a:t>
            </a:r>
            <a:r>
              <a:rPr lang="en" sz="1200"/>
              <a:t> development (puberty) than their peers, violence scores were higher for both genders, but there was no significance found between puberty and parent closeness. </a:t>
            </a:r>
            <a:endParaRPr sz="1200"/>
          </a:p>
          <a:p>
            <a:pPr indent="-304800" lvl="0" marL="457200" rtl="0" algn="l">
              <a:spcBef>
                <a:spcPts val="0"/>
              </a:spcBef>
              <a:spcAft>
                <a:spcPts val="0"/>
              </a:spcAft>
              <a:buSzPts val="1200"/>
              <a:buChar char="●"/>
            </a:pPr>
            <a:r>
              <a:rPr lang="en" sz="1200"/>
              <a:t>Boo: There was no statistically significant difference in violence in relation to the stability of parent’s relationships. </a:t>
            </a:r>
            <a:endParaRPr sz="1200"/>
          </a:p>
          <a:p>
            <a:pPr indent="-304800" lvl="0" marL="457200" rtl="0" algn="l">
              <a:spcBef>
                <a:spcPts val="0"/>
              </a:spcBef>
              <a:spcAft>
                <a:spcPts val="0"/>
              </a:spcAft>
              <a:buSzPts val="1200"/>
              <a:buChar char="●"/>
            </a:pPr>
            <a:r>
              <a:rPr lang="en" sz="1200"/>
              <a:t>Nam Anh: Impulsivity can be a mediator between parent-child closeness and violence behavior for female gender. Parent-child closeness does not related to violence behavior when we take impulsivity as our mediator.</a:t>
            </a:r>
            <a:endParaRPr sz="1200"/>
          </a:p>
          <a:p>
            <a:pPr indent="0" lvl="0" marL="0" rtl="0" algn="l">
              <a:spcBef>
                <a:spcPts val="1200"/>
              </a:spcBef>
              <a:spcAft>
                <a:spcPts val="1200"/>
              </a:spcAft>
              <a:buNone/>
            </a:pPr>
            <a:r>
              <a:t/>
            </a:r>
            <a:endParaRPr sz="1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8"/>
          <p:cNvSpPr txBox="1"/>
          <p:nvPr>
            <p:ph type="title"/>
          </p:nvPr>
        </p:nvSpPr>
        <p:spPr>
          <a:xfrm>
            <a:off x="197450" y="575950"/>
            <a:ext cx="8524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for Future Research</a:t>
            </a:r>
            <a:endParaRPr/>
          </a:p>
        </p:txBody>
      </p:sp>
      <p:sp>
        <p:nvSpPr>
          <p:cNvPr id="377" name="Google Shape;377;p58"/>
          <p:cNvSpPr txBox="1"/>
          <p:nvPr>
            <p:ph idx="1" type="body"/>
          </p:nvPr>
        </p:nvSpPr>
        <p:spPr>
          <a:xfrm>
            <a:off x="207200" y="1382225"/>
            <a:ext cx="8524500" cy="3378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Looking more into why environment and impulsivity impacted only female </a:t>
            </a:r>
            <a:r>
              <a:rPr lang="en"/>
              <a:t>youth</a:t>
            </a:r>
            <a:r>
              <a:rPr lang="en"/>
              <a:t> violent behaviors</a:t>
            </a:r>
            <a:endParaRPr/>
          </a:p>
          <a:p>
            <a:pPr indent="-342900" lvl="0" marL="457200" rtl="0" algn="l">
              <a:spcBef>
                <a:spcPts val="0"/>
              </a:spcBef>
              <a:spcAft>
                <a:spcPts val="0"/>
              </a:spcAft>
              <a:buSzPts val="1800"/>
              <a:buChar char="●"/>
            </a:pPr>
            <a:r>
              <a:rPr lang="en"/>
              <a:t>Delve deeper into which relationships do affect violent behavior - since parent relationships do not have a statistically significant effect on violence in youth, what relationships in adolescents’ lives do?</a:t>
            </a:r>
            <a:endParaRPr/>
          </a:p>
          <a:p>
            <a:pPr indent="-317500" lvl="1" marL="914400" rtl="0" algn="l">
              <a:spcBef>
                <a:spcPts val="0"/>
              </a:spcBef>
              <a:spcAft>
                <a:spcPts val="0"/>
              </a:spcAft>
              <a:buSzPts val="1400"/>
              <a:buChar char="○"/>
            </a:pPr>
            <a:r>
              <a:rPr lang="en"/>
              <a:t>Possible avenues to explore: friendships; sibling relationships; mentor/mentee relationships</a:t>
            </a:r>
            <a:endParaRPr/>
          </a:p>
          <a:p>
            <a:pPr indent="-342900" lvl="0" marL="457200" rtl="0" algn="l">
              <a:spcBef>
                <a:spcPts val="0"/>
              </a:spcBef>
              <a:spcAft>
                <a:spcPts val="0"/>
              </a:spcAft>
              <a:buSzPts val="1800"/>
              <a:buChar char="●"/>
            </a:pPr>
            <a:r>
              <a:rPr lang="en"/>
              <a:t>Could also study how parents regulate their emotions and how this impacts the way their children regulate their own emotions, specifically the emotions (i.e. anger) that lead to violent behaviors.</a:t>
            </a:r>
            <a:endParaRPr/>
          </a:p>
          <a:p>
            <a:pPr indent="-342900" lvl="0" marL="457200" rtl="0" algn="l">
              <a:spcBef>
                <a:spcPts val="0"/>
              </a:spcBef>
              <a:spcAft>
                <a:spcPts val="0"/>
              </a:spcAft>
              <a:buSzPts val="1800"/>
              <a:buChar char="●"/>
            </a:pPr>
            <a:r>
              <a:rPr lang="en"/>
              <a:t>Looking at how the adolescent’s school goes about punishment (is it focused on rehabilitation? Is it just suspension?), and how these different forms of discipline affect violent behavior in youth.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381" name="Shape 381"/>
        <p:cNvGrpSpPr/>
        <p:nvPr/>
      </p:nvGrpSpPr>
      <p:grpSpPr>
        <a:xfrm>
          <a:off x="0" y="0"/>
          <a:ext cx="0" cy="0"/>
          <a:chOff x="0" y="0"/>
          <a:chExt cx="0" cy="0"/>
        </a:xfrm>
      </p:grpSpPr>
      <p:sp>
        <p:nvSpPr>
          <p:cNvPr id="382" name="Google Shape;382;p59"/>
          <p:cNvSpPr txBox="1"/>
          <p:nvPr>
            <p:ph type="ctrTitle"/>
          </p:nvPr>
        </p:nvSpPr>
        <p:spPr>
          <a:xfrm>
            <a:off x="1768800" y="1991813"/>
            <a:ext cx="5606400" cy="1159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REFERENCES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type="title"/>
          </p:nvPr>
        </p:nvSpPr>
        <p:spPr>
          <a:xfrm>
            <a:off x="197450" y="575950"/>
            <a:ext cx="85245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88" name="Google Shape;388;p60"/>
          <p:cNvSpPr txBox="1"/>
          <p:nvPr>
            <p:ph idx="1" type="body"/>
          </p:nvPr>
        </p:nvSpPr>
        <p:spPr>
          <a:xfrm>
            <a:off x="207200" y="1382225"/>
            <a:ext cx="8524500" cy="3216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Dahlberg, L. L. "Youth Violence in the United States - Major Trends, Risk Factors, and Prevention Approaches." American Journal of Preventive Medicine 14, no. 4 (May, 1998): 259-272. doi:10.1016/S0749-3797(98)00009-9.</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Hahn, Robert, Dawna Fuqua-Whitley, Holly Wethington, Jessica Lowy, Alex Crosby, Mindy Fullilove, Robert Johnson, et al. "Effectiveness of Universal School-Based Programs to Prevent Violent and Aggressive Behavior - A Systematic Review." American Journal of Preventive Medicine 33, no. 2 (AUG, 2007): S114-S129. doi:10.1016/j.amepre.2007.04.012.</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Hoeve, Machteld, Judith Semon Dubas, Veroni I. Eichelsheim, van der Laan, Peter H., Wilma Smeenk, and Jan R. M. Gerris. "The Relationship between Parenting and Delinquency: A Meta-Analysis." Journal of Abnormal Child Psychology37, no. 6 (AUG, 2009): 749-775. doi:10.1007/s10802-009-9310-8.</a:t>
            </a:r>
            <a:endParaRPr sz="1200">
              <a:solidFill>
                <a:srgbClr val="53565A"/>
              </a:solidFill>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Sumner, S. A., Mercy, J. A., Dahlberg, L. L., Hillis, S. D., Klevens, J., &amp; Houry, D. (2015). Violence in the united states status, challenges, and opportunities. </a:t>
            </a:r>
            <a:r>
              <a:rPr i="1" lang="en" sz="1200">
                <a:latin typeface="Times New Roman"/>
                <a:ea typeface="Times New Roman"/>
                <a:cs typeface="Times New Roman"/>
                <a:sym typeface="Times New Roman"/>
              </a:rPr>
              <a:t>Jama-Journal of the American Medical Association</a:t>
            </a:r>
            <a:r>
              <a:rPr lang="en" sz="1200">
                <a:latin typeface="Times New Roman"/>
                <a:ea typeface="Times New Roman"/>
                <a:cs typeface="Times New Roman"/>
                <a:sym typeface="Times New Roman"/>
              </a:rPr>
              <a:t>, 314(5), 478-488. doi:10.1001/jama.2015.8371.</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Dodge, K. A., &amp; Newman, J.P. (1981). Biased decision-making processes in aggressive boys.</a:t>
            </a:r>
            <a:r>
              <a:rPr i="1" lang="en" sz="1200">
                <a:latin typeface="Times New Roman"/>
                <a:ea typeface="Times New Roman"/>
                <a:cs typeface="Times New Roman"/>
                <a:sym typeface="Times New Roman"/>
              </a:rPr>
              <a:t> Journal of Abnormal Psychology, 90</a:t>
            </a:r>
            <a:r>
              <a:rPr lang="en" sz="1200">
                <a:latin typeface="Times New Roman"/>
                <a:ea typeface="Times New Roman"/>
                <a:cs typeface="Times New Roman"/>
                <a:sym typeface="Times New Roman"/>
              </a:rPr>
              <a:t>(4),375-379. doi:10.1037/0021-843X.90.4.375.</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Lochman, J. E. &amp; Lenhart, L.A. (1993). Anger coping intervention for aggressive-children - conceptual models and outcome effects.</a:t>
            </a:r>
            <a:r>
              <a:rPr i="1" lang="en" sz="1200">
                <a:latin typeface="Times New Roman"/>
                <a:ea typeface="Times New Roman"/>
                <a:cs typeface="Times New Roman"/>
                <a:sym typeface="Times New Roman"/>
              </a:rPr>
              <a:t> Clinical Psychology Review, 13</a:t>
            </a:r>
            <a:r>
              <a:rPr lang="en" sz="1200">
                <a:latin typeface="Times New Roman"/>
                <a:ea typeface="Times New Roman"/>
                <a:cs typeface="Times New Roman"/>
                <a:sym typeface="Times New Roman"/>
              </a:rPr>
              <a:t>(8), 785-805. doi:10.1016/S0272-7358(05)80006-6.</a:t>
            </a:r>
            <a:endParaRPr sz="1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6100" y="6897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Constructs</a:t>
            </a:r>
            <a:endParaRPr/>
          </a:p>
        </p:txBody>
      </p:sp>
      <p:sp>
        <p:nvSpPr>
          <p:cNvPr id="108" name="Google Shape;108;p20"/>
          <p:cNvSpPr txBox="1"/>
          <p:nvPr>
            <p:ph idx="1" type="body"/>
          </p:nvPr>
        </p:nvSpPr>
        <p:spPr>
          <a:xfrm>
            <a:off x="110650" y="1007475"/>
            <a:ext cx="8611200" cy="3319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	</a:t>
            </a:r>
            <a:endParaRPr/>
          </a:p>
          <a:p>
            <a:pPr indent="-342900" lvl="0" marL="1371600" rtl="0" algn="l">
              <a:spcBef>
                <a:spcPts val="1200"/>
              </a:spcBef>
              <a:spcAft>
                <a:spcPts val="0"/>
              </a:spcAft>
              <a:buSzPts val="1800"/>
              <a:buAutoNum type="arabicPeriod"/>
            </a:pPr>
            <a:r>
              <a:rPr lang="en"/>
              <a:t>Does a lack of closeness in a parent-child relationship lead to a greater risk of engaging in physical violence?</a:t>
            </a:r>
            <a:endParaRPr/>
          </a:p>
          <a:p>
            <a:pPr indent="-317500" lvl="1" marL="1828800" rtl="0" algn="l">
              <a:spcBef>
                <a:spcPts val="0"/>
              </a:spcBef>
              <a:spcAft>
                <a:spcPts val="0"/>
              </a:spcAft>
              <a:buSzPts val="1400"/>
              <a:buAutoNum type="alphaLcPeriod"/>
            </a:pPr>
            <a:r>
              <a:rPr lang="en"/>
              <a:t>IVs: closeness with parent </a:t>
            </a:r>
            <a:endParaRPr/>
          </a:p>
          <a:p>
            <a:pPr indent="-317500" lvl="1" marL="1828800" rtl="0" algn="l">
              <a:spcBef>
                <a:spcPts val="0"/>
              </a:spcBef>
              <a:spcAft>
                <a:spcPts val="0"/>
              </a:spcAft>
              <a:buSzPts val="1400"/>
              <a:buAutoNum type="alphaLcPeriod"/>
            </a:pPr>
            <a:r>
              <a:rPr lang="en"/>
              <a:t>DVs: physical violence </a:t>
            </a:r>
            <a:endParaRPr/>
          </a:p>
          <a:p>
            <a:pPr indent="-342900" lvl="0" marL="1371600" rtl="0" algn="l">
              <a:spcBef>
                <a:spcPts val="0"/>
              </a:spcBef>
              <a:spcAft>
                <a:spcPts val="0"/>
              </a:spcAft>
              <a:buSzPts val="1800"/>
              <a:buAutoNum type="arabicPeriod"/>
            </a:pPr>
            <a:r>
              <a:rPr lang="en"/>
              <a:t>Does violent behavior between parents and children impact the development of problem solving skills? Can problem solving skills impact aggression?</a:t>
            </a:r>
            <a:endParaRPr/>
          </a:p>
          <a:p>
            <a:pPr indent="-317500" lvl="1" marL="1828800" rtl="0" algn="l">
              <a:spcBef>
                <a:spcPts val="0"/>
              </a:spcBef>
              <a:spcAft>
                <a:spcPts val="0"/>
              </a:spcAft>
              <a:buSzPts val="1400"/>
              <a:buAutoNum type="alphaLcPeriod"/>
            </a:pPr>
            <a:r>
              <a:rPr lang="en"/>
              <a:t>IVs: parent over-control and closeness with parent </a:t>
            </a:r>
            <a:endParaRPr/>
          </a:p>
          <a:p>
            <a:pPr indent="-317500" lvl="1" marL="1828800" rtl="0" algn="l">
              <a:spcBef>
                <a:spcPts val="0"/>
              </a:spcBef>
              <a:spcAft>
                <a:spcPts val="0"/>
              </a:spcAft>
              <a:buSzPts val="1400"/>
              <a:buAutoNum type="alphaLcPeriod"/>
            </a:pPr>
            <a:r>
              <a:rPr lang="en"/>
              <a:t>DVs: problem solving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36350" y="62470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Constructs</a:t>
            </a:r>
            <a:endParaRPr/>
          </a:p>
        </p:txBody>
      </p:sp>
      <p:sp>
        <p:nvSpPr>
          <p:cNvPr id="114" name="Google Shape;114;p21"/>
          <p:cNvSpPr txBox="1"/>
          <p:nvPr>
            <p:ph idx="1" type="body"/>
          </p:nvPr>
        </p:nvSpPr>
        <p:spPr>
          <a:xfrm>
            <a:off x="336350" y="1260100"/>
            <a:ext cx="8584200" cy="30675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rPr lang="en"/>
              <a:t>Environment: We are focusing on self-reported unsafe neighborhoods scaling from the score of 3 to 5 from data H1NB5 in the Codebook. </a:t>
            </a:r>
            <a:endParaRPr/>
          </a:p>
          <a:p>
            <a:pPr indent="457200" lvl="0" marL="457200" rtl="0" algn="l">
              <a:spcBef>
                <a:spcPts val="1200"/>
              </a:spcBef>
              <a:spcAft>
                <a:spcPts val="0"/>
              </a:spcAft>
              <a:buNone/>
            </a:pPr>
            <a:r>
              <a:rPr lang="en"/>
              <a:t>Moderator:</a:t>
            </a:r>
            <a:endParaRPr/>
          </a:p>
          <a:p>
            <a:pPr indent="-317500" lvl="1" marL="1828800" rtl="0" algn="l">
              <a:spcBef>
                <a:spcPts val="1200"/>
              </a:spcBef>
              <a:spcAft>
                <a:spcPts val="0"/>
              </a:spcAft>
              <a:buSzPts val="1400"/>
              <a:buAutoNum type="alphaLcPeriod"/>
            </a:pPr>
            <a:r>
              <a:rPr lang="en"/>
              <a:t>Gender: Male and Female</a:t>
            </a:r>
            <a:endParaRPr/>
          </a:p>
          <a:p>
            <a:pPr indent="-317500" lvl="1" marL="1828800" rtl="0" algn="l">
              <a:spcBef>
                <a:spcPts val="0"/>
              </a:spcBef>
              <a:spcAft>
                <a:spcPts val="0"/>
              </a:spcAft>
              <a:buSzPts val="1400"/>
              <a:buAutoNum type="alphaLcPeriod"/>
            </a:pPr>
            <a:r>
              <a:rPr lang="en"/>
              <a:t>Environment: Urban, Suburban, Rural</a:t>
            </a:r>
            <a:endParaRPr/>
          </a:p>
          <a:p>
            <a:pPr indent="457200" lvl="0" marL="457200" rtl="0" algn="l">
              <a:spcBef>
                <a:spcPts val="1200"/>
              </a:spcBef>
              <a:spcAft>
                <a:spcPts val="1200"/>
              </a:spcAft>
              <a:buNone/>
            </a:pPr>
            <a:r>
              <a:rPr lang="en"/>
              <a:t>Mediator: Problem Solving Skills, Qualities of Parent Relationship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488950" y="701125"/>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a:t>
            </a:r>
            <a:endParaRPr/>
          </a:p>
        </p:txBody>
      </p:sp>
      <p:sp>
        <p:nvSpPr>
          <p:cNvPr id="120" name="Google Shape;120;p22"/>
          <p:cNvSpPr txBox="1"/>
          <p:nvPr>
            <p:ph idx="1" type="body"/>
          </p:nvPr>
        </p:nvSpPr>
        <p:spPr>
          <a:xfrm>
            <a:off x="488950" y="1272975"/>
            <a:ext cx="8416500" cy="3067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Our </a:t>
            </a:r>
            <a:r>
              <a:rPr lang="en"/>
              <a:t>preliminary</a:t>
            </a:r>
            <a:r>
              <a:rPr lang="en"/>
              <a:t> hypothesis is that a lack of parental closeness plays a role in violent behaviors in youth, and items such as gender and </a:t>
            </a:r>
            <a:r>
              <a:rPr lang="en"/>
              <a:t>environmental</a:t>
            </a:r>
            <a:r>
              <a:rPr lang="en"/>
              <a:t> setting being moderational correlates. </a:t>
            </a:r>
            <a:endParaRPr/>
          </a:p>
          <a:p>
            <a:pPr indent="0" lvl="0" marL="0" rtl="0" algn="l">
              <a:lnSpc>
                <a:spcPct val="150000"/>
              </a:lnSpc>
              <a:spcBef>
                <a:spcPts val="1200"/>
              </a:spcBef>
              <a:spcAft>
                <a:spcPts val="1200"/>
              </a:spcAft>
              <a:buNone/>
            </a:pPr>
            <a:r>
              <a:rPr lang="en"/>
              <a:t>We also expect that parental violence will be the most significant determinant, and will impact development of problem solving skills.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graphicFrame>
        <p:nvGraphicFramePr>
          <p:cNvPr id="125" name="Google Shape;125;p23"/>
          <p:cNvGraphicFramePr/>
          <p:nvPr/>
        </p:nvGraphicFramePr>
        <p:xfrm>
          <a:off x="451138" y="640340"/>
          <a:ext cx="3000000" cy="3000000"/>
        </p:xfrm>
        <a:graphic>
          <a:graphicData uri="http://schemas.openxmlformats.org/drawingml/2006/table">
            <a:tbl>
              <a:tblPr>
                <a:noFill/>
                <a:tableStyleId>{09C40082-E30E-43E1-BE39-CEAD28023CA7}</a:tableStyleId>
              </a:tblPr>
              <a:tblGrid>
                <a:gridCol w="2045825"/>
                <a:gridCol w="1222225"/>
                <a:gridCol w="2335650"/>
                <a:gridCol w="2638025"/>
              </a:tblGrid>
              <a:tr h="538650">
                <a:tc>
                  <a:txBody>
                    <a:bodyPr/>
                    <a:lstStyle/>
                    <a:p>
                      <a:pPr indent="0" lvl="0" marL="0" rtl="0" algn="l">
                        <a:spcBef>
                          <a:spcPts val="0"/>
                        </a:spcBef>
                        <a:spcAft>
                          <a:spcPts val="0"/>
                        </a:spcAft>
                        <a:buNone/>
                      </a:pPr>
                      <a:r>
                        <a:rPr i="1" lang="en"/>
                        <a:t>Variable </a:t>
                      </a:r>
                      <a:endParaRPr i="1"/>
                    </a:p>
                  </a:txBody>
                  <a:tcPr marT="91425" marB="91425" marR="91425" marL="91425" anchor="ctr"/>
                </a:tc>
                <a:tc>
                  <a:txBody>
                    <a:bodyPr/>
                    <a:lstStyle/>
                    <a:p>
                      <a:pPr indent="0" lvl="0" marL="0" rtl="0" algn="l">
                        <a:spcBef>
                          <a:spcPts val="0"/>
                        </a:spcBef>
                        <a:spcAft>
                          <a:spcPts val="0"/>
                        </a:spcAft>
                        <a:buNone/>
                      </a:pPr>
                      <a:r>
                        <a:rPr i="1" lang="en"/>
                        <a:t>Variable Type </a:t>
                      </a:r>
                      <a:endParaRPr i="1"/>
                    </a:p>
                  </a:txBody>
                  <a:tcPr marT="91425" marB="91425" marR="91425" marL="91425" anchor="ctr"/>
                </a:tc>
                <a:tc>
                  <a:txBody>
                    <a:bodyPr/>
                    <a:lstStyle/>
                    <a:p>
                      <a:pPr indent="0" lvl="0" marL="0" rtl="0" algn="l">
                        <a:spcBef>
                          <a:spcPts val="0"/>
                        </a:spcBef>
                        <a:spcAft>
                          <a:spcPts val="0"/>
                        </a:spcAft>
                        <a:buNone/>
                      </a:pPr>
                      <a:r>
                        <a:rPr i="1" lang="en"/>
                        <a:t>Predicted Relationship to Violence Scale</a:t>
                      </a:r>
                      <a:endParaRPr i="1"/>
                    </a:p>
                  </a:txBody>
                  <a:tcPr marT="91425" marB="91425" marR="91425" marL="91425" anchor="ctr"/>
                </a:tc>
                <a:tc>
                  <a:txBody>
                    <a:bodyPr/>
                    <a:lstStyle/>
                    <a:p>
                      <a:pPr indent="0" lvl="0" marL="0" rtl="0" algn="l">
                        <a:spcBef>
                          <a:spcPts val="0"/>
                        </a:spcBef>
                        <a:spcAft>
                          <a:spcPts val="0"/>
                        </a:spcAft>
                        <a:buNone/>
                      </a:pPr>
                      <a:r>
                        <a:rPr i="1" lang="en"/>
                        <a:t>Predicted Relationship to Parent Closeness </a:t>
                      </a:r>
                      <a:endParaRPr i="1"/>
                    </a:p>
                  </a:txBody>
                  <a:tcPr marT="91425" marB="91425" marR="91425" marL="91425" anchor="ctr"/>
                </a:tc>
              </a:tr>
              <a:tr h="538650">
                <a:tc>
                  <a:txBody>
                    <a:bodyPr/>
                    <a:lstStyle/>
                    <a:p>
                      <a:pPr indent="0" lvl="0" marL="0" rtl="0" algn="l">
                        <a:spcBef>
                          <a:spcPts val="0"/>
                        </a:spcBef>
                        <a:spcAft>
                          <a:spcPts val="0"/>
                        </a:spcAft>
                        <a:buNone/>
                      </a:pPr>
                      <a:r>
                        <a:rPr b="1" lang="en"/>
                        <a:t>Puberty / Development </a:t>
                      </a:r>
                      <a:endParaRPr b="1"/>
                    </a:p>
                  </a:txBody>
                  <a:tcPr marT="91425" marB="91425" marR="91425" marL="91425"/>
                </a:tc>
                <a:tc>
                  <a:txBody>
                    <a:bodyPr/>
                    <a:lstStyle/>
                    <a:p>
                      <a:pPr indent="0" lvl="0" marL="0" rtl="0" algn="l">
                        <a:spcBef>
                          <a:spcPts val="0"/>
                        </a:spcBef>
                        <a:spcAft>
                          <a:spcPts val="0"/>
                        </a:spcAft>
                        <a:buNone/>
                      </a:pPr>
                      <a:r>
                        <a:rPr lang="en"/>
                        <a:t>Moderator </a:t>
                      </a:r>
                      <a:endParaRPr/>
                    </a:p>
                  </a:txBody>
                  <a:tcPr marT="91425" marB="91425" marR="91425" marL="91425"/>
                </a:tc>
                <a:tc>
                  <a:txBody>
                    <a:bodyPr/>
                    <a:lstStyle/>
                    <a:p>
                      <a:pPr indent="0" lvl="0" marL="0" rtl="0" algn="l">
                        <a:spcBef>
                          <a:spcPts val="0"/>
                        </a:spcBef>
                        <a:spcAft>
                          <a:spcPts val="0"/>
                        </a:spcAft>
                        <a:buNone/>
                      </a:pPr>
                      <a:r>
                        <a:rPr lang="en" sz="1000"/>
                        <a:t>High level of pubescence=high violence</a:t>
                      </a:r>
                      <a:endParaRPr sz="1000"/>
                    </a:p>
                    <a:p>
                      <a:pPr indent="0" lvl="0" marL="0" rtl="0" algn="l">
                        <a:spcBef>
                          <a:spcPts val="0"/>
                        </a:spcBef>
                        <a:spcAft>
                          <a:spcPts val="0"/>
                        </a:spcAft>
                        <a:buNone/>
                      </a:pPr>
                      <a:r>
                        <a:rPr lang="en" sz="1000"/>
                        <a:t>Low level of pubescence=low violence</a:t>
                      </a:r>
                      <a:endParaRPr sz="1000"/>
                    </a:p>
                  </a:txBody>
                  <a:tcPr marT="91425" marB="91425" marR="91425" marL="91425"/>
                </a:tc>
                <a:tc>
                  <a:txBody>
                    <a:bodyPr/>
                    <a:lstStyle/>
                    <a:p>
                      <a:pPr indent="0" lvl="0" marL="0" rtl="0" algn="l">
                        <a:spcBef>
                          <a:spcPts val="0"/>
                        </a:spcBef>
                        <a:spcAft>
                          <a:spcPts val="0"/>
                        </a:spcAft>
                        <a:buNone/>
                      </a:pPr>
                      <a:r>
                        <a:rPr lang="en"/>
                        <a:t>High pubescence=low closeness</a:t>
                      </a:r>
                      <a:endParaRPr/>
                    </a:p>
                  </a:txBody>
                  <a:tcPr marT="91425" marB="91425" marR="91425" marL="91425"/>
                </a:tc>
              </a:tr>
              <a:tr h="538650">
                <a:tc>
                  <a:txBody>
                    <a:bodyPr/>
                    <a:lstStyle/>
                    <a:p>
                      <a:pPr indent="0" lvl="0" marL="0" rtl="0" algn="l">
                        <a:spcBef>
                          <a:spcPts val="0"/>
                        </a:spcBef>
                        <a:spcAft>
                          <a:spcPts val="0"/>
                        </a:spcAft>
                        <a:buNone/>
                      </a:pPr>
                      <a:r>
                        <a:rPr b="1" lang="en"/>
                        <a:t>Impulsivity / Problem Solving</a:t>
                      </a:r>
                      <a:endParaRPr b="1"/>
                    </a:p>
                  </a:txBody>
                  <a:tcPr marT="91425" marB="91425" marR="91425" marL="91425"/>
                </a:tc>
                <a:tc>
                  <a:txBody>
                    <a:bodyPr/>
                    <a:lstStyle/>
                    <a:p>
                      <a:pPr indent="0" lvl="0" marL="0" rtl="0" algn="l">
                        <a:spcBef>
                          <a:spcPts val="0"/>
                        </a:spcBef>
                        <a:spcAft>
                          <a:spcPts val="0"/>
                        </a:spcAft>
                        <a:buNone/>
                      </a:pPr>
                      <a:r>
                        <a:rPr lang="en"/>
                        <a:t>Mediator</a:t>
                      </a:r>
                      <a:endParaRPr/>
                    </a:p>
                  </a:txBody>
                  <a:tcPr marT="91425" marB="91425" marR="91425" marL="91425"/>
                </a:tc>
                <a:tc>
                  <a:txBody>
                    <a:bodyPr/>
                    <a:lstStyle/>
                    <a:p>
                      <a:pPr indent="0" lvl="0" marL="0" rtl="0" algn="l">
                        <a:spcBef>
                          <a:spcPts val="0"/>
                        </a:spcBef>
                        <a:spcAft>
                          <a:spcPts val="0"/>
                        </a:spcAft>
                        <a:buNone/>
                      </a:pPr>
                      <a:r>
                        <a:rPr lang="en"/>
                        <a:t>Higher </a:t>
                      </a:r>
                      <a:r>
                        <a:rPr lang="en"/>
                        <a:t>impulsivity</a:t>
                      </a:r>
                      <a:r>
                        <a:rPr lang="en"/>
                        <a:t> leads to higher violence</a:t>
                      </a:r>
                      <a:endParaRPr/>
                    </a:p>
                  </a:txBody>
                  <a:tcPr marT="91425" marB="91425" marR="91425" marL="91425"/>
                </a:tc>
                <a:tc>
                  <a:txBody>
                    <a:bodyPr/>
                    <a:lstStyle/>
                    <a:p>
                      <a:pPr indent="0" lvl="0" marL="0" rtl="0" algn="l">
                        <a:spcBef>
                          <a:spcPts val="0"/>
                        </a:spcBef>
                        <a:spcAft>
                          <a:spcPts val="0"/>
                        </a:spcAft>
                        <a:buNone/>
                      </a:pPr>
                      <a:r>
                        <a:rPr lang="en"/>
                        <a:t>Lower Parental closeness = high impulsivity</a:t>
                      </a:r>
                      <a:endParaRPr/>
                    </a:p>
                  </a:txBody>
                  <a:tcPr marT="91425" marB="91425" marR="91425" marL="91425"/>
                </a:tc>
              </a:tr>
              <a:tr h="727200">
                <a:tc>
                  <a:txBody>
                    <a:bodyPr/>
                    <a:lstStyle/>
                    <a:p>
                      <a:pPr indent="0" lvl="0" marL="0" rtl="0" algn="l">
                        <a:spcBef>
                          <a:spcPts val="0"/>
                        </a:spcBef>
                        <a:spcAft>
                          <a:spcPts val="0"/>
                        </a:spcAft>
                        <a:buNone/>
                      </a:pPr>
                      <a:r>
                        <a:rPr b="1" lang="en"/>
                        <a:t>Parent Relationship Stability</a:t>
                      </a:r>
                      <a:endParaRPr b="1"/>
                    </a:p>
                  </a:txBody>
                  <a:tcPr marT="91425" marB="91425" marR="91425" marL="91425"/>
                </a:tc>
                <a:tc>
                  <a:txBody>
                    <a:bodyPr/>
                    <a:lstStyle/>
                    <a:p>
                      <a:pPr indent="0" lvl="0" marL="0" rtl="0" algn="l">
                        <a:spcBef>
                          <a:spcPts val="0"/>
                        </a:spcBef>
                        <a:spcAft>
                          <a:spcPts val="0"/>
                        </a:spcAft>
                        <a:buNone/>
                      </a:pPr>
                      <a:r>
                        <a:rPr lang="en"/>
                        <a:t>Mediator </a:t>
                      </a:r>
                      <a:endParaRPr/>
                    </a:p>
                  </a:txBody>
                  <a:tcPr marT="91425" marB="91425" marR="91425" marL="91425"/>
                </a:tc>
                <a:tc>
                  <a:txBody>
                    <a:bodyPr/>
                    <a:lstStyle/>
                    <a:p>
                      <a:pPr indent="0" lvl="0" marL="0" rtl="0" algn="l">
                        <a:spcBef>
                          <a:spcPts val="0"/>
                        </a:spcBef>
                        <a:spcAft>
                          <a:spcPts val="0"/>
                        </a:spcAft>
                        <a:buNone/>
                      </a:pPr>
                      <a:r>
                        <a:rPr lang="en"/>
                        <a:t>Negative Correlation </a:t>
                      </a:r>
                      <a:r>
                        <a:rPr lang="en">
                          <a:solidFill>
                            <a:schemeClr val="dk2"/>
                          </a:solidFill>
                        </a:rPr>
                        <a:t>for both boys and girls</a:t>
                      </a:r>
                      <a:r>
                        <a:rPr lang="en"/>
                        <a:t>: low stability = higher violence </a:t>
                      </a:r>
                      <a:endParaRPr/>
                    </a:p>
                  </a:txBody>
                  <a:tcPr marT="91425" marB="91425" marR="91425" marL="91425"/>
                </a:tc>
                <a:tc>
                  <a:txBody>
                    <a:bodyPr/>
                    <a:lstStyle/>
                    <a:p>
                      <a:pPr indent="0" lvl="0" marL="0" rtl="0" algn="l">
                        <a:spcBef>
                          <a:spcPts val="0"/>
                        </a:spcBef>
                        <a:spcAft>
                          <a:spcPts val="0"/>
                        </a:spcAft>
                        <a:buNone/>
                      </a:pPr>
                      <a:r>
                        <a:rPr lang="en"/>
                        <a:t>Negative Correlation for both genders: low stability = low closeness </a:t>
                      </a:r>
                      <a:endParaRPr/>
                    </a:p>
                  </a:txBody>
                  <a:tcPr marT="91425" marB="91425" marR="91425" marL="91425"/>
                </a:tc>
              </a:tr>
              <a:tr h="727200">
                <a:tc>
                  <a:txBody>
                    <a:bodyPr/>
                    <a:lstStyle/>
                    <a:p>
                      <a:pPr indent="0" lvl="0" marL="0" rtl="0" algn="l">
                        <a:spcBef>
                          <a:spcPts val="0"/>
                        </a:spcBef>
                        <a:spcAft>
                          <a:spcPts val="0"/>
                        </a:spcAft>
                        <a:buNone/>
                      </a:pPr>
                      <a:r>
                        <a:rPr b="1" lang="en"/>
                        <a:t>MOM &amp; DAD closeness, respectively </a:t>
                      </a:r>
                      <a:endParaRPr b="1"/>
                    </a:p>
                  </a:txBody>
                  <a:tcPr marT="91425" marB="91425" marR="91425" marL="91425"/>
                </a:tc>
                <a:tc>
                  <a:txBody>
                    <a:bodyPr/>
                    <a:lstStyle/>
                    <a:p>
                      <a:pPr indent="0" lvl="0" marL="0" rtl="0" algn="l">
                        <a:spcBef>
                          <a:spcPts val="0"/>
                        </a:spcBef>
                        <a:spcAft>
                          <a:spcPts val="0"/>
                        </a:spcAft>
                        <a:buNone/>
                      </a:pPr>
                      <a:r>
                        <a:rPr lang="en"/>
                        <a:t>Mediator</a:t>
                      </a:r>
                      <a:endParaRPr/>
                    </a:p>
                  </a:txBody>
                  <a:tcPr marT="91425" marB="91425" marR="91425" marL="91425"/>
                </a:tc>
                <a:tc>
                  <a:txBody>
                    <a:bodyPr/>
                    <a:lstStyle/>
                    <a:p>
                      <a:pPr indent="0" lvl="0" marL="0" rtl="0" algn="l">
                        <a:spcBef>
                          <a:spcPts val="0"/>
                        </a:spcBef>
                        <a:spcAft>
                          <a:spcPts val="0"/>
                        </a:spcAft>
                        <a:buNone/>
                      </a:pPr>
                      <a:r>
                        <a:rPr lang="en"/>
                        <a:t>Negative Relationship: higher closeness = lower violence</a:t>
                      </a:r>
                      <a:endParaRPr/>
                    </a:p>
                  </a:txBody>
                  <a:tcPr marT="91425" marB="91425" marR="91425" marL="91425"/>
                </a:tc>
                <a:tc>
                  <a:txBody>
                    <a:bodyPr/>
                    <a:lstStyle/>
                    <a:p>
                      <a:pPr indent="0" lvl="0" marL="0" rtl="0" algn="l">
                        <a:spcBef>
                          <a:spcPts val="0"/>
                        </a:spcBef>
                        <a:spcAft>
                          <a:spcPts val="0"/>
                        </a:spcAft>
                        <a:buNone/>
                      </a:pPr>
                      <a:r>
                        <a:rPr lang="en"/>
                        <a:t>Positive Relationship: high closeness to Mom and Dad individually = high parent closeness</a:t>
                      </a:r>
                      <a:endParaRPr/>
                    </a:p>
                  </a:txBody>
                  <a:tcPr marT="91425" marB="91425" marR="91425" marL="91425"/>
                </a:tc>
              </a:tr>
              <a:tr h="606000">
                <a:tc>
                  <a:txBody>
                    <a:bodyPr/>
                    <a:lstStyle/>
                    <a:p>
                      <a:pPr indent="0" lvl="0" marL="0" rtl="0" algn="l">
                        <a:spcBef>
                          <a:spcPts val="0"/>
                        </a:spcBef>
                        <a:spcAft>
                          <a:spcPts val="0"/>
                        </a:spcAft>
                        <a:buNone/>
                      </a:pPr>
                      <a:r>
                        <a:rPr b="1" lang="en"/>
                        <a:t>Rearing Environment</a:t>
                      </a:r>
                      <a:endParaRPr b="1"/>
                    </a:p>
                  </a:txBody>
                  <a:tcPr marT="91425" marB="91425" marR="91425" marL="91425"/>
                </a:tc>
                <a:tc>
                  <a:txBody>
                    <a:bodyPr/>
                    <a:lstStyle/>
                    <a:p>
                      <a:pPr indent="0" lvl="0" marL="0" rtl="0" algn="l">
                        <a:spcBef>
                          <a:spcPts val="0"/>
                        </a:spcBef>
                        <a:spcAft>
                          <a:spcPts val="0"/>
                        </a:spcAft>
                        <a:buNone/>
                      </a:pPr>
                      <a:r>
                        <a:rPr lang="en"/>
                        <a:t>Moderator</a:t>
                      </a:r>
                      <a:endParaRPr/>
                    </a:p>
                  </a:txBody>
                  <a:tcPr marT="91425" marB="91425" marR="91425" marL="91425"/>
                </a:tc>
                <a:tc>
                  <a:txBody>
                    <a:bodyPr/>
                    <a:lstStyle/>
                    <a:p>
                      <a:pPr indent="0" lvl="0" marL="0" rtl="0" algn="l">
                        <a:spcBef>
                          <a:spcPts val="0"/>
                        </a:spcBef>
                        <a:spcAft>
                          <a:spcPts val="0"/>
                        </a:spcAft>
                        <a:buNone/>
                      </a:pPr>
                      <a:r>
                        <a:rPr lang="en" sz="1100"/>
                        <a:t>Urban </a:t>
                      </a:r>
                      <a:r>
                        <a:rPr lang="en" sz="1100"/>
                        <a:t>environment - high violence; </a:t>
                      </a:r>
                      <a:endParaRPr sz="1100"/>
                    </a:p>
                    <a:p>
                      <a:pPr indent="0" lvl="0" marL="0" rtl="0" algn="l">
                        <a:spcBef>
                          <a:spcPts val="0"/>
                        </a:spcBef>
                        <a:spcAft>
                          <a:spcPts val="0"/>
                        </a:spcAft>
                        <a:buNone/>
                      </a:pPr>
                      <a:r>
                        <a:rPr lang="en" sz="1100"/>
                        <a:t>rural environment - low violence</a:t>
                      </a:r>
                      <a:endParaRPr sz="1100"/>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r>
            </a:tbl>
          </a:graphicData>
        </a:graphic>
      </p:graphicFrame>
      <p:sp>
        <p:nvSpPr>
          <p:cNvPr id="126" name="Google Shape;126;p23"/>
          <p:cNvSpPr txBox="1"/>
          <p:nvPr/>
        </p:nvSpPr>
        <p:spPr>
          <a:xfrm>
            <a:off x="2244600" y="157325"/>
            <a:ext cx="465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solidFill>
                  <a:srgbClr val="1C4587"/>
                </a:solidFill>
                <a:latin typeface="Lato"/>
                <a:ea typeface="Lato"/>
                <a:cs typeface="Lato"/>
                <a:sym typeface="Lato"/>
              </a:rPr>
              <a:t>EXPECTED FINDINGS</a:t>
            </a:r>
            <a:endParaRPr b="1" sz="2400" u="sng">
              <a:solidFill>
                <a:srgbClr val="1C4587"/>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p:nvPr/>
        </p:nvSpPr>
        <p:spPr>
          <a:xfrm>
            <a:off x="493400" y="1732300"/>
            <a:ext cx="2281800" cy="87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Closeness with parent</a:t>
            </a:r>
            <a:endParaRPr/>
          </a:p>
        </p:txBody>
      </p:sp>
      <p:sp>
        <p:nvSpPr>
          <p:cNvPr id="132" name="Google Shape;132;p24"/>
          <p:cNvSpPr/>
          <p:nvPr/>
        </p:nvSpPr>
        <p:spPr>
          <a:xfrm>
            <a:off x="6715000" y="1732300"/>
            <a:ext cx="1935600" cy="87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Physical Aggression</a:t>
            </a:r>
            <a:endParaRPr/>
          </a:p>
        </p:txBody>
      </p:sp>
      <p:sp>
        <p:nvSpPr>
          <p:cNvPr id="133" name="Google Shape;133;p24"/>
          <p:cNvSpPr/>
          <p:nvPr/>
        </p:nvSpPr>
        <p:spPr>
          <a:xfrm>
            <a:off x="6008950" y="2855625"/>
            <a:ext cx="1644900" cy="6960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3756375" y="2972550"/>
            <a:ext cx="2127300" cy="69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Problem Solving Skills</a:t>
            </a:r>
            <a:endParaRPr/>
          </a:p>
        </p:txBody>
      </p:sp>
      <p:sp>
        <p:nvSpPr>
          <p:cNvPr id="135" name="Google Shape;135;p24"/>
          <p:cNvSpPr/>
          <p:nvPr/>
        </p:nvSpPr>
        <p:spPr>
          <a:xfrm>
            <a:off x="5586684" y="1957900"/>
            <a:ext cx="1002900" cy="42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3756375" y="4073100"/>
            <a:ext cx="2127300" cy="69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Puberty/Development</a:t>
            </a:r>
            <a:endParaRPr/>
          </a:p>
        </p:txBody>
      </p:sp>
      <p:sp>
        <p:nvSpPr>
          <p:cNvPr id="137" name="Google Shape;137;p24"/>
          <p:cNvSpPr/>
          <p:nvPr/>
        </p:nvSpPr>
        <p:spPr>
          <a:xfrm>
            <a:off x="4178775" y="1822588"/>
            <a:ext cx="1282500" cy="696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Environment</a:t>
            </a:r>
            <a:endParaRPr/>
          </a:p>
        </p:txBody>
      </p:sp>
      <p:sp>
        <p:nvSpPr>
          <p:cNvPr id="138" name="Google Shape;138;p24"/>
          <p:cNvSpPr/>
          <p:nvPr/>
        </p:nvSpPr>
        <p:spPr>
          <a:xfrm flipH="1">
            <a:off x="767125" y="3496675"/>
            <a:ext cx="2627100" cy="10956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4"/>
          <p:cNvSpPr/>
          <p:nvPr/>
        </p:nvSpPr>
        <p:spPr>
          <a:xfrm flipH="1">
            <a:off x="2938069" y="1957900"/>
            <a:ext cx="1002900" cy="42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4"/>
          <p:cNvSpPr/>
          <p:nvPr/>
        </p:nvSpPr>
        <p:spPr>
          <a:xfrm>
            <a:off x="6180700" y="3496675"/>
            <a:ext cx="2469900" cy="10956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1473075" y="356000"/>
            <a:ext cx="6444600" cy="1252200"/>
          </a:xfrm>
          <a:prstGeom prst="curvedDownArrow">
            <a:avLst>
              <a:gd fmla="val 25000" name="adj1"/>
              <a:gd fmla="val 50000" name="adj2"/>
              <a:gd fmla="val 25000" name="adj3"/>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FF0000"/>
              </a:highlight>
            </a:endParaRPr>
          </a:p>
        </p:txBody>
      </p:sp>
      <p:cxnSp>
        <p:nvCxnSpPr>
          <p:cNvPr id="142" name="Google Shape;142;p24"/>
          <p:cNvCxnSpPr/>
          <p:nvPr/>
        </p:nvCxnSpPr>
        <p:spPr>
          <a:xfrm rot="10800000">
            <a:off x="2938075" y="687325"/>
            <a:ext cx="171900" cy="356100"/>
          </a:xfrm>
          <a:prstGeom prst="straightConnector1">
            <a:avLst/>
          </a:prstGeom>
          <a:noFill/>
          <a:ln cap="flat" cmpd="sng" w="9525">
            <a:solidFill>
              <a:schemeClr val="dk2"/>
            </a:solidFill>
            <a:prstDash val="solid"/>
            <a:round/>
            <a:headEnd len="med" w="med" type="none"/>
            <a:tailEnd len="med" w="med" type="triangle"/>
          </a:ln>
        </p:spPr>
      </p:cxnSp>
      <p:sp>
        <p:nvSpPr>
          <p:cNvPr id="143" name="Google Shape;143;p24"/>
          <p:cNvSpPr txBox="1"/>
          <p:nvPr/>
        </p:nvSpPr>
        <p:spPr>
          <a:xfrm>
            <a:off x="2625550" y="937975"/>
            <a:ext cx="2749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Lato"/>
                <a:ea typeface="Lato"/>
                <a:cs typeface="Lato"/>
                <a:sym typeface="Lato"/>
              </a:rPr>
              <a:t>Primary Hypothesis (Mediator)</a:t>
            </a:r>
            <a:endParaRPr sz="1200">
              <a:latin typeface="Lato"/>
              <a:ea typeface="Lato"/>
              <a:cs typeface="Lato"/>
              <a:sym typeface="Lato"/>
            </a:endParaRPr>
          </a:p>
        </p:txBody>
      </p:sp>
      <p:sp>
        <p:nvSpPr>
          <p:cNvPr id="144" name="Google Shape;144;p24"/>
          <p:cNvSpPr/>
          <p:nvPr/>
        </p:nvSpPr>
        <p:spPr>
          <a:xfrm flipH="1" rot="10800000">
            <a:off x="1755425" y="2798925"/>
            <a:ext cx="1669500" cy="7242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