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72" r:id="rId8"/>
    <p:sldId id="261" r:id="rId9"/>
    <p:sldId id="262" r:id="rId10"/>
    <p:sldId id="263" r:id="rId11"/>
    <p:sldId id="266" r:id="rId12"/>
    <p:sldId id="264" r:id="rId13"/>
    <p:sldId id="265" r:id="rId14"/>
    <p:sldId id="271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05A85-0D42-4E26-9A40-B1FE0F3DDCE6}" v="903" dt="2021-06-25T03:13:51.899"/>
    <p1510:client id="{56F9CD62-C3E9-C7A2-A2F1-F934A99125E3}" v="584" dt="2021-06-25T12:13:23.240"/>
    <p1510:client id="{70247B19-F03C-5BD2-6824-79A3F8D5E5D2}" v="412" dt="2021-06-25T03:40:57.583"/>
    <p1510:client id="{E0CD7FE7-1316-0666-4DF4-B3D8FCD48179}" v="99" dt="2021-06-25T03:55:04.955"/>
    <p1510:client id="{F1227E01-4D8A-2953-3AD2-5B3D5FD20C41}" v="352" dt="2021-06-25T03:23:31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etect.com/how-photochromic-lenses-wor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TD-DFTB+ Surface hopping dynamics of </a:t>
            </a:r>
            <a:r>
              <a:rPr lang="en-US" err="1"/>
              <a:t>spirobenzopyran</a:t>
            </a:r>
            <a:r>
              <a:rPr lang="en-US"/>
              <a:t> linker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/>
              <a:t>By Austin hill</a:t>
            </a:r>
          </a:p>
          <a:p>
            <a:pPr algn="ctr"/>
            <a:r>
              <a:rPr lang="en-US" sz="2400"/>
              <a:t>Cyber training workshop 2021</a:t>
            </a:r>
          </a:p>
          <a:p>
            <a:pPr algn="ctr"/>
            <a:r>
              <a:rPr lang="en-US" sz="2400"/>
              <a:t>University of south Carolina department of chemistry and biochemistry</a:t>
            </a: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C00C-0834-4033-AFE4-EB36CB03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2873B-8225-46D2-B2A8-8AD29B15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4468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Molecular Structure Optimization </a:t>
            </a:r>
          </a:p>
          <a:p>
            <a:pPr lvl="1"/>
            <a:r>
              <a:rPr lang="en-US" sz="2400"/>
              <a:t> Q-Chem 5.3</a:t>
            </a:r>
          </a:p>
          <a:p>
            <a:r>
              <a:rPr lang="en-US"/>
              <a:t>Normal Modes Calculations</a:t>
            </a:r>
          </a:p>
          <a:p>
            <a:pPr lvl="1"/>
            <a:r>
              <a:rPr lang="en-US" sz="2400"/>
              <a:t>DFTB+ 20.2.1-ARPACK</a:t>
            </a:r>
          </a:p>
          <a:p>
            <a:r>
              <a:rPr lang="en-US"/>
              <a:t>Initial Conditions / Spectrum Gen / Dynamics</a:t>
            </a:r>
          </a:p>
          <a:p>
            <a:pPr lvl="1"/>
            <a:r>
              <a:rPr lang="en-US" sz="2400"/>
              <a:t>Newton-X 2.2-B09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E3B68-7F9E-4EDF-8135-87042231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1D893-0517-4BAE-A81D-8A4B378A3A1E}"/>
              </a:ext>
            </a:extLst>
          </p:cNvPr>
          <p:cNvSpPr txBox="1"/>
          <p:nvPr/>
        </p:nvSpPr>
        <p:spPr>
          <a:xfrm>
            <a:off x="1140941" y="593948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https://osf.io/w4dkc/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4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A6251-CEEE-4158-B80A-CAC4D2BC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generated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1D805-07AB-4C31-92AF-D622E83B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11</a:t>
            </a:fld>
            <a:endParaRPr lang="en-US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05F13E2-4330-44EA-BB03-28687F3C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181" y="1644371"/>
            <a:ext cx="8402501" cy="4595700"/>
          </a:xfrm>
        </p:spPr>
      </p:pic>
    </p:spTree>
    <p:extLst>
      <p:ext uri="{BB962C8B-B14F-4D97-AF65-F5344CB8AC3E}">
        <p14:creationId xmlns:p14="http://schemas.microsoft.com/office/powerpoint/2010/main" val="142332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5B80-9D29-4915-B156-E3F4B5AF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– TRAJ1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07A46-C957-4F3A-9D26-856E1618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12</a:t>
            </a:fld>
            <a:endParaRPr lang="en-US"/>
          </a:p>
        </p:txBody>
      </p:sp>
      <p:pic>
        <p:nvPicPr>
          <p:cNvPr id="3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2A1C1A5-ABB0-4BB2-BCCF-FD8F53B0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232" y="1712423"/>
            <a:ext cx="7500034" cy="4674945"/>
          </a:xfrm>
        </p:spPr>
      </p:pic>
    </p:spTree>
    <p:extLst>
      <p:ext uri="{BB962C8B-B14F-4D97-AF65-F5344CB8AC3E}">
        <p14:creationId xmlns:p14="http://schemas.microsoft.com/office/powerpoint/2010/main" val="3857205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6C55BCA-8F74-4C22-8797-B4F8F6BA9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32" y="1712423"/>
            <a:ext cx="7500034" cy="4674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F79AA8-DA13-44E9-BB89-6D0CED7A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TRAJ2</a:t>
            </a: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62D53CB-9FA6-4772-8020-486678A22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5321" y="1712180"/>
            <a:ext cx="7478181" cy="46749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83DA-0FD1-4A95-BA61-FC54571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0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D3EE373-ED13-4AEC-A835-69AD63F35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32" y="1712423"/>
            <a:ext cx="7500034" cy="46749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590407-3990-4115-8719-98D69BAF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- TRAJ3</a:t>
            </a:r>
          </a:p>
        </p:txBody>
      </p:sp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DFD15A8D-0C54-41BB-B5A0-DA4039B56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3697" y="1712179"/>
            <a:ext cx="7481427" cy="46749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5EAD-5094-4388-8011-3A1B8899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1C2F-A1BE-4C00-B78B-D211ABED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 /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9537-658A-4753-B7DA-91BE513A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/>
              <a:t>Trajectories show clear indication of surface hopping from state 3 to 2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/>
              <a:t>Longer trajectories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/>
              <a:t>Increase total number of trajectories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B1BFB-EECF-440D-A498-BC964159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4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5A68-5D7F-4D92-8635-54E28EAD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2B8E-AF0E-4E4D-9C16-A6DE4BC0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Zhu, M.; Zhou, H. Azobenzene-Based Small Molecular Photoswitches for Protein Modulation. Organic &amp; Biomolecular Chemistry 2018, 16 (44), 8434–8445.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The Ultimate Guide on How Photochromic Lenses Work https://www.weetect.com/how-photochromic-lenses-work/ (accessed Mar 29, 2021).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Kortekaas, L.; Browne, W. R. Correction: The Evolution of Spiropyran: Fundamentals and Progress of an Extraordinarily Versatile Photochrome. Chemical Society Reviews 2021, 50 (3), 2211–2211. 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Klajn, R. ChemInform Abstract: Spiropyran-Based Dynamic Materials. Chem. Soc. Rev., 2014, 43, 148</a:t>
            </a:r>
            <a:endParaRPr lang="en-US"/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Zhang, Y.-H.; Sun, X.-W.; Zhang, T.-S.; Liu, X.-Y.; Cui, G. Nonadiabatic Dynamics Simulations on Early-Time Photochemistry of Spirobenzopyran. The Journal of Physical Chemistry A 2020, 124 (13), 2547–2559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2ADBC-80E6-4D62-88A1-90B8AB2F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5371-E31E-4F93-B50D-4059FBDF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DD05-7FAB-45DE-9FED-872DDC1C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1940"/>
            <a:ext cx="9905999" cy="35417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Introduction</a:t>
            </a:r>
          </a:p>
          <a:p>
            <a:pPr lvl="1"/>
            <a:r>
              <a:rPr lang="en-US" sz="2400"/>
              <a:t>Photochromic materials </a:t>
            </a:r>
          </a:p>
          <a:p>
            <a:pPr lvl="1"/>
            <a:r>
              <a:rPr lang="en-US" sz="2400"/>
              <a:t>Computational approach</a:t>
            </a:r>
          </a:p>
          <a:p>
            <a:r>
              <a:rPr lang="en-US"/>
              <a:t>Methods / Results</a:t>
            </a:r>
          </a:p>
          <a:p>
            <a:pPr lvl="1"/>
            <a:r>
              <a:rPr lang="en-US" sz="2400"/>
              <a:t>Electronic structure calculations</a:t>
            </a:r>
          </a:p>
          <a:p>
            <a:pPr lvl="1"/>
            <a:r>
              <a:rPr lang="en-US" sz="2400"/>
              <a:t>Dynamics</a:t>
            </a:r>
          </a:p>
          <a:p>
            <a:r>
              <a:rPr lang="en-US"/>
              <a:t>Conclusion / Future Work</a:t>
            </a:r>
          </a:p>
          <a:p>
            <a:pPr lvl="1"/>
            <a:r>
              <a:rPr lang="en-US" sz="2400"/>
              <a:t>Summation of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878A-7D49-42A5-8CDF-BCE7BC67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4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D38-F69D-4250-8DE6-778569FD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Photochromic materials 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2E4F7F91-3C08-414C-8551-A12CB8E46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483" y="1763098"/>
            <a:ext cx="5932457" cy="13235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2BB8-D4DD-4983-B48F-C1066CD2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</a:t>
            </a:fld>
            <a:endParaRPr lang="en-US"/>
          </a:p>
        </p:txBody>
      </p:sp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F1DF709D-EF71-4832-8C45-B47A71EB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89" y="3086335"/>
            <a:ext cx="5924550" cy="3047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D1BB89-B5EE-4136-8B92-DBEFB60D2519}"/>
              </a:ext>
            </a:extLst>
          </p:cNvPr>
          <p:cNvSpPr txBox="1"/>
          <p:nvPr/>
        </p:nvSpPr>
        <p:spPr>
          <a:xfrm>
            <a:off x="885825" y="2352675"/>
            <a:ext cx="395287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000" dirty="0"/>
              <a:t>Transparent</a:t>
            </a:r>
            <a:r>
              <a:rPr lang="en-US" sz="2000" dirty="0">
                <a:ea typeface="+mn-lt"/>
                <a:cs typeface="+mn-lt"/>
              </a:rPr>
              <a:t> materials that exhibit increased light absorption</a:t>
            </a:r>
          </a:p>
          <a:p>
            <a:pPr marL="285750" indent="-285750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Found in toys, cosmetics, glasses, footwear, glassware, etc.</a:t>
            </a:r>
          </a:p>
          <a:p>
            <a:pPr marL="285750" indent="-285750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Also used in optical switches, data storage, energy conservation, etc.</a:t>
            </a:r>
          </a:p>
          <a:p>
            <a:pPr marL="285750" indent="-285750">
              <a:buFont typeface="Arial,Sans-Serif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ea typeface="+mn-lt"/>
                <a:cs typeface="+mn-lt"/>
              </a:rPr>
              <a:t>Just one example</a:t>
            </a:r>
            <a:r>
              <a:rPr lang="en-US" sz="2000" dirty="0"/>
              <a:t>d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393B4-AA9D-492D-A042-5DE6D19E051B}"/>
              </a:ext>
            </a:extLst>
          </p:cNvPr>
          <p:cNvSpPr txBox="1"/>
          <p:nvPr/>
        </p:nvSpPr>
        <p:spPr>
          <a:xfrm>
            <a:off x="1449859" y="6135129"/>
            <a:ext cx="10116063" cy="647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AutoNum type="arabicPeriod"/>
            </a:pPr>
            <a:r>
              <a:rPr lang="en-US" sz="1200">
                <a:ea typeface="+mn-lt"/>
                <a:cs typeface="+mn-lt"/>
              </a:rPr>
              <a:t>Zhu, M.; Zhou, H. Azobenzene-Based Small Molecular Photoswitches for Protein Modulation. Organic &amp; Biomolecular Chemistry 2018, 16 (44), 8434–8445. </a:t>
            </a:r>
            <a:endParaRPr lang="en-US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AutoNum type="arabicPeriod"/>
            </a:pPr>
            <a:r>
              <a:rPr lang="en-US" sz="1200">
                <a:ea typeface="+mn-lt"/>
                <a:cs typeface="+mn-lt"/>
              </a:rPr>
              <a:t>The Ultimate Guide on How Photochromic Lenses Work </a:t>
            </a:r>
            <a:r>
              <a:rPr lang="en-US" sz="1200" dirty="0">
                <a:ea typeface="+mn-lt"/>
                <a:cs typeface="+mn-lt"/>
                <a:hlinkClick r:id="rId4"/>
              </a:rPr>
              <a:t>https://www.weetect.com/how-photochromic-lenses-work/</a:t>
            </a:r>
            <a:r>
              <a:rPr lang="en-US" sz="1200">
                <a:ea typeface="+mn-lt"/>
                <a:cs typeface="+mn-lt"/>
              </a:rPr>
              <a:t> (accessed Mar 29, 2021).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5385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ED38-F69D-4250-8DE6-778569FD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Photochromic materials - Advantages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2BB8-D4DD-4983-B48F-C1066CD2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1BB89-B5EE-4136-8B92-DBEFB60D2519}"/>
              </a:ext>
            </a:extLst>
          </p:cNvPr>
          <p:cNvSpPr txBox="1"/>
          <p:nvPr/>
        </p:nvSpPr>
        <p:spPr>
          <a:xfrm>
            <a:off x="885825" y="1878222"/>
            <a:ext cx="907121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High spatial and temporal precision input</a:t>
            </a:r>
            <a:endParaRPr lang="en-US" sz="2400"/>
          </a:p>
          <a:p>
            <a:pPr>
              <a:buFont typeface="Arial"/>
              <a:buChar char="•"/>
            </a:pPr>
            <a:endParaRPr lang="en-US" sz="2400"/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No chemical contaminants</a:t>
            </a:r>
            <a:endParaRPr lang="en-US" sz="2400"/>
          </a:p>
          <a:p>
            <a:pPr>
              <a:buFont typeface="Arial"/>
              <a:buChar char="•"/>
            </a:pPr>
            <a:endParaRPr lang="en-US" sz="2400"/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Light can be delivered at a specific wavelength</a:t>
            </a:r>
            <a:endParaRPr lang="en-US" sz="2400"/>
          </a:p>
          <a:p>
            <a:pPr>
              <a:buFont typeface="Arial"/>
              <a:buChar char="•"/>
            </a:pPr>
            <a:endParaRPr lang="en-US" sz="2400"/>
          </a:p>
          <a:p>
            <a:pPr>
              <a:buFont typeface="Arial"/>
              <a:buChar char="•"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Actuation of closed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4A97-0BE8-4BBE-8E96-91BD1EDE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Photoswitching</a:t>
            </a:r>
            <a:r>
              <a:rPr lang="en-US"/>
              <a:t> - </a:t>
            </a:r>
            <a:r>
              <a:rPr lang="en-US" err="1"/>
              <a:t>Spiropyran</a:t>
            </a:r>
            <a:endParaRPr lang="en-US"/>
          </a:p>
        </p:txBody>
      </p:sp>
      <p:pic>
        <p:nvPicPr>
          <p:cNvPr id="5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D0CE8333-4DB6-4BA9-B855-EC1C3F696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900" y="3527920"/>
            <a:ext cx="9019815" cy="253760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D840-167D-4098-9D20-68767A26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35CA72-F6A2-4A7D-B73C-144575D4FA30}"/>
              </a:ext>
            </a:extLst>
          </p:cNvPr>
          <p:cNvSpPr txBox="1"/>
          <p:nvPr/>
        </p:nvSpPr>
        <p:spPr>
          <a:xfrm>
            <a:off x="1259457" y="2093343"/>
            <a:ext cx="71426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Undergoes reversible structural isomerization</a:t>
            </a:r>
            <a:endParaRPr lang="en-US" sz="2400"/>
          </a:p>
          <a:p>
            <a:pPr marL="342900" indent="-342900">
              <a:buFont typeface="Arial"/>
              <a:buChar char="•"/>
            </a:pP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More than a </a:t>
            </a:r>
            <a:r>
              <a:rPr lang="en-US" sz="2400" err="1">
                <a:ea typeface="+mn-lt"/>
                <a:cs typeface="+mn-lt"/>
              </a:rPr>
              <a:t>photoswitch</a:t>
            </a:r>
            <a:r>
              <a:rPr lang="en-US" sz="2400">
                <a:ea typeface="+mn-lt"/>
                <a:cs typeface="+mn-lt"/>
              </a:rPr>
              <a:t>…?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2681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310F-C16F-4939-9B7C-6A12E11E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Photoswitching</a:t>
            </a:r>
            <a:r>
              <a:rPr lang="en-US"/>
              <a:t> - </a:t>
            </a:r>
            <a:r>
              <a:rPr lang="en-US" err="1"/>
              <a:t>spiropyran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6F1ADB9-C7F5-4C98-87B4-9398278B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902" y="1720776"/>
            <a:ext cx="6202752" cy="383713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6033-159A-4DA9-BE7D-BB8DA326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77A20-32E7-4B28-9FB9-E5DDB28746F6}"/>
              </a:ext>
            </a:extLst>
          </p:cNvPr>
          <p:cNvSpPr txBox="1"/>
          <p:nvPr/>
        </p:nvSpPr>
        <p:spPr>
          <a:xfrm>
            <a:off x="900023" y="1719533"/>
            <a:ext cx="390776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Needs to be covalently attached to a support 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No leaching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Improved processability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Solvent </a:t>
            </a:r>
            <a:r>
              <a:rPr lang="en-US" sz="2000" dirty="0" err="1">
                <a:ea typeface="+mn-lt"/>
                <a:cs typeface="+mn-lt"/>
              </a:rPr>
              <a:t>capatability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Enables biocompatibility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Prevents MC aggregation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Reduced </a:t>
            </a:r>
            <a:r>
              <a:rPr lang="en-US" sz="2000" err="1">
                <a:ea typeface="+mn-lt"/>
                <a:cs typeface="+mn-lt"/>
              </a:rPr>
              <a:t>photodegredation</a:t>
            </a:r>
            <a:r>
              <a:rPr lang="en-US" sz="2000" dirty="0">
                <a:ea typeface="+mn-lt"/>
                <a:cs typeface="+mn-lt"/>
              </a:rPr>
              <a:t> (fatigue)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Improved fluorescence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77924-7364-4895-B3A8-2B983863051B}"/>
              </a:ext>
            </a:extLst>
          </p:cNvPr>
          <p:cNvSpPr txBox="1"/>
          <p:nvPr/>
        </p:nvSpPr>
        <p:spPr>
          <a:xfrm>
            <a:off x="1789670" y="5949777"/>
            <a:ext cx="8880388" cy="8694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1000"/>
              </a:spcBef>
              <a:buAutoNum type="arabicPeriod"/>
            </a:pPr>
            <a:r>
              <a:rPr lang="en-US" sz="1200">
                <a:ea typeface="+mn-lt"/>
                <a:cs typeface="+mn-lt"/>
              </a:rPr>
              <a:t>Kortekaas, L.; Browne, W. R. Correction: The Evolution of Spiropyran: Fundamentals and Progress of an Extraordinarily Versatile Photochrome. Chemical Society Reviews 2021, 50 (3), 2211–2211. </a:t>
            </a:r>
          </a:p>
          <a:p>
            <a:pPr marL="457200" indent="-457200">
              <a:lnSpc>
                <a:spcPct val="120000"/>
              </a:lnSpc>
              <a:spcBef>
                <a:spcPts val="1000"/>
              </a:spcBef>
              <a:buAutoNum type="arabicPeriod"/>
            </a:pPr>
            <a:r>
              <a:rPr lang="en-US" sz="1200">
                <a:ea typeface="+mn-lt"/>
                <a:cs typeface="+mn-lt"/>
              </a:rPr>
              <a:t>Klajn, R. ChemInform Abstract: Spiropyran-Based Dynamic Materials. Chem. Soc. Rev., 2014, 43, 148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798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9495-02BE-465C-A6D2-FC4DEEFD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SP-Linker</a:t>
            </a:r>
          </a:p>
        </p:txBody>
      </p:sp>
      <p:pic>
        <p:nvPicPr>
          <p:cNvPr id="5" name="Picture 5" descr="A picture containing accessory, necklet, armlet&#10;&#10;Description automatically generated">
            <a:extLst>
              <a:ext uri="{FF2B5EF4-FFF2-40B4-BE49-F238E27FC236}">
                <a16:creationId xmlns:a16="http://schemas.microsoft.com/office/drawing/2014/main" id="{54B768F1-C69D-4B06-A218-B6A24E62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990" y="766482"/>
            <a:ext cx="6103385" cy="53027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308E7-A209-4DB4-923C-FAFDE9BB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3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20F0-7C54-45EB-A721-83AF5228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Metal organic frameworks (MOFs)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83C3-22D7-4071-BFE1-6826B028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5637"/>
            <a:ext cx="2857499" cy="35417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SP-based MOF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How does the MOF change the SP? 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How does the SP change the MOF?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29D28-DEF5-4053-952E-FEF0B16B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8</a:t>
            </a:fld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43FF65F-647E-4B34-9A33-AE1804DB6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77" y="1738188"/>
            <a:ext cx="6545112" cy="43188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69DB10-378C-4891-B117-EA953B52EFA4}"/>
              </a:ext>
            </a:extLst>
          </p:cNvPr>
          <p:cNvSpPr/>
          <p:nvPr/>
        </p:nvSpPr>
        <p:spPr>
          <a:xfrm>
            <a:off x="4324350" y="1962150"/>
            <a:ext cx="342900" cy="4095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8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B59B-09C2-4260-B391-A644608A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73B8-EC5F-4D8D-A431-4BA5F20F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34468"/>
            <a:ext cx="990599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Why study SP computationally?</a:t>
            </a:r>
          </a:p>
          <a:p>
            <a:pPr lvl="1"/>
            <a:r>
              <a:rPr lang="en-US" sz="2400"/>
              <a:t>Polychromic</a:t>
            </a:r>
          </a:p>
          <a:p>
            <a:pPr lvl="1"/>
            <a:r>
              <a:rPr lang="en-US" sz="2400"/>
              <a:t>Many potential applications</a:t>
            </a:r>
          </a:p>
          <a:p>
            <a:pPr lvl="1"/>
            <a:r>
              <a:rPr lang="en-US" sz="2400"/>
              <a:t>Desired results out of scope for current experimental methods</a:t>
            </a:r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FD1F-6C47-4307-AF45-41C30507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2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Circuit</vt:lpstr>
      <vt:lpstr>TD-DFTB+ Surface hopping dynamics of spirobenzopyran linker</vt:lpstr>
      <vt:lpstr>outline</vt:lpstr>
      <vt:lpstr>Photochromic materials </vt:lpstr>
      <vt:lpstr>Photochromic materials - Advantages</vt:lpstr>
      <vt:lpstr>Photoswitching - Spiropyran</vt:lpstr>
      <vt:lpstr>Photoswitching - spiropyran</vt:lpstr>
      <vt:lpstr>SP-Linker</vt:lpstr>
      <vt:lpstr>Metal organic frameworks (MOFs)</vt:lpstr>
      <vt:lpstr>Computational approach</vt:lpstr>
      <vt:lpstr>Methods Overview</vt:lpstr>
      <vt:lpstr>Results – generated spectrum</vt:lpstr>
      <vt:lpstr>Results – TRAJ1</vt:lpstr>
      <vt:lpstr>Results - TRAJ2</vt:lpstr>
      <vt:lpstr>RESULTS - TRAJ3</vt:lpstr>
      <vt:lpstr>Conclusions /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67</cp:revision>
  <dcterms:created xsi:type="dcterms:W3CDTF">2021-06-25T01:53:50Z</dcterms:created>
  <dcterms:modified xsi:type="dcterms:W3CDTF">2021-06-25T12:48:28Z</dcterms:modified>
</cp:coreProperties>
</file>