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517" r:id="rId2"/>
    <p:sldId id="598" r:id="rId3"/>
    <p:sldId id="698" r:id="rId4"/>
    <p:sldId id="677" r:id="rId5"/>
    <p:sldId id="676" r:id="rId6"/>
    <p:sldId id="678" r:id="rId7"/>
    <p:sldId id="697" r:id="rId8"/>
    <p:sldId id="695" r:id="rId9"/>
    <p:sldId id="696" r:id="rId10"/>
    <p:sldId id="675" r:id="rId11"/>
    <p:sldId id="693" r:id="rId12"/>
    <p:sldId id="686" r:id="rId13"/>
    <p:sldId id="674" r:id="rId14"/>
    <p:sldId id="680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2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99FF"/>
    <a:srgbClr val="0066FF"/>
    <a:srgbClr val="008000"/>
    <a:srgbClr val="0033CC"/>
    <a:srgbClr val="FF0000"/>
    <a:srgbClr val="3366FF"/>
    <a:srgbClr val="66CC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4053" autoAdjust="0"/>
  </p:normalViewPr>
  <p:slideViewPr>
    <p:cSldViewPr showGuides="1">
      <p:cViewPr varScale="1">
        <p:scale>
          <a:sx n="84" d="100"/>
          <a:sy n="84" d="100"/>
        </p:scale>
        <p:origin x="1334" y="82"/>
      </p:cViewPr>
      <p:guideLst>
        <p:guide orient="horz" pos="422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Образец текста</a:t>
            </a:r>
          </a:p>
          <a:p>
            <a:pPr lvl="1"/>
            <a:r>
              <a:rPr lang="en-US" altLang="en-US" noProof="0" smtClean="0"/>
              <a:t>Второй уровень</a:t>
            </a:r>
          </a:p>
          <a:p>
            <a:pPr lvl="2"/>
            <a:r>
              <a:rPr lang="en-US" altLang="en-US" noProof="0" smtClean="0"/>
              <a:t>Третий уровень</a:t>
            </a:r>
          </a:p>
          <a:p>
            <a:pPr lvl="3"/>
            <a:r>
              <a:rPr lang="en-US" altLang="en-US" noProof="0" smtClean="0"/>
              <a:t>Четвертый уровень</a:t>
            </a:r>
          </a:p>
          <a:p>
            <a:pPr lvl="4"/>
            <a:r>
              <a:rPr lang="en-US" altLang="en-US" noProof="0" smtClean="0"/>
              <a:t>Пятый уровень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61639E2-D13C-4338-9A74-B1D3690053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E3DFF47-9F4D-4BFA-A266-75F9B1CFAA19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02108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7CB3F8B-0EAC-48A6-B8AE-978CEF57D029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76353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DECBB-2818-4C01-89B8-2A322875E8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12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7D093-C2A9-48B5-8FE7-59702391B7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7149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08BDA-D9D8-40E0-8337-2B32775A83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7112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E83FE-BD1F-415E-B6E3-B7F045EE27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4892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C4EBF-C275-477A-914E-7E4A71D18A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70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8130D-619E-4D1E-A2D5-CA2F99C2F9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7989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6FD59-B4BC-4E35-B50B-68026D99AA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543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7E5CA-C0D1-49D5-A35A-434F99674C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648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61650-54FF-46DA-A534-767BDC4BF3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66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33A00-68A5-45DD-8C84-D8AD5FD899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742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5F8C1-BF4C-478A-A377-EEDDD29F0F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85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BB646-0284-4EDA-9CDF-ABDEE38275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478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357A3-FC11-47F0-A765-CBAD0A5EB7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807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Образец текста</a:t>
            </a:r>
          </a:p>
          <a:p>
            <a:pPr lvl="1"/>
            <a:r>
              <a:rPr lang="en-US" altLang="en-US" smtClean="0"/>
              <a:t>Второй уровень</a:t>
            </a:r>
          </a:p>
          <a:p>
            <a:pPr lvl="2"/>
            <a:r>
              <a:rPr lang="en-US" altLang="en-US" smtClean="0"/>
              <a:t>Третий уровень</a:t>
            </a:r>
          </a:p>
          <a:p>
            <a:pPr lvl="3"/>
            <a:r>
              <a:rPr lang="en-US" altLang="en-US" smtClean="0"/>
              <a:t>Четвертый уровень</a:t>
            </a:r>
          </a:p>
          <a:p>
            <a:pPr lvl="4"/>
            <a:r>
              <a:rPr lang="en-US" altLang="en-US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89DC367-B008-4B5E-8F5C-C99AB87036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1.jpe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260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.jpe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650.png"/><Relationship Id="rId7" Type="http://schemas.openxmlformats.org/officeDocument/2006/relationships/image" Target="../media/image69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670.png"/><Relationship Id="rId4" Type="http://schemas.openxmlformats.org/officeDocument/2006/relationships/image" Target="../media/image660.png"/><Relationship Id="rId9" Type="http://schemas.openxmlformats.org/officeDocument/2006/relationships/image" Target="../media/image7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3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1.jpe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290.png"/><Relationship Id="rId7" Type="http://schemas.openxmlformats.org/officeDocument/2006/relationships/image" Target="../media/image33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1" Type="http://schemas.openxmlformats.org/officeDocument/2006/relationships/image" Target="../media/image4.png"/><Relationship Id="rId5" Type="http://schemas.openxmlformats.org/officeDocument/2006/relationships/image" Target="../media/image310.png"/><Relationship Id="rId10" Type="http://schemas.openxmlformats.org/officeDocument/2006/relationships/image" Target="../media/image39.png"/><Relationship Id="rId4" Type="http://schemas.openxmlformats.org/officeDocument/2006/relationships/image" Target="../media/image300.png"/><Relationship Id="rId9" Type="http://schemas.openxmlformats.org/officeDocument/2006/relationships/image" Target="../media/image3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00.png"/><Relationship Id="rId7" Type="http://schemas.openxmlformats.org/officeDocument/2006/relationships/image" Target="../media/image8.png"/><Relationship Id="rId12" Type="http://schemas.openxmlformats.org/officeDocument/2006/relationships/image" Target="../media/image5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776288" y="5562600"/>
            <a:ext cx="7567612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600" dirty="0"/>
              <a:t>Excited States and Nonadiabatic Dynamics </a:t>
            </a:r>
            <a:r>
              <a:rPr lang="en-US" sz="1600" dirty="0" err="1"/>
              <a:t>CyberTraining</a:t>
            </a:r>
            <a:r>
              <a:rPr lang="en-US" sz="1600" dirty="0"/>
              <a:t> </a:t>
            </a:r>
            <a:r>
              <a:rPr lang="en-US" sz="1600" dirty="0" smtClean="0"/>
              <a:t>Workshop”</a:t>
            </a:r>
            <a:endParaRPr lang="en-US" sz="16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June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15,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3483881" y="3802174"/>
            <a:ext cx="21762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u="sng" dirty="0">
                <a:latin typeface="Times New Roman" panose="02020603050405020304" pitchFamily="18" charset="0"/>
              </a:rPr>
              <a:t>Alexey </a:t>
            </a:r>
            <a:r>
              <a:rPr lang="en-US" altLang="en-US" sz="2400" b="1" u="sng" dirty="0" err="1" smtClean="0">
                <a:latin typeface="Times New Roman" panose="02020603050405020304" pitchFamily="18" charset="0"/>
              </a:rPr>
              <a:t>Akimov</a:t>
            </a:r>
            <a:endParaRPr lang="en-US" altLang="en-US" sz="2400" b="1" u="sng" dirty="0">
              <a:latin typeface="Times New Roman" panose="02020603050405020304" pitchFamily="18" charset="0"/>
            </a:endParaRPr>
          </a:p>
        </p:txBody>
      </p:sp>
      <p:pic>
        <p:nvPicPr>
          <p:cNvPr id="3076" name="Picture 7" descr="Image result for ub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538" y="53975"/>
            <a:ext cx="2497137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4"/>
          <p:cNvSpPr>
            <a:spLocks noChangeArrowheads="1"/>
          </p:cNvSpPr>
          <p:nvPr/>
        </p:nvSpPr>
        <p:spPr bwMode="auto">
          <a:xfrm>
            <a:off x="228600" y="2391755"/>
            <a:ext cx="8686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Nonadiabatic Dynamics with the </a:t>
            </a:r>
            <a:r>
              <a:rPr lang="en-US" b="1" dirty="0" smtClean="0">
                <a:solidFill>
                  <a:srgbClr val="FF0000"/>
                </a:solidFill>
              </a:rPr>
              <a:t>Libra code</a:t>
            </a: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957261" y="3247182"/>
            <a:ext cx="7405688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en-US" sz="1200" i="1" dirty="0">
                <a:cs typeface="Times New Roman" panose="02020603050405020304" pitchFamily="18" charset="0"/>
              </a:rPr>
              <a:t>Department of Chemistry, University at </a:t>
            </a:r>
            <a:r>
              <a:rPr lang="ru-RU" altLang="en-US" sz="1200" i="1" dirty="0" smtClean="0">
                <a:cs typeface="Times New Roman" panose="02020603050405020304" pitchFamily="18" charset="0"/>
              </a:rPr>
              <a:t>Buffalo</a:t>
            </a:r>
            <a:r>
              <a:rPr lang="ru-RU" altLang="en-US" sz="1200" i="1" dirty="0">
                <a:cs typeface="Times New Roman" panose="02020603050405020304" pitchFamily="18" charset="0"/>
              </a:rPr>
              <a:t>, </a:t>
            </a:r>
            <a:r>
              <a:rPr lang="en-US" altLang="en-US" sz="1200" i="1" dirty="0">
                <a:cs typeface="Times New Roman" panose="02020603050405020304" pitchFamily="18" charset="0"/>
              </a:rPr>
              <a:t>T</a:t>
            </a:r>
            <a:r>
              <a:rPr lang="ru-RU" altLang="en-US" sz="1200" i="1" dirty="0">
                <a:cs typeface="Times New Roman" panose="02020603050405020304" pitchFamily="18" charset="0"/>
              </a:rPr>
              <a:t>he State University of New York, Buffalo, NY 14260-3000</a:t>
            </a:r>
            <a:r>
              <a:rPr lang="en-US" altLang="en-US" sz="800" i="1" dirty="0"/>
              <a:t> </a:t>
            </a:r>
            <a:endParaRPr lang="en-US" alt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9982860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782" y="3624833"/>
            <a:ext cx="1741308" cy="2876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87" y="3681983"/>
            <a:ext cx="1640636" cy="2762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447800"/>
            <a:ext cx="2910892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r="21039"/>
          <a:stretch/>
        </p:blipFill>
        <p:spPr>
          <a:xfrm>
            <a:off x="4258850" y="1384878"/>
            <a:ext cx="4732750" cy="3782424"/>
          </a:xfrm>
          <a:prstGeom prst="rect">
            <a:avLst/>
          </a:prstGeom>
        </p:spPr>
      </p:pic>
      <p:pic>
        <p:nvPicPr>
          <p:cNvPr id="9" name="Picture 24" descr="Image result for ub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33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6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6230004" cy="691677"/>
          </a:xfrm>
          <a:noFill/>
        </p:spPr>
        <p:txBody>
          <a:bodyPr/>
          <a:lstStyle/>
          <a:p>
            <a:pPr eaLnBrk="1" hangingPunct="1"/>
            <a:r>
              <a:rPr lang="en-US" altLang="en-US" sz="2800" b="1" dirty="0" smtClean="0"/>
              <a:t>Comparing methods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195" y="714633"/>
            <a:ext cx="3910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various representations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define properties via external way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2423" y="311651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Marcus-type (spin-Boson Hamiltonian)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21501" y="100030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Options</a:t>
            </a:r>
          </a:p>
        </p:txBody>
      </p:sp>
    </p:spTree>
    <p:extLst>
      <p:ext uri="{BB962C8B-B14F-4D97-AF65-F5344CB8AC3E}">
        <p14:creationId xmlns:p14="http://schemas.microsoft.com/office/powerpoint/2010/main" val="265526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94725"/>
            <a:ext cx="5465457" cy="4238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015" y="1447800"/>
            <a:ext cx="5223313" cy="4724400"/>
          </a:xfrm>
          <a:prstGeom prst="rect">
            <a:avLst/>
          </a:prstGeom>
        </p:spPr>
      </p:pic>
      <p:pic>
        <p:nvPicPr>
          <p:cNvPr id="6" name="Picture 24" descr="Image result for ub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33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6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6230004" cy="691677"/>
          </a:xfrm>
          <a:noFill/>
        </p:spPr>
        <p:txBody>
          <a:bodyPr/>
          <a:lstStyle/>
          <a:p>
            <a:pPr eaLnBrk="1" hangingPunct="1"/>
            <a:r>
              <a:rPr lang="en-US" altLang="en-US" sz="2800" b="1" dirty="0" smtClean="0"/>
              <a:t>How to define your model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2235878"/>
            <a:ext cx="5116449" cy="446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8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14400"/>
            <a:ext cx="7715246" cy="1752600"/>
          </a:xfrm>
          <a:prstGeom prst="rect">
            <a:avLst/>
          </a:prstGeom>
        </p:spPr>
      </p:pic>
      <p:pic>
        <p:nvPicPr>
          <p:cNvPr id="6" name="Picture 24" descr="Image result for ub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33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6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6230004" cy="691677"/>
          </a:xfrm>
          <a:noFill/>
        </p:spPr>
        <p:txBody>
          <a:bodyPr/>
          <a:lstStyle/>
          <a:p>
            <a:pPr eaLnBrk="1" hangingPunct="1"/>
            <a:r>
              <a:rPr lang="en-US" altLang="en-US" sz="2800" b="1" dirty="0" smtClean="0"/>
              <a:t>Simplicity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1971862"/>
            <a:ext cx="6864196" cy="29811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" y="4424159"/>
            <a:ext cx="8807453" cy="237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870946"/>
            <a:ext cx="3617227" cy="15709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95400"/>
            <a:ext cx="4095763" cy="9303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9" y="2803249"/>
            <a:ext cx="2801253" cy="7564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" y="3744035"/>
            <a:ext cx="2723966" cy="26644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7659" y="2748754"/>
            <a:ext cx="2930644" cy="9331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887" y="3826902"/>
            <a:ext cx="2676641" cy="26182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9344" y="2933094"/>
            <a:ext cx="3240704" cy="8109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296" y="3787047"/>
            <a:ext cx="2819812" cy="2760196"/>
          </a:xfrm>
          <a:prstGeom prst="rect">
            <a:avLst/>
          </a:prstGeom>
        </p:spPr>
      </p:pic>
      <p:pic>
        <p:nvPicPr>
          <p:cNvPr id="13" name="Picture 24" descr="Image result for ub log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33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26"/>
          <p:cNvSpPr>
            <a:spLocks noGrp="1" noChangeArrowheads="1"/>
          </p:cNvSpPr>
          <p:nvPr>
            <p:ph type="title"/>
          </p:nvPr>
        </p:nvSpPr>
        <p:spPr>
          <a:xfrm>
            <a:off x="914400" y="1"/>
            <a:ext cx="6230004" cy="685800"/>
          </a:xfrm>
          <a:noFill/>
        </p:spPr>
        <p:txBody>
          <a:bodyPr/>
          <a:lstStyle/>
          <a:p>
            <a:pPr eaLnBrk="1" hangingPunct="1"/>
            <a:r>
              <a:rPr lang="en-US" altLang="en-US" sz="2800" b="1" dirty="0" smtClean="0"/>
              <a:t>Variety of options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600" y="830837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Initialization, sampling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029200" y="850387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Model, methods, common options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10605" y="232985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Ehrenfest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165147" y="236244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Adiabatic MD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735725" y="244191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FSSH dynamics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102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282457" y="1355999"/>
            <a:ext cx="2163108" cy="452085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 smtClean="0"/>
              <a:t>Funds:</a:t>
            </a:r>
          </a:p>
        </p:txBody>
      </p:sp>
      <p:pic>
        <p:nvPicPr>
          <p:cNvPr id="58372" name="Picture 4" descr="Image result for u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141" y="2298064"/>
            <a:ext cx="2330707" cy="932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41" descr="ccr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2636103"/>
            <a:ext cx="4071937" cy="533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5195093" y="1808084"/>
            <a:ext cx="343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/>
              <a:t>Computing resources:</a:t>
            </a:r>
          </a:p>
        </p:txBody>
      </p:sp>
      <p:pic>
        <p:nvPicPr>
          <p:cNvPr id="12" name="Picture 7" descr="Image result for u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680952" y="106496"/>
            <a:ext cx="35621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/>
              <a:t>Acknowledgements</a:t>
            </a:r>
            <a:endParaRPr lang="en-US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96752" y="5488411"/>
            <a:ext cx="6132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00FF"/>
                </a:solidFill>
                <a:latin typeface="Gill Sans MT" panose="020B0502020104020203" pitchFamily="34" charset="0"/>
              </a:rPr>
              <a:t>Thank you! </a:t>
            </a:r>
            <a:r>
              <a:rPr lang="en-US" sz="4400" b="1" dirty="0" smtClean="0">
                <a:solidFill>
                  <a:srgbClr val="008000"/>
                </a:solidFill>
                <a:latin typeface="Gill Sans MT" panose="020B0502020104020203" pitchFamily="34" charset="0"/>
              </a:rPr>
              <a:t>Questions?</a:t>
            </a:r>
            <a:endParaRPr lang="en-US" sz="4400" b="1" dirty="0">
              <a:solidFill>
                <a:srgbClr val="008000"/>
              </a:solidFill>
              <a:latin typeface="Gill Sans MT" panose="020B0502020104020203" pitchFamily="34" charset="0"/>
            </a:endParaRPr>
          </a:p>
        </p:txBody>
      </p:sp>
      <p:pic>
        <p:nvPicPr>
          <p:cNvPr id="2054" name="Picture 6" descr="Image result for ns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188" y="3811795"/>
            <a:ext cx="1157449" cy="116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44376" y="4163998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OAC-NSF</a:t>
            </a:r>
          </a:p>
        </p:txBody>
      </p:sp>
      <p:sp>
        <p:nvSpPr>
          <p:cNvPr id="6" name="Rectangle 5"/>
          <p:cNvSpPr/>
          <p:nvPr/>
        </p:nvSpPr>
        <p:spPr>
          <a:xfrm>
            <a:off x="282457" y="2580761"/>
            <a:ext cx="1638590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UB startup</a:t>
            </a:r>
          </a:p>
        </p:txBody>
      </p:sp>
    </p:spTree>
    <p:extLst>
      <p:ext uri="{BB962C8B-B14F-4D97-AF65-F5344CB8AC3E}">
        <p14:creationId xmlns:p14="http://schemas.microsoft.com/office/powerpoint/2010/main" val="81909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1" name="Rectangle 2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6705600" cy="838200"/>
          </a:xfrm>
          <a:noFill/>
        </p:spPr>
        <p:txBody>
          <a:bodyPr/>
          <a:lstStyle/>
          <a:p>
            <a:pPr eaLnBrk="1" hangingPunct="1"/>
            <a:r>
              <a:rPr lang="en-US" altLang="en-US" sz="2800" b="1" dirty="0" smtClean="0"/>
              <a:t>What is Nonadiabatic Dynamics?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398588" y="3276600"/>
            <a:ext cx="2640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 term is sufficient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146425" y="6161088"/>
            <a:ext cx="289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Reaction coordinate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 rot="-5400000">
            <a:off x="-84931" y="5025232"/>
            <a:ext cx="1150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Energy</a:t>
            </a:r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909638" y="3490913"/>
            <a:ext cx="0" cy="317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895350" y="6667500"/>
            <a:ext cx="7791450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1727200" y="6515100"/>
            <a:ext cx="1066800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1600200" y="3625850"/>
            <a:ext cx="16642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Adiabatic</a:t>
            </a:r>
          </a:p>
        </p:txBody>
      </p:sp>
      <p:sp>
        <p:nvSpPr>
          <p:cNvPr id="11275" name="Freeform 11"/>
          <p:cNvSpPr>
            <a:spLocks/>
          </p:cNvSpPr>
          <p:nvPr/>
        </p:nvSpPr>
        <p:spPr bwMode="auto">
          <a:xfrm>
            <a:off x="4876800" y="4724400"/>
            <a:ext cx="4165600" cy="1612900"/>
          </a:xfrm>
          <a:custGeom>
            <a:avLst/>
            <a:gdLst>
              <a:gd name="T0" fmla="*/ 0 w 4926"/>
              <a:gd name="T1" fmla="*/ 0 h 1832"/>
              <a:gd name="T2" fmla="*/ 2147483646 w 4926"/>
              <a:gd name="T3" fmla="*/ 2147483646 h 1832"/>
              <a:gd name="T4" fmla="*/ 2147483646 w 4926"/>
              <a:gd name="T5" fmla="*/ 2147483646 h 1832"/>
              <a:gd name="T6" fmla="*/ 2147483646 w 4926"/>
              <a:gd name="T7" fmla="*/ 2147483646 h 1832"/>
              <a:gd name="T8" fmla="*/ 2147483646 w 4926"/>
              <a:gd name="T9" fmla="*/ 2147483646 h 1832"/>
              <a:gd name="T10" fmla="*/ 2147483646 w 4926"/>
              <a:gd name="T11" fmla="*/ 2147483646 h 1832"/>
              <a:gd name="T12" fmla="*/ 2147483646 w 4926"/>
              <a:gd name="T13" fmla="*/ 2147483646 h 1832"/>
              <a:gd name="T14" fmla="*/ 2147483646 w 4926"/>
              <a:gd name="T15" fmla="*/ 2147483646 h 1832"/>
              <a:gd name="T16" fmla="*/ 2147483646 w 4926"/>
              <a:gd name="T17" fmla="*/ 2147483646 h 1832"/>
              <a:gd name="T18" fmla="*/ 2147483646 w 4926"/>
              <a:gd name="T19" fmla="*/ 2147483646 h 1832"/>
              <a:gd name="T20" fmla="*/ 2147483646 w 4926"/>
              <a:gd name="T21" fmla="*/ 2147483646 h 1832"/>
              <a:gd name="T22" fmla="*/ 2147483646 w 4926"/>
              <a:gd name="T23" fmla="*/ 2147483646 h 1832"/>
              <a:gd name="T24" fmla="*/ 2147483646 w 4926"/>
              <a:gd name="T25" fmla="*/ 2147483646 h 1832"/>
              <a:gd name="T26" fmla="*/ 2147483646 w 4926"/>
              <a:gd name="T27" fmla="*/ 2147483646 h 1832"/>
              <a:gd name="T28" fmla="*/ 2147483646 w 4926"/>
              <a:gd name="T29" fmla="*/ 2147483646 h 1832"/>
              <a:gd name="T30" fmla="*/ 2147483646 w 4926"/>
              <a:gd name="T31" fmla="*/ 2147483646 h 183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926" h="1832">
                <a:moveTo>
                  <a:pt x="0" y="0"/>
                </a:moveTo>
                <a:cubicBezTo>
                  <a:pt x="33" y="79"/>
                  <a:pt x="124" y="293"/>
                  <a:pt x="196" y="477"/>
                </a:cubicBezTo>
                <a:cubicBezTo>
                  <a:pt x="268" y="661"/>
                  <a:pt x="348" y="936"/>
                  <a:pt x="432" y="1104"/>
                </a:cubicBezTo>
                <a:cubicBezTo>
                  <a:pt x="516" y="1272"/>
                  <a:pt x="603" y="1395"/>
                  <a:pt x="699" y="1483"/>
                </a:cubicBezTo>
                <a:cubicBezTo>
                  <a:pt x="795" y="1571"/>
                  <a:pt x="901" y="1635"/>
                  <a:pt x="1008" y="1632"/>
                </a:cubicBezTo>
                <a:cubicBezTo>
                  <a:pt x="1115" y="1629"/>
                  <a:pt x="1256" y="1482"/>
                  <a:pt x="1340" y="1467"/>
                </a:cubicBezTo>
                <a:cubicBezTo>
                  <a:pt x="1424" y="1452"/>
                  <a:pt x="1461" y="1521"/>
                  <a:pt x="1510" y="1540"/>
                </a:cubicBezTo>
                <a:cubicBezTo>
                  <a:pt x="1559" y="1559"/>
                  <a:pt x="1572" y="1601"/>
                  <a:pt x="1632" y="1584"/>
                </a:cubicBezTo>
                <a:cubicBezTo>
                  <a:pt x="1692" y="1567"/>
                  <a:pt x="1792" y="1464"/>
                  <a:pt x="1872" y="1440"/>
                </a:cubicBezTo>
                <a:cubicBezTo>
                  <a:pt x="1952" y="1416"/>
                  <a:pt x="1984" y="1384"/>
                  <a:pt x="2112" y="1440"/>
                </a:cubicBezTo>
                <a:cubicBezTo>
                  <a:pt x="2240" y="1496"/>
                  <a:pt x="2496" y="1720"/>
                  <a:pt x="2640" y="1776"/>
                </a:cubicBezTo>
                <a:cubicBezTo>
                  <a:pt x="2784" y="1832"/>
                  <a:pt x="2864" y="1824"/>
                  <a:pt x="2976" y="1776"/>
                </a:cubicBezTo>
                <a:cubicBezTo>
                  <a:pt x="3088" y="1728"/>
                  <a:pt x="3178" y="1595"/>
                  <a:pt x="3312" y="1488"/>
                </a:cubicBezTo>
                <a:cubicBezTo>
                  <a:pt x="3446" y="1381"/>
                  <a:pt x="3592" y="1219"/>
                  <a:pt x="3782" y="1134"/>
                </a:cubicBezTo>
                <a:cubicBezTo>
                  <a:pt x="3972" y="1049"/>
                  <a:pt x="4264" y="1011"/>
                  <a:pt x="4455" y="980"/>
                </a:cubicBezTo>
                <a:cubicBezTo>
                  <a:pt x="4646" y="949"/>
                  <a:pt x="4828" y="955"/>
                  <a:pt x="4926" y="948"/>
                </a:cubicBezTo>
              </a:path>
            </a:pathLst>
          </a:custGeom>
          <a:noFill/>
          <a:ln w="762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Freeform 12"/>
          <p:cNvSpPr>
            <a:spLocks/>
          </p:cNvSpPr>
          <p:nvPr/>
        </p:nvSpPr>
        <p:spPr bwMode="auto">
          <a:xfrm>
            <a:off x="5257800" y="4010025"/>
            <a:ext cx="2989263" cy="1476375"/>
          </a:xfrm>
          <a:custGeom>
            <a:avLst/>
            <a:gdLst>
              <a:gd name="T0" fmla="*/ 0 w 1361"/>
              <a:gd name="T1" fmla="*/ 0 h 930"/>
              <a:gd name="T2" fmla="*/ 2147483646 w 1361"/>
              <a:gd name="T3" fmla="*/ 2147483646 h 930"/>
              <a:gd name="T4" fmla="*/ 2147483646 w 1361"/>
              <a:gd name="T5" fmla="*/ 2147483646 h 930"/>
              <a:gd name="T6" fmla="*/ 2147483646 w 1361"/>
              <a:gd name="T7" fmla="*/ 2147483646 h 930"/>
              <a:gd name="T8" fmla="*/ 2147483646 w 1361"/>
              <a:gd name="T9" fmla="*/ 2147483646 h 930"/>
              <a:gd name="T10" fmla="*/ 2147483646 w 1361"/>
              <a:gd name="T11" fmla="*/ 2147483646 h 930"/>
              <a:gd name="T12" fmla="*/ 2147483646 w 1361"/>
              <a:gd name="T13" fmla="*/ 2147483646 h 930"/>
              <a:gd name="T14" fmla="*/ 2147483646 w 1361"/>
              <a:gd name="T15" fmla="*/ 2147483646 h 930"/>
              <a:gd name="T16" fmla="*/ 2147483646 w 1361"/>
              <a:gd name="T17" fmla="*/ 2147483646 h 930"/>
              <a:gd name="T18" fmla="*/ 2147483646 w 1361"/>
              <a:gd name="T19" fmla="*/ 2147483646 h 930"/>
              <a:gd name="T20" fmla="*/ 2147483646 w 1361"/>
              <a:gd name="T21" fmla="*/ 2147483646 h 93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361" h="930">
                <a:moveTo>
                  <a:pt x="0" y="0"/>
                </a:moveTo>
                <a:cubicBezTo>
                  <a:pt x="9" y="40"/>
                  <a:pt x="21" y="123"/>
                  <a:pt x="49" y="238"/>
                </a:cubicBezTo>
                <a:cubicBezTo>
                  <a:pt x="77" y="353"/>
                  <a:pt x="125" y="580"/>
                  <a:pt x="168" y="691"/>
                </a:cubicBezTo>
                <a:cubicBezTo>
                  <a:pt x="212" y="802"/>
                  <a:pt x="271" y="878"/>
                  <a:pt x="311" y="904"/>
                </a:cubicBezTo>
                <a:cubicBezTo>
                  <a:pt x="352" y="930"/>
                  <a:pt x="378" y="878"/>
                  <a:pt x="410" y="847"/>
                </a:cubicBezTo>
                <a:cubicBezTo>
                  <a:pt x="443" y="815"/>
                  <a:pt x="480" y="723"/>
                  <a:pt x="507" y="716"/>
                </a:cubicBezTo>
                <a:cubicBezTo>
                  <a:pt x="533" y="709"/>
                  <a:pt x="545" y="781"/>
                  <a:pt x="567" y="806"/>
                </a:cubicBezTo>
                <a:cubicBezTo>
                  <a:pt x="590" y="832"/>
                  <a:pt x="610" y="869"/>
                  <a:pt x="640" y="869"/>
                </a:cubicBezTo>
                <a:cubicBezTo>
                  <a:pt x="670" y="869"/>
                  <a:pt x="701" y="830"/>
                  <a:pt x="749" y="806"/>
                </a:cubicBezTo>
                <a:cubicBezTo>
                  <a:pt x="796" y="783"/>
                  <a:pt x="824" y="745"/>
                  <a:pt x="926" y="730"/>
                </a:cubicBezTo>
                <a:cubicBezTo>
                  <a:pt x="1028" y="715"/>
                  <a:pt x="1271" y="720"/>
                  <a:pt x="1361" y="718"/>
                </a:cubicBez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7" name="Freeform 13"/>
          <p:cNvSpPr>
            <a:spLocks/>
          </p:cNvSpPr>
          <p:nvPr/>
        </p:nvSpPr>
        <p:spPr bwMode="auto">
          <a:xfrm>
            <a:off x="1065213" y="3054350"/>
            <a:ext cx="2592387" cy="1746250"/>
          </a:xfrm>
          <a:custGeom>
            <a:avLst/>
            <a:gdLst>
              <a:gd name="T0" fmla="*/ 0 w 1633"/>
              <a:gd name="T1" fmla="*/ 0 h 1100"/>
              <a:gd name="T2" fmla="*/ 2147483646 w 1633"/>
              <a:gd name="T3" fmla="*/ 2147483646 h 1100"/>
              <a:gd name="T4" fmla="*/ 2147483646 w 1633"/>
              <a:gd name="T5" fmla="*/ 2147483646 h 1100"/>
              <a:gd name="T6" fmla="*/ 2147483646 w 1633"/>
              <a:gd name="T7" fmla="*/ 2147483646 h 1100"/>
              <a:gd name="T8" fmla="*/ 2147483646 w 1633"/>
              <a:gd name="T9" fmla="*/ 2147483646 h 1100"/>
              <a:gd name="T10" fmla="*/ 2147483646 w 1633"/>
              <a:gd name="T11" fmla="*/ 2147483646 h 1100"/>
              <a:gd name="T12" fmla="*/ 2147483646 w 1633"/>
              <a:gd name="T13" fmla="*/ 2147483646 h 1100"/>
              <a:gd name="T14" fmla="*/ 2147483646 w 1633"/>
              <a:gd name="T15" fmla="*/ 2147483646 h 1100"/>
              <a:gd name="T16" fmla="*/ 2147483646 w 1633"/>
              <a:gd name="T17" fmla="*/ 2147483646 h 11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633" h="1100">
                <a:moveTo>
                  <a:pt x="0" y="0"/>
                </a:moveTo>
                <a:cubicBezTo>
                  <a:pt x="7" y="48"/>
                  <a:pt x="20" y="159"/>
                  <a:pt x="45" y="279"/>
                </a:cubicBezTo>
                <a:cubicBezTo>
                  <a:pt x="70" y="399"/>
                  <a:pt x="111" y="599"/>
                  <a:pt x="152" y="723"/>
                </a:cubicBezTo>
                <a:cubicBezTo>
                  <a:pt x="192" y="847"/>
                  <a:pt x="243" y="959"/>
                  <a:pt x="289" y="1022"/>
                </a:cubicBezTo>
                <a:cubicBezTo>
                  <a:pt x="335" y="1085"/>
                  <a:pt x="379" y="1100"/>
                  <a:pt x="427" y="1100"/>
                </a:cubicBezTo>
                <a:cubicBezTo>
                  <a:pt x="475" y="1100"/>
                  <a:pt x="520" y="1049"/>
                  <a:pt x="576" y="1022"/>
                </a:cubicBezTo>
                <a:cubicBezTo>
                  <a:pt x="632" y="996"/>
                  <a:pt x="670" y="964"/>
                  <a:pt x="763" y="940"/>
                </a:cubicBezTo>
                <a:cubicBezTo>
                  <a:pt x="856" y="916"/>
                  <a:pt x="990" y="896"/>
                  <a:pt x="1135" y="878"/>
                </a:cubicBezTo>
                <a:cubicBezTo>
                  <a:pt x="1279" y="860"/>
                  <a:pt x="1456" y="846"/>
                  <a:pt x="1633" y="831"/>
                </a:cubicBez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Freeform 14"/>
          <p:cNvSpPr>
            <a:spLocks/>
          </p:cNvSpPr>
          <p:nvPr/>
        </p:nvSpPr>
        <p:spPr bwMode="auto">
          <a:xfrm>
            <a:off x="965200" y="5067300"/>
            <a:ext cx="3200400" cy="1290638"/>
          </a:xfrm>
          <a:custGeom>
            <a:avLst/>
            <a:gdLst>
              <a:gd name="T0" fmla="*/ 0 w 4900"/>
              <a:gd name="T1" fmla="*/ 0 h 1797"/>
              <a:gd name="T2" fmla="*/ 2147483646 w 4900"/>
              <a:gd name="T3" fmla="*/ 2147483646 h 1797"/>
              <a:gd name="T4" fmla="*/ 2147483646 w 4900"/>
              <a:gd name="T5" fmla="*/ 2147483646 h 1797"/>
              <a:gd name="T6" fmla="*/ 2147483646 w 4900"/>
              <a:gd name="T7" fmla="*/ 2147483646 h 1797"/>
              <a:gd name="T8" fmla="*/ 2147483646 w 4900"/>
              <a:gd name="T9" fmla="*/ 2147483646 h 1797"/>
              <a:gd name="T10" fmla="*/ 2147483646 w 4900"/>
              <a:gd name="T11" fmla="*/ 2147483646 h 1797"/>
              <a:gd name="T12" fmla="*/ 2147483646 w 4900"/>
              <a:gd name="T13" fmla="*/ 2147483646 h 1797"/>
              <a:gd name="T14" fmla="*/ 2147483646 w 4900"/>
              <a:gd name="T15" fmla="*/ 2147483646 h 1797"/>
              <a:gd name="T16" fmla="*/ 2147483646 w 4900"/>
              <a:gd name="T17" fmla="*/ 2147483646 h 1797"/>
              <a:gd name="T18" fmla="*/ 2147483646 w 4900"/>
              <a:gd name="T19" fmla="*/ 2147483646 h 1797"/>
              <a:gd name="T20" fmla="*/ 2147483646 w 4900"/>
              <a:gd name="T21" fmla="*/ 2147483646 h 1797"/>
              <a:gd name="T22" fmla="*/ 2147483646 w 4900"/>
              <a:gd name="T23" fmla="*/ 2147483646 h 1797"/>
              <a:gd name="T24" fmla="*/ 2147483646 w 4900"/>
              <a:gd name="T25" fmla="*/ 2147483646 h 17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900" h="1797">
                <a:moveTo>
                  <a:pt x="0" y="0"/>
                </a:moveTo>
                <a:cubicBezTo>
                  <a:pt x="22" y="174"/>
                  <a:pt x="45" y="348"/>
                  <a:pt x="138" y="559"/>
                </a:cubicBezTo>
                <a:cubicBezTo>
                  <a:pt x="231" y="770"/>
                  <a:pt x="412" y="1088"/>
                  <a:pt x="559" y="1264"/>
                </a:cubicBezTo>
                <a:cubicBezTo>
                  <a:pt x="706" y="1440"/>
                  <a:pt x="858" y="1590"/>
                  <a:pt x="1023" y="1616"/>
                </a:cubicBezTo>
                <a:cubicBezTo>
                  <a:pt x="1188" y="1642"/>
                  <a:pt x="1399" y="1462"/>
                  <a:pt x="1547" y="1419"/>
                </a:cubicBezTo>
                <a:cubicBezTo>
                  <a:pt x="1695" y="1376"/>
                  <a:pt x="1786" y="1343"/>
                  <a:pt x="1909" y="1359"/>
                </a:cubicBezTo>
                <a:cubicBezTo>
                  <a:pt x="2032" y="1375"/>
                  <a:pt x="2184" y="1456"/>
                  <a:pt x="2287" y="1513"/>
                </a:cubicBezTo>
                <a:cubicBezTo>
                  <a:pt x="2390" y="1570"/>
                  <a:pt x="2471" y="1665"/>
                  <a:pt x="2527" y="1702"/>
                </a:cubicBezTo>
                <a:cubicBezTo>
                  <a:pt x="2583" y="1739"/>
                  <a:pt x="2545" y="1731"/>
                  <a:pt x="2622" y="1737"/>
                </a:cubicBezTo>
                <a:cubicBezTo>
                  <a:pt x="2699" y="1743"/>
                  <a:pt x="2859" y="1797"/>
                  <a:pt x="2992" y="1737"/>
                </a:cubicBezTo>
                <a:cubicBezTo>
                  <a:pt x="3125" y="1677"/>
                  <a:pt x="3263" y="1472"/>
                  <a:pt x="3422" y="1376"/>
                </a:cubicBezTo>
                <a:cubicBezTo>
                  <a:pt x="3581" y="1280"/>
                  <a:pt x="3700" y="1234"/>
                  <a:pt x="3946" y="1161"/>
                </a:cubicBezTo>
                <a:cubicBezTo>
                  <a:pt x="4192" y="1088"/>
                  <a:pt x="4546" y="1012"/>
                  <a:pt x="4900" y="937"/>
                </a:cubicBezTo>
              </a:path>
            </a:pathLst>
          </a:custGeom>
          <a:noFill/>
          <a:ln w="762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5708650" y="3702050"/>
            <a:ext cx="2444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Non-Adiabatic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5429250" y="3276600"/>
            <a:ext cx="345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Need more than 1 state </a:t>
            </a: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 flipH="1">
            <a:off x="6705600" y="5410200"/>
            <a:ext cx="0" cy="60960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flipH="1">
            <a:off x="1905000" y="2362200"/>
            <a:ext cx="889000" cy="587375"/>
          </a:xfrm>
          <a:prstGeom prst="line">
            <a:avLst/>
          </a:prstGeom>
          <a:noFill/>
          <a:ln w="1270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>
            <a:off x="6396038" y="2436813"/>
            <a:ext cx="793750" cy="611187"/>
          </a:xfrm>
          <a:prstGeom prst="line">
            <a:avLst/>
          </a:prstGeom>
          <a:noFill/>
          <a:ln w="1270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2308" name="Picture 25" descr="204Schroding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14300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0" name="Oval 26"/>
          <p:cNvSpPr>
            <a:spLocks noChangeArrowheads="1"/>
          </p:cNvSpPr>
          <p:nvPr/>
        </p:nvSpPr>
        <p:spPr bwMode="auto">
          <a:xfrm>
            <a:off x="1219200" y="5486400"/>
            <a:ext cx="381000" cy="381000"/>
          </a:xfrm>
          <a:prstGeom prst="ellipse">
            <a:avLst/>
          </a:prstGeo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91" name="Oval 27"/>
          <p:cNvSpPr>
            <a:spLocks noChangeArrowheads="1"/>
          </p:cNvSpPr>
          <p:nvPr/>
        </p:nvSpPr>
        <p:spPr bwMode="auto">
          <a:xfrm>
            <a:off x="5410200" y="4419600"/>
            <a:ext cx="381000" cy="381000"/>
          </a:xfrm>
          <a:prstGeom prst="ellipse">
            <a:avLst/>
          </a:prstGeo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12312" name="Picture 7" descr="Image result for ub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13565" y="1057535"/>
                <a:ext cx="4200444" cy="5266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65" y="1057535"/>
                <a:ext cx="4200444" cy="526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2613787" y="1719345"/>
                <a:ext cx="3907223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787" y="1719345"/>
                <a:ext cx="3907223" cy="7645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02588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C 0.00538 0.00578 0.01788 0.0331 0.03246 0.03449 C 0.04705 0.03588 0.06805 0.00648 0.0875 0.00787 C 0.10694 0.00926 0.1283 0.04444 0.14913 0.04328 C 0.16996 0.04213 0.1993 0.00995 0.2125 0.00116 " pathEditMode="relative" rAng="0" ptsTypes="aaaaa">
                                      <p:cBhvr>
                                        <p:cTn id="36" dur="2000" fill="hold"/>
                                        <p:tgtEl>
                                          <p:spTgt spid="11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5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C 0.00677 0.0132 0.02674 0.07292 0.0408 0.07894 C 0.05486 0.08496 0.07274 0.03889 0.0842 0.03658 C 0.09566 0.03426 0.1026 0.05741 0.1092 0.06551 C 0.1158 0.07361 0.12188 0.06829 0.12413 0.08565 C 0.12639 0.10301 0.11372 0.14838 0.12257 0.16991 C 0.13142 0.19144 0.15799 0.21759 0.17743 0.21435 C 0.19688 0.21111 0.22639 0.16343 0.23924 0.15 " pathEditMode="relative" rAng="0" ptsTypes="aaaaaaaa">
                                      <p:cBhvr>
                                        <p:cTn id="56" dur="2000" fill="hold"/>
                                        <p:tgtEl>
                                          <p:spTgt spid="112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62" y="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69" grpId="0"/>
      <p:bldP spid="11270" grpId="0"/>
      <p:bldP spid="11274" grpId="0"/>
      <p:bldP spid="11279" grpId="0"/>
      <p:bldP spid="112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874692" y="3499150"/>
                <a:ext cx="3124200" cy="5472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692" y="3499150"/>
                <a:ext cx="3124200" cy="547201"/>
              </a:xfrm>
              <a:prstGeom prst="rect">
                <a:avLst/>
              </a:prstGeom>
              <a:blipFill>
                <a:blip r:embed="rId2"/>
                <a:stretch>
                  <a:fillRect t="-137778" b="-19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2" name="Text Box 6"/>
          <p:cNvSpPr txBox="1">
            <a:spLocks noChangeArrowheads="1"/>
          </p:cNvSpPr>
          <p:nvPr/>
        </p:nvSpPr>
        <p:spPr bwMode="auto">
          <a:xfrm>
            <a:off x="325199" y="2687847"/>
            <a:ext cx="19369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8000"/>
                </a:solidFill>
              </a:rPr>
              <a:t>Non-adiabatic </a:t>
            </a:r>
            <a:r>
              <a:rPr lang="en-US" altLang="en-US" sz="1600" b="1" dirty="0" smtClean="0">
                <a:solidFill>
                  <a:srgbClr val="008000"/>
                </a:solidFill>
              </a:rPr>
              <a:t>Couplings</a:t>
            </a:r>
            <a:endParaRPr lang="en-US" altLang="en-US" sz="1600" b="1" dirty="0">
              <a:solidFill>
                <a:srgbClr val="008000"/>
              </a:solidFill>
            </a:endParaRPr>
          </a:p>
        </p:txBody>
      </p:sp>
      <p:pic>
        <p:nvPicPr>
          <p:cNvPr id="10244" name="Picture 24" descr="Image result for ub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33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26"/>
          <p:cNvSpPr>
            <a:spLocks noGrp="1" noChangeArrowheads="1"/>
          </p:cNvSpPr>
          <p:nvPr>
            <p:ph type="title"/>
          </p:nvPr>
        </p:nvSpPr>
        <p:spPr>
          <a:xfrm>
            <a:off x="1295399" y="0"/>
            <a:ext cx="5840413" cy="705469"/>
          </a:xfrm>
          <a:noFill/>
        </p:spPr>
        <p:txBody>
          <a:bodyPr/>
          <a:lstStyle/>
          <a:p>
            <a:pPr eaLnBrk="1" hangingPunct="1"/>
            <a:r>
              <a:rPr lang="en-US" altLang="en-US" sz="2400" b="1" dirty="0" smtClean="0">
                <a:solidFill>
                  <a:schemeClr val="tx1"/>
                </a:solidFill>
              </a:rPr>
              <a:t>TSH in the nutshell</a:t>
            </a:r>
          </a:p>
        </p:txBody>
      </p:sp>
      <p:sp>
        <p:nvSpPr>
          <p:cNvPr id="10249" name="TextBox 1"/>
          <p:cNvSpPr txBox="1">
            <a:spLocks noChangeArrowheads="1"/>
          </p:cNvSpPr>
          <p:nvPr/>
        </p:nvSpPr>
        <p:spPr bwMode="auto">
          <a:xfrm>
            <a:off x="325199" y="974170"/>
            <a:ext cx="16157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8000"/>
                </a:solidFill>
              </a:rPr>
              <a:t>Nuclear </a:t>
            </a:r>
            <a:r>
              <a:rPr lang="en-US" altLang="en-US" sz="1600" b="1" dirty="0" smtClean="0">
                <a:solidFill>
                  <a:srgbClr val="008000"/>
                </a:solidFill>
              </a:rPr>
              <a:t>dynamics</a:t>
            </a:r>
            <a:endParaRPr lang="en-US" altLang="en-US" sz="1600" dirty="0"/>
          </a:p>
        </p:txBody>
      </p:sp>
      <p:sp>
        <p:nvSpPr>
          <p:cNvPr id="10252" name="TextBox 17"/>
          <p:cNvSpPr txBox="1">
            <a:spLocks noChangeArrowheads="1"/>
          </p:cNvSpPr>
          <p:nvPr/>
        </p:nvSpPr>
        <p:spPr bwMode="auto">
          <a:xfrm>
            <a:off x="566867" y="621748"/>
            <a:ext cx="13740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solidFill>
                  <a:srgbClr val="008000"/>
                </a:solidFill>
              </a:rPr>
              <a:t>Initialization</a:t>
            </a:r>
            <a:endParaRPr lang="en-US" altLang="en-US" sz="1600" b="1" dirty="0">
              <a:solidFill>
                <a:srgbClr val="008000"/>
              </a:solidFill>
            </a:endParaRPr>
          </a:p>
        </p:txBody>
      </p:sp>
      <p:sp>
        <p:nvSpPr>
          <p:cNvPr id="10255" name="TextBox 22"/>
          <p:cNvSpPr txBox="1">
            <a:spLocks noChangeArrowheads="1"/>
          </p:cNvSpPr>
          <p:nvPr/>
        </p:nvSpPr>
        <p:spPr bwMode="auto">
          <a:xfrm>
            <a:off x="165420" y="4937880"/>
            <a:ext cx="19618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solidFill>
                  <a:srgbClr val="008000"/>
                </a:solidFill>
              </a:rPr>
              <a:t>Proposed Hops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solidFill>
                  <a:srgbClr val="008000"/>
                </a:solidFill>
              </a:rPr>
              <a:t>Decoherence 2</a:t>
            </a:r>
            <a:endParaRPr lang="en-US" altLang="en-US" sz="1600" b="1" dirty="0">
              <a:solidFill>
                <a:srgbClr val="008000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 rot="5400000">
            <a:off x="4371584" y="1376497"/>
            <a:ext cx="369522" cy="511907"/>
          </a:xfrm>
          <a:prstGeom prst="rightArrow">
            <a:avLst/>
          </a:prstGeom>
          <a:gradFill flip="none" rotWithShape="1">
            <a:gsLst>
              <a:gs pos="0">
                <a:srgbClr val="0000FF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25050" y="5068402"/>
                <a:ext cx="2249270" cy="560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f>
                                    <m:f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num>
                                    <m:den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050" y="5068402"/>
                <a:ext cx="2249270" cy="5606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852051" y="2617141"/>
                <a:ext cx="3835789" cy="547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051" y="2617141"/>
                <a:ext cx="3835789" cy="5476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01711" y="960302"/>
                <a:ext cx="1595501" cy="4371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711" y="960302"/>
                <a:ext cx="1595501" cy="4371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36716" y="1869809"/>
                <a:ext cx="1249765" cy="313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𝑒𝑙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716" y="1869809"/>
                <a:ext cx="1249765" cy="313612"/>
              </a:xfrm>
              <a:prstGeom prst="rect">
                <a:avLst/>
              </a:prstGeom>
              <a:blipFill>
                <a:blip r:embed="rId7"/>
                <a:stretch>
                  <a:fillRect t="-1961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269005" y="3465167"/>
            <a:ext cx="1801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en-US" sz="1600" b="1" dirty="0" smtClean="0">
                <a:solidFill>
                  <a:srgbClr val="008000"/>
                </a:solidFill>
              </a:rPr>
              <a:t>Electronic </a:t>
            </a:r>
            <a:r>
              <a:rPr lang="en-US" altLang="en-US" sz="1600" b="1" dirty="0">
                <a:solidFill>
                  <a:srgbClr val="008000"/>
                </a:solidFill>
              </a:rPr>
              <a:t>Dynamics</a:t>
            </a: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133857" y="1754636"/>
            <a:ext cx="20064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solidFill>
                  <a:srgbClr val="008000"/>
                </a:solidFill>
              </a:rPr>
              <a:t>Stationary adiabatic states</a:t>
            </a:r>
            <a:endParaRPr lang="en-US" altLang="en-US" sz="1600" b="1" dirty="0">
              <a:solidFill>
                <a:srgbClr val="008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2468226" y="3465167"/>
                <a:ext cx="2565831" cy="615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226" y="3465167"/>
                <a:ext cx="2565831" cy="615168"/>
              </a:xfrm>
              <a:prstGeom prst="rect">
                <a:avLst/>
              </a:prstGeom>
              <a:blipFill>
                <a:blip r:embed="rId8"/>
                <a:stretch>
                  <a:fillRect t="-115842" r="-238" b="-166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Arrow 28"/>
          <p:cNvSpPr/>
          <p:nvPr/>
        </p:nvSpPr>
        <p:spPr>
          <a:xfrm rot="5400000">
            <a:off x="4387238" y="2208092"/>
            <a:ext cx="369522" cy="511907"/>
          </a:xfrm>
          <a:prstGeom prst="rightArrow">
            <a:avLst/>
          </a:prstGeom>
          <a:gradFill flip="none" rotWithShape="1">
            <a:gsLst>
              <a:gs pos="0">
                <a:srgbClr val="0000FF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 rot="5400000">
            <a:off x="4370097" y="3113946"/>
            <a:ext cx="369522" cy="511907"/>
          </a:xfrm>
          <a:prstGeom prst="rightArrow">
            <a:avLst/>
          </a:prstGeom>
          <a:gradFill flip="none" rotWithShape="1">
            <a:gsLst>
              <a:gs pos="0">
                <a:srgbClr val="0000FF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5400000">
            <a:off x="4387237" y="3884472"/>
            <a:ext cx="369522" cy="511907"/>
          </a:xfrm>
          <a:prstGeom prst="rightArrow">
            <a:avLst/>
          </a:prstGeom>
          <a:gradFill flip="none" rotWithShape="1">
            <a:gsLst>
              <a:gs pos="0">
                <a:srgbClr val="0000FF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22"/>
          <p:cNvSpPr txBox="1">
            <a:spLocks noChangeArrowheads="1"/>
          </p:cNvSpPr>
          <p:nvPr/>
        </p:nvSpPr>
        <p:spPr bwMode="auto">
          <a:xfrm>
            <a:off x="67609" y="4299377"/>
            <a:ext cx="23456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solidFill>
                  <a:srgbClr val="008000"/>
                </a:solidFill>
              </a:rPr>
              <a:t>Decoherence 1</a:t>
            </a:r>
            <a:endParaRPr lang="en-US" altLang="en-US" sz="1600" dirty="0"/>
          </a:p>
        </p:txBody>
      </p:sp>
      <p:sp>
        <p:nvSpPr>
          <p:cNvPr id="34" name="TextBox 22"/>
          <p:cNvSpPr txBox="1">
            <a:spLocks noChangeArrowheads="1"/>
          </p:cNvSpPr>
          <p:nvPr/>
        </p:nvSpPr>
        <p:spPr bwMode="auto">
          <a:xfrm>
            <a:off x="1" y="5873516"/>
            <a:ext cx="22029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solidFill>
                  <a:srgbClr val="008000"/>
                </a:solidFill>
              </a:rPr>
              <a:t>Accept Hops</a:t>
            </a:r>
            <a:endParaRPr lang="en-US" altLang="en-US" sz="1600" b="1" dirty="0">
              <a:solidFill>
                <a:srgbClr val="008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05552" y="5114278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or as in DISH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25050" y="4263221"/>
                <a:ext cx="2052998" cy="488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050" y="4263221"/>
                <a:ext cx="2052998" cy="488660"/>
              </a:xfrm>
              <a:prstGeom prst="rect">
                <a:avLst/>
              </a:prstGeom>
              <a:blipFill>
                <a:blip r:embed="rId9"/>
                <a:stretch>
                  <a:fillRect l="-593" r="-1780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5424977" y="4366616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as in SDM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861257" y="5739948"/>
            <a:ext cx="1549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based on energy conservation or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702204" y="5709014"/>
                <a:ext cx="2510944" cy="576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 i="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204" y="5709014"/>
                <a:ext cx="2510944" cy="5763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22"/>
          <p:cNvSpPr txBox="1">
            <a:spLocks noChangeArrowheads="1"/>
          </p:cNvSpPr>
          <p:nvPr/>
        </p:nvSpPr>
        <p:spPr bwMode="auto">
          <a:xfrm>
            <a:off x="49322" y="6389433"/>
            <a:ext cx="21536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 dirty="0" smtClean="0">
                <a:solidFill>
                  <a:srgbClr val="008000"/>
                </a:solidFill>
              </a:rPr>
              <a:t>Change state</a:t>
            </a:r>
            <a:endParaRPr lang="en-US" altLang="en-US" sz="1600" b="1" dirty="0">
              <a:solidFill>
                <a:srgbClr val="008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94570" y="6444422"/>
            <a:ext cx="3866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change active electronic state, rescale velocity</a:t>
            </a:r>
            <a:endParaRPr lang="en-US" sz="1400" dirty="0"/>
          </a:p>
        </p:txBody>
      </p:sp>
      <p:sp>
        <p:nvSpPr>
          <p:cNvPr id="42" name="Right Arrow 41"/>
          <p:cNvSpPr/>
          <p:nvPr/>
        </p:nvSpPr>
        <p:spPr>
          <a:xfrm rot="2042916">
            <a:off x="3207745" y="743827"/>
            <a:ext cx="369522" cy="511907"/>
          </a:xfrm>
          <a:prstGeom prst="rightArrow">
            <a:avLst/>
          </a:prstGeom>
          <a:gradFill flip="none" rotWithShape="1">
            <a:gsLst>
              <a:gs pos="0">
                <a:srgbClr val="0000FF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5400000">
            <a:off x="4370097" y="4589373"/>
            <a:ext cx="369522" cy="511907"/>
          </a:xfrm>
          <a:prstGeom prst="rightArrow">
            <a:avLst/>
          </a:prstGeom>
          <a:gradFill flip="none" rotWithShape="1">
            <a:gsLst>
              <a:gs pos="0">
                <a:srgbClr val="0000FF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 rot="5400000">
            <a:off x="4370097" y="5562736"/>
            <a:ext cx="369522" cy="511907"/>
          </a:xfrm>
          <a:prstGeom prst="rightArrow">
            <a:avLst/>
          </a:prstGeom>
          <a:gradFill flip="none" rotWithShape="1">
            <a:gsLst>
              <a:gs pos="0">
                <a:srgbClr val="0000FF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 rot="5400000">
            <a:off x="4387236" y="6029437"/>
            <a:ext cx="369522" cy="511907"/>
          </a:xfrm>
          <a:prstGeom prst="rightArrow">
            <a:avLst/>
          </a:prstGeom>
          <a:gradFill flip="none" rotWithShape="1">
            <a:gsLst>
              <a:gs pos="0">
                <a:srgbClr val="0000FF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/>
          <p:cNvCxnSpPr>
            <a:stCxn id="17" idx="3"/>
            <a:endCxn id="10" idx="3"/>
          </p:cNvCxnSpPr>
          <p:nvPr/>
        </p:nvCxnSpPr>
        <p:spPr>
          <a:xfrm flipH="1" flipV="1">
            <a:off x="5197212" y="1178888"/>
            <a:ext cx="1564122" cy="5419423"/>
          </a:xfrm>
          <a:prstGeom prst="bentConnector3">
            <a:avLst>
              <a:gd name="adj1" fmla="val -104060"/>
            </a:avLst>
          </a:prstGeom>
          <a:ln w="63500"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rgbClr val="0000FF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Multiply 38"/>
          <p:cNvSpPr/>
          <p:nvPr/>
        </p:nvSpPr>
        <p:spPr>
          <a:xfrm>
            <a:off x="7850405" y="3334039"/>
            <a:ext cx="1066800" cy="101622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930179" y="3619614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NBRA</a:t>
            </a:r>
            <a:endParaRPr lang="en-US" sz="2000" b="1" dirty="0"/>
          </a:p>
        </p:txBody>
      </p:sp>
      <p:sp>
        <p:nvSpPr>
          <p:cNvPr id="2" name="Rectangle 1"/>
          <p:cNvSpPr/>
          <p:nvPr/>
        </p:nvSpPr>
        <p:spPr>
          <a:xfrm>
            <a:off x="2738264" y="2641556"/>
            <a:ext cx="4023070" cy="51969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601711" y="901625"/>
            <a:ext cx="1595501" cy="51969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287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5" descr="Image result for u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33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569736" y="76827"/>
            <a:ext cx="5157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Many ways of doing </a:t>
            </a:r>
            <a:r>
              <a:rPr lang="en-US" sz="2400" b="1" dirty="0" smtClean="0"/>
              <a:t>the dynamics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35231" y="3925515"/>
                <a:ext cx="2013692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i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sz="11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func>
                                <m:func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𝑒𝑥𝑝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100" i="0">
                                              <a:latin typeface="Cambria Math" panose="02040503050406030204" pitchFamily="18" charset="0"/>
                                            </a:rPr>
                                            <m:t>Δ</m:t>
                                          </m:r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31" y="3925515"/>
                <a:ext cx="2013692" cy="472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3110186" y="4001164"/>
                <a:ext cx="3518280" cy="6424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sz="1100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100">
                                  <a:latin typeface="Cambria Math" panose="02040503050406030204" pitchFamily="18" charset="0"/>
                                </a:rPr>
                                <m:t>erf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100">
                                                  <a:latin typeface="Cambria Math" panose="02040503050406030204" pitchFamily="18" charset="0"/>
                                                </a:rPr>
                                                <m:t>Δ</m:t>
                                              </m:r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1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1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rad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1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1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func>
                            <m:func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1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10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186" y="4001164"/>
                <a:ext cx="3518280" cy="6424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4082924" y="12688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  <a:cs typeface="Calibri" panose="020F0502020204030204" pitchFamily="34" charset="0"/>
              </a:rPr>
              <a:t>GFSH</a:t>
            </a:r>
            <a:endParaRPr lang="en-US" b="1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54123" y="4703521"/>
            <a:ext cx="27732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Prezhdo</a:t>
            </a:r>
            <a:r>
              <a: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O. V.; Duncan, W. R.; </a:t>
            </a:r>
            <a:r>
              <a:rPr lang="en-US" sz="11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Prezhdo</a:t>
            </a:r>
            <a:r>
              <a: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V. V. </a:t>
            </a:r>
            <a:r>
              <a:rPr lang="en-US" sz="1100" i="1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Prog</a:t>
            </a:r>
            <a:r>
              <a:rPr lang="en-US" sz="11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Surf. Sci.</a:t>
            </a:r>
            <a:r>
              <a: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1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2009</a:t>
            </a:r>
            <a:r>
              <a: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1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84</a:t>
            </a:r>
            <a:r>
              <a: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1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30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144405" y="3608292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  <a:cs typeface="Calibri" panose="020F0502020204030204" pitchFamily="34" charset="0"/>
              </a:rPr>
              <a:t>Maxwell-Boltzmann</a:t>
            </a:r>
            <a:endParaRPr lang="en-US" b="1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7472" y="680876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Hop proposal probabilities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5452" y="3620203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  <a:cs typeface="Calibri" panose="020F0502020204030204" pitchFamily="34" charset="0"/>
              </a:rPr>
              <a:t>Boltzmann</a:t>
            </a:r>
            <a:endParaRPr lang="en-US" b="1" dirty="0">
              <a:latin typeface="+mj-lt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79523" y="1765428"/>
                <a:ext cx="2929713" cy="472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i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bSup>
                      <m:r>
                        <a:rPr lang="en-US" sz="11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f>
                            <m:f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𝐼𝑚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𝑣𝑖𝑏</m:t>
                                  </m:r>
                                </m:sup>
                              </m:sSub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Sup>
                                <m:sSubSup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𝑣𝑖𝑏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23" y="1765428"/>
                <a:ext cx="2929713" cy="4726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295814" y="2261662"/>
            <a:ext cx="27732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Tully, J. C. </a:t>
            </a:r>
            <a:r>
              <a:rPr lang="en-US" sz="1100" i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J. Chem. Phys.</a:t>
            </a:r>
            <a:r>
              <a:rPr lang="en-US" sz="11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1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1990</a:t>
            </a:r>
            <a:r>
              <a:rPr lang="en-US" sz="11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100" i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93</a:t>
            </a:r>
            <a:r>
              <a:rPr lang="en-US" sz="11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1061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04873" y="128675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  <a:cs typeface="Calibri" panose="020F0502020204030204" pitchFamily="34" charset="0"/>
              </a:rPr>
              <a:t>FSSH</a:t>
            </a:r>
            <a:endParaRPr lang="en-US" b="1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09236" y="2207264"/>
            <a:ext cx="27732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Wang, L.; Trivedi, D.; </a:t>
            </a:r>
            <a:r>
              <a:rPr lang="en-US" sz="1100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Prezhdo</a:t>
            </a:r>
            <a:r>
              <a:rPr lang="en-US" sz="11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O. V. </a:t>
            </a:r>
            <a:r>
              <a:rPr lang="en-US" sz="1100" i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JCTC</a:t>
            </a:r>
            <a:r>
              <a:rPr lang="en-US" sz="11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1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2014</a:t>
            </a:r>
            <a:r>
              <a:rPr lang="en-US" sz="11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10, 3598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101719" y="1747544"/>
                <a:ext cx="2950744" cy="4762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i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bSup>
                      <m:r>
                        <a:rPr lang="en-US" sz="11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f>
                            <m:f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1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𝑓𝑓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1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𝑗𝑗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1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latin typeface="Cambria Math" panose="02040503050406030204" pitchFamily="18" charset="0"/>
                                        </a:rPr>
                                        <m:t>𝑘𝑘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719" y="1747544"/>
                <a:ext cx="2950744" cy="476284"/>
              </a:xfrm>
              <a:prstGeom prst="rect">
                <a:avLst/>
              </a:prstGeom>
              <a:blipFill>
                <a:blip r:embed="rId6"/>
                <a:stretch>
                  <a:fillRect t="-10256" b="-79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7475195" y="124428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  <a:cs typeface="Calibri" panose="020F0502020204030204" pitchFamily="34" charset="0"/>
              </a:rPr>
              <a:t>M</a:t>
            </a:r>
            <a:r>
              <a:rPr lang="en-US" b="1" dirty="0" smtClean="0">
                <a:latin typeface="+mj-lt"/>
                <a:cs typeface="Calibri" panose="020F0502020204030204" pitchFamily="34" charset="0"/>
              </a:rPr>
              <a:t>SSH</a:t>
            </a:r>
            <a:endParaRPr lang="en-US" b="1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01695" y="2040565"/>
            <a:ext cx="27732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Akimov</a:t>
            </a:r>
            <a:r>
              <a:rPr lang="en-US" sz="11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A. V.; Trivedi, D</a:t>
            </a:r>
            <a:r>
              <a: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.; Wang, L.; </a:t>
            </a:r>
            <a:r>
              <a:rPr lang="en-US" sz="11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Prezhdo</a:t>
            </a:r>
            <a:r>
              <a:rPr lang="en-US" sz="11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O. V. </a:t>
            </a:r>
            <a:r>
              <a:rPr lang="en-US" sz="1100" i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J. Phys. Soc. </a:t>
            </a:r>
            <a:r>
              <a:rPr lang="en-US" sz="1100" i="1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Jpn</a:t>
            </a:r>
            <a:r>
              <a:rPr lang="en-US" sz="1100" i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sz="11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1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2015</a:t>
            </a:r>
            <a:r>
              <a:rPr lang="en-US" sz="11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84, 094002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915491" y="1620452"/>
                <a:ext cx="1970924" cy="2899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i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bSup>
                      <m:r>
                        <a:rPr lang="en-US" sz="11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1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i="1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491" y="1620452"/>
                <a:ext cx="1970924" cy="289951"/>
              </a:xfrm>
              <a:prstGeom prst="rect">
                <a:avLst/>
              </a:prstGeom>
              <a:blipFill>
                <a:blip r:embed="rId7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058738" y="2927929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Hop acceptance probabilities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58738" y="4765367"/>
            <a:ext cx="34665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Smith, B.; </a:t>
            </a:r>
            <a:r>
              <a:rPr lang="en-US" sz="1100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Akimov</a:t>
            </a:r>
            <a:r>
              <a:rPr lang="en-US" sz="11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A. V.</a:t>
            </a:r>
            <a:r>
              <a:rPr lang="en-US" sz="1100" i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J. </a:t>
            </a:r>
            <a:r>
              <a:rPr lang="en-US" sz="1100" i="1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Chem.Phys</a:t>
            </a:r>
            <a:r>
              <a:rPr lang="en-US" sz="1100" i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sz="11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1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2019</a:t>
            </a:r>
            <a:r>
              <a:rPr lang="en-US" sz="11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151, 124107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62527" y="3608292"/>
            <a:ext cx="8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  <a:cs typeface="Calibri" panose="020F0502020204030204" pitchFamily="34" charset="0"/>
              </a:rPr>
              <a:t>Trivial</a:t>
            </a:r>
            <a:endParaRPr lang="en-US" b="1" dirty="0">
              <a:latin typeface="+mj-lt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155862" y="4155354"/>
                <a:ext cx="1295400" cy="290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sz="110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862" y="4155354"/>
                <a:ext cx="1295400" cy="290785"/>
              </a:xfrm>
              <a:prstGeom prst="rect">
                <a:avLst/>
              </a:prstGeom>
              <a:blipFill>
                <a:blip r:embed="rId8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143826" y="5339269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  <a:cs typeface="Calibri" panose="020F0502020204030204" pitchFamily="34" charset="0"/>
              </a:rPr>
              <a:t>Energy conservation</a:t>
            </a:r>
            <a:endParaRPr lang="en-US" b="1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101719" y="5875856"/>
            <a:ext cx="277324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Tully, J. C. </a:t>
            </a:r>
            <a:r>
              <a:rPr lang="en-US" sz="1100" i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J. Chem. Phys.</a:t>
            </a:r>
            <a:r>
              <a:rPr lang="en-US" sz="11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1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1990</a:t>
            </a:r>
            <a:r>
              <a:rPr lang="en-US" sz="11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100" i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93</a:t>
            </a:r>
            <a:r>
              <a:rPr lang="en-US" sz="11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1061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27367" y="5350100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  <a:cs typeface="Calibri" panose="020F0502020204030204" pitchFamily="34" charset="0"/>
              </a:rPr>
              <a:t>Can rescale along NACs?</a:t>
            </a:r>
            <a:endParaRPr lang="en-US" b="1" dirty="0">
              <a:latin typeface="+mj-lt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452435" y="5863678"/>
                <a:ext cx="1774717" cy="2929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i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sz="11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100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𝑘𝑖𝑛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35" y="5863678"/>
                <a:ext cx="1774717" cy="292901"/>
              </a:xfrm>
              <a:prstGeom prst="rect">
                <a:avLst/>
              </a:prstGeom>
              <a:blipFill>
                <a:blip r:embed="rId9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6027363" y="5350100"/>
            <a:ext cx="3116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+mj-lt"/>
                <a:cs typeface="Calibri" panose="020F0502020204030204" pitchFamily="34" charset="0"/>
              </a:rPr>
              <a:t>Can rescale along other vectors?</a:t>
            </a:r>
          </a:p>
          <a:p>
            <a:pPr algn="ctr"/>
            <a:r>
              <a:rPr lang="en-US" dirty="0" smtClean="0">
                <a:latin typeface="+mj-lt"/>
                <a:cs typeface="Calibri" panose="020F0502020204030204" pitchFamily="34" charset="0"/>
              </a:rPr>
              <a:t>(e.g. excited state forces difference)</a:t>
            </a:r>
            <a:endParaRPr lang="en-US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48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39" grpId="0"/>
      <p:bldP spid="40" grpId="0"/>
      <p:bldP spid="15" grpId="0"/>
      <p:bldP spid="26" grpId="0"/>
      <p:bldP spid="27" grpId="0"/>
      <p:bldP spid="28" grpId="0"/>
      <p:bldP spid="29" grpId="0"/>
      <p:bldP spid="30" grpId="0"/>
      <p:bldP spid="32" grpId="0"/>
      <p:bldP spid="33" grpId="0"/>
      <p:bldP spid="36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823028" y="3459698"/>
                <a:ext cx="1879552" cy="325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=0, ∀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i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028" y="3459698"/>
                <a:ext cx="1879552" cy="325025"/>
              </a:xfrm>
              <a:prstGeom prst="rect">
                <a:avLst/>
              </a:prstGeom>
              <a:blipFill>
                <a:blip r:embed="rId2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0289" y="2354009"/>
                <a:ext cx="1871538" cy="4762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100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𝑖𝑓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100" i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100" i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89" y="2354009"/>
                <a:ext cx="1871538" cy="476284"/>
              </a:xfrm>
              <a:prstGeom prst="rect">
                <a:avLst/>
              </a:prstGeom>
              <a:blipFill>
                <a:blip r:embed="rId3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39811" y="2822058"/>
                <a:ext cx="1612493" cy="7508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1100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100" i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100" i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1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sSup>
                                <m:sSup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1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11" y="2822058"/>
                <a:ext cx="1612493" cy="7508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49353" y="5009679"/>
                <a:ext cx="2688335" cy="5979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𝐸𝐷𝐶</m:t>
                          </m:r>
                        </m:sup>
                      </m:sSubSup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𝑘𝑖𝑛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53" y="5009679"/>
                <a:ext cx="2688335" cy="5979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592865" y="4984158"/>
                <a:ext cx="1428661" cy="728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sSubSup>
                                    <m:sSub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sz="1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e>
                                <m:sup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865" y="4984158"/>
                <a:ext cx="1428661" cy="728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 useBgFill="1">
            <p:nvSpPr>
              <p:cNvPr id="12" name="Rectangle 11"/>
              <p:cNvSpPr/>
              <p:nvPr/>
            </p:nvSpPr>
            <p:spPr>
              <a:xfrm>
                <a:off x="7091888" y="4879681"/>
                <a:ext cx="1695015" cy="515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 useBgFill="1"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888" y="4879681"/>
                <a:ext cx="1695015" cy="515013"/>
              </a:xfrm>
              <a:prstGeom prst="rect">
                <a:avLst/>
              </a:prstGeom>
              <a:blipFill>
                <a:blip r:embed="rId7"/>
                <a:stretch>
                  <a:fillRect l="-2878" t="-147059" r="-28417" b="-20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 useBgFill="1">
            <p:nvSpPr>
              <p:cNvPr id="13" name="Rectangle 12"/>
              <p:cNvSpPr/>
              <p:nvPr/>
            </p:nvSpPr>
            <p:spPr>
              <a:xfrm>
                <a:off x="3643447" y="3581980"/>
                <a:ext cx="2169376" cy="390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bSup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 useBgFill="1"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447" y="3581980"/>
                <a:ext cx="2169376" cy="390171"/>
              </a:xfrm>
              <a:prstGeom prst="rect">
                <a:avLst/>
              </a:prstGeom>
              <a:blipFill>
                <a:blip r:embed="rId8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636931" y="3149535"/>
                <a:ext cx="625108" cy="2803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sz="1100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931" y="3149535"/>
                <a:ext cx="625108" cy="280398"/>
              </a:xfrm>
              <a:prstGeom prst="rect">
                <a:avLst/>
              </a:prstGeom>
              <a:blipFill>
                <a:blip r:embed="rId9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588581" y="2698125"/>
                <a:ext cx="1793375" cy="5924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100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1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sz="1100" i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100" i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581" y="2698125"/>
                <a:ext cx="1793375" cy="5924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3443863" y="1400037"/>
            <a:ext cx="232025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Jaeger</a:t>
            </a:r>
            <a:r>
              <a:rPr lang="en-US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H. M.; Fischer, S.; </a:t>
            </a:r>
            <a:r>
              <a:rPr lang="en-US" sz="1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Prezhdo</a:t>
            </a:r>
            <a:r>
              <a:rPr lang="en-US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O. V. </a:t>
            </a:r>
            <a:r>
              <a:rPr lang="en-US" sz="1100" i="1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sz="1100" i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Chem. Phys.</a:t>
            </a:r>
            <a:r>
              <a:rPr lang="en-US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2012</a:t>
            </a:r>
            <a:r>
              <a:rPr lang="en-US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100" i="1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137</a:t>
            </a:r>
            <a:r>
              <a:rPr lang="en-US" sz="11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22A545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7252684" y="102817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ID-A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307196" y="448540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mSDM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154491" y="104185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SDM</a:t>
            </a:r>
            <a:endParaRPr lang="en-US" b="1" dirty="0"/>
          </a:p>
        </p:txBody>
      </p:sp>
      <p:pic>
        <p:nvPicPr>
          <p:cNvPr id="23" name="Picture 5" descr="Image result for ub 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33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569736" y="76827"/>
            <a:ext cx="5157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Many ways of doing </a:t>
            </a:r>
            <a:r>
              <a:rPr lang="en-US" sz="2400" b="1" dirty="0" smtClean="0"/>
              <a:t>the dynamics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235942" y="105020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DISH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001479" y="4571904"/>
            <a:ext cx="187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Decoherence interval</a:t>
            </a:r>
            <a:endParaRPr 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3282845" y="2510374"/>
            <a:ext cx="2048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Wavefunction reduction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210890" y="3323023"/>
            <a:ext cx="2722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Hops with quantum probabilities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284889" y="1486711"/>
            <a:ext cx="2786348" cy="437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Granucci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G.;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Persico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M. </a:t>
            </a:r>
            <a:r>
              <a:rPr lang="en-US" sz="11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1100" i="1" dirty="0">
                <a:latin typeface="Calibri" panose="020F0502020204030204" pitchFamily="34" charset="0"/>
                <a:cs typeface="Calibri" panose="020F0502020204030204" pitchFamily="34" charset="0"/>
              </a:rPr>
              <a:t>. Chem. Phys.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2007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100" i="1" dirty="0">
                <a:latin typeface="Calibri" panose="020F0502020204030204" pitchFamily="34" charset="0"/>
                <a:cs typeface="Calibri" panose="020F0502020204030204" pitchFamily="34" charset="0"/>
              </a:rPr>
              <a:t>126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134114</a:t>
            </a:r>
            <a:r>
              <a:rPr lang="en-US" sz="11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467404" y="1342453"/>
            <a:ext cx="25908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latin typeface="Calibri" panose="020F0502020204030204" pitchFamily="34" charset="0"/>
                <a:cs typeface="Calibri" panose="020F0502020204030204" pitchFamily="34" charset="0"/>
              </a:rPr>
              <a:t>Nelson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T.; Fernandez-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Alberti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S.;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Roitberg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A. E.;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Tretiak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S. </a:t>
            </a:r>
            <a:r>
              <a:rPr lang="en-US" sz="11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1100" i="1" dirty="0">
                <a:latin typeface="Calibri" panose="020F0502020204030204" pitchFamily="34" charset="0"/>
                <a:cs typeface="Calibri" panose="020F0502020204030204" pitchFamily="34" charset="0"/>
              </a:rPr>
              <a:t>. Chem. Phys.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2013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100" i="1" dirty="0">
                <a:latin typeface="Calibri" panose="020F0502020204030204" pitchFamily="34" charset="0"/>
                <a:cs typeface="Calibri" panose="020F0502020204030204" pitchFamily="34" charset="0"/>
              </a:rPr>
              <a:t>138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224111. </a:t>
            </a:r>
            <a:endParaRPr lang="en-US" sz="11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972042" y="4963865"/>
            <a:ext cx="21426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Akimov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A. V.;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Prezhdo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O. V. </a:t>
            </a:r>
            <a:r>
              <a:rPr lang="en-US" sz="11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J. Phys. Chem. Lett. </a:t>
            </a:r>
            <a:r>
              <a:rPr lang="en-US" sz="1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2013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100" i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100" dirty="0" smtClean="0">
                <a:latin typeface="Calibri" panose="020F0502020204030204" pitchFamily="34" charset="0"/>
                <a:cs typeface="Calibri" panose="020F0502020204030204" pitchFamily="34" charset="0"/>
              </a:rPr>
              <a:t>3857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Smith, B.; </a:t>
            </a:r>
            <a:r>
              <a:rPr lang="en-US" sz="11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Akimov</a:t>
            </a:r>
            <a:r>
              <a: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A. V.</a:t>
            </a:r>
            <a:r>
              <a:rPr lang="en-US" sz="11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J. </a:t>
            </a:r>
            <a:r>
              <a:rPr lang="en-US" sz="1100" i="1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Chem.Phys</a:t>
            </a:r>
            <a:r>
              <a:rPr lang="en-US" sz="11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1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2019</a:t>
            </a:r>
            <a:r>
              <a: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151, </a:t>
            </a:r>
            <a:r>
              <a:rPr lang="en-US" sz="11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124107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27472" y="680876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Decoherence schemes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799" y="1916496"/>
            <a:ext cx="2760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gradually change the amplitudes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767851" y="1926463"/>
            <a:ext cx="2741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collapse amplitudes at an event: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308124" y="2280159"/>
                <a:ext cx="29708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dirty="0" smtClean="0"/>
                  <a:t>at a decoherence event: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𝑑𝑒𝑐𝑜h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124" y="2280159"/>
                <a:ext cx="2970878" cy="307777"/>
              </a:xfrm>
              <a:prstGeom prst="rect">
                <a:avLst/>
              </a:prstGeom>
              <a:blipFill>
                <a:blip r:embed="rId12"/>
                <a:stretch>
                  <a:fillRect l="-616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6417738" y="2305695"/>
            <a:ext cx="26404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on a successful hop (ID-S)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on an attempted hop (ID-A)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at every </a:t>
            </a:r>
            <a:r>
              <a:rPr lang="en-US" sz="1400" dirty="0" err="1" smtClean="0"/>
              <a:t>timestep</a:t>
            </a:r>
            <a:r>
              <a:rPr lang="en-US" sz="1400" dirty="0" smtClean="0"/>
              <a:t> (ID-C)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6813580" y="3138477"/>
            <a:ext cx="2048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Wavefunction reduction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3222396" y="4093651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Decoherence times/rates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39287" y="4556502"/>
            <a:ext cx="142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SDM/EDC</a:t>
            </a:r>
            <a:endParaRPr lang="en-US" b="1" dirty="0"/>
          </a:p>
        </p:txBody>
      </p:sp>
      <p:sp>
        <p:nvSpPr>
          <p:cNvPr id="45" name="Rectangle 44"/>
          <p:cNvSpPr/>
          <p:nvPr/>
        </p:nvSpPr>
        <p:spPr>
          <a:xfrm>
            <a:off x="246574" y="5667967"/>
            <a:ext cx="370291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Granucci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G.; 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Persico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M. </a:t>
            </a:r>
            <a:r>
              <a:rPr lang="en-US" sz="11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1100" i="1" dirty="0">
                <a:latin typeface="Calibri" panose="020F0502020204030204" pitchFamily="34" charset="0"/>
                <a:cs typeface="Calibri" panose="020F0502020204030204" pitchFamily="34" charset="0"/>
              </a:rPr>
              <a:t>. Chem. Phys.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100" b="1" dirty="0">
                <a:latin typeface="Calibri" panose="020F0502020204030204" pitchFamily="34" charset="0"/>
                <a:cs typeface="Calibri" panose="020F0502020204030204" pitchFamily="34" charset="0"/>
              </a:rPr>
              <a:t>2007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100" i="1" dirty="0">
                <a:latin typeface="Calibri" panose="020F0502020204030204" pitchFamily="34" charset="0"/>
                <a:cs typeface="Calibri" panose="020F0502020204030204" pitchFamily="34" charset="0"/>
              </a:rPr>
              <a:t>126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134114</a:t>
            </a:r>
            <a:r>
              <a:rPr lang="en-US" sz="11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139710" y="5307518"/>
            <a:ext cx="194346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Jaeger</a:t>
            </a:r>
            <a:r>
              <a:rPr lang="en-US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H. M.; Fischer, S.; </a:t>
            </a:r>
            <a:r>
              <a:rPr lang="en-US" sz="11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Prezhdo</a:t>
            </a:r>
            <a:r>
              <a:rPr lang="en-US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O. V. </a:t>
            </a:r>
            <a:r>
              <a:rPr lang="en-US" sz="1100" i="1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sz="1100" i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Chem. Phys.</a:t>
            </a:r>
            <a:r>
              <a:rPr lang="en-US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100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2012</a:t>
            </a:r>
            <a:r>
              <a:rPr lang="en-US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100" i="1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137</a:t>
            </a:r>
            <a:r>
              <a:rPr lang="en-US" sz="11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22A545</a:t>
            </a:r>
            <a:endParaRPr lang="en-US" sz="1100" dirty="0"/>
          </a:p>
        </p:txBody>
      </p:sp>
      <p:sp>
        <p:nvSpPr>
          <p:cNvPr id="47" name="TextBox 46"/>
          <p:cNvSpPr txBox="1"/>
          <p:nvPr/>
        </p:nvSpPr>
        <p:spPr>
          <a:xfrm>
            <a:off x="7517935" y="420049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DISH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858795" y="5895301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Phase-informed Decoherence times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8460" y="6468474"/>
            <a:ext cx="30392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Sifain</a:t>
            </a:r>
            <a:r>
              <a:rPr lang="en-US" sz="1100" dirty="0" smtClean="0">
                <a:latin typeface="Calibri" panose="020F0502020204030204" pitchFamily="34" charset="0"/>
                <a:cs typeface="Calibri" panose="020F0502020204030204" pitchFamily="34" charset="0"/>
              </a:rPr>
              <a:t>, A. E.; Wang, L.; </a:t>
            </a:r>
            <a:r>
              <a:rPr lang="en-US" sz="1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Tretiak</a:t>
            </a:r>
            <a:r>
              <a:rPr lang="en-US" sz="1100" dirty="0" smtClean="0">
                <a:latin typeface="Calibri" panose="020F0502020204030204" pitchFamily="34" charset="0"/>
                <a:cs typeface="Calibri" panose="020F0502020204030204" pitchFamily="34" charset="0"/>
              </a:rPr>
              <a:t>, S.; </a:t>
            </a:r>
            <a:r>
              <a:rPr lang="en-US" sz="11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Prezhdo</a:t>
            </a:r>
            <a:r>
              <a:rPr lang="en-US" sz="1100" dirty="0" smtClean="0">
                <a:latin typeface="Calibri" panose="020F0502020204030204" pitchFamily="34" charset="0"/>
                <a:cs typeface="Calibri" panose="020F0502020204030204" pitchFamily="34" charset="0"/>
              </a:rPr>
              <a:t>, O. V.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3402647" y="6227149"/>
                <a:ext cx="2688335" cy="619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𝑃𝐼</m:t>
                          </m:r>
                        </m:sup>
                      </m:sSubSup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647" y="6227149"/>
                <a:ext cx="2688335" cy="61952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60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21" grpId="0"/>
      <p:bldP spid="2" grpId="0"/>
      <p:bldP spid="29" grpId="0"/>
      <p:bldP spid="43" grpId="0"/>
      <p:bldP spid="44" grpId="0"/>
      <p:bldP spid="45" grpId="0"/>
      <p:bldP spid="46" grpId="0"/>
      <p:bldP spid="47" grpId="0"/>
      <p:bldP spid="48" grpId="0"/>
      <p:bldP spid="32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5787" y="2125121"/>
                <a:ext cx="2276777" cy="3120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𝐵𝑎𝑠𝑡𝑖𝑑𝑎</m:t>
                          </m:r>
                          <m:r>
                            <a:rPr lang="en-US" sz="110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𝑎𝑑𝑖</m:t>
                          </m:r>
                        </m:sup>
                      </m:sSubSup>
                      <m:r>
                        <a:rPr lang="en-US" sz="11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10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87" y="2125121"/>
                <a:ext cx="2276777" cy="3120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60287" y="2355832"/>
                <a:ext cx="1930144" cy="681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1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100" i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100" i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100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𝐸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𝑖𝑗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𝐵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10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1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87" y="2355832"/>
                <a:ext cx="1930144" cy="681661"/>
              </a:xfrm>
              <a:prstGeom prst="rect">
                <a:avLst/>
              </a:prstGeom>
              <a:blipFill>
                <a:blip r:embed="rId3"/>
                <a:stretch>
                  <a:fillRect t="-23214" r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27422" y="3036130"/>
            <a:ext cx="18496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Bastida</a:t>
            </a:r>
            <a:r>
              <a: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A</a:t>
            </a:r>
            <a:r>
              <a:rPr lang="en-US" sz="11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et al. </a:t>
            </a:r>
            <a:r>
              <a:rPr lang="en-US" sz="1100" i="1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Chem</a:t>
            </a:r>
            <a:r>
              <a:rPr lang="en-US" sz="11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Phys. Lett.</a:t>
            </a:r>
            <a:r>
              <a: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1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2006</a:t>
            </a:r>
            <a:r>
              <a: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100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417</a:t>
            </a:r>
            <a:r>
              <a:rPr lang="en-US" sz="1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1100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53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6013" y="126551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  <a:cs typeface="Calibri" panose="020F0502020204030204" pitchFamily="34" charset="0"/>
              </a:rPr>
              <a:t>BBCE</a:t>
            </a:r>
            <a:endParaRPr lang="en-US" b="1" dirty="0"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8" name="Picture 5" descr="Image result for ub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33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69736" y="76827"/>
            <a:ext cx="5157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Many ways of doing </a:t>
            </a:r>
            <a:r>
              <a:rPr lang="en-US" sz="2400" b="1" dirty="0" smtClean="0"/>
              <a:t>the dynamics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479800" y="76225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Corrections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6903" y="1592380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thermal Ehrenfest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067075" y="3563747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Forces &amp; Nuclear Dynamics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05200" y="1480960"/>
            <a:ext cx="4735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State tracking (e.g. </a:t>
            </a:r>
            <a:r>
              <a:rPr lang="en-US" sz="1400" dirty="0" err="1" smtClean="0"/>
              <a:t>mincost</a:t>
            </a:r>
            <a:r>
              <a:rPr lang="en-US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Phase corrections (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Akimov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, A. </a:t>
            </a:r>
            <a:r>
              <a:rPr lang="en-US" sz="1100" dirty="0" smtClean="0">
                <a:latin typeface="Calibri" panose="020F0502020204030204" pitchFamily="34" charset="0"/>
                <a:cs typeface="Calibri" panose="020F0502020204030204" pitchFamily="34" charset="0"/>
              </a:rPr>
              <a:t>V </a:t>
            </a:r>
            <a:r>
              <a:rPr lang="en-US" sz="1100" i="1" dirty="0">
                <a:latin typeface="Calibri" panose="020F0502020204030204" pitchFamily="34" charset="0"/>
                <a:cs typeface="Calibri" panose="020F0502020204030204" pitchFamily="34" charset="0"/>
              </a:rPr>
              <a:t>J. Phys. Chem. Lett. </a:t>
            </a:r>
            <a:r>
              <a:rPr lang="en-US" sz="1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2018</a:t>
            </a:r>
            <a:r>
              <a:rPr lang="en-US" sz="11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1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1100" dirty="0" smtClean="0">
                <a:latin typeface="Calibri" panose="020F0502020204030204" pitchFamily="34" charset="0"/>
                <a:cs typeface="Calibri" panose="020F0502020204030204" pitchFamily="34" charset="0"/>
              </a:rPr>
              <a:t>, 6096</a:t>
            </a:r>
            <a:r>
              <a:rPr lang="en-US" sz="1400" dirty="0" smtClean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3036" y="4224600"/>
            <a:ext cx="370646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Adiabatic (NBRA, various states)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TSH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Ehrenfest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Quantized nuclei (</a:t>
            </a:r>
            <a:r>
              <a:rPr lang="en-US" sz="1400" dirty="0" err="1" smtClean="0"/>
              <a:t>Bohmian</a:t>
            </a:r>
            <a:r>
              <a:rPr lang="en-US" sz="1400" dirty="0" smtClean="0"/>
              <a:t> trajectories?)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Bath: </a:t>
            </a:r>
            <a:r>
              <a:rPr lang="en-US" sz="1400" dirty="0" err="1" smtClean="0"/>
              <a:t>Langevin</a:t>
            </a:r>
            <a:r>
              <a:rPr lang="en-US" sz="1400" dirty="0" smtClean="0"/>
              <a:t>, Nose-Hoover, etc.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86942" y="4023823"/>
            <a:ext cx="334893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Frustrated hops: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Reverse momenta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Keep momenta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Accepted hops: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Don’t rescale momenta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Rescale along NACs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Rescale along force difference</a:t>
            </a:r>
          </a:p>
        </p:txBody>
      </p:sp>
    </p:spTree>
    <p:extLst>
      <p:ext uri="{BB962C8B-B14F-4D97-AF65-F5344CB8AC3E}">
        <p14:creationId xmlns:p14="http://schemas.microsoft.com/office/powerpoint/2010/main" val="74890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84832" y="719460"/>
            <a:ext cx="693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Implemented in </a:t>
            </a:r>
            <a:r>
              <a:rPr lang="en-US" sz="1400" b="1" dirty="0">
                <a:solidFill>
                  <a:srgbClr val="008000"/>
                </a:solidFill>
              </a:rPr>
              <a:t>Libra: </a:t>
            </a:r>
            <a:r>
              <a:rPr lang="en-US" sz="1400" b="1" dirty="0">
                <a:solidFill>
                  <a:srgbClr val="0000FF"/>
                </a:solidFill>
              </a:rPr>
              <a:t>https://</a:t>
            </a:r>
            <a:r>
              <a:rPr lang="en-US" sz="1400" b="1" dirty="0" smtClean="0">
                <a:solidFill>
                  <a:srgbClr val="0000FF"/>
                </a:solidFill>
              </a:rPr>
              <a:t>quantum-dynamics-hub.github.io/libra/index.html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84343" y="94290"/>
            <a:ext cx="74434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/>
              <a:t>Libra as a workhorse of our developments</a:t>
            </a:r>
            <a:endParaRPr lang="en-US" altLang="en-US" sz="2800" b="1" dirty="0"/>
          </a:p>
        </p:txBody>
      </p:sp>
      <p:pic>
        <p:nvPicPr>
          <p:cNvPr id="25" name="Picture 14" descr="logo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88" y="552738"/>
            <a:ext cx="168433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583" y="1314241"/>
            <a:ext cx="19014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050" dirty="0" err="1" smtClean="0">
                <a:solidFill>
                  <a:srgbClr val="0000FF"/>
                </a:solidFill>
              </a:rPr>
              <a:t>Akimov</a:t>
            </a:r>
            <a:r>
              <a:rPr lang="en-US" altLang="en-US" sz="1050" dirty="0" smtClean="0">
                <a:solidFill>
                  <a:srgbClr val="0000FF"/>
                </a:solidFill>
              </a:rPr>
              <a:t> </a:t>
            </a:r>
            <a:r>
              <a:rPr lang="en-US" altLang="en-US" sz="1050" i="1" dirty="0">
                <a:solidFill>
                  <a:srgbClr val="0000FF"/>
                </a:solidFill>
              </a:rPr>
              <a:t>JCC,</a:t>
            </a:r>
            <a:r>
              <a:rPr lang="en-US" altLang="en-US" sz="1050" dirty="0">
                <a:solidFill>
                  <a:srgbClr val="0000FF"/>
                </a:solidFill>
              </a:rPr>
              <a:t> </a:t>
            </a:r>
            <a:r>
              <a:rPr lang="en-US" altLang="en-US" sz="1050" b="1" dirty="0">
                <a:solidFill>
                  <a:srgbClr val="0000FF"/>
                </a:solidFill>
              </a:rPr>
              <a:t>2016</a:t>
            </a:r>
            <a:r>
              <a:rPr lang="en-US" altLang="en-US" sz="1050" dirty="0">
                <a:solidFill>
                  <a:srgbClr val="0000FF"/>
                </a:solidFill>
              </a:rPr>
              <a:t>, 37, </a:t>
            </a:r>
            <a:r>
              <a:rPr lang="en-US" altLang="en-US" sz="1050" dirty="0" smtClean="0">
                <a:solidFill>
                  <a:srgbClr val="0000FF"/>
                </a:solidFill>
              </a:rPr>
              <a:t>1626</a:t>
            </a:r>
            <a:endParaRPr lang="en-US" altLang="en-US" sz="105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871" y="1600381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of the implemented methods: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49352" y="2001937"/>
          <a:ext cx="8839200" cy="479623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111359512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1800769192"/>
                    </a:ext>
                  </a:extLst>
                </a:gridCol>
              </a:tblGrid>
              <a:tr h="236087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Methods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Paper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582353"/>
                  </a:ext>
                </a:extLst>
              </a:tr>
              <a:tr h="38078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Surface hopping schemes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Tully, J. C. </a:t>
                      </a:r>
                      <a:r>
                        <a:rPr lang="en-US" sz="1200" i="1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J. Chem. Phys.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1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1990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 i="1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93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1061 (FSSH); Wang, L.,</a:t>
                      </a:r>
                      <a:r>
                        <a:rPr lang="en-US" sz="1200" baseline="0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et al.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i="1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JCTC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1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2014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10, 3598 (GFSH); </a:t>
                      </a:r>
                      <a:r>
                        <a:rPr lang="en-US" sz="1200" dirty="0" err="1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Akimov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A. V. et al. </a:t>
                      </a:r>
                      <a:r>
                        <a:rPr lang="en-US" sz="1200" i="1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J. Phys. Soc. </a:t>
                      </a:r>
                      <a:r>
                        <a:rPr lang="en-US" sz="1200" i="1" dirty="0" err="1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Jpn</a:t>
                      </a:r>
                      <a:r>
                        <a:rPr lang="en-US" sz="1200" i="1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1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2015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84, 094002 (MSSH)</a:t>
                      </a:r>
                      <a:endParaRPr lang="en-US" sz="12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152324"/>
                  </a:ext>
                </a:extLst>
              </a:tr>
              <a:tr h="23608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Decoherence schemes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Granucci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G.; </a:t>
                      </a:r>
                      <a:r>
                        <a:rPr lang="en-US" sz="12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Persico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M. </a:t>
                      </a:r>
                      <a:r>
                        <a:rPr lang="en-US" sz="1200" i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J. Chem. Phys.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2007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 i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126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134114</a:t>
                      </a:r>
                      <a:r>
                        <a:rPr lang="en-US" sz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(SDM); 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Nelson, T. et al. </a:t>
                      </a:r>
                      <a:r>
                        <a:rPr lang="en-US" sz="1200" i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J. Chem. Phys.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2013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 i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138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224111. (ID-A, ID-S); 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Jaeger, H. M.</a:t>
                      </a:r>
                      <a:r>
                        <a:rPr lang="en-US" sz="1200" baseline="0" dirty="0" smtClean="0"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 et al.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i="1" dirty="0" smtClean="0"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J. Chem. Phys.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1" dirty="0" smtClean="0"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2012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 i="1" dirty="0" smtClean="0"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137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, 22A545 (DISH)</a:t>
                      </a:r>
                      <a:endParaRPr lang="en-US" sz="12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128835"/>
                  </a:ext>
                </a:extLst>
              </a:tr>
              <a:tr h="23608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Dephasing times calculations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Smith, B.; </a:t>
                      </a:r>
                      <a:r>
                        <a:rPr lang="en-US" sz="1200" dirty="0" err="1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Akimov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A. V.</a:t>
                      </a:r>
                      <a:r>
                        <a:rPr lang="en-US" sz="1200" i="1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J. </a:t>
                      </a:r>
                      <a:r>
                        <a:rPr lang="en-US" sz="1200" i="1" dirty="0" err="1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Chem.Phys</a:t>
                      </a:r>
                      <a:r>
                        <a:rPr lang="en-US" sz="1200" i="1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1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2019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151, 124107</a:t>
                      </a:r>
                      <a:endParaRPr lang="en-US" sz="12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12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Akimov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A. V.; </a:t>
                      </a:r>
                      <a:r>
                        <a:rPr lang="en-US" sz="12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Prezhdo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O. V. </a:t>
                      </a:r>
                      <a:r>
                        <a:rPr lang="en-US" sz="1200" i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J. Phys. Chem. Lett. </a:t>
                      </a:r>
                      <a:r>
                        <a:rPr lang="en-US" sz="12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2013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 i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3857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Sifain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A. E.; Wang, L.; </a:t>
                      </a:r>
                      <a:r>
                        <a:rPr lang="en-US" sz="12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Tretiak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S.; </a:t>
                      </a:r>
                      <a:r>
                        <a:rPr lang="en-US" sz="12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Prezhdo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O. V.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Granucci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G.; </a:t>
                      </a:r>
                      <a:r>
                        <a:rPr lang="en-US" sz="12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Persico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M. </a:t>
                      </a:r>
                      <a:r>
                        <a:rPr lang="en-US" sz="1200" i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J. Chem. Phys.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2007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 i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126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134114.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207206"/>
                  </a:ext>
                </a:extLst>
              </a:tr>
              <a:tr h="23608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Neglect of back-reaction (NBRA)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Prezhdo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O. V.; Duncan, W. R.; </a:t>
                      </a:r>
                      <a:r>
                        <a:rPr lang="en-US" sz="1200" dirty="0" err="1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Prezhdo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V. V. </a:t>
                      </a:r>
                      <a:r>
                        <a:rPr lang="en-US" sz="1200" i="1" dirty="0" err="1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Prog</a:t>
                      </a:r>
                      <a:r>
                        <a:rPr lang="en-US" sz="1200" i="1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 Surf. Sci.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1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2009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 i="1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84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30</a:t>
                      </a:r>
                      <a:endParaRPr lang="en-US" sz="12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688821"/>
                  </a:ext>
                </a:extLst>
              </a:tr>
              <a:tr h="38078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Boltzmann</a:t>
                      </a:r>
                      <a:r>
                        <a:rPr lang="en-US" sz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-corrected Ehrenfest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Bastida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A. et al. </a:t>
                      </a:r>
                      <a:r>
                        <a:rPr lang="en-US" sz="1200" i="1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Chem. Phys. Lett.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1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2006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 i="1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417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53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Smith, B.; </a:t>
                      </a:r>
                      <a:r>
                        <a:rPr lang="en-US" sz="1200" dirty="0" err="1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Akimov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A. V.</a:t>
                      </a:r>
                      <a:r>
                        <a:rPr lang="en-US" sz="1200" i="1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J. </a:t>
                      </a:r>
                      <a:r>
                        <a:rPr lang="en-US" sz="1200" i="1" dirty="0" err="1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Chem.Phys</a:t>
                      </a:r>
                      <a:r>
                        <a:rPr lang="en-US" sz="1200" i="1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1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2019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, 151, 124107</a:t>
                      </a:r>
                      <a:endParaRPr lang="en-US" sz="12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74898"/>
                  </a:ext>
                </a:extLst>
              </a:tr>
              <a:tr h="38078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Phase corrections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Akimov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A. V </a:t>
                      </a:r>
                      <a:r>
                        <a:rPr lang="en-US" sz="1200" i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J. Phys. Chem. Lett. </a:t>
                      </a:r>
                      <a:r>
                        <a:rPr lang="en-US" sz="12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2018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 i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6096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79275"/>
                  </a:ext>
                </a:extLst>
              </a:tr>
              <a:tr h="49877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State tracking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Fernandez-</a:t>
                      </a:r>
                      <a:r>
                        <a:rPr lang="en-US" sz="1200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Alberti</a:t>
                      </a: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S.; et al. </a:t>
                      </a:r>
                      <a:r>
                        <a:rPr lang="en-US" sz="1200" i="1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J. Chem. Phys.</a:t>
                      </a: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2012</a:t>
                      </a: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 i="1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137</a:t>
                      </a: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014512 (</a:t>
                      </a:r>
                      <a:r>
                        <a:rPr lang="en-US" sz="1200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mincost</a:t>
                      </a: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); </a:t>
                      </a:r>
                      <a:r>
                        <a:rPr lang="en-US" sz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Temen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S.; AVA. </a:t>
                      </a:r>
                      <a:r>
                        <a:rPr lang="en-US" sz="1200" i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JPCL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2021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12, 10587-10597 (stochastic)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882208"/>
                  </a:ext>
                </a:extLst>
              </a:tr>
              <a:tr h="23608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Interfaces with ES codes</a:t>
                      </a:r>
                      <a:endParaRPr lang="en-US" sz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DFTB+ (Smith, B.; AVA</a:t>
                      </a:r>
                      <a:r>
                        <a:rPr lang="en-US" sz="1200" i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JPCL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 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2020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11, 1456),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QE (</a:t>
                      </a:r>
                      <a:r>
                        <a:rPr lang="en-US" altLang="en-US" sz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Pradhan et al. </a:t>
                      </a:r>
                      <a:r>
                        <a:rPr lang="en-US" altLang="en-US" sz="1200" i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JPCM,</a:t>
                      </a:r>
                      <a:r>
                        <a:rPr lang="en-US" altLang="en-US" sz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2018</a:t>
                      </a:r>
                      <a:r>
                        <a:rPr lang="en-US" altLang="en-US" sz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30, 484002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), CP2K (Smith, B. A. et al. JCTC, 2021, 17, 678), Gaussian, GAMESS (</a:t>
                      </a:r>
                      <a:r>
                        <a:rPr lang="en-US" altLang="en-US" sz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Sato et al. </a:t>
                      </a:r>
                      <a:r>
                        <a:rPr lang="en-US" altLang="en-US" sz="1200" i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PCCP,</a:t>
                      </a:r>
                      <a:r>
                        <a:rPr lang="en-US" altLang="en-US" sz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2018</a:t>
                      </a:r>
                      <a:r>
                        <a:rPr lang="en-US" altLang="en-US" sz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20, 25275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6692"/>
                  </a:ext>
                </a:extLst>
              </a:tr>
              <a:tr h="23608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Exact dynamics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Kosloff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D. and </a:t>
                      </a:r>
                      <a:r>
                        <a:rPr lang="en-US" sz="120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Kosloff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R. J.</a:t>
                      </a:r>
                      <a:r>
                        <a:rPr lang="en-US" sz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hem.</a:t>
                      </a:r>
                      <a:r>
                        <a:rPr lang="en-US" sz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Phys. </a:t>
                      </a:r>
                      <a:r>
                        <a:rPr lang="en-US" sz="12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1983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 i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</a:t>
                      </a:r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35-53 (SOFT);</a:t>
                      </a:r>
                      <a:r>
                        <a:rPr lang="en-US" sz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Colbert, D. T. and Miller, W. H. </a:t>
                      </a:r>
                      <a:r>
                        <a:rPr lang="en-US" sz="12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1992</a:t>
                      </a:r>
                      <a:r>
                        <a:rPr lang="en-US" sz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200" i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96</a:t>
                      </a:r>
                      <a:r>
                        <a:rPr lang="en-US" sz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1982-1991 (</a:t>
                      </a:r>
                      <a:r>
                        <a:rPr lang="en-US" sz="1200" baseline="0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Colert</a:t>
                      </a:r>
                      <a:r>
                        <a:rPr lang="en-US" sz="12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-Miller DVR)</a:t>
                      </a:r>
                      <a:endParaRPr lang="en-US" sz="12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384529"/>
                  </a:ext>
                </a:extLst>
              </a:tr>
              <a:tr h="23608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HEOM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Temen</a:t>
                      </a:r>
                      <a:r>
                        <a:rPr lang="en-US" altLang="en-US" sz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et al. </a:t>
                      </a:r>
                      <a:r>
                        <a:rPr lang="en-US" altLang="en-US" sz="1200" i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Int. J. Quant. Chem.,</a:t>
                      </a:r>
                      <a:r>
                        <a:rPr lang="en-US" altLang="en-US" sz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en-US" sz="12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2020</a:t>
                      </a:r>
                      <a:r>
                        <a:rPr lang="en-US" altLang="en-US" sz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120, e26373</a:t>
                      </a:r>
                      <a:endParaRPr lang="en-US" sz="120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954252"/>
                  </a:ext>
                </a:extLst>
              </a:tr>
            </a:tbl>
          </a:graphicData>
        </a:graphic>
      </p:graphicFrame>
      <p:pic>
        <p:nvPicPr>
          <p:cNvPr id="35" name="Picture 61" descr="Image result for ub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"/>
            <a:ext cx="1752600" cy="701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86200" y="975298"/>
            <a:ext cx="47731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https://github.com/Quantum-Dynamics-Hub/libra-code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28571" y="1278283"/>
            <a:ext cx="5663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Examples&amp; </a:t>
            </a:r>
            <a:r>
              <a:rPr lang="en-US" sz="1400" dirty="0"/>
              <a:t>Tutorials: </a:t>
            </a:r>
            <a:r>
              <a:rPr lang="en-US" sz="1400" b="1" dirty="0">
                <a:solidFill>
                  <a:srgbClr val="0000FF"/>
                </a:solidFill>
              </a:rPr>
              <a:t>https://</a:t>
            </a:r>
            <a:r>
              <a:rPr lang="en-US" sz="1400" b="1" dirty="0" smtClean="0">
                <a:solidFill>
                  <a:srgbClr val="0000FF"/>
                </a:solidFill>
              </a:rPr>
              <a:t>github.com/compchem-cybertraining</a:t>
            </a:r>
          </a:p>
        </p:txBody>
      </p:sp>
    </p:spTree>
    <p:extLst>
      <p:ext uri="{BB962C8B-B14F-4D97-AF65-F5344CB8AC3E}">
        <p14:creationId xmlns:p14="http://schemas.microsoft.com/office/powerpoint/2010/main" val="180563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965618" y="2401791"/>
                <a:ext cx="2365391" cy="750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d>
                                <m:dPr>
                                  <m:beg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618" y="2401791"/>
                <a:ext cx="2365391" cy="7500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20389" y="4016810"/>
                <a:ext cx="2579424" cy="4088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sup>
                      </m:sSup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389" y="4016810"/>
                <a:ext cx="2579424" cy="408830"/>
              </a:xfrm>
              <a:prstGeom prst="rect">
                <a:avLst/>
              </a:prstGeom>
              <a:blipFill>
                <a:blip r:embed="rId3"/>
                <a:stretch>
                  <a:fillRect t="-152239" r="-22222" b="-229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88818" y="4978066"/>
                <a:ext cx="4572000" cy="69833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𝜓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"/>
                        <m:endChr m:val="⟩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′)</m:t>
                        </m:r>
                      </m:sup>
                    </m:sSup>
                    <m:d>
                      <m:dPr>
                        <m:begChr m:val=""/>
                        <m:endChr m:val="⟩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begChr m:val=""/>
                        <m:endChr m:val="⟩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′)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18" y="4978066"/>
                <a:ext cx="4572000" cy="698333"/>
              </a:xfrm>
              <a:prstGeom prst="rect">
                <a:avLst/>
              </a:prstGeom>
              <a:blipFill>
                <a:blip r:embed="rId4"/>
                <a:stretch>
                  <a:fillRect t="-90351" r="-5467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12456" y="6283076"/>
                <a:ext cx="3664528" cy="4213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56" y="6283076"/>
                <a:ext cx="3664528" cy="421397"/>
              </a:xfrm>
              <a:prstGeom prst="rect">
                <a:avLst/>
              </a:prstGeom>
              <a:blipFill>
                <a:blip r:embed="rId5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620389" y="3607980"/>
                <a:ext cx="2417264" cy="4088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d>
                        <m:dPr>
                          <m:begChr m:val="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389" y="3607980"/>
                <a:ext cx="2417264" cy="408830"/>
              </a:xfrm>
              <a:prstGeom prst="rect">
                <a:avLst/>
              </a:prstGeom>
              <a:blipFill>
                <a:blip r:embed="rId6"/>
                <a:stretch>
                  <a:fillRect t="-152239" r="-23990" b="-229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807242" y="76827"/>
            <a:ext cx="2682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Phase correction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985516" y="2316442"/>
                <a:ext cx="2243499" cy="402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𝜓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"/>
                        <m:endChr m:val="⟩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′)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516" y="2316442"/>
                <a:ext cx="2243499" cy="402354"/>
              </a:xfrm>
              <a:prstGeom prst="rect">
                <a:avLst/>
              </a:prstGeom>
              <a:blipFill>
                <a:blip r:embed="rId7"/>
                <a:stretch>
                  <a:fillRect t="-156061" r="-21467" b="-2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10617" y="3449631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Indeed: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8818" y="5840256"/>
            <a:ext cx="313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Phase-correct other properties:</a:t>
            </a:r>
            <a:endParaRPr lang="en-US" dirty="0"/>
          </a:p>
        </p:txBody>
      </p:sp>
      <p:pic>
        <p:nvPicPr>
          <p:cNvPr id="21" name="Picture 7" descr="Image result for ub 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0"/>
            <a:ext cx="1981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994467" y="2753824"/>
                <a:ext cx="2575128" cy="3935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67" y="2753824"/>
                <a:ext cx="2575128" cy="393569"/>
              </a:xfrm>
              <a:prstGeom prst="rect">
                <a:avLst/>
              </a:prstGeom>
              <a:blipFill>
                <a:blip r:embed="rId9"/>
                <a:stretch>
                  <a:fillRect t="-1563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686968" y="1111939"/>
                <a:ext cx="3835789" cy="547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968" y="1111939"/>
                <a:ext cx="3835789" cy="5476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103562" y="60968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Akimov</a:t>
            </a:r>
            <a:r>
              <a:rPr lang="en-US" sz="1400" dirty="0">
                <a:solidFill>
                  <a:srgbClr val="0000FF"/>
                </a:solidFill>
                <a:latin typeface="+mj-lt"/>
              </a:rPr>
              <a:t>, A. V. </a:t>
            </a:r>
            <a:r>
              <a:rPr lang="en-US" sz="1400" i="1" dirty="0" smtClean="0">
                <a:solidFill>
                  <a:srgbClr val="0000FF"/>
                </a:solidFill>
                <a:latin typeface="+mj-lt"/>
              </a:rPr>
              <a:t>J</a:t>
            </a:r>
            <a:r>
              <a:rPr lang="en-US" sz="1400" i="1" dirty="0">
                <a:solidFill>
                  <a:srgbClr val="0000FF"/>
                </a:solidFill>
                <a:latin typeface="+mj-lt"/>
              </a:rPr>
              <a:t>. Phys. Chem. Lett.</a:t>
            </a:r>
            <a:r>
              <a:rPr lang="en-US" sz="1400" dirty="0">
                <a:solidFill>
                  <a:srgbClr val="0000FF"/>
                </a:solidFill>
                <a:latin typeface="+mj-lt"/>
              </a:rPr>
              <a:t> </a:t>
            </a:r>
            <a:r>
              <a:rPr lang="en-US" sz="1400" b="1" dirty="0">
                <a:solidFill>
                  <a:srgbClr val="0000FF"/>
                </a:solidFill>
                <a:latin typeface="+mj-lt"/>
              </a:rPr>
              <a:t>2018</a:t>
            </a:r>
            <a:r>
              <a:rPr lang="en-US" sz="1400" dirty="0">
                <a:solidFill>
                  <a:srgbClr val="0000FF"/>
                </a:solidFill>
                <a:latin typeface="+mj-lt"/>
              </a:rPr>
              <a:t>  9, 6096-6102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88278" y="1773050"/>
            <a:ext cx="536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states are defined only up to a complex phase!</a:t>
            </a:r>
            <a:endParaRPr lang="en-US" dirty="0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35505" y="2529668"/>
            <a:ext cx="24208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dirty="0" smtClean="0">
                <a:solidFill>
                  <a:srgbClr val="000099"/>
                </a:solidFill>
              </a:rPr>
              <a:t>Phase correction</a:t>
            </a:r>
            <a:r>
              <a:rPr lang="en-US" altLang="en-US" sz="2000" b="1" dirty="0">
                <a:solidFill>
                  <a:srgbClr val="000099"/>
                </a:solidFill>
              </a:rPr>
              <a:t>: 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05400" y="4016810"/>
            <a:ext cx="3617591" cy="271201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26475" y="443519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Then: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867039" y="3449631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Implementation in Libra: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361494" y="1079160"/>
            <a:ext cx="27825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Hammes-Schiffer</a:t>
            </a:r>
            <a:r>
              <a:rPr lang="en-US" sz="1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S.; Tully, J. C. </a:t>
            </a:r>
            <a:r>
              <a:rPr lang="en-US" sz="1400" i="1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sz="1400" i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Chem. Phys.</a:t>
            </a:r>
            <a:r>
              <a:rPr lang="en-US" sz="1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1994</a:t>
            </a:r>
            <a:r>
              <a:rPr lang="en-US" sz="1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400" i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101</a:t>
            </a:r>
            <a:r>
              <a:rPr lang="en-US" sz="1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4657–4667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7475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/>
      <p:bldP spid="2" grpId="0"/>
      <p:bldP spid="15" grpId="0"/>
      <p:bldP spid="24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Image result for u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0"/>
            <a:ext cx="2133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2458" y="1167876"/>
                <a:ext cx="3012756" cy="988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indent="128270" algn="just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𝑖𝑖</m:t>
                        </m:r>
                      </m:sub>
                    </m:sSub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	</a:t>
                </a:r>
                <a:endParaRPr lang="en-US" sz="1400" dirty="0" smtClean="0">
                  <a:effectLst/>
                  <a:latin typeface="Times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indent="128270" algn="just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𝑐𝑜𝑛𝑠𝑡</m:t>
                    </m:r>
                  </m:oMath>
                </a14:m>
                <a:r>
                  <a:rPr lang="en-US" sz="1400" dirty="0"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58" y="1167876"/>
                <a:ext cx="3012756" cy="988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D:\WORK\BUFFALO\Research\Projects_my\Project_state_reordering_phase_corrections\tests\2D\model1\_fig-0-0-0-pop_adi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90" y="3045149"/>
            <a:ext cx="2334324" cy="1751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D:\WORK\BUFFALO\Research\Projects_my\Project_state_reordering_phase_corrections\tests\2D\model1\_fig-0-0-1-pop_adi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38" y="5034523"/>
            <a:ext cx="2356853" cy="1769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D:\WORK\BUFFALO\Research\Projects_my\Project_state_reordering_phase_corrections\tests\2D\model1\_fig-0-0-0-pop_dia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010" y="3045149"/>
            <a:ext cx="2410000" cy="1808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D:\WORK\BUFFALO\Research\Projects_my\Project_state_reordering_phase_corrections\tests\2D\model1\_fig-0-0-1-pop_dia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860" y="5045308"/>
            <a:ext cx="2367594" cy="177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D:\WORK\BUFFALO\Research\Projects_my\Project_state_reordering_phase_corrections\tests\2D\model1\_fig-0-0-0-q-p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530" y="3050753"/>
            <a:ext cx="2438910" cy="183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D:\WORK\BUFFALO\Research\Projects_my\Project_state_reordering_phase_corrections\tests\2D\model1\_fig-0-0-1-q-p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370" y="5070388"/>
            <a:ext cx="2352510" cy="1765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D:\WORK\BUFFALO\Research\Projects_my\Project_state_reordering_phase_corrections\tests\2D\model1\_pes-dia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010" y="1109003"/>
            <a:ext cx="2325059" cy="1744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D:\WORK\BUFFALO\Research\Projects_my\Project_state_reordering_phase_corrections\tests\2D\model1\_pes-adi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034" y="1167876"/>
            <a:ext cx="2246598" cy="168573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168315" y="3671162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No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8315" y="5560112"/>
            <a:ext cx="715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Yes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07242" y="76827"/>
            <a:ext cx="2682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Phase correction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65832" y="2244001"/>
                <a:ext cx="17187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32" y="2244001"/>
                <a:ext cx="1718739" cy="369332"/>
              </a:xfrm>
              <a:prstGeom prst="rect">
                <a:avLst/>
              </a:prstGeom>
              <a:blipFill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2103562" y="60968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+mj-lt"/>
              </a:rPr>
              <a:t>Akimov</a:t>
            </a:r>
            <a:r>
              <a:rPr lang="en-US" sz="1400" dirty="0">
                <a:solidFill>
                  <a:srgbClr val="0000FF"/>
                </a:solidFill>
                <a:latin typeface="+mj-lt"/>
              </a:rPr>
              <a:t>, A. V. </a:t>
            </a:r>
            <a:r>
              <a:rPr lang="en-US" sz="1400" i="1" dirty="0" smtClean="0">
                <a:solidFill>
                  <a:srgbClr val="0000FF"/>
                </a:solidFill>
                <a:latin typeface="+mj-lt"/>
              </a:rPr>
              <a:t>J</a:t>
            </a:r>
            <a:r>
              <a:rPr lang="en-US" sz="1400" i="1" dirty="0">
                <a:solidFill>
                  <a:srgbClr val="0000FF"/>
                </a:solidFill>
                <a:latin typeface="+mj-lt"/>
              </a:rPr>
              <a:t>. Phys. Chem. Lett.</a:t>
            </a:r>
            <a:r>
              <a:rPr lang="en-US" sz="1400" dirty="0">
                <a:solidFill>
                  <a:srgbClr val="0000FF"/>
                </a:solidFill>
                <a:latin typeface="+mj-lt"/>
              </a:rPr>
              <a:t> </a:t>
            </a:r>
            <a:r>
              <a:rPr lang="en-US" sz="1400" b="1" dirty="0">
                <a:solidFill>
                  <a:srgbClr val="0000FF"/>
                </a:solidFill>
                <a:latin typeface="+mj-lt"/>
              </a:rPr>
              <a:t>2018</a:t>
            </a:r>
            <a:r>
              <a:rPr lang="en-US" sz="1400" dirty="0">
                <a:solidFill>
                  <a:srgbClr val="0000FF"/>
                </a:solidFill>
                <a:latin typeface="+mj-lt"/>
              </a:rPr>
              <a:t>  9, 6096-6102</a:t>
            </a:r>
          </a:p>
        </p:txBody>
      </p:sp>
    </p:spTree>
    <p:extLst>
      <p:ext uri="{BB962C8B-B14F-4D97-AF65-F5344CB8AC3E}">
        <p14:creationId xmlns:p14="http://schemas.microsoft.com/office/powerpoint/2010/main" val="247228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14201</TotalTime>
  <Words>2876</Words>
  <Application>Microsoft Office PowerPoint</Application>
  <PresentationFormat>On-screen Show (4:3)</PresentationFormat>
  <Paragraphs>202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SimSun</vt:lpstr>
      <vt:lpstr>Arial</vt:lpstr>
      <vt:lpstr>Calibri</vt:lpstr>
      <vt:lpstr>Cambria Math</vt:lpstr>
      <vt:lpstr>Gill Sans MT</vt:lpstr>
      <vt:lpstr>Times</vt:lpstr>
      <vt:lpstr>Times New Roman</vt:lpstr>
      <vt:lpstr>Оформление по умолчанию</vt:lpstr>
      <vt:lpstr>PowerPoint Presentation</vt:lpstr>
      <vt:lpstr>What is Nonadiabatic Dynamics?</vt:lpstr>
      <vt:lpstr>TSH in the nutshell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Comparing methods</vt:lpstr>
      <vt:lpstr>How to define your model</vt:lpstr>
      <vt:lpstr>Simplicity</vt:lpstr>
      <vt:lpstr>Variety of options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</dc:creator>
  <cp:lastModifiedBy>Alexey-user</cp:lastModifiedBy>
  <cp:revision>425</cp:revision>
  <cp:lastPrinted>1601-01-01T00:00:00Z</cp:lastPrinted>
  <dcterms:created xsi:type="dcterms:W3CDTF">2016-02-22T12:36:41Z</dcterms:created>
  <dcterms:modified xsi:type="dcterms:W3CDTF">2021-06-15T14:21:58Z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