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28579-7BA4-4932-97C7-E73A1F8A3C9E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A092-8592-4C53-A07F-55BE904BB6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A509-88E5-4585-91EA-F7C6BFC7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DFF47-9F4D-4BFA-A266-75F9B1CFAA1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17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5C31-4B7B-4025-A7E9-5F60650FBC7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300288" y="5562601"/>
            <a:ext cx="7567612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/>
              <a:t>Excited States and Nonadiabatic Dynamics </a:t>
            </a:r>
            <a:r>
              <a:rPr lang="en-US" sz="1600" dirty="0" err="1"/>
              <a:t>CyberTraining</a:t>
            </a:r>
            <a:r>
              <a:rPr lang="en-US" sz="1600" dirty="0"/>
              <a:t> Workshop”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14, 2021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5007882" y="3802175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</a:t>
            </a:r>
            <a:r>
              <a:rPr lang="en-US" altLang="en-US" sz="2400" b="1" u="sng" dirty="0" err="1">
                <a:latin typeface="Times New Roman" panose="02020603050405020304" pitchFamily="18" charset="0"/>
              </a:rPr>
              <a:t>Akimov</a:t>
            </a:r>
            <a:endParaRPr lang="en-US" altLang="en-US" sz="2400" b="1" u="sng" dirty="0">
              <a:latin typeface="Times New Roman" panose="02020603050405020304" pitchFamily="18" charset="0"/>
            </a:endParaRPr>
          </a:p>
        </p:txBody>
      </p:sp>
      <p:pic>
        <p:nvPicPr>
          <p:cNvPr id="3076" name="Picture 7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9" y="53975"/>
            <a:ext cx="24971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2324100" y="2391756"/>
            <a:ext cx="754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Molecular Dynamics (adiabatic)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481261" y="3247182"/>
            <a:ext cx="7405688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200" i="1" dirty="0">
                <a:cs typeface="Times New Roman" panose="02020603050405020304" pitchFamily="18" charset="0"/>
              </a:rPr>
              <a:t>Department of Chemistry, University at Buffalo, </a:t>
            </a:r>
            <a:r>
              <a:rPr lang="en-US" altLang="en-US" sz="1200" i="1" dirty="0">
                <a:cs typeface="Times New Roman" panose="02020603050405020304" pitchFamily="18" charset="0"/>
              </a:rPr>
              <a:t>T</a:t>
            </a:r>
            <a:r>
              <a:rPr lang="ru-RU" altLang="en-US" sz="1200" i="1" dirty="0">
                <a:cs typeface="Times New Roman" panose="02020603050405020304" pitchFamily="18" charset="0"/>
              </a:rPr>
              <a:t>he State University of New York, Buffalo, NY 14260-3000</a:t>
            </a:r>
            <a:r>
              <a:rPr lang="en-US" altLang="en-US" sz="800" i="1" dirty="0"/>
              <a:t> 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67349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550" y="114300"/>
            <a:ext cx="989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an algorithm</a:t>
            </a:r>
          </a:p>
        </p:txBody>
      </p:sp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08053" y="1129784"/>
                <a:ext cx="772153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𝑡𝐹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53" y="1129784"/>
                <a:ext cx="772153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91325" y="3200400"/>
                <a:ext cx="369633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3200400"/>
                <a:ext cx="3696333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91324" y="4370239"/>
                <a:ext cx="4630049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4" y="4370239"/>
                <a:ext cx="4630049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91324" y="5656152"/>
                <a:ext cx="530286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4" y="5656152"/>
                <a:ext cx="5302862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991350" y="2311005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the explicit timing: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1200" y="2311005"/>
            <a:ext cx="1892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39296" y="3692025"/>
                <a:ext cx="1756186" cy="1964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𝑡𝐹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96" y="3692025"/>
                <a:ext cx="1756186" cy="19641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8115300" y="3915083"/>
            <a:ext cx="1990725" cy="5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5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550" y="114300"/>
            <a:ext cx="989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(more common) factorization</a:t>
            </a:r>
          </a:p>
        </p:txBody>
      </p:sp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08053" y="1129784"/>
                <a:ext cx="793319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53" y="1129784"/>
                <a:ext cx="793319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91325" y="3200400"/>
                <a:ext cx="368921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3200400"/>
                <a:ext cx="368921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15149" y="4226698"/>
                <a:ext cx="4146200" cy="861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4226698"/>
                <a:ext cx="4146200" cy="861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991350" y="2311005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the explicit timing: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1200" y="2311005"/>
            <a:ext cx="1892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39296" y="3692025"/>
                <a:ext cx="1671548" cy="2055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96" y="3692025"/>
                <a:ext cx="1671548" cy="2055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1325" y="5562600"/>
                <a:ext cx="529978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5562600"/>
                <a:ext cx="5299784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8334375" y="5088601"/>
            <a:ext cx="3143250" cy="65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9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676" y="142875"/>
            <a:ext cx="8220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Solving Newtonian equations of motion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5247" y="1402728"/>
                <a:ext cx="2690929" cy="1458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47" y="1402728"/>
                <a:ext cx="2690929" cy="1458669"/>
              </a:xfrm>
              <a:prstGeom prst="rect">
                <a:avLst/>
              </a:prstGeom>
              <a:blipFill>
                <a:blip r:embed="rId2"/>
                <a:stretch>
                  <a:fillRect r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6981825" y="1914750"/>
            <a:ext cx="100012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81950" y="1469416"/>
                <a:ext cx="2748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Potential, depends on all</a:t>
                </a:r>
              </a:p>
              <a:p>
                <a:r>
                  <a:rPr lang="en-US" dirty="0" smtClean="0"/>
                  <a:t>coordinates in principle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1469416"/>
                <a:ext cx="2748381" cy="646331"/>
              </a:xfrm>
              <a:prstGeom prst="rect">
                <a:avLst/>
              </a:prstGeom>
              <a:blipFill>
                <a:blip r:embed="rId4"/>
                <a:stretch>
                  <a:fillRect l="-177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5860171" y="2661387"/>
            <a:ext cx="1769354" cy="44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8548" y="2869515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55247" y="3173576"/>
                <a:ext cx="2398092" cy="79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47" y="3173576"/>
                <a:ext cx="2398092" cy="7969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83106" y="3387384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3088" y="4792072"/>
                <a:ext cx="1928157" cy="147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88" y="4792072"/>
                <a:ext cx="1928157" cy="1471557"/>
              </a:xfrm>
              <a:prstGeom prst="rect">
                <a:avLst/>
              </a:prstGeom>
              <a:blipFill>
                <a:blip r:embed="rId6"/>
                <a:stretch>
                  <a:fillRect r="-5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13039" y="5225820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realize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5886" y="4166295"/>
            <a:ext cx="2641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Hamiltonian dynamics!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38036" y="4772566"/>
                <a:ext cx="1832105" cy="146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36" y="4772566"/>
                <a:ext cx="1832105" cy="1468094"/>
              </a:xfrm>
              <a:prstGeom prst="rect">
                <a:avLst/>
              </a:prstGeom>
              <a:blipFill>
                <a:blip r:embed="rId7"/>
                <a:stretch>
                  <a:fillRect r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527058" y="5595152"/>
            <a:ext cx="141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09514" y="4823791"/>
                <a:ext cx="1827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14" y="4823791"/>
                <a:ext cx="18279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844943" y="4177846"/>
            <a:ext cx="227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Vectorized</a:t>
            </a:r>
            <a:r>
              <a:rPr lang="en-US" sz="2000" b="1" dirty="0" smtClean="0">
                <a:solidFill>
                  <a:srgbClr val="0000FF"/>
                </a:solidFill>
              </a:rPr>
              <a:t> notation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70141" y="5527851"/>
            <a:ext cx="141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20034" y="4965543"/>
                <a:ext cx="121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034" y="4965543"/>
                <a:ext cx="12161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98941" y="5048743"/>
                <a:ext cx="1094339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941" y="5048743"/>
                <a:ext cx="1094339" cy="6164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257838" y="4084186"/>
            <a:ext cx="2925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Phase space coordinate representation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927516" y="5986502"/>
                <a:ext cx="150586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16" y="5986502"/>
                <a:ext cx="1505861" cy="554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4674"/>
            <a:ext cx="945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Hamiltonian vs non-Hamiltonian dynamics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1828" y="1055745"/>
                <a:ext cx="10639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Hamiltonian dynamics (e.g. isolated systems):</a:t>
                </a:r>
                <a:r>
                  <a:rPr lang="en-US" dirty="0" smtClean="0"/>
                  <a:t>  there exists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such that EOM are given by: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8" y="1055745"/>
                <a:ext cx="10639516" cy="369332"/>
              </a:xfrm>
              <a:prstGeom prst="rect">
                <a:avLst/>
              </a:prstGeom>
              <a:blipFill>
                <a:blip r:embed="rId3"/>
                <a:stretch>
                  <a:fillRect l="-458" t="-8197" r="-4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87789" y="1629316"/>
                <a:ext cx="1832105" cy="146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789" y="1629316"/>
                <a:ext cx="1832105" cy="1468094"/>
              </a:xfrm>
              <a:prstGeom prst="rect">
                <a:avLst/>
              </a:prstGeom>
              <a:blipFill>
                <a:blip r:embed="rId4"/>
                <a:stretch>
                  <a:fillRect r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50103" y="3097410"/>
            <a:ext cx="6393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energy is conserved. The system’s Hamiltonian is its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Hamiltonian yields EOMs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1828" y="3904217"/>
                <a:ext cx="10328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Non-Hamiltonian dynamics (e.g. open/dissipative systems):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that would yield EOMs in Hamiltonian form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8" y="3904217"/>
                <a:ext cx="10328725" cy="369332"/>
              </a:xfrm>
              <a:prstGeom prst="rect">
                <a:avLst/>
              </a:prstGeom>
              <a:blipFill>
                <a:blip r:embed="rId5"/>
                <a:stretch>
                  <a:fillRect l="-4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87789" y="4377335"/>
                <a:ext cx="4150047" cy="1464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789" y="4377335"/>
                <a:ext cx="4150047" cy="1464760"/>
              </a:xfrm>
              <a:prstGeom prst="rect">
                <a:avLst/>
              </a:prstGeom>
              <a:blipFill>
                <a:blip r:embed="rId6"/>
                <a:stretch>
                  <a:fillRect r="-2056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0103" y="5872951"/>
                <a:ext cx="10441897" cy="76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energy is not! conserved. There may exist conserved quantities, but they are not system’s Hamiltonian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EOMs are not derived from the Hamiltonian via the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dirty="0" smtClean="0"/>
                  <a:t> equation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03" y="5872951"/>
                <a:ext cx="10441897" cy="768287"/>
              </a:xfrm>
              <a:prstGeom prst="rect">
                <a:avLst/>
              </a:prstGeom>
              <a:blipFill>
                <a:blip r:embed="rId7"/>
                <a:stretch>
                  <a:fillRect l="-350" t="-39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0453" y="4657725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add friction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676" y="142875"/>
            <a:ext cx="822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quations of motion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2651" y="2375508"/>
                <a:ext cx="2521331" cy="1464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1" y="2375508"/>
                <a:ext cx="2521331" cy="1464760"/>
              </a:xfrm>
              <a:prstGeom prst="rect">
                <a:avLst/>
              </a:prstGeom>
              <a:blipFill>
                <a:blip r:embed="rId3"/>
                <a:stretch>
                  <a:fillRect r="-1691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28536" y="1042600"/>
            <a:ext cx="31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Hamiltonian EOM</a:t>
            </a:r>
          </a:p>
          <a:p>
            <a:pPr algn="ctr"/>
            <a:r>
              <a:rPr lang="en-US" dirty="0" smtClean="0"/>
              <a:t> (“Schrodinger” picture)</a:t>
            </a:r>
          </a:p>
          <a:p>
            <a:pPr algn="ctr"/>
            <a:r>
              <a:rPr lang="en-US" dirty="0" smtClean="0"/>
              <a:t>Evolve the </a:t>
            </a:r>
            <a:r>
              <a:rPr lang="en-US" dirty="0" smtClean="0">
                <a:solidFill>
                  <a:srgbClr val="FF0000"/>
                </a:solidFill>
              </a:rPr>
              <a:t>system’s state</a:t>
            </a:r>
          </a:p>
          <a:p>
            <a:pPr algn="ctr"/>
            <a:r>
              <a:rPr lang="en-US" dirty="0" smtClean="0"/>
              <a:t>CM: q and p; QM: wavefunction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55366" y="1489590"/>
            <a:ext cx="210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5812" y="1008964"/>
            <a:ext cx="262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Liouville’s</a:t>
            </a:r>
            <a:r>
              <a:rPr lang="en-US" dirty="0" smtClean="0"/>
              <a:t> equation</a:t>
            </a:r>
          </a:p>
          <a:p>
            <a:pPr algn="ctr"/>
            <a:r>
              <a:rPr lang="en-US" dirty="0" smtClean="0"/>
              <a:t> (“density matrix”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7841" y="2405052"/>
                <a:ext cx="5659819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41" y="2405052"/>
                <a:ext cx="5659819" cy="725776"/>
              </a:xfrm>
              <a:prstGeom prst="rect">
                <a:avLst/>
              </a:prstGeom>
              <a:blipFill>
                <a:blip r:embed="rId4"/>
                <a:stretch>
                  <a:fillRect b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6199695" y="3109354"/>
            <a:ext cx="1121391" cy="65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0515" y="3786876"/>
            <a:ext cx="24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Classical Poisson bracket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09151" y="6125726"/>
            <a:ext cx="41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Liouville’s</a:t>
            </a:r>
            <a:r>
              <a:rPr lang="en-US" dirty="0" smtClean="0"/>
              <a:t> operator (</a:t>
            </a:r>
            <a:r>
              <a:rPr lang="en-US" dirty="0" err="1" smtClean="0"/>
              <a:t>Liouvillian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0437" y="4701755"/>
                <a:ext cx="10940559" cy="70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7" y="4701755"/>
                <a:ext cx="10940559" cy="7053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18959" y="5957699"/>
                <a:ext cx="2703111" cy="70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59" y="5957699"/>
                <a:ext cx="2703111" cy="7053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6649278" y="4156208"/>
            <a:ext cx="1659835" cy="3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29232" y="2375508"/>
            <a:ext cx="1127751" cy="755320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81362" y="4651820"/>
            <a:ext cx="2101786" cy="869875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8642" y="2375508"/>
            <a:ext cx="715619" cy="8507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90903" y="5885035"/>
            <a:ext cx="2858375" cy="8507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10205" y="5915935"/>
                <a:ext cx="1694695" cy="70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5" y="5915935"/>
                <a:ext cx="1694695" cy="7053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3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676" y="142875"/>
            <a:ext cx="822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equations of motion: Euler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44373" y="825905"/>
            <a:ext cx="340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Naïve approach: Euler, </a:t>
            </a:r>
            <a:r>
              <a:rPr lang="en-US" dirty="0" err="1" smtClean="0"/>
              <a:t>Verlet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Predictor-corrector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Geometric integrators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02335" y="2446353"/>
                <a:ext cx="7384137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5" y="2446353"/>
                <a:ext cx="7384137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43652" y="3372784"/>
                <a:ext cx="6616748" cy="55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More accurately: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52" y="3372784"/>
                <a:ext cx="6616748" cy="550985"/>
              </a:xfrm>
              <a:prstGeom prst="rect">
                <a:avLst/>
              </a:prstGeom>
              <a:blipFill>
                <a:blip r:embed="rId4"/>
                <a:stretch>
                  <a:fillRect l="-921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99171" y="404922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Euler scheme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2050" y="2489634"/>
            <a:ext cx="317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for momentum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coordinate timing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72916" y="4695553"/>
                <a:ext cx="3321487" cy="1230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16" y="4695553"/>
                <a:ext cx="3321487" cy="1230722"/>
              </a:xfrm>
              <a:prstGeom prst="rect">
                <a:avLst/>
              </a:prstGeom>
              <a:blipFill>
                <a:blip r:embed="rId5"/>
                <a:stretch>
                  <a:fillRect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4832" y="6337985"/>
                <a:ext cx="706603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 - </a:t>
                </a:r>
                <a:r>
                  <a:rPr lang="en-US" dirty="0" smtClean="0"/>
                  <a:t>the force is computed for the starting coordinates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2" y="6337985"/>
                <a:ext cx="7066037" cy="404983"/>
              </a:xfrm>
              <a:prstGeom prst="rect">
                <a:avLst/>
              </a:prstGeom>
              <a:blipFill>
                <a:blip r:embed="rId6"/>
                <a:stretch>
                  <a:fillRect l="-690" t="-3030" r="-863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432962" y="4007707"/>
            <a:ext cx="20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30009" y="5009322"/>
                <a:ext cx="4183196" cy="1016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Compute forces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Update coordinates: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Update momenta: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09" y="5009322"/>
                <a:ext cx="4183196" cy="1016945"/>
              </a:xfrm>
              <a:prstGeom prst="rect">
                <a:avLst/>
              </a:prstGeom>
              <a:blipFill>
                <a:blip r:embed="rId7"/>
                <a:stretch>
                  <a:fillRect l="-875" t="-3593" b="-8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46446" y="1632967"/>
                <a:ext cx="7295715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⃛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46" y="1632967"/>
                <a:ext cx="7295715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46446" y="2419144"/>
                <a:ext cx="7295715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⃛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46" y="2419144"/>
                <a:ext cx="7295715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68641" y="3351249"/>
                <a:ext cx="9051324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41" y="3351249"/>
                <a:ext cx="9051324" cy="689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8517" y="4465160"/>
            <a:ext cx="2038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Leap-Frog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12433" y="4383792"/>
                <a:ext cx="7170937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33" y="4383792"/>
                <a:ext cx="7170937" cy="809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85725" y="142875"/>
            <a:ext cx="9896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equations of motion: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(coordinate)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Verlet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/Leapfrog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7" descr="Image result for u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2666" y="5681815"/>
            <a:ext cx="217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Algorithm: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24884" y="5448277"/>
                <a:ext cx="8527334" cy="1343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Compute forces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Update coordinates: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Compute momenta using new and previous coordinates (for tracking)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Swap variables: the former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becomes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</m:oMath>
                </a14:m>
                <a:r>
                  <a:rPr lang="en-US" dirty="0" smtClean="0"/>
                  <a:t>, ; the new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becomes the current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84" y="5448277"/>
                <a:ext cx="8527334" cy="1343573"/>
              </a:xfrm>
              <a:prstGeom prst="rect">
                <a:avLst/>
              </a:prstGeom>
              <a:blipFill>
                <a:blip r:embed="rId7"/>
                <a:stretch>
                  <a:fillRect l="-501" t="-272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61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2875"/>
            <a:ext cx="889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83404" y="2457450"/>
            <a:ext cx="6927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Euler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the leap-frog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Utilize the </a:t>
            </a:r>
            <a:r>
              <a:rPr lang="en-US" sz="2800" dirty="0" err="1" smtClean="0"/>
              <a:t>Runge-Kutta</a:t>
            </a:r>
            <a:r>
              <a:rPr lang="en-US" sz="2800" dirty="0" smtClean="0"/>
              <a:t> 4-th order integrator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2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14300"/>
            <a:ext cx="9896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equations of motion: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Geometric integration (velocity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Verlet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5141" y="1660103"/>
                <a:ext cx="7405104" cy="723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𝑖𝐿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41" y="1660103"/>
                <a:ext cx="7405104" cy="723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1838325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explicit time-dependence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1911" y="2711498"/>
                <a:ext cx="1213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1" y="2711498"/>
                <a:ext cx="12138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70210" y="3370604"/>
                <a:ext cx="4596066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10" y="3370604"/>
                <a:ext cx="4596066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57200" y="2762250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75" y="3425642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1D: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50179" y="4244507"/>
                <a:ext cx="9382569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Trotter factorization: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79" y="4244507"/>
                <a:ext cx="9382569" cy="645048"/>
              </a:xfrm>
              <a:prstGeom prst="rect">
                <a:avLst/>
              </a:prstGeom>
              <a:blipFill>
                <a:blip r:embed="rId6"/>
                <a:stretch>
                  <a:fillRect l="-9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50179" y="5339088"/>
                <a:ext cx="919341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𝑡𝐹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79" y="5339088"/>
                <a:ext cx="9193414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1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14300"/>
            <a:ext cx="989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do these operators do?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7584" y="1347634"/>
                <a:ext cx="11277190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84" y="1347634"/>
                <a:ext cx="11277190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0605" y="2451026"/>
                <a:ext cx="2926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So, it just advances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05" y="2451026"/>
                <a:ext cx="2926379" cy="461665"/>
              </a:xfrm>
              <a:prstGeom prst="rect">
                <a:avLst/>
              </a:prstGeom>
              <a:blipFill>
                <a:blip r:embed="rId4"/>
                <a:stretch>
                  <a:fillRect l="-33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99434" y="2299096"/>
                <a:ext cx="321286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434" y="2299096"/>
                <a:ext cx="3212867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38300" y="3516354"/>
            <a:ext cx="9010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Important: this is possible because a doesn’t depend on q!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3306" y="5558119"/>
            <a:ext cx="1312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Likewise: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51933" y="5315998"/>
                <a:ext cx="320440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33" y="5315998"/>
                <a:ext cx="3204403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5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2377</Words>
  <Application>Microsoft Office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19</cp:revision>
  <dcterms:created xsi:type="dcterms:W3CDTF">2021-06-10T19:46:18Z</dcterms:created>
  <dcterms:modified xsi:type="dcterms:W3CDTF">2021-06-15T21:16:37Z</dcterms:modified>
</cp:coreProperties>
</file>