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CA28579-7BA4-4932-97C7-E73A1F8A3C9E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CA092-8592-4C53-A07F-55BE904BB6EF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93A509-88E5-4585-91EA-F7C6BFC7F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42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3DFF47-9F4D-4BFA-A266-75F9B1CFAA19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179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75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2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6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4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41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3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0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0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5C31-4B7B-4025-A7E9-5F60650FBC7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9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45C31-4B7B-4025-A7E9-5F60650FBC7B}" type="datetimeFigureOut">
              <a:rPr lang="en-US" smtClean="0"/>
              <a:t>6/10/2021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9B95-460A-43C0-AC8D-43746550C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42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2300288" y="5562601"/>
            <a:ext cx="7567612" cy="992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600" dirty="0"/>
              <a:t>Excited States and Nonadiabatic Dynamics </a:t>
            </a:r>
            <a:r>
              <a:rPr lang="en-US" sz="1600" dirty="0" err="1"/>
              <a:t>CyberTraining</a:t>
            </a:r>
            <a:r>
              <a:rPr lang="en-US" sz="1600" dirty="0"/>
              <a:t> </a:t>
            </a:r>
            <a:r>
              <a:rPr lang="en-US" sz="1600" dirty="0"/>
              <a:t>Workshop”</a:t>
            </a:r>
            <a:endParaRPr lang="en-US" sz="160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June 14, 2021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5007882" y="3802175"/>
            <a:ext cx="21762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u="sng" dirty="0">
                <a:latin typeface="Times New Roman" panose="02020603050405020304" pitchFamily="18" charset="0"/>
              </a:rPr>
              <a:t>Alexey </a:t>
            </a:r>
            <a:r>
              <a:rPr lang="en-US" altLang="en-US" sz="2400" b="1" u="sng" dirty="0" err="1">
                <a:latin typeface="Times New Roman" panose="02020603050405020304" pitchFamily="18" charset="0"/>
              </a:rPr>
              <a:t>Akimov</a:t>
            </a:r>
            <a:endParaRPr lang="en-US" altLang="en-US" sz="2400" b="1" u="sng" dirty="0">
              <a:latin typeface="Times New Roman" panose="02020603050405020304" pitchFamily="18" charset="0"/>
            </a:endParaRPr>
          </a:p>
        </p:txBody>
      </p:sp>
      <p:pic>
        <p:nvPicPr>
          <p:cNvPr id="3076" name="Picture 7" descr="Image result for 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539" y="53975"/>
            <a:ext cx="2497137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Rectangle 4"/>
          <p:cNvSpPr>
            <a:spLocks noChangeArrowheads="1"/>
          </p:cNvSpPr>
          <p:nvPr/>
        </p:nvSpPr>
        <p:spPr bwMode="auto">
          <a:xfrm>
            <a:off x="2324100" y="2391756"/>
            <a:ext cx="7543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buNone/>
            </a:pPr>
            <a:r>
              <a:rPr lang="en-US" b="1" dirty="0" smtClean="0">
                <a:solidFill>
                  <a:srgbClr val="FF0000"/>
                </a:solidFill>
              </a:rPr>
              <a:t>Molecular Dynamics (adiabatic)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481261" y="3247182"/>
            <a:ext cx="7405688" cy="277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ru-RU" altLang="en-US" sz="1200" i="1" dirty="0">
                <a:cs typeface="Times New Roman" panose="02020603050405020304" pitchFamily="18" charset="0"/>
              </a:rPr>
              <a:t>Department of Chemistry, University at </a:t>
            </a:r>
            <a:r>
              <a:rPr lang="ru-RU" altLang="en-US" sz="1200" i="1" dirty="0">
                <a:cs typeface="Times New Roman" panose="02020603050405020304" pitchFamily="18" charset="0"/>
              </a:rPr>
              <a:t>Buffalo</a:t>
            </a:r>
            <a:r>
              <a:rPr lang="ru-RU" altLang="en-US" sz="1200" i="1" dirty="0">
                <a:cs typeface="Times New Roman" panose="02020603050405020304" pitchFamily="18" charset="0"/>
              </a:rPr>
              <a:t>, </a:t>
            </a:r>
            <a:r>
              <a:rPr lang="en-US" altLang="en-US" sz="1200" i="1" dirty="0">
                <a:cs typeface="Times New Roman" panose="02020603050405020304" pitchFamily="18" charset="0"/>
              </a:rPr>
              <a:t>T</a:t>
            </a:r>
            <a:r>
              <a:rPr lang="ru-RU" altLang="en-US" sz="1200" i="1" dirty="0">
                <a:cs typeface="Times New Roman" panose="02020603050405020304" pitchFamily="18" charset="0"/>
              </a:rPr>
              <a:t>he State University of New York, Buffalo, NY 14260-3000</a:t>
            </a:r>
            <a:r>
              <a:rPr lang="en-US" altLang="en-US" sz="800" i="1" dirty="0"/>
              <a:t> </a:t>
            </a:r>
            <a:endParaRPr lang="en-US" alt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6734912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550" y="114300"/>
            <a:ext cx="989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Building an algorithm</a:t>
            </a:r>
          </a:p>
        </p:txBody>
      </p:sp>
      <p:pic>
        <p:nvPicPr>
          <p:cNvPr id="6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808053" y="1129784"/>
                <a:ext cx="772153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𝑖𝐿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𝑡𝐹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53" y="1129784"/>
                <a:ext cx="772153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791325" y="3200400"/>
                <a:ext cx="3696333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3200400"/>
                <a:ext cx="3696333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791324" y="4370239"/>
                <a:ext cx="4630049" cy="8082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4" y="4370239"/>
                <a:ext cx="4630049" cy="8082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6791324" y="5656152"/>
                <a:ext cx="5302862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4" y="5656152"/>
                <a:ext cx="5302862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991350" y="2311005"/>
            <a:ext cx="3686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the explicit timing: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471200" y="2311005"/>
            <a:ext cx="1892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Operations: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39296" y="3692025"/>
                <a:ext cx="1756186" cy="19641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𝑡𝐹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296" y="3692025"/>
                <a:ext cx="1756186" cy="19641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8115300" y="3915083"/>
            <a:ext cx="1990725" cy="552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75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09550" y="114300"/>
            <a:ext cx="989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Alternative (more common) factorization</a:t>
            </a:r>
          </a:p>
        </p:txBody>
      </p:sp>
      <p:pic>
        <p:nvPicPr>
          <p:cNvPr id="6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1808053" y="1129784"/>
                <a:ext cx="7933197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𝑖𝐿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053" y="1129784"/>
                <a:ext cx="793319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791325" y="3200400"/>
                <a:ext cx="3689215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3200400"/>
                <a:ext cx="368921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915149" y="4226698"/>
                <a:ext cx="4146200" cy="861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49" y="4226698"/>
                <a:ext cx="4146200" cy="8619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6991350" y="2311005"/>
            <a:ext cx="3686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With the explicit timing: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471200" y="2311005"/>
            <a:ext cx="1892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Operations: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1539296" y="3692025"/>
                <a:ext cx="1671548" cy="2055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296" y="3692025"/>
                <a:ext cx="1671548" cy="20559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6791325" y="5562600"/>
                <a:ext cx="5299784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Δt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325" y="5562600"/>
                <a:ext cx="5299784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/>
          <p:cNvCxnSpPr/>
          <p:nvPr/>
        </p:nvCxnSpPr>
        <p:spPr>
          <a:xfrm>
            <a:off x="8334375" y="5088601"/>
            <a:ext cx="3143250" cy="659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292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676" y="142875"/>
            <a:ext cx="82200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is it?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Solving Newtonian equations of motion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355247" y="1402728"/>
                <a:ext cx="2690929" cy="14586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8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247" y="1402728"/>
                <a:ext cx="2690929" cy="1458669"/>
              </a:xfrm>
              <a:prstGeom prst="rect">
                <a:avLst/>
              </a:prstGeom>
              <a:blipFill>
                <a:blip r:embed="rId2"/>
                <a:stretch>
                  <a:fillRect r="-3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 descr="Image result for ub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 flipH="1">
            <a:off x="6981825" y="1914750"/>
            <a:ext cx="1000125" cy="323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981950" y="1469416"/>
                <a:ext cx="27483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Potential, depends on all</a:t>
                </a:r>
              </a:p>
              <a:p>
                <a:r>
                  <a:rPr lang="en-US" dirty="0" smtClean="0"/>
                  <a:t>coordinates in principle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950" y="1469416"/>
                <a:ext cx="2748381" cy="646331"/>
              </a:xfrm>
              <a:prstGeom prst="rect">
                <a:avLst/>
              </a:prstGeom>
              <a:blipFill>
                <a:blip r:embed="rId4"/>
                <a:stretch>
                  <a:fillRect l="-177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 flipV="1">
            <a:off x="5860171" y="2661387"/>
            <a:ext cx="1769354" cy="444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758548" y="2869515"/>
            <a:ext cx="1187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Definition!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355247" y="3173576"/>
                <a:ext cx="2398092" cy="796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247" y="3173576"/>
                <a:ext cx="2398092" cy="7969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83106" y="3387384"/>
            <a:ext cx="120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we recall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163088" y="4792072"/>
                <a:ext cx="1928157" cy="147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8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088" y="4792072"/>
                <a:ext cx="1928157" cy="1471557"/>
              </a:xfrm>
              <a:prstGeom prst="rect">
                <a:avLst/>
              </a:prstGeom>
              <a:blipFill>
                <a:blip r:embed="rId6"/>
                <a:stretch>
                  <a:fillRect r="-5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13039" y="5225820"/>
            <a:ext cx="116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realize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885886" y="4166295"/>
            <a:ext cx="2641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Hamiltonian dynamics!</a:t>
            </a:r>
            <a:endParaRPr lang="en-US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238036" y="4772566"/>
                <a:ext cx="1832105" cy="1468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8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036" y="4772566"/>
                <a:ext cx="1832105" cy="1468094"/>
              </a:xfrm>
              <a:prstGeom prst="rect">
                <a:avLst/>
              </a:prstGeom>
              <a:blipFill>
                <a:blip r:embed="rId7"/>
                <a:stretch>
                  <a:fillRect r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>
            <a:off x="4373701" y="5544622"/>
            <a:ext cx="141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4409514" y="4823791"/>
                <a:ext cx="18279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514" y="4823791"/>
                <a:ext cx="1827936" cy="646331"/>
              </a:xfrm>
              <a:prstGeom prst="rect">
                <a:avLst/>
              </a:prstGeom>
              <a:blipFill>
                <a:blip r:embed="rId8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844943" y="4177846"/>
            <a:ext cx="2273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Vectorized</a:t>
            </a:r>
            <a:r>
              <a:rPr lang="en-US" sz="2000" b="1" dirty="0" smtClean="0">
                <a:solidFill>
                  <a:srgbClr val="0000FF"/>
                </a:solidFill>
              </a:rPr>
              <a:t> notation</a:t>
            </a:r>
            <a:endParaRPr lang="en-US" sz="20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070141" y="5527851"/>
            <a:ext cx="1415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220034" y="4965543"/>
                <a:ext cx="12161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034" y="4965543"/>
                <a:ext cx="121616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9898941" y="5048743"/>
                <a:ext cx="1094339" cy="6164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8941" y="5048743"/>
                <a:ext cx="1094339" cy="6164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9257838" y="4084186"/>
            <a:ext cx="29251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B050"/>
                </a:solidFill>
              </a:rPr>
              <a:t>Phase space coordinate representation</a:t>
            </a:r>
            <a:endParaRPr lang="en-US" sz="20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9927516" y="5986502"/>
                <a:ext cx="150586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7516" y="5986502"/>
                <a:ext cx="1505861" cy="5542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44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24674"/>
            <a:ext cx="9458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Hamiltonian vs non-Hamiltonian dynamics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311828" y="1055745"/>
                <a:ext cx="10639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Hamiltonian dynamics (e.g. isolated systems):</a:t>
                </a:r>
                <a:r>
                  <a:rPr lang="en-US" dirty="0" smtClean="0"/>
                  <a:t>  there exists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such that EOM are given by:</a:t>
                </a:r>
                <a:endParaRPr lang="en-US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8" y="1055745"/>
                <a:ext cx="10639516" cy="369332"/>
              </a:xfrm>
              <a:prstGeom prst="rect">
                <a:avLst/>
              </a:prstGeom>
              <a:blipFill>
                <a:blip r:embed="rId3"/>
                <a:stretch>
                  <a:fillRect l="-458" t="-8197" r="-4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5187789" y="1629316"/>
                <a:ext cx="1832105" cy="14680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8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789" y="1629316"/>
                <a:ext cx="1832105" cy="1468094"/>
              </a:xfrm>
              <a:prstGeom prst="rect">
                <a:avLst/>
              </a:prstGeom>
              <a:blipFill>
                <a:blip r:embed="rId4"/>
                <a:stretch>
                  <a:fillRect r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750103" y="3097410"/>
            <a:ext cx="63939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energy is conserved. The system’s Hamiltonian is its energy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Hamiltonian yields EOMs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11828" y="3904217"/>
                <a:ext cx="10328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Non-Hamiltonian dynamics </a:t>
                </a:r>
                <a:r>
                  <a:rPr lang="en-US" b="1" dirty="0" smtClean="0"/>
                  <a:t>(e.g. </a:t>
                </a:r>
                <a:r>
                  <a:rPr lang="en-US" b="1" dirty="0" smtClean="0"/>
                  <a:t>open/dissipative</a:t>
                </a:r>
                <a:r>
                  <a:rPr lang="en-US" b="1" dirty="0" smtClean="0"/>
                  <a:t> systems)</a:t>
                </a:r>
                <a:r>
                  <a:rPr lang="en-US" b="1" dirty="0" smtClean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that would yield EOMs in Hamiltonian form</a:t>
                </a:r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28" y="3904217"/>
                <a:ext cx="10328725" cy="369332"/>
              </a:xfrm>
              <a:prstGeom prst="rect">
                <a:avLst/>
              </a:prstGeom>
              <a:blipFill>
                <a:blip r:embed="rId5"/>
                <a:stretch>
                  <a:fillRect l="-47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5187789" y="4377335"/>
                <a:ext cx="4150047" cy="1464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8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789" y="4377335"/>
                <a:ext cx="4150047" cy="1464760"/>
              </a:xfrm>
              <a:prstGeom prst="rect">
                <a:avLst/>
              </a:prstGeom>
              <a:blipFill>
                <a:blip r:embed="rId6"/>
                <a:stretch>
                  <a:fillRect r="-2056" b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1750103" y="5872951"/>
                <a:ext cx="10441897" cy="7682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energy is not! conserved. There may exist conserved quantities, but they are not system’s Hamiltonian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EOMs are not derived from the Hamiltonian via the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𝑑𝐻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den>
                    </m:f>
                  </m:oMath>
                </a14:m>
                <a:r>
                  <a:rPr lang="en-US" dirty="0" smtClean="0"/>
                  <a:t> equation</a:t>
                </a:r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103" y="5872951"/>
                <a:ext cx="10441897" cy="768287"/>
              </a:xfrm>
              <a:prstGeom prst="rect">
                <a:avLst/>
              </a:prstGeom>
              <a:blipFill>
                <a:blip r:embed="rId7"/>
                <a:stretch>
                  <a:fillRect l="-350" t="-3968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40453" y="4657725"/>
            <a:ext cx="21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add friction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84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676" y="142875"/>
            <a:ext cx="8220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quations of motion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52651" y="2375508"/>
                <a:ext cx="2521331" cy="1464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  <a:endParaRPr lang="en-US" sz="2800" b="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51" y="2375508"/>
                <a:ext cx="2521331" cy="1464760"/>
              </a:xfrm>
              <a:prstGeom prst="rect">
                <a:avLst/>
              </a:prstGeom>
              <a:blipFill>
                <a:blip r:embed="rId3"/>
                <a:stretch>
                  <a:fillRect r="-1691" b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328536" y="1042600"/>
            <a:ext cx="3177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Hamiltonian EOM</a:t>
            </a:r>
          </a:p>
          <a:p>
            <a:pPr algn="ctr"/>
            <a:r>
              <a:rPr lang="en-US" dirty="0" smtClean="0"/>
              <a:t> (“Schrodinger” picture)</a:t>
            </a:r>
          </a:p>
          <a:p>
            <a:pPr algn="ctr"/>
            <a:r>
              <a:rPr lang="en-US" dirty="0" smtClean="0"/>
              <a:t>Evolve the </a:t>
            </a:r>
            <a:r>
              <a:rPr lang="en-US" dirty="0" smtClean="0">
                <a:solidFill>
                  <a:srgbClr val="FF0000"/>
                </a:solidFill>
              </a:rPr>
              <a:t>system’s state</a:t>
            </a:r>
          </a:p>
          <a:p>
            <a:pPr algn="ctr"/>
            <a:r>
              <a:rPr lang="en-US" dirty="0" smtClean="0"/>
              <a:t>CM: q and p; QM: wavefunction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655366" y="1489590"/>
            <a:ext cx="2105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45812" y="1008964"/>
            <a:ext cx="262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Liouville’s</a:t>
            </a:r>
            <a:r>
              <a:rPr lang="en-US" dirty="0" smtClean="0"/>
              <a:t> equation</a:t>
            </a:r>
          </a:p>
          <a:p>
            <a:pPr algn="ctr"/>
            <a:r>
              <a:rPr lang="en-US" dirty="0" smtClean="0"/>
              <a:t> (“density matrix” picture)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407841" y="2405052"/>
                <a:ext cx="5659819" cy="725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,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841" y="2405052"/>
                <a:ext cx="5659819" cy="725776"/>
              </a:xfrm>
              <a:prstGeom prst="rect">
                <a:avLst/>
              </a:prstGeom>
              <a:blipFill>
                <a:blip r:embed="rId4"/>
                <a:stretch>
                  <a:fillRect b="-8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6199695" y="3109354"/>
            <a:ext cx="1121391" cy="656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70515" y="3786876"/>
            <a:ext cx="2474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Classical Poisson bracket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09151" y="6125726"/>
            <a:ext cx="4139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Liouville’s</a:t>
            </a:r>
            <a:r>
              <a:rPr lang="en-US" dirty="0" smtClean="0"/>
              <a:t> operator (</a:t>
            </a:r>
            <a:r>
              <a:rPr lang="en-US" dirty="0" err="1" smtClean="0"/>
              <a:t>Liouvillian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530437" y="4701755"/>
                <a:ext cx="10940559" cy="705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acc>
                                <m:accPr>
                                  <m:chr m:val="̇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acc>
                                <m:accPr>
                                  <m:chr m:val="̇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𝜕𝜌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437" y="4701755"/>
                <a:ext cx="10940559" cy="7053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818959" y="5957699"/>
                <a:ext cx="2703111" cy="7053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959" y="5957699"/>
                <a:ext cx="2703111" cy="7053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6649278" y="4156208"/>
            <a:ext cx="1659835" cy="340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529232" y="2375508"/>
            <a:ext cx="1127751" cy="755320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181362" y="4651820"/>
            <a:ext cx="2101786" cy="869875"/>
          </a:xfrm>
          <a:prstGeom prst="rect">
            <a:avLst/>
          </a:prstGeom>
          <a:noFill/>
          <a:ln w="635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018642" y="2375508"/>
            <a:ext cx="715619" cy="8507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90903" y="5885035"/>
            <a:ext cx="2858375" cy="8507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03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0676" y="142875"/>
            <a:ext cx="82200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Integrating equations of motion: Euler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44373" y="825905"/>
            <a:ext cx="3409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Naïve approach: Euler, </a:t>
            </a:r>
            <a:r>
              <a:rPr lang="en-US" dirty="0" err="1" smtClean="0"/>
              <a:t>Verlet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Predictor-corrector approaches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Geometric integrators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902335" y="2446353"/>
                <a:ext cx="7384137" cy="689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335" y="2446353"/>
                <a:ext cx="7384137" cy="6896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343652" y="3372784"/>
                <a:ext cx="6616748" cy="5509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2000" dirty="0" smtClean="0"/>
                  <a:t>More accurately: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Δt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f>
                      <m:fPr>
                        <m:ctrlPr>
                          <a:rPr lang="en-US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̇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52" y="3372784"/>
                <a:ext cx="6616748" cy="550985"/>
              </a:xfrm>
              <a:prstGeom prst="rect">
                <a:avLst/>
              </a:prstGeom>
              <a:blipFill>
                <a:blip r:embed="rId4"/>
                <a:stretch>
                  <a:fillRect l="-921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99171" y="4049222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Euler scheme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2050" y="2489634"/>
            <a:ext cx="317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same for momentum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coordinate timing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/>
              <p:cNvSpPr/>
              <p:nvPr/>
            </p:nvSpPr>
            <p:spPr>
              <a:xfrm>
                <a:off x="1272916" y="4695553"/>
                <a:ext cx="3321487" cy="1230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/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916" y="4695553"/>
                <a:ext cx="3321487" cy="1230722"/>
              </a:xfrm>
              <a:prstGeom prst="rect">
                <a:avLst/>
              </a:prstGeom>
              <a:blipFill>
                <a:blip r:embed="rId5"/>
                <a:stretch>
                  <a:fillRect b="-3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804832" y="6337985"/>
                <a:ext cx="7066037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 smtClean="0"/>
                  <a:t> - </a:t>
                </a:r>
                <a:r>
                  <a:rPr lang="en-US" dirty="0" smtClean="0"/>
                  <a:t>the force is computed for the starting coordinates</a:t>
                </a:r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832" y="6337985"/>
                <a:ext cx="7066037" cy="404983"/>
              </a:xfrm>
              <a:prstGeom prst="rect">
                <a:avLst/>
              </a:prstGeom>
              <a:blipFill>
                <a:blip r:embed="rId6"/>
                <a:stretch>
                  <a:fillRect l="-690" t="-3030" r="-863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432962" y="4007707"/>
            <a:ext cx="2047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530009" y="5009322"/>
                <a:ext cx="4183196" cy="10169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Compute forces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Update coordinates: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Update momenta: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009" y="5009322"/>
                <a:ext cx="4183196" cy="1016945"/>
              </a:xfrm>
              <a:prstGeom prst="rect">
                <a:avLst/>
              </a:prstGeom>
              <a:blipFill>
                <a:blip r:embed="rId7"/>
                <a:stretch>
                  <a:fillRect l="-875" t="-3593" b="-8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411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246446" y="1632967"/>
                <a:ext cx="7295715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⃛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46" y="1632967"/>
                <a:ext cx="7295715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46446" y="2419144"/>
                <a:ext cx="7295715" cy="6705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⃛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6446" y="2419144"/>
                <a:ext cx="7295715" cy="670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368641" y="3351249"/>
                <a:ext cx="9051324" cy="689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641" y="3351249"/>
                <a:ext cx="9051324" cy="6896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38517" y="4465160"/>
            <a:ext cx="2038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Leap-Frog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212433" y="4383792"/>
                <a:ext cx="7170937" cy="8090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𝚫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𝚫</m:t>
                          </m:r>
                        </m:e>
                        <m:sup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33" y="4383792"/>
                <a:ext cx="7170937" cy="8090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-85725" y="142875"/>
            <a:ext cx="9896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Integrating equations of motion: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(coordinate)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Verlet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/Leapfrog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7" descr="Image result for ub logo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62666" y="5681815"/>
            <a:ext cx="217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Algorithm:</a:t>
            </a:r>
            <a:endParaRPr lang="en-US" sz="3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3624884" y="5448277"/>
                <a:ext cx="8527334" cy="1343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Compute forces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dirty="0" smtClean="0"/>
                  <a:t> at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Update coordinates: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</m:oMath>
                </a14:m>
                <a:endParaRPr lang="en-US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Compute momenta using new and previous coordinates (for tracking)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Swap variables: the former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becomes new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𝑝𝑟𝑒𝑣</m:t>
                        </m:r>
                      </m:sub>
                    </m:sSub>
                  </m:oMath>
                </a14:m>
                <a:r>
                  <a:rPr lang="en-US" dirty="0" smtClean="0"/>
                  <a:t>, ; the new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becomes the current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884" y="5448277"/>
                <a:ext cx="8527334" cy="1343573"/>
              </a:xfrm>
              <a:prstGeom prst="rect">
                <a:avLst/>
              </a:prstGeom>
              <a:blipFill>
                <a:blip r:embed="rId7"/>
                <a:stretch>
                  <a:fillRect l="-501" t="-272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61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42875"/>
            <a:ext cx="8896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Exercises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83404" y="2457450"/>
            <a:ext cx="69273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Euler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Implement the leap-frog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/>
              <a:t>Utilize the </a:t>
            </a:r>
            <a:r>
              <a:rPr lang="en-US" sz="2800" dirty="0" err="1" smtClean="0"/>
              <a:t>Runge-Kutta</a:t>
            </a:r>
            <a:r>
              <a:rPr lang="en-US" sz="2800" dirty="0" smtClean="0"/>
              <a:t> 4-th order integrator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73286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114300"/>
            <a:ext cx="9896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Integrating equations of motion: </a:t>
            </a:r>
          </a:p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Geometric integration (velocity 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Verlet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855141" y="1660103"/>
                <a:ext cx="7405104" cy="7230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𝑖𝐿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b="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5141" y="1660103"/>
                <a:ext cx="7405104" cy="7230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1838325"/>
            <a:ext cx="2896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 explicit time-dependence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371911" y="2711498"/>
                <a:ext cx="12138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𝑖𝐿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911" y="2711498"/>
                <a:ext cx="1213857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170210" y="3370604"/>
                <a:ext cx="4596066" cy="645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210" y="3370604"/>
                <a:ext cx="4596066" cy="6455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457200" y="2762250"/>
            <a:ext cx="13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 is this?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61975" y="3425642"/>
            <a:ext cx="86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1D: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350179" y="4244507"/>
                <a:ext cx="9382569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FF0000"/>
                    </a:solidFill>
                  </a:rPr>
                  <a:t>Trotter factorization: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79" y="4244507"/>
                <a:ext cx="9382569" cy="645048"/>
              </a:xfrm>
              <a:prstGeom prst="rect">
                <a:avLst/>
              </a:prstGeom>
              <a:blipFill>
                <a:blip r:embed="rId6"/>
                <a:stretch>
                  <a:fillRect l="-9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350179" y="5339088"/>
                <a:ext cx="9193414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𝑖𝐿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179" y="5339088"/>
                <a:ext cx="9193414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149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9550" y="114300"/>
            <a:ext cx="9896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What do these operators do?</a:t>
            </a:r>
          </a:p>
        </p:txBody>
      </p:sp>
      <p:pic>
        <p:nvPicPr>
          <p:cNvPr id="5" name="Picture 7" descr="Image result for ub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6025" y="0"/>
            <a:ext cx="2085975" cy="83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27584" y="1347634"/>
                <a:ext cx="11277190" cy="7203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84" y="1347634"/>
                <a:ext cx="11277190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790605" y="2451026"/>
                <a:ext cx="29263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So, it just advances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05" y="2451026"/>
                <a:ext cx="2926379" cy="461665"/>
              </a:xfrm>
              <a:prstGeom prst="rect">
                <a:avLst/>
              </a:prstGeom>
              <a:blipFill>
                <a:blip r:embed="rId4"/>
                <a:stretch>
                  <a:fillRect l="-333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4099434" y="2299096"/>
                <a:ext cx="3212867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434" y="2299096"/>
                <a:ext cx="3212867" cy="9221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638300" y="3516354"/>
            <a:ext cx="9010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Important: this is possible because a doesn’t depend on q!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93306" y="5558119"/>
            <a:ext cx="1312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Likewise: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5051933" y="5315998"/>
                <a:ext cx="3204403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933" y="5315998"/>
                <a:ext cx="3204403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75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2351</Words>
  <Application>Microsoft Office PowerPoint</Application>
  <PresentationFormat>Widescreen</PresentationFormat>
  <Paragraphs>128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Alexey-user</dc:creator>
  <cp:lastModifiedBy>Alexey-user</cp:lastModifiedBy>
  <cp:revision>15</cp:revision>
  <dcterms:created xsi:type="dcterms:W3CDTF">2021-06-10T19:46:18Z</dcterms:created>
  <dcterms:modified xsi:type="dcterms:W3CDTF">2021-06-10T22:09:42Z</dcterms:modified>
</cp:coreProperties>
</file>