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4" r:id="rId6"/>
    <p:sldId id="270" r:id="rId7"/>
    <p:sldId id="275" r:id="rId8"/>
    <p:sldId id="271" r:id="rId9"/>
    <p:sldId id="276" r:id="rId10"/>
    <p:sldId id="277" r:id="rId11"/>
    <p:sldId id="278" r:id="rId12"/>
    <p:sldId id="279" r:id="rId13"/>
    <p:sldId id="28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41" autoAdjust="0"/>
  </p:normalViewPr>
  <p:slideViewPr>
    <p:cSldViewPr snapToGrid="0">
      <p:cViewPr varScale="1">
        <p:scale>
          <a:sx n="68" d="100"/>
          <a:sy n="68" d="100"/>
        </p:scale>
        <p:origin x="6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2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33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19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3021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684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104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3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71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1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4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3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0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6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7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8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8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06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36" y="1447800"/>
            <a:ext cx="11613823" cy="2945091"/>
          </a:xfrm>
        </p:spPr>
        <p:txBody>
          <a:bodyPr>
            <a:normAutofit/>
          </a:bodyPr>
          <a:lstStyle/>
          <a:p>
            <a:r>
              <a:rPr lang="en-IN" dirty="0" smtClean="0"/>
              <a:t>Indian Cargo Shipments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87159"/>
            <a:ext cx="8825658" cy="829559"/>
          </a:xfrm>
        </p:spPr>
        <p:txBody>
          <a:bodyPr>
            <a:normAutofit/>
          </a:bodyPr>
          <a:lstStyle/>
          <a:p>
            <a:pPr marL="45720"/>
            <a:r>
              <a:rPr lang="en-US" b="1" i="1" dirty="0">
                <a:solidFill>
                  <a:srgbClr val="92D050"/>
                </a:solidFill>
              </a:rPr>
              <a:t>Limits only exists in your mind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7" y="1353483"/>
            <a:ext cx="6481260" cy="2252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184" y="3816363"/>
            <a:ext cx="7239785" cy="2795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0952" y="85631"/>
            <a:ext cx="8988083" cy="528278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FF00"/>
                </a:solidFill>
              </a:rPr>
              <a:t>Right Join &amp; Full Outer Join</a:t>
            </a:r>
            <a:br>
              <a:rPr lang="en-IN" sz="3600" dirty="0" smtClean="0">
                <a:solidFill>
                  <a:srgbClr val="FFFF00"/>
                </a:solidFill>
              </a:rPr>
            </a:br>
            <a:r>
              <a:rPr lang="en-IN" sz="2200" dirty="0">
                <a:solidFill>
                  <a:schemeClr val="tx1"/>
                </a:solidFill>
              </a:rPr>
              <a:t>(Joins Apply in </a:t>
            </a:r>
            <a:r>
              <a:rPr lang="en-IN" sz="2200" dirty="0" err="1">
                <a:solidFill>
                  <a:schemeClr val="tx1"/>
                </a:solidFill>
              </a:rPr>
              <a:t>Client_Details</a:t>
            </a:r>
            <a:r>
              <a:rPr lang="en-IN" sz="2200" dirty="0">
                <a:solidFill>
                  <a:schemeClr val="tx1"/>
                </a:solidFill>
              </a:rPr>
              <a:t>)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 smtClean="0">
                <a:solidFill>
                  <a:srgbClr val="FFFF00"/>
                </a:solidFill>
              </a:rPr>
              <a:t/>
            </a:r>
            <a:br>
              <a:rPr lang="en-IN" sz="3600" dirty="0" smtClean="0">
                <a:solidFill>
                  <a:srgbClr val="FFFF00"/>
                </a:solidFill>
              </a:rPr>
            </a:br>
            <a:endParaRPr lang="en-IN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bstract design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Aman.sahu@espire.com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35670"/>
            <a:ext cx="9404723" cy="923827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   Indian Cargo Shipments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13122" y="1244338"/>
            <a:ext cx="9936731" cy="5004061"/>
          </a:xfrm>
        </p:spPr>
        <p:txBody>
          <a:bodyPr/>
          <a:lstStyle/>
          <a:p>
            <a:r>
              <a:rPr lang="en-US" dirty="0"/>
              <a:t>A cargo ship or freighter is a  that carries cargo, goods, and materials from one port to another. </a:t>
            </a:r>
          </a:p>
          <a:p>
            <a:r>
              <a:rPr lang="en-US" dirty="0" smtClean="0"/>
              <a:t>Thousands </a:t>
            </a:r>
            <a:r>
              <a:rPr lang="en-US" dirty="0"/>
              <a:t>of cargo carriers ply the world's seas and oceans each year, handling the bulk of international trade</a:t>
            </a:r>
          </a:p>
          <a:p>
            <a:r>
              <a:rPr lang="en-US" dirty="0"/>
              <a:t>A packing list is a shipping document containing an itemized detailed list of the cargo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ncluding</a:t>
            </a:r>
            <a:r>
              <a:rPr lang="en-US" b="1" dirty="0" smtClean="0"/>
              <a:t> </a:t>
            </a:r>
            <a:r>
              <a:rPr lang="en-US" b="1" dirty="0"/>
              <a:t>weight, dimensions, safety measures, and packaging type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98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72" y="442735"/>
            <a:ext cx="9404723" cy="1400530"/>
          </a:xfrm>
        </p:spPr>
        <p:txBody>
          <a:bodyPr/>
          <a:lstStyle/>
          <a:p>
            <a:pPr marL="45720"/>
            <a:r>
              <a:rPr lang="en-IN" dirty="0">
                <a:solidFill>
                  <a:srgbClr val="FFFF00"/>
                </a:solidFill>
              </a:rPr>
              <a:t>Structured Query </a:t>
            </a:r>
            <a:r>
              <a:rPr lang="en-IN" dirty="0" smtClean="0">
                <a:solidFill>
                  <a:srgbClr val="FFFF00"/>
                </a:solidFill>
              </a:rPr>
              <a:t>Language(SQL)</a:t>
            </a:r>
            <a:endParaRPr lang="en-US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30" y="1404594"/>
            <a:ext cx="9757623" cy="4843805"/>
          </a:xfrm>
        </p:spPr>
        <p:txBody>
          <a:bodyPr/>
          <a:lstStyle/>
          <a:p>
            <a:r>
              <a:rPr lang="en-US" dirty="0"/>
              <a:t>SQL is a standard language for accessing and manipulating databases</a:t>
            </a:r>
            <a:r>
              <a:rPr lang="en-US" dirty="0" smtClean="0"/>
              <a:t>.</a:t>
            </a:r>
          </a:p>
          <a:p>
            <a:r>
              <a:rPr lang="en-US" dirty="0"/>
              <a:t>SQL lets you access and manipulate </a:t>
            </a:r>
            <a:r>
              <a:rPr lang="en-US" dirty="0" smtClean="0"/>
              <a:t>databases.</a:t>
            </a:r>
            <a:endParaRPr lang="en-US" dirty="0"/>
          </a:p>
          <a:p>
            <a:r>
              <a:rPr lang="en-US" dirty="0"/>
              <a:t>SQL can set permissions on tables, procedures, and </a:t>
            </a:r>
            <a:r>
              <a:rPr lang="en-US" dirty="0" smtClean="0"/>
              <a:t>views.</a:t>
            </a:r>
            <a:endParaRPr lang="en-US" dirty="0"/>
          </a:p>
          <a:p>
            <a:pPr lvl="0"/>
            <a:r>
              <a:rPr lang="en-US" altLang="en-US" dirty="0">
                <a:latin typeface="Verdana" panose="020B0604030504040204" pitchFamily="34" charset="0"/>
              </a:rPr>
              <a:t>T</a:t>
            </a:r>
            <a:r>
              <a:rPr lang="en-US" altLang="en-US" dirty="0" smtClean="0">
                <a:latin typeface="Verdana" panose="020B0604030504040204" pitchFamily="34" charset="0"/>
              </a:rPr>
              <a:t>he </a:t>
            </a:r>
            <a:r>
              <a:rPr lang="en-US" altLang="en-US" dirty="0">
                <a:latin typeface="Verdana" panose="020B0604030504040204" pitchFamily="34" charset="0"/>
              </a:rPr>
              <a:t>major commands (</a:t>
            </a:r>
            <a:r>
              <a:rPr lang="en-US" altLang="en-US" dirty="0" smtClean="0">
                <a:latin typeface="Verdana" panose="020B0604030504040204" pitchFamily="34" charset="0"/>
              </a:rPr>
              <a:t>such as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dirty="0">
                <a:solidFill>
                  <a:srgbClr val="FFFF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FFFF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DELETE</a:t>
            </a:r>
            <a:r>
              <a:rPr lang="en-US" altLang="en-US" dirty="0">
                <a:solidFill>
                  <a:srgbClr val="FFFF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INSERT</a:t>
            </a:r>
            <a:r>
              <a:rPr lang="en-US" altLang="en-US" dirty="0">
                <a:solidFill>
                  <a:srgbClr val="FFFF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dirty="0">
                <a:solidFill>
                  <a:srgbClr val="FFFF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latin typeface="Verdana" panose="020B0604030504040204" pitchFamily="34" charset="0"/>
              </a:rPr>
              <a:t>) in a similar manner.</a:t>
            </a:r>
            <a:r>
              <a:rPr lang="en-US" altLang="en-US" sz="12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585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27" y="150829"/>
            <a:ext cx="9398525" cy="697583"/>
          </a:xfrm>
        </p:spPr>
        <p:txBody>
          <a:bodyPr/>
          <a:lstStyle/>
          <a:p>
            <a:r>
              <a:rPr lang="en-IN" sz="3600" i="1" dirty="0" smtClean="0">
                <a:solidFill>
                  <a:srgbClr val="FFFF00"/>
                </a:solidFill>
              </a:rPr>
              <a:t>  SQL OPERATIONS </a:t>
            </a:r>
            <a:endParaRPr lang="en-IN" sz="3600" i="1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35" y="1553139"/>
            <a:ext cx="7972987" cy="4178357"/>
          </a:xfrm>
        </p:spPr>
      </p:pic>
    </p:spTree>
    <p:extLst>
      <p:ext uri="{BB962C8B-B14F-4D97-AF65-F5344CB8AC3E}">
        <p14:creationId xmlns:p14="http://schemas.microsoft.com/office/powerpoint/2010/main" val="267310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1303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Types of SQL </a:t>
            </a:r>
            <a:r>
              <a:rPr lang="en-IN" dirty="0" smtClean="0">
                <a:solidFill>
                  <a:srgbClr val="FFFF00"/>
                </a:solidFill>
              </a:rPr>
              <a:t>Commands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6" y="1414022"/>
            <a:ext cx="9597367" cy="4834378"/>
          </a:xfrm>
        </p:spPr>
        <p:txBody>
          <a:bodyPr/>
          <a:lstStyle/>
          <a:p>
            <a:r>
              <a:rPr lang="en-IN" dirty="0" smtClean="0"/>
              <a:t>Data </a:t>
            </a:r>
            <a:r>
              <a:rPr lang="en-IN" dirty="0"/>
              <a:t>Definition Language (DDL) </a:t>
            </a:r>
          </a:p>
          <a:p>
            <a:r>
              <a:rPr lang="en-IN" dirty="0"/>
              <a:t>Data Manipulation Language (DML</a:t>
            </a:r>
            <a:r>
              <a:rPr lang="en-IN" dirty="0" smtClean="0"/>
              <a:t>)</a:t>
            </a:r>
          </a:p>
          <a:p>
            <a:r>
              <a:rPr lang="en-IN" dirty="0" smtClean="0"/>
              <a:t>Data Control Language(DCL)</a:t>
            </a:r>
          </a:p>
          <a:p>
            <a:r>
              <a:rPr lang="en-IN" dirty="0"/>
              <a:t>Transaction Control </a:t>
            </a:r>
            <a:r>
              <a:rPr lang="en-IN" dirty="0" smtClean="0"/>
              <a:t>Language(TCL)</a:t>
            </a:r>
          </a:p>
          <a:p>
            <a:r>
              <a:rPr lang="en-IN" dirty="0" smtClean="0"/>
              <a:t>Data Query Language(DQL)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30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243" y="235670"/>
            <a:ext cx="9824591" cy="1159497"/>
          </a:xfrm>
        </p:spPr>
        <p:txBody>
          <a:bodyPr/>
          <a:lstStyle/>
          <a:p>
            <a:r>
              <a:rPr lang="en-IN" sz="2800" dirty="0" smtClean="0">
                <a:solidFill>
                  <a:srgbClr val="FFFF00"/>
                </a:solidFill>
              </a:rPr>
              <a:t>Create Table                                              Insert Record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000" dirty="0" smtClean="0"/>
              <a:t>(</a:t>
            </a:r>
            <a:r>
              <a:rPr lang="en-IN" sz="1600" dirty="0" smtClean="0"/>
              <a:t>Create a Table by Name </a:t>
            </a:r>
            <a:r>
              <a:rPr lang="en-IN" sz="1600" dirty="0" err="1" smtClean="0"/>
              <a:t>Client_Details</a:t>
            </a:r>
            <a:r>
              <a:rPr lang="en-IN" sz="1600" dirty="0" smtClean="0"/>
              <a:t>)                                                    (Into </a:t>
            </a:r>
            <a:r>
              <a:rPr lang="en-IN" sz="1600" dirty="0" err="1" smtClean="0"/>
              <a:t>Client_Details</a:t>
            </a:r>
            <a:r>
              <a:rPr lang="en-IN" sz="1600" dirty="0" smtClean="0"/>
              <a:t>)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86" y="1472948"/>
            <a:ext cx="6759019" cy="2557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86" y="4116504"/>
            <a:ext cx="6759019" cy="2538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6" y="1472948"/>
            <a:ext cx="3676454" cy="50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07" y="1602558"/>
            <a:ext cx="3781475" cy="556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713319"/>
            <a:ext cx="8978655" cy="3769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solidFill>
                  <a:srgbClr val="FFFF00"/>
                </a:solidFill>
              </a:rPr>
              <a:t>Select Command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2000" dirty="0" smtClean="0"/>
              <a:t>(Show All  Records of Table)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86193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solidFill>
                  <a:srgbClr val="FFFF00"/>
                </a:solidFill>
              </a:rPr>
              <a:t>Alter &amp; Update</a:t>
            </a:r>
            <a:br>
              <a:rPr lang="en-IN" sz="3200" dirty="0" smtClean="0">
                <a:solidFill>
                  <a:srgbClr val="FFFF00"/>
                </a:solidFill>
              </a:rPr>
            </a:br>
            <a:r>
              <a:rPr lang="en-IN" sz="2000" dirty="0" smtClean="0">
                <a:solidFill>
                  <a:schemeClr val="tx1"/>
                </a:solidFill>
              </a:rPr>
              <a:t>(Modifications on </a:t>
            </a:r>
            <a:r>
              <a:rPr lang="en-IN" sz="2000" dirty="0" err="1" smtClean="0">
                <a:solidFill>
                  <a:schemeClr val="tx1"/>
                </a:solidFill>
              </a:rPr>
              <a:t>Client_Details</a:t>
            </a:r>
            <a:r>
              <a:rPr lang="en-IN" sz="2000" dirty="0" smtClean="0">
                <a:solidFill>
                  <a:schemeClr val="tx1"/>
                </a:solidFill>
              </a:rPr>
              <a:t>)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1666075"/>
            <a:ext cx="5830500" cy="2123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3" y="3889618"/>
            <a:ext cx="6425606" cy="2501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4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rgbClr val="FFFF00"/>
                </a:solidFill>
              </a:rPr>
              <a:t>Inner Join &amp; Left Join</a:t>
            </a:r>
            <a:br>
              <a:rPr lang="en-IN" sz="3600" dirty="0" smtClean="0">
                <a:solidFill>
                  <a:srgbClr val="FFFF00"/>
                </a:solidFill>
              </a:rPr>
            </a:br>
            <a:r>
              <a:rPr lang="en-IN" sz="2000" dirty="0" smtClean="0">
                <a:solidFill>
                  <a:schemeClr val="tx1"/>
                </a:solidFill>
              </a:rPr>
              <a:t>(Joins Apply in </a:t>
            </a:r>
            <a:r>
              <a:rPr lang="en-IN" sz="2000" dirty="0" err="1" smtClean="0">
                <a:solidFill>
                  <a:schemeClr val="tx1"/>
                </a:solidFill>
              </a:rPr>
              <a:t>Client_Details</a:t>
            </a:r>
            <a:r>
              <a:rPr lang="en-IN" sz="2000" dirty="0" smtClean="0">
                <a:solidFill>
                  <a:schemeClr val="tx1"/>
                </a:solidFill>
              </a:rPr>
              <a:t>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107" y="0"/>
            <a:ext cx="1333893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90427"/>
            <a:ext cx="7571584" cy="2283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29" y="4065042"/>
            <a:ext cx="6828523" cy="23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D333AA69-F09C-4769-984A-89F314447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72B9F-030A-4864-9C8F-117B052D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C54328-0E3E-40FC-9B9C-E60E585EE03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179</Words>
  <Application>Microsoft Office PowerPoint</Application>
  <PresentationFormat>Widescreen</PresentationFormat>
  <Paragraphs>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Verdana</vt:lpstr>
      <vt:lpstr>Wingdings 3</vt:lpstr>
      <vt:lpstr>Ion</vt:lpstr>
      <vt:lpstr>Indian Cargo Shipments</vt:lpstr>
      <vt:lpstr>   Indian Cargo Shipments </vt:lpstr>
      <vt:lpstr>Structured Query Language(SQL)</vt:lpstr>
      <vt:lpstr>  SQL OPERATIONS </vt:lpstr>
      <vt:lpstr>Types of SQL Commands</vt:lpstr>
      <vt:lpstr>Create Table                                              Insert Record (Create a Table by Name Client_Details)                                                    (Into Client_Details)</vt:lpstr>
      <vt:lpstr>Select Command (Show All  Records of Table)</vt:lpstr>
      <vt:lpstr>Alter &amp; Update (Modifications on Client_Details)</vt:lpstr>
      <vt:lpstr>Inner Join &amp; Left Join (Joins Apply in Client_Details) </vt:lpstr>
      <vt:lpstr>Right Join &amp; Full Outer Join (Joins Apply in Client_Details)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2022-09-05T10:49:14Z</dcterms:created>
  <dcterms:modified xsi:type="dcterms:W3CDTF">2022-09-08T09:52:37Z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