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2" r:id="rId2"/>
    <p:sldMasterId id="2147483667" r:id="rId3"/>
  </p:sldMasterIdLst>
  <p:notesMasterIdLst>
    <p:notesMasterId r:id="rId9"/>
  </p:notesMasterIdLst>
  <p:handoutMasterIdLst>
    <p:handoutMasterId r:id="rId10"/>
  </p:handoutMasterIdLst>
  <p:sldIdLst>
    <p:sldId id="264" r:id="rId4"/>
    <p:sldId id="267" r:id="rId5"/>
    <p:sldId id="268" r:id="rId6"/>
    <p:sldId id="266" r:id="rId7"/>
    <p:sldId id="265" r:id="rId8"/>
  </p:sldIdLst>
  <p:sldSz cx="9144000" cy="5143500" type="screen16x9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D85B"/>
    <a:srgbClr val="0000FF"/>
    <a:srgbClr val="000099"/>
    <a:srgbClr val="A80000"/>
    <a:srgbClr val="D2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8" autoAdjust="0"/>
    <p:restoredTop sz="99122" autoAdjust="0"/>
  </p:normalViewPr>
  <p:slideViewPr>
    <p:cSldViewPr>
      <p:cViewPr>
        <p:scale>
          <a:sx n="90" d="100"/>
          <a:sy n="90" d="100"/>
        </p:scale>
        <p:origin x="-58" y="-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2D1B6D9B-97E8-4C9C-A065-5418CFC8C831}" type="datetimeFigureOut">
              <a:rPr lang="zh-TW" altLang="en-US"/>
              <a:pPr>
                <a:defRPr/>
              </a:pPr>
              <a:t>2014/7/14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BF627B1B-A45A-4496-86A8-C0A605F6D3B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914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247920D-CACC-4637-8B41-63C231D5583A}" type="datetimeFigureOut">
              <a:rPr lang="zh-TW" altLang="en-US"/>
              <a:pPr>
                <a:defRPr/>
              </a:pPr>
              <a:t>2014/7/14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1AE5A6D-BA56-442A-A82B-C116EFE4537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96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E5A6D-BA56-442A-A82B-C116EFE4537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687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E5A6D-BA56-442A-A82B-C116EFE45373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687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E5A6D-BA56-442A-A82B-C116EFE45373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68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E5A6D-BA56-442A-A82B-C116EFE45373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68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E5A6D-BA56-442A-A82B-C116EFE45373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68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1923678"/>
            <a:ext cx="7200800" cy="110251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3075806"/>
            <a:ext cx="5472608" cy="9181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379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7282AB3D-867C-4983-8F83-0F715114BC99}" type="slidenum">
              <a:rPr lang="zh-TW" altLang="en-US" smtClean="0"/>
              <a:pPr>
                <a:defRPr/>
              </a:pPr>
              <a:t>‹#›</a:t>
            </a:fld>
            <a:endParaRPr lang="zh-TW" altLang="en-US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708822"/>
          </a:xfrm>
        </p:spPr>
        <p:txBody>
          <a:bodyPr>
            <a:normAutofit/>
          </a:bodyPr>
          <a:lstStyle>
            <a:lvl1pPr>
              <a:buClr>
                <a:srgbClr val="FF0000"/>
              </a:buClr>
              <a:defRPr sz="2700"/>
            </a:lvl1pPr>
            <a:lvl2pPr>
              <a:buClr>
                <a:srgbClr val="FF6600"/>
              </a:buClr>
              <a:defRPr sz="2300"/>
            </a:lvl2pPr>
            <a:lvl3pPr>
              <a:buClr>
                <a:srgbClr val="FF6600"/>
              </a:buClr>
              <a:defRPr sz="2000"/>
            </a:lvl3pPr>
            <a:lvl4pPr>
              <a:buClr>
                <a:srgbClr val="FF6600"/>
              </a:buClr>
              <a:defRPr sz="1800"/>
            </a:lvl4pPr>
            <a:lvl5pPr>
              <a:buClr>
                <a:srgbClr val="FF6600"/>
              </a:buClr>
              <a:defRPr sz="18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fld id="{0F357483-6CC7-4B7F-8DE0-9FE52CF5F509}" type="datetimeFigureOut">
              <a:rPr lang="zh-TW" altLang="en-US"/>
              <a:pPr>
                <a:defRPr/>
              </a:pPr>
              <a:t>2014/7/14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568C45-BB07-4F33-8B61-1FAD285528C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89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4211960" y="914707"/>
            <a:ext cx="4536504" cy="36833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>
          <a:xfrm>
            <a:off x="410394" y="915566"/>
            <a:ext cx="3729558" cy="367240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79DB8-3B3C-4511-B0D6-2E5140E5C4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54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2333327"/>
            <a:ext cx="7772400" cy="958503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3608" y="3291830"/>
            <a:ext cx="6400800" cy="9181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42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68313" y="1995488"/>
            <a:ext cx="7704137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" name="矩形 10"/>
          <p:cNvSpPr/>
          <p:nvPr/>
        </p:nvSpPr>
        <p:spPr>
          <a:xfrm>
            <a:off x="8604250" y="0"/>
            <a:ext cx="539750" cy="516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TW" altLang="en-US">
              <a:solidFill>
                <a:srgbClr val="FFFF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04250" y="0"/>
            <a:ext cx="539750" cy="516413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TW" altLang="en-US">
              <a:solidFill>
                <a:srgbClr val="FFFFFF"/>
              </a:solidFill>
            </a:endParaRPr>
          </a:p>
        </p:txBody>
      </p:sp>
      <p:pic>
        <p:nvPicPr>
          <p:cNvPr id="1029" name="Picture 2" descr="C:\Users\THHSU0\Desktop\LOGO [紅]bi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365250"/>
            <a:ext cx="3946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4" descr="C:\Users\THHSU0\Desktop\NuMicro 130708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3209925"/>
            <a:ext cx="1444625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" t="484" b="-2"/>
          <a:stretch>
            <a:fillRect/>
          </a:stretch>
        </p:blipFill>
        <p:spPr bwMode="auto">
          <a:xfrm>
            <a:off x="0" y="0"/>
            <a:ext cx="9151938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93688" y="74613"/>
            <a:ext cx="856932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 </a:t>
            </a:r>
          </a:p>
        </p:txBody>
      </p:sp>
      <p:sp>
        <p:nvSpPr>
          <p:cNvPr id="2052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15988"/>
            <a:ext cx="8229600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6" name="矩形 15"/>
          <p:cNvSpPr/>
          <p:nvPr/>
        </p:nvSpPr>
        <p:spPr>
          <a:xfrm>
            <a:off x="179388" y="771525"/>
            <a:ext cx="8785225" cy="33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TW" altLang="en-US">
              <a:solidFill>
                <a:srgbClr val="FFFFFF"/>
              </a:solidFill>
            </a:endParaRPr>
          </a:p>
        </p:txBody>
      </p:sp>
      <p:pic>
        <p:nvPicPr>
          <p:cNvPr id="2054" name="Picture 7" descr="C:\Users\THHSU0\Desktop\CLAIRE\新唐科技相關檔案\LOGO+中文標準字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3" y="254000"/>
            <a:ext cx="11588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fld id="{6694D2F1-0B20-4C22-BB26-6060BFEDFEC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l"/>
        <a:defRPr sz="24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525"/>
            <a:ext cx="91440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30188" y="236220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pic>
        <p:nvPicPr>
          <p:cNvPr id="3076" name="Picture 2" descr="C:\Users\THHSU0\Desktop\LOGO [紅]big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1739900"/>
            <a:ext cx="3946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4" descr="C:\Users\THHSU0\Desktop\NuMicro 130708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88" y="3186113"/>
            <a:ext cx="1463675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4"/>
          <p:cNvSpPr/>
          <p:nvPr userDrawn="1"/>
        </p:nvSpPr>
        <p:spPr>
          <a:xfrm>
            <a:off x="8604250" y="0"/>
            <a:ext cx="539750" cy="516413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TW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 kern="1200">
          <a:solidFill>
            <a:srgbClr val="0D0D0D"/>
          </a:solidFill>
          <a:latin typeface="+mj-lt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D0D0D"/>
          </a:solidFill>
          <a:latin typeface="Calibri" pitchFamily="34" charset="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D0D0D"/>
          </a:solidFill>
          <a:latin typeface="Calibri" pitchFamily="34" charset="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D0D0D"/>
          </a:solidFill>
          <a:latin typeface="Calibri" pitchFamily="34" charset="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D0D0D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D0D0D"/>
          </a:solidFill>
          <a:latin typeface="Calibri" pitchFamily="34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D0D0D"/>
          </a:solidFill>
          <a:latin typeface="Calibri" pitchFamily="34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D0D0D"/>
          </a:solidFill>
          <a:latin typeface="Calibri" pitchFamily="34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D0D0D"/>
          </a:solidFill>
          <a:latin typeface="Calibri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0"/>
            <a:ext cx="4104456" cy="5143500"/>
          </a:xfrm>
        </p:spPr>
      </p:pic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639758" y="4623772"/>
            <a:ext cx="1974781" cy="442655"/>
            <a:chOff x="-192" y="1188"/>
            <a:chExt cx="2282" cy="624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693" y="1524"/>
              <a:ext cx="767" cy="2"/>
            </a:xfrm>
            <a:prstGeom prst="line">
              <a:avLst/>
            </a:prstGeom>
            <a:noFill/>
            <a:ln w="34925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466" y="1188"/>
              <a:ext cx="624" cy="624"/>
            </a:xfrm>
            <a:prstGeom prst="ellipse">
              <a:avLst/>
            </a:prstGeom>
            <a:noFill/>
            <a:ln w="3175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-192" y="1288"/>
              <a:ext cx="990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TW" sz="1600" dirty="0" smtClean="0">
                  <a:solidFill>
                    <a:srgbClr val="0000CC"/>
                  </a:solidFill>
                  <a:latin typeface="Arial Rounded MT Bold" pitchFamily="34" charset="0"/>
                  <a:ea typeface="新細明體" pitchFamily="18" charset="-120"/>
                </a:rPr>
                <a:t>12V/4A</a:t>
              </a:r>
              <a:endParaRPr kumimoji="1" lang="en-US" altLang="zh-TW" sz="1600" dirty="0">
                <a:solidFill>
                  <a:srgbClr val="0000CC"/>
                </a:solidFill>
                <a:latin typeface="Arial Rounded MT Bold" pitchFamily="34" charset="0"/>
                <a:ea typeface="新細明體" pitchFamily="18" charset="-120"/>
              </a:endParaRP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5126499" y="4405521"/>
            <a:ext cx="2743718" cy="771550"/>
            <a:chOff x="3428" y="3085"/>
            <a:chExt cx="1654" cy="720"/>
          </a:xfrm>
        </p:grpSpPr>
        <p:sp>
          <p:nvSpPr>
            <p:cNvPr id="11" name="Oval 47"/>
            <p:cNvSpPr>
              <a:spLocks noChangeArrowheads="1"/>
            </p:cNvSpPr>
            <p:nvPr/>
          </p:nvSpPr>
          <p:spPr bwMode="auto">
            <a:xfrm>
              <a:off x="3428" y="3085"/>
              <a:ext cx="912" cy="720"/>
            </a:xfrm>
            <a:prstGeom prst="ellipse">
              <a:avLst/>
            </a:prstGeom>
            <a:noFill/>
            <a:ln w="3175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48"/>
            <p:cNvSpPr>
              <a:spLocks noChangeShapeType="1"/>
            </p:cNvSpPr>
            <p:nvPr/>
          </p:nvSpPr>
          <p:spPr bwMode="auto">
            <a:xfrm>
              <a:off x="4340" y="3421"/>
              <a:ext cx="236" cy="0"/>
            </a:xfrm>
            <a:prstGeom prst="line">
              <a:avLst/>
            </a:prstGeom>
            <a:noFill/>
            <a:ln w="34925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49"/>
            <p:cNvSpPr txBox="1">
              <a:spLocks noChangeArrowheads="1"/>
            </p:cNvSpPr>
            <p:nvPr/>
          </p:nvSpPr>
          <p:spPr bwMode="auto">
            <a:xfrm>
              <a:off x="4576" y="3255"/>
              <a:ext cx="506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TW" sz="1600" dirty="0" smtClean="0">
                  <a:solidFill>
                    <a:srgbClr val="0000CC"/>
                  </a:solidFill>
                  <a:latin typeface="Arial Rounded MT Bold" pitchFamily="34" charset="0"/>
                  <a:ea typeface="新細明體" pitchFamily="18" charset="-120"/>
                </a:rPr>
                <a:t>RS-232</a:t>
              </a:r>
              <a:endParaRPr kumimoji="1" lang="en-US" altLang="zh-TW" sz="1600" dirty="0">
                <a:solidFill>
                  <a:srgbClr val="0000CC"/>
                </a:solidFill>
                <a:latin typeface="Arial Rounded MT Bold" pitchFamily="34" charset="0"/>
                <a:ea typeface="新細明體" pitchFamily="18" charset="-120"/>
              </a:endParaRPr>
            </a:p>
          </p:txBody>
        </p:sp>
      </p:grpSp>
      <p:grpSp>
        <p:nvGrpSpPr>
          <p:cNvPr id="14" name="Group 67"/>
          <p:cNvGrpSpPr>
            <a:grpSpLocks/>
          </p:cNvGrpSpPr>
          <p:nvPr/>
        </p:nvGrpSpPr>
        <p:grpSpPr bwMode="auto">
          <a:xfrm>
            <a:off x="1516802" y="4026689"/>
            <a:ext cx="3487249" cy="1011462"/>
            <a:chOff x="483" y="2403"/>
            <a:chExt cx="1553" cy="813"/>
          </a:xfrm>
        </p:grpSpPr>
        <p:sp>
          <p:nvSpPr>
            <p:cNvPr id="15" name="Oval 68"/>
            <p:cNvSpPr>
              <a:spLocks noChangeArrowheads="1"/>
            </p:cNvSpPr>
            <p:nvPr/>
          </p:nvSpPr>
          <p:spPr bwMode="auto">
            <a:xfrm>
              <a:off x="1680" y="2880"/>
              <a:ext cx="356" cy="336"/>
            </a:xfrm>
            <a:prstGeom prst="ellipse">
              <a:avLst/>
            </a:prstGeom>
            <a:noFill/>
            <a:ln w="3175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69"/>
            <p:cNvSpPr txBox="1">
              <a:spLocks noChangeArrowheads="1"/>
            </p:cNvSpPr>
            <p:nvPr/>
          </p:nvSpPr>
          <p:spPr bwMode="auto">
            <a:xfrm>
              <a:off x="483" y="2403"/>
              <a:ext cx="396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kumimoji="1" lang="en-US" altLang="zh-TW" sz="1600" dirty="0" smtClean="0">
                  <a:solidFill>
                    <a:srgbClr val="0000CC"/>
                  </a:solidFill>
                  <a:latin typeface="Arial Rounded MT Bold" pitchFamily="34" charset="0"/>
                  <a:ea typeface="新細明體" pitchFamily="18" charset="-120"/>
                </a:rPr>
                <a:t>USB2.0</a:t>
              </a:r>
              <a:endParaRPr kumimoji="1" lang="en-US" altLang="zh-TW" sz="1600" dirty="0">
                <a:solidFill>
                  <a:srgbClr val="0000CC"/>
                </a:solidFill>
                <a:latin typeface="Arial Rounded MT Bold" pitchFamily="34" charset="0"/>
                <a:ea typeface="新細明體" pitchFamily="18" charset="-120"/>
              </a:endParaRPr>
            </a:p>
          </p:txBody>
        </p:sp>
        <p:sp>
          <p:nvSpPr>
            <p:cNvPr id="17" name="Line 70"/>
            <p:cNvSpPr>
              <a:spLocks noChangeShapeType="1"/>
            </p:cNvSpPr>
            <p:nvPr/>
          </p:nvSpPr>
          <p:spPr bwMode="auto">
            <a:xfrm flipH="1" flipV="1">
              <a:off x="864" y="2544"/>
              <a:ext cx="1008" cy="0"/>
            </a:xfrm>
            <a:prstGeom prst="line">
              <a:avLst/>
            </a:prstGeom>
            <a:noFill/>
            <a:ln w="34925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71"/>
            <p:cNvSpPr>
              <a:spLocks noChangeShapeType="1"/>
            </p:cNvSpPr>
            <p:nvPr/>
          </p:nvSpPr>
          <p:spPr bwMode="auto">
            <a:xfrm flipH="1" flipV="1">
              <a:off x="1872" y="2535"/>
              <a:ext cx="0" cy="345"/>
            </a:xfrm>
            <a:prstGeom prst="line">
              <a:avLst/>
            </a:prstGeom>
            <a:noFill/>
            <a:ln w="3492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38"/>
          <p:cNvGrpSpPr>
            <a:grpSpLocks/>
          </p:cNvGrpSpPr>
          <p:nvPr/>
        </p:nvGrpSpPr>
        <p:grpSpPr bwMode="auto">
          <a:xfrm>
            <a:off x="4427985" y="3481563"/>
            <a:ext cx="2995532" cy="633876"/>
            <a:chOff x="3329" y="2089"/>
            <a:chExt cx="5815" cy="672"/>
          </a:xfrm>
        </p:grpSpPr>
        <p:sp>
          <p:nvSpPr>
            <p:cNvPr id="28" name="Oval 39"/>
            <p:cNvSpPr>
              <a:spLocks noChangeArrowheads="1"/>
            </p:cNvSpPr>
            <p:nvPr/>
          </p:nvSpPr>
          <p:spPr bwMode="auto">
            <a:xfrm>
              <a:off x="3329" y="2089"/>
              <a:ext cx="1152" cy="672"/>
            </a:xfrm>
            <a:prstGeom prst="ellipse">
              <a:avLst/>
            </a:prstGeom>
            <a:noFill/>
            <a:ln w="3175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40"/>
            <p:cNvSpPr>
              <a:spLocks noChangeShapeType="1"/>
            </p:cNvSpPr>
            <p:nvPr/>
          </p:nvSpPr>
          <p:spPr bwMode="auto">
            <a:xfrm>
              <a:off x="4481" y="2413"/>
              <a:ext cx="3521" cy="28"/>
            </a:xfrm>
            <a:prstGeom prst="line">
              <a:avLst/>
            </a:prstGeom>
            <a:noFill/>
            <a:ln w="34925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41"/>
            <p:cNvSpPr txBox="1">
              <a:spLocks noChangeArrowheads="1"/>
            </p:cNvSpPr>
            <p:nvPr/>
          </p:nvSpPr>
          <p:spPr bwMode="auto">
            <a:xfrm>
              <a:off x="8046" y="2278"/>
              <a:ext cx="109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kumimoji="1" lang="en-US" altLang="zh-TW" sz="1400" dirty="0" smtClean="0">
                  <a:solidFill>
                    <a:srgbClr val="0000CC"/>
                  </a:solidFill>
                  <a:latin typeface="Arial Rounded MT Bold" pitchFamily="34" charset="0"/>
                  <a:ea typeface="新細明體" pitchFamily="18" charset="-120"/>
                </a:rPr>
                <a:t>NUC123</a:t>
              </a:r>
              <a:endParaRPr kumimoji="1" lang="en-US" altLang="zh-TW" sz="1400" dirty="0">
                <a:solidFill>
                  <a:srgbClr val="0000CC"/>
                </a:solidFill>
                <a:latin typeface="Arial Rounded MT Bold" pitchFamily="34" charset="0"/>
                <a:ea typeface="新細明體" pitchFamily="18" charset="-120"/>
              </a:endParaRPr>
            </a:p>
          </p:txBody>
        </p:sp>
      </p:grpSp>
      <p:grpSp>
        <p:nvGrpSpPr>
          <p:cNvPr id="31" name="Group 46"/>
          <p:cNvGrpSpPr>
            <a:grpSpLocks/>
          </p:cNvGrpSpPr>
          <p:nvPr/>
        </p:nvGrpSpPr>
        <p:grpSpPr bwMode="auto">
          <a:xfrm>
            <a:off x="6058772" y="3003798"/>
            <a:ext cx="1282460" cy="710596"/>
            <a:chOff x="3428" y="3085"/>
            <a:chExt cx="2298" cy="720"/>
          </a:xfrm>
        </p:grpSpPr>
        <p:sp>
          <p:nvSpPr>
            <p:cNvPr id="32" name="Oval 47"/>
            <p:cNvSpPr>
              <a:spLocks noChangeArrowheads="1"/>
            </p:cNvSpPr>
            <p:nvPr/>
          </p:nvSpPr>
          <p:spPr bwMode="auto">
            <a:xfrm>
              <a:off x="3428" y="3085"/>
              <a:ext cx="912" cy="720"/>
            </a:xfrm>
            <a:prstGeom prst="ellipse">
              <a:avLst/>
            </a:prstGeom>
            <a:noFill/>
            <a:ln w="3175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48"/>
            <p:cNvSpPr>
              <a:spLocks noChangeShapeType="1"/>
            </p:cNvSpPr>
            <p:nvPr/>
          </p:nvSpPr>
          <p:spPr bwMode="auto">
            <a:xfrm>
              <a:off x="4340" y="3421"/>
              <a:ext cx="432" cy="0"/>
            </a:xfrm>
            <a:prstGeom prst="line">
              <a:avLst/>
            </a:prstGeom>
            <a:noFill/>
            <a:ln w="34925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49"/>
            <p:cNvSpPr txBox="1">
              <a:spLocks noChangeArrowheads="1"/>
            </p:cNvSpPr>
            <p:nvPr/>
          </p:nvSpPr>
          <p:spPr bwMode="auto">
            <a:xfrm>
              <a:off x="4763" y="3226"/>
              <a:ext cx="963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kumimoji="1" lang="en-US" altLang="zh-TW" sz="1600" dirty="0" smtClean="0">
                  <a:solidFill>
                    <a:srgbClr val="0000CC"/>
                  </a:solidFill>
                  <a:latin typeface="Arial Rounded MT Bold" pitchFamily="34" charset="0"/>
                  <a:ea typeface="新細明體" pitchFamily="18" charset="-120"/>
                </a:rPr>
                <a:t>Key</a:t>
              </a:r>
            </a:p>
          </p:txBody>
        </p:sp>
      </p:grpSp>
      <p:grpSp>
        <p:nvGrpSpPr>
          <p:cNvPr id="35" name="Group 72"/>
          <p:cNvGrpSpPr>
            <a:grpSpLocks/>
          </p:cNvGrpSpPr>
          <p:nvPr/>
        </p:nvGrpSpPr>
        <p:grpSpPr bwMode="auto">
          <a:xfrm>
            <a:off x="1270447" y="3432594"/>
            <a:ext cx="3157538" cy="381000"/>
            <a:chOff x="-501" y="2736"/>
            <a:chExt cx="1989" cy="240"/>
          </a:xfrm>
        </p:grpSpPr>
        <p:sp>
          <p:nvSpPr>
            <p:cNvPr id="36" name="Line 73"/>
            <p:cNvSpPr>
              <a:spLocks noChangeShapeType="1"/>
            </p:cNvSpPr>
            <p:nvPr/>
          </p:nvSpPr>
          <p:spPr bwMode="auto">
            <a:xfrm flipH="1" flipV="1">
              <a:off x="214" y="2846"/>
              <a:ext cx="938" cy="0"/>
            </a:xfrm>
            <a:prstGeom prst="line">
              <a:avLst/>
            </a:prstGeom>
            <a:noFill/>
            <a:ln w="34925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74"/>
            <p:cNvSpPr>
              <a:spLocks noChangeArrowheads="1"/>
            </p:cNvSpPr>
            <p:nvPr/>
          </p:nvSpPr>
          <p:spPr bwMode="auto">
            <a:xfrm>
              <a:off x="1152" y="2736"/>
              <a:ext cx="336" cy="240"/>
            </a:xfrm>
            <a:prstGeom prst="ellipse">
              <a:avLst/>
            </a:prstGeom>
            <a:noFill/>
            <a:ln w="3175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75"/>
            <p:cNvSpPr txBox="1">
              <a:spLocks noChangeArrowheads="1"/>
            </p:cNvSpPr>
            <p:nvPr/>
          </p:nvSpPr>
          <p:spPr bwMode="auto">
            <a:xfrm>
              <a:off x="-501" y="2736"/>
              <a:ext cx="77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kumimoji="1" lang="en-US" altLang="zh-TW" sz="1600" dirty="0" smtClean="0">
                  <a:solidFill>
                    <a:srgbClr val="0000CC"/>
                  </a:solidFill>
                  <a:latin typeface="Arial Rounded MT Bold" pitchFamily="34" charset="0"/>
                  <a:ea typeface="新細明體" pitchFamily="18" charset="-120"/>
                </a:rPr>
                <a:t>SPI FLASH</a:t>
              </a:r>
              <a:endParaRPr kumimoji="1" lang="en-US" altLang="zh-TW" sz="1600" dirty="0">
                <a:solidFill>
                  <a:srgbClr val="0000CC"/>
                </a:solidFill>
                <a:latin typeface="Arial Rounded MT Bold" pitchFamily="34" charset="0"/>
                <a:ea typeface="新細明體" pitchFamily="18" charset="-120"/>
              </a:endParaRPr>
            </a:p>
          </p:txBody>
        </p:sp>
      </p:grpSp>
      <p:grpSp>
        <p:nvGrpSpPr>
          <p:cNvPr id="43" name="Group 29"/>
          <p:cNvGrpSpPr>
            <a:grpSpLocks/>
          </p:cNvGrpSpPr>
          <p:nvPr/>
        </p:nvGrpSpPr>
        <p:grpSpPr bwMode="auto">
          <a:xfrm>
            <a:off x="5126497" y="2649870"/>
            <a:ext cx="2781283" cy="1064524"/>
            <a:chOff x="2804" y="670"/>
            <a:chExt cx="2756" cy="1599"/>
          </a:xfrm>
        </p:grpSpPr>
        <p:sp>
          <p:nvSpPr>
            <p:cNvPr id="44" name="Line 30"/>
            <p:cNvSpPr>
              <a:spLocks noChangeShapeType="1"/>
            </p:cNvSpPr>
            <p:nvPr/>
          </p:nvSpPr>
          <p:spPr bwMode="auto">
            <a:xfrm flipV="1">
              <a:off x="3056" y="925"/>
              <a:ext cx="0" cy="288"/>
            </a:xfrm>
            <a:prstGeom prst="line">
              <a:avLst/>
            </a:prstGeom>
            <a:noFill/>
            <a:ln w="3492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31"/>
            <p:cNvSpPr>
              <a:spLocks noChangeArrowheads="1"/>
            </p:cNvSpPr>
            <p:nvPr/>
          </p:nvSpPr>
          <p:spPr bwMode="auto">
            <a:xfrm>
              <a:off x="2804" y="1213"/>
              <a:ext cx="528" cy="1056"/>
            </a:xfrm>
            <a:prstGeom prst="ellipse">
              <a:avLst/>
            </a:prstGeom>
            <a:noFill/>
            <a:ln w="3175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32"/>
            <p:cNvSpPr>
              <a:spLocks noChangeShapeType="1"/>
            </p:cNvSpPr>
            <p:nvPr/>
          </p:nvSpPr>
          <p:spPr bwMode="auto">
            <a:xfrm flipV="1">
              <a:off x="3044" y="925"/>
              <a:ext cx="1728" cy="0"/>
            </a:xfrm>
            <a:prstGeom prst="line">
              <a:avLst/>
            </a:prstGeom>
            <a:noFill/>
            <a:ln w="34925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4732" y="670"/>
              <a:ext cx="828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kumimoji="1" lang="en-US" altLang="zh-TW" sz="1600" dirty="0" smtClean="0">
                  <a:solidFill>
                    <a:srgbClr val="0000CC"/>
                  </a:solidFill>
                  <a:latin typeface="Arial Rounded MT Bold" pitchFamily="34" charset="0"/>
                  <a:ea typeface="新細明體" pitchFamily="18" charset="-120"/>
                </a:rPr>
                <a:t>GPIOB</a:t>
              </a:r>
              <a:endParaRPr kumimoji="1" lang="en-US" altLang="zh-TW" sz="1600" dirty="0">
                <a:solidFill>
                  <a:srgbClr val="0000CC"/>
                </a:solidFill>
                <a:latin typeface="Arial Rounded MT Bold" pitchFamily="34" charset="0"/>
                <a:ea typeface="新細明體" pitchFamily="18" charset="-120"/>
              </a:endParaRPr>
            </a:p>
          </p:txBody>
        </p:sp>
      </p:grpSp>
      <p:sp>
        <p:nvSpPr>
          <p:cNvPr id="39" name="Line 73"/>
          <p:cNvSpPr>
            <a:spLocks noChangeShapeType="1"/>
          </p:cNvSpPr>
          <p:nvPr/>
        </p:nvSpPr>
        <p:spPr bwMode="auto">
          <a:xfrm flipH="1" flipV="1">
            <a:off x="6688282" y="1136336"/>
            <a:ext cx="633072" cy="1"/>
          </a:xfrm>
          <a:prstGeom prst="line">
            <a:avLst/>
          </a:prstGeom>
          <a:noFill/>
          <a:ln w="3492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75"/>
          <p:cNvSpPr txBox="1">
            <a:spLocks noChangeArrowheads="1"/>
          </p:cNvSpPr>
          <p:nvPr/>
        </p:nvSpPr>
        <p:spPr bwMode="auto">
          <a:xfrm>
            <a:off x="7321354" y="967060"/>
            <a:ext cx="1097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kumimoji="1" lang="zh-CN" altLang="en-US" sz="1600" b="1" dirty="0" smtClean="0">
                <a:solidFill>
                  <a:srgbClr val="0000CC"/>
                </a:solidFill>
                <a:latin typeface="Arial Rounded MT Bold" pitchFamily="34" charset="0"/>
                <a:ea typeface="新細明體" pitchFamily="18" charset="-120"/>
              </a:rPr>
              <a:t>打印头</a:t>
            </a:r>
            <a:endParaRPr kumimoji="1" lang="en-US" altLang="zh-TW" sz="1600" b="1" dirty="0">
              <a:solidFill>
                <a:srgbClr val="0000CC"/>
              </a:solidFill>
              <a:latin typeface="Arial Rounded MT Bold" pitchFamily="34" charset="0"/>
              <a:ea typeface="新細明體" pitchFamily="18" charset="-12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20"/>
    </mc:Choice>
    <mc:Fallback xmlns="">
      <p:transition spd="slow" advTm="284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0" objId="2"/>
        <p14:stopEvt time="26975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8105"/>
            <a:ext cx="8191029" cy="681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Arial Unicode MS" pitchFamily="34" charset="-122"/>
                <a:cs typeface="Arial Unicode MS" pitchFamily="34" charset="-122"/>
              </a:rPr>
              <a:t>原理框图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03598"/>
            <a:ext cx="5730240" cy="313944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210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20"/>
    </mc:Choice>
    <mc:Fallback xmlns="">
      <p:transition spd="slow" advTm="2842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2"/>
        <p14:stopEvt time="26975" objId="2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843558"/>
            <a:ext cx="8229600" cy="417646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支持</a:t>
            </a:r>
            <a:r>
              <a:rPr lang="en-US" altLang="zh-CN" sz="3200" dirty="0" smtClean="0"/>
              <a:t>EPSON M-T173H/V 58mm</a:t>
            </a:r>
            <a:r>
              <a:rPr lang="zh-CN" altLang="en-US" sz="3200" dirty="0" smtClean="0"/>
              <a:t>兼容打印机</a:t>
            </a:r>
            <a:endParaRPr lang="en-US" altLang="zh-CN" sz="3200" dirty="0" smtClean="0"/>
          </a:p>
          <a:p>
            <a:r>
              <a:rPr lang="zh-CN" altLang="en-US" sz="3200" dirty="0"/>
              <a:t>支持虚拟串口模式</a:t>
            </a:r>
            <a:endParaRPr lang="en-US" altLang="zh-CN" sz="3200" dirty="0"/>
          </a:p>
          <a:p>
            <a:r>
              <a:rPr lang="zh-CN" altLang="en-US" sz="3200" dirty="0" smtClean="0"/>
              <a:t>支持</a:t>
            </a:r>
            <a:r>
              <a:rPr lang="en-US" altLang="zh-CN" sz="3200" dirty="0" smtClean="0"/>
              <a:t>USB</a:t>
            </a:r>
            <a:r>
              <a:rPr lang="zh-CN" altLang="en-US" sz="3200" dirty="0" smtClean="0"/>
              <a:t>电脑打印机模式</a:t>
            </a:r>
            <a:endParaRPr lang="en-US" altLang="zh-CN" sz="3200" dirty="0" smtClean="0"/>
          </a:p>
          <a:p>
            <a:r>
              <a:rPr lang="zh-CN" altLang="en-US" sz="3200" dirty="0" smtClean="0"/>
              <a:t>可恒速打印</a:t>
            </a:r>
            <a:r>
              <a:rPr lang="en-US" altLang="zh-CN" sz="3200" dirty="0" smtClean="0"/>
              <a:t>,</a:t>
            </a:r>
            <a:r>
              <a:rPr lang="zh-CN" altLang="en-US" sz="3200" dirty="0" smtClean="0"/>
              <a:t>最快 </a:t>
            </a:r>
            <a:r>
              <a:rPr lang="en-US" altLang="zh-CN" sz="3200" dirty="0" smtClean="0"/>
              <a:t>90mm/s</a:t>
            </a:r>
          </a:p>
          <a:p>
            <a:r>
              <a:rPr lang="zh-CN" altLang="en-US" sz="3200" dirty="0" smtClean="0"/>
              <a:t>也可按密度自动调整打印速度</a:t>
            </a:r>
            <a:endParaRPr lang="en-US" altLang="zh-CN" sz="3200" dirty="0" smtClean="0"/>
          </a:p>
          <a:p>
            <a:r>
              <a:rPr lang="zh-CN" altLang="en-US" sz="3200" dirty="0" smtClean="0"/>
              <a:t>自带</a:t>
            </a:r>
            <a:r>
              <a:rPr lang="en-US" altLang="zh-CN" sz="3200" dirty="0" smtClean="0"/>
              <a:t>16X16,24X24</a:t>
            </a:r>
            <a:r>
              <a:rPr lang="zh-CN" altLang="en-US" sz="3200" dirty="0" smtClean="0"/>
              <a:t>字库</a:t>
            </a:r>
            <a:endParaRPr lang="en-US" altLang="zh-CN" sz="3200" dirty="0" smtClean="0"/>
          </a:p>
          <a:p>
            <a:r>
              <a:rPr lang="zh-CN" altLang="en-US" sz="3200" dirty="0" smtClean="0"/>
              <a:t>支持多种字体大小</a:t>
            </a:r>
            <a:endParaRPr lang="en-US" altLang="zh-CN" sz="3200" dirty="0" smtClean="0"/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8105"/>
            <a:ext cx="8191029" cy="681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Arial Unicode MS" pitchFamily="34" charset="-122"/>
                <a:cs typeface="Arial Unicode MS" pitchFamily="34" charset="-122"/>
              </a:rPr>
              <a:t>主要特点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338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20"/>
    </mc:Choice>
    <mc:Fallback xmlns="">
      <p:transition spd="slow" advTm="2842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2"/>
        <p14:stopEvt time="26975" objId="2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744416"/>
          </a:xfrm>
        </p:spPr>
        <p:txBody>
          <a:bodyPr/>
          <a:lstStyle/>
          <a:p>
            <a:r>
              <a:rPr lang="en-US" altLang="zh-CN" sz="3200" dirty="0" smtClean="0"/>
              <a:t>USB</a:t>
            </a:r>
            <a:r>
              <a:rPr lang="zh-CN" altLang="en-US" sz="3200" dirty="0" smtClean="0"/>
              <a:t>连电脑，电脑认出是一个虚拟串口</a:t>
            </a:r>
            <a:endParaRPr lang="en-US" altLang="zh-CN" sz="3200" dirty="0" smtClean="0"/>
          </a:p>
          <a:p>
            <a:r>
              <a:rPr lang="zh-CN" altLang="en-US" sz="3200" dirty="0" smtClean="0"/>
              <a:t>自带</a:t>
            </a:r>
            <a:r>
              <a:rPr lang="en-US" altLang="zh-CN" sz="3200" dirty="0" smtClean="0"/>
              <a:t>16X16,24X24</a:t>
            </a:r>
            <a:r>
              <a:rPr lang="zh-CN" altLang="en-US" sz="3200" dirty="0" smtClean="0"/>
              <a:t>字库</a:t>
            </a:r>
            <a:endParaRPr lang="en-US" altLang="zh-CN" sz="3200" dirty="0" smtClean="0"/>
          </a:p>
          <a:p>
            <a:pPr lvl="1"/>
            <a:r>
              <a:rPr lang="en-US" altLang="zh-CN" dirty="0" smtClean="0"/>
              <a:t>16X16</a:t>
            </a:r>
            <a:r>
              <a:rPr lang="zh-CN" altLang="en-US" dirty="0" smtClean="0"/>
              <a:t>字体支持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倍和</a:t>
            </a:r>
            <a:r>
              <a:rPr lang="en-US" altLang="zh-CN" dirty="0" smtClean="0"/>
              <a:t>4</a:t>
            </a:r>
            <a:r>
              <a:rPr lang="zh-CN" altLang="en-US" dirty="0" smtClean="0"/>
              <a:t>倍字宽</a:t>
            </a:r>
            <a:r>
              <a:rPr lang="en-US" altLang="zh-CN" dirty="0" smtClean="0"/>
              <a:t>,8</a:t>
            </a:r>
            <a:r>
              <a:rPr lang="zh-CN" altLang="en-US" dirty="0" smtClean="0"/>
              <a:t>种字高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24X24</a:t>
            </a:r>
            <a:r>
              <a:rPr lang="zh-CN" altLang="en-US" dirty="0" smtClean="0"/>
              <a:t>字体支持</a:t>
            </a:r>
            <a:r>
              <a:rPr lang="en-US" altLang="zh-CN" dirty="0"/>
              <a:t>2</a:t>
            </a:r>
            <a:r>
              <a:rPr lang="zh-CN" altLang="en-US" dirty="0" smtClean="0"/>
              <a:t>倍字</a:t>
            </a:r>
            <a:r>
              <a:rPr lang="zh-CN" altLang="en-US" dirty="0"/>
              <a:t>宽</a:t>
            </a:r>
            <a:r>
              <a:rPr lang="en-US" altLang="zh-CN" dirty="0"/>
              <a:t>,8</a:t>
            </a:r>
            <a:r>
              <a:rPr lang="zh-CN" altLang="en-US" dirty="0"/>
              <a:t>种字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r>
              <a:rPr lang="zh-CN" altLang="en-US" dirty="0"/>
              <a:t>支持</a:t>
            </a:r>
            <a:r>
              <a:rPr lang="zh-CN" altLang="en-US" dirty="0" smtClean="0"/>
              <a:t>恒速打印</a:t>
            </a:r>
            <a:r>
              <a:rPr lang="en-US" altLang="zh-CN" dirty="0" smtClean="0"/>
              <a:t>,</a:t>
            </a:r>
            <a:r>
              <a:rPr lang="zh-CN" altLang="en-US" dirty="0" smtClean="0"/>
              <a:t>和按打印密度自动变速打印</a:t>
            </a:r>
            <a:endParaRPr lang="zh-CN" altLang="en-US" dirty="0"/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8105"/>
            <a:ext cx="8191029" cy="6814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Arial Unicode MS" pitchFamily="34" charset="-122"/>
                <a:cs typeface="Arial Unicode MS" pitchFamily="34" charset="-122"/>
              </a:rPr>
              <a:t>USB</a:t>
            </a:r>
            <a:r>
              <a:rPr lang="zh-CN" altLang="en-US" sz="2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Arial Unicode MS" pitchFamily="34" charset="-122"/>
                <a:cs typeface="Arial Unicode MS" pitchFamily="34" charset="-122"/>
              </a:rPr>
              <a:t>虚拟串口模式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561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20"/>
    </mc:Choice>
    <mc:Fallback xmlns="">
      <p:transition spd="slow" advTm="2842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2"/>
        <p14:stopEvt time="26975" objId="2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USB</a:t>
            </a:r>
            <a:r>
              <a:rPr lang="zh-CN" altLang="en-US" sz="3200" dirty="0" smtClean="0"/>
              <a:t>连电脑，电脑认出是一个打印机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可打印 </a:t>
            </a:r>
            <a:r>
              <a:rPr lang="en-US" altLang="zh-CN" sz="2800" dirty="0" smtClean="0"/>
              <a:t>Word, txt </a:t>
            </a:r>
            <a:r>
              <a:rPr lang="zh-CN" altLang="en-US" sz="2800" dirty="0" smtClean="0"/>
              <a:t>等文</a:t>
            </a:r>
            <a:r>
              <a:rPr lang="zh-CN" altLang="en-US" sz="2800" dirty="0"/>
              <a:t>档</a:t>
            </a:r>
            <a:endParaRPr lang="en-US" altLang="zh-CN" sz="2800" dirty="0" smtClean="0"/>
          </a:p>
          <a:p>
            <a:r>
              <a:rPr lang="zh-CN" altLang="en-US" sz="3200" dirty="0" smtClean="0"/>
              <a:t>可恒速打印</a:t>
            </a:r>
            <a:endParaRPr lang="en-US" altLang="zh-CN" sz="3200" dirty="0" smtClean="0"/>
          </a:p>
          <a:p>
            <a:pPr lvl="1"/>
            <a:r>
              <a:rPr lang="zh-CN" altLang="en-US" dirty="0" smtClean="0"/>
              <a:t>打印速度可调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最快 </a:t>
            </a:r>
            <a:r>
              <a:rPr lang="en-US" altLang="zh-CN" dirty="0" smtClean="0"/>
              <a:t>90</a:t>
            </a:r>
            <a:r>
              <a:rPr lang="zh-CN" altLang="en-US" dirty="0" smtClean="0"/>
              <a:t>毫米</a:t>
            </a:r>
            <a:r>
              <a:rPr lang="en-US" altLang="zh-CN" dirty="0" smtClean="0"/>
              <a:t>/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r>
              <a:rPr lang="zh-CN" altLang="en-US" sz="3200" dirty="0" smtClean="0"/>
              <a:t>可按打印密度自动变速</a:t>
            </a:r>
            <a:endParaRPr lang="en-US" altLang="zh-CN" sz="3200" dirty="0" smtClean="0"/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/>
              <a:t>设</a:t>
            </a:r>
            <a:r>
              <a:rPr lang="zh-CN" altLang="en-US" dirty="0" smtClean="0"/>
              <a:t>置一个最快速度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打印密度大了自动降速</a:t>
            </a:r>
            <a:endParaRPr lang="zh-CN" altLang="en-US" dirty="0"/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8105"/>
            <a:ext cx="8191029" cy="6814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Arial Unicode MS" pitchFamily="34" charset="-122"/>
                <a:cs typeface="Arial Unicode MS" pitchFamily="34" charset="-122"/>
              </a:rPr>
              <a:t>USB </a:t>
            </a:r>
            <a:r>
              <a:rPr lang="zh-CN" altLang="en-US" sz="2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Arial Unicode MS" pitchFamily="34" charset="-122"/>
                <a:cs typeface="Arial Unicode MS" pitchFamily="34" charset="-122"/>
              </a:rPr>
              <a:t>电脑打印机模式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084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20"/>
    </mc:Choice>
    <mc:Fallback xmlns="">
      <p:transition spd="slow" advTm="2842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2"/>
        <p14:stopEvt time="26975" objId="2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6.8|4.4|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6.8|4.4|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6.8|4.4|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6.8|4.4|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6.8|4.4|6"/>
</p:tagLst>
</file>

<file path=ppt/theme/theme1.xml><?xml version="1.0" encoding="utf-8"?>
<a:theme xmlns:a="http://schemas.openxmlformats.org/drawingml/2006/main" name="佈景主題3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訂 2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3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佈景主題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5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7144</TotalTime>
  <Words>229</Words>
  <Application>Microsoft Office PowerPoint</Application>
  <PresentationFormat>On-screen Show (16:9)</PresentationFormat>
  <Paragraphs>40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佈景主題3</vt:lpstr>
      <vt:lpstr>佈景主題4</vt:lpstr>
      <vt:lpstr>佈景主題5</vt:lpstr>
      <vt:lpstr>PowerPoint Presentation</vt:lpstr>
      <vt:lpstr>原理框图</vt:lpstr>
      <vt:lpstr>主要特点</vt:lpstr>
      <vt:lpstr>USB虚拟串口模式</vt:lpstr>
      <vt:lpstr>USB 电脑打印机模式</vt:lpstr>
    </vt:vector>
  </TitlesOfParts>
  <Company>nuvoton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AM10 WJChen0</dc:creator>
  <cp:lastModifiedBy>CA10 DZWANG</cp:lastModifiedBy>
  <cp:revision>301</cp:revision>
  <dcterms:created xsi:type="dcterms:W3CDTF">2013-06-24T09:40:32Z</dcterms:created>
  <dcterms:modified xsi:type="dcterms:W3CDTF">2014-07-14T01:33:44Z</dcterms:modified>
</cp:coreProperties>
</file>