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4032" r:id="rId2"/>
    <p:sldId id="4031" r:id="rId3"/>
    <p:sldId id="4033" r:id="rId4"/>
    <p:sldId id="4037" r:id="rId5"/>
    <p:sldId id="4035" r:id="rId6"/>
    <p:sldId id="4036" r:id="rId7"/>
    <p:sldId id="4038" r:id="rId8"/>
    <p:sldId id="4039" r:id="rId9"/>
    <p:sldId id="4040" r:id="rId10"/>
    <p:sldId id="4041" r:id="rId11"/>
    <p:sldId id="4042" r:id="rId12"/>
    <p:sldId id="4043" r:id="rId13"/>
    <p:sldId id="4044" r:id="rId14"/>
    <p:sldId id="4048" r:id="rId15"/>
    <p:sldId id="4045" r:id="rId16"/>
    <p:sldId id="4046" r:id="rId17"/>
    <p:sldId id="404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FDF"/>
    <a:srgbClr val="EB4A84"/>
    <a:srgbClr val="F18870"/>
    <a:srgbClr val="D1E5F5"/>
    <a:srgbClr val="EAF3FA"/>
    <a:srgbClr val="EC5F74"/>
    <a:srgbClr val="F2A7C1"/>
    <a:srgbClr val="F7E085"/>
    <a:srgbClr val="B49CCA"/>
    <a:srgbClr val="F26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0042" autoAdjust="0"/>
  </p:normalViewPr>
  <p:slideViewPr>
    <p:cSldViewPr snapToGrid="0">
      <p:cViewPr varScale="1">
        <p:scale>
          <a:sx n="60" d="100"/>
          <a:sy n="60" d="100"/>
        </p:scale>
        <p:origin x="1072" y="40"/>
      </p:cViewPr>
      <p:guideLst>
        <p:guide orient="horz" pos="399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1" y="1526540"/>
            <a:ext cx="9799321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8564" y="5062220"/>
            <a:ext cx="9799321" cy="4665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195" indent="0" algn="l">
              <a:buNone/>
              <a:defRPr/>
            </a:lvl2pPr>
            <a:lvl3pPr marL="914388" indent="0" algn="l">
              <a:buNone/>
              <a:defRPr/>
            </a:lvl3pPr>
            <a:lvl4pPr marL="1371583" indent="0" algn="l">
              <a:buNone/>
              <a:defRPr/>
            </a:lvl4pPr>
            <a:lvl5pPr marL="1828777" indent="0" algn="l">
              <a:buNone/>
              <a:defRPr/>
            </a:lvl5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作者</a:t>
            </a:r>
            <a:r>
              <a:rPr lang="en-US" altLang="zh-CN"/>
              <a:t>/</a:t>
            </a:r>
            <a:r>
              <a:rPr lang="zh-CN" altLang="en-US"/>
              <a:t>日期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081FFD0-0A3C-4476-921E-6C3A1BB9412D}"/>
              </a:ext>
            </a:extLst>
          </p:cNvPr>
          <p:cNvGrpSpPr/>
          <p:nvPr userDrawn="1"/>
        </p:nvGrpSpPr>
        <p:grpSpPr>
          <a:xfrm>
            <a:off x="347983" y="6305670"/>
            <a:ext cx="5102004" cy="334263"/>
            <a:chOff x="548640" y="6281077"/>
            <a:chExt cx="5102004" cy="334263"/>
          </a:xfrm>
        </p:grpSpPr>
        <p:sp>
          <p:nvSpPr>
            <p:cNvPr id="8" name="Footer Placeholder 1">
              <a:extLst>
                <a:ext uri="{FF2B5EF4-FFF2-40B4-BE49-F238E27FC236}">
                  <a16:creationId xmlns:a16="http://schemas.microsoft.com/office/drawing/2014/main" id="{4F799D82-B716-413D-886A-2B4F31E1E872}"/>
                </a:ext>
              </a:extLst>
            </p:cNvPr>
            <p:cNvSpPr txBox="1"/>
            <p:nvPr userDrawn="1"/>
          </p:nvSpPr>
          <p:spPr>
            <a:xfrm>
              <a:off x="744562" y="6281077"/>
              <a:ext cx="4906082" cy="334263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1218565" rtl="0" eaLnBrk="1" latinLnBrk="0" hangingPunct="1">
                <a:defRPr sz="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i="0" u="none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心怀志向 共赴山河  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 Lenovoimage Internal. All rights reserved.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162192-8A4E-464B-97DC-E300C40612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" y="6338818"/>
              <a:ext cx="218782" cy="218782"/>
            </a:xfrm>
            <a:prstGeom prst="rect">
              <a:avLst/>
            </a:prstGeom>
          </p:spPr>
        </p:pic>
      </p:grpSp>
      <p:pic>
        <p:nvPicPr>
          <p:cNvPr id="11" name="图片 10" descr="资源 10@500x-8">
            <a:extLst>
              <a:ext uri="{FF2B5EF4-FFF2-40B4-BE49-F238E27FC236}">
                <a16:creationId xmlns:a16="http://schemas.microsoft.com/office/drawing/2014/main" id="{62096CB5-1D31-4264-82AD-7B24D3B039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150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400" y="257363"/>
            <a:ext cx="10969200" cy="705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 descr="资源 10@500x-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1475002-4C44-4928-968E-11F19A4A6ABE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_图片">
    <p:bg>
      <p:bgPr>
        <a:blipFill dpi="0" rotWithShape="1">
          <a:blip r:embed="rId2" cstate="screen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12124" y="1416424"/>
            <a:ext cx="279168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Thanks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436659" y="3151594"/>
            <a:ext cx="495218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造就中国的世界品牌，为民族争光，成为不断创新、追求卓越、基业常青的企业。</a:t>
            </a:r>
            <a:endParaRPr lang="zh-CN" alt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436659" y="4290112"/>
            <a:ext cx="495218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>
                <a:effectLst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To create a global brand from China that win glory for the nation, to build an enterprise ever striving for innovation, excellence and sustainable growth.</a:t>
            </a:r>
            <a:endParaRPr lang="en-US" altLang="zh-CN" sz="1400" kern="10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_图片">
    <p:bg>
      <p:bgPr>
        <a:blipFill dpi="0" rotWithShape="1">
          <a:blip r:embed="rId2" cstate="screen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结束页_图片"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72F5488-E038-43EB-8925-04A2E50CC3C0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1" y="1526540"/>
            <a:ext cx="9799321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5" name="图片 4" descr="资源 10@500x-8">
            <a:extLst>
              <a:ext uri="{FF2B5EF4-FFF2-40B4-BE49-F238E27FC236}">
                <a16:creationId xmlns:a16="http://schemas.microsoft.com/office/drawing/2014/main" id="{E8C7752B-F33C-4B58-9F24-C99FB44DDF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73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图片"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0" y="1526540"/>
            <a:ext cx="9799320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1198562" y="5062220"/>
            <a:ext cx="9799320" cy="4665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ea"/>
                <a:ea typeface="+mj-ea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作者</a:t>
            </a:r>
            <a:r>
              <a:rPr lang="en-US" altLang="zh-CN"/>
              <a:t>/</a:t>
            </a:r>
            <a:r>
              <a:rPr lang="zh-CN" altLang="en-US"/>
              <a:t>日期</a:t>
            </a:r>
          </a:p>
        </p:txBody>
      </p:sp>
      <p:pic>
        <p:nvPicPr>
          <p:cNvPr id="8" name="图片 7" descr="资源 11@500x-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1497014"/>
            <a:ext cx="10969625" cy="448328"/>
          </a:xfrm>
        </p:spPr>
        <p:txBody>
          <a:bodyPr/>
          <a:lstStyle/>
          <a:p>
            <a:pPr lvl="0"/>
            <a:r>
              <a:rPr lang="zh-CN" altLang="en-US"/>
              <a:t>单机此处编辑目录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608013" y="317776"/>
            <a:ext cx="1096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08013" y="2153749"/>
            <a:ext cx="10969625" cy="449263"/>
          </a:xfrm>
        </p:spPr>
        <p:txBody>
          <a:bodyPr/>
          <a:lstStyle/>
          <a:p>
            <a:pPr lvl="0"/>
            <a:r>
              <a:rPr lang="zh-CN" altLang="en-US"/>
              <a:t>单击此处编辑目录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811419"/>
            <a:ext cx="10969625" cy="449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单击此处编辑目录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303FA18C-D6F1-4318-903C-26D4F54ED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187" y="3469089"/>
            <a:ext cx="10969625" cy="448328"/>
          </a:xfrm>
        </p:spPr>
        <p:txBody>
          <a:bodyPr/>
          <a:lstStyle/>
          <a:p>
            <a:pPr lvl="0"/>
            <a:r>
              <a:rPr lang="zh-CN" altLang="en-US"/>
              <a:t>单机此处编辑目录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9F7AADE6-BFD4-484C-B7B9-70DF26DD01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187" y="4125824"/>
            <a:ext cx="10969625" cy="449263"/>
          </a:xfrm>
        </p:spPr>
        <p:txBody>
          <a:bodyPr/>
          <a:lstStyle/>
          <a:p>
            <a:pPr lvl="0"/>
            <a:r>
              <a:rPr lang="zh-CN" altLang="en-US"/>
              <a:t>单击此处编辑目录</a:t>
            </a:r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B55AEA74-F387-4042-952C-2F60964A0D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7" y="4783496"/>
            <a:ext cx="10969625" cy="449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单击此处编辑目录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8024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资源 10@500x-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B27C79F-A5DC-44B1-9844-491CCF3BE3E0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56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资源 10@500x-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F74AB6-CC80-4786-BFA4-170C273DD1A7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56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资源 10@500x-8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A73FD9C-F57F-4BFF-AB5D-95E3F0B395A0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75F703-126C-485E-881C-AF36D794DC7A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08400" y="6314400"/>
            <a:ext cx="47679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E14-C051-4563-9621-9D9E9B0A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89" y="256821"/>
            <a:ext cx="10969200" cy="705600"/>
          </a:xfrm>
        </p:spPr>
        <p:txBody>
          <a:bodyPr/>
          <a:lstStyle/>
          <a:p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 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功能模块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9FC925-6C54-4791-BD13-9B0C00B7A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26" y="133296"/>
            <a:ext cx="9078973" cy="32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41">
            <a:extLst>
              <a:ext uri="{FF2B5EF4-FFF2-40B4-BE49-F238E27FC236}">
                <a16:creationId xmlns:a16="http://schemas.microsoft.com/office/drawing/2014/main" id="{9AE78C32-BDB2-4BE5-8CFF-85C5A49370AD}"/>
              </a:ext>
            </a:extLst>
          </p:cNvPr>
          <p:cNvSpPr/>
          <p:nvPr/>
        </p:nvSpPr>
        <p:spPr>
          <a:xfrm>
            <a:off x="2655297" y="1363651"/>
            <a:ext cx="4688445" cy="44941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6" name="文字方塊 60">
            <a:extLst>
              <a:ext uri="{FF2B5EF4-FFF2-40B4-BE49-F238E27FC236}">
                <a16:creationId xmlns:a16="http://schemas.microsoft.com/office/drawing/2014/main" id="{99DF796B-81C8-4463-B406-1AF3C01DD60D}"/>
              </a:ext>
            </a:extLst>
          </p:cNvPr>
          <p:cNvSpPr txBox="1"/>
          <p:nvPr/>
        </p:nvSpPr>
        <p:spPr>
          <a:xfrm>
            <a:off x="1124806" y="1348610"/>
            <a:ext cx="1002182" cy="1446550"/>
          </a:xfrm>
          <a:prstGeom prst="rect">
            <a:avLst/>
          </a:prstGeom>
          <a:noFill/>
          <a:ln w="28575" cap="sq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Scan Engine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FA40D45B-ACB2-4C87-8B14-D7CFD1EA079A}"/>
              </a:ext>
            </a:extLst>
          </p:cNvPr>
          <p:cNvSpPr/>
          <p:nvPr/>
        </p:nvSpPr>
        <p:spPr>
          <a:xfrm>
            <a:off x="2770480" y="1486481"/>
            <a:ext cx="4455203" cy="42546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DF929A2B-3E69-40CA-B022-3CFF33BA3262}"/>
              </a:ext>
            </a:extLst>
          </p:cNvPr>
          <p:cNvSpPr txBox="1"/>
          <p:nvPr/>
        </p:nvSpPr>
        <p:spPr>
          <a:xfrm>
            <a:off x="3888599" y="1564634"/>
            <a:ext cx="2245869" cy="1415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ARM Dual Cortex A7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AA4AC8CF-C6CD-40B9-A076-BFAB05135A42}"/>
              </a:ext>
            </a:extLst>
          </p:cNvPr>
          <p:cNvSpPr txBox="1"/>
          <p:nvPr/>
        </p:nvSpPr>
        <p:spPr>
          <a:xfrm>
            <a:off x="5054348" y="1924674"/>
            <a:ext cx="999231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SIMD Engine</a:t>
            </a:r>
            <a:endParaRPr kumimoji="1" lang="zh-TW" altLang="en-US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7">
            <a:extLst>
              <a:ext uri="{FF2B5EF4-FFF2-40B4-BE49-F238E27FC236}">
                <a16:creationId xmlns:a16="http://schemas.microsoft.com/office/drawing/2014/main" id="{E2E53CB4-C3EA-4D4A-AD12-B656E25775C1}"/>
              </a:ext>
            </a:extLst>
          </p:cNvPr>
          <p:cNvSpPr txBox="1"/>
          <p:nvPr/>
        </p:nvSpPr>
        <p:spPr>
          <a:xfrm>
            <a:off x="5045468" y="2370241"/>
            <a:ext cx="1008112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VFPv4</a:t>
            </a:r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F50B7227-E49D-4B06-835C-55250A6EE3B0}"/>
              </a:ext>
            </a:extLst>
          </p:cNvPr>
          <p:cNvSpPr txBox="1"/>
          <p:nvPr/>
        </p:nvSpPr>
        <p:spPr>
          <a:xfrm>
            <a:off x="3989144" y="1924674"/>
            <a:ext cx="1000557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ARMv7 CPU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1.0 GHz </a:t>
            </a:r>
          </a:p>
        </p:txBody>
      </p:sp>
      <p:sp>
        <p:nvSpPr>
          <p:cNvPr id="12" name="文字方塊 9">
            <a:extLst>
              <a:ext uri="{FF2B5EF4-FFF2-40B4-BE49-F238E27FC236}">
                <a16:creationId xmlns:a16="http://schemas.microsoft.com/office/drawing/2014/main" id="{ACC11DC1-7527-483A-9C55-56CBF5809D1D}"/>
              </a:ext>
            </a:extLst>
          </p:cNvPr>
          <p:cNvSpPr txBox="1"/>
          <p:nvPr/>
        </p:nvSpPr>
        <p:spPr>
          <a:xfrm>
            <a:off x="3980264" y="2370241"/>
            <a:ext cx="1009437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512K L2 </a:t>
            </a: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A9BE74C9-E880-4BCB-B0B4-32312F7E57FF}"/>
              </a:ext>
            </a:extLst>
          </p:cNvPr>
          <p:cNvSpPr txBox="1"/>
          <p:nvPr/>
        </p:nvSpPr>
        <p:spPr>
          <a:xfrm>
            <a:off x="3979932" y="2667304"/>
            <a:ext cx="2073647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I-CACHE / D-CACHE</a:t>
            </a:r>
            <a:r>
              <a:rPr kumimoji="1" lang="zh-TW" altLang="en-US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64K</a:t>
            </a:r>
          </a:p>
        </p:txBody>
      </p: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5690831F-8B2A-4AB7-9ED5-B968B8C86D43}"/>
              </a:ext>
            </a:extLst>
          </p:cNvPr>
          <p:cNvSpPr txBox="1"/>
          <p:nvPr/>
        </p:nvSpPr>
        <p:spPr>
          <a:xfrm>
            <a:off x="5045468" y="3045186"/>
            <a:ext cx="1089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Timing Generator (TGEN)</a:t>
            </a: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66E9DFC6-C01C-42A5-AF6C-DA14B930C163}"/>
              </a:ext>
            </a:extLst>
          </p:cNvPr>
          <p:cNvSpPr txBox="1"/>
          <p:nvPr/>
        </p:nvSpPr>
        <p:spPr>
          <a:xfrm>
            <a:off x="2845649" y="3777854"/>
            <a:ext cx="3288820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7030A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Hardware Image Process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3A462B5A-8516-48C6-9287-2EEF8379ABBB}"/>
              </a:ext>
            </a:extLst>
          </p:cNvPr>
          <p:cNvSpPr txBox="1"/>
          <p:nvPr/>
        </p:nvSpPr>
        <p:spPr>
          <a:xfrm>
            <a:off x="2901816" y="4053568"/>
            <a:ext cx="178628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Shading / Gamma / Fringe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Correction</a:t>
            </a: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74223E04-6614-4322-AD10-A76A8A1B6934}"/>
              </a:ext>
            </a:extLst>
          </p:cNvPr>
          <p:cNvSpPr txBox="1"/>
          <p:nvPr/>
        </p:nvSpPr>
        <p:spPr>
          <a:xfrm>
            <a:off x="2901816" y="4503660"/>
            <a:ext cx="178628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RGB / YCC / CMYK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Color Conversion</a:t>
            </a:r>
          </a:p>
        </p:txBody>
      </p:sp>
      <p:sp>
        <p:nvSpPr>
          <p:cNvPr id="18" name="文字方塊 16">
            <a:extLst>
              <a:ext uri="{FF2B5EF4-FFF2-40B4-BE49-F238E27FC236}">
                <a16:creationId xmlns:a16="http://schemas.microsoft.com/office/drawing/2014/main" id="{2F834BA7-5ACC-43D0-A069-AB5896163F45}"/>
              </a:ext>
            </a:extLst>
          </p:cNvPr>
          <p:cNvSpPr txBox="1"/>
          <p:nvPr/>
        </p:nvSpPr>
        <p:spPr>
          <a:xfrm>
            <a:off x="4728137" y="4053568"/>
            <a:ext cx="1338157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1DLut / FIR / SCALE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WPT / WPC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5DD8B3-F5B6-4B25-B245-EBE588067184}"/>
              </a:ext>
            </a:extLst>
          </p:cNvPr>
          <p:cNvSpPr txBox="1"/>
          <p:nvPr/>
        </p:nvSpPr>
        <p:spPr>
          <a:xfrm>
            <a:off x="6203556" y="3786414"/>
            <a:ext cx="932744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QBit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Image DSP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x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400" dirty="0">
              <a:solidFill>
                <a:prstClr val="black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C1E4DD-048B-4DF9-9D1E-B1961602F089}"/>
              </a:ext>
            </a:extLst>
          </p:cNvPr>
          <p:cNvSpPr txBox="1"/>
          <p:nvPr/>
        </p:nvSpPr>
        <p:spPr>
          <a:xfrm>
            <a:off x="2843878" y="5024121"/>
            <a:ext cx="75668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JBIG x 2</a:t>
            </a:r>
            <a:endParaRPr kumimoji="1" lang="en-US" altLang="zh-TW" sz="12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A0E3AF-E361-4BF0-8FF6-A0B1C72516E6}"/>
              </a:ext>
            </a:extLst>
          </p:cNvPr>
          <p:cNvSpPr txBox="1"/>
          <p:nvPr/>
        </p:nvSpPr>
        <p:spPr>
          <a:xfrm>
            <a:off x="3674753" y="5024121"/>
            <a:ext cx="93095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JPEG x 2</a:t>
            </a:r>
            <a:endParaRPr kumimoji="1" lang="en-US" altLang="zh-TW" sz="12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Rectangle 42">
            <a:extLst>
              <a:ext uri="{FF2B5EF4-FFF2-40B4-BE49-F238E27FC236}">
                <a16:creationId xmlns:a16="http://schemas.microsoft.com/office/drawing/2014/main" id="{F29FE685-AF99-467A-9F44-F72624CCE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5649" y="1564634"/>
            <a:ext cx="949307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sq">
            <a:solidFill>
              <a:schemeClr val="accent5">
                <a:lumMod val="75000"/>
              </a:schemeClr>
            </a:solidFill>
            <a:prstDash val="sysDash"/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Scanner I/F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文字方塊 24">
            <a:extLst>
              <a:ext uri="{FF2B5EF4-FFF2-40B4-BE49-F238E27FC236}">
                <a16:creationId xmlns:a16="http://schemas.microsoft.com/office/drawing/2014/main" id="{C454F523-FA7E-4BE1-8D8F-2BBCD7D857F6}"/>
              </a:ext>
            </a:extLst>
          </p:cNvPr>
          <p:cNvSpPr txBox="1"/>
          <p:nvPr/>
        </p:nvSpPr>
        <p:spPr>
          <a:xfrm>
            <a:off x="2957300" y="2136054"/>
            <a:ext cx="728529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Dual LVDS</a:t>
            </a:r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5DEE269-D454-4795-9917-4AE073DD912B}"/>
              </a:ext>
            </a:extLst>
          </p:cNvPr>
          <p:cNvSpPr txBox="1"/>
          <p:nvPr/>
        </p:nvSpPr>
        <p:spPr>
          <a:xfrm>
            <a:off x="2957300" y="2940044"/>
            <a:ext cx="7174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Cortex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M3</a:t>
            </a:r>
          </a:p>
        </p:txBody>
      </p:sp>
      <p:sp>
        <p:nvSpPr>
          <p:cNvPr id="29" name="文字方塊 31">
            <a:extLst>
              <a:ext uri="{FF2B5EF4-FFF2-40B4-BE49-F238E27FC236}">
                <a16:creationId xmlns:a16="http://schemas.microsoft.com/office/drawing/2014/main" id="{94EA67DE-0FA9-4672-B015-2B3EB036C210}"/>
              </a:ext>
            </a:extLst>
          </p:cNvPr>
          <p:cNvSpPr txBox="1"/>
          <p:nvPr/>
        </p:nvSpPr>
        <p:spPr>
          <a:xfrm>
            <a:off x="4728137" y="4503660"/>
            <a:ext cx="1338157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Segmentation Halftone</a:t>
            </a:r>
          </a:p>
        </p:txBody>
      </p:sp>
      <p:sp>
        <p:nvSpPr>
          <p:cNvPr id="30" name="文字方塊 36">
            <a:extLst>
              <a:ext uri="{FF2B5EF4-FFF2-40B4-BE49-F238E27FC236}">
                <a16:creationId xmlns:a16="http://schemas.microsoft.com/office/drawing/2014/main" id="{DD29FB4E-A3D6-4D01-B5B8-B0243E3DE385}"/>
              </a:ext>
            </a:extLst>
          </p:cNvPr>
          <p:cNvSpPr txBox="1"/>
          <p:nvPr/>
        </p:nvSpPr>
        <p:spPr>
          <a:xfrm>
            <a:off x="6275564" y="4588970"/>
            <a:ext cx="792088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 MHz</a:t>
            </a:r>
          </a:p>
        </p:txBody>
      </p:sp>
      <p:sp>
        <p:nvSpPr>
          <p:cNvPr id="32" name="文字方塊 38">
            <a:extLst>
              <a:ext uri="{FF2B5EF4-FFF2-40B4-BE49-F238E27FC236}">
                <a16:creationId xmlns:a16="http://schemas.microsoft.com/office/drawing/2014/main" id="{DF735869-DBF5-4A78-85C8-04AE07B944C0}"/>
              </a:ext>
            </a:extLst>
          </p:cNvPr>
          <p:cNvSpPr txBox="1"/>
          <p:nvPr/>
        </p:nvSpPr>
        <p:spPr>
          <a:xfrm>
            <a:off x="3888598" y="3045186"/>
            <a:ext cx="110110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sq"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1MB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Scratchpad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41F0F9CB-2166-454F-81D8-467BD98BF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0066" y="4734593"/>
            <a:ext cx="51098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sq">
            <a:solidFill>
              <a:schemeClr val="tx1">
                <a:lumMod val="95000"/>
                <a:lumOff val="5000"/>
              </a:schemeClr>
            </a:solidFill>
            <a:prstDash val="dash"/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GbE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399F3210-7612-4152-B273-498C5AB94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11" y="2075112"/>
            <a:ext cx="919146" cy="21544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Motor &amp; Driver</a:t>
            </a: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72185E97-0531-472F-A49C-F8E862DAE2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11" y="2552723"/>
            <a:ext cx="919144" cy="21544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Lamp &amp; Driver</a:t>
            </a:r>
          </a:p>
        </p:txBody>
      </p:sp>
      <p:sp>
        <p:nvSpPr>
          <p:cNvPr id="44" name="Rectangle 60">
            <a:extLst>
              <a:ext uri="{FF2B5EF4-FFF2-40B4-BE49-F238E27FC236}">
                <a16:creationId xmlns:a16="http://schemas.microsoft.com/office/drawing/2014/main" id="{E345EA16-763E-471B-AD39-62D2E5E16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12" y="1834450"/>
            <a:ext cx="919144" cy="21544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Scanner AFE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367D8899-352E-43BA-ABC7-95DF1B69C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11" y="2315363"/>
            <a:ext cx="919144" cy="21544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ADF &amp; Sensors</a:t>
            </a:r>
          </a:p>
        </p:txBody>
      </p:sp>
      <p:sp>
        <p:nvSpPr>
          <p:cNvPr id="46" name="Rectangle 60">
            <a:extLst>
              <a:ext uri="{FF2B5EF4-FFF2-40B4-BE49-F238E27FC236}">
                <a16:creationId xmlns:a16="http://schemas.microsoft.com/office/drawing/2014/main" id="{92308C5B-3C57-4A1B-91AF-E2F63DC4D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4411" y="1589132"/>
            <a:ext cx="921916" cy="21544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CCD / CIS x 2</a:t>
            </a:r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CEBE207F-6059-42C7-A0C8-587F1C18D9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9993" y="4775150"/>
            <a:ext cx="835735" cy="215444"/>
          </a:xfrm>
          <a:prstGeom prst="rect">
            <a:avLst/>
          </a:prstGeom>
          <a:noFill/>
          <a:ln w="1905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Gigabit</a:t>
            </a:r>
            <a:r>
              <a:rPr kumimoji="1" lang="zh-TW" alt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PHY</a:t>
            </a: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57F91DCE-3356-40BE-955D-2ACF4E37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440" y="5330536"/>
            <a:ext cx="835734" cy="338554"/>
          </a:xfrm>
          <a:prstGeom prst="rect">
            <a:avLst/>
          </a:prstGeom>
          <a:noFill/>
          <a:ln w="1905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Voltage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Regulator</a:t>
            </a:r>
          </a:p>
        </p:txBody>
      </p:sp>
      <p:sp>
        <p:nvSpPr>
          <p:cNvPr id="72" name="左-右雙向箭號 96">
            <a:extLst>
              <a:ext uri="{FF2B5EF4-FFF2-40B4-BE49-F238E27FC236}">
                <a16:creationId xmlns:a16="http://schemas.microsoft.com/office/drawing/2014/main" id="{19C8D554-062E-413C-BED3-F37B787C9772}"/>
              </a:ext>
            </a:extLst>
          </p:cNvPr>
          <p:cNvSpPr/>
          <p:nvPr/>
        </p:nvSpPr>
        <p:spPr>
          <a:xfrm>
            <a:off x="2147307" y="2081893"/>
            <a:ext cx="493623" cy="241436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80" name="上彎箭號 114">
            <a:extLst>
              <a:ext uri="{FF2B5EF4-FFF2-40B4-BE49-F238E27FC236}">
                <a16:creationId xmlns:a16="http://schemas.microsoft.com/office/drawing/2014/main" id="{B7DEF307-9309-45D3-B6DD-BC39AD353FE0}"/>
              </a:ext>
            </a:extLst>
          </p:cNvPr>
          <p:cNvSpPr/>
          <p:nvPr/>
        </p:nvSpPr>
        <p:spPr>
          <a:xfrm rot="10800000" flipH="1" flipV="1">
            <a:off x="7344984" y="5024121"/>
            <a:ext cx="1224134" cy="243832"/>
          </a:xfrm>
          <a:prstGeom prst="bentUpArrow">
            <a:avLst/>
          </a:prstGeom>
          <a:solidFill>
            <a:schemeClr val="tx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81" name="向右箭號 89">
            <a:extLst>
              <a:ext uri="{FF2B5EF4-FFF2-40B4-BE49-F238E27FC236}">
                <a16:creationId xmlns:a16="http://schemas.microsoft.com/office/drawing/2014/main" id="{5E716489-AB71-4F71-8C89-3EAE4346F3D7}"/>
              </a:ext>
            </a:extLst>
          </p:cNvPr>
          <p:cNvSpPr/>
          <p:nvPr/>
        </p:nvSpPr>
        <p:spPr>
          <a:xfrm flipH="1">
            <a:off x="7344981" y="5453065"/>
            <a:ext cx="868181" cy="128047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85" name="左-右雙向箭號 97">
            <a:extLst>
              <a:ext uri="{FF2B5EF4-FFF2-40B4-BE49-F238E27FC236}">
                <a16:creationId xmlns:a16="http://schemas.microsoft.com/office/drawing/2014/main" id="{3DCC95AE-7575-4980-847F-AC01E61127B5}"/>
              </a:ext>
            </a:extLst>
          </p:cNvPr>
          <p:cNvSpPr/>
          <p:nvPr/>
        </p:nvSpPr>
        <p:spPr>
          <a:xfrm>
            <a:off x="7906450" y="4813254"/>
            <a:ext cx="306714" cy="150454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A9CE4AA-DC60-4C64-A141-9F38AB9B41B7}"/>
              </a:ext>
            </a:extLst>
          </p:cNvPr>
          <p:cNvSpPr txBox="1"/>
          <p:nvPr/>
        </p:nvSpPr>
        <p:spPr>
          <a:xfrm>
            <a:off x="8012784" y="1083455"/>
            <a:ext cx="4179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扫描图像尺寸：</a:t>
            </a:r>
            <a:endParaRPr lang="en-US" altLang="zh-CN" sz="1800" b="1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1200*1200dpi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，全稿台，彩色；</a:t>
            </a:r>
            <a:endParaRPr lang="en-US" altLang="zh-CN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）、每行的像素数（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CIS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10368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）、扫描行数：</a:t>
            </a:r>
            <a:r>
              <a:rPr lang="en-US" altLang="zh-CN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14056</a:t>
            </a:r>
          </a:p>
          <a:p>
            <a:endParaRPr lang="en-US" altLang="zh-CN" dirty="0"/>
          </a:p>
          <a:p>
            <a:r>
              <a:rPr lang="zh-CN" altLang="en-US" dirty="0"/>
              <a:t>复印图像尺寸：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600*600dpi</a:t>
            </a:r>
            <a:r>
              <a:rPr lang="zh-CN" altLang="en-US" dirty="0"/>
              <a:t>，灰度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）、像素数目</a:t>
            </a:r>
            <a:r>
              <a:rPr lang="en-US" altLang="zh-CN" dirty="0"/>
              <a:t>5120*7000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01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15A7-1163-4298-8A43-E43D914E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Scale</a:t>
            </a:r>
            <a:r>
              <a:rPr lang="zh-CN" altLang="en-US" dirty="0"/>
              <a:t>缩放算法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6692D-3011-47A8-978F-043207EA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3" y="1049400"/>
            <a:ext cx="10969200" cy="4759200"/>
          </a:xfrm>
        </p:spPr>
        <p:txBody>
          <a:bodyPr/>
          <a:lstStyle/>
          <a:p>
            <a:r>
              <a:rPr lang="zh-CN" altLang="en-US" dirty="0"/>
              <a:t>①、如果每个点都恰好有对应的点就最好不过了，但是       </a:t>
            </a:r>
            <a:endParaRPr lang="en-US" altLang="zh-CN" dirty="0"/>
          </a:p>
          <a:p>
            <a:r>
              <a:rPr lang="zh-CN" altLang="en-US" dirty="0"/>
              <a:t>②、这两个值（</a:t>
            </a:r>
            <a:r>
              <a:rPr lang="en-US" altLang="zh-CN" dirty="0" err="1"/>
              <a:t>x,y</a:t>
            </a:r>
            <a:r>
              <a:rPr lang="zh-CN" altLang="en-US" dirty="0"/>
              <a:t>）可能为浮点数，而像素中的位置是整数，所以这个点在原图像中对应的可能是虚点</a:t>
            </a:r>
            <a:r>
              <a:rPr lang="en-US" altLang="zh-CN" dirty="0"/>
              <a:t>,</a:t>
            </a:r>
            <a:r>
              <a:rPr lang="zh-CN" altLang="en-US" dirty="0"/>
              <a:t>有理论值，但无确切对应点。       </a:t>
            </a:r>
            <a:endParaRPr lang="en-US" altLang="zh-CN" dirty="0"/>
          </a:p>
          <a:p>
            <a:r>
              <a:rPr lang="zh-CN" altLang="en-US" dirty="0"/>
              <a:t>③、所以，根据该虚点周围的四个点来进行双线性插值得到新图像的灰度值。取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邻近的四个像素</a:t>
            </a:r>
            <a:r>
              <a:rPr lang="en-US" altLang="zh-CN" dirty="0"/>
              <a:t>(x0,y0) </a:t>
            </a:r>
            <a:r>
              <a:rPr lang="zh-CN" altLang="en-US" dirty="0"/>
              <a:t>、</a:t>
            </a:r>
            <a:r>
              <a:rPr lang="en-US" altLang="zh-CN" dirty="0"/>
              <a:t>(x0,y1) </a:t>
            </a:r>
            <a:r>
              <a:rPr lang="zh-CN" altLang="en-US" dirty="0"/>
              <a:t>、</a:t>
            </a:r>
            <a:r>
              <a:rPr lang="en-US" altLang="zh-CN" dirty="0"/>
              <a:t>(x1,y0) </a:t>
            </a:r>
            <a:r>
              <a:rPr lang="zh-CN" altLang="en-US" dirty="0"/>
              <a:t>、</a:t>
            </a:r>
            <a:r>
              <a:rPr lang="en-US" altLang="zh-CN" dirty="0"/>
              <a:t>(x1,y1)</a:t>
            </a:r>
            <a:r>
              <a:rPr lang="zh-CN" altLang="en-US" dirty="0"/>
              <a:t>，它们对应的灰度值为</a:t>
            </a:r>
            <a:r>
              <a:rPr lang="en-US" altLang="zh-CN" dirty="0"/>
              <a:t>f(x0,y0) </a:t>
            </a:r>
            <a:r>
              <a:rPr lang="zh-CN" altLang="en-US" dirty="0"/>
              <a:t>、</a:t>
            </a:r>
            <a:r>
              <a:rPr lang="en-US" altLang="zh-CN" dirty="0"/>
              <a:t>f(x0,y1)</a:t>
            </a:r>
            <a:r>
              <a:rPr lang="zh-CN" altLang="en-US" dirty="0"/>
              <a:t>、 </a:t>
            </a:r>
            <a:r>
              <a:rPr lang="en-US" altLang="zh-CN" dirty="0"/>
              <a:t>f(x1,y0)</a:t>
            </a:r>
            <a:r>
              <a:rPr lang="zh-CN" altLang="en-US" dirty="0"/>
              <a:t>、 </a:t>
            </a:r>
            <a:r>
              <a:rPr lang="en-US" altLang="zh-CN" dirty="0"/>
              <a:t>f(x1,y1)</a:t>
            </a:r>
            <a:r>
              <a:rPr lang="zh-CN" altLang="en-US" dirty="0"/>
              <a:t>。       ④、从</a:t>
            </a:r>
            <a:r>
              <a:rPr lang="en-US" altLang="zh-CN" dirty="0"/>
              <a:t>x</a:t>
            </a:r>
            <a:r>
              <a:rPr lang="zh-CN" altLang="en-US" dirty="0"/>
              <a:t>的方向先开始插值：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A27B1-B130-4876-9E25-83DFA07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593615-2BCF-44EC-9D76-A5F8252D37C3}"/>
              </a:ext>
            </a:extLst>
          </p:cNvPr>
          <p:cNvGrpSpPr/>
          <p:nvPr/>
        </p:nvGrpSpPr>
        <p:grpSpPr>
          <a:xfrm>
            <a:off x="1616149" y="4255938"/>
            <a:ext cx="2232838" cy="2058462"/>
            <a:chOff x="3094075" y="2869729"/>
            <a:chExt cx="2232838" cy="20584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BCFD46-D895-4823-BA33-8321C6395116}"/>
                </a:ext>
              </a:extLst>
            </p:cNvPr>
            <p:cNvSpPr/>
            <p:nvPr/>
          </p:nvSpPr>
          <p:spPr>
            <a:xfrm>
              <a:off x="3094075" y="2945220"/>
              <a:ext cx="2232838" cy="1913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（</a:t>
              </a:r>
              <a:r>
                <a:rPr lang="en-US" altLang="zh-CN" dirty="0">
                  <a:solidFill>
                    <a:srgbClr val="FF0000"/>
                  </a:solidFill>
                </a:rPr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x,y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DE8CEB9-DDAE-488A-9007-27EE245779B8}"/>
                </a:ext>
              </a:extLst>
            </p:cNvPr>
            <p:cNvSpPr/>
            <p:nvPr/>
          </p:nvSpPr>
          <p:spPr>
            <a:xfrm>
              <a:off x="3875566" y="3545426"/>
              <a:ext cx="287078" cy="2939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50BCC1-BD76-493A-BE0A-2FEDEB47E28A}"/>
                </a:ext>
              </a:extLst>
            </p:cNvPr>
            <p:cNvSpPr/>
            <p:nvPr/>
          </p:nvSpPr>
          <p:spPr>
            <a:xfrm>
              <a:off x="3912780" y="2869729"/>
              <a:ext cx="138223" cy="1382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270F074-E3CF-4FA1-BBF8-D0F9BCA4AB68}"/>
                </a:ext>
              </a:extLst>
            </p:cNvPr>
            <p:cNvSpPr/>
            <p:nvPr/>
          </p:nvSpPr>
          <p:spPr>
            <a:xfrm>
              <a:off x="3902148" y="4789968"/>
              <a:ext cx="138223" cy="1382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568B7-23FC-45B6-B182-C4EDAABEDFF2}"/>
              </a:ext>
            </a:extLst>
          </p:cNvPr>
          <p:cNvSpPr txBox="1"/>
          <p:nvPr/>
        </p:nvSpPr>
        <p:spPr>
          <a:xfrm>
            <a:off x="1060967" y="40712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(x0,y0)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F81286-4BFA-4569-BBA1-99F9828DB01A}"/>
              </a:ext>
            </a:extLst>
          </p:cNvPr>
          <p:cNvSpPr txBox="1"/>
          <p:nvPr/>
        </p:nvSpPr>
        <p:spPr>
          <a:xfrm>
            <a:off x="3659374" y="405154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(x1,y0)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EFC1C2-F216-494A-93D2-3B167AB67033}"/>
              </a:ext>
            </a:extLst>
          </p:cNvPr>
          <p:cNvSpPr txBox="1"/>
          <p:nvPr/>
        </p:nvSpPr>
        <p:spPr>
          <a:xfrm>
            <a:off x="891615" y="611496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(x0,y1)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1938D7-0FA4-4546-888C-29E2A67FAC0C}"/>
              </a:ext>
            </a:extLst>
          </p:cNvPr>
          <p:cNvSpPr txBox="1"/>
          <p:nvPr/>
        </p:nvSpPr>
        <p:spPr>
          <a:xfrm>
            <a:off x="3670006" y="611496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(x1,y1)</a:t>
            </a:r>
            <a:endParaRPr lang="zh-CN" altLang="en-US" dirty="0"/>
          </a:p>
        </p:txBody>
      </p:sp>
      <p:pic>
        <p:nvPicPr>
          <p:cNvPr id="18" name="图片 17" descr="文本, 信件&#10;&#10;描述已自动生成">
            <a:extLst>
              <a:ext uri="{FF2B5EF4-FFF2-40B4-BE49-F238E27FC236}">
                <a16:creationId xmlns:a16="http://schemas.microsoft.com/office/drawing/2014/main" id="{C3F69337-1DAA-45A4-8974-1959AA49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36" y="3392618"/>
            <a:ext cx="4540483" cy="33720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1559EB9-6496-4797-B385-9A3A9273D353}"/>
              </a:ext>
            </a:extLst>
          </p:cNvPr>
          <p:cNvSpPr txBox="1"/>
          <p:nvPr/>
        </p:nvSpPr>
        <p:spPr>
          <a:xfrm>
            <a:off x="10302949" y="394467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u=x-x0</a:t>
            </a:r>
          </a:p>
          <a:p>
            <a:r>
              <a:rPr lang="en-US" altLang="zh-CN" dirty="0"/>
              <a:t>v=y-y0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3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CA5B-91BF-43D1-8C92-B151F2F1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半色调算法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26181-2D4D-4C4B-AF01-D97B2790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由于打印机的激光引擎只能开和关，因此只能接受图像的二值数据；而为了模拟连续的阶调层次，所以需要采用半色调算法（误差扩散算法、调幅加网算法、混合加网算法）</a:t>
            </a:r>
            <a:r>
              <a:rPr lang="en-US" altLang="zh-CN" dirty="0"/>
              <a:t>,</a:t>
            </a:r>
            <a:r>
              <a:rPr lang="zh-CN" altLang="en-US" dirty="0"/>
              <a:t>利用人眼的低通滤波特性，得到连续调图像</a:t>
            </a:r>
            <a:endParaRPr lang="en-US" altLang="zh-CN" dirty="0"/>
          </a:p>
          <a:p>
            <a:r>
              <a:rPr lang="zh-CN" altLang="en-US" dirty="0"/>
              <a:t>误差扩散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EE7C8-C6AA-4F3D-B5B4-3196343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C84101-A07B-495E-9785-1E07803C4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4578"/>
              </p:ext>
            </p:extLst>
          </p:nvPr>
        </p:nvGraphicFramePr>
        <p:xfrm>
          <a:off x="846795" y="3171530"/>
          <a:ext cx="19812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50354639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5867945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2985817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71653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30683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C2187D-5DCA-4BF2-882A-9A06FBD52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43697"/>
              </p:ext>
            </p:extLst>
          </p:nvPr>
        </p:nvGraphicFramePr>
        <p:xfrm>
          <a:off x="3413642" y="2993730"/>
          <a:ext cx="33020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47616055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8018172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6219483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7675086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2944240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93004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43677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199970"/>
                  </a:ext>
                </a:extLst>
              </a:tr>
            </a:tbl>
          </a:graphicData>
        </a:graphic>
      </p:graphicFrame>
      <p:pic>
        <p:nvPicPr>
          <p:cNvPr id="9" name="图片 8" descr="女人戴着帽子&#10;&#10;描述已自动生成">
            <a:extLst>
              <a:ext uri="{FF2B5EF4-FFF2-40B4-BE49-F238E27FC236}">
                <a16:creationId xmlns:a16="http://schemas.microsoft.com/office/drawing/2014/main" id="{BDEE786E-9002-4621-B40E-F2F82DEB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6" y="3847609"/>
            <a:ext cx="2208581" cy="2195665"/>
          </a:xfrm>
          <a:prstGeom prst="rect">
            <a:avLst/>
          </a:prstGeom>
        </p:spPr>
      </p:pic>
      <p:pic>
        <p:nvPicPr>
          <p:cNvPr id="11" name="图片 10" descr="图片包含 照片, 站, 小孩, 女孩&#10;&#10;描述已自动生成">
            <a:extLst>
              <a:ext uri="{FF2B5EF4-FFF2-40B4-BE49-F238E27FC236}">
                <a16:creationId xmlns:a16="http://schemas.microsoft.com/office/drawing/2014/main" id="{5752EFDE-B192-4F7A-9ED4-78CF25D3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96" y="3847609"/>
            <a:ext cx="2171704" cy="2157988"/>
          </a:xfrm>
          <a:prstGeom prst="rect">
            <a:avLst/>
          </a:prstGeom>
        </p:spPr>
      </p:pic>
      <p:pic>
        <p:nvPicPr>
          <p:cNvPr id="13" name="图片 12" descr="徽标&#10;&#10;低可信度描述已自动生成">
            <a:extLst>
              <a:ext uri="{FF2B5EF4-FFF2-40B4-BE49-F238E27FC236}">
                <a16:creationId xmlns:a16="http://schemas.microsoft.com/office/drawing/2014/main" id="{71B62DC7-4392-4E50-9A76-FF2743180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50" y="3859840"/>
            <a:ext cx="2171700" cy="2159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7F6D06-2088-4592-93B4-3B9361BDF270}"/>
              </a:ext>
            </a:extLst>
          </p:cNvPr>
          <p:cNvSpPr txBox="1"/>
          <p:nvPr/>
        </p:nvSpPr>
        <p:spPr>
          <a:xfrm>
            <a:off x="1180214" y="63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EF34CF-448E-4E36-B456-11F527ACC006}"/>
              </a:ext>
            </a:extLst>
          </p:cNvPr>
          <p:cNvSpPr txBox="1"/>
          <p:nvPr/>
        </p:nvSpPr>
        <p:spPr>
          <a:xfrm>
            <a:off x="3750623" y="63372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直接二值化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C679A0-3A45-4CAE-B14B-94515EC4DE90}"/>
              </a:ext>
            </a:extLst>
          </p:cNvPr>
          <p:cNvSpPr txBox="1"/>
          <p:nvPr/>
        </p:nvSpPr>
        <p:spPr>
          <a:xfrm>
            <a:off x="6454150" y="6337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误差扩散</a:t>
            </a:r>
          </a:p>
        </p:txBody>
      </p:sp>
      <p:pic>
        <p:nvPicPr>
          <p:cNvPr id="17" name="圖片 4">
            <a:extLst>
              <a:ext uri="{FF2B5EF4-FFF2-40B4-BE49-F238E27FC236}">
                <a16:creationId xmlns:a16="http://schemas.microsoft.com/office/drawing/2014/main" id="{A01B64D4-904E-4267-A7BF-C748FAF1E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42" y="2589802"/>
            <a:ext cx="24574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0C0F-9CF6-4ACE-BEEA-20EB5E0F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半色调算法</a:t>
            </a:r>
            <a:r>
              <a:rPr lang="en-US" altLang="zh-CN" dirty="0"/>
              <a:t>-</a:t>
            </a:r>
            <a:r>
              <a:rPr lang="zh-CN" altLang="en-US" dirty="0"/>
              <a:t>调幅加网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735CF-3E1C-49C8-8E55-B34FFA8F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8909C67-4077-45E7-B0AD-369D215D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88462"/>
              </p:ext>
            </p:extLst>
          </p:nvPr>
        </p:nvGraphicFramePr>
        <p:xfrm>
          <a:off x="608400" y="1363403"/>
          <a:ext cx="5689600" cy="284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2773217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64995401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69066462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3400103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6413293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483093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761662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1157504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3102014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575793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960863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741984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507653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173509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975407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78555941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10262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64857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67740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8329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74374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69595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83575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2791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54835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83080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93460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63256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47723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02527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11223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7352550"/>
                  </a:ext>
                </a:extLst>
              </a:tr>
            </a:tbl>
          </a:graphicData>
        </a:graphic>
      </p:graphicFrame>
      <p:pic>
        <p:nvPicPr>
          <p:cNvPr id="7" name="图片 6" descr="图片包含 衬衫, 男人, 一群, 穿着&#10;&#10;描述已自动生成">
            <a:extLst>
              <a:ext uri="{FF2B5EF4-FFF2-40B4-BE49-F238E27FC236}">
                <a16:creationId xmlns:a16="http://schemas.microsoft.com/office/drawing/2014/main" id="{0C586359-E8BE-44EB-B7B1-E179682C6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04" y="1850275"/>
            <a:ext cx="2219991" cy="22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A6179-D67B-46EE-9910-7B015A26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</a:t>
            </a:r>
            <a:r>
              <a:rPr lang="en-US" altLang="zh-CN" dirty="0" err="1"/>
              <a:t>Coverter</a:t>
            </a:r>
            <a:r>
              <a:rPr lang="zh-CN" altLang="en-US" dirty="0"/>
              <a:t>（颜色空间变化）</a:t>
            </a:r>
            <a:r>
              <a:rPr lang="en-US" altLang="zh-CN" dirty="0" err="1"/>
              <a:t>RGBtoYCC,YCCtoRGB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4B59D-16C4-48C6-B9A1-BF7F2478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A3859-A584-4030-A5CD-2F30806176EC}"/>
              </a:ext>
            </a:extLst>
          </p:cNvPr>
          <p:cNvSpPr txBox="1"/>
          <p:nvPr/>
        </p:nvSpPr>
        <p:spPr>
          <a:xfrm>
            <a:off x="1085191" y="1418940"/>
            <a:ext cx="9688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CN" sz="1800" b="0" u="none" strike="noStrike" dirty="0">
                <a:solidFill>
                  <a:schemeClr val="tx1"/>
                </a:solidFill>
                <a:effectLst/>
                <a:latin typeface="+mn-lt"/>
              </a:rPr>
              <a:t>Applies a matrix multiplication. Standard mode is 3x4 matrix. Also supports three enhanced modes: squared color values, mixed color values, squared &amp; mixed color values. The matrix coefficients should be determined by doing a profile of the scanner. If the image</a:t>
            </a:r>
            <a:r>
              <a:rPr lang="en-US" altLang="zh-CN" sz="1800" b="0" u="none" strike="noStrike" baseline="0" dirty="0">
                <a:solidFill>
                  <a:schemeClr val="tx1"/>
                </a:solidFill>
                <a:effectLst/>
                <a:latin typeface="+mn-lt"/>
              </a:rPr>
              <a:t> data is not reduced to 8 bits per pixel in Scan Front End, then it is reduced here.</a:t>
            </a:r>
            <a:endParaRPr lang="en-US" altLang="zh-CN" sz="1800" b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1CC8B0-8042-49B0-96ED-2967E0636052}"/>
              </a:ext>
            </a:extLst>
          </p:cNvPr>
          <p:cNvSpPr txBox="1"/>
          <p:nvPr/>
        </p:nvSpPr>
        <p:spPr>
          <a:xfrm>
            <a:off x="2283342" y="3142701"/>
            <a:ext cx="7775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Y  =  0.29900 * R + 0.58700 * G + 0.11400 * B</a:t>
            </a:r>
            <a:br>
              <a:rPr lang="pt-BR" altLang="zh-CN" dirty="0"/>
            </a:br>
            <a:r>
              <a:rPr lang="pt-BR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Cb = -0.16874 * R - 0.33126 * G + 0.50000 * B  + 128</a:t>
            </a:r>
            <a:br>
              <a:rPr lang="pt-BR" altLang="zh-CN" dirty="0"/>
            </a:br>
            <a:r>
              <a:rPr lang="pt-BR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Cr =  0.50000 * R - 0.41869 * G - 0.08131 * B  + 128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78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8E784-EEE3-4529-8C10-59ADAF9B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Mirror</a:t>
            </a:r>
            <a:r>
              <a:rPr lang="zh-CN" altLang="en-US" dirty="0"/>
              <a:t>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9778F-056D-4BE2-A6F1-58238E5A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镜像处理（左右镜像）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59D9D-A786-402C-9F2A-305EBEF5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 descr="女人戴着帽子&#10;&#10;描述已自动生成">
            <a:extLst>
              <a:ext uri="{FF2B5EF4-FFF2-40B4-BE49-F238E27FC236}">
                <a16:creationId xmlns:a16="http://schemas.microsoft.com/office/drawing/2014/main" id="{FB3BCF18-39DC-483F-87A4-6B7BDCE6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28" y="2885189"/>
            <a:ext cx="1628775" cy="1619250"/>
          </a:xfrm>
          <a:prstGeom prst="rect">
            <a:avLst/>
          </a:prstGeom>
        </p:spPr>
      </p:pic>
      <p:pic>
        <p:nvPicPr>
          <p:cNvPr id="7" name="图片 6" descr="女人戴着帽子&#10;&#10;描述已自动生成">
            <a:extLst>
              <a:ext uri="{FF2B5EF4-FFF2-40B4-BE49-F238E27FC236}">
                <a16:creationId xmlns:a16="http://schemas.microsoft.com/office/drawing/2014/main" id="{5FAED248-138F-4F9B-9D9F-2C96EFC8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0102" y="2885189"/>
            <a:ext cx="1477925" cy="1619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64F90A-02A6-4D09-8DDC-BE8FDAF49E46}"/>
              </a:ext>
            </a:extLst>
          </p:cNvPr>
          <p:cNvSpPr txBox="1"/>
          <p:nvPr/>
        </p:nvSpPr>
        <p:spPr>
          <a:xfrm>
            <a:off x="2562447" y="4795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D5A072-8AD1-4461-975D-ABC3D74C8BF6}"/>
              </a:ext>
            </a:extLst>
          </p:cNvPr>
          <p:cNvSpPr txBox="1"/>
          <p:nvPr/>
        </p:nvSpPr>
        <p:spPr>
          <a:xfrm>
            <a:off x="4839659" y="481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水平镜像</a:t>
            </a:r>
          </a:p>
        </p:txBody>
      </p:sp>
    </p:spTree>
    <p:extLst>
      <p:ext uri="{BB962C8B-B14F-4D97-AF65-F5344CB8AC3E}">
        <p14:creationId xmlns:p14="http://schemas.microsoft.com/office/powerpoint/2010/main" val="348646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E3A16-8B27-4252-85F0-B2D8F312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47D81-56A0-4B6F-A86D-C6DB6D81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由于扫描前端进来的数据的组织有多种形式：</a:t>
            </a:r>
            <a:endParaRPr lang="en-US" altLang="zh-CN" dirty="0"/>
          </a:p>
          <a:p>
            <a:r>
              <a:rPr lang="en-US" altLang="zh-CN" dirty="0"/>
              <a:t>interleaving line</a:t>
            </a:r>
            <a:r>
              <a:rPr lang="zh-CN" altLang="en-US" dirty="0"/>
              <a:t>（一行</a:t>
            </a:r>
            <a:r>
              <a:rPr lang="en-US" altLang="zh-CN" dirty="0"/>
              <a:t>R,</a:t>
            </a:r>
            <a:r>
              <a:rPr lang="zh-CN" altLang="en-US" dirty="0"/>
              <a:t>一行</a:t>
            </a:r>
            <a:r>
              <a:rPr lang="en-US" altLang="zh-CN" dirty="0"/>
              <a:t>G</a:t>
            </a:r>
            <a:r>
              <a:rPr lang="zh-CN" altLang="en-US" dirty="0"/>
              <a:t>，一行</a:t>
            </a:r>
            <a:r>
              <a:rPr lang="en-US" altLang="zh-CN" dirty="0"/>
              <a:t>B--------</a:t>
            </a:r>
          </a:p>
          <a:p>
            <a:r>
              <a:rPr lang="en-US" altLang="zh-CN" dirty="0"/>
              <a:t>Pixel line</a:t>
            </a:r>
            <a:r>
              <a:rPr lang="zh-CN" altLang="en-US" dirty="0"/>
              <a:t>（一个点的像素数据（</a:t>
            </a:r>
            <a:r>
              <a:rPr lang="en-US" altLang="zh-CN" dirty="0"/>
              <a:t>RGB),</a:t>
            </a:r>
            <a:r>
              <a:rPr lang="zh-CN" altLang="en-US" dirty="0"/>
              <a:t>下一个点的数据</a:t>
            </a:r>
            <a:r>
              <a:rPr lang="en-US" altLang="zh-CN" dirty="0"/>
              <a:t>(RGB)-------</a:t>
            </a:r>
          </a:p>
          <a:p>
            <a:r>
              <a:rPr lang="zh-CN" altLang="en-US" dirty="0"/>
              <a:t>而不同的图像处理步骤需要数据的格式不同：</a:t>
            </a:r>
            <a:endParaRPr lang="en-US" altLang="zh-CN" dirty="0"/>
          </a:p>
          <a:p>
            <a:r>
              <a:rPr lang="zh-CN" altLang="en-US" dirty="0"/>
              <a:t>大部分需要</a:t>
            </a:r>
            <a:r>
              <a:rPr lang="en-US" altLang="zh-CN" dirty="0"/>
              <a:t>R</a:t>
            </a:r>
            <a:r>
              <a:rPr lang="zh-CN" altLang="en-US" dirty="0"/>
              <a:t>单独一个面数据，</a:t>
            </a:r>
            <a:r>
              <a:rPr lang="en-US" altLang="zh-CN" dirty="0"/>
              <a:t>G</a:t>
            </a:r>
            <a:r>
              <a:rPr lang="zh-CN" altLang="en-US" dirty="0"/>
              <a:t>单独一个面数据，</a:t>
            </a:r>
            <a:r>
              <a:rPr lang="en-US" altLang="zh-CN" dirty="0"/>
              <a:t>B</a:t>
            </a:r>
            <a:r>
              <a:rPr lang="zh-CN" altLang="en-US" dirty="0"/>
              <a:t>单独一个面数据。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109F2-A397-436D-BF10-D244023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7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D5BCB-9658-4BB0-9AF3-2B71F38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JBIG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1DDEB-BF82-4E47-946F-F02F213C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二值图像压缩算法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FD99D-3E77-4202-87E5-1256ADE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9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AE806-FB98-4223-A2B7-7F3A9060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1B193-03AD-4D82-943B-CC376F74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YCC</a:t>
            </a:r>
            <a:r>
              <a:rPr lang="zh-CN" altLang="en-US" dirty="0"/>
              <a:t>域的彩色图像或者灰度图像压缩算法，可配</a:t>
            </a:r>
            <a:r>
              <a:rPr lang="en-US" altLang="zh-CN" dirty="0"/>
              <a:t>4:4:4;4:2:2;4:2:0;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77211E-9171-48E5-94AF-E539DF94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E14-C051-4563-9621-9D9E9B0A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COPY 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图像处理流程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9FC925-6C54-4791-BD13-9B0C00B7A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26" y="133296"/>
            <a:ext cx="9078973" cy="32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5EE19CA-936C-4D5B-8BEF-823A319C4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19936"/>
              </p:ext>
            </p:extLst>
          </p:nvPr>
        </p:nvGraphicFramePr>
        <p:xfrm>
          <a:off x="608400" y="1376313"/>
          <a:ext cx="8633642" cy="448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4" imgW="8988937" imgH="4673688" progId="Visio.Drawing.11">
                  <p:embed/>
                </p:oleObj>
              </mc:Choice>
              <mc:Fallback>
                <p:oleObj r:id="rId4" imgW="8988937" imgH="4673688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5EE19CA-936C-4D5B-8BEF-823A319C4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00" y="1376313"/>
                        <a:ext cx="8633642" cy="4483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7227B73-33F6-4092-A9C3-71077C1392B1}"/>
              </a:ext>
            </a:extLst>
          </p:cNvPr>
          <p:cNvSpPr txBox="1"/>
          <p:nvPr/>
        </p:nvSpPr>
        <p:spPr>
          <a:xfrm>
            <a:off x="9452609" y="3794760"/>
            <a:ext cx="2377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highlight>
                  <a:srgbClr val="FFFF00"/>
                </a:highlight>
              </a:rPr>
              <a:t>注：</a:t>
            </a:r>
            <a:r>
              <a:rPr lang="en-US" altLang="zh-CN" sz="1400" dirty="0">
                <a:highlight>
                  <a:srgbClr val="FFFF00"/>
                </a:highlight>
              </a:rPr>
              <a:t>DSP</a:t>
            </a:r>
            <a:r>
              <a:rPr lang="zh-CN" altLang="en-US" sz="1400" dirty="0">
                <a:highlight>
                  <a:srgbClr val="FFFF00"/>
                </a:highlight>
              </a:rPr>
              <a:t>图像处理算法，可随意添加算法模块，或者优化算法</a:t>
            </a:r>
            <a:r>
              <a:rPr lang="en-US" altLang="zh-CN" sz="1400" dirty="0">
                <a:highlight>
                  <a:srgbClr val="FFFF00"/>
                </a:highlight>
              </a:rPr>
              <a:t>,</a:t>
            </a:r>
            <a:r>
              <a:rPr lang="zh-CN" altLang="en-US" sz="1400" dirty="0">
                <a:highlight>
                  <a:srgbClr val="FFFF00"/>
                </a:highlight>
              </a:rPr>
              <a:t>还可以</a:t>
            </a:r>
            <a:r>
              <a:rPr lang="en-US" altLang="zh-CN" sz="1400" dirty="0">
                <a:highlight>
                  <a:srgbClr val="FFFF00"/>
                </a:highlight>
              </a:rPr>
              <a:t>bypass</a:t>
            </a:r>
            <a:r>
              <a:rPr lang="zh-CN" altLang="en-US" sz="1400" dirty="0">
                <a:highlight>
                  <a:srgbClr val="FFFF00"/>
                </a:highlight>
              </a:rPr>
              <a:t>；有的模块既有</a:t>
            </a:r>
            <a:r>
              <a:rPr lang="en-US" altLang="zh-CN" sz="1400" dirty="0">
                <a:highlight>
                  <a:srgbClr val="FFFF00"/>
                </a:highlight>
              </a:rPr>
              <a:t>DSP</a:t>
            </a:r>
            <a:r>
              <a:rPr lang="zh-CN" altLang="en-US" sz="1400" dirty="0">
                <a:highlight>
                  <a:srgbClr val="FFFF00"/>
                </a:highlight>
              </a:rPr>
              <a:t>实现，也有</a:t>
            </a:r>
            <a:r>
              <a:rPr lang="en-US" altLang="zh-CN" sz="1400" dirty="0">
                <a:highlight>
                  <a:srgbClr val="FFFF00"/>
                </a:highlight>
              </a:rPr>
              <a:t>HW</a:t>
            </a:r>
            <a:r>
              <a:rPr lang="zh-CN" altLang="en-US" sz="1400" dirty="0">
                <a:highlight>
                  <a:srgbClr val="FFFF00"/>
                </a:highlight>
              </a:rPr>
              <a:t>实现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0198DF-7085-42E4-95A1-9C073AF2B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35325"/>
              </p:ext>
            </p:extLst>
          </p:nvPr>
        </p:nvGraphicFramePr>
        <p:xfrm>
          <a:off x="9242042" y="1087029"/>
          <a:ext cx="2485138" cy="2201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323">
                  <a:extLst>
                    <a:ext uri="{9D8B030D-6E8A-4147-A177-3AD203B41FA5}">
                      <a16:colId xmlns:a16="http://schemas.microsoft.com/office/drawing/2014/main" val="3845572873"/>
                    </a:ext>
                  </a:extLst>
                </a:gridCol>
                <a:gridCol w="773815">
                  <a:extLst>
                    <a:ext uri="{9D8B030D-6E8A-4147-A177-3AD203B41FA5}">
                      <a16:colId xmlns:a16="http://schemas.microsoft.com/office/drawing/2014/main" val="3826530815"/>
                    </a:ext>
                  </a:extLst>
                </a:gridCol>
              </a:tblGrid>
              <a:tr h="316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shading correction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2119618"/>
                  </a:ext>
                </a:extLst>
              </a:tr>
              <a:tr h="309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gamma correction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5123120"/>
                  </a:ext>
                </a:extLst>
              </a:tr>
              <a:tr h="316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background removal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DSP/HW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3588603"/>
                  </a:ext>
                </a:extLst>
              </a:tr>
              <a:tr h="309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5*5filter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4652807"/>
                  </a:ext>
                </a:extLst>
              </a:tr>
              <a:tr h="316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enlarge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246781"/>
                  </a:ext>
                </a:extLst>
              </a:tr>
              <a:tr h="316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 diffusion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DSP/HW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324056"/>
                  </a:ext>
                </a:extLst>
              </a:tr>
              <a:tr h="316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JBIG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硬件模块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483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3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98DB-385D-4028-B544-561FFFB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1769691-1D31-4694-B70C-BA72123B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25675"/>
            <a:ext cx="836613" cy="685800"/>
          </a:xfrm>
          <a:prstGeom prst="flowChartProcess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0">
                <a:latin typeface="Times New Roman" pitchFamily="18" charset="0"/>
              </a:rPr>
              <a:t>Scanner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A720DF-6D84-4FA2-AADE-7C39193A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2225675"/>
            <a:ext cx="1244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0" dirty="0">
                <a:latin typeface="Times New Roman" pitchFamily="18" charset="0"/>
              </a:rPr>
              <a:t>Shading </a:t>
            </a:r>
          </a:p>
          <a:p>
            <a:pPr algn="ctr" eaLnBrk="1" hangingPunct="1"/>
            <a:r>
              <a:rPr lang="en-US" altLang="zh-TW" b="0" dirty="0">
                <a:latin typeface="Times New Roman" pitchFamily="18" charset="0"/>
              </a:rPr>
              <a:t>Correction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159E8AC-830A-4FB8-BCA8-6934EEB0B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850" y="3897313"/>
            <a:ext cx="47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9AB62C7A-6896-41DF-99E7-87855484D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19383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AutoShape 16">
            <a:extLst>
              <a:ext uri="{FF2B5EF4-FFF2-40B4-BE49-F238E27FC236}">
                <a16:creationId xmlns:a16="http://schemas.microsoft.com/office/drawing/2014/main" id="{1163A23E-480C-4A70-9664-AB9912F6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1181100"/>
            <a:ext cx="1428750" cy="762000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 b="0">
                <a:latin typeface="Times New Roman" pitchFamily="18" charset="0"/>
              </a:rPr>
              <a:t>Shading Table</a:t>
            </a: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E534ED84-04ED-4F22-A50B-9FE109B8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2586038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839225EC-96CD-4B7D-BB29-C747C065F2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850" y="3214688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F8727F09-9B6E-4F87-967F-96EA85FEF7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50" y="3214688"/>
            <a:ext cx="0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0">
            <a:extLst>
              <a:ext uri="{FF2B5EF4-FFF2-40B4-BE49-F238E27FC236}">
                <a16:creationId xmlns:a16="http://schemas.microsoft.com/office/drawing/2014/main" id="{9D72DE1B-7FE7-4E16-A953-4C03833BF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438" y="2586038"/>
            <a:ext cx="617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4">
            <a:extLst>
              <a:ext uri="{FF2B5EF4-FFF2-40B4-BE49-F238E27FC236}">
                <a16:creationId xmlns:a16="http://schemas.microsoft.com/office/drawing/2014/main" id="{666E5562-3E63-47B3-A265-BD7ED76CF3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2338" y="2586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">
            <a:extLst>
              <a:ext uri="{FF2B5EF4-FFF2-40B4-BE49-F238E27FC236}">
                <a16:creationId xmlns:a16="http://schemas.microsoft.com/office/drawing/2014/main" id="{46788808-42AF-403D-A2AB-87A18C7A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222567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" name="文字方塊 2">
            <a:extLst>
              <a:ext uri="{FF2B5EF4-FFF2-40B4-BE49-F238E27FC236}">
                <a16:creationId xmlns:a16="http://schemas.microsoft.com/office/drawing/2014/main" id="{A11C321D-1452-4885-B5FC-F7006B13F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2120900"/>
            <a:ext cx="61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0" dirty="0"/>
              <a:t>16bits  </a:t>
            </a:r>
            <a:r>
              <a:rPr lang="en-US" altLang="zh-TW" sz="1200" b="0" dirty="0" err="1"/>
              <a:t>rgb</a:t>
            </a:r>
            <a:endParaRPr lang="zh-TW" altLang="en-US" sz="1200" b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D781018-3452-4145-8D6A-D2F313206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224088"/>
            <a:ext cx="129222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0">
                <a:latin typeface="Times New Roman" pitchFamily="18" charset="0"/>
              </a:rPr>
              <a:t>Gamma</a:t>
            </a:r>
          </a:p>
          <a:p>
            <a:pPr algn="ctr" eaLnBrk="1" hangingPunct="1"/>
            <a:r>
              <a:rPr lang="en-US" altLang="zh-TW" b="0">
                <a:latin typeface="Times New Roman" pitchFamily="18" charset="0"/>
              </a:rPr>
              <a:t>Correction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8CEEC52-F35B-47F7-83FD-9163DADD2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19367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B22C4F36-5876-42AE-9790-586C8BEC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1179513"/>
            <a:ext cx="1428750" cy="762000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 b="0">
                <a:latin typeface="Times New Roman" pitchFamily="18" charset="0"/>
              </a:rPr>
              <a:t>Gamma Table</a:t>
            </a:r>
          </a:p>
        </p:txBody>
      </p:sp>
      <p:sp>
        <p:nvSpPr>
          <p:cNvPr id="20" name="Line 40">
            <a:extLst>
              <a:ext uri="{FF2B5EF4-FFF2-40B4-BE49-F238E27FC236}">
                <a16:creationId xmlns:a16="http://schemas.microsoft.com/office/drawing/2014/main" id="{C283A04D-7EBA-46D5-A87A-3C37B7476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3" y="2530475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54">
            <a:extLst>
              <a:ext uri="{FF2B5EF4-FFF2-40B4-BE49-F238E27FC236}">
                <a16:creationId xmlns:a16="http://schemas.microsoft.com/office/drawing/2014/main" id="{ADDDEC4D-2F2D-475B-9ACE-6EBE870C4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21701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" name="文字方塊 55">
            <a:extLst>
              <a:ext uri="{FF2B5EF4-FFF2-40B4-BE49-F238E27FC236}">
                <a16:creationId xmlns:a16="http://schemas.microsoft.com/office/drawing/2014/main" id="{6110F9A9-5F3D-4D63-8464-C58FFB059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2065338"/>
            <a:ext cx="61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0" dirty="0"/>
              <a:t>16bits  </a:t>
            </a:r>
            <a:r>
              <a:rPr lang="en-US" altLang="zh-TW" sz="1200" b="0" dirty="0" err="1"/>
              <a:t>rgb</a:t>
            </a:r>
            <a:endParaRPr lang="zh-TW" altLang="en-US" sz="1200" b="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D715E27-8391-4E88-B007-C267EDDA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95513"/>
            <a:ext cx="130175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RGBtoRGBp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(YCC)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64">
            <a:extLst>
              <a:ext uri="{FF2B5EF4-FFF2-40B4-BE49-F238E27FC236}">
                <a16:creationId xmlns:a16="http://schemas.microsoft.com/office/drawing/2014/main" id="{7DE67A5B-5CCF-4D38-AA90-E4AB146E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214153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" name="文字方塊 65">
            <a:extLst>
              <a:ext uri="{FF2B5EF4-FFF2-40B4-BE49-F238E27FC236}">
                <a16:creationId xmlns:a16="http://schemas.microsoft.com/office/drawing/2014/main" id="{539C2E0C-A907-405F-B2F7-052A27BB1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036763"/>
            <a:ext cx="52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0" dirty="0"/>
              <a:t>8bits  </a:t>
            </a:r>
            <a:r>
              <a:rPr lang="en-US" altLang="zh-TW" sz="1200" b="0" dirty="0" err="1"/>
              <a:t>rgb</a:t>
            </a:r>
            <a:endParaRPr lang="zh-TW" altLang="en-US" sz="1200" b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9F7D820-ED8C-489A-81E4-5B35CEE5F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200275"/>
            <a:ext cx="130175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RGBptoYCCp</a:t>
            </a:r>
            <a:endParaRPr lang="en-US" altLang="zh-TW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76">
            <a:extLst>
              <a:ext uri="{FF2B5EF4-FFF2-40B4-BE49-F238E27FC236}">
                <a16:creationId xmlns:a16="http://schemas.microsoft.com/office/drawing/2014/main" id="{E57F55FF-5F09-428D-A335-C0BBD4C1A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2155825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77">
            <a:extLst>
              <a:ext uri="{FF2B5EF4-FFF2-40B4-BE49-F238E27FC236}">
                <a16:creationId xmlns:a16="http://schemas.microsoft.com/office/drawing/2014/main" id="{F17D6789-BE9A-4995-B7C7-D8FD18CF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2051050"/>
            <a:ext cx="52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0" dirty="0"/>
              <a:t>8bits  </a:t>
            </a:r>
            <a:r>
              <a:rPr lang="en-US" altLang="zh-TW" sz="1200" b="0" dirty="0" err="1"/>
              <a:t>rgb</a:t>
            </a:r>
            <a:endParaRPr lang="zh-TW" altLang="en-US" sz="1200" b="0" dirty="0"/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40992164-D8B0-4236-AEA2-8C105CCAD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3625" y="2549525"/>
            <a:ext cx="4937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34585354-5D0C-4AA1-9AD2-9A1E1C758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4175" y="254952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" name="文字方塊 80">
            <a:extLst>
              <a:ext uri="{FF2B5EF4-FFF2-40B4-BE49-F238E27FC236}">
                <a16:creationId xmlns:a16="http://schemas.microsoft.com/office/drawing/2014/main" id="{64706232-7B4E-4EEE-B79F-8439B230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19475"/>
            <a:ext cx="52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b="0" dirty="0"/>
              <a:t>8bits  </a:t>
            </a:r>
            <a:r>
              <a:rPr lang="en-US" altLang="zh-TW" sz="1200" b="0" dirty="0" err="1"/>
              <a:t>ycc</a:t>
            </a:r>
            <a:endParaRPr lang="zh-TW" altLang="en-US" sz="1200" b="0" dirty="0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CF0D66F2-E92F-45E5-81B3-BFBF2A0B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548063"/>
            <a:ext cx="130175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endParaRPr lang="en-US" altLang="zh-TW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61BC546D-A15E-489E-99C1-3282C83A4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8675" y="3894138"/>
            <a:ext cx="47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2DC47009-DE69-4C5E-8FF7-7298DFB0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544888"/>
            <a:ext cx="736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0" dirty="0">
                <a:latin typeface="Times New Roman" pitchFamily="18" charset="0"/>
              </a:rPr>
              <a:t>scale </a:t>
            </a:r>
          </a:p>
        </p:txBody>
      </p:sp>
      <p:sp>
        <p:nvSpPr>
          <p:cNvPr id="42" name="Line 10">
            <a:extLst>
              <a:ext uri="{FF2B5EF4-FFF2-40B4-BE49-F238E27FC236}">
                <a16:creationId xmlns:a16="http://schemas.microsoft.com/office/drawing/2014/main" id="{FA612D5C-0042-40F8-9E5A-E9AA2F035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325" y="3854451"/>
            <a:ext cx="474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2609B78D-CD77-4705-96C8-D89F37DF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3516313"/>
            <a:ext cx="990600" cy="685800"/>
          </a:xfrm>
          <a:prstGeom prst="flowChartProcess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0" dirty="0">
                <a:latin typeface="Times New Roman" pitchFamily="18" charset="0"/>
              </a:rPr>
              <a:t>PC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52933E28-E148-49A0-BE49-79F7AF44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554413"/>
            <a:ext cx="130175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C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JPEGHWencode</a:t>
            </a:r>
            <a:endParaRPr lang="en-US" altLang="zh-TW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DEE7F86D-F887-4A1C-BEB3-30AE323C3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3019" y="3919538"/>
            <a:ext cx="474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" name="Rectangle 6">
            <a:extLst>
              <a:ext uri="{FF2B5EF4-FFF2-40B4-BE49-F238E27FC236}">
                <a16:creationId xmlns:a16="http://schemas.microsoft.com/office/drawing/2014/main" id="{DB159BC0-E63A-43BC-A106-CE0F23EA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269" y="3587752"/>
            <a:ext cx="130175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Crop_8</a:t>
            </a:r>
            <a:endParaRPr lang="zh-CN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zh-TW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Line 10">
            <a:extLst>
              <a:ext uri="{FF2B5EF4-FFF2-40B4-BE49-F238E27FC236}">
                <a16:creationId xmlns:a16="http://schemas.microsoft.com/office/drawing/2014/main" id="{90D979E8-1AE0-400B-B028-81A2E52B5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3272" y="3903663"/>
            <a:ext cx="474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641A613-C980-4C19-BA8C-188B6AA7142F}"/>
              </a:ext>
            </a:extLst>
          </p:cNvPr>
          <p:cNvSpPr txBox="1"/>
          <p:nvPr/>
        </p:nvSpPr>
        <p:spPr>
          <a:xfrm>
            <a:off x="9124315" y="3482150"/>
            <a:ext cx="237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注：</a:t>
            </a:r>
            <a:r>
              <a:rPr lang="en-US" altLang="zh-CN" sz="1400" dirty="0">
                <a:highlight>
                  <a:srgbClr val="FFFF00"/>
                </a:highlight>
              </a:rPr>
              <a:t>DSP</a:t>
            </a:r>
            <a:r>
              <a:rPr lang="zh-CN" altLang="en-US" sz="1400" dirty="0">
                <a:highlight>
                  <a:srgbClr val="FFFF00"/>
                </a:highlight>
              </a:rPr>
              <a:t>图像处理算法，可随意添加算法模块，或者优化算法</a:t>
            </a:r>
            <a:r>
              <a:rPr lang="en-US" altLang="zh-CN" sz="1400" dirty="0">
                <a:highlight>
                  <a:srgbClr val="FFFF00"/>
                </a:highlight>
              </a:rPr>
              <a:t>,</a:t>
            </a:r>
            <a:r>
              <a:rPr lang="zh-CN" altLang="en-US" sz="1400" dirty="0">
                <a:highlight>
                  <a:srgbClr val="FFFF00"/>
                </a:highlight>
              </a:rPr>
              <a:t>还可以</a:t>
            </a:r>
            <a:r>
              <a:rPr lang="en-US" altLang="zh-CN" sz="1400" dirty="0">
                <a:highlight>
                  <a:srgbClr val="FFFF00"/>
                </a:highlight>
              </a:rPr>
              <a:t>bypass</a:t>
            </a:r>
            <a:r>
              <a:rPr lang="zh-CN" altLang="en-US" sz="1400" dirty="0">
                <a:highlight>
                  <a:srgbClr val="FFFF00"/>
                </a:highlight>
              </a:rPr>
              <a:t>；有的模块既有</a:t>
            </a:r>
            <a:r>
              <a:rPr lang="en-US" altLang="zh-CN" sz="1400" dirty="0">
                <a:highlight>
                  <a:srgbClr val="FFFF00"/>
                </a:highlight>
              </a:rPr>
              <a:t>DSP</a:t>
            </a:r>
            <a:r>
              <a:rPr lang="zh-CN" altLang="en-US" sz="1400" dirty="0">
                <a:highlight>
                  <a:srgbClr val="FFFF00"/>
                </a:highlight>
              </a:rPr>
              <a:t>实现，也有</a:t>
            </a:r>
            <a:r>
              <a:rPr lang="en-US" altLang="zh-CN" sz="1400" dirty="0">
                <a:highlight>
                  <a:srgbClr val="FFFF00"/>
                </a:highlight>
              </a:rPr>
              <a:t>HW</a:t>
            </a:r>
            <a:r>
              <a:rPr lang="zh-CN" altLang="en-US" sz="1400" dirty="0">
                <a:highlight>
                  <a:srgbClr val="FFFF00"/>
                </a:highlight>
              </a:rPr>
              <a:t>实现</a:t>
            </a:r>
            <a:r>
              <a:rPr lang="en-US" altLang="zh-CN" sz="1400" dirty="0">
                <a:highlight>
                  <a:srgbClr val="FFFF00"/>
                </a:highlight>
              </a:rPr>
              <a:t>,step</a:t>
            </a:r>
            <a:r>
              <a:rPr lang="zh-CN" altLang="en-US" sz="1400" dirty="0">
                <a:highlight>
                  <a:srgbClr val="FFFF00"/>
                </a:highlight>
              </a:rPr>
              <a:t>可自由组合，位置任意。</a:t>
            </a: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4C216386-8612-4CD1-A2FD-9B201F2CD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8712"/>
              </p:ext>
            </p:extLst>
          </p:nvPr>
        </p:nvGraphicFramePr>
        <p:xfrm>
          <a:off x="9250364" y="1063258"/>
          <a:ext cx="2379653" cy="1846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683">
                  <a:extLst>
                    <a:ext uri="{9D8B030D-6E8A-4147-A177-3AD203B41FA5}">
                      <a16:colId xmlns:a16="http://schemas.microsoft.com/office/drawing/2014/main" val="4002183232"/>
                    </a:ext>
                  </a:extLst>
                </a:gridCol>
                <a:gridCol w="740970">
                  <a:extLst>
                    <a:ext uri="{9D8B030D-6E8A-4147-A177-3AD203B41FA5}">
                      <a16:colId xmlns:a16="http://schemas.microsoft.com/office/drawing/2014/main" val="3972555889"/>
                    </a:ext>
                  </a:extLst>
                </a:gridCol>
              </a:tblGrid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shading correction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1104902"/>
                  </a:ext>
                </a:extLst>
              </a:tr>
              <a:tr h="4103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RGBtoRGBp(YCC)(</a:t>
                      </a:r>
                      <a:r>
                        <a:rPr lang="zh-CN" altLang="en-US" sz="1100" u="none" strike="noStrike">
                          <a:effectLst/>
                        </a:rPr>
                        <a:t>格式整理和颜色变换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4525211"/>
                  </a:ext>
                </a:extLst>
              </a:tr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435083"/>
                  </a:ext>
                </a:extLst>
              </a:tr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RGBpToYccp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6181190"/>
                  </a:ext>
                </a:extLst>
              </a:tr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5935064"/>
                  </a:ext>
                </a:extLst>
              </a:tr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DSP/HW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3495802"/>
                  </a:ext>
                </a:extLst>
              </a:tr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Crop_8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6289886"/>
                  </a:ext>
                </a:extLst>
              </a:tr>
              <a:tr h="205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JPEGHWencode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硬件模块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7789781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ED554605-C143-405D-90E5-5EF9B3E3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57363"/>
            <a:ext cx="10969200" cy="705600"/>
          </a:xfrm>
        </p:spPr>
        <p:txBody>
          <a:bodyPr/>
          <a:lstStyle/>
          <a:p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 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图像处理流程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37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2836-585C-4FC0-AD38-DD4DE1CC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Shading</a:t>
            </a:r>
            <a:r>
              <a:rPr lang="zh-CN" altLang="en-US" dirty="0"/>
              <a:t>校正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D2A94-EBA8-43CC-A368-DDD2925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A16F780-7F1C-48DF-8AFE-FD7035459D6F}"/>
              </a:ext>
            </a:extLst>
          </p:cNvPr>
          <p:cNvSpPr/>
          <p:nvPr/>
        </p:nvSpPr>
        <p:spPr>
          <a:xfrm>
            <a:off x="3150781" y="2331838"/>
            <a:ext cx="5890437" cy="938973"/>
          </a:xfrm>
          <a:custGeom>
            <a:avLst/>
            <a:gdLst>
              <a:gd name="connsiteX0" fmla="*/ 0 w 5890437"/>
              <a:gd name="connsiteY0" fmla="*/ 170121 h 938973"/>
              <a:gd name="connsiteX1" fmla="*/ 308344 w 5890437"/>
              <a:gd name="connsiteY1" fmla="*/ 435935 h 938973"/>
              <a:gd name="connsiteX2" fmla="*/ 435935 w 5890437"/>
              <a:gd name="connsiteY2" fmla="*/ 563526 h 938973"/>
              <a:gd name="connsiteX3" fmla="*/ 574158 w 5890437"/>
              <a:gd name="connsiteY3" fmla="*/ 627321 h 938973"/>
              <a:gd name="connsiteX4" fmla="*/ 712381 w 5890437"/>
              <a:gd name="connsiteY4" fmla="*/ 691117 h 938973"/>
              <a:gd name="connsiteX5" fmla="*/ 988828 w 5890437"/>
              <a:gd name="connsiteY5" fmla="*/ 786810 h 938973"/>
              <a:gd name="connsiteX6" fmla="*/ 1180214 w 5890437"/>
              <a:gd name="connsiteY6" fmla="*/ 829340 h 938973"/>
              <a:gd name="connsiteX7" fmla="*/ 1350335 w 5890437"/>
              <a:gd name="connsiteY7" fmla="*/ 861238 h 938973"/>
              <a:gd name="connsiteX8" fmla="*/ 1679944 w 5890437"/>
              <a:gd name="connsiteY8" fmla="*/ 893135 h 938973"/>
              <a:gd name="connsiteX9" fmla="*/ 1860697 w 5890437"/>
              <a:gd name="connsiteY9" fmla="*/ 935665 h 938973"/>
              <a:gd name="connsiteX10" fmla="*/ 3476846 w 5890437"/>
              <a:gd name="connsiteY10" fmla="*/ 925033 h 938973"/>
              <a:gd name="connsiteX11" fmla="*/ 3583172 w 5890437"/>
              <a:gd name="connsiteY11" fmla="*/ 914400 h 938973"/>
              <a:gd name="connsiteX12" fmla="*/ 3763925 w 5890437"/>
              <a:gd name="connsiteY12" fmla="*/ 903768 h 938973"/>
              <a:gd name="connsiteX13" fmla="*/ 4412511 w 5890437"/>
              <a:gd name="connsiteY13" fmla="*/ 818707 h 938973"/>
              <a:gd name="connsiteX14" fmla="*/ 4572000 w 5890437"/>
              <a:gd name="connsiteY14" fmla="*/ 808075 h 938973"/>
              <a:gd name="connsiteX15" fmla="*/ 4710223 w 5890437"/>
              <a:gd name="connsiteY15" fmla="*/ 754912 h 938973"/>
              <a:gd name="connsiteX16" fmla="*/ 4805916 w 5890437"/>
              <a:gd name="connsiteY16" fmla="*/ 733647 h 938973"/>
              <a:gd name="connsiteX17" fmla="*/ 4976037 w 5890437"/>
              <a:gd name="connsiteY17" fmla="*/ 659219 h 938973"/>
              <a:gd name="connsiteX18" fmla="*/ 5050465 w 5890437"/>
              <a:gd name="connsiteY18" fmla="*/ 627321 h 938973"/>
              <a:gd name="connsiteX19" fmla="*/ 5135525 w 5890437"/>
              <a:gd name="connsiteY19" fmla="*/ 595424 h 938973"/>
              <a:gd name="connsiteX20" fmla="*/ 5305646 w 5890437"/>
              <a:gd name="connsiteY20" fmla="*/ 499731 h 938973"/>
              <a:gd name="connsiteX21" fmla="*/ 5358809 w 5890437"/>
              <a:gd name="connsiteY21" fmla="*/ 457200 h 938973"/>
              <a:gd name="connsiteX22" fmla="*/ 5411972 w 5890437"/>
              <a:gd name="connsiteY22" fmla="*/ 446568 h 938973"/>
              <a:gd name="connsiteX23" fmla="*/ 5443870 w 5890437"/>
              <a:gd name="connsiteY23" fmla="*/ 425303 h 938973"/>
              <a:gd name="connsiteX24" fmla="*/ 5497032 w 5890437"/>
              <a:gd name="connsiteY24" fmla="*/ 404038 h 938973"/>
              <a:gd name="connsiteX25" fmla="*/ 5528930 w 5890437"/>
              <a:gd name="connsiteY25" fmla="*/ 372140 h 938973"/>
              <a:gd name="connsiteX26" fmla="*/ 5624623 w 5890437"/>
              <a:gd name="connsiteY26" fmla="*/ 287079 h 938973"/>
              <a:gd name="connsiteX27" fmla="*/ 5667153 w 5890437"/>
              <a:gd name="connsiteY27" fmla="*/ 255182 h 938973"/>
              <a:gd name="connsiteX28" fmla="*/ 5741581 w 5890437"/>
              <a:gd name="connsiteY28" fmla="*/ 180754 h 938973"/>
              <a:gd name="connsiteX29" fmla="*/ 5816009 w 5890437"/>
              <a:gd name="connsiteY29" fmla="*/ 106326 h 938973"/>
              <a:gd name="connsiteX30" fmla="*/ 5847907 w 5890437"/>
              <a:gd name="connsiteY30" fmla="*/ 63796 h 938973"/>
              <a:gd name="connsiteX31" fmla="*/ 5890437 w 5890437"/>
              <a:gd name="connsiteY31" fmla="*/ 0 h 9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90437" h="938973">
                <a:moveTo>
                  <a:pt x="0" y="170121"/>
                </a:moveTo>
                <a:cubicBezTo>
                  <a:pt x="87358" y="344843"/>
                  <a:pt x="-8524" y="177438"/>
                  <a:pt x="308344" y="435935"/>
                </a:cubicBezTo>
                <a:cubicBezTo>
                  <a:pt x="354950" y="473955"/>
                  <a:pt x="390835" y="523731"/>
                  <a:pt x="435935" y="563526"/>
                </a:cubicBezTo>
                <a:cubicBezTo>
                  <a:pt x="474244" y="597328"/>
                  <a:pt x="529560" y="608207"/>
                  <a:pt x="574158" y="627321"/>
                </a:cubicBezTo>
                <a:cubicBezTo>
                  <a:pt x="620800" y="647310"/>
                  <a:pt x="665646" y="671345"/>
                  <a:pt x="712381" y="691117"/>
                </a:cubicBezTo>
                <a:cubicBezTo>
                  <a:pt x="795782" y="726402"/>
                  <a:pt x="900895" y="764118"/>
                  <a:pt x="988828" y="786810"/>
                </a:cubicBezTo>
                <a:cubicBezTo>
                  <a:pt x="1052106" y="803140"/>
                  <a:pt x="1116205" y="816162"/>
                  <a:pt x="1180214" y="829340"/>
                </a:cubicBezTo>
                <a:cubicBezTo>
                  <a:pt x="1236724" y="840974"/>
                  <a:pt x="1293291" y="852595"/>
                  <a:pt x="1350335" y="861238"/>
                </a:cubicBezTo>
                <a:cubicBezTo>
                  <a:pt x="1483163" y="881364"/>
                  <a:pt x="1550384" y="883881"/>
                  <a:pt x="1679944" y="893135"/>
                </a:cubicBezTo>
                <a:cubicBezTo>
                  <a:pt x="1740195" y="907312"/>
                  <a:pt x="1798810" y="934566"/>
                  <a:pt x="1860697" y="935665"/>
                </a:cubicBezTo>
                <a:cubicBezTo>
                  <a:pt x="2399340" y="945227"/>
                  <a:pt x="2938159" y="931683"/>
                  <a:pt x="3476846" y="925033"/>
                </a:cubicBezTo>
                <a:cubicBezTo>
                  <a:pt x="3512462" y="924593"/>
                  <a:pt x="3547651" y="917031"/>
                  <a:pt x="3583172" y="914400"/>
                </a:cubicBezTo>
                <a:cubicBezTo>
                  <a:pt x="3643362" y="909941"/>
                  <a:pt x="3703674" y="907312"/>
                  <a:pt x="3763925" y="903768"/>
                </a:cubicBezTo>
                <a:lnTo>
                  <a:pt x="4412511" y="818707"/>
                </a:lnTo>
                <a:cubicBezTo>
                  <a:pt x="4465422" y="812441"/>
                  <a:pt x="4519902" y="819239"/>
                  <a:pt x="4572000" y="808075"/>
                </a:cubicBezTo>
                <a:cubicBezTo>
                  <a:pt x="4620269" y="797732"/>
                  <a:pt x="4662034" y="765621"/>
                  <a:pt x="4710223" y="754912"/>
                </a:cubicBezTo>
                <a:cubicBezTo>
                  <a:pt x="4742121" y="747824"/>
                  <a:pt x="4775172" y="744715"/>
                  <a:pt x="4805916" y="733647"/>
                </a:cubicBezTo>
                <a:cubicBezTo>
                  <a:pt x="4864154" y="712681"/>
                  <a:pt x="4919274" y="683899"/>
                  <a:pt x="4976037" y="659219"/>
                </a:cubicBezTo>
                <a:cubicBezTo>
                  <a:pt x="5000790" y="648457"/>
                  <a:pt x="5025192" y="636798"/>
                  <a:pt x="5050465" y="627321"/>
                </a:cubicBezTo>
                <a:cubicBezTo>
                  <a:pt x="5078818" y="616689"/>
                  <a:pt x="5108441" y="608966"/>
                  <a:pt x="5135525" y="595424"/>
                </a:cubicBezTo>
                <a:cubicBezTo>
                  <a:pt x="5193719" y="566327"/>
                  <a:pt x="5254841" y="540376"/>
                  <a:pt x="5305646" y="499731"/>
                </a:cubicBezTo>
                <a:cubicBezTo>
                  <a:pt x="5323367" y="485554"/>
                  <a:pt x="5338511" y="467349"/>
                  <a:pt x="5358809" y="457200"/>
                </a:cubicBezTo>
                <a:cubicBezTo>
                  <a:pt x="5374973" y="449118"/>
                  <a:pt x="5394251" y="450112"/>
                  <a:pt x="5411972" y="446568"/>
                </a:cubicBezTo>
                <a:cubicBezTo>
                  <a:pt x="5422605" y="439480"/>
                  <a:pt x="5432440" y="431018"/>
                  <a:pt x="5443870" y="425303"/>
                </a:cubicBezTo>
                <a:cubicBezTo>
                  <a:pt x="5460941" y="416768"/>
                  <a:pt x="5480847" y="414154"/>
                  <a:pt x="5497032" y="404038"/>
                </a:cubicBezTo>
                <a:cubicBezTo>
                  <a:pt x="5509783" y="396068"/>
                  <a:pt x="5517846" y="382301"/>
                  <a:pt x="5528930" y="372140"/>
                </a:cubicBezTo>
                <a:cubicBezTo>
                  <a:pt x="5560390" y="343302"/>
                  <a:pt x="5592043" y="314646"/>
                  <a:pt x="5624623" y="287079"/>
                </a:cubicBezTo>
                <a:cubicBezTo>
                  <a:pt x="5638151" y="275632"/>
                  <a:pt x="5654041" y="267102"/>
                  <a:pt x="5667153" y="255182"/>
                </a:cubicBezTo>
                <a:cubicBezTo>
                  <a:pt x="5693114" y="231581"/>
                  <a:pt x="5722119" y="209947"/>
                  <a:pt x="5741581" y="180754"/>
                </a:cubicBezTo>
                <a:cubicBezTo>
                  <a:pt x="5790328" y="107633"/>
                  <a:pt x="5759865" y="125040"/>
                  <a:pt x="5816009" y="106326"/>
                </a:cubicBezTo>
                <a:cubicBezTo>
                  <a:pt x="5826642" y="92149"/>
                  <a:pt x="5838077" y="78541"/>
                  <a:pt x="5847907" y="63796"/>
                </a:cubicBezTo>
                <a:cubicBezTo>
                  <a:pt x="5893877" y="-5159"/>
                  <a:pt x="5862403" y="28034"/>
                  <a:pt x="589043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C029E9-DB23-41E4-8BF6-2172B676BDB9}"/>
              </a:ext>
            </a:extLst>
          </p:cNvPr>
          <p:cNvCxnSpPr/>
          <p:nvPr/>
        </p:nvCxnSpPr>
        <p:spPr>
          <a:xfrm>
            <a:off x="2620925" y="1456661"/>
            <a:ext cx="679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FE70D8F-FA80-4C31-8C08-A3E38DB0EF87}"/>
              </a:ext>
            </a:extLst>
          </p:cNvPr>
          <p:cNvSpPr txBox="1"/>
          <p:nvPr/>
        </p:nvSpPr>
        <p:spPr>
          <a:xfrm>
            <a:off x="1864242" y="4221125"/>
            <a:ext cx="846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cis</a:t>
            </a:r>
            <a:r>
              <a:rPr lang="zh-CN" altLang="en-US" dirty="0"/>
              <a:t>的器件的特性，是由</a:t>
            </a:r>
            <a:r>
              <a:rPr lang="en-US" altLang="zh-CN" dirty="0"/>
              <a:t>12chip</a:t>
            </a:r>
            <a:r>
              <a:rPr lang="zh-CN" altLang="en-US" dirty="0"/>
              <a:t>拼接而成，所以性能不均匀；导致同等曝光下，得到的影像数据不一致，因此需要</a:t>
            </a:r>
            <a:r>
              <a:rPr lang="en-US" altLang="zh-CN" dirty="0"/>
              <a:t>shading</a:t>
            </a:r>
            <a:r>
              <a:rPr lang="zh-CN" altLang="en-US" dirty="0"/>
              <a:t>校正；</a:t>
            </a:r>
            <a:r>
              <a:rPr lang="en-US" altLang="zh-CN" dirty="0"/>
              <a:t>out=in*</a:t>
            </a:r>
            <a:r>
              <a:rPr lang="en-US" altLang="zh-CN" dirty="0" err="1"/>
              <a:t>gain+offset</a:t>
            </a:r>
            <a:r>
              <a:rPr lang="zh-CN" altLang="en-US" dirty="0"/>
              <a:t>；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DFDAF1-8F42-440B-BB3A-F09ACDD56AFE}"/>
              </a:ext>
            </a:extLst>
          </p:cNvPr>
          <p:cNvCxnSpPr>
            <a:stCxn id="5" idx="0"/>
          </p:cNvCxnSpPr>
          <p:nvPr/>
        </p:nvCxnSpPr>
        <p:spPr>
          <a:xfrm flipV="1">
            <a:off x="3150781" y="1573619"/>
            <a:ext cx="0" cy="9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D404E9-39AC-4BDA-B8A3-B4CB34CC40A8}"/>
              </a:ext>
            </a:extLst>
          </p:cNvPr>
          <p:cNvCxnSpPr>
            <a:stCxn id="5" idx="3"/>
          </p:cNvCxnSpPr>
          <p:nvPr/>
        </p:nvCxnSpPr>
        <p:spPr>
          <a:xfrm flipV="1">
            <a:off x="3724939" y="1456661"/>
            <a:ext cx="10634" cy="15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3106BC-B8E9-4CCA-8656-5C670B4807A1}"/>
              </a:ext>
            </a:extLst>
          </p:cNvPr>
          <p:cNvCxnSpPr>
            <a:cxnSpLocks/>
          </p:cNvCxnSpPr>
          <p:nvPr/>
        </p:nvCxnSpPr>
        <p:spPr>
          <a:xfrm flipV="1">
            <a:off x="5326912" y="1488558"/>
            <a:ext cx="0" cy="178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5E963C-2CEB-4495-8752-A43BA2457671}"/>
              </a:ext>
            </a:extLst>
          </p:cNvPr>
          <p:cNvCxnSpPr>
            <a:stCxn id="5" idx="6"/>
          </p:cNvCxnSpPr>
          <p:nvPr/>
        </p:nvCxnSpPr>
        <p:spPr>
          <a:xfrm flipV="1">
            <a:off x="4330995" y="1456661"/>
            <a:ext cx="1" cy="170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E787D6-D6DD-4052-960E-17CA0DE0A638}"/>
              </a:ext>
            </a:extLst>
          </p:cNvPr>
          <p:cNvCxnSpPr>
            <a:cxnSpLocks/>
            <a:stCxn id="5" idx="10"/>
          </p:cNvCxnSpPr>
          <p:nvPr/>
        </p:nvCxnSpPr>
        <p:spPr>
          <a:xfrm>
            <a:off x="6627627" y="32568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4F9446-5F1F-44DC-A8D2-CA932F66698F}"/>
              </a:ext>
            </a:extLst>
          </p:cNvPr>
          <p:cNvCxnSpPr>
            <a:stCxn id="5" idx="13"/>
          </p:cNvCxnSpPr>
          <p:nvPr/>
        </p:nvCxnSpPr>
        <p:spPr>
          <a:xfrm flipH="1" flipV="1">
            <a:off x="7520763" y="1573619"/>
            <a:ext cx="42529" cy="157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C02154-2D05-45C9-83D4-2A3FCBA5C6D1}"/>
              </a:ext>
            </a:extLst>
          </p:cNvPr>
          <p:cNvCxnSpPr>
            <a:stCxn id="5" idx="25"/>
          </p:cNvCxnSpPr>
          <p:nvPr/>
        </p:nvCxnSpPr>
        <p:spPr>
          <a:xfrm flipH="1" flipV="1">
            <a:off x="8647814" y="1573619"/>
            <a:ext cx="31897" cy="113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2E986D-9252-495D-81D3-99E53434AD17}"/>
              </a:ext>
            </a:extLst>
          </p:cNvPr>
          <p:cNvCxnSpPr>
            <a:stCxn id="5" idx="10"/>
          </p:cNvCxnSpPr>
          <p:nvPr/>
        </p:nvCxnSpPr>
        <p:spPr>
          <a:xfrm flipV="1">
            <a:off x="6627627" y="1456661"/>
            <a:ext cx="7089" cy="18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008CA-6456-4233-B693-FA90816D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fringe  for CIS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BE198-4F9B-463E-8446-DA4285B3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962963"/>
            <a:ext cx="10969200" cy="4759200"/>
          </a:xfrm>
        </p:spPr>
        <p:txBody>
          <a:bodyPr/>
          <a:lstStyle/>
          <a:p>
            <a:r>
              <a:rPr lang="zh-CN" altLang="en-US" dirty="0"/>
              <a:t>由于扫描的时候，马达是运动的，因此扫描的三行数据存在位移偏差，所以需要插值补偿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F1FDE-21CB-43C6-B038-A6C9D47C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C009-CCBA-4BCF-BDAF-B94A402A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17" y="1417781"/>
            <a:ext cx="8102769" cy="54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50BD7-00DA-43BB-8C16-1E84CE7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fringe for CCD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CEF16-BBC0-4B37-85A5-7765A4AA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53087E-DD29-40C0-95FC-7BAB742B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1" y="1111389"/>
            <a:ext cx="8496300" cy="50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8071A-8F4D-45AE-91BE-E4A0EE4B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Gamma</a:t>
            </a:r>
            <a:r>
              <a:rPr lang="zh-CN" altLang="en-US" dirty="0"/>
              <a:t>曲线校正（包含</a:t>
            </a:r>
            <a:r>
              <a:rPr lang="en-US" altLang="zh-CN" dirty="0"/>
              <a:t>8bit</a:t>
            </a:r>
            <a:r>
              <a:rPr lang="zh-CN" altLang="en-US" dirty="0"/>
              <a:t>，</a:t>
            </a:r>
            <a:r>
              <a:rPr lang="en-US" altLang="zh-CN" dirty="0"/>
              <a:t>10bit</a:t>
            </a:r>
            <a:r>
              <a:rPr lang="zh-CN" altLang="en-US" dirty="0"/>
              <a:t>，</a:t>
            </a:r>
            <a:r>
              <a:rPr lang="en-US" altLang="zh-CN" dirty="0"/>
              <a:t>12bit</a:t>
            </a:r>
            <a:r>
              <a:rPr lang="zh-CN" altLang="en-US" dirty="0"/>
              <a:t>），包含</a:t>
            </a:r>
            <a:r>
              <a:rPr lang="en-US" altLang="zh-CN" dirty="0"/>
              <a:t>3</a:t>
            </a:r>
            <a:r>
              <a:rPr lang="zh-CN" altLang="en-US" dirty="0"/>
              <a:t>个通道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07869-4154-489E-8D83-26EC0D8F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 descr="工程绘图&#10;&#10;低可信度描述已自动生成">
            <a:extLst>
              <a:ext uri="{FF2B5EF4-FFF2-40B4-BE49-F238E27FC236}">
                <a16:creationId xmlns:a16="http://schemas.microsoft.com/office/drawing/2014/main" id="{41C38B3C-D347-4A4D-BED1-B61C03DE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5" y="1384717"/>
            <a:ext cx="4507929" cy="45079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0FEEEF-2C5A-4F5C-8B3A-74445A9864FE}"/>
              </a:ext>
            </a:extLst>
          </p:cNvPr>
          <p:cNvSpPr txBox="1"/>
          <p:nvPr/>
        </p:nvSpPr>
        <p:spPr>
          <a:xfrm>
            <a:off x="5115964" y="59450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CBDC2C-E10D-4741-B117-A69794D5D6E6}"/>
              </a:ext>
            </a:extLst>
          </p:cNvPr>
          <p:cNvSpPr txBox="1"/>
          <p:nvPr/>
        </p:nvSpPr>
        <p:spPr>
          <a:xfrm>
            <a:off x="904437" y="1297172"/>
            <a:ext cx="361507" cy="1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输出图像数据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E26B8C77-3ACC-4111-8C9F-1332F92CC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1891"/>
              </p:ext>
            </p:extLst>
          </p:nvPr>
        </p:nvGraphicFramePr>
        <p:xfrm>
          <a:off x="5568193" y="1941217"/>
          <a:ext cx="618078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75">
                  <a:extLst>
                    <a:ext uri="{9D8B030D-6E8A-4147-A177-3AD203B41FA5}">
                      <a16:colId xmlns:a16="http://schemas.microsoft.com/office/drawing/2014/main" val="3760682305"/>
                    </a:ext>
                  </a:extLst>
                </a:gridCol>
                <a:gridCol w="4391608">
                  <a:extLst>
                    <a:ext uri="{9D8B030D-6E8A-4147-A177-3AD203B41FA5}">
                      <a16:colId xmlns:a16="http://schemas.microsoft.com/office/drawing/2014/main" val="3557043171"/>
                    </a:ext>
                  </a:extLst>
                </a:gridCol>
              </a:tblGrid>
              <a:tr h="207245">
                <a:tc>
                  <a:txBody>
                    <a:bodyPr/>
                    <a:lstStyle/>
                    <a:p>
                      <a:pPr algn="l" fontAlgn="t"/>
                      <a:endParaRPr lang="en-US" sz="2400" b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Applies 1D lookup tables (4097 values)</a:t>
                      </a:r>
                      <a:r>
                        <a:rPr lang="en-US" sz="2400" b="0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 for</a:t>
                      </a:r>
                      <a:r>
                        <a:rPr lang="en-US" sz="2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R, G and B. Scan</a:t>
                      </a:r>
                      <a:r>
                        <a:rPr lang="en-US" sz="2400" b="0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 data linearization may be performed here. The lookup tables should be generated by doing a profile of the scanner.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0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51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E6AA5-BEAC-418C-B1AC-1EB7059D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/>
              <a:t>滤波器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43CF2-88E2-4CC6-B1DF-00DE683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6A7202-8629-4295-AB57-6BA5D158286A}"/>
              </a:ext>
            </a:extLst>
          </p:cNvPr>
          <p:cNvSpPr txBox="1"/>
          <p:nvPr/>
        </p:nvSpPr>
        <p:spPr>
          <a:xfrm>
            <a:off x="846795" y="1221939"/>
            <a:ext cx="11444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CN" sz="1800" b="0" u="none" strike="noStrike" dirty="0">
                <a:solidFill>
                  <a:schemeClr val="tx1"/>
                </a:solidFill>
                <a:effectLst/>
              </a:rPr>
              <a:t>Applies a symmetric</a:t>
            </a:r>
            <a:r>
              <a:rPr lang="en-US" altLang="zh-CN" sz="1800" b="0" u="none" strike="noStrike" baseline="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800" b="0" u="none" strike="noStrike" dirty="0">
                <a:solidFill>
                  <a:schemeClr val="tx1"/>
                </a:solidFill>
                <a:effectLst/>
              </a:rPr>
              <a:t>FIR filter. Three modes of operation:</a:t>
            </a:r>
            <a:br>
              <a:rPr lang="en-US" altLang="zh-CN" sz="1800" b="0" u="none" strike="noStrike" dirty="0">
                <a:solidFill>
                  <a:schemeClr val="tx1"/>
                </a:solidFill>
                <a:effectLst/>
              </a:rPr>
            </a:br>
            <a:r>
              <a:rPr lang="en-US" altLang="zh-CN" sz="1800" b="0" u="none" strike="noStrike" dirty="0">
                <a:solidFill>
                  <a:srgbClr val="FF0000"/>
                </a:solidFill>
                <a:effectLst/>
              </a:rPr>
              <a:t>        5x5 filtering for up to 4 color planes</a:t>
            </a:r>
            <a:br>
              <a:rPr lang="en-US" altLang="zh-CN" sz="1800" b="0" u="none" strike="noStrike" dirty="0">
                <a:solidFill>
                  <a:schemeClr val="tx1"/>
                </a:solidFill>
                <a:effectLst/>
              </a:rPr>
            </a:br>
            <a:r>
              <a:rPr lang="en-US" altLang="zh-CN" sz="1800" b="0" u="none" strike="noStrike" dirty="0">
                <a:solidFill>
                  <a:schemeClr val="tx1"/>
                </a:solidFill>
                <a:effectLst/>
              </a:rPr>
              <a:t>        7x7 filtering for 1 color plane plus 5x5 filtering of up to 2 other color planes</a:t>
            </a:r>
            <a:br>
              <a:rPr lang="en-US" altLang="zh-CN" sz="1800" b="0" u="none" strike="noStrike" dirty="0">
                <a:solidFill>
                  <a:schemeClr val="tx1"/>
                </a:solidFill>
                <a:effectLst/>
              </a:rPr>
            </a:br>
            <a:r>
              <a:rPr lang="en-US" altLang="zh-CN" sz="1800" b="0" u="none" strike="noStrike" dirty="0">
                <a:solidFill>
                  <a:schemeClr val="tx1"/>
                </a:solidFill>
                <a:effectLst/>
              </a:rPr>
              <a:t>        9x9 filtering for 1 color plane</a:t>
            </a:r>
            <a:br>
              <a:rPr lang="en-US" altLang="zh-CN" sz="1800" b="0" u="none" strike="noStrike" dirty="0">
                <a:solidFill>
                  <a:schemeClr val="tx1"/>
                </a:solidFill>
                <a:effectLst/>
              </a:rPr>
            </a:br>
            <a:endParaRPr lang="en-US" altLang="zh-CN" sz="1800" b="0" u="none" strike="noStrike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077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7731-9A0C-4384-ADB0-FF233D2B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/>
              <a:t>滤波器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DB441-CA68-4E66-91DF-527EF014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 descr="电子计算机&#10;&#10;中度可信度描述已自动生成">
            <a:extLst>
              <a:ext uri="{FF2B5EF4-FFF2-40B4-BE49-F238E27FC236}">
                <a16:creationId xmlns:a16="http://schemas.microsoft.com/office/drawing/2014/main" id="{332B943A-4438-4C63-8200-8C6A24BE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31" y="1289825"/>
            <a:ext cx="5394922" cy="42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2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1324</Words>
  <Application>Microsoft Office PowerPoint</Application>
  <PresentationFormat>宽屏</PresentationFormat>
  <Paragraphs>492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JhengHei UI</vt:lpstr>
      <vt:lpstr>等线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Visio.Drawing.11</vt:lpstr>
      <vt:lpstr>SoC 功能模块</vt:lpstr>
      <vt:lpstr>COPY 图像处理流程</vt:lpstr>
      <vt:lpstr>SCAN 图像处理流程</vt:lpstr>
      <vt:lpstr>Shading校正</vt:lpstr>
      <vt:lpstr>Color fringe  for CIS</vt:lpstr>
      <vt:lpstr>Color fringe for CCD</vt:lpstr>
      <vt:lpstr>Gamma曲线校正（包含8bit，10bit，12bit），包含3个通道</vt:lpstr>
      <vt:lpstr>Filter滤波器</vt:lpstr>
      <vt:lpstr>Filter滤波器</vt:lpstr>
      <vt:lpstr>Scale缩放算法</vt:lpstr>
      <vt:lpstr>半色调算法</vt:lpstr>
      <vt:lpstr>半色调算法-调幅加网</vt:lpstr>
      <vt:lpstr>Color Coverter（颜色空间变化）RGBtoYCC,YCCtoRGB</vt:lpstr>
      <vt:lpstr>Mirror处理</vt:lpstr>
      <vt:lpstr>Data Pack</vt:lpstr>
      <vt:lpstr>JBIG</vt:lpstr>
      <vt:lpstr>JPEG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qihang</dc:creator>
  <cp:lastModifiedBy>雷艳虎</cp:lastModifiedBy>
  <cp:revision>296</cp:revision>
  <dcterms:created xsi:type="dcterms:W3CDTF">2019-06-19T02:08:00Z</dcterms:created>
  <dcterms:modified xsi:type="dcterms:W3CDTF">2022-04-24T03:10:03Z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7450221F1B2C4F5D8098AD1D3721ECA0</vt:lpwstr>
  </property>
</Properties>
</file>