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7" r:id="rId3"/>
    <p:sldId id="513" r:id="rId5"/>
    <p:sldId id="541" r:id="rId6"/>
    <p:sldId id="514" r:id="rId7"/>
    <p:sldId id="535" r:id="rId8"/>
    <p:sldId id="534" r:id="rId9"/>
    <p:sldId id="515" r:id="rId10"/>
    <p:sldId id="516" r:id="rId11"/>
    <p:sldId id="532" r:id="rId12"/>
    <p:sldId id="554" r:id="rId13"/>
    <p:sldId id="536" r:id="rId14"/>
    <p:sldId id="537" r:id="rId15"/>
    <p:sldId id="538" r:id="rId16"/>
    <p:sldId id="539" r:id="rId17"/>
    <p:sldId id="540" r:id="rId18"/>
    <p:sldId id="561" r:id="rId19"/>
    <p:sldId id="265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808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039"/>
  </p:normalViewPr>
  <p:slideViewPr>
    <p:cSldViewPr showGuides="1">
      <p:cViewPr>
        <p:scale>
          <a:sx n="60" d="100"/>
          <a:sy n="60" d="100"/>
        </p:scale>
        <p:origin x="-1656" y="-198"/>
      </p:cViewPr>
      <p:guideLst>
        <p:guide orient="horz" pos="2112"/>
        <p:guide pos="2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true" noChangeArrowheads="true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 algn="r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true" noChangeArrowheads="true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true" noChangeArrowheads="true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 algn="r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Rot="true" noTextEdit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true" noChangeArrowheads="true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7"/>
          <p:cNvSpPr txBox="true">
            <a:spLocks noGrp="true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386" name="Rectangle 2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true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21506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false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p>
            <a:pPr algn="r" fontAlgn="base"/>
            <a:r>
              <a:rPr lang="zh-CN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  <a:t>page </a:t>
            </a:r>
            <a:fld id="{9A0DB2DC-4C9A-4742-B13C-FB6460FD3503}" type="slidenum">
              <a:rPr lang="en-US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000" i="1" noProof="1" dirty="0"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p>
            <a:pPr algn="r" fontAlgn="base"/>
            <a:r>
              <a:rPr lang="zh-CN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  <a:t>page </a:t>
            </a:r>
            <a:fld id="{9A0DB2DC-4C9A-4742-B13C-FB6460FD3503}" type="slidenum">
              <a:rPr lang="en-US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000" i="1" noProof="1" dirty="0"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VV_L\New VI design\03_Basic Design Phase\ppt正文页.jpg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2784475" y="-1071562"/>
            <a:ext cx="10110788" cy="7573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6481763" y="188913"/>
            <a:ext cx="1979612" cy="5616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539750" y="188913"/>
            <a:ext cx="5789613" cy="5616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Rectangle 5"/>
          <p:cNvSpPr>
            <a:spLocks noGrp="true" noChangeArrowheads="true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p>
            <a:pPr algn="r" fontAlgn="base"/>
            <a:r>
              <a:rPr lang="zh-CN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  <a:t>page </a:t>
            </a:r>
            <a:fld id="{9A0DB2DC-4C9A-4742-B13C-FB6460FD3503}" type="slidenum">
              <a:rPr lang="en-US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000" i="1" noProof="1" dirty="0"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华文细黑" pitchFamily="2" charset="-122"/>
                <a:ea typeface="华文细黑" pitchFamily="2" charset="-122"/>
              </a:defRPr>
            </a:lvl2pPr>
            <a:lvl3pPr>
              <a:buNone/>
              <a:defRPr sz="2000"/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		</a:t>
            </a:r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3"/>
          <p:cNvSpPr>
            <a:spLocks noGrp="true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p>
            <a:pPr algn="r" fontAlgn="base"/>
            <a:r>
              <a:rPr lang="zh-CN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  <a:t>page </a:t>
            </a:r>
            <a:fld id="{9A0DB2DC-4C9A-4742-B13C-FB6460FD3503}" type="slidenum">
              <a:rPr lang="en-US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000" i="1" noProof="1" dirty="0"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p>
            <a:pPr algn="r" fontAlgn="base"/>
            <a:r>
              <a:rPr lang="zh-CN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  <a:t>page </a:t>
            </a:r>
            <a:fld id="{9A0DB2DC-4C9A-4742-B13C-FB6460FD3503}" type="slidenum">
              <a:rPr lang="en-US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000" i="1" noProof="1" dirty="0"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539750" y="1773238"/>
            <a:ext cx="3884613" cy="403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576763" y="1773238"/>
            <a:ext cx="3884612" cy="403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p>
            <a:pPr algn="r" fontAlgn="base"/>
            <a:r>
              <a:rPr lang="zh-CN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  <a:t>page </a:t>
            </a:r>
            <a:fld id="{9A0DB2DC-4C9A-4742-B13C-FB6460FD3503}" type="slidenum">
              <a:rPr lang="en-US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000" i="1" noProof="1" dirty="0"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true" noChangeArrowheads="true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true" noChangeArrowheads="true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true" noChangeArrowheads="true"/>
          </p:cNvSpPr>
          <p:nvPr>
            <p:ph type="sldNum" sz="quarter" idx="1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p>
            <a:pPr algn="r" fontAlgn="base"/>
            <a:r>
              <a:rPr lang="zh-CN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  <a:t>page </a:t>
            </a:r>
            <a:fld id="{9A0DB2DC-4C9A-4742-B13C-FB6460FD3503}" type="slidenum">
              <a:rPr lang="en-US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000" i="1" noProof="1" dirty="0"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84187" y="188913"/>
            <a:ext cx="5688013" cy="43180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p>
            <a:pPr algn="r" fontAlgn="base"/>
            <a:r>
              <a:rPr lang="zh-CN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  <a:t>page </a:t>
            </a:r>
            <a:fld id="{9A0DB2DC-4C9A-4742-B13C-FB6460FD3503}" type="slidenum">
              <a:rPr lang="en-US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000" i="1" noProof="1" dirty="0"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true" noChangeArrowheads="true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p>
            <a:pPr algn="r" fontAlgn="base"/>
            <a:r>
              <a:rPr lang="zh-CN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  <a:t>page </a:t>
            </a:r>
            <a:fld id="{9A0DB2DC-4C9A-4742-B13C-FB6460FD3503}" type="slidenum">
              <a:rPr lang="en-US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000" i="1" noProof="1" dirty="0"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p>
            <a:pPr algn="r" fontAlgn="base"/>
            <a:r>
              <a:rPr lang="zh-CN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  <a:t>page </a:t>
            </a:r>
            <a:fld id="{9A0DB2DC-4C9A-4742-B13C-FB6460FD3503}" type="slidenum">
              <a:rPr lang="en-US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000" i="1" noProof="1" dirty="0"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p>
            <a:pPr algn="r" fontAlgn="base"/>
            <a:r>
              <a:rPr lang="zh-CN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  <a:t>page </a:t>
            </a:r>
            <a:fld id="{9A0DB2DC-4C9A-4742-B13C-FB6460FD3503}" type="slidenum">
              <a:rPr lang="en-US" altLang="zh-CN" sz="1000" i="1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000" i="1" noProof="1" dirty="0"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false">
          <a:blip r:embed="rId12" cstate="print">
            <a:lum/>
          </a:blip>
          <a:srcRect/>
          <a:stretch>
            <a:fillRect l="-1000" t="-1000" r="-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true"/>
          </p:cNvSpPr>
          <p:nvPr>
            <p:ph type="title"/>
          </p:nvPr>
        </p:nvSpPr>
        <p:spPr>
          <a:xfrm>
            <a:off x="539750" y="188913"/>
            <a:ext cx="5688013" cy="431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龙芯品牌形象识别系统</a:t>
            </a:r>
            <a:endParaRPr lang="zh-CN" altLang="en-US" dirty="0"/>
          </a:p>
        </p:txBody>
      </p:sp>
      <p:sp>
        <p:nvSpPr>
          <p:cNvPr id="1027" name="Rectangle 3"/>
          <p:cNvSpPr>
            <a:spLocks noGrp="true"/>
          </p:cNvSpPr>
          <p:nvPr>
            <p:ph type="body"/>
          </p:nvPr>
        </p:nvSpPr>
        <p:spPr>
          <a:xfrm>
            <a:off x="539750" y="1773238"/>
            <a:ext cx="7921625" cy="4032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单击此处编辑母版文本样式或者添加图片</a:t>
            </a:r>
            <a:endParaRPr lang="zh-CN" altLang="en-US" dirty="0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p>
            <a:pPr lvl="0" algn="r" eaLnBrk="1" fontAlgn="base" hangingPunct="1"/>
            <a:r>
              <a:rPr lang="zh-CN" altLang="zh-CN" sz="1000" i="1" strike="noStrike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  <a:t>page </a:t>
            </a:r>
            <a:fld id="{9A0DB2DC-4C9A-4742-B13C-FB6460FD3503}" type="slidenum">
              <a:rPr lang="en-US" altLang="zh-CN" sz="1000" i="1" strike="noStrike" noProof="1" dirty="0">
                <a:latin typeface="Myriad Pro" pitchFamily="34" charset="0"/>
                <a:ea typeface="SimSun" panose="02010600030101010101" pitchFamily="2" charset="-122"/>
                <a:cs typeface="+mn-ea"/>
              </a:rPr>
            </a:fld>
            <a:endParaRPr lang="en-US" altLang="zh-CN" sz="1000" i="1" strike="noStrike" noProof="1" dirty="0">
              <a:latin typeface="Myriad Pro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j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汉仪中黑简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汉仪中黑简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汉仪中黑简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汉仪中黑简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zh-CN" altLang="zh-CN" sz="1000" i="1" dirty="0">
                <a:latin typeface="Myriad Pro" pitchFamily="34" charset="0"/>
                <a:ea typeface="SimSun" panose="02010600030101010101" pitchFamily="2" charset="-122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itchFamily="49" charset="-122"/>
              </a:rPr>
            </a:fld>
            <a:endParaRPr lang="en-US" altLang="zh-CN" sz="1000" i="1" dirty="0">
              <a:latin typeface="Myriad Pro" pitchFamily="34" charset="0"/>
              <a:ea typeface="黑体" pitchFamily="49" charset="-122"/>
            </a:endParaRPr>
          </a:p>
        </p:txBody>
      </p:sp>
      <p:sp>
        <p:nvSpPr>
          <p:cNvPr id="15362" name="Rectangle 33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endParaRPr lang="zh-CN" altLang="zh-CN" dirty="0">
              <a:solidFill>
                <a:srgbClr val="595959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5363" name="Rectangle 34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endParaRPr lang="zh-CN" altLang="zh-CN" dirty="0">
              <a:solidFill>
                <a:srgbClr val="59595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pic>
        <p:nvPicPr>
          <p:cNvPr id="15364" name="Picture 8" descr="L:\我的文件\PPT封面_龙芯中科.jp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Rectangle 36"/>
          <p:cNvSpPr/>
          <p:nvPr/>
        </p:nvSpPr>
        <p:spPr>
          <a:xfrm>
            <a:off x="611188" y="5805488"/>
            <a:ext cx="1436687" cy="7048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indent="0"/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汉仪中黑简" pitchFamily="49" charset="-122"/>
              </a:rPr>
              <a:t>202</a:t>
            </a:r>
            <a:r>
              <a:rPr lang="" altLang="en-US" sz="1400" dirty="0">
                <a:solidFill>
                  <a:schemeClr val="tx2"/>
                </a:solidFill>
                <a:latin typeface="Arial" panose="020B0604020202020204" pitchFamily="34" charset="0"/>
                <a:ea typeface="汉仪中黑简" pitchFamily="49" charset="-122"/>
              </a:rPr>
              <a:t>2</a:t>
            </a:r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汉仪中黑简" pitchFamily="49" charset="-122"/>
              </a:rPr>
              <a:t>.1</a:t>
            </a:r>
            <a:endParaRPr lang="en-US" altLang="zh-CN" sz="1400" dirty="0">
              <a:solidFill>
                <a:schemeClr val="tx2"/>
              </a:solidFill>
              <a:latin typeface="Arial" panose="020B0604020202020204" pitchFamily="34" charset="0"/>
              <a:ea typeface="汉仪中黑简" pitchFamily="49" charset="-122"/>
            </a:endParaRPr>
          </a:p>
        </p:txBody>
      </p:sp>
      <p:sp>
        <p:nvSpPr>
          <p:cNvPr id="15366" name="Rectangle 37"/>
          <p:cNvSpPr/>
          <p:nvPr/>
        </p:nvSpPr>
        <p:spPr>
          <a:xfrm>
            <a:off x="611505" y="2133600"/>
            <a:ext cx="7220585" cy="758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汉仪中黑简" pitchFamily="49" charset="-122"/>
              </a:rPr>
              <a:t>龙芯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汉仪中黑简" pitchFamily="49" charset="-122"/>
              </a:rPr>
              <a:t>KVM虚拟化</a:t>
            </a: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ea typeface="汉仪中黑简" pitchFamily="49" charset="-122"/>
              </a:rPr>
              <a:t>功能</a:t>
            </a: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汉仪中黑简" pitchFamily="49" charset="-122"/>
              </a:rPr>
              <a:t>和生态介绍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汉仪中黑简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zh-CN" altLang="zh-CN" sz="1000" i="1" dirty="0">
                <a:latin typeface="Myriad Pro" pitchFamily="34" charset="0"/>
                <a:ea typeface="SimSun" panose="02010600030101010101" pitchFamily="2" charset="-122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itchFamily="49" charset="-122"/>
              </a:rPr>
            </a:fld>
            <a:endParaRPr lang="en-US" altLang="zh-CN" sz="1000" i="1" dirty="0">
              <a:latin typeface="Myriad Pro" pitchFamily="34" charset="0"/>
              <a:ea typeface="黑体" pitchFamily="49" charset="-122"/>
            </a:endParaRPr>
          </a:p>
        </p:txBody>
      </p:sp>
      <p:sp>
        <p:nvSpPr>
          <p:cNvPr id="15363" name="Rectangle 2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3A5000 </a:t>
            </a:r>
            <a:r>
              <a:rPr 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KVM虚拟机</a:t>
            </a:r>
            <a:r>
              <a:rPr lang="en-US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性能</a:t>
            </a:r>
            <a:endParaRPr kumimoji="0" lang="en-US" altLang="zh-CN" sz="2000" b="1" i="0" u="none" strike="noStrike" kern="0" cap="none" spc="0" normalizeH="0" baseline="0" noProof="1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黑体" pitchFamily="49" charset="-122"/>
              <a:cs typeface="+mj-cs"/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260985" y="1051560"/>
            <a:ext cx="751141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处理器性能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spec2006虚拟机为host 9</a:t>
            </a:r>
            <a:r>
              <a:rPr lang="en-US" altLang="en-US" sz="1400"/>
              <a:t>5</a:t>
            </a:r>
            <a:r>
              <a:rPr lang="en-US" sz="1400"/>
              <a:t>%</a:t>
            </a:r>
            <a:r>
              <a:rPr lang="en-US" altLang="en-US" sz="1400"/>
              <a:t>以上</a:t>
            </a:r>
            <a:r>
              <a:rPr lang="zh-CN" altLang="en-US" sz="1400"/>
              <a:t>，</a:t>
            </a:r>
            <a:r>
              <a:rPr lang="en-US" altLang="zh-CN" sz="1400"/>
              <a:t>spec-int 94%</a:t>
            </a:r>
            <a:r>
              <a:rPr lang="zh-CN" altLang="en-US" sz="1400"/>
              <a:t>，</a:t>
            </a:r>
            <a:r>
              <a:rPr lang="en-US" altLang="zh-CN" sz="1400"/>
              <a:t>spec-fp 98%</a:t>
            </a:r>
            <a:endParaRPr lang="en-US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JVM SPEC</a:t>
            </a:r>
            <a:r>
              <a:rPr lang="zh-CN" altLang="en-US" sz="1400"/>
              <a:t>虚拟化效率比为</a:t>
            </a:r>
            <a:r>
              <a:rPr lang="en-US" altLang="zh-CN" sz="1400"/>
              <a:t>98%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内存性能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stream 虚拟机为host 98%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zh-CN" altLang="zh-CN" sz="1000" i="1" dirty="0">
                <a:latin typeface="Myriad Pro" pitchFamily="34" charset="0"/>
                <a:ea typeface="SimSun" panose="02010600030101010101" pitchFamily="2" charset="-122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itchFamily="49" charset="-122"/>
              </a:rPr>
            </a:fld>
            <a:endParaRPr lang="en-US" altLang="zh-CN" sz="1000" i="1" dirty="0">
              <a:latin typeface="Myriad Pro" pitchFamily="34" charset="0"/>
              <a:ea typeface="黑体" pitchFamily="49" charset="-122"/>
            </a:endParaRPr>
          </a:p>
        </p:txBody>
      </p:sp>
      <p:sp>
        <p:nvSpPr>
          <p:cNvPr id="15363" name="Rectangle 2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虚拟机</a:t>
            </a:r>
            <a:r>
              <a:rPr lang="zh-CN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兼容性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黑体" pitchFamily="49" charset="-122"/>
              <a:cs typeface="+mj-cs"/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260985" y="1051560"/>
            <a:ext cx="751141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统一虚拟机模型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cpu</a:t>
            </a:r>
            <a:r>
              <a:rPr lang="zh-CN" altLang="en-US" sz="1400"/>
              <a:t>模型，和物理机保持移植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桥片模型，精简</a:t>
            </a:r>
            <a:r>
              <a:rPr lang="en-US" altLang="zh-CN" sz="1400"/>
              <a:t>7A</a:t>
            </a:r>
            <a:r>
              <a:rPr lang="zh-CN" altLang="en-US" sz="1400"/>
              <a:t>桥片</a:t>
            </a:r>
            <a:endParaRPr lang="zh-CN" altLang="en-US" sz="14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支持更多</a:t>
            </a:r>
            <a:r>
              <a:rPr lang="en-US" altLang="zh-CN" sz="1400"/>
              <a:t>PCIE</a:t>
            </a:r>
            <a:r>
              <a:rPr lang="zh-CN" altLang="en-US" sz="1400"/>
              <a:t>设备仿真</a:t>
            </a:r>
            <a:endParaRPr lang="zh-CN" altLang="en-US" sz="14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简化中断控制器模型</a:t>
            </a: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虚拟机模型对外开放发布</a:t>
            </a: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龙芯系统上每个</a:t>
            </a:r>
            <a:r>
              <a:rPr lang="en-US" altLang="zh-CN" sz="1400"/>
              <a:t>OSV</a:t>
            </a:r>
            <a:r>
              <a:rPr lang="zh-CN" altLang="en-US" sz="1400"/>
              <a:t>版本可以运行其它其它</a:t>
            </a:r>
            <a:r>
              <a:rPr lang="en-US" altLang="zh-CN" sz="1400"/>
              <a:t>OSV</a:t>
            </a:r>
            <a:r>
              <a:rPr lang="zh-CN" altLang="en-US" sz="1400"/>
              <a:t>厂商的虚拟机镜像</a:t>
            </a:r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false"/>
          <a:p>
            <a:pPr indent="0" algn="r"/>
            <a:r>
              <a:rPr lang="zh-CN" altLang="zh-CN" sz="1000" i="1" dirty="0">
                <a:latin typeface="Myriad Pro" pitchFamily="34" charset="0"/>
                <a:ea typeface="SimSun" panose="02010600030101010101" pitchFamily="2" charset="-122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itchFamily="49" charset="-122"/>
              </a:rPr>
            </a:fld>
            <a:endParaRPr lang="en-US" altLang="zh-CN" sz="1000" i="1" dirty="0">
              <a:latin typeface="Myriad Pro" pitchFamily="34" charset="0"/>
              <a:ea typeface="黑体" pitchFamily="49" charset="-122"/>
            </a:endParaRPr>
          </a:p>
        </p:txBody>
      </p:sp>
      <p:sp>
        <p:nvSpPr>
          <p:cNvPr id="20482" name="Rectangle 2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zh-CN" altLang="zh-CN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  <a:sym typeface="黑体" pitchFamily="49" charset="-122"/>
              </a:rPr>
              <a:t>龙芯</a:t>
            </a:r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  <a:sym typeface="黑体" pitchFamily="49" charset="-122"/>
              </a:rPr>
              <a:t>云计算生态环境</a:t>
            </a:r>
            <a:endParaRPr lang="zh-CN" altLang="zh-CN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j-cs"/>
              <a:sym typeface="黑体" pitchFamily="49" charset="-122"/>
            </a:endParaRPr>
          </a:p>
        </p:txBody>
      </p:sp>
      <p:grpSp>
        <p:nvGrpSpPr>
          <p:cNvPr id="20483" name="Group 25"/>
          <p:cNvGrpSpPr/>
          <p:nvPr/>
        </p:nvGrpSpPr>
        <p:grpSpPr>
          <a:xfrm>
            <a:off x="252413" y="1122363"/>
            <a:ext cx="3560762" cy="3954462"/>
            <a:chOff x="773" y="1438"/>
            <a:chExt cx="1691" cy="916"/>
          </a:xfrm>
        </p:grpSpPr>
        <p:sp>
          <p:nvSpPr>
            <p:cNvPr id="20484" name="AutoShape 33"/>
            <p:cNvSpPr>
              <a:spLocks noChangeAspect="true"/>
            </p:cNvSpPr>
            <p:nvPr/>
          </p:nvSpPr>
          <p:spPr>
            <a:xfrm>
              <a:off x="773" y="2074"/>
              <a:ext cx="1691" cy="280"/>
            </a:xfrm>
            <a:prstGeom prst="roundRect">
              <a:avLst>
                <a:gd name="adj" fmla="val 20000"/>
              </a:avLst>
            </a:prstGeom>
            <a:gradFill rotWithShape="true"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2700000"/>
              <a:tileRect/>
            </a:gradFill>
            <a:ln w="9525">
              <a:noFill/>
            </a:ln>
          </p:spPr>
          <p:txBody>
            <a:bodyPr wrap="none" lIns="83443" tIns="41721" rIns="83443" bIns="41721" anchor="ctr" anchorCtr="true"/>
            <a:p>
              <a:pPr indent="0" algn="ctr" eaLnBrk="0" hangingPunct="0"/>
              <a:r>
                <a: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基础设施</a:t>
              </a:r>
              <a:r>
                <a:rPr lang="zh-CN" altLang="en-US" sz="2000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 </a:t>
              </a:r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Infrastructure</a:t>
              </a:r>
              <a:endPara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20485" name="AutoShape 45"/>
            <p:cNvSpPr>
              <a:spLocks noChangeAspect="true"/>
            </p:cNvSpPr>
            <p:nvPr/>
          </p:nvSpPr>
          <p:spPr>
            <a:xfrm>
              <a:off x="773" y="1752"/>
              <a:ext cx="1691" cy="280"/>
            </a:xfrm>
            <a:prstGeom prst="roundRect">
              <a:avLst>
                <a:gd name="adj" fmla="val 20000"/>
              </a:avLst>
            </a:prstGeom>
            <a:gradFill rotWithShape="true"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2700000"/>
              <a:tileRect/>
            </a:gradFill>
            <a:ln w="9525">
              <a:noFill/>
            </a:ln>
          </p:spPr>
          <p:txBody>
            <a:bodyPr wrap="none" lIns="83443" tIns="41721" rIns="83443" bIns="41721" anchor="ctr" anchorCtr="true"/>
            <a:p>
              <a:pPr indent="0" algn="ctr" eaLnBrk="0" hangingPunct="0"/>
              <a:r>
                <a: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系统平台</a:t>
              </a:r>
              <a:r>
                <a:rPr lang="zh-CN" altLang="en-US" sz="2000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 </a:t>
              </a:r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Platform</a:t>
              </a:r>
              <a:endPara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20486" name="AutoShape 48"/>
            <p:cNvSpPr>
              <a:spLocks noChangeAspect="true"/>
            </p:cNvSpPr>
            <p:nvPr/>
          </p:nvSpPr>
          <p:spPr>
            <a:xfrm>
              <a:off x="773" y="1438"/>
              <a:ext cx="1691" cy="280"/>
            </a:xfrm>
            <a:prstGeom prst="roundRect">
              <a:avLst>
                <a:gd name="adj" fmla="val 20000"/>
              </a:avLst>
            </a:prstGeom>
            <a:gradFill rotWithShape="true"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2700000"/>
              <a:tileRect/>
            </a:gradFill>
            <a:ln w="9525">
              <a:noFill/>
            </a:ln>
          </p:spPr>
          <p:txBody>
            <a:bodyPr wrap="none" lIns="83443" tIns="41721" rIns="83443" bIns="41721" anchor="ctr" anchorCtr="true"/>
            <a:p>
              <a:pPr indent="0" algn="ctr" eaLnBrk="0" hangingPunct="0"/>
              <a:r>
                <a:rPr lang="zh-CN" altLang="en-US" sz="2000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软件应用 </a:t>
              </a:r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Software</a:t>
              </a:r>
              <a:endPara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grpSp>
        <p:nvGrpSpPr>
          <p:cNvPr id="20487" name="Group 25"/>
          <p:cNvGrpSpPr/>
          <p:nvPr/>
        </p:nvGrpSpPr>
        <p:grpSpPr>
          <a:xfrm>
            <a:off x="4419600" y="1123950"/>
            <a:ext cx="3560763" cy="3937000"/>
            <a:chOff x="773" y="1442"/>
            <a:chExt cx="1691" cy="912"/>
          </a:xfrm>
        </p:grpSpPr>
        <p:sp>
          <p:nvSpPr>
            <p:cNvPr id="20488" name="AutoShape 33"/>
            <p:cNvSpPr>
              <a:spLocks noChangeAspect="true"/>
            </p:cNvSpPr>
            <p:nvPr/>
          </p:nvSpPr>
          <p:spPr>
            <a:xfrm>
              <a:off x="773" y="2074"/>
              <a:ext cx="1691" cy="280"/>
            </a:xfrm>
            <a:prstGeom prst="roundRect">
              <a:avLst>
                <a:gd name="adj" fmla="val 20000"/>
              </a:avLst>
            </a:prstGeom>
            <a:solidFill>
              <a:srgbClr val="FE3737"/>
            </a:solidFill>
            <a:ln w="9525">
              <a:noFill/>
            </a:ln>
          </p:spPr>
          <p:txBody>
            <a:bodyPr wrap="none" lIns="83443" tIns="41721" rIns="83443" bIns="41721" anchor="ctr" anchorCtr="true"/>
            <a:p>
              <a:pPr indent="0" algn="ctr" eaLnBrk="0" hangingPunct="0"/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分布式存储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:ceph</a:t>
              </a:r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；龙存</a:t>
              </a:r>
              <a:endParaRPr lang="en-US" altLang="zh-CN" sz="14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  <a:p>
              <a:pPr indent="0" algn="ctr" eaLnBrk="0" hangingPunct="0"/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操作系统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:Loongnix</a:t>
              </a:r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，中标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...</a:t>
              </a:r>
              <a:endParaRPr lang="zh-CN" altLang="en-US" sz="14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  <a:p>
              <a:pPr indent="0" algn="ctr" eaLnBrk="0" hangingPunct="0"/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硬件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:</a:t>
              </a:r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龙芯网络交换机；</a:t>
              </a:r>
              <a:endParaRPr lang="zh-CN" altLang="en-US" sz="14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  <a:p>
              <a:pPr indent="0" algn="ctr" eaLnBrk="0" hangingPunct="0"/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龙芯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VDI</a:t>
              </a:r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终端、双路、四路服务器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...</a:t>
              </a:r>
              <a:endParaRPr lang="en-US" altLang="zh-CN" sz="14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489" name="AutoShape 45"/>
            <p:cNvSpPr>
              <a:spLocks noChangeAspect="true"/>
            </p:cNvSpPr>
            <p:nvPr/>
          </p:nvSpPr>
          <p:spPr>
            <a:xfrm>
              <a:off x="773" y="1756"/>
              <a:ext cx="1691" cy="280"/>
            </a:xfrm>
            <a:prstGeom prst="roundRect">
              <a:avLst>
                <a:gd name="adj" fmla="val 20000"/>
              </a:avLst>
            </a:prstGeom>
            <a:solidFill>
              <a:srgbClr val="FE3737"/>
            </a:solidFill>
            <a:ln w="9525">
              <a:noFill/>
            </a:ln>
          </p:spPr>
          <p:txBody>
            <a:bodyPr wrap="none" lIns="83443" tIns="41721" rIns="83443" bIns="41721" anchor="ctr" anchorCtr="true"/>
            <a:p>
              <a:pPr indent="0" algn="ctr" eaLnBrk="0" hangingPunct="0"/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开源：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Openstack</a:t>
              </a:r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Docker</a:t>
              </a:r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k8s</a:t>
              </a:r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Mesos</a:t>
              </a:r>
              <a:endParaRPr lang="zh-CN" altLang="en-US" sz="14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  <a:p>
              <a:pPr indent="0" algn="ctr" eaLnBrk="0" hangingPunct="0"/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国产中间件： 金蝶,东方通,中创</a:t>
              </a:r>
              <a:endParaRPr lang="zh-CN" altLang="en-US" sz="14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  <a:p>
              <a:pPr indent="0" algn="ctr" eaLnBrk="0" hangingPunct="0"/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国产数据库：达梦、神通、金仓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...</a:t>
              </a:r>
              <a:endParaRPr lang="en-US" altLang="zh-CN" sz="14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490" name="AutoShape 48"/>
            <p:cNvSpPr>
              <a:spLocks noChangeAspect="true"/>
            </p:cNvSpPr>
            <p:nvPr/>
          </p:nvSpPr>
          <p:spPr>
            <a:xfrm>
              <a:off x="773" y="1442"/>
              <a:ext cx="1691" cy="280"/>
            </a:xfrm>
            <a:prstGeom prst="roundRect">
              <a:avLst>
                <a:gd name="adj" fmla="val 20000"/>
              </a:avLst>
            </a:prstGeom>
            <a:solidFill>
              <a:srgbClr val="FE3737"/>
            </a:solidFill>
            <a:ln w="9525">
              <a:noFill/>
            </a:ln>
          </p:spPr>
          <p:txBody>
            <a:bodyPr wrap="none" lIns="83443" tIns="41721" rIns="83443" bIns="41721" anchor="ctr" anchorCtr="true"/>
            <a:p>
              <a:pPr indent="0" algn="ctr" eaLnBrk="0" hangingPunct="0"/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JAVA</a:t>
              </a:r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Firefox</a:t>
              </a:r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Chrome</a:t>
              </a:r>
              <a:endParaRPr lang="zh-CN" altLang="en-US" sz="14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  <a:p>
              <a:pPr indent="0" algn="ctr" eaLnBrk="0" hangingPunct="0"/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基于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Loongnix</a:t>
              </a:r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系统的近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万个软件包</a:t>
              </a:r>
              <a:endParaRPr lang="zh-CN" altLang="en-US" sz="14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  <a:p>
              <a:pPr indent="0" algn="ctr" eaLnBrk="0" hangingPunct="0"/>
              <a:r>
                <a:rPr lang="zh-CN" altLang="en-US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持续维护中</a:t>
              </a:r>
              <a:r>
                <a:rPr lang="en-US" altLang="zh-CN" sz="1400" dirty="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...</a:t>
              </a:r>
              <a:endParaRPr lang="en-US" altLang="zh-CN" sz="14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右箭头 16"/>
          <p:cNvSpPr/>
          <p:nvPr/>
        </p:nvSpPr>
        <p:spPr>
          <a:xfrm>
            <a:off x="3929063" y="1692275"/>
            <a:ext cx="425450" cy="301625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false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ctr"/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3911600" y="2967038"/>
            <a:ext cx="427038" cy="301625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false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ctr"/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911600" y="4330700"/>
            <a:ext cx="427038" cy="301625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false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ctr"/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0494" name="文本框 19"/>
          <p:cNvSpPr txBox="true"/>
          <p:nvPr/>
        </p:nvSpPr>
        <p:spPr>
          <a:xfrm>
            <a:off x="1516063" y="5410200"/>
            <a:ext cx="6224587" cy="460375"/>
          </a:xfrm>
          <a:prstGeom prst="rect">
            <a:avLst/>
          </a:prstGeom>
          <a:gradFill rotWithShape="true">
            <a:gsLst>
              <a:gs pos="0">
                <a:srgbClr val="FECF40">
                  <a:alpha val="100000"/>
                </a:srgbClr>
              </a:gs>
              <a:gs pos="47000">
                <a:srgbClr val="C19E31">
                  <a:alpha val="100000"/>
                </a:srgbClr>
              </a:gs>
              <a:gs pos="100000">
                <a:srgbClr val="846C21">
                  <a:alpha val="100000"/>
                </a:srgbClr>
              </a:gs>
            </a:gsLst>
            <a:lin ang="2700000"/>
            <a:tileRect/>
          </a:gradFill>
          <a:ln w="9525">
            <a:noFill/>
          </a:ln>
        </p:spPr>
        <p:txBody>
          <a:bodyPr anchor="t" anchorCtr="false">
            <a:spAutoFit/>
          </a:bodyPr>
          <a:p>
            <a:pPr indent="0"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龙芯开源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社区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www.loongnix.org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8276589" y="1266820"/>
            <a:ext cx="511810" cy="369252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2280000" scaled="false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true"/>
            </a:gradFill>
          </a:ln>
        </p:spPr>
        <p:txBody>
          <a:bodyPr>
            <a:spAutoFit/>
          </a:bodyPr>
          <a:p>
            <a:r>
              <a:rPr lang="en-US" altLang="en-US" noProof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ea"/>
              </a:rPr>
              <a:t>软件应用</a:t>
            </a:r>
            <a:endParaRPr lang="en-US" altLang="en-US" noProof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en-US" noProof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en-US" noProof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ea"/>
              </a:rPr>
              <a:t>龙芯</a:t>
            </a:r>
            <a:endParaRPr lang="en-US" altLang="en-US" noProof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en-US" noProof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en-US" noProof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en-US" noProof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ea"/>
              </a:rPr>
              <a:t>硬件设备</a:t>
            </a:r>
            <a:endParaRPr lang="en-US" altLang="en-US" noProof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8099425" y="1484313"/>
            <a:ext cx="76200" cy="3168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ctr"/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altLang="zh-CN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龙芯</a:t>
            </a:r>
            <a:r>
              <a:rPr lang="zh-CN" altLang="en-US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平台虚拟桌面（</a:t>
            </a:r>
            <a:r>
              <a:rPr lang="en-US" altLang="zh-CN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VDI</a:t>
            </a:r>
            <a:r>
              <a:rPr lang="zh-CN" altLang="en-US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）解决方案</a:t>
            </a:r>
            <a:endParaRPr lang="zh-CN" altLang="en-US" b="1" dirty="0">
              <a:solidFill>
                <a:srgbClr val="595959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4578" name="AutoShape 48"/>
          <p:cNvSpPr>
            <a:spLocks noChangeAspect="true"/>
          </p:cNvSpPr>
          <p:nvPr/>
        </p:nvSpPr>
        <p:spPr>
          <a:xfrm>
            <a:off x="468313" y="2317750"/>
            <a:ext cx="3779837" cy="2690813"/>
          </a:xfrm>
          <a:prstGeom prst="roundRect">
            <a:avLst>
              <a:gd name="adj" fmla="val 20000"/>
            </a:avLst>
          </a:prstGeom>
          <a:gradFill rotWithShape="true">
            <a:gsLst>
              <a:gs pos="0">
                <a:srgbClr val="A6A6A6"/>
              </a:gs>
              <a:gs pos="100000">
                <a:srgbClr val="0B6E38"/>
              </a:gs>
            </a:gsLst>
            <a:lin ang="2700000"/>
            <a:tileRect/>
          </a:gradFill>
          <a:ln w="9525">
            <a:noFill/>
          </a:ln>
        </p:spPr>
        <p:txBody>
          <a:bodyPr wrap="none" lIns="83443" tIns="41721" rIns="83443" bIns="41721" anchor="ctr" anchorCtr="true"/>
          <a:p>
            <a:pPr indent="0" algn="ctr" eaLnBrk="0" hangingPunct="0"/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  <a:p>
            <a:pPr indent="0" algn="ctr" eaLnBrk="0" hangingPunct="0"/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  <a:p>
            <a:pPr indent="0" algn="ctr" eaLnBrk="0" hangingPunct="0"/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  <a:p>
            <a:pPr indent="0" algn="ctr" eaLnBrk="0" hangingPunct="0"/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  <a:p>
            <a:pPr indent="0" algn="ctr" eaLnBrk="0" hangingPunct="0"/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  <a:p>
            <a:pPr indent="0" algn="ctr" eaLnBrk="0" hangingPunct="0"/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  <a:p>
            <a:pPr indent="0" algn="ctr" eaLnBrk="0" hangingPunct="0"/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  <a:p>
            <a:pPr indent="0" algn="ctr" eaLnBrk="0" hangingPunct="0"/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  <a:p>
            <a:pPr indent="0" algn="ctr" eaLnBrk="0" hangingPunct="0"/>
            <a:b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</a:b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  <a:t>Loongson QEMU VM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4579" name="AutoShape 48"/>
          <p:cNvSpPr>
            <a:spLocks noChangeAspect="true"/>
          </p:cNvSpPr>
          <p:nvPr/>
        </p:nvSpPr>
        <p:spPr>
          <a:xfrm>
            <a:off x="704850" y="3471863"/>
            <a:ext cx="3263900" cy="1011237"/>
          </a:xfrm>
          <a:prstGeom prst="roundRect">
            <a:avLst>
              <a:gd name="adj" fmla="val 20000"/>
            </a:avLst>
          </a:prstGeom>
          <a:gradFill rotWithShape="true">
            <a:gsLst>
              <a:gs pos="0">
                <a:srgbClr val="14CD68"/>
              </a:gs>
              <a:gs pos="100000">
                <a:srgbClr val="0B6E38"/>
              </a:gs>
            </a:gsLst>
            <a:lin ang="2700000"/>
            <a:tileRect/>
          </a:gradFill>
          <a:ln w="9525">
            <a:noFill/>
          </a:ln>
        </p:spPr>
        <p:txBody>
          <a:bodyPr wrap="none" lIns="83443" tIns="41721" rIns="83443" bIns="41721" anchor="ctr" anchorCtr="true"/>
          <a:p>
            <a:pPr indent="0" algn="ctr" eaLnBrk="0" hangingPunct="0"/>
            <a:endParaRPr lang="en-US" altLang="zh-CN" sz="1400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  <a:p>
            <a:pPr indent="0" algn="ctr" eaLnBrk="0" hangingPunct="0"/>
            <a:endParaRPr lang="en-US" altLang="zh-CN" sz="1400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  <a:p>
            <a:pPr indent="0" algn="ctr" eaLnBrk="0" hangingPunct="0"/>
            <a:endParaRPr lang="en-US" altLang="zh-CN" sz="1400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  <a:p>
            <a:pPr indent="0" algn="ctr" eaLnBrk="0" hangingPunct="0"/>
            <a:endParaRPr lang="en-US" altLang="zh-CN" sz="1400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  <a:p>
            <a:pPr indent="0" algn="ctr" eaLnBrk="0" hangingPunct="0"/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  <a:t>Loongnix Guest OS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4580" name="AutoShape 48"/>
          <p:cNvSpPr>
            <a:spLocks noChangeAspect="true"/>
          </p:cNvSpPr>
          <p:nvPr/>
        </p:nvSpPr>
        <p:spPr>
          <a:xfrm>
            <a:off x="2616200" y="3630613"/>
            <a:ext cx="1095375" cy="533400"/>
          </a:xfrm>
          <a:prstGeom prst="roundRect">
            <a:avLst>
              <a:gd name="adj" fmla="val 20000"/>
            </a:avLst>
          </a:prstGeom>
          <a:gradFill rotWithShape="true">
            <a:gsLst>
              <a:gs pos="0">
                <a:srgbClr val="FFC000"/>
              </a:gs>
              <a:gs pos="100000">
                <a:srgbClr val="0B6E38"/>
              </a:gs>
            </a:gsLst>
            <a:lin ang="2700000"/>
            <a:tileRect/>
          </a:gradFill>
          <a:ln w="9525">
            <a:noFill/>
          </a:ln>
        </p:spPr>
        <p:txBody>
          <a:bodyPr wrap="none" lIns="83443" tIns="41721" rIns="83443" bIns="41721" anchor="ctr" anchorCtr="true"/>
          <a:p>
            <a:pPr indent="0" algn="ctr" eaLnBrk="0" hangingPunct="0"/>
            <a:r>
              <a:rPr lang="en-US" altLang="zh-CN" sz="16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  <a:t>VDI</a:t>
            </a:r>
            <a:r>
              <a:rPr lang="zh-CN" altLang="en-US" sz="16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  <a:t>Agent</a:t>
            </a:r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4581" name="AutoShape 48"/>
          <p:cNvSpPr>
            <a:spLocks noChangeAspect="true"/>
          </p:cNvSpPr>
          <p:nvPr/>
        </p:nvSpPr>
        <p:spPr>
          <a:xfrm>
            <a:off x="965200" y="3630613"/>
            <a:ext cx="1074738" cy="533400"/>
          </a:xfrm>
          <a:prstGeom prst="roundRect">
            <a:avLst>
              <a:gd name="adj" fmla="val 20000"/>
            </a:avLst>
          </a:prstGeom>
          <a:gradFill rotWithShape="true">
            <a:gsLst>
              <a:gs pos="0">
                <a:srgbClr val="FFC000"/>
              </a:gs>
              <a:gs pos="100000">
                <a:srgbClr val="0B6E38"/>
              </a:gs>
            </a:gsLst>
            <a:lin ang="2700000"/>
            <a:tileRect/>
          </a:gradFill>
          <a:ln w="9525">
            <a:noFill/>
          </a:ln>
        </p:spPr>
        <p:txBody>
          <a:bodyPr wrap="none" lIns="83443" tIns="41721" rIns="83443" bIns="41721" anchor="ctr" anchorCtr="true"/>
          <a:p>
            <a:pPr indent="0" algn="ctr" eaLnBrk="0" hangingPunct="0"/>
            <a:r>
              <a:rPr lang="en-US" altLang="zh-CN" sz="16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  <a:t>QXL Driver</a:t>
            </a:r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4582" name="AutoShape 48"/>
          <p:cNvSpPr>
            <a:spLocks noChangeAspect="true"/>
          </p:cNvSpPr>
          <p:nvPr/>
        </p:nvSpPr>
        <p:spPr>
          <a:xfrm>
            <a:off x="965200" y="2417763"/>
            <a:ext cx="1122363" cy="596900"/>
          </a:xfrm>
          <a:prstGeom prst="roundRect">
            <a:avLst>
              <a:gd name="adj" fmla="val 20000"/>
            </a:avLst>
          </a:prstGeom>
          <a:gradFill rotWithShape="true">
            <a:gsLst>
              <a:gs pos="0">
                <a:srgbClr val="FFC000"/>
              </a:gs>
              <a:gs pos="100000">
                <a:srgbClr val="0B6E38"/>
              </a:gs>
            </a:gsLst>
            <a:lin ang="2700000"/>
            <a:tileRect/>
          </a:gradFill>
          <a:ln w="9525">
            <a:noFill/>
          </a:ln>
        </p:spPr>
        <p:txBody>
          <a:bodyPr wrap="none" lIns="83443" tIns="41721" rIns="83443" bIns="41721" anchor="ctr" anchorCtr="true"/>
          <a:p>
            <a:pPr indent="0" algn="ctr" eaLnBrk="0" hangingPunct="0"/>
            <a:r>
              <a:rPr lang="en-US" altLang="zh-CN" sz="16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  <a:t>QXL Device</a:t>
            </a:r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4583" name="AutoShape 48"/>
          <p:cNvSpPr>
            <a:spLocks noChangeAspect="true"/>
          </p:cNvSpPr>
          <p:nvPr/>
        </p:nvSpPr>
        <p:spPr>
          <a:xfrm>
            <a:off x="2616200" y="2417763"/>
            <a:ext cx="1120775" cy="596900"/>
          </a:xfrm>
          <a:prstGeom prst="roundRect">
            <a:avLst>
              <a:gd name="adj" fmla="val 20000"/>
            </a:avLst>
          </a:prstGeom>
          <a:gradFill rotWithShape="true">
            <a:gsLst>
              <a:gs pos="0">
                <a:srgbClr val="FFC000"/>
              </a:gs>
              <a:gs pos="100000">
                <a:srgbClr val="0B6E38"/>
              </a:gs>
            </a:gsLst>
            <a:lin ang="2700000"/>
            <a:tileRect/>
          </a:gradFill>
          <a:ln w="9525">
            <a:noFill/>
          </a:ln>
        </p:spPr>
        <p:txBody>
          <a:bodyPr wrap="none" lIns="83443" tIns="41721" rIns="83443" bIns="41721" anchor="ctr" anchorCtr="true"/>
          <a:p>
            <a:pPr indent="0" algn="ctr" eaLnBrk="0" hangingPunct="0"/>
            <a:r>
              <a:rPr lang="en-US" altLang="zh-CN" sz="16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  <a:t>VDI Port</a:t>
            </a:r>
            <a:endParaRPr lang="zh-CN" altLang="en-US" sz="1600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4584" name="AutoShape 48"/>
          <p:cNvSpPr>
            <a:spLocks noChangeAspect="true"/>
          </p:cNvSpPr>
          <p:nvPr/>
        </p:nvSpPr>
        <p:spPr>
          <a:xfrm>
            <a:off x="704850" y="1714500"/>
            <a:ext cx="3263900" cy="469900"/>
          </a:xfrm>
          <a:prstGeom prst="roundRect">
            <a:avLst>
              <a:gd name="adj" fmla="val 20000"/>
            </a:avLst>
          </a:prstGeom>
          <a:gradFill rotWithShape="true">
            <a:gsLst>
              <a:gs pos="0">
                <a:srgbClr val="00B0F0"/>
              </a:gs>
              <a:gs pos="100000">
                <a:srgbClr val="0B6E38"/>
              </a:gs>
            </a:gsLst>
            <a:lin ang="2700000"/>
            <a:tileRect/>
          </a:gradFill>
          <a:ln w="9525">
            <a:noFill/>
          </a:ln>
        </p:spPr>
        <p:txBody>
          <a:bodyPr wrap="none" lIns="83443" tIns="41721" rIns="83443" bIns="41721" anchor="ctr" anchorCtr="true"/>
          <a:p>
            <a:pPr indent="0" algn="ctr" eaLnBrk="0" hangingPunct="0"/>
            <a:r>
              <a:rPr lang="en-US" altLang="zh-CN" sz="16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  <a:t>VDI Back-End</a:t>
            </a:r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" name="左右箭头 9"/>
          <p:cNvSpPr/>
          <p:nvPr/>
        </p:nvSpPr>
        <p:spPr>
          <a:xfrm rot="5400000">
            <a:off x="1258094" y="3250406"/>
            <a:ext cx="547688" cy="222250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ctr"/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1" name="左右箭头 10"/>
          <p:cNvSpPr/>
          <p:nvPr/>
        </p:nvSpPr>
        <p:spPr>
          <a:xfrm rot="5400000">
            <a:off x="2892425" y="3233738"/>
            <a:ext cx="546100" cy="222250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ctr"/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4587" name="AutoShape 48"/>
          <p:cNvSpPr>
            <a:spLocks noChangeAspect="true"/>
          </p:cNvSpPr>
          <p:nvPr/>
        </p:nvSpPr>
        <p:spPr>
          <a:xfrm>
            <a:off x="5033963" y="2322513"/>
            <a:ext cx="3425825" cy="752475"/>
          </a:xfrm>
          <a:prstGeom prst="roundRect">
            <a:avLst>
              <a:gd name="adj" fmla="val 20000"/>
            </a:avLst>
          </a:prstGeom>
          <a:gradFill rotWithShape="true">
            <a:gsLst>
              <a:gs pos="0">
                <a:srgbClr val="A6A6A6"/>
              </a:gs>
              <a:gs pos="100000">
                <a:srgbClr val="0B6E38"/>
              </a:gs>
            </a:gsLst>
            <a:lin ang="2700000"/>
            <a:tileRect/>
          </a:gradFill>
          <a:ln w="9525">
            <a:noFill/>
          </a:ln>
        </p:spPr>
        <p:txBody>
          <a:bodyPr wrap="none" lIns="83443" tIns="41721" rIns="83443" bIns="41721" anchor="ctr" anchorCtr="true"/>
          <a:p>
            <a:pPr indent="0" algn="ctr" eaLnBrk="0" hangingPunct="0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  <a:t>Loongson Spice Server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4588" name="AutoShape 48"/>
          <p:cNvSpPr>
            <a:spLocks noChangeAspect="true"/>
          </p:cNvSpPr>
          <p:nvPr/>
        </p:nvSpPr>
        <p:spPr>
          <a:xfrm>
            <a:off x="5081588" y="1714500"/>
            <a:ext cx="3263900" cy="469900"/>
          </a:xfrm>
          <a:prstGeom prst="roundRect">
            <a:avLst>
              <a:gd name="adj" fmla="val 20000"/>
            </a:avLst>
          </a:prstGeom>
          <a:gradFill rotWithShape="true">
            <a:gsLst>
              <a:gs pos="0">
                <a:srgbClr val="00B0F0"/>
              </a:gs>
              <a:gs pos="100000">
                <a:srgbClr val="0B6E38"/>
              </a:gs>
            </a:gsLst>
            <a:lin ang="2700000"/>
            <a:tileRect/>
          </a:gradFill>
          <a:ln w="9525">
            <a:noFill/>
          </a:ln>
        </p:spPr>
        <p:txBody>
          <a:bodyPr wrap="none" lIns="83443" tIns="41721" rIns="83443" bIns="41721" anchor="ctr" anchorCtr="true"/>
          <a:p>
            <a:pPr indent="0" algn="ctr" eaLnBrk="0" hangingPunct="0"/>
            <a:r>
              <a:rPr lang="en-US" altLang="zh-CN" sz="16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  <a:t>VDI Front-End</a:t>
            </a:r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7" name="云形标注 16"/>
          <p:cNvSpPr/>
          <p:nvPr/>
        </p:nvSpPr>
        <p:spPr>
          <a:xfrm>
            <a:off x="5081588" y="3562350"/>
            <a:ext cx="1470025" cy="712788"/>
          </a:xfrm>
          <a:prstGeom prst="cloudCallou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2700000" scaled="false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0" name="电脑"/>
          <p:cNvSpPr/>
          <p:nvPr/>
        </p:nvSpPr>
        <p:spPr>
          <a:xfrm>
            <a:off x="7369175" y="3986213"/>
            <a:ext cx="976313" cy="595312"/>
          </a:xfrm>
          <a:custGeom>
            <a:avLst/>
            <a:gdLst/>
            <a:ahLst/>
            <a:cxnLst>
              <a:cxn ang="0">
                <a:pos x="61579891" y="7092135"/>
              </a:cxn>
              <a:cxn ang="0">
                <a:pos x="64317158" y="9605042"/>
              </a:cxn>
              <a:cxn ang="0">
                <a:pos x="64317158" y="50230959"/>
              </a:cxn>
              <a:cxn ang="0">
                <a:pos x="39269272" y="50230959"/>
              </a:cxn>
              <a:cxn ang="0">
                <a:pos x="40278494" y="52087788"/>
              </a:cxn>
              <a:cxn ang="0">
                <a:pos x="42266336" y="52380935"/>
              </a:cxn>
              <a:cxn ang="0">
                <a:pos x="44269637" y="52757879"/>
              </a:cxn>
              <a:cxn ang="0">
                <a:pos x="46272780" y="53204605"/>
              </a:cxn>
              <a:cxn ang="0">
                <a:pos x="48276081" y="53721116"/>
              </a:cxn>
              <a:cxn ang="0">
                <a:pos x="50279224" y="54321422"/>
              </a:cxn>
              <a:cxn ang="0">
                <a:pos x="52282525" y="54977639"/>
              </a:cxn>
              <a:cxn ang="0">
                <a:pos x="54285668" y="55745399"/>
              </a:cxn>
              <a:cxn ang="0">
                <a:pos x="55295048" y="59905785"/>
              </a:cxn>
              <a:cxn ang="0">
                <a:pos x="9664428" y="56136354"/>
              </a:cxn>
              <a:cxn ang="0">
                <a:pos x="11591225" y="55424366"/>
              </a:cxn>
              <a:cxn ang="0">
                <a:pos x="13533165" y="54782161"/>
              </a:cxn>
              <a:cxn ang="0">
                <a:pos x="15490563" y="54181855"/>
              </a:cxn>
              <a:cxn ang="0">
                <a:pos x="17417360" y="53651332"/>
              </a:cxn>
              <a:cxn ang="0">
                <a:pos x="19359300" y="53176720"/>
              </a:cxn>
              <a:cxn ang="0">
                <a:pos x="21316699" y="52757879"/>
              </a:cxn>
              <a:cxn ang="0">
                <a:pos x="23243496" y="52394809"/>
              </a:cxn>
              <a:cxn ang="0">
                <a:pos x="25185593" y="52115674"/>
              </a:cxn>
              <a:cxn ang="0">
                <a:pos x="2737266" y="50230959"/>
              </a:cxn>
              <a:cxn ang="0">
                <a:pos x="0" y="47718051"/>
              </a:cxn>
              <a:cxn ang="0">
                <a:pos x="0" y="7092135"/>
              </a:cxn>
              <a:cxn ang="0">
                <a:pos x="67864735" y="59905785"/>
              </a:cxn>
              <a:cxn ang="0">
                <a:pos x="94655966" y="0"/>
              </a:cxn>
              <a:cxn ang="0">
                <a:pos x="67864735" y="59905785"/>
              </a:cxn>
              <a:cxn ang="0">
                <a:pos x="91750549" y="5221293"/>
              </a:cxn>
              <a:cxn ang="0">
                <a:pos x="71244320" y="11043031"/>
              </a:cxn>
              <a:cxn ang="0">
                <a:pos x="71244320" y="14309824"/>
              </a:cxn>
              <a:cxn ang="0">
                <a:pos x="91750549" y="20159448"/>
              </a:cxn>
              <a:cxn ang="0">
                <a:pos x="71244320" y="14309824"/>
              </a:cxn>
              <a:cxn ang="0">
                <a:pos x="78018474" y="25101467"/>
              </a:cxn>
              <a:cxn ang="0">
                <a:pos x="71137214" y="29610910"/>
              </a:cxn>
              <a:cxn ang="0">
                <a:pos x="71137214" y="32347181"/>
              </a:cxn>
              <a:cxn ang="0">
                <a:pos x="78018474" y="36856486"/>
              </a:cxn>
              <a:cxn ang="0">
                <a:pos x="71137214" y="32347181"/>
              </a:cxn>
              <a:cxn ang="0">
                <a:pos x="5489675" y="12117950"/>
              </a:cxn>
              <a:cxn ang="0">
                <a:pos x="58827324" y="45205005"/>
              </a:cxn>
            </a:cxnLst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cxnSp>
        <p:nvCxnSpPr>
          <p:cNvPr id="20" name="曲线连接符 19"/>
          <p:cNvCxnSpPr>
            <a:endCxn id="17" idx="1"/>
          </p:cNvCxnSpPr>
          <p:nvPr/>
        </p:nvCxnSpPr>
        <p:spPr>
          <a:xfrm rot="10800000">
            <a:off x="5816600" y="4275138"/>
            <a:ext cx="1924050" cy="889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7" idx="3"/>
            <a:endCxn id="24587" idx="2"/>
          </p:cNvCxnSpPr>
          <p:nvPr/>
        </p:nvCxnSpPr>
        <p:spPr>
          <a:xfrm rot="5400000" flipH="true" flipV="true">
            <a:off x="6017419" y="2874169"/>
            <a:ext cx="528638" cy="9302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右箭头 21"/>
          <p:cNvSpPr/>
          <p:nvPr/>
        </p:nvSpPr>
        <p:spPr>
          <a:xfrm rot="10800000">
            <a:off x="4248150" y="1838325"/>
            <a:ext cx="547688" cy="222250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ctr"/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4594" name="AutoShape 48"/>
          <p:cNvSpPr>
            <a:spLocks noChangeAspect="true"/>
          </p:cNvSpPr>
          <p:nvPr/>
        </p:nvSpPr>
        <p:spPr>
          <a:xfrm>
            <a:off x="7081838" y="4652963"/>
            <a:ext cx="1522412" cy="414337"/>
          </a:xfrm>
          <a:prstGeom prst="roundRect">
            <a:avLst>
              <a:gd name="adj" fmla="val 20000"/>
            </a:avLst>
          </a:prstGeom>
          <a:gradFill rotWithShape="true">
            <a:gsLst>
              <a:gs pos="0">
                <a:srgbClr val="FE4444"/>
              </a:gs>
              <a:gs pos="100000">
                <a:srgbClr val="832B2B"/>
              </a:gs>
            </a:gsLst>
            <a:lin ang="2700000"/>
            <a:tileRect/>
          </a:gradFill>
          <a:ln w="9525">
            <a:noFill/>
          </a:ln>
        </p:spPr>
        <p:txBody>
          <a:bodyPr wrap="none" lIns="83443" tIns="41721" rIns="83443" bIns="41721" anchor="ctr" anchorCtr="true"/>
          <a:p>
            <a:pPr indent="0" algn="ctr" eaLnBrk="0" hangingPunct="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  <a:t>云终端</a:t>
            </a: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rPr>
              <a:t>client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4595" name="AutoShape 33"/>
          <p:cNvSpPr>
            <a:spLocks noChangeAspect="true"/>
          </p:cNvSpPr>
          <p:nvPr/>
        </p:nvSpPr>
        <p:spPr>
          <a:xfrm>
            <a:off x="466725" y="1019175"/>
            <a:ext cx="8042275" cy="492125"/>
          </a:xfrm>
          <a:prstGeom prst="roundRect">
            <a:avLst>
              <a:gd name="adj" fmla="val 20000"/>
            </a:avLst>
          </a:prstGeom>
          <a:gradFill rotWithShape="true">
            <a:gsLst>
              <a:gs pos="0">
                <a:srgbClr val="E30000"/>
              </a:gs>
              <a:gs pos="100000">
                <a:srgbClr val="760303"/>
              </a:gs>
            </a:gsLst>
            <a:lin ang="2700000"/>
            <a:tileRect/>
          </a:gradFill>
          <a:ln w="9525">
            <a:noFill/>
          </a:ln>
        </p:spPr>
        <p:txBody>
          <a:bodyPr wrap="none" lIns="83443" tIns="41721" rIns="83443" bIns="41721" anchor="ctr" anchorCtr="true"/>
          <a:p>
            <a:pPr indent="0" algn="ctr" eaLnBrk="0" hangingPunct="0"/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龙芯平台虚拟桌面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(VDI)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系统架构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96" name="文本框 100"/>
          <p:cNvSpPr txBox="true"/>
          <p:nvPr/>
        </p:nvSpPr>
        <p:spPr>
          <a:xfrm>
            <a:off x="525463" y="5365750"/>
            <a:ext cx="7983537" cy="922338"/>
          </a:xfrm>
          <a:prstGeom prst="rect">
            <a:avLst/>
          </a:prstGeom>
          <a:gradFill rotWithShape="true">
            <a:gsLst>
              <a:gs pos="0">
                <a:srgbClr val="E30000"/>
              </a:gs>
              <a:gs pos="100000">
                <a:srgbClr val="760303"/>
              </a:gs>
            </a:gsLst>
            <a:lin ang="2700000"/>
            <a:tileRect/>
          </a:gradFill>
          <a:ln w="9525">
            <a:noFill/>
          </a:ln>
        </p:spPr>
        <p:txBody>
          <a:bodyPr anchor="t" anchorCtr="false">
            <a:spAutoFit/>
          </a:bodyPr>
          <a:p>
            <a:pPr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更小的带宽占用：在龙芯平台上实现对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spice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里图像压缩算法深度优化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更安全更高效的数据传输：对龙芯平台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OpenSS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H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数据加密传输针对性优化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支持远程外设、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在线视频、浏览器、办公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等丰富多媒体支持功能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altLang="zh-CN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Loongnix使用spice协议运行VDI的实例图</a:t>
            </a:r>
            <a:endParaRPr lang="en-US" altLang="zh-CN" b="1" dirty="0">
              <a:solidFill>
                <a:srgbClr val="595959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25602" name="内容占位符 -2147482624" descr="Screenshot-1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8315" y="1031875"/>
            <a:ext cx="8076565" cy="50482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r>
              <a:rPr lang="zh-CN" altLang="en-US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  <a:sym typeface="黑体" pitchFamily="49" charset="-122"/>
              </a:rPr>
              <a:t>完备支持</a:t>
            </a:r>
            <a:r>
              <a:rPr lang="en-US" altLang="zh-CN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  <a:sym typeface="黑体" pitchFamily="49" charset="-122"/>
              </a:rPr>
              <a:t>Openstack</a:t>
            </a:r>
            <a:r>
              <a:rPr lang="zh-CN" altLang="en-US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  <a:sym typeface="黑体" pitchFamily="49" charset="-122"/>
              </a:rPr>
              <a:t>环境</a:t>
            </a:r>
            <a:endParaRPr lang="zh-CN" altLang="en-US" b="1" dirty="0">
              <a:solidFill>
                <a:srgbClr val="595959"/>
              </a:solidFill>
              <a:latin typeface="黑体" pitchFamily="49" charset="-122"/>
              <a:ea typeface="黑体" pitchFamily="49" charset="-122"/>
              <a:cs typeface="+mj-cs"/>
              <a:sym typeface="黑体" pitchFamily="49" charset="-122"/>
            </a:endParaRPr>
          </a:p>
        </p:txBody>
      </p:sp>
      <p:pic>
        <p:nvPicPr>
          <p:cNvPr id="31746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5975" y="1035050"/>
            <a:ext cx="7119938" cy="454501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zh-CN" altLang="zh-CN" sz="1000" i="1" dirty="0">
                <a:latin typeface="Myriad Pro" pitchFamily="34" charset="0"/>
                <a:ea typeface="SimSun" panose="02010600030101010101" pitchFamily="2" charset="-122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itchFamily="49" charset="-122"/>
              </a:rPr>
            </a:fld>
            <a:endParaRPr lang="en-US" altLang="zh-CN" sz="1000" i="1" dirty="0">
              <a:latin typeface="Myriad Pro" pitchFamily="34" charset="0"/>
              <a:ea typeface="黑体" pitchFamily="49" charset="-122"/>
            </a:endParaRPr>
          </a:p>
        </p:txBody>
      </p:sp>
      <p:sp>
        <p:nvSpPr>
          <p:cNvPr id="15363" name="Rectangle 2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嵌入式应用场景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黑体" pitchFamily="49" charset="-122"/>
              <a:cs typeface="+mj-cs"/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260985" y="1051560"/>
            <a:ext cx="8027035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zh-CN"/>
              <a:t>手机虚拟化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sz="1400"/>
              <a:t>支持多操作系统，Pixel6 android运行windows 11</a:t>
            </a:r>
            <a:endParaRPr lang="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" altLang="zh-CN" sz="1400"/>
              <a:t>工控机（Microserver)虚拟化</a:t>
            </a:r>
            <a:endParaRPr lang="" altLang="zh-CN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zh-CN" sz="1400"/>
              <a:t>基站虚拟化，支持多运营商共享基站(BBU/RRU)</a:t>
            </a:r>
            <a:endParaRPr lang="zh-CN" altLang="en-US" sz="1400"/>
          </a:p>
        </p:txBody>
      </p:sp>
      <p:pic>
        <p:nvPicPr>
          <p:cNvPr id="2" name="Picture 1" descr="Pixel-6-Windows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708785"/>
            <a:ext cx="4322445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 Box 6"/>
          <p:cNvSpPr txBox="true"/>
          <p:nvPr/>
        </p:nvSpPr>
        <p:spPr>
          <a:xfrm>
            <a:off x="611188" y="5889625"/>
            <a:ext cx="2592387" cy="5699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5000"/>
              </a:lnSpc>
            </a:pPr>
            <a:r>
              <a:rPr lang="zh-CN" altLang="en-US" sz="900" dirty="0">
                <a:solidFill>
                  <a:srgbClr val="1C1C1C"/>
                </a:solidFill>
                <a:latin typeface="Arial" panose="020B0604020202020204" pitchFamily="34" charset="0"/>
                <a:ea typeface="汉仪中黑简" pitchFamily="49" charset="-122"/>
              </a:rPr>
              <a:t>北京市海淀区中关村科学院南路</a:t>
            </a:r>
            <a:r>
              <a:rPr lang="en-US" altLang="zh-CN" sz="900" dirty="0">
                <a:solidFill>
                  <a:srgbClr val="1C1C1C"/>
                </a:solidFill>
                <a:latin typeface="DIN Light" pitchFamily="18" charset="0"/>
                <a:ea typeface="SimSun" panose="02010600030101010101" pitchFamily="2" charset="-122"/>
              </a:rPr>
              <a:t>10</a:t>
            </a:r>
            <a:r>
              <a:rPr lang="zh-CN" altLang="en-US" sz="900" dirty="0">
                <a:solidFill>
                  <a:srgbClr val="1C1C1C"/>
                </a:solidFill>
                <a:latin typeface="Arial" panose="020B0604020202020204" pitchFamily="34" charset="0"/>
                <a:ea typeface="汉仪中黑简" pitchFamily="49" charset="-122"/>
              </a:rPr>
              <a:t>号</a:t>
            </a:r>
            <a:r>
              <a:rPr lang="zh-CN" altLang="en-US" sz="900" dirty="0">
                <a:solidFill>
                  <a:srgbClr val="1C1C1C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900" dirty="0">
                <a:solidFill>
                  <a:srgbClr val="1C1C1C"/>
                </a:solidFill>
                <a:latin typeface="DIN Light" pitchFamily="18" charset="0"/>
                <a:ea typeface="SimSun" panose="02010600030101010101" pitchFamily="2" charset="-122"/>
              </a:rPr>
              <a:t>100190</a:t>
            </a:r>
            <a:endParaRPr lang="en-US" altLang="zh-CN" sz="900" dirty="0">
              <a:solidFill>
                <a:srgbClr val="1C1C1C"/>
              </a:solidFill>
              <a:latin typeface="DIN Light" pitchFamily="18" charset="0"/>
              <a:ea typeface="SimSun" panose="02010600030101010101" pitchFamily="2" charset="-122"/>
            </a:endParaRPr>
          </a:p>
          <a:p>
            <a:pPr indent="0">
              <a:lnSpc>
                <a:spcPct val="115000"/>
              </a:lnSpc>
            </a:pPr>
            <a:r>
              <a:rPr lang="en-US" altLang="zh-CN" sz="900" dirty="0">
                <a:solidFill>
                  <a:srgbClr val="1C1C1C"/>
                </a:solidFill>
                <a:latin typeface="DIN Light" pitchFamily="18" charset="0"/>
                <a:ea typeface="SimSun" panose="02010600030101010101" pitchFamily="2" charset="-122"/>
              </a:rPr>
              <a:t>No.10 Kexueyuan South Road, Zhongguancun</a:t>
            </a:r>
            <a:endParaRPr lang="en-US" altLang="zh-CN" sz="900" dirty="0">
              <a:solidFill>
                <a:srgbClr val="1C1C1C"/>
              </a:solidFill>
              <a:latin typeface="DIN Light" pitchFamily="18" charset="0"/>
              <a:ea typeface="SimSun" panose="02010600030101010101" pitchFamily="2" charset="-122"/>
            </a:endParaRPr>
          </a:p>
          <a:p>
            <a:pPr indent="0">
              <a:lnSpc>
                <a:spcPct val="115000"/>
              </a:lnSpc>
            </a:pPr>
            <a:r>
              <a:rPr lang="en-US" altLang="zh-CN" sz="900" dirty="0">
                <a:solidFill>
                  <a:srgbClr val="1C1C1C"/>
                </a:solidFill>
                <a:latin typeface="DIN Light" pitchFamily="18" charset="0"/>
                <a:ea typeface="SimSun" panose="02010600030101010101" pitchFamily="2" charset="-122"/>
              </a:rPr>
              <a:t>Haidian District, Beijing 100190, China </a:t>
            </a:r>
            <a:endParaRPr lang="en-US" altLang="zh-CN" sz="900" dirty="0">
              <a:solidFill>
                <a:srgbClr val="1C1C1C"/>
              </a:solidFill>
              <a:latin typeface="DIN Light" pitchFamily="18" charset="0"/>
              <a:ea typeface="SimSun" panose="02010600030101010101" pitchFamily="2" charset="-122"/>
            </a:endParaRPr>
          </a:p>
        </p:txBody>
      </p:sp>
      <p:pic>
        <p:nvPicPr>
          <p:cNvPr id="37890" name="Picture 5" descr="L:\我的文件\未标题-2.jp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Rectangle 7"/>
          <p:cNvSpPr/>
          <p:nvPr/>
        </p:nvSpPr>
        <p:spPr>
          <a:xfrm>
            <a:off x="611188" y="2133600"/>
            <a:ext cx="4537075" cy="129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>
              <a:spcBef>
                <a:spcPct val="200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ea typeface="汉仪中黑简" pitchFamily="49" charset="-122"/>
              </a:rPr>
              <a:t>谢谢！</a:t>
            </a:r>
            <a:endParaRPr lang="zh-CN" altLang="en-US" sz="3200" dirty="0">
              <a:solidFill>
                <a:srgbClr val="C00000"/>
              </a:solidFill>
              <a:latin typeface="Arial" panose="020B0604020202020204" pitchFamily="34" charset="0"/>
              <a:ea typeface="汉仪中黑简" pitchFamily="49" charset="-122"/>
            </a:endParaRPr>
          </a:p>
          <a:p>
            <a:pPr indent="0">
              <a:spcBef>
                <a:spcPct val="200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汉仪中黑简" pitchFamily="49" charset="-122"/>
              </a:rPr>
              <a:t>Thanks!</a:t>
            </a:r>
            <a:endParaRPr lang="en-US" altLang="zh-CN" sz="3200" dirty="0">
              <a:solidFill>
                <a:srgbClr val="C00000"/>
              </a:solidFill>
              <a:latin typeface="Arial" panose="020B0604020202020204" pitchFamily="34" charset="0"/>
              <a:ea typeface="汉仪中黑简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zh-CN" altLang="zh-CN" sz="1000" i="1" dirty="0">
                <a:latin typeface="Myriad Pro" pitchFamily="34" charset="0"/>
                <a:ea typeface="SimSun" panose="02010600030101010101" pitchFamily="2" charset="-122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itchFamily="49" charset="-122"/>
              </a:rPr>
            </a:fld>
            <a:endParaRPr lang="en-US" altLang="zh-CN" sz="1000" i="1" dirty="0">
              <a:latin typeface="Myriad Pro" pitchFamily="34" charset="0"/>
              <a:ea typeface="黑体" pitchFamily="49" charset="-122"/>
            </a:endParaRPr>
          </a:p>
        </p:txBody>
      </p:sp>
      <p:sp>
        <p:nvSpPr>
          <p:cNvPr id="15363" name="Rectangle 2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目录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黑体" pitchFamily="49" charset="-122"/>
              <a:cs typeface="+mj-cs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46288" y="1412875"/>
            <a:ext cx="4624388" cy="525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l"/>
            <a:r>
              <a:rPr lang="zh-CN" altLang="en-US" sz="1800" dirty="0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SimHei" panose="02010600030101010101" pitchFamily="49" charset="-122"/>
                <a:ea typeface="黑体" pitchFamily="49" charset="-122"/>
              </a:rPr>
              <a:t>虚拟机</a:t>
            </a:r>
            <a:r>
              <a:rPr lang="en-US" altLang="zh-CN" sz="1800" dirty="0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SimHei" panose="02010600030101010101" pitchFamily="49" charset="-122"/>
                <a:ea typeface="黑体" pitchFamily="49" charset="-122"/>
              </a:rPr>
              <a:t>OS</a:t>
            </a:r>
            <a:r>
              <a:rPr lang="zh-CN" altLang="en-US" sz="1800" dirty="0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SimHei" panose="02010600030101010101" pitchFamily="49" charset="-122"/>
                <a:ea typeface="黑体" pitchFamily="49" charset="-122"/>
              </a:rPr>
              <a:t>支持</a:t>
            </a:r>
            <a:endParaRPr lang="zh-CN" altLang="en-US" sz="1800" dirty="0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SimHei" panose="02010600030101010101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46288" y="2489200"/>
            <a:ext cx="4624388" cy="525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l"/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SimHei" panose="02010600030101010101" pitchFamily="49" charset="-122"/>
                <a:ea typeface="黑体" pitchFamily="49" charset="-122"/>
                <a:sym typeface="+mn-ea"/>
              </a:rPr>
              <a:t>虚拟机硬件规格</a:t>
            </a:r>
            <a:endParaRPr lang="zh-CN" altLang="en-US" sz="1800" dirty="0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SimHei" panose="02010600030101010101" pitchFamily="49" charset="-122"/>
              <a:ea typeface="黑体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046288" y="3582988"/>
            <a:ext cx="4624388" cy="525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l"/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SimHei" panose="02010600030101010101" pitchFamily="49" charset="-122"/>
                <a:ea typeface="黑体" pitchFamily="49" charset="-122"/>
                <a:sym typeface="+mn-ea"/>
              </a:rPr>
              <a:t>虚拟机功能和兼容性</a:t>
            </a:r>
            <a:endParaRPr lang="zh-CN" altLang="en-US" sz="1800" dirty="0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SimHei" panose="02010600030101010101" pitchFamily="49" charset="-122"/>
              <a:ea typeface="黑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046288" y="4768850"/>
            <a:ext cx="4624388" cy="525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l" defTabSz="914400"/>
            <a:r>
              <a:rPr lang="zh-CN" altLang="en-US" sz="1800" dirty="0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SimHei" panose="02010600030101010101" pitchFamily="49" charset="-122"/>
                <a:ea typeface="黑体" pitchFamily="49" charset="-122"/>
              </a:rPr>
              <a:t>虚拟化应用场景和生态介绍</a:t>
            </a:r>
            <a:endParaRPr lang="zh-CN" altLang="en-US" sz="1800" dirty="0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SimHei" panose="02010600030101010101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true"/>
      <p:bldP spid="11" grpId="0" bldLvl="0" animBg="true"/>
      <p:bldP spid="12" grpId="0" bldLvl="0" animBg="tru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zh-CN" altLang="zh-CN" sz="1000" i="1" dirty="0">
                <a:latin typeface="Myriad Pro" pitchFamily="34" charset="0"/>
                <a:ea typeface="SimSun" panose="02010600030101010101" pitchFamily="2" charset="-122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itchFamily="49" charset="-122"/>
              </a:rPr>
            </a:fld>
            <a:endParaRPr lang="en-US" altLang="zh-CN" sz="1000" i="1" dirty="0">
              <a:latin typeface="Myriad Pro" pitchFamily="34" charset="0"/>
              <a:ea typeface="黑体" pitchFamily="49" charset="-122"/>
            </a:endParaRPr>
          </a:p>
        </p:txBody>
      </p:sp>
      <p:sp>
        <p:nvSpPr>
          <p:cNvPr id="15363" name="Rectangle 2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KVM虚拟机系统</a:t>
            </a:r>
            <a:r>
              <a:rPr lang="en-US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OS</a:t>
            </a:r>
            <a:r>
              <a:rPr 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支持</a:t>
            </a:r>
            <a:endParaRPr kumimoji="0" lang="en-US" altLang="zh-CN" sz="2000" b="1" i="0" u="none" strike="noStrike" kern="0" cap="none" spc="0" normalizeH="0" baseline="0" noProof="1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黑体" pitchFamily="49" charset="-122"/>
              <a:cs typeface="+mj-cs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14705" y="1149985"/>
          <a:ext cx="7364730" cy="24511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54505"/>
                <a:gridCol w="1932305"/>
                <a:gridCol w="852805"/>
                <a:gridCol w="2825115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操作系统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架构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系统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注释</a:t>
                      </a:r>
                      <a:endParaRPr lang="en-US" altLang="en-US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loongnix 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龙芯3A500/3C5000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64位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虚拟机和host同内核版本</a:t>
                      </a:r>
                      <a:endParaRPr lang="zh-CN" altLang="en-US" sz="1400"/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UOS桌面/服务器版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龙芯3A500/3C5000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64位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虚拟机和host同内核版本</a:t>
                      </a:r>
                      <a:endParaRPr lang="zh-CN" altLang="en-US" sz="1400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麒麟桌面/服务器版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龙芯3A500/3C5000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64位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虚拟机和host同内核版本</a:t>
                      </a:r>
                      <a:endParaRPr lang="zh-CN" altLang="en-US" sz="1400"/>
                    </a:p>
                  </a:txBody>
                  <a:tcPr/>
                </a:tc>
              </a:tr>
              <a:tr h="3416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龙蜥(Anolis) OS 8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龙芯3A500/3C5000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64位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虚拟机和host同内核版本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814705" y="4217035"/>
          <a:ext cx="6677660" cy="203644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51610"/>
                <a:gridCol w="1763395"/>
                <a:gridCol w="34626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启动方式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支持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注释</a:t>
                      </a:r>
                      <a:endParaRPr lang="en-US" altLang="en-US"/>
                    </a:p>
                  </a:txBody>
                  <a:tcPr/>
                </a:tc>
              </a:tr>
              <a:tr h="359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硬盘启动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支持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光驱启动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支持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52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PXE启动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支持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52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磁盘启动次序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支持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支持用户动态配置虚拟机磁盘启动次序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zh-CN" altLang="zh-CN" sz="1000" i="1" dirty="0">
                <a:latin typeface="Myriad Pro" pitchFamily="34" charset="0"/>
                <a:ea typeface="SimSun" panose="02010600030101010101" pitchFamily="2" charset="-122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itchFamily="49" charset="-122"/>
              </a:rPr>
            </a:fld>
            <a:endParaRPr lang="en-US" altLang="zh-CN" sz="1000" i="1" dirty="0">
              <a:latin typeface="Myriad Pro" pitchFamily="34" charset="0"/>
              <a:ea typeface="黑体" pitchFamily="49" charset="-122"/>
            </a:endParaRPr>
          </a:p>
        </p:txBody>
      </p:sp>
      <p:sp>
        <p:nvSpPr>
          <p:cNvPr id="15363" name="Rectangle 2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KVM虚拟机</a:t>
            </a:r>
            <a:r>
              <a:rPr lang="en-US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功能</a:t>
            </a:r>
            <a:endParaRPr kumimoji="0" lang="en-US" altLang="zh-CN" sz="2000" b="1" i="0" u="none" strike="noStrike" kern="0" cap="none" spc="0" normalizeH="0" baseline="0" noProof="1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黑体" pitchFamily="49" charset="-122"/>
              <a:cs typeface="+mj-cs"/>
              <a:sym typeface="+mn-ea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39750" y="1353820"/>
          <a:ext cx="7926705" cy="29781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70660"/>
                <a:gridCol w="986155"/>
                <a:gridCol w="1160145"/>
                <a:gridCol w="43097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虚拟机硬件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支持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最大数目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注释</a:t>
                      </a:r>
                      <a:endParaRPr lang="en-US" altLang="en-US"/>
                    </a:p>
                  </a:txBody>
                  <a:tcPr/>
                </a:tc>
              </a:tr>
              <a:tr h="3536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固件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支持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虚拟UEFI OVMF firmware，遵循ACPI+SMBIOS标准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支持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16/64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3A4000处理器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最多支持16vcpu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3A5000处理器支持64vcpu，最多支持256vcpu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5073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内存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支持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64G/1T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3A4000/3A5000平台最大虚拟内存1T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虚拟机最小内存512M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8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硬盘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支持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8个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采用半虚拟化virtio-blk/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virtio-scsi/vhost-scsi方式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支持本地物理存储、ceph/nfs，iscsi/san/fc等方式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不支持IDE硬盘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网络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支持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8个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采用半虚拟化virtio-net/vhost方式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支持nat、bridge方式，支持openvswitch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支持DPDK网络加速，DPDK + vhost user网桥配置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zh-CN" altLang="zh-CN" sz="1000" i="1" dirty="0">
                <a:latin typeface="Myriad Pro" pitchFamily="34" charset="0"/>
                <a:ea typeface="SimSun" panose="02010600030101010101" pitchFamily="2" charset="-122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itchFamily="49" charset="-122"/>
              </a:rPr>
            </a:fld>
            <a:endParaRPr lang="en-US" altLang="zh-CN" sz="1000" i="1" dirty="0">
              <a:latin typeface="Myriad Pro" pitchFamily="34" charset="0"/>
              <a:ea typeface="黑体" pitchFamily="49" charset="-122"/>
            </a:endParaRPr>
          </a:p>
        </p:txBody>
      </p:sp>
      <p:sp>
        <p:nvSpPr>
          <p:cNvPr id="15363" name="Rectangle 2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KVM虚拟机</a:t>
            </a:r>
            <a:r>
              <a:rPr lang="en-US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功能</a:t>
            </a:r>
            <a:endParaRPr kumimoji="0" lang="en-US" altLang="zh-CN" sz="2000" b="1" i="0" u="none" strike="noStrike" kern="0" cap="none" spc="0" normalizeH="0" baseline="0" noProof="1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黑体" pitchFamily="49" charset="-122"/>
              <a:cs typeface="+mj-cs"/>
              <a:sym typeface="+mn-ea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625475" y="946150"/>
          <a:ext cx="7926705" cy="534225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70660"/>
                <a:gridCol w="986155"/>
                <a:gridCol w="1160145"/>
                <a:gridCol w="43097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虚拟机硬件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支持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最大数目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注释</a:t>
                      </a:r>
                      <a:endParaRPr lang="en-US" altLang="en-US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显卡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支持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采用半虚拟化qxl虚拟显卡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USB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支持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支持usb外设直通到虚拟机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外设(串口/RTC/键盘鼠标)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支持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采用usb tablet，usb键盘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加密卡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支持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79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外设直通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正在研发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正在研发中，支持SRIOV和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PCI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外设直通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797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/>
                    </a:p>
                  </a:txBody>
                  <a:tcPr/>
                </a:tc>
              </a:tr>
              <a:tr h="28575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zh-CN" altLang="zh-CN" sz="1000" i="1" dirty="0">
                <a:latin typeface="Myriad Pro" pitchFamily="34" charset="0"/>
                <a:ea typeface="SimSun" panose="02010600030101010101" pitchFamily="2" charset="-122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itchFamily="49" charset="-122"/>
              </a:rPr>
            </a:fld>
            <a:endParaRPr lang="en-US" altLang="zh-CN" sz="1000" i="1" dirty="0">
              <a:latin typeface="Myriad Pro" pitchFamily="34" charset="0"/>
              <a:ea typeface="黑体" pitchFamily="49" charset="-122"/>
            </a:endParaRPr>
          </a:p>
        </p:txBody>
      </p:sp>
      <p:sp>
        <p:nvSpPr>
          <p:cNvPr id="15363" name="Rectangle 2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KVM虚拟机</a:t>
            </a:r>
            <a:r>
              <a:rPr lang="en-US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功能</a:t>
            </a:r>
            <a:endParaRPr kumimoji="0" lang="en-US" altLang="zh-CN" sz="2000" b="1" i="0" u="none" strike="noStrike" kern="0" cap="none" spc="0" normalizeH="0" baseline="0" noProof="1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黑体" pitchFamily="49" charset="-122"/>
              <a:cs typeface="+mj-cs"/>
              <a:sym typeface="+mn-ea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half" idx="2"/>
          </p:nvPr>
        </p:nvSpPr>
        <p:spPr>
          <a:xfrm>
            <a:off x="457200" y="1163955"/>
            <a:ext cx="6071870" cy="469138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虚拟机性能加速</a:t>
            </a:r>
            <a:endParaRPr lang="zh-CN" altLang="en-US" sz="2000"/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>
                <a:cs typeface="+mn-ea"/>
                <a:sym typeface="+mn-ea"/>
              </a:rPr>
              <a:t>支持大页和透明大页</a:t>
            </a:r>
            <a:endParaRPr lang="en-US" altLang="en-US" sz="1400">
              <a:cs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>
                <a:cs typeface="+mn-ea"/>
                <a:sym typeface="+mn-ea"/>
              </a:rPr>
              <a:t>支持vnuma，虚拟机vnuma和物理机numa节点绑定</a:t>
            </a:r>
            <a:endParaRPr lang="en-US" altLang="en-US" sz="1400">
              <a:cs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>
                <a:cs typeface="+mn-ea"/>
                <a:sym typeface="+mn-ea"/>
              </a:rPr>
              <a:t>外设直通，</a:t>
            </a:r>
            <a:r>
              <a:rPr lang="" altLang="en-US" sz="1400">
                <a:cs typeface="+mn-ea"/>
                <a:sym typeface="+mn-ea"/>
              </a:rPr>
              <a:t>正在研发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资源管理</a:t>
            </a:r>
            <a:endParaRPr lang="en-US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CPU动态增删</a:t>
            </a:r>
            <a:endParaRPr lang="en-US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内存动态增删</a:t>
            </a:r>
            <a:endParaRPr lang="en-US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USB设备直通动态增删</a:t>
            </a:r>
            <a:endParaRPr lang="en-US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tx1"/>
                </a:solidFill>
              </a:rPr>
              <a:t>支持网卡/磁盘动态增删</a:t>
            </a:r>
            <a:endParaRPr lang="en-US" altLang="en-US" sz="139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zh-CN" altLang="zh-CN" sz="1000" i="1" dirty="0">
                <a:latin typeface="Myriad Pro" pitchFamily="34" charset="0"/>
                <a:ea typeface="SimSun" panose="02010600030101010101" pitchFamily="2" charset="-122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itchFamily="49" charset="-122"/>
              </a:rPr>
            </a:fld>
            <a:endParaRPr lang="en-US" altLang="zh-CN" sz="1000" i="1" dirty="0">
              <a:latin typeface="Myriad Pro" pitchFamily="34" charset="0"/>
              <a:ea typeface="黑体" pitchFamily="49" charset="-122"/>
            </a:endParaRPr>
          </a:p>
        </p:txBody>
      </p:sp>
      <p:sp>
        <p:nvSpPr>
          <p:cNvPr id="15363" name="Rectangle 2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KVM虚拟机</a:t>
            </a:r>
            <a:r>
              <a:rPr lang="en-US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功能</a:t>
            </a:r>
            <a:endParaRPr kumimoji="0" lang="en-US" altLang="zh-CN" sz="2000" b="1" i="0" u="none" strike="noStrike" kern="0" cap="none" spc="0" normalizeH="0" baseline="0" noProof="1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黑体" pitchFamily="49" charset="-122"/>
              <a:cs typeface="+mj-cs"/>
              <a:sym typeface="+mn-ea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half" idx="2"/>
          </p:nvPr>
        </p:nvSpPr>
        <p:spPr>
          <a:xfrm>
            <a:off x="457200" y="1163955"/>
            <a:ext cx="6071870" cy="469138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虚拟机备份恢复</a:t>
            </a:r>
            <a:endParaRPr lang="en-US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虚拟机休眠/唤醒</a:t>
            </a:r>
            <a:endParaRPr lang="en-US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备份/恢复</a:t>
            </a:r>
            <a:endParaRPr lang="en-US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虚拟机动态迁移</a:t>
            </a:r>
            <a:endParaRPr lang="en-US" altLang="en-US" sz="171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高可靠性</a:t>
            </a:r>
            <a:endParaRPr lang="en-US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物理机硬件故障时，虚拟机动态迁移到其它虚拟机</a:t>
            </a:r>
            <a:endParaRPr lang="en-US" altLang="en-US" sz="14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165"/>
              <a:t>动态迁移时间由网络性能和虚拟机内存、以及虚拟机业务负载决定</a:t>
            </a:r>
            <a:endParaRPr lang="en-US" altLang="en-US" sz="139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zh-CN" altLang="zh-CN" sz="1000" i="1" dirty="0">
                <a:latin typeface="Myriad Pro" pitchFamily="34" charset="0"/>
                <a:ea typeface="SimSun" panose="02010600030101010101" pitchFamily="2" charset="-122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itchFamily="49" charset="-122"/>
              </a:rPr>
            </a:fld>
            <a:endParaRPr lang="en-US" altLang="zh-CN" sz="1000" i="1" dirty="0">
              <a:latin typeface="Myriad Pro" pitchFamily="34" charset="0"/>
              <a:ea typeface="黑体" pitchFamily="49" charset="-122"/>
            </a:endParaRPr>
          </a:p>
        </p:txBody>
      </p:sp>
      <p:sp>
        <p:nvSpPr>
          <p:cNvPr id="15363" name="Rectangle 2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3A3000 </a:t>
            </a:r>
            <a:r>
              <a:rPr 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KVM虚拟机</a:t>
            </a:r>
            <a:r>
              <a:rPr lang="en-US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性能</a:t>
            </a:r>
            <a:endParaRPr kumimoji="0" lang="en-US" altLang="zh-CN" sz="2000" b="1" i="0" u="none" strike="noStrike" kern="0" cap="none" spc="0" normalizeH="0" baseline="0" noProof="1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黑体" pitchFamily="49" charset="-122"/>
              <a:cs typeface="+mj-cs"/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260985" y="1051560"/>
            <a:ext cx="751141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处理器性能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spec2006虚拟机为host 92%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内存性能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stream 虚拟机为host 96%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IO性能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千兆网卡 虚拟机为host 98.6%</a:t>
            </a:r>
            <a:endParaRPr lang="en-US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本地SATA硬盘虚拟机为host 81%</a:t>
            </a:r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true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zh-CN" altLang="zh-CN" sz="1000" i="1" dirty="0">
                <a:latin typeface="Myriad Pro" pitchFamily="34" charset="0"/>
                <a:ea typeface="SimSun" panose="02010600030101010101" pitchFamily="2" charset="-122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itchFamily="49" charset="-122"/>
              </a:rPr>
            </a:fld>
            <a:endParaRPr lang="en-US" altLang="zh-CN" sz="1000" i="1" dirty="0">
              <a:latin typeface="Myriad Pro" pitchFamily="34" charset="0"/>
              <a:ea typeface="黑体" pitchFamily="49" charset="-122"/>
            </a:endParaRPr>
          </a:p>
        </p:txBody>
      </p:sp>
      <p:sp>
        <p:nvSpPr>
          <p:cNvPr id="15363" name="Rectangle 2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3A4000 </a:t>
            </a:r>
            <a:r>
              <a:rPr 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KVM虚拟机</a:t>
            </a:r>
            <a:r>
              <a:rPr lang="en-US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性能</a:t>
            </a:r>
            <a:endParaRPr kumimoji="0" lang="en-US" altLang="zh-CN" sz="2000" b="1" i="0" u="none" strike="noStrike" kern="0" cap="none" spc="0" normalizeH="0" baseline="0" noProof="1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黑体" pitchFamily="49" charset="-122"/>
              <a:cs typeface="+mj-cs"/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260985" y="1051560"/>
            <a:ext cx="75114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处理器性能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spec2006虚拟机为host 9</a:t>
            </a:r>
            <a:r>
              <a:rPr lang="en-US" altLang="en-US" sz="1400"/>
              <a:t>5</a:t>
            </a:r>
            <a:r>
              <a:rPr lang="en-US" sz="1400"/>
              <a:t>%</a:t>
            </a:r>
            <a:r>
              <a:rPr lang="en-US" altLang="en-US" sz="1400"/>
              <a:t>以上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内存性能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stream 虚拟机为host 98%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IO性能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千兆网卡</a:t>
            </a:r>
            <a:endParaRPr lang="en-US" altLang="en-US" sz="14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400"/>
              <a:t>报文发送虚拟机为host 100%</a:t>
            </a:r>
            <a:endParaRPr lang="en-US" altLang="en-US" sz="14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400">
                <a:sym typeface="+mn-ea"/>
              </a:rPr>
              <a:t>报文接收虚拟机为host 100%</a:t>
            </a:r>
            <a:endParaRPr lang="en-US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>
                <a:sym typeface="+mn-ea"/>
              </a:rPr>
              <a:t>万兆网卡</a:t>
            </a:r>
            <a:endParaRPr lang="en-US" altLang="en-US" sz="140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400">
                <a:sym typeface="+mn-ea"/>
              </a:rPr>
              <a:t>报文发送虚拟机为host 100%</a:t>
            </a:r>
            <a:endParaRPr lang="en-US" altLang="en-US" sz="140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400">
                <a:sym typeface="+mn-ea"/>
              </a:rPr>
              <a:t>报文接收虚拟机为host 100%</a:t>
            </a:r>
            <a:r>
              <a:rPr lang="zh-CN" altLang="en-US" sz="1400">
                <a:sym typeface="+mn-ea"/>
              </a:rPr>
              <a:t>，</a:t>
            </a:r>
            <a:r>
              <a:rPr lang="en-US" altLang="zh-CN" sz="1400">
                <a:sym typeface="+mn-ea"/>
              </a:rPr>
              <a:t>cpu</a:t>
            </a:r>
            <a:r>
              <a:rPr lang="zh-CN" altLang="en-US" sz="1400">
                <a:sym typeface="+mn-ea"/>
              </a:rPr>
              <a:t>占有率直通场景比</a:t>
            </a:r>
            <a:r>
              <a:rPr lang="en-US" altLang="zh-CN" sz="1400">
                <a:sym typeface="+mn-ea"/>
              </a:rPr>
              <a:t>vhost</a:t>
            </a:r>
            <a:r>
              <a:rPr lang="zh-CN" altLang="en-US" sz="1400">
                <a:sym typeface="+mn-ea"/>
              </a:rPr>
              <a:t>减少</a:t>
            </a:r>
            <a:r>
              <a:rPr lang="en-US" altLang="zh-CN" sz="1400">
                <a:sym typeface="+mn-ea"/>
              </a:rPr>
              <a:t>30%</a:t>
            </a:r>
            <a:endParaRPr lang="en-US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/>
              <a:t>本地SATA硬盘虚拟机为host 81%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2312</Words>
  <Application>WPS Presentation</Application>
  <PresentationFormat>全屏显示(4:3)</PresentationFormat>
  <Paragraphs>370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SimSun</vt:lpstr>
      <vt:lpstr>Wingdings</vt:lpstr>
      <vt:lpstr>Myriad Pro</vt:lpstr>
      <vt:lpstr>Mangal</vt:lpstr>
      <vt:lpstr>黑体</vt:lpstr>
      <vt:lpstr>汉仪中黑简</vt:lpstr>
      <vt:lpstr>AR PL UMing CN</vt:lpstr>
      <vt:lpstr>华文细黑</vt:lpstr>
      <vt:lpstr>SimHei</vt:lpstr>
      <vt:lpstr>DIN Light</vt:lpstr>
      <vt:lpstr>微软雅黑</vt:lpstr>
      <vt:lpstr>Arial Unicode MS</vt:lpstr>
      <vt:lpstr>SimSun</vt:lpstr>
      <vt:lpstr>思源黑体 CN</vt:lpstr>
      <vt:lpstr>Times New Roman</vt:lpstr>
      <vt:lpstr>黑体</vt:lpstr>
      <vt:lpstr>默认设计模板</vt:lpstr>
      <vt:lpstr>PowerPoint 演示文稿</vt:lpstr>
      <vt:lpstr>目录</vt:lpstr>
      <vt:lpstr>KVM虚拟机系统OS支持</vt:lpstr>
      <vt:lpstr>KVM虚拟机功能</vt:lpstr>
      <vt:lpstr>KVM虚拟机功能</vt:lpstr>
      <vt:lpstr>KVM虚拟机功能</vt:lpstr>
      <vt:lpstr>KVM虚拟机功能</vt:lpstr>
      <vt:lpstr>3A3000 KVM虚拟机性能</vt:lpstr>
      <vt:lpstr>3A4000 KVM虚拟机性能</vt:lpstr>
      <vt:lpstr>3A5000 KVM虚拟机性能</vt:lpstr>
      <vt:lpstr>虚拟机兼容性</vt:lpstr>
      <vt:lpstr>龙芯云计算生态环境</vt:lpstr>
      <vt:lpstr>龙芯平台虚拟桌面（VDI）解决方案</vt:lpstr>
      <vt:lpstr>Loongnix使用spice协议运行VDI的实例图</vt:lpstr>
      <vt:lpstr>完备支持Openstack环境</vt:lpstr>
      <vt:lpstr>虚拟机兼容性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dongdao</dc:creator>
  <cp:lastModifiedBy>maobibo</cp:lastModifiedBy>
  <cp:revision>1204</cp:revision>
  <dcterms:created xsi:type="dcterms:W3CDTF">2022-03-03T03:22:57Z</dcterms:created>
  <dcterms:modified xsi:type="dcterms:W3CDTF">2022-03-03T03:22:57Z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