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58" r:id="rId3"/>
    <p:sldId id="618" r:id="rId4"/>
    <p:sldId id="640" r:id="rId5"/>
    <p:sldId id="728" r:id="rId6"/>
    <p:sldId id="729" r:id="rId7"/>
    <p:sldId id="730" r:id="rId8"/>
    <p:sldId id="731" r:id="rId9"/>
    <p:sldId id="732" r:id="rId10"/>
    <p:sldId id="733" r:id="rId11"/>
    <p:sldId id="734" r:id="rId12"/>
    <p:sldId id="735" r:id="rId13"/>
    <p:sldId id="736" r:id="rId14"/>
    <p:sldId id="737" r:id="rId15"/>
    <p:sldId id="742" r:id="rId16"/>
    <p:sldId id="743" r:id="rId17"/>
  </p:sldIdLst>
  <p:sldSz cx="24377650" cy="13716000"/>
  <p:notesSz cx="6858000" cy="9144000"/>
  <p:custDataLst>
    <p:tags r:id="rId23"/>
  </p:custDataLst>
  <p:defaultTextStyle>
    <a:defPPr>
      <a:defRPr lang="en-US"/>
    </a:defPPr>
    <a:lvl1pPr marL="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1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9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B78B02"/>
    <a:srgbClr val="F10F21"/>
    <a:srgbClr val="DEA902"/>
    <a:srgbClr val="D09E02"/>
    <a:srgbClr val="1E2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71" autoAdjust="0"/>
    <p:restoredTop sz="96301" autoAdjust="0"/>
  </p:normalViewPr>
  <p:slideViewPr>
    <p:cSldViewPr snapToGrid="0" snapToObjects="1">
      <p:cViewPr>
        <p:scale>
          <a:sx n="33" d="100"/>
          <a:sy n="33" d="100"/>
        </p:scale>
        <p:origin x="-822" y="-240"/>
      </p:cViewPr>
      <p:guideLst>
        <p:guide orient="horz" pos="8106"/>
        <p:guide orient="horz" pos="532"/>
        <p:guide pos="14288"/>
        <p:guide pos="7676"/>
        <p:guide pos="10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4CB2D-72F5-5C4E-93D3-E8E8F059BBA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49E0F-067E-034A-A3D7-0C57F78FBA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aleway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aleway"/>
              </a:defRPr>
            </a:lvl1pPr>
          </a:lstStyle>
          <a:p>
            <a:fld id="{EFC10EE1-B198-C942-8235-326C972CBB3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aleway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aleway"/>
              </a:defRPr>
            </a:lvl1pPr>
          </a:lstStyle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kern="1200">
        <a:solidFill>
          <a:schemeClr val="tx1"/>
        </a:solidFill>
        <a:latin typeface="Raleway"/>
        <a:ea typeface="+mn-ea"/>
        <a:cs typeface="+mn-cs"/>
      </a:defRPr>
    </a:lvl1pPr>
    <a:lvl2pPr marL="914400" algn="l" defTabSz="914400" rtl="0" eaLnBrk="1" latinLnBrk="0" hangingPunct="1">
      <a:defRPr sz="2400" kern="1200">
        <a:solidFill>
          <a:schemeClr val="tx1"/>
        </a:solidFill>
        <a:latin typeface="Raleway"/>
        <a:ea typeface="+mn-ea"/>
        <a:cs typeface="+mn-cs"/>
      </a:defRPr>
    </a:lvl2pPr>
    <a:lvl3pPr marL="1828165" algn="l" defTabSz="914400" rtl="0" eaLnBrk="1" latinLnBrk="0" hangingPunct="1">
      <a:defRPr sz="2400" kern="1200">
        <a:solidFill>
          <a:schemeClr val="tx1"/>
        </a:solidFill>
        <a:latin typeface="Raleway"/>
        <a:ea typeface="+mn-ea"/>
        <a:cs typeface="+mn-cs"/>
      </a:defRPr>
    </a:lvl3pPr>
    <a:lvl4pPr marL="2742565" algn="l" defTabSz="914400" rtl="0" eaLnBrk="1" latinLnBrk="0" hangingPunct="1">
      <a:defRPr sz="2400" kern="1200">
        <a:solidFill>
          <a:schemeClr val="tx1"/>
        </a:solidFill>
        <a:latin typeface="Raleway"/>
        <a:ea typeface="+mn-ea"/>
        <a:cs typeface="+mn-cs"/>
      </a:defRPr>
    </a:lvl4pPr>
    <a:lvl5pPr marL="3656965" algn="l" defTabSz="914400" rtl="0" eaLnBrk="1" latinLnBrk="0" hangingPunct="1">
      <a:defRPr sz="2400" kern="1200">
        <a:solidFill>
          <a:schemeClr val="tx1"/>
        </a:solidFill>
        <a:latin typeface="Raleway"/>
        <a:ea typeface="+mn-ea"/>
        <a:cs typeface="+mn-cs"/>
      </a:defRPr>
    </a:lvl5pPr>
    <a:lvl6pPr marL="4571365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10422113" y="3280788"/>
            <a:ext cx="3530250" cy="3528000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165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+mn-ea"/>
                <a:ea typeface="+mn-ea"/>
                <a:cs typeface="Raleway Regular"/>
              </a:defRPr>
            </a:lvl1pPr>
          </a:lstStyle>
          <a:p>
            <a:endParaRPr lang="en-US" dirty="0"/>
          </a:p>
        </p:txBody>
      </p:sp>
      <p:sp>
        <p:nvSpPr>
          <p:cNvPr id="21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2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26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27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28" name="Teardrop 27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+mn-ea"/>
                <a:ea typeface="+mn-ea"/>
                <a:cs typeface="Raleway Light"/>
              </a:rPr>
            </a:fld>
            <a:endParaRPr lang="id-ID" sz="2800" dirty="0">
              <a:solidFill>
                <a:schemeClr val="bg1"/>
              </a:solidFill>
              <a:latin typeface="+mn-ea"/>
              <a:ea typeface="+mn-ea"/>
              <a:cs typeface="Raleway Light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cs typeface="Raleway"/>
              </a:rPr>
              <a:t>赢在起点</a:t>
            </a:r>
            <a:r>
              <a:rPr lang="id-ID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商务</a:t>
            </a:r>
            <a:r>
              <a:rPr lang="id-ID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PPT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模板</a:t>
            </a:r>
            <a:endParaRPr lang="id-ID" sz="2400" b="0" dirty="0">
              <a:solidFill>
                <a:schemeClr val="tx1"/>
              </a:solidFill>
              <a:latin typeface="+mn-ea"/>
              <a:ea typeface="+mn-ea"/>
              <a:cs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with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1727869" y="3936081"/>
            <a:ext cx="10099006" cy="721903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+mn-ea"/>
                <a:ea typeface="+mn-ea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cs typeface="Raleway"/>
              </a:rPr>
              <a:t>赢在起点</a:t>
            </a:r>
            <a:r>
              <a:rPr lang="id-ID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商务</a:t>
            </a:r>
            <a:r>
              <a:rPr lang="id-ID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PPT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模板</a:t>
            </a:r>
            <a:endParaRPr lang="id-ID" sz="2400" b="0" dirty="0">
              <a:solidFill>
                <a:schemeClr val="tx1"/>
              </a:solidFill>
              <a:latin typeface="+mn-ea"/>
              <a:ea typeface="+mn-ea"/>
              <a:cs typeface="Lato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7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8" name="Teardrop 17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+mn-ea"/>
                <a:ea typeface="+mn-ea"/>
                <a:cs typeface="Raleway Light"/>
              </a:rPr>
            </a:fld>
            <a:endParaRPr lang="id-ID" sz="2800" dirty="0">
              <a:solidFill>
                <a:schemeClr val="bg1"/>
              </a:solidFill>
              <a:latin typeface="+mn-ea"/>
              <a:ea typeface="+mn-ea"/>
              <a:cs typeface="Raleway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half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12147379" y="-13368"/>
            <a:ext cx="12277060" cy="1375855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+mn-ea"/>
                <a:ea typeface="+mn-ea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cs typeface="Raleway"/>
              </a:rPr>
              <a:t>赢在起点</a:t>
            </a:r>
            <a:r>
              <a:rPr lang="id-ID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商务</a:t>
            </a:r>
            <a:r>
              <a:rPr lang="id-ID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PPT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模板</a:t>
            </a:r>
            <a:endParaRPr lang="id-ID" sz="2400" b="0" dirty="0">
              <a:solidFill>
                <a:schemeClr val="tx1"/>
              </a:solidFill>
              <a:latin typeface="+mn-ea"/>
              <a:ea typeface="+mn-ea"/>
              <a:cs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2218278" y="3606800"/>
            <a:ext cx="4266089" cy="4267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7313295" y="3606800"/>
            <a:ext cx="4266089" cy="4267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12188825" y="3606800"/>
            <a:ext cx="4266089" cy="4267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2"/>
          <p:cNvSpPr>
            <a:spLocks noGrp="1"/>
          </p:cNvSpPr>
          <p:nvPr>
            <p:ph type="pic" sz="quarter" idx="18"/>
          </p:nvPr>
        </p:nvSpPr>
        <p:spPr>
          <a:xfrm>
            <a:off x="17064355" y="3606800"/>
            <a:ext cx="4266089" cy="42672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36" name="TextBox 35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cs typeface="Raleway"/>
              </a:rPr>
              <a:t>赢在起点</a:t>
            </a:r>
            <a:r>
              <a:rPr lang="id-ID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商务</a:t>
            </a:r>
            <a:r>
              <a:rPr lang="id-ID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PPT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模板</a:t>
            </a:r>
            <a:endParaRPr lang="id-ID" sz="2400" b="0" dirty="0">
              <a:solidFill>
                <a:schemeClr val="tx1"/>
              </a:solidFill>
              <a:latin typeface="+mn-ea"/>
              <a:ea typeface="+mn-ea"/>
              <a:cs typeface="Lato Light"/>
            </a:endParaRPr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7" name="Teardrop 16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+mn-ea"/>
                <a:ea typeface="+mn-ea"/>
                <a:cs typeface="Raleway Light"/>
              </a:rPr>
            </a:fld>
            <a:endParaRPr lang="id-ID" sz="2800" dirty="0">
              <a:solidFill>
                <a:schemeClr val="bg1"/>
              </a:solidFill>
              <a:latin typeface="+mn-ea"/>
              <a:ea typeface="+mn-ea"/>
              <a:cs typeface="Raleway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eb Data Traff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047288" y="4925808"/>
            <a:ext cx="12590794" cy="70518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endParaRPr lang="id-ID" dirty="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+mn-ea"/>
                <a:ea typeface="+mn-ea"/>
                <a:cs typeface="Raleway Light"/>
              </a:rPr>
            </a:fld>
            <a:endParaRPr lang="id-ID" sz="2800" dirty="0">
              <a:solidFill>
                <a:schemeClr val="bg1"/>
              </a:solidFill>
              <a:latin typeface="+mn-ea"/>
              <a:ea typeface="+mn-ea"/>
              <a:cs typeface="Raleway Ligh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cs typeface="Raleway"/>
              </a:rPr>
              <a:t>赢在起点</a:t>
            </a:r>
            <a:r>
              <a:rPr lang="id-ID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商务</a:t>
            </a:r>
            <a:r>
              <a:rPr lang="id-ID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PPT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模板</a:t>
            </a:r>
            <a:endParaRPr lang="id-ID" sz="2400" b="0" dirty="0">
              <a:solidFill>
                <a:schemeClr val="tx1"/>
              </a:solidFill>
              <a:latin typeface="+mn-ea"/>
              <a:ea typeface="+mn-ea"/>
              <a:cs typeface="Lato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2008874" y="131150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>
            <a:off x="22109816" y="131912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2424919" y="131146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 flipH="1">
            <a:off x="22517574" y="131908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5" name="Teardrop 14"/>
          <p:cNvSpPr/>
          <p:nvPr userDrawn="1"/>
        </p:nvSpPr>
        <p:spPr>
          <a:xfrm>
            <a:off x="23229210" y="9637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3162370" y="9720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+mn-ea"/>
                <a:ea typeface="+mn-ea"/>
                <a:cs typeface="Raleway Light"/>
              </a:rPr>
            </a:fld>
            <a:endParaRPr lang="id-ID" sz="2800" dirty="0">
              <a:solidFill>
                <a:schemeClr val="bg1"/>
              </a:solidFill>
              <a:latin typeface="+mn-ea"/>
              <a:ea typeface="+mn-ea"/>
              <a:cs typeface="Raleway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441700" y="5410200"/>
            <a:ext cx="1504950" cy="42799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ea"/>
                <a:ea typeface="+mn-ea"/>
                <a:cs typeface="Raleway Light"/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253658" y="4965700"/>
            <a:ext cx="3115642" cy="55118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ea"/>
                <a:ea typeface="+mn-ea"/>
                <a:cs typeface="Raleway Light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592176" y="5410200"/>
            <a:ext cx="1605923" cy="4267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ea"/>
                <a:ea typeface="+mn-ea"/>
                <a:cs typeface="Raleway Light"/>
              </a:defRPr>
            </a:lvl1pPr>
          </a:lstStyle>
          <a:p>
            <a:endParaRPr lang="en-US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cs typeface="Raleway"/>
              </a:rPr>
              <a:t>赢在起点</a:t>
            </a:r>
            <a:r>
              <a:rPr lang="id-ID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商务</a:t>
            </a:r>
            <a:r>
              <a:rPr lang="id-ID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PPT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模板</a:t>
            </a:r>
            <a:endParaRPr lang="id-ID" sz="2400" b="0" dirty="0">
              <a:solidFill>
                <a:schemeClr val="tx1"/>
              </a:solidFill>
              <a:latin typeface="+mn-ea"/>
              <a:ea typeface="+mn-ea"/>
              <a:cs typeface="Lato Light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3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6" name="Teardrop 1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+mn-ea"/>
                <a:ea typeface="+mn-ea"/>
                <a:cs typeface="Raleway Light"/>
              </a:rPr>
            </a:fld>
            <a:endParaRPr lang="id-ID" sz="2800" dirty="0">
              <a:solidFill>
                <a:schemeClr val="bg1"/>
              </a:solidFill>
              <a:latin typeface="+mn-ea"/>
              <a:ea typeface="+mn-ea"/>
              <a:cs typeface="Raleway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740150" y="3922713"/>
            <a:ext cx="5360988" cy="708897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ea"/>
                <a:ea typeface="+mn-ea"/>
                <a:cs typeface="Raleway Light"/>
              </a:defRPr>
            </a:lvl1pPr>
          </a:lstStyle>
          <a:p>
            <a:endParaRPr lang="en-US" dirty="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cs typeface="Raleway"/>
              </a:rPr>
              <a:t>赢在起点</a:t>
            </a:r>
            <a:r>
              <a:rPr lang="id-ID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商务</a:t>
            </a:r>
            <a:r>
              <a:rPr lang="id-ID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PPT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模板</a:t>
            </a:r>
            <a:endParaRPr lang="id-ID" sz="2400" b="0" dirty="0">
              <a:solidFill>
                <a:schemeClr val="tx1"/>
              </a:solidFill>
              <a:latin typeface="+mn-ea"/>
              <a:ea typeface="+mn-ea"/>
              <a:cs typeface="Lato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3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4" name="Teardrop 13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+mn-ea"/>
                <a:ea typeface="+mn-ea"/>
                <a:cs typeface="Raleway Light"/>
              </a:rPr>
            </a:fld>
            <a:endParaRPr lang="id-ID" sz="2800" dirty="0">
              <a:solidFill>
                <a:schemeClr val="bg1"/>
              </a:solidFill>
              <a:latin typeface="+mn-ea"/>
              <a:ea typeface="+mn-ea"/>
              <a:cs typeface="Raleway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247833" y="4841875"/>
            <a:ext cx="2486467" cy="4441825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0921999" y="4841875"/>
            <a:ext cx="2463801" cy="4441825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6697591" y="4841875"/>
            <a:ext cx="2466709" cy="444182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cs typeface="Raleway"/>
              </a:rPr>
              <a:t>赢在起点</a:t>
            </a:r>
            <a:r>
              <a:rPr lang="id-ID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商务</a:t>
            </a:r>
            <a:r>
              <a:rPr lang="id-ID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PPT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模板</a:t>
            </a:r>
            <a:endParaRPr lang="id-ID" sz="2400" b="0" dirty="0">
              <a:solidFill>
                <a:schemeClr val="tx1"/>
              </a:solidFill>
              <a:latin typeface="+mn-ea"/>
              <a:ea typeface="+mn-ea"/>
              <a:cs typeface="Lato Light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3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6" name="Teardrop 1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+mn-ea"/>
                <a:ea typeface="+mn-ea"/>
                <a:cs typeface="Raleway Light"/>
              </a:rPr>
            </a:fld>
            <a:endParaRPr lang="id-ID" sz="2800" dirty="0">
              <a:solidFill>
                <a:schemeClr val="bg1"/>
              </a:solidFill>
              <a:latin typeface="+mn-ea"/>
              <a:ea typeface="+mn-ea"/>
              <a:cs typeface="Raleway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314768" y="4227044"/>
            <a:ext cx="4058313" cy="5455695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69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0144094" y="4227044"/>
            <a:ext cx="4156106" cy="545569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5832183" y="4231071"/>
            <a:ext cx="4157617" cy="5455695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Raleway Light"/>
              </a:defRPr>
            </a:lvl1pPr>
          </a:lstStyle>
          <a:p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cs typeface="Raleway"/>
              </a:rPr>
              <a:t>赢在起点</a:t>
            </a:r>
            <a:r>
              <a:rPr lang="id-ID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商务</a:t>
            </a:r>
            <a:r>
              <a:rPr lang="id-ID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PPT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模板</a:t>
            </a:r>
            <a:endParaRPr lang="id-ID" sz="2400" b="0" dirty="0">
              <a:solidFill>
                <a:schemeClr val="tx1"/>
              </a:solidFill>
              <a:latin typeface="+mn-ea"/>
              <a:ea typeface="+mn-ea"/>
              <a:cs typeface="Lato Light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3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4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5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6" name="Teardrop 15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+mn-ea"/>
                <a:ea typeface="+mn-ea"/>
                <a:cs typeface="Raleway Light"/>
              </a:rPr>
            </a:fld>
            <a:endParaRPr lang="id-ID" sz="2800" dirty="0">
              <a:solidFill>
                <a:schemeClr val="bg1"/>
              </a:solidFill>
              <a:latin typeface="+mn-ea"/>
              <a:ea typeface="+mn-ea"/>
              <a:cs typeface="Raleway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4501814" y="4956174"/>
            <a:ext cx="6796086" cy="42259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cs typeface="Raleway"/>
              </a:rPr>
              <a:t>赢在起点</a:t>
            </a:r>
            <a:r>
              <a:rPr lang="id-ID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商务</a:t>
            </a:r>
            <a:r>
              <a:rPr lang="id-ID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PPT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模板</a:t>
            </a:r>
            <a:endParaRPr lang="id-ID" sz="2400" b="0" dirty="0">
              <a:solidFill>
                <a:schemeClr val="tx1"/>
              </a:solidFill>
              <a:latin typeface="+mn-ea"/>
              <a:ea typeface="+mn-ea"/>
              <a:cs typeface="Lato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3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5" name="Teardrop 14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+mn-ea"/>
                <a:ea typeface="+mn-ea"/>
                <a:cs typeface="Raleway Light"/>
              </a:rPr>
            </a:fld>
            <a:endParaRPr lang="id-ID" sz="2800" dirty="0">
              <a:solidFill>
                <a:schemeClr val="bg1"/>
              </a:solidFill>
              <a:latin typeface="+mn-ea"/>
              <a:ea typeface="+mn-ea"/>
              <a:cs typeface="Raleway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434174" y="4108578"/>
            <a:ext cx="6679467" cy="3785478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latin typeface="+mn-ea"/>
                <a:ea typeface="+mn-ea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642100" y="6558175"/>
            <a:ext cx="2254062" cy="290254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latin typeface="+mn-ea"/>
                <a:ea typeface="+mn-ea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5367268" y="7860377"/>
            <a:ext cx="917539" cy="1636924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None/>
              <a:defRPr sz="1050">
                <a:latin typeface="+mn-ea"/>
                <a:ea typeface="+mn-ea"/>
                <a:cs typeface="Raleway Light"/>
              </a:defRPr>
            </a:lvl1pPr>
          </a:lstStyle>
          <a:p>
            <a:endParaRPr lang="id-ID" dirty="0" smtClean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4158151" y="6712180"/>
            <a:ext cx="4254887" cy="271244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latin typeface="+mn-ea"/>
                <a:ea typeface="+mn-ea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cs typeface="Raleway"/>
              </a:rPr>
              <a:t>赢在起点</a:t>
            </a:r>
            <a:r>
              <a:rPr lang="id-ID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商务</a:t>
            </a:r>
            <a:r>
              <a:rPr lang="id-ID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PPT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模板</a:t>
            </a:r>
            <a:endParaRPr lang="id-ID" sz="2400" b="0" dirty="0">
              <a:solidFill>
                <a:schemeClr val="tx1"/>
              </a:solidFill>
              <a:latin typeface="+mn-ea"/>
              <a:ea typeface="+mn-ea"/>
              <a:cs typeface="Lato Light"/>
            </a:endParaRPr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24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25" name="Teardrop 24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+mn-ea"/>
                <a:ea typeface="+mn-ea"/>
                <a:cs typeface="Raleway Light"/>
              </a:rPr>
            </a:fld>
            <a:endParaRPr lang="id-ID" sz="2800" dirty="0">
              <a:solidFill>
                <a:schemeClr val="bg1"/>
              </a:solidFill>
              <a:latin typeface="+mn-ea"/>
              <a:ea typeface="+mn-ea"/>
              <a:cs typeface="Raleway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rm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8347928" y="3822700"/>
            <a:ext cx="16029721" cy="607377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cs typeface="Raleway"/>
              </a:rPr>
              <a:t>赢在起点</a:t>
            </a:r>
            <a:r>
              <a:rPr lang="id-ID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商务</a:t>
            </a:r>
            <a:r>
              <a:rPr lang="id-ID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PPT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模板</a:t>
            </a:r>
            <a:endParaRPr lang="id-ID" sz="2400" b="0" dirty="0">
              <a:solidFill>
                <a:schemeClr val="tx1"/>
              </a:solidFill>
              <a:latin typeface="+mn-ea"/>
              <a:ea typeface="+mn-ea"/>
              <a:cs typeface="Lato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7" name="Teardrop 16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+mn-ea"/>
                <a:ea typeface="+mn-ea"/>
                <a:cs typeface="Raleway Light"/>
              </a:rPr>
            </a:fld>
            <a:endParaRPr lang="id-ID" sz="2800" dirty="0">
              <a:solidFill>
                <a:schemeClr val="bg1"/>
              </a:solidFill>
              <a:latin typeface="+mn-ea"/>
              <a:ea typeface="+mn-ea"/>
              <a:cs typeface="Raleway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reak-L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53477" y="-80212"/>
            <a:ext cx="24491283" cy="138363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ea"/>
                <a:ea typeface="+mn-ea"/>
                <a:cs typeface="Raleway Light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reak-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486247" y="8009113"/>
            <a:ext cx="16973839" cy="59157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ea"/>
                <a:ea typeface="+mn-ea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062517" y="-80212"/>
            <a:ext cx="14397569" cy="8133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ea"/>
                <a:ea typeface="+mn-ea"/>
                <a:cs typeface="Raleway Light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Brea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26736"/>
            <a:ext cx="24404390" cy="138363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ea"/>
                <a:ea typeface="+mn-ea"/>
                <a:cs typeface="Raleway Light"/>
              </a:defRPr>
            </a:lvl1pPr>
          </a:lstStyle>
          <a:p>
            <a:endParaRPr lang="id-ID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ndscape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3943350"/>
            <a:ext cx="24377650" cy="56769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id-ID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cs typeface="Raleway"/>
              </a:rPr>
              <a:t>赢在起点</a:t>
            </a:r>
            <a:r>
              <a:rPr lang="id-ID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商务</a:t>
            </a:r>
            <a:r>
              <a:rPr lang="id-ID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PPT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模板</a:t>
            </a:r>
            <a:endParaRPr lang="id-ID" sz="2400" b="0" dirty="0">
              <a:solidFill>
                <a:schemeClr val="tx1"/>
              </a:solidFill>
              <a:latin typeface="+mn-ea"/>
              <a:ea typeface="+mn-ea"/>
              <a:cs typeface="Lato Light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9" name="Teardrop 18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+mn-ea"/>
                <a:ea typeface="+mn-ea"/>
                <a:cs typeface="Raleway Light"/>
              </a:rPr>
            </a:fld>
            <a:endParaRPr lang="id-ID" sz="2800" dirty="0">
              <a:solidFill>
                <a:schemeClr val="bg1"/>
              </a:solidFill>
              <a:latin typeface="+mn-ea"/>
              <a:ea typeface="+mn-ea"/>
              <a:cs typeface="Raleway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Placeholder picture (circ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cs typeface="Raleway"/>
              </a:rPr>
              <a:t>赢在起点</a:t>
            </a:r>
            <a:r>
              <a:rPr lang="id-ID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商务</a:t>
            </a:r>
            <a:r>
              <a:rPr lang="id-ID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PPT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模板</a:t>
            </a:r>
            <a:endParaRPr lang="id-ID" sz="2400" b="0" dirty="0">
              <a:solidFill>
                <a:schemeClr val="tx1"/>
              </a:solidFill>
              <a:latin typeface="+mn-ea"/>
              <a:ea typeface="+mn-ea"/>
              <a:cs typeface="Lato Light"/>
            </a:endParaRP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10457879" y="2936838"/>
            <a:ext cx="12197333" cy="10779162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6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9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20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21" name="Teardrop 20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+mn-ea"/>
                <a:ea typeface="+mn-ea"/>
                <a:cs typeface="Raleway Light"/>
              </a:rPr>
            </a:fld>
            <a:endParaRPr lang="id-ID" sz="2800" dirty="0">
              <a:solidFill>
                <a:schemeClr val="bg1"/>
              </a:solidFill>
              <a:latin typeface="+mn-ea"/>
              <a:ea typeface="+mn-ea"/>
              <a:cs typeface="Raleway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5CFBE3-D521-4941-AA1A-49E29FB33595}" type="datetimeFigureOut">
              <a:rPr lang="en-US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AAE80-5347-6D48-BB4B-E807E2987DCC}" type="slidenum">
              <a:rPr lang="en-US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cs typeface="Raleway"/>
              </a:rPr>
              <a:t>赢在起点</a:t>
            </a:r>
            <a:r>
              <a:rPr lang="id-ID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商务</a:t>
            </a:r>
            <a:r>
              <a:rPr lang="id-ID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PPT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模板</a:t>
            </a:r>
            <a:endParaRPr lang="id-ID" sz="2400" b="0" dirty="0">
              <a:solidFill>
                <a:schemeClr val="tx1"/>
              </a:solidFill>
              <a:latin typeface="+mn-ea"/>
              <a:ea typeface="+mn-ea"/>
              <a:cs typeface="Lato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3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4" name="Teardrop 13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+mn-ea"/>
                <a:ea typeface="+mn-ea"/>
                <a:cs typeface="Raleway Light"/>
              </a:rPr>
            </a:fld>
            <a:endParaRPr lang="id-ID" sz="2800" dirty="0">
              <a:solidFill>
                <a:schemeClr val="bg1"/>
              </a:solidFill>
              <a:latin typeface="+mn-ea"/>
              <a:ea typeface="+mn-ea"/>
              <a:cs typeface="Raleway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-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wo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cs typeface="Raleway"/>
              </a:rPr>
              <a:t>赢在起点</a:t>
            </a:r>
            <a:r>
              <a:rPr lang="id-ID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商务</a:t>
            </a:r>
            <a:r>
              <a:rPr lang="id-ID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PPT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模板</a:t>
            </a:r>
            <a:endParaRPr lang="id-ID" sz="2400" b="0" dirty="0">
              <a:solidFill>
                <a:schemeClr val="tx1"/>
              </a:solidFill>
              <a:latin typeface="+mn-ea"/>
              <a:ea typeface="+mn-ea"/>
              <a:cs typeface="Lato Light"/>
            </a:endParaRPr>
          </a:p>
        </p:txBody>
      </p:sp>
      <p:sp>
        <p:nvSpPr>
          <p:cNvPr id="10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12431713" y="6451599"/>
            <a:ext cx="10223500" cy="5267325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+mn-ea"/>
                <a:ea typeface="+mn-ea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11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2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3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4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5" name="Teardrop 14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+mn-ea"/>
                <a:ea typeface="+mn-ea"/>
                <a:cs typeface="Raleway Light"/>
              </a:rPr>
            </a:fld>
            <a:endParaRPr lang="id-ID" sz="2800" dirty="0">
              <a:solidFill>
                <a:schemeClr val="bg1"/>
              </a:solidFill>
              <a:latin typeface="+mn-ea"/>
              <a:ea typeface="+mn-ea"/>
              <a:cs typeface="Raleway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2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3622221" y="3981849"/>
            <a:ext cx="4714706" cy="471170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165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+mn-ea"/>
                <a:ea typeface="+mn-ea"/>
                <a:cs typeface="Raleway Regular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9828245" y="3981849"/>
            <a:ext cx="4714706" cy="471170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165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+mn-ea"/>
                <a:ea typeface="+mn-ea"/>
                <a:cs typeface="Raleway Regular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16034268" y="3981849"/>
            <a:ext cx="4714706" cy="471170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165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+mn-ea"/>
                <a:ea typeface="+mn-ea"/>
                <a:cs typeface="Raleway Regular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814534" y="8207123"/>
            <a:ext cx="4714706" cy="471170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165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+mn-ea"/>
                <a:ea typeface="+mn-ea"/>
                <a:cs typeface="Raleway Regular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3020557" y="8207123"/>
            <a:ext cx="4714706" cy="471170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165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800">
                <a:latin typeface="+mn-ea"/>
                <a:ea typeface="+mn-ea"/>
                <a:cs typeface="Raleway Regular"/>
              </a:defRPr>
            </a:lvl1pPr>
          </a:lstStyle>
          <a:p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cs typeface="Raleway"/>
              </a:rPr>
              <a:t>赢在起点</a:t>
            </a:r>
            <a:r>
              <a:rPr lang="id-ID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商务</a:t>
            </a:r>
            <a:r>
              <a:rPr lang="id-ID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PPT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模板</a:t>
            </a:r>
            <a:endParaRPr lang="id-ID" sz="2400" b="0" dirty="0">
              <a:solidFill>
                <a:schemeClr val="tx1"/>
              </a:solidFill>
              <a:latin typeface="+mn-ea"/>
              <a:ea typeface="+mn-ea"/>
              <a:cs typeface="Lato Light"/>
            </a:endParaRPr>
          </a:p>
        </p:txBody>
      </p:sp>
      <p:sp>
        <p:nvSpPr>
          <p:cNvPr id="2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2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2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2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29" name="Teardrop 28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+mn-ea"/>
                <a:ea typeface="+mn-ea"/>
                <a:cs typeface="Raleway Light"/>
              </a:rPr>
            </a:fld>
            <a:endParaRPr lang="id-ID" sz="2800" dirty="0">
              <a:solidFill>
                <a:schemeClr val="bg1"/>
              </a:solidFill>
              <a:latin typeface="+mn-ea"/>
              <a:ea typeface="+mn-ea"/>
              <a:cs typeface="Raleway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 noChangeAspect="1"/>
          </p:cNvSpPr>
          <p:nvPr>
            <p:ph type="pic" sz="quarter" idx="13"/>
          </p:nvPr>
        </p:nvSpPr>
        <p:spPr>
          <a:xfrm>
            <a:off x="1352857" y="4573540"/>
            <a:ext cx="3599063" cy="36000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n-ea"/>
                <a:ea typeface="+mn-ea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26" name="Picture Placeholder 24"/>
          <p:cNvSpPr>
            <a:spLocks noGrp="1" noChangeAspect="1"/>
          </p:cNvSpPr>
          <p:nvPr>
            <p:ph type="pic" sz="quarter" idx="14"/>
          </p:nvPr>
        </p:nvSpPr>
        <p:spPr>
          <a:xfrm>
            <a:off x="4962535" y="8193040"/>
            <a:ext cx="3599063" cy="36000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n-ea"/>
                <a:ea typeface="+mn-ea"/>
                <a:cs typeface="Raleway Light"/>
              </a:defRPr>
            </a:lvl1pPr>
          </a:lstStyle>
          <a:p>
            <a:endParaRPr lang="id-ID"/>
          </a:p>
        </p:txBody>
      </p:sp>
      <p:sp>
        <p:nvSpPr>
          <p:cNvPr id="37" name="Picture Placeholder 24"/>
          <p:cNvSpPr>
            <a:spLocks noGrp="1" noChangeAspect="1"/>
          </p:cNvSpPr>
          <p:nvPr>
            <p:ph type="pic" sz="quarter" idx="15"/>
          </p:nvPr>
        </p:nvSpPr>
        <p:spPr>
          <a:xfrm>
            <a:off x="8590845" y="4573540"/>
            <a:ext cx="3599063" cy="36000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n-ea"/>
                <a:ea typeface="+mn-ea"/>
                <a:cs typeface="Raleway Light"/>
              </a:defRPr>
            </a:lvl1pPr>
          </a:lstStyle>
          <a:p>
            <a:endParaRPr lang="id-ID"/>
          </a:p>
        </p:txBody>
      </p:sp>
      <p:sp>
        <p:nvSpPr>
          <p:cNvPr id="38" name="Picture Placeholder 24"/>
          <p:cNvSpPr>
            <a:spLocks noGrp="1" noChangeAspect="1"/>
          </p:cNvSpPr>
          <p:nvPr>
            <p:ph type="pic" sz="quarter" idx="16"/>
          </p:nvPr>
        </p:nvSpPr>
        <p:spPr>
          <a:xfrm>
            <a:off x="12200522" y="8193040"/>
            <a:ext cx="3599063" cy="36000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n-ea"/>
                <a:ea typeface="+mn-ea"/>
                <a:cs typeface="Raleway Light"/>
              </a:defRPr>
            </a:lvl1pPr>
          </a:lstStyle>
          <a:p>
            <a:endParaRPr lang="id-ID"/>
          </a:p>
        </p:txBody>
      </p:sp>
      <p:sp>
        <p:nvSpPr>
          <p:cNvPr id="41" name="Picture Placeholder 24"/>
          <p:cNvSpPr>
            <a:spLocks noGrp="1" noChangeAspect="1"/>
          </p:cNvSpPr>
          <p:nvPr>
            <p:ph type="pic" sz="quarter" idx="17"/>
          </p:nvPr>
        </p:nvSpPr>
        <p:spPr>
          <a:xfrm>
            <a:off x="15814583" y="4573540"/>
            <a:ext cx="3599063" cy="36000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n-ea"/>
                <a:ea typeface="+mn-ea"/>
                <a:cs typeface="Raleway Light"/>
              </a:defRPr>
            </a:lvl1pPr>
          </a:lstStyle>
          <a:p>
            <a:endParaRPr lang="id-ID"/>
          </a:p>
        </p:txBody>
      </p:sp>
      <p:sp>
        <p:nvSpPr>
          <p:cNvPr id="42" name="Picture Placeholder 24"/>
          <p:cNvSpPr>
            <a:spLocks noGrp="1" noChangeAspect="1"/>
          </p:cNvSpPr>
          <p:nvPr>
            <p:ph type="pic" sz="quarter" idx="18"/>
          </p:nvPr>
        </p:nvSpPr>
        <p:spPr>
          <a:xfrm>
            <a:off x="19436961" y="8193040"/>
            <a:ext cx="3599063" cy="36000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+mn-ea"/>
                <a:ea typeface="+mn-ea"/>
                <a:cs typeface="Raleway Light"/>
              </a:defRPr>
            </a:lvl1pPr>
          </a:lstStyle>
          <a:p>
            <a:endParaRPr lang="id-ID"/>
          </a:p>
        </p:txBody>
      </p:sp>
      <p:sp>
        <p:nvSpPr>
          <p:cNvPr id="45" name="TextBox 44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cs typeface="Raleway"/>
              </a:rPr>
              <a:t>赢在起点</a:t>
            </a:r>
            <a:r>
              <a:rPr lang="id-ID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商务</a:t>
            </a:r>
            <a:r>
              <a:rPr lang="id-ID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PPT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模板</a:t>
            </a:r>
            <a:endParaRPr lang="id-ID" sz="2400" b="0" dirty="0">
              <a:solidFill>
                <a:schemeClr val="tx1"/>
              </a:solidFill>
              <a:latin typeface="+mn-ea"/>
              <a:ea typeface="+mn-ea"/>
              <a:cs typeface="Lato Light"/>
            </a:endParaRPr>
          </a:p>
        </p:txBody>
      </p:sp>
      <p:sp>
        <p:nvSpPr>
          <p:cNvPr id="15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9" name="Teardrop 18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+mn-ea"/>
                <a:ea typeface="+mn-ea"/>
                <a:cs typeface="Raleway Light"/>
              </a:rPr>
            </a:fld>
            <a:endParaRPr lang="id-ID" sz="2800" dirty="0">
              <a:solidFill>
                <a:schemeClr val="bg1"/>
              </a:solidFill>
              <a:latin typeface="+mn-ea"/>
              <a:ea typeface="+mn-ea"/>
              <a:cs typeface="Raleway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-3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3058421" y="3757180"/>
            <a:ext cx="3755321" cy="3756300"/>
          </a:xfrm>
        </p:spPr>
        <p:txBody>
          <a:bodyPr>
            <a:normAutofit/>
          </a:bodyPr>
          <a:lstStyle>
            <a:lvl1pPr>
              <a:defRPr sz="2800"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7861326" y="3746202"/>
            <a:ext cx="3755321" cy="3756300"/>
          </a:xfrm>
        </p:spPr>
        <p:txBody>
          <a:bodyPr>
            <a:normAutofit/>
          </a:bodyPr>
          <a:lstStyle>
            <a:lvl1pPr>
              <a:defRPr sz="2800"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12664231" y="3746202"/>
            <a:ext cx="3755321" cy="3756300"/>
          </a:xfrm>
        </p:spPr>
        <p:txBody>
          <a:bodyPr>
            <a:normAutofit/>
          </a:bodyPr>
          <a:lstStyle>
            <a:lvl1pPr>
              <a:defRPr sz="2800"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17467136" y="3746202"/>
            <a:ext cx="3755321" cy="3756300"/>
          </a:xfrm>
        </p:spPr>
        <p:txBody>
          <a:bodyPr>
            <a:normAutofit/>
          </a:bodyPr>
          <a:lstStyle>
            <a:lvl1pPr>
              <a:defRPr sz="2800"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3058421" y="8342520"/>
            <a:ext cx="3755321" cy="3756300"/>
          </a:xfrm>
        </p:spPr>
        <p:txBody>
          <a:bodyPr>
            <a:normAutofit/>
          </a:bodyPr>
          <a:lstStyle>
            <a:lvl1pPr>
              <a:defRPr sz="2800"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7861326" y="8354632"/>
            <a:ext cx="3755321" cy="3756300"/>
          </a:xfrm>
        </p:spPr>
        <p:txBody>
          <a:bodyPr>
            <a:normAutofit/>
          </a:bodyPr>
          <a:lstStyle>
            <a:lvl1pPr>
              <a:defRPr sz="2800"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12664231" y="8354632"/>
            <a:ext cx="3755321" cy="3756300"/>
          </a:xfrm>
        </p:spPr>
        <p:txBody>
          <a:bodyPr>
            <a:normAutofit/>
          </a:bodyPr>
          <a:lstStyle>
            <a:lvl1pPr>
              <a:defRPr sz="2800"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17467136" y="8354632"/>
            <a:ext cx="3755321" cy="3756300"/>
          </a:xfrm>
        </p:spPr>
        <p:txBody>
          <a:bodyPr>
            <a:normAutofit/>
          </a:bodyPr>
          <a:lstStyle>
            <a:lvl1pPr>
              <a:defRPr sz="2800">
                <a:latin typeface="+mn-ea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41" name="TextBox 40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cs typeface="Raleway"/>
              </a:rPr>
              <a:t>赢在起点</a:t>
            </a:r>
            <a:r>
              <a:rPr lang="id-ID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商务</a:t>
            </a:r>
            <a:r>
              <a:rPr lang="id-ID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PPT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模板</a:t>
            </a:r>
            <a:endParaRPr lang="id-ID" sz="2400" b="0" dirty="0">
              <a:solidFill>
                <a:schemeClr val="tx1"/>
              </a:solidFill>
              <a:latin typeface="+mn-ea"/>
              <a:ea typeface="+mn-ea"/>
              <a:cs typeface="Lato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9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23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24" name="Teardrop 23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+mn-ea"/>
                <a:ea typeface="+mn-ea"/>
                <a:cs typeface="Raleway Light"/>
              </a:rPr>
            </a:fld>
            <a:endParaRPr lang="id-ID" sz="2800" dirty="0">
              <a:solidFill>
                <a:schemeClr val="bg1"/>
              </a:solidFill>
              <a:latin typeface="+mn-ea"/>
              <a:ea typeface="+mn-ea"/>
              <a:cs typeface="Raleway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dium 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1778779" y="3545508"/>
            <a:ext cx="13228102" cy="852091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+mn-ea"/>
                <a:ea typeface="+mn-ea"/>
                <a:cs typeface="Raleway Light"/>
              </a:defRPr>
            </a:lvl1pPr>
          </a:lstStyle>
          <a:p>
            <a:endParaRPr lang="id-ID"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  <a:latin typeface="+mn-ea"/>
                <a:ea typeface="+mn-ea"/>
                <a:cs typeface="Raleway"/>
              </a:rPr>
              <a:t>赢在起点</a:t>
            </a:r>
            <a:r>
              <a:rPr lang="id-ID" sz="24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商务</a:t>
            </a:r>
            <a:r>
              <a:rPr lang="id-ID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PPT</a:t>
            </a:r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Lato Light"/>
              </a:rPr>
              <a:t>模板</a:t>
            </a:r>
            <a:endParaRPr lang="id-ID" sz="2400" b="0" dirty="0">
              <a:solidFill>
                <a:schemeClr val="tx1"/>
              </a:solidFill>
              <a:latin typeface="+mn-ea"/>
              <a:ea typeface="+mn-ea"/>
              <a:cs typeface="Lato Light"/>
            </a:endParaRPr>
          </a:p>
        </p:txBody>
      </p:sp>
      <p:sp>
        <p:nvSpPr>
          <p:cNvPr id="10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7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+mn-ea"/>
              <a:ea typeface="+mn-ea"/>
            </a:endParaRPr>
          </a:p>
        </p:txBody>
      </p:sp>
      <p:sp>
        <p:nvSpPr>
          <p:cNvPr id="18" name="Teardrop 17"/>
          <p:cNvSpPr/>
          <p:nvPr userDrawn="1"/>
        </p:nvSpPr>
        <p:spPr>
          <a:xfrm>
            <a:off x="23076810" y="811398"/>
            <a:ext cx="712976" cy="712954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23009970" y="819678"/>
            <a:ext cx="885447" cy="615554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+mn-ea"/>
                <a:ea typeface="+mn-ea"/>
                <a:cs typeface="Raleway Light"/>
              </a:rPr>
            </a:fld>
            <a:endParaRPr lang="id-ID" sz="2800" dirty="0">
              <a:solidFill>
                <a:schemeClr val="bg1"/>
              </a:solidFill>
              <a:latin typeface="+mn-ea"/>
              <a:ea typeface="+mn-ea"/>
              <a:cs typeface="Raleway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fld id="{FCEE2C88-6C8F-484D-AF69-578F576B1F4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200" indent="-457200" algn="l" defTabSz="1828165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60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3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416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7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1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3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9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2" Type="http://schemas.openxmlformats.org/officeDocument/2006/relationships/slideLayout" Target="../slideLayouts/slideLayout10.xml"/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GIF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/>
          <p:nvPr/>
        </p:nvSpPr>
        <p:spPr bwMode="auto">
          <a:xfrm>
            <a:off x="2543175" y="3830198"/>
            <a:ext cx="20402550" cy="3987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0" tIns="50790" rIns="50790" bIns="50790" anchor="ctr"/>
          <a:lstStyle/>
          <a:p>
            <a:pPr algn="ctr"/>
            <a:r>
              <a:rPr lang="zh-CN" altLang="en-US" sz="11000" b="1" dirty="0">
                <a:solidFill>
                  <a:schemeClr val="tx2"/>
                </a:solidFill>
              </a:rPr>
              <a:t>对</a:t>
            </a:r>
            <a:r>
              <a:rPr lang="en-US" altLang="zh-CN" sz="11000" b="1" dirty="0">
                <a:solidFill>
                  <a:schemeClr val="tx2"/>
                </a:solidFill>
              </a:rPr>
              <a:t>Rust</a:t>
            </a:r>
            <a:r>
              <a:rPr lang="zh-CN" altLang="en-US" sz="11000" b="1" dirty="0">
                <a:solidFill>
                  <a:schemeClr val="tx2"/>
                </a:solidFill>
              </a:rPr>
              <a:t>并行编译的</a:t>
            </a:r>
            <a:r>
              <a:rPr lang="zh-CN" altLang="en-US" sz="11000" b="1" dirty="0">
                <a:solidFill>
                  <a:schemeClr val="tx2"/>
                </a:solidFill>
              </a:rPr>
              <a:t>探索 </a:t>
            </a:r>
            <a:endParaRPr lang="zh-CN" altLang="en-US" sz="11000" b="1" dirty="0">
              <a:solidFill>
                <a:schemeClr val="tx2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280611" y="7101191"/>
            <a:ext cx="3813254" cy="251700"/>
            <a:chOff x="1775295" y="2028842"/>
            <a:chExt cx="3631535" cy="45719"/>
          </a:xfrm>
        </p:grpSpPr>
        <p:sp>
          <p:nvSpPr>
            <p:cNvPr id="11" name="Rectangle 10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0785" y="8028305"/>
            <a:ext cx="61582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华为开源</a:t>
            </a:r>
            <a:r>
              <a:rPr lang="en-US" altLang="zh-CN" sz="4400" dirty="0">
                <a:solidFill>
                  <a:schemeClr val="tx2"/>
                </a:solidFill>
                <a:latin typeface="+mn-ea"/>
                <a:cs typeface="Raleway"/>
              </a:rPr>
              <a:t> 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李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原</a:t>
            </a:r>
            <a:endParaRPr lang="zh-CN" altLang="en-US" sz="4400" dirty="0">
              <a:solidFill>
                <a:schemeClr val="tx2"/>
              </a:solidFill>
              <a:latin typeface="+mn-ea"/>
              <a:cs typeface="Raleway"/>
            </a:endParaRPr>
          </a:p>
        </p:txBody>
      </p:sp>
    </p:spTree>
  </p:cSld>
  <p:clrMapOvr>
    <a:masterClrMapping/>
  </p:clrMapOvr>
  <p:transition spd="med" advClick="0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allAtOnce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15184" y="595215"/>
            <a:ext cx="1235970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tx2"/>
                </a:solidFill>
                <a:latin typeface="+mn-ea"/>
                <a:cs typeface="Raleway"/>
              </a:rPr>
              <a:t>Rust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并行编译的探索</a:t>
            </a:r>
            <a:r>
              <a:rPr lang="en-US" altLang="zh-CN" sz="4400" dirty="0">
                <a:solidFill>
                  <a:schemeClr val="tx2"/>
                </a:solidFill>
                <a:latin typeface="+mn-ea"/>
                <a:cs typeface="Raleway"/>
              </a:rPr>
              <a:t>——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并行编译的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未来</a:t>
            </a:r>
            <a:endParaRPr lang="zh-CN" altLang="en-US" sz="4400" dirty="0">
              <a:solidFill>
                <a:schemeClr val="tx2"/>
              </a:solidFill>
              <a:latin typeface="+mn-ea"/>
              <a:cs typeface="Raleway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15166" y="1543096"/>
            <a:ext cx="2738812" cy="73150"/>
            <a:chOff x="1775295" y="2028842"/>
            <a:chExt cx="3631535" cy="45719"/>
          </a:xfrm>
        </p:grpSpPr>
        <p:sp>
          <p:nvSpPr>
            <p:cNvPr id="11" name="Rectangle 10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979805" y="11790045"/>
            <a:ext cx="4537710" cy="1839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615440" y="3273425"/>
            <a:ext cx="81260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· </a:t>
            </a:r>
            <a:r>
              <a:rPr lang="zh-CN" altLang="en-US" b="1"/>
              <a:t>抹平共享数据结构造成的性能差距</a:t>
            </a:r>
            <a:endParaRPr lang="zh-CN" altLang="en-US" b="1"/>
          </a:p>
          <a:p>
            <a:endParaRPr lang="zh-CN" altLang="en-US" b="1"/>
          </a:p>
          <a:p>
            <a:r>
              <a:rPr lang="en-US" altLang="zh-CN" b="1">
                <a:sym typeface="+mn-ea"/>
              </a:rPr>
              <a:t>· </a:t>
            </a:r>
            <a:r>
              <a:rPr lang="zh-CN" altLang="en-US" b="1">
                <a:sym typeface="+mn-ea"/>
              </a:rPr>
              <a:t>多线程环境下的编译器度量方案</a:t>
            </a:r>
            <a:endParaRPr lang="zh-CN" altLang="en-US" b="1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r>
              <a:rPr lang="en-US" altLang="zh-CN" b="1">
                <a:sym typeface="+mn-ea"/>
              </a:rPr>
              <a:t>· </a:t>
            </a:r>
            <a:r>
              <a:rPr lang="zh-CN" altLang="en-US" b="1">
                <a:sym typeface="+mn-ea"/>
              </a:rPr>
              <a:t>针对并行环境的编译器测试</a:t>
            </a:r>
            <a:endParaRPr lang="zh-CN" altLang="en-US" b="1">
              <a:sym typeface="+mn-ea"/>
            </a:endParaRPr>
          </a:p>
          <a:p>
            <a:endParaRPr lang="zh-CN" altLang="en-US" b="1">
              <a:sym typeface="+mn-ea"/>
            </a:endParaRPr>
          </a:p>
          <a:p>
            <a:r>
              <a:rPr lang="en-US" altLang="zh-CN" b="1">
                <a:sym typeface="+mn-ea"/>
              </a:rPr>
              <a:t>· </a:t>
            </a:r>
            <a:r>
              <a:rPr lang="zh-CN" altLang="en-US" b="1">
                <a:sym typeface="+mn-ea"/>
              </a:rPr>
              <a:t>深化编译器并行化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15440" y="594995"/>
            <a:ext cx="17381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从并行编译到并行程序设计</a:t>
            </a:r>
            <a:r>
              <a:rPr lang="en-US" altLang="zh-CN" sz="4400" dirty="0">
                <a:solidFill>
                  <a:schemeClr val="tx2"/>
                </a:solidFill>
                <a:latin typeface="+mn-ea"/>
                <a:cs typeface="Raleway"/>
              </a:rPr>
              <a:t>——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全局数据结构的效率瓶颈</a:t>
            </a:r>
            <a:endParaRPr lang="zh-CN" altLang="en-US" sz="4400" dirty="0">
              <a:solidFill>
                <a:schemeClr val="tx2"/>
              </a:solidFill>
              <a:latin typeface="+mn-ea"/>
              <a:cs typeface="Raleway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15166" y="1543096"/>
            <a:ext cx="2738812" cy="73150"/>
            <a:chOff x="1775295" y="2028842"/>
            <a:chExt cx="3631535" cy="45719"/>
          </a:xfrm>
        </p:grpSpPr>
        <p:sp>
          <p:nvSpPr>
            <p:cNvPr id="11" name="Rectangle 10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979805" y="11790045"/>
            <a:ext cx="4537710" cy="1839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5440" y="2689860"/>
            <a:ext cx="9147810" cy="314071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2022475" y="6225540"/>
            <a:ext cx="6678295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thread_local</a:t>
            </a:r>
            <a:endParaRPr lang="en-US" altLang="zh-CN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3515" y="2866390"/>
            <a:ext cx="5350510" cy="16579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3515" y="5164455"/>
            <a:ext cx="8632825" cy="1432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883515" y="6633845"/>
            <a:ext cx="6678295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WorkerLocal</a:t>
            </a:r>
            <a:endParaRPr lang="en-US" altLang="zh-CN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555" y="7459345"/>
            <a:ext cx="6525260" cy="14103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42720" y="12536805"/>
            <a:ext cx="6678295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单线程与多线程实现分离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720" y="9253855"/>
            <a:ext cx="7994650" cy="305308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2883515" y="12306935"/>
            <a:ext cx="6678295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线程级缓存</a:t>
            </a:r>
            <a:endParaRPr lang="zh-CN" altLang="en-US"/>
          </a:p>
        </p:txBody>
      </p:sp>
      <p:pic>
        <p:nvPicPr>
          <p:cNvPr id="104" name="图片 103"/>
          <p:cNvPicPr/>
          <p:nvPr/>
        </p:nvPicPr>
        <p:blipFill>
          <a:blip r:embed="rId6"/>
          <a:stretch>
            <a:fillRect/>
          </a:stretch>
        </p:blipFill>
        <p:spPr>
          <a:xfrm>
            <a:off x="12278360" y="7372350"/>
            <a:ext cx="8255000" cy="4826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15440" y="594995"/>
            <a:ext cx="137858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  <a:sym typeface="+mn-ea"/>
              </a:rPr>
              <a:t>从并行编译到并行程序设计</a:t>
            </a:r>
            <a:r>
              <a:rPr lang="en-US" altLang="zh-CN" sz="4400" dirty="0">
                <a:solidFill>
                  <a:schemeClr val="tx2"/>
                </a:solidFill>
                <a:latin typeface="+mn-ea"/>
                <a:cs typeface="Raleway"/>
                <a:sym typeface="+mn-ea"/>
              </a:rPr>
              <a:t>——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减少数据同步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代价</a:t>
            </a:r>
            <a:endParaRPr lang="zh-CN" altLang="en-US" sz="4400" dirty="0">
              <a:solidFill>
                <a:schemeClr val="tx2"/>
              </a:solidFill>
              <a:latin typeface="+mn-ea"/>
              <a:cs typeface="Raleway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15166" y="1543096"/>
            <a:ext cx="2738812" cy="73150"/>
            <a:chOff x="1775295" y="2028842"/>
            <a:chExt cx="3631535" cy="45719"/>
          </a:xfrm>
        </p:grpSpPr>
        <p:sp>
          <p:nvSpPr>
            <p:cNvPr id="11" name="Rectangle 10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979805" y="11790045"/>
            <a:ext cx="4537710" cy="1839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0765" y="2295525"/>
            <a:ext cx="6584315" cy="4397375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2022475" y="6692900"/>
            <a:ext cx="6678295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使用</a:t>
            </a:r>
            <a:r>
              <a:rPr lang="en-US" altLang="zh-CN"/>
              <a:t>builder</a:t>
            </a:r>
            <a:r>
              <a:rPr lang="zh-CN" altLang="en-US"/>
              <a:t>避免</a:t>
            </a:r>
            <a:r>
              <a:rPr lang="zh-CN" altLang="en-US"/>
              <a:t>后续更改加</a:t>
            </a:r>
            <a:r>
              <a:rPr lang="zh-CN" altLang="en-US"/>
              <a:t>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578100"/>
            <a:ext cx="6134735" cy="3831590"/>
          </a:xfrm>
          <a:prstGeom prst="rect">
            <a:avLst/>
          </a:prstGeom>
        </p:spPr>
      </p:pic>
      <p:cxnSp>
        <p:nvCxnSpPr>
          <p:cNvPr id="5" name="直接箭头连接符 4"/>
          <p:cNvCxnSpPr>
            <a:stCxn id="4" idx="3"/>
            <a:endCxn id="2" idx="1"/>
          </p:cNvCxnSpPr>
          <p:nvPr/>
        </p:nvCxnSpPr>
        <p:spPr>
          <a:xfrm>
            <a:off x="6579235" y="4493895"/>
            <a:ext cx="8115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" y="9803130"/>
            <a:ext cx="7978140" cy="2279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770" y="9601200"/>
            <a:ext cx="7907655" cy="24415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0770" y="7625080"/>
            <a:ext cx="5957570" cy="16173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80" y="8101330"/>
            <a:ext cx="6664960" cy="170180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>
            <a:off x="7470775" y="9471660"/>
            <a:ext cx="8115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33550" y="12167235"/>
            <a:ext cx="6678295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使用写指针代替</a:t>
            </a:r>
            <a:r>
              <a:rPr lang="zh-CN" altLang="en-US"/>
              <a:t>内部可变性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32300" y="6665595"/>
            <a:ext cx="5769610" cy="25895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32300" y="4068445"/>
            <a:ext cx="6266815" cy="110680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2300" y="2521585"/>
            <a:ext cx="3761740" cy="154686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132300" y="1005205"/>
            <a:ext cx="3607435" cy="157289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05630" y="9255125"/>
            <a:ext cx="5796280" cy="1250315"/>
          </a:xfrm>
          <a:prstGeom prst="rect">
            <a:avLst/>
          </a:prstGeom>
        </p:spPr>
      </p:pic>
      <p:cxnSp>
        <p:nvCxnSpPr>
          <p:cNvPr id="26" name="直接箭头连接符 25"/>
          <p:cNvCxnSpPr>
            <a:stCxn id="22" idx="2"/>
          </p:cNvCxnSpPr>
          <p:nvPr/>
        </p:nvCxnSpPr>
        <p:spPr>
          <a:xfrm>
            <a:off x="20266025" y="5175250"/>
            <a:ext cx="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6608425" y="11088370"/>
            <a:ext cx="6678295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上升变量层级以避免内部可变性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15184" y="595215"/>
            <a:ext cx="1235970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  <a:sym typeface="+mn-ea"/>
              </a:rPr>
              <a:t>从并行编译到并行程序设计</a:t>
            </a:r>
            <a:r>
              <a:rPr lang="en-US" altLang="zh-CN" sz="4400" dirty="0">
                <a:solidFill>
                  <a:schemeClr val="tx2"/>
                </a:solidFill>
                <a:latin typeface="+mn-ea"/>
                <a:cs typeface="Raleway"/>
                <a:sym typeface="+mn-ea"/>
              </a:rPr>
              <a:t>——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优化并行粒度</a:t>
            </a:r>
            <a:endParaRPr lang="zh-CN" altLang="en-US" sz="4400" dirty="0">
              <a:solidFill>
                <a:schemeClr val="tx2"/>
              </a:solidFill>
              <a:latin typeface="+mn-ea"/>
              <a:cs typeface="Raleway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15166" y="1543096"/>
            <a:ext cx="2738812" cy="73150"/>
            <a:chOff x="1775295" y="2028842"/>
            <a:chExt cx="3631535" cy="45719"/>
          </a:xfrm>
        </p:grpSpPr>
        <p:sp>
          <p:nvSpPr>
            <p:cNvPr id="11" name="Rectangle 10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979805" y="11790045"/>
            <a:ext cx="4537710" cy="1839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5" name="图片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1615440" y="3080385"/>
            <a:ext cx="8528050" cy="48177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 descr="Performance-Improvement-vs-Task-Granularity-for-QuickSort3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620" y="2538730"/>
            <a:ext cx="7640320" cy="5901055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8020685" y="8672830"/>
            <a:ext cx="6678295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任务粒度与并行效率的</a:t>
            </a:r>
            <a:r>
              <a:rPr lang="zh-CN" altLang="en-US"/>
              <a:t>关系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780" y="9761220"/>
            <a:ext cx="15386685" cy="1499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20685" y="11482705"/>
            <a:ext cx="6678295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rayon</a:t>
            </a:r>
            <a:r>
              <a:rPr lang="zh-CN" altLang="en-US"/>
              <a:t>库中的粒度控制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15184" y="595215"/>
            <a:ext cx="1235970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tx2"/>
                </a:solidFill>
                <a:latin typeface="+mn-ea"/>
                <a:cs typeface="Raleway"/>
              </a:rPr>
              <a:t>Rust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社区与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并行编译</a:t>
            </a:r>
            <a:endParaRPr lang="zh-CN" altLang="en-US" sz="4400" dirty="0">
              <a:solidFill>
                <a:schemeClr val="tx2"/>
              </a:solidFill>
              <a:latin typeface="+mn-ea"/>
              <a:cs typeface="Raleway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15166" y="1543096"/>
            <a:ext cx="2738812" cy="73150"/>
            <a:chOff x="1775295" y="2028842"/>
            <a:chExt cx="3631535" cy="45719"/>
          </a:xfrm>
        </p:grpSpPr>
        <p:sp>
          <p:nvSpPr>
            <p:cNvPr id="11" name="Rectangle 10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979805" y="11790045"/>
            <a:ext cx="4537710" cy="1839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5440" y="1974215"/>
            <a:ext cx="6343650" cy="3006725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1615440" y="5202555"/>
            <a:ext cx="6678295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18</a:t>
            </a:r>
            <a:r>
              <a:rPr lang="zh-CN" altLang="en-US" sz="2800"/>
              <a:t>年</a:t>
            </a:r>
            <a:r>
              <a:rPr lang="en-US" altLang="zh-CN" sz="2800"/>
              <a:t>1</a:t>
            </a:r>
            <a:r>
              <a:rPr lang="zh-CN" altLang="en-US" sz="2800"/>
              <a:t>月由编译器团队成员提出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625" y="1974215"/>
            <a:ext cx="5878195" cy="3228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455" y="4579620"/>
            <a:ext cx="1656080" cy="6229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85935" y="5434330"/>
            <a:ext cx="4220210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成立社区工作组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4860" y="5904230"/>
            <a:ext cx="6341745" cy="501840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7175480" y="11256010"/>
            <a:ext cx="5395595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主要成员退出</a:t>
            </a:r>
            <a:r>
              <a:rPr lang="en-US" altLang="zh-CN" sz="2800"/>
              <a:t>Rust</a:t>
            </a:r>
            <a:r>
              <a:rPr lang="zh-CN" altLang="en-US" sz="2800"/>
              <a:t>社区，陷入效率瓶颈，项目</a:t>
            </a:r>
            <a:r>
              <a:rPr lang="zh-CN" altLang="en-US" sz="2800"/>
              <a:t>停滞</a:t>
            </a:r>
            <a:endParaRPr lang="zh-CN" altLang="en-US" sz="28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4860" y="2675890"/>
            <a:ext cx="7528560" cy="289496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6625" y="6550660"/>
            <a:ext cx="5970270" cy="20135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8700" y="8749030"/>
            <a:ext cx="6309995" cy="295211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131300" y="11885930"/>
            <a:ext cx="5395595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编译器</a:t>
            </a:r>
            <a:r>
              <a:rPr lang="en-US" altLang="zh-CN" sz="2800"/>
              <a:t>Roadmap</a:t>
            </a:r>
            <a:r>
              <a:rPr lang="zh-CN" altLang="en-US" sz="2800"/>
              <a:t>仍存</a:t>
            </a:r>
            <a:r>
              <a:rPr lang="zh-CN" altLang="en-US" sz="2800"/>
              <a:t>期望</a:t>
            </a:r>
            <a:endParaRPr lang="zh-CN" altLang="en-US" sz="28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160" y="7041515"/>
            <a:ext cx="7062470" cy="421449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022475" y="11701145"/>
            <a:ext cx="5395595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今年</a:t>
            </a:r>
            <a:r>
              <a:rPr lang="en-US" altLang="zh-CN" sz="2800"/>
              <a:t>12</a:t>
            </a:r>
            <a:r>
              <a:rPr lang="zh-CN" altLang="en-US" sz="2800"/>
              <a:t>月工作组</a:t>
            </a:r>
            <a:r>
              <a:rPr lang="zh-CN" altLang="en-US" sz="2800"/>
              <a:t>重启</a:t>
            </a:r>
            <a:endParaRPr lang="zh-CN" altLang="en-US" sz="280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745095" y="4201795"/>
            <a:ext cx="81153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4697710" y="4202430"/>
            <a:ext cx="811530" cy="6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4697710" y="8749030"/>
            <a:ext cx="92075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7745095" y="9148445"/>
            <a:ext cx="81153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5"/>
          <p:cNvSpPr/>
          <p:nvPr/>
        </p:nvSpPr>
        <p:spPr bwMode="auto">
          <a:xfrm>
            <a:off x="2543175" y="3830198"/>
            <a:ext cx="20402550" cy="3987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790" tIns="50790" rIns="50790" bIns="50790" anchor="ctr"/>
          <a:lstStyle/>
          <a:p>
            <a:pPr algn="ctr"/>
            <a:r>
              <a:rPr lang="en-US" altLang="zh-CN" sz="11000" b="1" dirty="0">
                <a:solidFill>
                  <a:schemeClr val="tx2"/>
                </a:solidFill>
              </a:rPr>
              <a:t>Thanks For Watching!</a:t>
            </a:r>
            <a:r>
              <a:rPr lang="zh-CN" altLang="en-US" sz="11000" b="1" dirty="0">
                <a:solidFill>
                  <a:schemeClr val="tx2"/>
                </a:solidFill>
              </a:rPr>
              <a:t> </a:t>
            </a:r>
            <a:endParaRPr lang="zh-CN" altLang="en-US" sz="11000" b="1" dirty="0">
              <a:solidFill>
                <a:schemeClr val="tx2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280611" y="7101191"/>
            <a:ext cx="3813254" cy="251700"/>
            <a:chOff x="1775295" y="2028842"/>
            <a:chExt cx="3631535" cy="45719"/>
          </a:xfrm>
        </p:grpSpPr>
        <p:sp>
          <p:nvSpPr>
            <p:cNvPr id="11" name="Rectangle 10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ransition spd="med" advClick="0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0"/>
          <p:cNvSpPr txBox="1"/>
          <p:nvPr/>
        </p:nvSpPr>
        <p:spPr>
          <a:xfrm>
            <a:off x="6199137" y="3119404"/>
            <a:ext cx="12359701" cy="747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200000"/>
              </a:lnSpc>
            </a:pPr>
            <a:r>
              <a:rPr lang="en-US" altLang="zh-CN" sz="6000" dirty="0" smtClean="0">
                <a:solidFill>
                  <a:schemeClr val="tx2"/>
                </a:solidFill>
                <a:latin typeface="+mn-ea"/>
                <a:cs typeface="Raleway"/>
              </a:rPr>
              <a:t>1. </a:t>
            </a:r>
            <a:r>
              <a:rPr lang="zh-CN" altLang="en-US" sz="6000" dirty="0" smtClean="0">
                <a:solidFill>
                  <a:schemeClr val="tx2"/>
                </a:solidFill>
                <a:latin typeface="+mn-ea"/>
                <a:cs typeface="Raleway"/>
              </a:rPr>
              <a:t>相关浅谈</a:t>
            </a:r>
            <a:endParaRPr lang="zh-CN" altLang="en-US" sz="6000" dirty="0" smtClean="0">
              <a:solidFill>
                <a:schemeClr val="tx2"/>
              </a:solidFill>
              <a:latin typeface="+mn-ea"/>
              <a:cs typeface="Raleway"/>
            </a:endParaRPr>
          </a:p>
          <a:p>
            <a:pPr algn="l" fontAlgn="auto">
              <a:lnSpc>
                <a:spcPct val="200000"/>
              </a:lnSpc>
            </a:pPr>
            <a:r>
              <a:rPr lang="en-US" altLang="zh-CN" sz="6000" dirty="0" smtClean="0">
                <a:solidFill>
                  <a:schemeClr val="tx2"/>
                </a:solidFill>
                <a:latin typeface="+mn-ea"/>
                <a:cs typeface="Raleway"/>
              </a:rPr>
              <a:t>2. </a:t>
            </a:r>
            <a:r>
              <a:rPr lang="zh-CN" altLang="en-US" sz="6000" dirty="0" smtClean="0">
                <a:solidFill>
                  <a:schemeClr val="tx2"/>
                </a:solidFill>
                <a:latin typeface="+mn-ea"/>
                <a:cs typeface="Raleway"/>
              </a:rPr>
              <a:t>对</a:t>
            </a:r>
            <a:r>
              <a:rPr lang="en-US" altLang="zh-CN" sz="6000" dirty="0" smtClean="0">
                <a:solidFill>
                  <a:schemeClr val="tx2"/>
                </a:solidFill>
                <a:latin typeface="+mn-ea"/>
                <a:cs typeface="Raleway"/>
              </a:rPr>
              <a:t>Rust</a:t>
            </a:r>
            <a:r>
              <a:rPr lang="zh-CN" altLang="en-US" sz="6000" dirty="0" smtClean="0">
                <a:solidFill>
                  <a:schemeClr val="tx2"/>
                </a:solidFill>
                <a:latin typeface="+mn-ea"/>
                <a:cs typeface="Raleway"/>
              </a:rPr>
              <a:t>并行编译的探索</a:t>
            </a:r>
            <a:endParaRPr lang="zh-CN" altLang="en-US" sz="6000" dirty="0" smtClean="0">
              <a:solidFill>
                <a:schemeClr val="tx2"/>
              </a:solidFill>
              <a:latin typeface="+mn-ea"/>
              <a:cs typeface="Raleway"/>
            </a:endParaRPr>
          </a:p>
          <a:p>
            <a:pPr algn="l" fontAlgn="auto">
              <a:lnSpc>
                <a:spcPct val="200000"/>
              </a:lnSpc>
            </a:pPr>
            <a:r>
              <a:rPr lang="en-US" altLang="zh-CN" sz="6000" dirty="0" smtClean="0">
                <a:solidFill>
                  <a:schemeClr val="tx2"/>
                </a:solidFill>
                <a:latin typeface="+mn-ea"/>
                <a:cs typeface="Raleway"/>
              </a:rPr>
              <a:t>3. </a:t>
            </a:r>
            <a:r>
              <a:rPr lang="zh-CN" altLang="en-US" sz="6000" dirty="0" smtClean="0">
                <a:solidFill>
                  <a:schemeClr val="tx2"/>
                </a:solidFill>
                <a:latin typeface="+mn-ea"/>
                <a:cs typeface="Raleway"/>
              </a:rPr>
              <a:t>从并行编译到并行程序设计</a:t>
            </a:r>
            <a:endParaRPr lang="zh-CN" altLang="en-US" sz="6000" dirty="0" smtClean="0">
              <a:solidFill>
                <a:schemeClr val="tx2"/>
              </a:solidFill>
              <a:latin typeface="+mn-ea"/>
              <a:cs typeface="Raleway"/>
            </a:endParaRPr>
          </a:p>
          <a:p>
            <a:pPr algn="l" fontAlgn="auto">
              <a:lnSpc>
                <a:spcPct val="200000"/>
              </a:lnSpc>
            </a:pPr>
            <a:r>
              <a:rPr lang="en-US" altLang="zh-CN" sz="6000" dirty="0" smtClean="0">
                <a:solidFill>
                  <a:schemeClr val="tx2"/>
                </a:solidFill>
                <a:latin typeface="+mn-ea"/>
                <a:cs typeface="Raleway"/>
              </a:rPr>
              <a:t>4. Rust</a:t>
            </a:r>
            <a:r>
              <a:rPr lang="zh-CN" altLang="en-US" sz="6000" dirty="0" smtClean="0">
                <a:solidFill>
                  <a:schemeClr val="tx2"/>
                </a:solidFill>
                <a:latin typeface="+mn-ea"/>
                <a:cs typeface="Raleway"/>
              </a:rPr>
              <a:t>社区与并行编译</a:t>
            </a:r>
            <a:r>
              <a:rPr lang="en-US" altLang="zh-CN" sz="6000" dirty="0" smtClean="0">
                <a:solidFill>
                  <a:schemeClr val="tx2"/>
                </a:solidFill>
                <a:latin typeface="+mn-ea"/>
                <a:cs typeface="Raleway"/>
              </a:rPr>
              <a:t> </a:t>
            </a:r>
            <a:endParaRPr lang="en-US" altLang="zh-CN" sz="6000" dirty="0" smtClean="0">
              <a:solidFill>
                <a:schemeClr val="tx2"/>
              </a:solidFill>
              <a:latin typeface="+mn-ea"/>
              <a:cs typeface="Raleway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9805" y="11790045"/>
            <a:ext cx="4537710" cy="1839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15184" y="595215"/>
            <a:ext cx="1235970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0" b="1" dirty="0" smtClean="0">
                <a:solidFill>
                  <a:schemeClr val="tx2"/>
                </a:solidFill>
                <a:latin typeface="+mn-ea"/>
                <a:cs typeface="Raleway"/>
              </a:rPr>
              <a:t>目录</a:t>
            </a:r>
            <a:endParaRPr lang="zh-CN" altLang="en-US" sz="6000" b="1" dirty="0" smtClean="0">
              <a:solidFill>
                <a:schemeClr val="tx2"/>
              </a:solidFill>
              <a:latin typeface="+mn-ea"/>
              <a:cs typeface="Raleway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30736" y="1783761"/>
            <a:ext cx="2738812" cy="73150"/>
            <a:chOff x="1775295" y="2028842"/>
            <a:chExt cx="3631535" cy="45719"/>
          </a:xfrm>
        </p:grpSpPr>
        <p:sp>
          <p:nvSpPr>
            <p:cNvPr id="11" name="Rectangle 10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p>
              <a:pPr algn="ctr"/>
              <a:endParaRPr lang="en-US" dirty="0">
                <a:latin typeface="+mn-ea"/>
              </a:endParaRPr>
            </a:p>
          </p:txBody>
        </p:sp>
      </p:grpSp>
    </p:spTree>
  </p:cSld>
  <p:clrMapOvr>
    <a:masterClrMapping/>
  </p:clrMapOvr>
  <p:transition spd="slow" advClick="0" advTm="2000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15184" y="595215"/>
            <a:ext cx="1235970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sz="4400" dirty="0">
                <a:solidFill>
                  <a:schemeClr val="tx2"/>
                </a:solidFill>
                <a:latin typeface="+mn-ea"/>
                <a:cs typeface="Raleway"/>
              </a:rPr>
              <a:t>浅谈</a:t>
            </a:r>
            <a:r>
              <a:rPr lang="en-US" altLang="zh-CN" sz="4400" dirty="0">
                <a:solidFill>
                  <a:schemeClr val="tx2"/>
                </a:solidFill>
                <a:latin typeface="+mn-ea"/>
                <a:cs typeface="Raleway"/>
              </a:rPr>
              <a:t>Rust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编译速度之殇</a:t>
            </a:r>
            <a:endParaRPr lang="zh-CN" altLang="en-US" sz="4400" dirty="0">
              <a:solidFill>
                <a:schemeClr val="tx2"/>
              </a:solidFill>
              <a:latin typeface="+mn-ea"/>
              <a:cs typeface="Raleway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15166" y="1543096"/>
            <a:ext cx="2738812" cy="73150"/>
            <a:chOff x="1775295" y="2028842"/>
            <a:chExt cx="3631535" cy="45719"/>
          </a:xfrm>
        </p:grpSpPr>
        <p:sp>
          <p:nvSpPr>
            <p:cNvPr id="11" name="Rectangle 10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979805" y="11790045"/>
            <a:ext cx="4537710" cy="1839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[Dlang]Comparing compilation time of random code in C++, D, Go, Pascal and Rust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7515" y="2367915"/>
            <a:ext cx="8429625" cy="47421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9805" y="1953260"/>
            <a:ext cx="8126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早期编译器设计造成编译速度</a:t>
            </a:r>
            <a:r>
              <a:rPr lang="zh-CN" altLang="en-US"/>
              <a:t>缓慢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165" y="7110095"/>
            <a:ext cx="4547235" cy="5043805"/>
          </a:xfrm>
          <a:prstGeom prst="rect">
            <a:avLst/>
          </a:prstGeom>
        </p:spPr>
      </p:pic>
      <p:pic>
        <p:nvPicPr>
          <p:cNvPr id="19" name="图片 18" descr="rust20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05" y="6932295"/>
            <a:ext cx="4036060" cy="522160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79805" y="12386945"/>
            <a:ext cx="8126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提升编译效率成为近年社区</a:t>
            </a:r>
            <a:r>
              <a:rPr lang="zh-CN" altLang="en-US"/>
              <a:t>重点工作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3975080" y="12387580"/>
            <a:ext cx="8126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并行编译或成下一</a:t>
            </a:r>
            <a:r>
              <a:rPr lang="zh-CN" altLang="en-US"/>
              <a:t>编译效率突破</a:t>
            </a:r>
            <a:r>
              <a:rPr lang="zh-CN" altLang="en-US"/>
              <a:t>利器</a:t>
            </a:r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9785" y="2303145"/>
            <a:ext cx="7006590" cy="973582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92785" y="3188335"/>
            <a:ext cx="81260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 </a:t>
            </a:r>
            <a:r>
              <a:rPr lang="zh-CN" altLang="en-US"/>
              <a:t>单态化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借用检查</a:t>
            </a:r>
            <a:endParaRPr lang="zh-CN" altLang="en-US"/>
          </a:p>
          <a:p>
            <a:r>
              <a:rPr lang="en-US" altLang="zh-CN"/>
              <a:t>· </a:t>
            </a:r>
            <a:r>
              <a:rPr lang="zh-CN" altLang="en-US"/>
              <a:t>宏展开</a:t>
            </a:r>
            <a:endParaRPr lang="zh-CN" altLang="en-US"/>
          </a:p>
          <a:p>
            <a:r>
              <a:rPr lang="en-US" altLang="zh-CN"/>
              <a:t>· MIR/LLVM</a:t>
            </a:r>
            <a:r>
              <a:rPr lang="zh-CN" altLang="en-US"/>
              <a:t>优化</a:t>
            </a:r>
            <a:endParaRPr lang="zh-CN" altLang="en-US"/>
          </a:p>
          <a:p>
            <a:r>
              <a:rPr lang="en-US" altLang="zh-CN"/>
              <a:t>  ...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15184" y="595215"/>
            <a:ext cx="1235970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sz="4400" dirty="0">
                <a:solidFill>
                  <a:schemeClr val="tx2"/>
                </a:solidFill>
                <a:latin typeface="+mn-ea"/>
                <a:cs typeface="Raleway"/>
              </a:rPr>
              <a:t>浅谈</a:t>
            </a:r>
            <a:r>
              <a:rPr lang="en-US" altLang="zh-CN" sz="4400" dirty="0">
                <a:solidFill>
                  <a:schemeClr val="tx2"/>
                </a:solidFill>
                <a:latin typeface="+mn-ea"/>
                <a:cs typeface="Raleway"/>
              </a:rPr>
              <a:t>Rust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线程安全与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代价</a:t>
            </a:r>
            <a:endParaRPr lang="zh-CN" altLang="en-US" sz="4400" dirty="0">
              <a:solidFill>
                <a:schemeClr val="tx2"/>
              </a:solidFill>
              <a:latin typeface="+mn-ea"/>
              <a:cs typeface="Raleway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15166" y="1543096"/>
            <a:ext cx="2738812" cy="73150"/>
            <a:chOff x="1775295" y="2028842"/>
            <a:chExt cx="3631535" cy="45719"/>
          </a:xfrm>
        </p:grpSpPr>
        <p:sp>
          <p:nvSpPr>
            <p:cNvPr id="11" name="Rectangle 10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79805" y="11790045"/>
            <a:ext cx="4537710" cy="1839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15440" y="2183130"/>
            <a:ext cx="8126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 Send                        · </a:t>
            </a:r>
            <a:r>
              <a:rPr lang="en-US" altLang="zh-CN"/>
              <a:t>Sync</a:t>
            </a:r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rcRect t="2954" r="41404"/>
          <a:stretch>
            <a:fillRect/>
          </a:stretch>
        </p:blipFill>
        <p:spPr>
          <a:xfrm>
            <a:off x="979805" y="3126740"/>
            <a:ext cx="6553200" cy="558990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715" y="2376805"/>
            <a:ext cx="12900025" cy="896175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5276830" y="12094845"/>
            <a:ext cx="3948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Mutex</a:t>
            </a:r>
            <a:r>
              <a:rPr lang="zh-CN" altLang="en-US"/>
              <a:t>与</a:t>
            </a:r>
            <a:r>
              <a:rPr lang="en-US" altLang="zh-CN"/>
              <a:t>RwLock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301115" y="9015095"/>
            <a:ext cx="6631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一些</a:t>
            </a:r>
            <a:r>
              <a:rPr lang="zh-CN" altLang="en-US"/>
              <a:t>常见线程安全数据结构</a:t>
            </a:r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0132695"/>
            <a:ext cx="3930015" cy="171577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245" y="10169525"/>
            <a:ext cx="4860925" cy="171005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615440" y="12094845"/>
            <a:ext cx="6631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常用</a:t>
            </a:r>
            <a:r>
              <a:rPr lang="en-US" altLang="zh-CN"/>
              <a:t>Rust</a:t>
            </a:r>
            <a:r>
              <a:rPr lang="zh-CN" altLang="en-US"/>
              <a:t>并行并发</a:t>
            </a:r>
            <a:r>
              <a:rPr lang="zh-CN" altLang="en-US"/>
              <a:t>库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15184" y="595215"/>
            <a:ext cx="1235970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d-ID" sz="4400" dirty="0">
                <a:solidFill>
                  <a:schemeClr val="tx2"/>
                </a:solidFill>
                <a:latin typeface="+mn-ea"/>
                <a:cs typeface="Raleway"/>
              </a:rPr>
              <a:t>浅谈</a:t>
            </a:r>
            <a:r>
              <a:rPr lang="en-US" altLang="zh-CN" sz="4400" dirty="0">
                <a:solidFill>
                  <a:schemeClr val="tx2"/>
                </a:solidFill>
                <a:latin typeface="+mn-ea"/>
                <a:cs typeface="Raleway"/>
              </a:rPr>
              <a:t>Rust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编译器架构与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并行化</a:t>
            </a:r>
            <a:endParaRPr lang="zh-CN" altLang="en-US" sz="4400" dirty="0">
              <a:solidFill>
                <a:schemeClr val="tx2"/>
              </a:solidFill>
              <a:latin typeface="+mn-ea"/>
              <a:cs typeface="Raleway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15166" y="1543096"/>
            <a:ext cx="2738812" cy="73150"/>
            <a:chOff x="1775295" y="2028842"/>
            <a:chExt cx="3631535" cy="45719"/>
          </a:xfrm>
        </p:grpSpPr>
        <p:sp>
          <p:nvSpPr>
            <p:cNvPr id="11" name="Rectangle 10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79805" y="11790045"/>
            <a:ext cx="4537710" cy="1839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06425" y="4652645"/>
            <a:ext cx="4235450" cy="1725295"/>
          </a:xfrm>
          <a:prstGeom prst="round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2"/>
                </a:solidFill>
              </a:rPr>
              <a:t>启动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281930" y="4652645"/>
            <a:ext cx="4235450" cy="1725295"/>
          </a:xfrm>
          <a:prstGeom prst="round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2"/>
                </a:solidFill>
              </a:rPr>
              <a:t>源码</a:t>
            </a:r>
            <a:r>
              <a:rPr lang="zh-CN" altLang="en-US">
                <a:solidFill>
                  <a:schemeClr val="tx2"/>
                </a:solidFill>
              </a:rPr>
              <a:t>解析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957435" y="4652645"/>
            <a:ext cx="4235450" cy="1725295"/>
          </a:xfrm>
          <a:prstGeom prst="round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2"/>
                </a:solidFill>
              </a:rPr>
              <a:t>HIR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4632940" y="4652645"/>
            <a:ext cx="4235450" cy="1725295"/>
          </a:xfrm>
          <a:prstGeom prst="round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2"/>
                </a:solidFill>
              </a:rPr>
              <a:t>MIR</a:t>
            </a:r>
            <a:r>
              <a:rPr lang="zh-CN" altLang="en-US">
                <a:solidFill>
                  <a:schemeClr val="tx2"/>
                </a:solidFill>
              </a:rPr>
              <a:t>解析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9308445" y="4652645"/>
            <a:ext cx="4235450" cy="1725295"/>
          </a:xfrm>
          <a:prstGeom prst="round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2"/>
                </a:solidFill>
              </a:rPr>
              <a:t>Codegen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65165" y="3427095"/>
            <a:ext cx="3268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未来可并行化</a:t>
            </a:r>
            <a:endParaRPr lang="zh-CN" altLang="en-US" sz="3200"/>
          </a:p>
        </p:txBody>
      </p:sp>
      <p:cxnSp>
        <p:nvCxnSpPr>
          <p:cNvPr id="17" name="直接箭头连接符 16"/>
          <p:cNvCxnSpPr>
            <a:endCxn id="10" idx="2"/>
          </p:cNvCxnSpPr>
          <p:nvPr/>
        </p:nvCxnSpPr>
        <p:spPr>
          <a:xfrm flipV="1">
            <a:off x="7399655" y="4010660"/>
            <a:ext cx="0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剪去对角的矩形 17"/>
          <p:cNvSpPr/>
          <p:nvPr/>
        </p:nvSpPr>
        <p:spPr>
          <a:xfrm>
            <a:off x="14700885" y="2177415"/>
            <a:ext cx="2682875" cy="1066800"/>
          </a:xfrm>
          <a:prstGeom prst="snip2Diag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2"/>
                </a:solidFill>
              </a:rPr>
              <a:t>生成</a:t>
            </a:r>
            <a:r>
              <a:rPr lang="en-US" altLang="zh-CN" sz="2400">
                <a:solidFill>
                  <a:schemeClr val="tx2"/>
                </a:solidFill>
              </a:rPr>
              <a:t>LLVM IR</a:t>
            </a:r>
            <a:endParaRPr lang="en-US" altLang="zh-CN" sz="2400">
              <a:solidFill>
                <a:schemeClr val="tx2"/>
              </a:solidFill>
            </a:endParaRPr>
          </a:p>
        </p:txBody>
      </p:sp>
      <p:cxnSp>
        <p:nvCxnSpPr>
          <p:cNvPr id="19" name="直接箭头连接符 18"/>
          <p:cNvCxnSpPr>
            <a:stCxn id="3" idx="3"/>
            <a:endCxn id="4" idx="1"/>
          </p:cNvCxnSpPr>
          <p:nvPr/>
        </p:nvCxnSpPr>
        <p:spPr>
          <a:xfrm>
            <a:off x="4841875" y="5515610"/>
            <a:ext cx="440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3"/>
          </p:cNvCxnSpPr>
          <p:nvPr/>
        </p:nvCxnSpPr>
        <p:spPr>
          <a:xfrm>
            <a:off x="9517380" y="5515610"/>
            <a:ext cx="440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3"/>
            <a:endCxn id="6" idx="1"/>
          </p:cNvCxnSpPr>
          <p:nvPr/>
        </p:nvCxnSpPr>
        <p:spPr>
          <a:xfrm>
            <a:off x="14192885" y="5515610"/>
            <a:ext cx="440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3"/>
            <a:endCxn id="7" idx="1"/>
          </p:cNvCxnSpPr>
          <p:nvPr/>
        </p:nvCxnSpPr>
        <p:spPr>
          <a:xfrm>
            <a:off x="18868390" y="5515610"/>
            <a:ext cx="440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剪去对角的矩形 22"/>
          <p:cNvSpPr/>
          <p:nvPr/>
        </p:nvSpPr>
        <p:spPr>
          <a:xfrm>
            <a:off x="17785715" y="2177415"/>
            <a:ext cx="2682875" cy="1066800"/>
          </a:xfrm>
          <a:prstGeom prst="snip2Diag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2"/>
                </a:solidFill>
              </a:rPr>
              <a:t>生成</a:t>
            </a:r>
            <a:r>
              <a:rPr lang="zh-CN" altLang="en-US" sz="2400">
                <a:solidFill>
                  <a:schemeClr val="tx2"/>
                </a:solidFill>
              </a:rPr>
              <a:t>机器码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24" name="剪去对角的矩形 23"/>
          <p:cNvSpPr/>
          <p:nvPr/>
        </p:nvSpPr>
        <p:spPr>
          <a:xfrm>
            <a:off x="20870545" y="2177415"/>
            <a:ext cx="2682875" cy="1066800"/>
          </a:xfrm>
          <a:prstGeom prst="snip2Diag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2"/>
                </a:solidFill>
              </a:rPr>
              <a:t>链接</a:t>
            </a:r>
            <a:endParaRPr lang="zh-CN" altLang="en-US" sz="2400">
              <a:solidFill>
                <a:schemeClr val="tx2"/>
              </a:solidFill>
            </a:endParaRPr>
          </a:p>
        </p:txBody>
      </p:sp>
      <p:cxnSp>
        <p:nvCxnSpPr>
          <p:cNvPr id="25" name="直接箭头连接符 24"/>
          <p:cNvCxnSpPr>
            <a:stCxn id="7" idx="0"/>
          </p:cNvCxnSpPr>
          <p:nvPr/>
        </p:nvCxnSpPr>
        <p:spPr>
          <a:xfrm flipV="1">
            <a:off x="21426170" y="4072255"/>
            <a:ext cx="0" cy="580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0"/>
            <a:endCxn id="23" idx="2"/>
          </p:cNvCxnSpPr>
          <p:nvPr/>
        </p:nvCxnSpPr>
        <p:spPr>
          <a:xfrm>
            <a:off x="17383760" y="2710815"/>
            <a:ext cx="4019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0468590" y="2710815"/>
            <a:ext cx="527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4192885" y="1350010"/>
            <a:ext cx="9867900" cy="272224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486660" y="7787005"/>
            <a:ext cx="20216495" cy="40633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486660" y="7820660"/>
            <a:ext cx="8126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增量编译</a:t>
            </a:r>
            <a:endParaRPr lang="zh-CN" altLang="en-US"/>
          </a:p>
        </p:txBody>
      </p:sp>
      <p:sp>
        <p:nvSpPr>
          <p:cNvPr id="31" name="剪去对角的矩形 30"/>
          <p:cNvSpPr/>
          <p:nvPr/>
        </p:nvSpPr>
        <p:spPr>
          <a:xfrm>
            <a:off x="3741420" y="9347835"/>
            <a:ext cx="2682875" cy="1066800"/>
          </a:xfrm>
          <a:prstGeom prst="snip2Diag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2"/>
                </a:solidFill>
              </a:rPr>
              <a:t>trait</a:t>
            </a:r>
            <a:r>
              <a:rPr lang="zh-CN" altLang="en-US" sz="2400">
                <a:solidFill>
                  <a:schemeClr val="tx2"/>
                </a:solidFill>
              </a:rPr>
              <a:t>解析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32" name="剪去对角的矩形 31"/>
          <p:cNvSpPr/>
          <p:nvPr/>
        </p:nvSpPr>
        <p:spPr>
          <a:xfrm>
            <a:off x="7106920" y="9417050"/>
            <a:ext cx="2682875" cy="1066800"/>
          </a:xfrm>
          <a:prstGeom prst="snip2Diag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2"/>
                </a:solidFill>
              </a:rPr>
              <a:t>类型检查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33" name="剪去对角的矩形 32"/>
          <p:cNvSpPr/>
          <p:nvPr/>
        </p:nvSpPr>
        <p:spPr>
          <a:xfrm>
            <a:off x="10472420" y="9448165"/>
            <a:ext cx="2682875" cy="1066800"/>
          </a:xfrm>
          <a:prstGeom prst="snip2Diag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2"/>
                </a:solidFill>
              </a:rPr>
              <a:t>借用</a:t>
            </a:r>
            <a:r>
              <a:rPr lang="zh-CN" altLang="en-US" sz="2400">
                <a:solidFill>
                  <a:schemeClr val="tx2"/>
                </a:solidFill>
              </a:rPr>
              <a:t>检查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34" name="剪去对角的矩形 33"/>
          <p:cNvSpPr/>
          <p:nvPr/>
        </p:nvSpPr>
        <p:spPr>
          <a:xfrm>
            <a:off x="13837920" y="9448165"/>
            <a:ext cx="2682875" cy="1066800"/>
          </a:xfrm>
          <a:prstGeom prst="snip2Diag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2"/>
                </a:solidFill>
              </a:rPr>
              <a:t>MIR</a:t>
            </a:r>
            <a:r>
              <a:rPr lang="zh-CN" altLang="en-US" sz="2400">
                <a:solidFill>
                  <a:schemeClr val="tx2"/>
                </a:solidFill>
              </a:rPr>
              <a:t>优化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35" name="剪去对角的矩形 34"/>
          <p:cNvSpPr/>
          <p:nvPr/>
        </p:nvSpPr>
        <p:spPr>
          <a:xfrm>
            <a:off x="17203420" y="9448165"/>
            <a:ext cx="2682875" cy="1066800"/>
          </a:xfrm>
          <a:prstGeom prst="snip2Diag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2"/>
                </a:solidFill>
              </a:rPr>
              <a:t>......</a:t>
            </a:r>
            <a:endParaRPr lang="en-US" altLang="zh-CN" sz="2400">
              <a:solidFill>
                <a:schemeClr val="tx2"/>
              </a:solidFill>
            </a:endParaRPr>
          </a:p>
        </p:txBody>
      </p:sp>
      <p:cxnSp>
        <p:nvCxnSpPr>
          <p:cNvPr id="38" name="肘形连接符 37"/>
          <p:cNvCxnSpPr>
            <a:stCxn id="5" idx="2"/>
            <a:endCxn id="29" idx="0"/>
          </p:cNvCxnSpPr>
          <p:nvPr/>
        </p:nvCxnSpPr>
        <p:spPr>
          <a:xfrm rot="5400000" flipV="1">
            <a:off x="11630660" y="6821805"/>
            <a:ext cx="1409065" cy="520065"/>
          </a:xfrm>
          <a:prstGeom prst="bentConnector3">
            <a:avLst>
              <a:gd name="adj1" fmla="val 500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6" idx="2"/>
            <a:endCxn id="29" idx="0"/>
          </p:cNvCxnSpPr>
          <p:nvPr/>
        </p:nvCxnSpPr>
        <p:spPr>
          <a:xfrm rot="5400000">
            <a:off x="13968730" y="5004435"/>
            <a:ext cx="1409065" cy="41554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15184" y="595215"/>
            <a:ext cx="1235970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tx2"/>
                </a:solidFill>
                <a:latin typeface="+mn-ea"/>
                <a:cs typeface="Raleway"/>
              </a:rPr>
              <a:t>Rust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并行编译的探索</a:t>
            </a:r>
            <a:r>
              <a:rPr lang="en-US" altLang="zh-CN" sz="4400" dirty="0">
                <a:solidFill>
                  <a:schemeClr val="tx2"/>
                </a:solidFill>
                <a:latin typeface="+mn-ea"/>
                <a:cs typeface="Raleway"/>
              </a:rPr>
              <a:t>——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共享数据结构的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设计</a:t>
            </a:r>
            <a:endParaRPr lang="zh-CN" altLang="en-US" sz="4400" dirty="0">
              <a:solidFill>
                <a:schemeClr val="tx2"/>
              </a:solidFill>
              <a:latin typeface="+mn-ea"/>
              <a:cs typeface="Raleway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15166" y="1543096"/>
            <a:ext cx="2738812" cy="73150"/>
            <a:chOff x="1775295" y="2028842"/>
            <a:chExt cx="3631535" cy="45719"/>
          </a:xfrm>
        </p:grpSpPr>
        <p:sp>
          <p:nvSpPr>
            <p:cNvPr id="11" name="Rectangle 10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2435" y="1616075"/>
            <a:ext cx="4922520" cy="33572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9805" y="11790045"/>
            <a:ext cx="4537710" cy="1839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905" y="1616075"/>
            <a:ext cx="2172335" cy="338772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2005310" y="5403850"/>
            <a:ext cx="7329805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基于条件编译的</a:t>
            </a:r>
            <a:r>
              <a:rPr lang="zh-CN" altLang="en-US"/>
              <a:t>共享数据结构</a:t>
            </a:r>
            <a:r>
              <a:rPr lang="zh-CN" altLang="en-US"/>
              <a:t>实现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495" y="2224405"/>
            <a:ext cx="6403340" cy="466915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405255" y="11972290"/>
            <a:ext cx="6179820" cy="974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共享数据结构的性能损耗</a:t>
            </a:r>
            <a:r>
              <a:rPr lang="zh-CN" altLang="en-US"/>
              <a:t>问题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435" y="6893560"/>
            <a:ext cx="7245350" cy="314198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25595" y="2652395"/>
            <a:ext cx="7072630" cy="167068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2435" y="7536180"/>
            <a:ext cx="6838315" cy="147828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2005310" y="10445115"/>
            <a:ext cx="7329805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基于</a:t>
            </a:r>
            <a:r>
              <a:rPr lang="en-US" altLang="zh-CN"/>
              <a:t>GAT</a:t>
            </a:r>
            <a:r>
              <a:rPr lang="zh-CN" altLang="en-US"/>
              <a:t>的</a:t>
            </a:r>
            <a:r>
              <a:rPr lang="zh-CN" altLang="en-US"/>
              <a:t>共享数据结构</a:t>
            </a:r>
            <a:r>
              <a:rPr lang="zh-CN" altLang="en-US"/>
              <a:t>实现</a:t>
            </a:r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3495" y="6893560"/>
            <a:ext cx="5959475" cy="4943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15184" y="595215"/>
            <a:ext cx="1235970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tx2"/>
                </a:solidFill>
                <a:latin typeface="+mn-ea"/>
                <a:cs typeface="Raleway"/>
              </a:rPr>
              <a:t>Rust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并行编译的探索</a:t>
            </a:r>
            <a:r>
              <a:rPr lang="en-US" altLang="zh-CN" sz="4400" dirty="0">
                <a:solidFill>
                  <a:schemeClr val="tx2"/>
                </a:solidFill>
                <a:latin typeface="+mn-ea"/>
                <a:cs typeface="Raleway"/>
              </a:rPr>
              <a:t>——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内存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分配器的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设计</a:t>
            </a:r>
            <a:endParaRPr lang="zh-CN" altLang="en-US" sz="4400" dirty="0">
              <a:solidFill>
                <a:schemeClr val="tx2"/>
              </a:solidFill>
              <a:latin typeface="+mn-ea"/>
              <a:cs typeface="Raleway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15166" y="1543096"/>
            <a:ext cx="2738812" cy="73150"/>
            <a:chOff x="1775295" y="2028842"/>
            <a:chExt cx="3631535" cy="45719"/>
          </a:xfrm>
        </p:grpSpPr>
        <p:sp>
          <p:nvSpPr>
            <p:cNvPr id="11" name="Rectangle 10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979805" y="11790045"/>
            <a:ext cx="4537710" cy="1839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5440" y="2639060"/>
            <a:ext cx="8822055" cy="5066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79625" y="11939270"/>
            <a:ext cx="7329805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编译器内存分配器</a:t>
            </a:r>
            <a:r>
              <a:rPr lang="en-US" altLang="zh-CN"/>
              <a:t>Arena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8502650"/>
            <a:ext cx="8089900" cy="134239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1824335" y="3331210"/>
            <a:ext cx="2150745" cy="86233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2"/>
                </a:solidFill>
              </a:rPr>
              <a:t>allocator1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327505" y="3331210"/>
            <a:ext cx="2150745" cy="86233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2"/>
                </a:solidFill>
              </a:rPr>
              <a:t>allocator2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830675" y="3331210"/>
            <a:ext cx="2150745" cy="86233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2"/>
                </a:solidFill>
              </a:rPr>
              <a:t>allocator3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368260" y="3331210"/>
            <a:ext cx="2150745" cy="86233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2"/>
                </a:solidFill>
              </a:rPr>
              <a:t>allocator1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9333845" y="3439795"/>
            <a:ext cx="725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11843385" y="8483600"/>
            <a:ext cx="2150745" cy="86233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2"/>
                </a:solidFill>
              </a:rPr>
              <a:t>thread1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327505" y="8482965"/>
            <a:ext cx="2150745" cy="86233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2"/>
                </a:solidFill>
                <a:sym typeface="+mn-ea"/>
              </a:rPr>
              <a:t>thread</a:t>
            </a:r>
            <a:r>
              <a:rPr lang="en-US" altLang="zh-CN" sz="2800">
                <a:solidFill>
                  <a:schemeClr val="tx2"/>
                </a:solidFill>
              </a:rPr>
              <a:t>2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6811625" y="8502650"/>
            <a:ext cx="2150745" cy="86233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2"/>
                </a:solidFill>
                <a:sym typeface="+mn-ea"/>
              </a:rPr>
              <a:t>thread</a:t>
            </a:r>
            <a:r>
              <a:rPr lang="en-US" altLang="zh-CN" sz="2800">
                <a:solidFill>
                  <a:schemeClr val="tx2"/>
                </a:solidFill>
              </a:rPr>
              <a:t>3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0390485" y="8483600"/>
            <a:ext cx="2150745" cy="86233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2"/>
                </a:solidFill>
                <a:sym typeface="+mn-ea"/>
              </a:rPr>
              <a:t>thread4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9460845" y="8611235"/>
            <a:ext cx="725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11498580" y="2639060"/>
            <a:ext cx="11805285" cy="2934335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1824335" y="5051425"/>
            <a:ext cx="8126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Allocator</a:t>
            </a:r>
            <a:endParaRPr lang="en-US" altLang="zh-CN" sz="2800"/>
          </a:p>
        </p:txBody>
      </p:sp>
      <p:sp>
        <p:nvSpPr>
          <p:cNvPr id="39" name="圆角矩形 38"/>
          <p:cNvSpPr/>
          <p:nvPr/>
        </p:nvSpPr>
        <p:spPr>
          <a:xfrm>
            <a:off x="11499215" y="6849110"/>
            <a:ext cx="12303125" cy="248920"/>
          </a:xfrm>
          <a:prstGeom prst="round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2952730" y="6340475"/>
            <a:ext cx="2472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get_thread_id()</a:t>
            </a:r>
            <a:endParaRPr lang="en-US" altLang="zh-CN" sz="2400"/>
          </a:p>
        </p:txBody>
      </p:sp>
      <p:cxnSp>
        <p:nvCxnSpPr>
          <p:cNvPr id="41" name="直接箭头连接符 40"/>
          <p:cNvCxnSpPr>
            <a:stCxn id="32" idx="0"/>
            <a:endCxn id="19" idx="2"/>
          </p:cNvCxnSpPr>
          <p:nvPr/>
        </p:nvCxnSpPr>
        <p:spPr>
          <a:xfrm flipH="1" flipV="1">
            <a:off x="12900025" y="4193540"/>
            <a:ext cx="19050" cy="429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3" idx="0"/>
            <a:endCxn id="21" idx="2"/>
          </p:cNvCxnSpPr>
          <p:nvPr/>
        </p:nvCxnSpPr>
        <p:spPr>
          <a:xfrm flipV="1">
            <a:off x="15403195" y="4193540"/>
            <a:ext cx="0" cy="4289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4" idx="0"/>
            <a:endCxn id="24" idx="2"/>
          </p:cNvCxnSpPr>
          <p:nvPr/>
        </p:nvCxnSpPr>
        <p:spPr>
          <a:xfrm flipV="1">
            <a:off x="17887315" y="4193540"/>
            <a:ext cx="19050" cy="430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5" idx="0"/>
            <a:endCxn id="30" idx="2"/>
          </p:cNvCxnSpPr>
          <p:nvPr/>
        </p:nvCxnSpPr>
        <p:spPr>
          <a:xfrm flipH="1" flipV="1">
            <a:off x="21443950" y="4193540"/>
            <a:ext cx="22225" cy="4290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4986000" y="9862185"/>
            <a:ext cx="3995420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多线程</a:t>
            </a:r>
            <a:r>
              <a:rPr lang="zh-CN" altLang="en-US"/>
              <a:t>内存分配器</a:t>
            </a:r>
            <a:endParaRPr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40" y="10139680"/>
            <a:ext cx="4373880" cy="1355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15440" y="594995"/>
            <a:ext cx="138163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tx2"/>
                </a:solidFill>
                <a:latin typeface="+mn-ea"/>
                <a:cs typeface="Raleway"/>
              </a:rPr>
              <a:t>Rust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并行编译的探索</a:t>
            </a:r>
            <a:r>
              <a:rPr lang="en-US" altLang="zh-CN" sz="4400" dirty="0">
                <a:solidFill>
                  <a:schemeClr val="tx2"/>
                </a:solidFill>
                <a:latin typeface="+mn-ea"/>
                <a:cs typeface="Raleway"/>
              </a:rPr>
              <a:t>——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增量编译和并行编译的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交融</a:t>
            </a:r>
            <a:endParaRPr lang="zh-CN" altLang="en-US" sz="4400" dirty="0">
              <a:solidFill>
                <a:schemeClr val="tx2"/>
              </a:solidFill>
              <a:latin typeface="+mn-ea"/>
              <a:cs typeface="Raleway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15166" y="1543096"/>
            <a:ext cx="2738812" cy="73150"/>
            <a:chOff x="1775295" y="2028842"/>
            <a:chExt cx="3631535" cy="45719"/>
          </a:xfrm>
        </p:grpSpPr>
        <p:sp>
          <p:nvSpPr>
            <p:cNvPr id="11" name="Rectangle 10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979805" y="11790045"/>
            <a:ext cx="4537710" cy="1839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1543665" y="6109970"/>
            <a:ext cx="2108200" cy="900430"/>
          </a:xfrm>
          <a:prstGeom prst="round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2"/>
                </a:solidFill>
              </a:rPr>
              <a:t>type_of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559165" y="6109970"/>
            <a:ext cx="2108200" cy="900430"/>
          </a:xfrm>
          <a:prstGeom prst="round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2"/>
                </a:solidFill>
              </a:rPr>
              <a:t>typeck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574665" y="6109970"/>
            <a:ext cx="2108200" cy="900430"/>
          </a:xfrm>
          <a:prstGeom prst="round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2"/>
                </a:solidFill>
              </a:rPr>
              <a:t>borrow_ck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4698345" y="5048885"/>
            <a:ext cx="2108200" cy="900430"/>
          </a:xfrm>
          <a:prstGeom prst="round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2"/>
                </a:solidFill>
              </a:rPr>
              <a:t>impl_trait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4698345" y="6111875"/>
            <a:ext cx="2108200" cy="900430"/>
          </a:xfrm>
          <a:prstGeom prst="round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2"/>
                </a:solidFill>
              </a:rPr>
              <a:t>adt_def</a:t>
            </a:r>
            <a:endParaRPr lang="en-US" altLang="zh-CN" sz="2800">
              <a:solidFill>
                <a:schemeClr val="tx2"/>
              </a:solidFill>
            </a:endParaRPr>
          </a:p>
        </p:txBody>
      </p:sp>
      <p:cxnSp>
        <p:nvCxnSpPr>
          <p:cNvPr id="17" name="曲线连接符 16"/>
          <p:cNvCxnSpPr>
            <a:stCxn id="2" idx="0"/>
            <a:endCxn id="2" idx="2"/>
          </p:cNvCxnSpPr>
          <p:nvPr/>
        </p:nvCxnSpPr>
        <p:spPr>
          <a:xfrm rot="16200000" flipH="1">
            <a:off x="12147550" y="6560185"/>
            <a:ext cx="900430" cy="3175"/>
          </a:xfrm>
          <a:prstGeom prst="curvedConnector5">
            <a:avLst>
              <a:gd name="adj1" fmla="val -26622"/>
              <a:gd name="adj2" fmla="val -40650000"/>
              <a:gd name="adj3" fmla="val 126269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" idx="3"/>
            <a:endCxn id="7" idx="1"/>
          </p:cNvCxnSpPr>
          <p:nvPr/>
        </p:nvCxnSpPr>
        <p:spPr>
          <a:xfrm flipV="1">
            <a:off x="13651865" y="5499100"/>
            <a:ext cx="1046480" cy="1061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2" idx="3"/>
            <a:endCxn id="10" idx="1"/>
          </p:cNvCxnSpPr>
          <p:nvPr/>
        </p:nvCxnSpPr>
        <p:spPr>
          <a:xfrm>
            <a:off x="13651865" y="6560185"/>
            <a:ext cx="104648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4698345" y="7174865"/>
            <a:ext cx="2108200" cy="900430"/>
          </a:xfrm>
          <a:prstGeom prst="round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2"/>
                </a:solidFill>
              </a:rPr>
              <a:t>impl_defaultness</a:t>
            </a:r>
            <a:endParaRPr lang="en-US" altLang="zh-CN" sz="2800">
              <a:solidFill>
                <a:schemeClr val="tx2"/>
              </a:solidFill>
            </a:endParaRPr>
          </a:p>
        </p:txBody>
      </p:sp>
      <p:cxnSp>
        <p:nvCxnSpPr>
          <p:cNvPr id="21" name="直接箭头连接符 20"/>
          <p:cNvCxnSpPr>
            <a:stCxn id="2" idx="3"/>
            <a:endCxn id="20" idx="1"/>
          </p:cNvCxnSpPr>
          <p:nvPr/>
        </p:nvCxnSpPr>
        <p:spPr>
          <a:xfrm>
            <a:off x="13651865" y="6560185"/>
            <a:ext cx="1046480" cy="1064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1544300" y="7814945"/>
            <a:ext cx="2108200" cy="900430"/>
          </a:xfrm>
          <a:prstGeom prst="round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2"/>
                </a:solidFill>
              </a:rPr>
              <a:t>param_env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1544300" y="4404995"/>
            <a:ext cx="2108200" cy="900430"/>
          </a:xfrm>
          <a:prstGeom prst="round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2"/>
                </a:solidFill>
              </a:rPr>
              <a:t>fn_sig</a:t>
            </a:r>
            <a:endParaRPr lang="en-US" altLang="zh-CN" sz="2400">
              <a:solidFill>
                <a:schemeClr val="tx2"/>
              </a:solidFill>
            </a:endParaRPr>
          </a:p>
        </p:txBody>
      </p:sp>
      <p:cxnSp>
        <p:nvCxnSpPr>
          <p:cNvPr id="25" name="曲线连接符 24"/>
          <p:cNvCxnSpPr>
            <a:stCxn id="24" idx="3"/>
            <a:endCxn id="2" idx="0"/>
          </p:cNvCxnSpPr>
          <p:nvPr/>
        </p:nvCxnSpPr>
        <p:spPr>
          <a:xfrm flipH="1">
            <a:off x="12597765" y="4855210"/>
            <a:ext cx="1054735" cy="1254760"/>
          </a:xfrm>
          <a:prstGeom prst="curvedConnector4">
            <a:avLst>
              <a:gd name="adj1" fmla="val -22577"/>
              <a:gd name="adj2" fmla="val 679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" idx="3"/>
            <a:endCxn id="24" idx="1"/>
          </p:cNvCxnSpPr>
          <p:nvPr/>
        </p:nvCxnSpPr>
        <p:spPr>
          <a:xfrm flipV="1">
            <a:off x="10667365" y="4855210"/>
            <a:ext cx="876935" cy="170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3"/>
          </p:cNvCxnSpPr>
          <p:nvPr/>
        </p:nvCxnSpPr>
        <p:spPr>
          <a:xfrm>
            <a:off x="10667365" y="6560185"/>
            <a:ext cx="876935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3" idx="1"/>
          </p:cNvCxnSpPr>
          <p:nvPr/>
        </p:nvCxnSpPr>
        <p:spPr>
          <a:xfrm>
            <a:off x="10667365" y="6560185"/>
            <a:ext cx="876935" cy="1704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3"/>
          </p:cNvCxnSpPr>
          <p:nvPr/>
        </p:nvCxnSpPr>
        <p:spPr>
          <a:xfrm>
            <a:off x="7682865" y="6560185"/>
            <a:ext cx="876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7682845" y="6239510"/>
            <a:ext cx="725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4737735" y="2287905"/>
            <a:ext cx="2150745" cy="86233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2"/>
                </a:solidFill>
              </a:rPr>
              <a:t>thread1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21855" y="2287270"/>
            <a:ext cx="2150745" cy="86233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2"/>
                </a:solidFill>
                <a:sym typeface="+mn-ea"/>
              </a:rPr>
              <a:t>thread</a:t>
            </a:r>
            <a:r>
              <a:rPr lang="en-US" altLang="zh-CN" sz="2800">
                <a:solidFill>
                  <a:schemeClr val="tx2"/>
                </a:solidFill>
              </a:rPr>
              <a:t>2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05975" y="2306955"/>
            <a:ext cx="2150745" cy="86233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2"/>
                </a:solidFill>
                <a:sym typeface="+mn-ea"/>
              </a:rPr>
              <a:t>thread</a:t>
            </a:r>
            <a:r>
              <a:rPr lang="en-US" altLang="zh-CN" sz="2800">
                <a:solidFill>
                  <a:schemeClr val="tx2"/>
                </a:solidFill>
              </a:rPr>
              <a:t>3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284835" y="2287905"/>
            <a:ext cx="2150745" cy="86233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tx2"/>
                </a:solidFill>
                <a:sym typeface="+mn-ea"/>
              </a:rPr>
              <a:t>thread4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355195" y="2415540"/>
            <a:ext cx="725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30" name="直接箭头连接符 29"/>
          <p:cNvCxnSpPr>
            <a:stCxn id="32" idx="2"/>
            <a:endCxn id="5" idx="0"/>
          </p:cNvCxnSpPr>
          <p:nvPr/>
        </p:nvCxnSpPr>
        <p:spPr>
          <a:xfrm>
            <a:off x="5813425" y="3150235"/>
            <a:ext cx="815340" cy="2959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3" idx="2"/>
            <a:endCxn id="4" idx="0"/>
          </p:cNvCxnSpPr>
          <p:nvPr/>
        </p:nvCxnSpPr>
        <p:spPr>
          <a:xfrm>
            <a:off x="8297545" y="3149600"/>
            <a:ext cx="1315720" cy="2960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4" idx="2"/>
            <a:endCxn id="4" idx="0"/>
          </p:cNvCxnSpPr>
          <p:nvPr/>
        </p:nvCxnSpPr>
        <p:spPr>
          <a:xfrm flipH="1">
            <a:off x="9613265" y="3169285"/>
            <a:ext cx="1168400" cy="2940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35" idx="2"/>
            <a:endCxn id="4" idx="0"/>
          </p:cNvCxnSpPr>
          <p:nvPr/>
        </p:nvCxnSpPr>
        <p:spPr>
          <a:xfrm rot="5400000">
            <a:off x="10507345" y="2256155"/>
            <a:ext cx="2959735" cy="47472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单圆角矩形 40"/>
          <p:cNvSpPr/>
          <p:nvPr/>
        </p:nvSpPr>
        <p:spPr>
          <a:xfrm>
            <a:off x="4387850" y="10441305"/>
            <a:ext cx="2442210" cy="996315"/>
          </a:xfrm>
          <a:prstGeom prst="snipRound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2"/>
                </a:solidFill>
              </a:rPr>
              <a:t>查询依赖信息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42" name="单圆角矩形 41"/>
          <p:cNvSpPr/>
          <p:nvPr/>
        </p:nvSpPr>
        <p:spPr>
          <a:xfrm>
            <a:off x="7734300" y="10441305"/>
            <a:ext cx="2442210" cy="996315"/>
          </a:xfrm>
          <a:prstGeom prst="snipRound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2"/>
                </a:solidFill>
              </a:rPr>
              <a:t>查询结果缓存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43" name="单圆角矩形 42"/>
          <p:cNvSpPr/>
          <p:nvPr/>
        </p:nvSpPr>
        <p:spPr>
          <a:xfrm>
            <a:off x="11080750" y="10401935"/>
            <a:ext cx="2442210" cy="996315"/>
          </a:xfrm>
          <a:prstGeom prst="snipRound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2"/>
                </a:solidFill>
              </a:rPr>
              <a:t>查询执行状态</a:t>
            </a:r>
            <a:endParaRPr lang="zh-CN" altLang="en-US" sz="2400">
              <a:solidFill>
                <a:schemeClr val="tx2"/>
              </a:solidFill>
            </a:endParaRPr>
          </a:p>
        </p:txBody>
      </p:sp>
      <p:sp>
        <p:nvSpPr>
          <p:cNvPr id="45" name="单圆角矩形 44"/>
          <p:cNvSpPr/>
          <p:nvPr/>
        </p:nvSpPr>
        <p:spPr>
          <a:xfrm>
            <a:off x="14427200" y="10401935"/>
            <a:ext cx="2442210" cy="996315"/>
          </a:xfrm>
          <a:prstGeom prst="snipRound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2"/>
                </a:solidFill>
              </a:rPr>
              <a:t>查询</a:t>
            </a:r>
            <a:r>
              <a:rPr lang="zh-CN" altLang="en-US" sz="2400">
                <a:solidFill>
                  <a:schemeClr val="tx2"/>
                </a:solidFill>
              </a:rPr>
              <a:t>保存文件</a:t>
            </a:r>
            <a:endParaRPr lang="zh-CN" altLang="en-US" sz="2400">
              <a:solidFill>
                <a:schemeClr val="tx2"/>
              </a:solidFill>
            </a:endParaRPr>
          </a:p>
        </p:txBody>
      </p:sp>
      <p:cxnSp>
        <p:nvCxnSpPr>
          <p:cNvPr id="46" name="直接箭头连接符 45"/>
          <p:cNvCxnSpPr>
            <a:endCxn id="41" idx="3"/>
          </p:cNvCxnSpPr>
          <p:nvPr/>
        </p:nvCxnSpPr>
        <p:spPr>
          <a:xfrm flipH="1">
            <a:off x="5608955" y="9176385"/>
            <a:ext cx="5715" cy="12649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8952230" y="9176385"/>
            <a:ext cx="5715" cy="12649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12349480" y="9176385"/>
            <a:ext cx="5715" cy="12649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15749270" y="9137015"/>
            <a:ext cx="5715" cy="12649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64540" y="2448560"/>
            <a:ext cx="3995420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多线程调用</a:t>
            </a:r>
            <a:r>
              <a:rPr lang="zh-CN" altLang="en-US"/>
              <a:t>查询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979805" y="6182995"/>
            <a:ext cx="3995420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查询相互</a:t>
            </a:r>
            <a:r>
              <a:rPr lang="zh-CN" altLang="en-US"/>
              <a:t>调用</a:t>
            </a:r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979805" y="10588625"/>
            <a:ext cx="3995420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查询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8054320" y="9458325"/>
            <a:ext cx="3995420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/>
              <a:t>性能瓶颈点</a:t>
            </a:r>
            <a:endParaRPr lang="zh-CN" altLang="en-US" sz="2800" b="1"/>
          </a:p>
        </p:txBody>
      </p:sp>
      <p:cxnSp>
        <p:nvCxnSpPr>
          <p:cNvPr id="54" name="直接箭头连接符 53"/>
          <p:cNvCxnSpPr>
            <a:endCxn id="53" idx="1"/>
          </p:cNvCxnSpPr>
          <p:nvPr/>
        </p:nvCxnSpPr>
        <p:spPr>
          <a:xfrm>
            <a:off x="4465320" y="9809480"/>
            <a:ext cx="135890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15184" y="595215"/>
            <a:ext cx="1235970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tx2"/>
                </a:solidFill>
                <a:latin typeface="+mn-ea"/>
                <a:cs typeface="Raleway"/>
              </a:rPr>
              <a:t>Rust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并行编译的探索</a:t>
            </a:r>
            <a:r>
              <a:rPr lang="en-US" altLang="zh-CN" sz="4400" dirty="0">
                <a:solidFill>
                  <a:schemeClr val="tx2"/>
                </a:solidFill>
                <a:latin typeface="+mn-ea"/>
                <a:cs typeface="Raleway"/>
              </a:rPr>
              <a:t>——</a:t>
            </a:r>
            <a:r>
              <a:rPr lang="zh-CN" altLang="en-US" sz="4400" dirty="0">
                <a:solidFill>
                  <a:schemeClr val="tx2"/>
                </a:solidFill>
                <a:latin typeface="+mn-ea"/>
                <a:cs typeface="Raleway"/>
              </a:rPr>
              <a:t>死锁的检测和处理</a:t>
            </a:r>
            <a:endParaRPr lang="zh-CN" altLang="en-US" sz="4400" dirty="0">
              <a:solidFill>
                <a:schemeClr val="tx2"/>
              </a:solidFill>
              <a:latin typeface="+mn-ea"/>
              <a:cs typeface="Raleway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15166" y="1543096"/>
            <a:ext cx="2738812" cy="73150"/>
            <a:chOff x="1775295" y="2028842"/>
            <a:chExt cx="3631535" cy="45719"/>
          </a:xfrm>
        </p:grpSpPr>
        <p:sp>
          <p:nvSpPr>
            <p:cNvPr id="11" name="Rectangle 10"/>
            <p:cNvSpPr/>
            <p:nvPr/>
          </p:nvSpPr>
          <p:spPr>
            <a:xfrm flipV="1">
              <a:off x="1775295" y="2028842"/>
              <a:ext cx="540353" cy="457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2390858" y="2028842"/>
              <a:ext cx="540353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3025596" y="2028842"/>
              <a:ext cx="540353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3641289" y="2028842"/>
              <a:ext cx="540353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4256852" y="2028842"/>
              <a:ext cx="540353" cy="4571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4866477" y="2028842"/>
              <a:ext cx="540353" cy="4571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243797" tIns="121899" rIns="243797" bIns="121899"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979805" y="11790045"/>
            <a:ext cx="4537710" cy="18395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5440" y="2120900"/>
            <a:ext cx="7572375" cy="50279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15440" y="6416675"/>
            <a:ext cx="5551805" cy="7321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465" y="7385050"/>
            <a:ext cx="7511415" cy="2688590"/>
          </a:xfrm>
          <a:prstGeom prst="rect">
            <a:avLst/>
          </a:prstGeom>
        </p:spPr>
      </p:pic>
      <p:sp>
        <p:nvSpPr>
          <p:cNvPr id="51" name="文本框 50"/>
          <p:cNvSpPr txBox="1"/>
          <p:nvPr/>
        </p:nvSpPr>
        <p:spPr>
          <a:xfrm>
            <a:off x="1434465" y="10581005"/>
            <a:ext cx="6678295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基于</a:t>
            </a:r>
            <a:r>
              <a:rPr lang="en-US" altLang="zh-CN"/>
              <a:t>rayon</a:t>
            </a:r>
            <a:r>
              <a:rPr lang="zh-CN" altLang="en-US"/>
              <a:t>线程池的死锁检测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8535" y="1616075"/>
            <a:ext cx="6887210" cy="82899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617450" y="12359005"/>
            <a:ext cx="6678295" cy="70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通过有向图环路检测移除死锁</a:t>
            </a:r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12408535" y="9453245"/>
            <a:ext cx="6273800" cy="2431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p="http://schemas.openxmlformats.org/presentationml/2006/main">
  <p:tag name="COMMONDATA" val="eyJoZGlkIjoiMWUxMjc3ZTU5MTkxOTY3M2EzZTJlMmRlYmQ4MTYxZWIifQ=="/>
</p:tagLst>
</file>

<file path=ppt/theme/theme1.xml><?xml version="1.0" encoding="utf-8"?>
<a:theme xmlns:a="http://schemas.openxmlformats.org/drawingml/2006/main" name="Default Theme">
  <a:themeElements>
    <a:clrScheme name="Entrepreneur - Coloured - Light">
      <a:dk1>
        <a:srgbClr val="7E7E7E"/>
      </a:dk1>
      <a:lt1>
        <a:srgbClr val="FFFFFF"/>
      </a:lt1>
      <a:dk2>
        <a:srgbClr val="041B31"/>
      </a:dk2>
      <a:lt2>
        <a:srgbClr val="FFFFFF"/>
      </a:lt2>
      <a:accent1>
        <a:srgbClr val="C42A13"/>
      </a:accent1>
      <a:accent2>
        <a:srgbClr val="F9711C"/>
      </a:accent2>
      <a:accent3>
        <a:srgbClr val="92AF27"/>
      </a:accent3>
      <a:accent4>
        <a:srgbClr val="38B28A"/>
      </a:accent4>
      <a:accent5>
        <a:srgbClr val="16749F"/>
      </a:accent5>
      <a:accent6>
        <a:srgbClr val="041B31"/>
      </a:accent6>
      <a:hlink>
        <a:srgbClr val="F33B48"/>
      </a:hlink>
      <a:folHlink>
        <a:srgbClr val="FFC000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0</TotalTime>
  <Words>1120</Words>
  <Application>WPS 演示</Application>
  <PresentationFormat>自定义</PresentationFormat>
  <Paragraphs>205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Raleway</vt:lpstr>
      <vt:lpstr>Segoe Print</vt:lpstr>
      <vt:lpstr>Lato</vt:lpstr>
      <vt:lpstr>Calibri</vt:lpstr>
      <vt:lpstr>Raleway Regular</vt:lpstr>
      <vt:lpstr>Raleway Light</vt:lpstr>
      <vt:lpstr>Raleway</vt:lpstr>
      <vt:lpstr>Lato Light</vt:lpstr>
      <vt:lpstr>微软雅黑</vt:lpstr>
      <vt:lpstr>Arial Unicode MS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HuaweiOpensource</cp:lastModifiedBy>
  <cp:revision>1771</cp:revision>
  <dcterms:created xsi:type="dcterms:W3CDTF">2014-11-12T21:47:00Z</dcterms:created>
  <dcterms:modified xsi:type="dcterms:W3CDTF">2022-11-25T09:50:24Z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4B75E279C4384245B00E7A78642D2FB0</vt:lpwstr>
  </property>
  <property fmtid="{D5CDD505-2E9C-101B-9397-08002B2CF9AE}" pid="3" name="KSOProductBuildVer">
    <vt:lpwstr>2052-11.1.0.12651</vt:lpwstr>
  </property>
</Properties>
</file>