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27"/>
  </p:notesMasterIdLst>
  <p:handoutMasterIdLst>
    <p:handoutMasterId r:id="rId28"/>
  </p:handoutMasterIdLst>
  <p:sldIdLst>
    <p:sldId id="817" r:id="rId2"/>
    <p:sldId id="808" r:id="rId3"/>
    <p:sldId id="803" r:id="rId4"/>
    <p:sldId id="821" r:id="rId5"/>
    <p:sldId id="822" r:id="rId6"/>
    <p:sldId id="823" r:id="rId7"/>
    <p:sldId id="824" r:id="rId8"/>
    <p:sldId id="825" r:id="rId9"/>
    <p:sldId id="826" r:id="rId10"/>
    <p:sldId id="827" r:id="rId11"/>
    <p:sldId id="828" r:id="rId12"/>
    <p:sldId id="829" r:id="rId13"/>
    <p:sldId id="830" r:id="rId14"/>
    <p:sldId id="831" r:id="rId15"/>
    <p:sldId id="832" r:id="rId16"/>
    <p:sldId id="836" r:id="rId17"/>
    <p:sldId id="838" r:id="rId18"/>
    <p:sldId id="833" r:id="rId19"/>
    <p:sldId id="834" r:id="rId20"/>
    <p:sldId id="835" r:id="rId21"/>
    <p:sldId id="837" r:id="rId22"/>
    <p:sldId id="839" r:id="rId23"/>
    <p:sldId id="840" r:id="rId24"/>
    <p:sldId id="841" r:id="rId25"/>
    <p:sldId id="820" r:id="rId26"/>
  </p:sldIdLst>
  <p:sldSz cx="12195175" cy="6859588"/>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544388" algn="l" rtl="0" fontAlgn="base">
      <a:spcBef>
        <a:spcPct val="0"/>
      </a:spcBef>
      <a:spcAft>
        <a:spcPct val="0"/>
      </a:spcAft>
      <a:defRPr kern="1200">
        <a:solidFill>
          <a:schemeClr val="tx1"/>
        </a:solidFill>
        <a:latin typeface="Calibri" pitchFamily="34" charset="0"/>
        <a:ea typeface="宋体" charset="-122"/>
        <a:cs typeface="+mn-cs"/>
      </a:defRPr>
    </a:lvl2pPr>
    <a:lvl3pPr marL="1088776" algn="l" rtl="0" fontAlgn="base">
      <a:spcBef>
        <a:spcPct val="0"/>
      </a:spcBef>
      <a:spcAft>
        <a:spcPct val="0"/>
      </a:spcAft>
      <a:defRPr kern="1200">
        <a:solidFill>
          <a:schemeClr val="tx1"/>
        </a:solidFill>
        <a:latin typeface="Calibri" pitchFamily="34" charset="0"/>
        <a:ea typeface="宋体" charset="-122"/>
        <a:cs typeface="+mn-cs"/>
      </a:defRPr>
    </a:lvl3pPr>
    <a:lvl4pPr marL="1633164" algn="l" rtl="0" fontAlgn="base">
      <a:spcBef>
        <a:spcPct val="0"/>
      </a:spcBef>
      <a:spcAft>
        <a:spcPct val="0"/>
      </a:spcAft>
      <a:defRPr kern="1200">
        <a:solidFill>
          <a:schemeClr val="tx1"/>
        </a:solidFill>
        <a:latin typeface="Calibri" pitchFamily="34" charset="0"/>
        <a:ea typeface="宋体" charset="-122"/>
        <a:cs typeface="+mn-cs"/>
      </a:defRPr>
    </a:lvl4pPr>
    <a:lvl5pPr marL="2177552" algn="l" rtl="0" fontAlgn="base">
      <a:spcBef>
        <a:spcPct val="0"/>
      </a:spcBef>
      <a:spcAft>
        <a:spcPct val="0"/>
      </a:spcAft>
      <a:defRPr kern="1200">
        <a:solidFill>
          <a:schemeClr val="tx1"/>
        </a:solidFill>
        <a:latin typeface="Calibri" pitchFamily="34" charset="0"/>
        <a:ea typeface="宋体" charset="-122"/>
        <a:cs typeface="+mn-cs"/>
      </a:defRPr>
    </a:lvl5pPr>
    <a:lvl6pPr marL="2721940" algn="l" defTabSz="1088776" rtl="0" eaLnBrk="1" latinLnBrk="0" hangingPunct="1">
      <a:defRPr kern="1200">
        <a:solidFill>
          <a:schemeClr val="tx1"/>
        </a:solidFill>
        <a:latin typeface="Calibri" pitchFamily="34" charset="0"/>
        <a:ea typeface="宋体" charset="-122"/>
        <a:cs typeface="+mn-cs"/>
      </a:defRPr>
    </a:lvl6pPr>
    <a:lvl7pPr marL="3266328" algn="l" defTabSz="1088776" rtl="0" eaLnBrk="1" latinLnBrk="0" hangingPunct="1">
      <a:defRPr kern="1200">
        <a:solidFill>
          <a:schemeClr val="tx1"/>
        </a:solidFill>
        <a:latin typeface="Calibri" pitchFamily="34" charset="0"/>
        <a:ea typeface="宋体" charset="-122"/>
        <a:cs typeface="+mn-cs"/>
      </a:defRPr>
    </a:lvl7pPr>
    <a:lvl8pPr marL="3810716" algn="l" defTabSz="1088776" rtl="0" eaLnBrk="1" latinLnBrk="0" hangingPunct="1">
      <a:defRPr kern="1200">
        <a:solidFill>
          <a:schemeClr val="tx1"/>
        </a:solidFill>
        <a:latin typeface="Calibri" pitchFamily="34" charset="0"/>
        <a:ea typeface="宋体" charset="-122"/>
        <a:cs typeface="+mn-cs"/>
      </a:defRPr>
    </a:lvl8pPr>
    <a:lvl9pPr marL="4355104" algn="l" defTabSz="1088776"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3" orient="horz" pos="845">
          <p15:clr>
            <a:srgbClr val="A4A3A4"/>
          </p15:clr>
        </p15:guide>
        <p15:guide id="4" orient="horz" pos="2841">
          <p15:clr>
            <a:srgbClr val="A4A3A4"/>
          </p15:clr>
        </p15:guide>
        <p15:guide id="5" orient="horz" pos="3975" userDrawn="1">
          <p15:clr>
            <a:srgbClr val="A4A3A4"/>
          </p15:clr>
        </p15:guide>
        <p15:guide id="6" pos="7062" userDrawn="1">
          <p15:clr>
            <a:srgbClr val="A4A3A4"/>
          </p15:clr>
        </p15:guide>
        <p15:guide id="7" pos="6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6A6A6"/>
    <a:srgbClr val="9F1010"/>
    <a:srgbClr val="4F81BD"/>
    <a:srgbClr val="005490"/>
    <a:srgbClr val="0000CC"/>
    <a:srgbClr val="B37700"/>
    <a:srgbClr val="249000"/>
    <a:srgbClr val="0072D9"/>
    <a:srgbClr val="49721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682" autoAdjust="0"/>
  </p:normalViewPr>
  <p:slideViewPr>
    <p:cSldViewPr showGuides="1">
      <p:cViewPr varScale="1">
        <p:scale>
          <a:sx n="92" d="100"/>
          <a:sy n="92" d="100"/>
        </p:scale>
        <p:origin x="1272" y="90"/>
      </p:cViewPr>
      <p:guideLst>
        <p:guide orient="horz" pos="845"/>
        <p:guide orient="horz" pos="2841"/>
        <p:guide orient="horz" pos="3975"/>
        <p:guide pos="7062"/>
        <p:guide pos="635"/>
      </p:guideLst>
    </p:cSldViewPr>
  </p:slid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7" d="100"/>
          <a:sy n="67" d="100"/>
        </p:scale>
        <p:origin x="31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2022/11/26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04A3F-46B1-412B-9696-4EA1377EAD08}"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FBD63-C8B2-4FA6-8C61-110D3AC9AEDF}" type="slidenum">
              <a:rPr lang="en-US" smtClean="0"/>
              <a:t>‹#›</a:t>
            </a:fld>
            <a:endParaRPr lang="en-US"/>
          </a:p>
        </p:txBody>
      </p:sp>
    </p:spTree>
    <p:extLst>
      <p:ext uri="{BB962C8B-B14F-4D97-AF65-F5344CB8AC3E}">
        <p14:creationId xmlns:p14="http://schemas.microsoft.com/office/powerpoint/2010/main" val="355487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156264-DCBA-4C37-B207-AC4FBC3ABF96}" type="slidenum">
              <a:rPr lang="aa-ET" smtClean="0"/>
              <a:t>1</a:t>
            </a:fld>
            <a:endParaRPr lang="aa-ET"/>
          </a:p>
        </p:txBody>
      </p:sp>
    </p:spTree>
    <p:extLst>
      <p:ext uri="{BB962C8B-B14F-4D97-AF65-F5344CB8AC3E}">
        <p14:creationId xmlns:p14="http://schemas.microsoft.com/office/powerpoint/2010/main" val="606328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10</a:t>
            </a:fld>
            <a:endParaRPr lang="zh-CN" altLang="en-US"/>
          </a:p>
        </p:txBody>
      </p:sp>
    </p:spTree>
    <p:extLst>
      <p:ext uri="{BB962C8B-B14F-4D97-AF65-F5344CB8AC3E}">
        <p14:creationId xmlns:p14="http://schemas.microsoft.com/office/powerpoint/2010/main" val="1585678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11</a:t>
            </a:fld>
            <a:endParaRPr lang="zh-CN" altLang="en-US"/>
          </a:p>
        </p:txBody>
      </p:sp>
    </p:spTree>
    <p:extLst>
      <p:ext uri="{BB962C8B-B14F-4D97-AF65-F5344CB8AC3E}">
        <p14:creationId xmlns:p14="http://schemas.microsoft.com/office/powerpoint/2010/main" val="2822118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12</a:t>
            </a:fld>
            <a:endParaRPr lang="zh-CN" altLang="en-US"/>
          </a:p>
        </p:txBody>
      </p:sp>
    </p:spTree>
    <p:extLst>
      <p:ext uri="{BB962C8B-B14F-4D97-AF65-F5344CB8AC3E}">
        <p14:creationId xmlns:p14="http://schemas.microsoft.com/office/powerpoint/2010/main" val="71692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13</a:t>
            </a:fld>
            <a:endParaRPr lang="zh-CN" altLang="en-US"/>
          </a:p>
        </p:txBody>
      </p:sp>
    </p:spTree>
    <p:extLst>
      <p:ext uri="{BB962C8B-B14F-4D97-AF65-F5344CB8AC3E}">
        <p14:creationId xmlns:p14="http://schemas.microsoft.com/office/powerpoint/2010/main" val="1891100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14</a:t>
            </a:fld>
            <a:endParaRPr lang="zh-CN" altLang="en-US"/>
          </a:p>
        </p:txBody>
      </p:sp>
    </p:spTree>
    <p:extLst>
      <p:ext uri="{BB962C8B-B14F-4D97-AF65-F5344CB8AC3E}">
        <p14:creationId xmlns:p14="http://schemas.microsoft.com/office/powerpoint/2010/main" val="78245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15</a:t>
            </a:fld>
            <a:endParaRPr lang="zh-CN" altLang="en-US"/>
          </a:p>
        </p:txBody>
      </p:sp>
    </p:spTree>
    <p:extLst>
      <p:ext uri="{BB962C8B-B14F-4D97-AF65-F5344CB8AC3E}">
        <p14:creationId xmlns:p14="http://schemas.microsoft.com/office/powerpoint/2010/main" val="28408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16</a:t>
            </a:fld>
            <a:endParaRPr lang="zh-CN" altLang="en-US"/>
          </a:p>
        </p:txBody>
      </p:sp>
    </p:spTree>
    <p:extLst>
      <p:ext uri="{BB962C8B-B14F-4D97-AF65-F5344CB8AC3E}">
        <p14:creationId xmlns:p14="http://schemas.microsoft.com/office/powerpoint/2010/main" val="56730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17</a:t>
            </a:fld>
            <a:endParaRPr lang="zh-CN" altLang="en-US"/>
          </a:p>
        </p:txBody>
      </p:sp>
    </p:spTree>
    <p:extLst>
      <p:ext uri="{BB962C8B-B14F-4D97-AF65-F5344CB8AC3E}">
        <p14:creationId xmlns:p14="http://schemas.microsoft.com/office/powerpoint/2010/main" val="40142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18</a:t>
            </a:fld>
            <a:endParaRPr lang="zh-CN" altLang="en-US"/>
          </a:p>
        </p:txBody>
      </p:sp>
    </p:spTree>
    <p:extLst>
      <p:ext uri="{BB962C8B-B14F-4D97-AF65-F5344CB8AC3E}">
        <p14:creationId xmlns:p14="http://schemas.microsoft.com/office/powerpoint/2010/main" val="2534564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19</a:t>
            </a:fld>
            <a:endParaRPr lang="zh-CN" altLang="en-US"/>
          </a:p>
        </p:txBody>
      </p:sp>
    </p:spTree>
    <p:extLst>
      <p:ext uri="{BB962C8B-B14F-4D97-AF65-F5344CB8AC3E}">
        <p14:creationId xmlns:p14="http://schemas.microsoft.com/office/powerpoint/2010/main" val="307664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90899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20</a:t>
            </a:fld>
            <a:endParaRPr lang="zh-CN" altLang="en-US"/>
          </a:p>
        </p:txBody>
      </p:sp>
    </p:spTree>
    <p:extLst>
      <p:ext uri="{BB962C8B-B14F-4D97-AF65-F5344CB8AC3E}">
        <p14:creationId xmlns:p14="http://schemas.microsoft.com/office/powerpoint/2010/main" val="2605138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21</a:t>
            </a:fld>
            <a:endParaRPr lang="zh-CN" altLang="en-US"/>
          </a:p>
        </p:txBody>
      </p:sp>
    </p:spTree>
    <p:extLst>
      <p:ext uri="{BB962C8B-B14F-4D97-AF65-F5344CB8AC3E}">
        <p14:creationId xmlns:p14="http://schemas.microsoft.com/office/powerpoint/2010/main" val="3989584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22</a:t>
            </a:fld>
            <a:endParaRPr lang="zh-CN" altLang="en-US"/>
          </a:p>
        </p:txBody>
      </p:sp>
    </p:spTree>
    <p:extLst>
      <p:ext uri="{BB962C8B-B14F-4D97-AF65-F5344CB8AC3E}">
        <p14:creationId xmlns:p14="http://schemas.microsoft.com/office/powerpoint/2010/main" val="613870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23</a:t>
            </a:fld>
            <a:endParaRPr lang="zh-CN" altLang="en-US"/>
          </a:p>
        </p:txBody>
      </p:sp>
    </p:spTree>
    <p:extLst>
      <p:ext uri="{BB962C8B-B14F-4D97-AF65-F5344CB8AC3E}">
        <p14:creationId xmlns:p14="http://schemas.microsoft.com/office/powerpoint/2010/main" val="3465671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24</a:t>
            </a:fld>
            <a:endParaRPr lang="zh-CN" altLang="en-US"/>
          </a:p>
        </p:txBody>
      </p:sp>
    </p:spTree>
    <p:extLst>
      <p:ext uri="{BB962C8B-B14F-4D97-AF65-F5344CB8AC3E}">
        <p14:creationId xmlns:p14="http://schemas.microsoft.com/office/powerpoint/2010/main" val="391915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3</a:t>
            </a:fld>
            <a:endParaRPr lang="zh-CN" altLang="en-US"/>
          </a:p>
        </p:txBody>
      </p:sp>
    </p:spTree>
    <p:extLst>
      <p:ext uri="{BB962C8B-B14F-4D97-AF65-F5344CB8AC3E}">
        <p14:creationId xmlns:p14="http://schemas.microsoft.com/office/powerpoint/2010/main" val="154696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4</a:t>
            </a:fld>
            <a:endParaRPr lang="zh-CN" altLang="en-US"/>
          </a:p>
        </p:txBody>
      </p:sp>
    </p:spTree>
    <p:extLst>
      <p:ext uri="{BB962C8B-B14F-4D97-AF65-F5344CB8AC3E}">
        <p14:creationId xmlns:p14="http://schemas.microsoft.com/office/powerpoint/2010/main" val="712487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5</a:t>
            </a:fld>
            <a:endParaRPr lang="zh-CN" altLang="en-US"/>
          </a:p>
        </p:txBody>
      </p:sp>
    </p:spTree>
    <p:extLst>
      <p:ext uri="{BB962C8B-B14F-4D97-AF65-F5344CB8AC3E}">
        <p14:creationId xmlns:p14="http://schemas.microsoft.com/office/powerpoint/2010/main" val="117151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6</a:t>
            </a:fld>
            <a:endParaRPr lang="zh-CN" altLang="en-US"/>
          </a:p>
        </p:txBody>
      </p:sp>
    </p:spTree>
    <p:extLst>
      <p:ext uri="{BB962C8B-B14F-4D97-AF65-F5344CB8AC3E}">
        <p14:creationId xmlns:p14="http://schemas.microsoft.com/office/powerpoint/2010/main" val="6673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7</a:t>
            </a:fld>
            <a:endParaRPr lang="zh-CN" altLang="en-US"/>
          </a:p>
        </p:txBody>
      </p:sp>
    </p:spTree>
    <p:extLst>
      <p:ext uri="{BB962C8B-B14F-4D97-AF65-F5344CB8AC3E}">
        <p14:creationId xmlns:p14="http://schemas.microsoft.com/office/powerpoint/2010/main" val="1277704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8</a:t>
            </a:fld>
            <a:endParaRPr lang="zh-CN" altLang="en-US"/>
          </a:p>
        </p:txBody>
      </p:sp>
    </p:spTree>
    <p:extLst>
      <p:ext uri="{BB962C8B-B14F-4D97-AF65-F5344CB8AC3E}">
        <p14:creationId xmlns:p14="http://schemas.microsoft.com/office/powerpoint/2010/main" val="1656426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A0A130-01D8-4F4A-8EE7-8FAD90EFFE1F}" type="slidenum">
              <a:rPr lang="zh-CN" altLang="en-US" smtClean="0"/>
              <a:pPr/>
              <a:t>9</a:t>
            </a:fld>
            <a:endParaRPr lang="zh-CN" altLang="en-US"/>
          </a:p>
        </p:txBody>
      </p:sp>
    </p:spTree>
    <p:extLst>
      <p:ext uri="{BB962C8B-B14F-4D97-AF65-F5344CB8AC3E}">
        <p14:creationId xmlns:p14="http://schemas.microsoft.com/office/powerpoint/2010/main" val="198901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90400" y="260418"/>
            <a:ext cx="11088000" cy="539876"/>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11322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探索">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3"/>
            <a:ext cx="12195175" cy="5603562"/>
          </a:xfrm>
          <a:prstGeom prst="rect">
            <a:avLst/>
          </a:prstGeom>
        </p:spPr>
      </p:pic>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880" y="907305"/>
            <a:ext cx="6558954" cy="690415"/>
          </a:xfrm>
          <a:prstGeom prst="rect">
            <a:avLst/>
          </a:prstGeom>
          <a:ln>
            <a:noFill/>
            <a:prstDash val="dash"/>
          </a:ln>
        </p:spPr>
        <p:txBody>
          <a:bodyPr lIns="0" tIns="0" rIns="0" bIns="0" anchor="t">
            <a:normAutofit/>
          </a:bodyPr>
          <a:lstStyle>
            <a:lvl1pPr algn="l">
              <a:defRPr sz="31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140" y="1949826"/>
            <a:ext cx="6534991" cy="64407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3282759003"/>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userDrawn="1"/>
        </p:nvPicPr>
        <p:blipFill>
          <a:blip r:embed="rId2" cstate="print"/>
          <a:srcRect/>
          <a:stretch>
            <a:fillRect/>
          </a:stretch>
        </p:blipFill>
        <p:spPr bwMode="auto">
          <a:xfrm>
            <a:off x="-2329" y="1"/>
            <a:ext cx="12195175" cy="6859588"/>
          </a:xfrm>
          <a:prstGeom prst="rect">
            <a:avLst/>
          </a:prstGeom>
          <a:noFill/>
          <a:ln w="9525">
            <a:noFill/>
            <a:miter lim="800000"/>
            <a:headEnd/>
            <a:tailEnd/>
          </a:ln>
        </p:spPr>
      </p:pic>
      <p:sp>
        <p:nvSpPr>
          <p:cNvPr id="3" name="Text Box 16"/>
          <p:cNvSpPr txBox="1">
            <a:spLocks noChangeArrowheads="1"/>
          </p:cNvSpPr>
          <p:nvPr userDrawn="1"/>
        </p:nvSpPr>
        <p:spPr bwMode="auto">
          <a:xfrm>
            <a:off x="4206761" y="2062676"/>
            <a:ext cx="3776994" cy="1015898"/>
          </a:xfrm>
          <a:prstGeom prst="rect">
            <a:avLst/>
          </a:prstGeom>
          <a:noFill/>
          <a:ln w="9525">
            <a:noFill/>
            <a:miter lim="800000"/>
            <a:headEnd/>
            <a:tailEnd/>
          </a:ln>
        </p:spPr>
        <p:txBody>
          <a:bodyPr wrap="none" lIns="91141" tIns="45567" rIns="91141" bIns="45567">
            <a:spAutoFit/>
          </a:bodyPr>
          <a:lstStyle/>
          <a:p>
            <a:pPr algn="ctr" eaLnBrk="0" hangingPunct="0">
              <a:defRPr/>
            </a:pPr>
            <a:r>
              <a:rPr lang="en-US" altLang="zh-CN" sz="6000" dirty="0">
                <a:solidFill>
                  <a:srgbClr val="CC0000"/>
                </a:solidFill>
                <a:latin typeface="Arial" pitchFamily="34" charset="0"/>
                <a:ea typeface="MS PGothic" pitchFamily="34" charset="-128"/>
                <a:cs typeface="Arial" panose="020B0604020202020204" pitchFamily="34" charset="0"/>
              </a:rPr>
              <a:t>Thank you</a:t>
            </a:r>
          </a:p>
        </p:txBody>
      </p:sp>
      <p:sp>
        <p:nvSpPr>
          <p:cNvPr id="4" name="Text Box 17"/>
          <p:cNvSpPr txBox="1">
            <a:spLocks noChangeArrowheads="1"/>
          </p:cNvSpPr>
          <p:nvPr userDrawn="1"/>
        </p:nvSpPr>
        <p:spPr bwMode="auto">
          <a:xfrm>
            <a:off x="5211906" y="3245606"/>
            <a:ext cx="1766700" cy="338633"/>
          </a:xfrm>
          <a:prstGeom prst="rect">
            <a:avLst/>
          </a:prstGeom>
          <a:noFill/>
          <a:ln w="9525">
            <a:noFill/>
            <a:miter lim="800000"/>
            <a:headEnd/>
            <a:tailEnd/>
          </a:ln>
        </p:spPr>
        <p:txBody>
          <a:bodyPr wrap="none" lIns="91141" tIns="45567" rIns="91141" bIns="45567">
            <a:spAutoFit/>
          </a:bodyPr>
          <a:lstStyle/>
          <a:p>
            <a:pPr algn="ctr" eaLnBrk="0" hangingPunct="0">
              <a:defRPr/>
            </a:pPr>
            <a:r>
              <a:rPr lang="en-US" altLang="zh-CN" sz="1600" dirty="0">
                <a:solidFill>
                  <a:srgbClr val="000000">
                    <a:lumMod val="75000"/>
                    <a:lumOff val="25000"/>
                  </a:srgbClr>
                </a:solidFill>
                <a:latin typeface="Arial" pitchFamily="34" charset="0"/>
                <a:ea typeface="MS PGothic" pitchFamily="34" charset="-128"/>
                <a:cs typeface="Arial" panose="020B0604020202020204" pitchFamily="34" charset="0"/>
              </a:rPr>
              <a:t>www.huawei.com</a:t>
            </a:r>
          </a:p>
        </p:txBody>
      </p:sp>
      <p:sp>
        <p:nvSpPr>
          <p:cNvPr id="5" name="TextBox 4"/>
          <p:cNvSpPr txBox="1"/>
          <p:nvPr userDrawn="1"/>
        </p:nvSpPr>
        <p:spPr>
          <a:xfrm>
            <a:off x="874729" y="4563546"/>
            <a:ext cx="10441052" cy="1169513"/>
          </a:xfrm>
          <a:prstGeom prst="rect">
            <a:avLst/>
          </a:prstGeom>
          <a:noFill/>
        </p:spPr>
        <p:txBody>
          <a:bodyPr wrap="square" lIns="91141" tIns="45567" rIns="91141" bIns="45567">
            <a:spAutoFit/>
          </a:bodyPr>
          <a:lstStyle/>
          <a:p>
            <a:pPr algn="just" fontAlgn="auto">
              <a:spcBef>
                <a:spcPts val="0"/>
              </a:spcBef>
              <a:spcAft>
                <a:spcPts val="600"/>
              </a:spcAft>
              <a:defRPr/>
            </a:pPr>
            <a:r>
              <a:rPr lang="en-US" altLang="zh-CN" sz="1300" dirty="0">
                <a:solidFill>
                  <a:srgbClr val="000000">
                    <a:lumMod val="75000"/>
                    <a:lumOff val="25000"/>
                  </a:srgbClr>
                </a:solidFill>
                <a:latin typeface="Calibri" pitchFamily="34" charset="0"/>
                <a:ea typeface="宋体" charset="-122"/>
                <a:cs typeface="Calibri" pitchFamily="34" charset="0"/>
              </a:rPr>
              <a:t>Copyright©2014 Huawei Technologies Co., Ltd. All Rights Reserved.</a:t>
            </a:r>
            <a:endParaRPr lang="zh-CN" altLang="zh-CN" sz="1300" dirty="0">
              <a:solidFill>
                <a:srgbClr val="000000">
                  <a:lumMod val="75000"/>
                  <a:lumOff val="25000"/>
                </a:srgbClr>
              </a:solidFill>
              <a:latin typeface="Calibri" pitchFamily="34" charset="0"/>
              <a:ea typeface="宋体" charset="-122"/>
              <a:cs typeface="Calibri" pitchFamily="34" charset="0"/>
            </a:endParaRPr>
          </a:p>
          <a:p>
            <a:pPr algn="just" fontAlgn="auto">
              <a:spcBef>
                <a:spcPts val="0"/>
              </a:spcBef>
              <a:spcAft>
                <a:spcPts val="0"/>
              </a:spcAft>
              <a:defRPr/>
            </a:pPr>
            <a:r>
              <a:rPr lang="en-US" altLang="zh-CN" sz="1300" dirty="0">
                <a:solidFill>
                  <a:srgbClr val="000000">
                    <a:lumMod val="75000"/>
                    <a:lumOff val="25000"/>
                  </a:srgbClr>
                </a:solidFill>
                <a:latin typeface="Calibri" pitchFamily="34" charset="0"/>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300" dirty="0">
              <a:solidFill>
                <a:srgbClr val="000000">
                  <a:lumMod val="75000"/>
                  <a:lumOff val="25000"/>
                </a:srgbClr>
              </a:solidFill>
              <a:latin typeface="Calibri" pitchFamily="34" charset="0"/>
              <a:ea typeface="宋体" charset="-122"/>
              <a:cs typeface="Calibri" pitchFamily="34" charset="0"/>
            </a:endParaRPr>
          </a:p>
        </p:txBody>
      </p:sp>
      <p:sp>
        <p:nvSpPr>
          <p:cNvPr id="6" name="Text Box 5"/>
          <p:cNvSpPr txBox="1">
            <a:spLocks noChangeArrowheads="1"/>
          </p:cNvSpPr>
          <p:nvPr userDrawn="1"/>
        </p:nvSpPr>
        <p:spPr bwMode="auto">
          <a:xfrm>
            <a:off x="4854012" y="6480088"/>
            <a:ext cx="2482497" cy="205232"/>
          </a:xfrm>
          <a:prstGeom prst="rect">
            <a:avLst/>
          </a:prstGeom>
          <a:noFill/>
          <a:ln w="9525">
            <a:noFill/>
            <a:miter lim="800000"/>
            <a:headEnd/>
            <a:tailEnd/>
          </a:ln>
        </p:spPr>
        <p:txBody>
          <a:bodyPr wrap="none" lIns="0" tIns="0" rIns="91141" bIns="0">
            <a:spAutoFit/>
          </a:bodyPr>
          <a:lstStyle/>
          <a:p>
            <a:pPr algn="ctr" eaLnBrk="0" hangingPunct="0">
              <a:defRPr/>
            </a:pPr>
            <a:r>
              <a:rPr lang="en-US" altLang="zh-CN" sz="1300" dirty="0">
                <a:solidFill>
                  <a:srgbClr val="595959"/>
                </a:solidFill>
                <a:latin typeface="Calibri" pitchFamily="34" charset="0"/>
                <a:ea typeface="MS PGothic" pitchFamily="34" charset="-128"/>
                <a:cs typeface="Calibri" pitchFamily="34" charset="0"/>
              </a:rPr>
              <a:t>HUAWEI TECHNOLOGIES CO., LTD.</a:t>
            </a:r>
          </a:p>
        </p:txBody>
      </p:sp>
    </p:spTree>
    <p:extLst>
      <p:ext uri="{BB962C8B-B14F-4D97-AF65-F5344CB8AC3E}">
        <p14:creationId xmlns:p14="http://schemas.microsoft.com/office/powerpoint/2010/main" val="22473254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593082"/>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Lst>
  <p:transition advClick="0" advTm="8000">
    <p:fade thruBlk="1"/>
  </p:transition>
  <p:txStyles>
    <p:titleStyle>
      <a:lvl1pPr algn="l" rtl="0" eaLnBrk="1" fontAlgn="base" hangingPunct="1">
        <a:spcBef>
          <a:spcPct val="0"/>
        </a:spcBef>
        <a:spcAft>
          <a:spcPct val="0"/>
        </a:spcAft>
        <a:defRPr sz="4268"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8"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8"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8"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8" b="1">
          <a:solidFill>
            <a:schemeClr val="tx1"/>
          </a:solidFill>
          <a:latin typeface="黑体" pitchFamily="49" charset="-122"/>
          <a:ea typeface="黑体" pitchFamily="49" charset="-122"/>
          <a:cs typeface="宋体" charset="-122"/>
        </a:defRPr>
      </a:lvl5pPr>
      <a:lvl6pPr marL="609722" algn="l" rtl="0" eaLnBrk="1" fontAlgn="base" hangingPunct="1">
        <a:spcBef>
          <a:spcPct val="0"/>
        </a:spcBef>
        <a:spcAft>
          <a:spcPct val="0"/>
        </a:spcAft>
        <a:defRPr sz="4268" b="1">
          <a:solidFill>
            <a:srgbClr val="990000"/>
          </a:solidFill>
          <a:latin typeface="FrutigerNext LT Medium" pitchFamily="34" charset="0"/>
          <a:ea typeface="华文细黑" pitchFamily="2" charset="-122"/>
          <a:cs typeface="宋体" charset="-122"/>
        </a:defRPr>
      </a:lvl6pPr>
      <a:lvl7pPr marL="1219444" algn="l" rtl="0" eaLnBrk="1" fontAlgn="base" hangingPunct="1">
        <a:spcBef>
          <a:spcPct val="0"/>
        </a:spcBef>
        <a:spcAft>
          <a:spcPct val="0"/>
        </a:spcAft>
        <a:defRPr sz="4268" b="1">
          <a:solidFill>
            <a:srgbClr val="990000"/>
          </a:solidFill>
          <a:latin typeface="FrutigerNext LT Medium" pitchFamily="34" charset="0"/>
          <a:ea typeface="华文细黑" pitchFamily="2" charset="-122"/>
          <a:cs typeface="宋体" charset="-122"/>
        </a:defRPr>
      </a:lvl7pPr>
      <a:lvl8pPr marL="1829166" algn="l" rtl="0" eaLnBrk="1" fontAlgn="base" hangingPunct="1">
        <a:spcBef>
          <a:spcPct val="0"/>
        </a:spcBef>
        <a:spcAft>
          <a:spcPct val="0"/>
        </a:spcAft>
        <a:defRPr sz="4268" b="1">
          <a:solidFill>
            <a:srgbClr val="990000"/>
          </a:solidFill>
          <a:latin typeface="FrutigerNext LT Medium" pitchFamily="34" charset="0"/>
          <a:ea typeface="华文细黑" pitchFamily="2" charset="-122"/>
          <a:cs typeface="宋体" charset="-122"/>
        </a:defRPr>
      </a:lvl8pPr>
      <a:lvl9pPr marL="2438888" algn="l" rtl="0" eaLnBrk="1" fontAlgn="base" hangingPunct="1">
        <a:spcBef>
          <a:spcPct val="0"/>
        </a:spcBef>
        <a:spcAft>
          <a:spcPct val="0"/>
        </a:spcAft>
        <a:defRPr sz="4268" b="1">
          <a:solidFill>
            <a:srgbClr val="990000"/>
          </a:solidFill>
          <a:latin typeface="FrutigerNext LT Medium" pitchFamily="34" charset="0"/>
          <a:ea typeface="华文细黑" pitchFamily="2" charset="-122"/>
          <a:cs typeface="宋体" charset="-122"/>
        </a:defRPr>
      </a:lvl9pPr>
    </p:titleStyle>
    <p:bodyStyle>
      <a:lvl1pPr marL="457291" indent="-457291" algn="l" rtl="0" eaLnBrk="1" fontAlgn="base" hangingPunct="1">
        <a:spcBef>
          <a:spcPct val="20000"/>
        </a:spcBef>
        <a:spcAft>
          <a:spcPct val="0"/>
        </a:spcAft>
        <a:buClr>
          <a:srgbClr val="990000"/>
        </a:buClr>
        <a:buChar char="•"/>
        <a:defRPr sz="3201" b="1">
          <a:solidFill>
            <a:schemeClr val="tx1"/>
          </a:solidFill>
          <a:latin typeface="+mn-lt"/>
          <a:ea typeface="+mn-ea"/>
          <a:cs typeface="+mn-cs"/>
        </a:defRPr>
      </a:lvl1pPr>
      <a:lvl2pPr marL="990798" indent="-381076" algn="l" rtl="0" eaLnBrk="1" fontAlgn="base" hangingPunct="1">
        <a:spcBef>
          <a:spcPct val="20000"/>
        </a:spcBef>
        <a:spcAft>
          <a:spcPct val="0"/>
        </a:spcAft>
        <a:buFont typeface="Arial" charset="0"/>
        <a:buChar char="›"/>
        <a:defRPr sz="2667">
          <a:solidFill>
            <a:schemeClr val="tx1"/>
          </a:solidFill>
          <a:latin typeface="+mn-lt"/>
          <a:ea typeface="+mn-ea"/>
          <a:cs typeface="+mn-cs"/>
        </a:defRPr>
      </a:lvl2pPr>
      <a:lvl3pPr marL="1524305" indent="-30486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4027" indent="-304861" algn="l" rtl="0" eaLnBrk="1" fontAlgn="base" hangingPunct="1">
        <a:spcBef>
          <a:spcPct val="20000"/>
        </a:spcBef>
        <a:spcAft>
          <a:spcPct val="0"/>
        </a:spcAft>
        <a:buChar char="–"/>
        <a:defRPr sz="2134">
          <a:solidFill>
            <a:schemeClr val="tx1"/>
          </a:solidFill>
          <a:latin typeface="+mn-lt"/>
          <a:ea typeface="+mn-ea"/>
          <a:cs typeface="+mn-cs"/>
        </a:defRPr>
      </a:lvl4pPr>
      <a:lvl5pPr marL="2743749"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5pPr>
      <a:lvl6pPr marL="3353471"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6pPr>
      <a:lvl7pPr marL="3963192"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7pPr>
      <a:lvl8pPr marL="4572914"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8pPr>
      <a:lvl9pPr marL="5182636"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899263" y="975739"/>
            <a:ext cx="7862620" cy="5541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defTabSz="776016"/>
            <a:r>
              <a:rPr lang="en-US" altLang="zh-CN" sz="3601" dirty="0">
                <a:latin typeface="+mn-lt"/>
                <a:ea typeface="+mn-ea"/>
                <a:cs typeface="+mn-ea"/>
                <a:sym typeface="+mn-lt"/>
              </a:rPr>
              <a:t>RUST</a:t>
            </a:r>
            <a:r>
              <a:rPr lang="zh-CN" altLang="en-US" sz="3601" dirty="0">
                <a:latin typeface="+mn-lt"/>
                <a:ea typeface="+mn-ea"/>
                <a:cs typeface="+mn-ea"/>
                <a:sym typeface="+mn-lt"/>
              </a:rPr>
              <a:t>异步编程</a:t>
            </a:r>
            <a:r>
              <a:rPr lang="en-US" altLang="zh-CN" sz="3601" dirty="0">
                <a:latin typeface="+mn-lt"/>
                <a:ea typeface="+mn-ea"/>
                <a:cs typeface="+mn-ea"/>
                <a:sym typeface="+mn-lt"/>
              </a:rPr>
              <a:t>-</a:t>
            </a:r>
            <a:r>
              <a:rPr lang="zh-CN" altLang="en-US" sz="3601" dirty="0">
                <a:latin typeface="+mn-lt"/>
                <a:ea typeface="+mn-ea"/>
                <a:cs typeface="+mn-ea"/>
                <a:sym typeface="+mn-lt"/>
              </a:rPr>
              <a:t>透过表象看本质</a:t>
            </a:r>
          </a:p>
        </p:txBody>
      </p:sp>
      <p:sp>
        <p:nvSpPr>
          <p:cNvPr id="4" name="文本占位符 3"/>
          <p:cNvSpPr>
            <a:spLocks noGrp="1"/>
          </p:cNvSpPr>
          <p:nvPr>
            <p:ph type="body" sz="quarter" idx="10"/>
          </p:nvPr>
        </p:nvSpPr>
        <p:spPr/>
        <p:txBody>
          <a:bodyPr/>
          <a:lstStyle/>
          <a:p>
            <a:r>
              <a:rPr lang="zh-CN" altLang="en-US" dirty="0"/>
              <a:t>分享人：韩霆军</a:t>
            </a:r>
          </a:p>
        </p:txBody>
      </p:sp>
      <p:sp>
        <p:nvSpPr>
          <p:cNvPr id="6" name="文本占位符 3"/>
          <p:cNvSpPr txBox="1">
            <a:spLocks/>
          </p:cNvSpPr>
          <p:nvPr/>
        </p:nvSpPr>
        <p:spPr>
          <a:xfrm>
            <a:off x="696987" y="5734050"/>
            <a:ext cx="6534991" cy="644076"/>
          </a:xfrm>
          <a:prstGeom prst="rect">
            <a:avLst/>
          </a:prstGeom>
        </p:spPr>
        <p:txBody>
          <a:bodyPr/>
          <a:lstStyle>
            <a:lvl1pPr marL="457291" indent="-457291" algn="l" rtl="0" eaLnBrk="1" fontAlgn="base" hangingPunct="1">
              <a:spcBef>
                <a:spcPct val="20000"/>
              </a:spcBef>
              <a:spcAft>
                <a:spcPct val="0"/>
              </a:spcAft>
              <a:buClr>
                <a:srgbClr val="990000"/>
              </a:buClr>
              <a:buChar char="•"/>
              <a:defRPr sz="1400" b="1">
                <a:solidFill>
                  <a:schemeClr val="tx1"/>
                </a:solidFill>
                <a:latin typeface="+mn-lt"/>
                <a:ea typeface="+mn-ea"/>
                <a:cs typeface="+mn-cs"/>
              </a:defRPr>
            </a:lvl1pPr>
            <a:lvl2pPr marL="990798" indent="-381076" algn="l" rtl="0" eaLnBrk="1" fontAlgn="base" hangingPunct="1">
              <a:spcBef>
                <a:spcPct val="20000"/>
              </a:spcBef>
              <a:spcAft>
                <a:spcPct val="0"/>
              </a:spcAft>
              <a:buFont typeface="Arial" charset="0"/>
              <a:buChar char="›"/>
              <a:defRPr sz="2667">
                <a:solidFill>
                  <a:schemeClr val="tx1"/>
                </a:solidFill>
                <a:latin typeface="+mn-lt"/>
                <a:ea typeface="+mn-ea"/>
                <a:cs typeface="+mn-cs"/>
              </a:defRPr>
            </a:lvl2pPr>
            <a:lvl3pPr marL="1524305" indent="-30486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4027" indent="-304861" algn="l" rtl="0" eaLnBrk="1" fontAlgn="base" hangingPunct="1">
              <a:spcBef>
                <a:spcPct val="20000"/>
              </a:spcBef>
              <a:spcAft>
                <a:spcPct val="0"/>
              </a:spcAft>
              <a:buChar char="–"/>
              <a:defRPr sz="2134">
                <a:solidFill>
                  <a:schemeClr val="tx1"/>
                </a:solidFill>
                <a:latin typeface="+mn-lt"/>
                <a:ea typeface="+mn-ea"/>
                <a:cs typeface="+mn-cs"/>
              </a:defRPr>
            </a:lvl4pPr>
            <a:lvl5pPr marL="2743749"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5pPr>
            <a:lvl6pPr marL="3353471"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6pPr>
            <a:lvl7pPr marL="3963192"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7pPr>
            <a:lvl8pPr marL="4572914"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8pPr>
            <a:lvl9pPr marL="5182636" indent="-304861" algn="l" rtl="0" eaLnBrk="1" fontAlgn="base" hangingPunct="1">
              <a:spcBef>
                <a:spcPct val="20000"/>
              </a:spcBef>
              <a:spcAft>
                <a:spcPct val="0"/>
              </a:spcAft>
              <a:buFont typeface="Arial" charset="0"/>
              <a:buChar char="~"/>
              <a:defRPr sz="2134">
                <a:solidFill>
                  <a:schemeClr val="tx1"/>
                </a:solidFill>
                <a:latin typeface="+mn-lt"/>
                <a:ea typeface="+mn-ea"/>
                <a:cs typeface="+mn-cs"/>
              </a:defRPr>
            </a:lvl9pPr>
          </a:lstStyle>
          <a:p>
            <a:pPr marL="0" indent="0">
              <a:buFontTx/>
              <a:buNone/>
            </a:pPr>
            <a:r>
              <a:rPr lang="en-US" altLang="zh-CN" kern="0" dirty="0"/>
              <a:t>2022-11-26</a:t>
            </a:r>
            <a:endParaRPr lang="zh-CN" altLang="en-US" kern="0" dirty="0"/>
          </a:p>
        </p:txBody>
      </p:sp>
    </p:spTree>
    <p:extLst>
      <p:ext uri="{BB962C8B-B14F-4D97-AF65-F5344CB8AC3E}">
        <p14:creationId xmlns:p14="http://schemas.microsoft.com/office/powerpoint/2010/main" val="63555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和无栈协程</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561083" y="2061642"/>
            <a:ext cx="7972425" cy="1704975"/>
          </a:xfrm>
          <a:prstGeom prst="rect">
            <a:avLst/>
          </a:prstGeom>
        </p:spPr>
      </p:pic>
    </p:spTree>
    <p:extLst>
      <p:ext uri="{BB962C8B-B14F-4D97-AF65-F5344CB8AC3E}">
        <p14:creationId xmlns:p14="http://schemas.microsoft.com/office/powerpoint/2010/main" val="274895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和无栈协程</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3" name="图片 2"/>
          <p:cNvPicPr>
            <a:picLocks noChangeAspect="1"/>
          </p:cNvPicPr>
          <p:nvPr/>
        </p:nvPicPr>
        <p:blipFill>
          <a:blip r:embed="rId3"/>
          <a:stretch>
            <a:fillRect/>
          </a:stretch>
        </p:blipFill>
        <p:spPr>
          <a:xfrm>
            <a:off x="841003" y="1044234"/>
            <a:ext cx="10791825" cy="5619896"/>
          </a:xfrm>
          <a:prstGeom prst="rect">
            <a:avLst/>
          </a:prstGeom>
        </p:spPr>
      </p:pic>
    </p:spTree>
    <p:extLst>
      <p:ext uri="{BB962C8B-B14F-4D97-AF65-F5344CB8AC3E}">
        <p14:creationId xmlns:p14="http://schemas.microsoft.com/office/powerpoint/2010/main" val="394322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zh-CN" altLang="en-US" sz="2400" kern="1200" dirty="0">
                <a:latin typeface="微软雅黑" pitchFamily="34" charset="-122"/>
                <a:ea typeface="微软雅黑" pitchFamily="34" charset="-122"/>
              </a:rPr>
              <a:t>初步印象：无栈协程 </a:t>
            </a:r>
            <a:r>
              <a:rPr lang="en-US" altLang="zh-CN" sz="2400" kern="1200" dirty="0">
                <a:latin typeface="微软雅黑" pitchFamily="34" charset="-122"/>
                <a:ea typeface="微软雅黑" pitchFamily="34" charset="-122"/>
              </a:rPr>
              <a:t>== </a:t>
            </a:r>
            <a:r>
              <a:rPr lang="zh-CN" altLang="en-US" sz="2400" kern="1200" dirty="0">
                <a:latin typeface="微软雅黑" pitchFamily="34" charset="-122"/>
                <a:ea typeface="微软雅黑" pitchFamily="34" charset="-122"/>
              </a:rPr>
              <a:t>事件驱动模型</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sp>
        <p:nvSpPr>
          <p:cNvPr id="6" name="文本框 5"/>
          <p:cNvSpPr txBox="1"/>
          <p:nvPr/>
        </p:nvSpPr>
        <p:spPr>
          <a:xfrm>
            <a:off x="570973" y="1535822"/>
            <a:ext cx="1944216" cy="720080"/>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en-US" altLang="zh-CN" dirty="0" err="1">
                <a:solidFill>
                  <a:srgbClr val="000000"/>
                </a:solidFill>
                <a:latin typeface="微软雅黑"/>
                <a:ea typeface="微软雅黑"/>
              </a:rPr>
              <a:t>async</a:t>
            </a:r>
            <a:endParaRPr lang="en-US" altLang="zh-CN" dirty="0">
              <a:solidFill>
                <a:srgbClr val="000000"/>
              </a:solidFill>
              <a:latin typeface="微软雅黑"/>
              <a:ea typeface="微软雅黑"/>
            </a:endParaRPr>
          </a:p>
        </p:txBody>
      </p:sp>
      <p:sp>
        <p:nvSpPr>
          <p:cNvPr id="7" name="文本框 6"/>
          <p:cNvSpPr txBox="1"/>
          <p:nvPr/>
        </p:nvSpPr>
        <p:spPr>
          <a:xfrm>
            <a:off x="570973" y="2852032"/>
            <a:ext cx="1944216" cy="720080"/>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en-US" altLang="zh-CN" dirty="0">
                <a:solidFill>
                  <a:srgbClr val="000000"/>
                </a:solidFill>
                <a:latin typeface="微软雅黑"/>
                <a:ea typeface="微软雅黑"/>
              </a:rPr>
              <a:t>await</a:t>
            </a:r>
          </a:p>
        </p:txBody>
      </p:sp>
      <p:sp>
        <p:nvSpPr>
          <p:cNvPr id="8" name="文本框 7"/>
          <p:cNvSpPr txBox="1"/>
          <p:nvPr/>
        </p:nvSpPr>
        <p:spPr>
          <a:xfrm>
            <a:off x="3811333" y="2207313"/>
            <a:ext cx="1944216" cy="720080"/>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en-US" altLang="zh-CN" dirty="0">
                <a:solidFill>
                  <a:srgbClr val="000000"/>
                </a:solidFill>
                <a:latin typeface="微软雅黑"/>
                <a:ea typeface="微软雅黑"/>
              </a:rPr>
              <a:t>Future</a:t>
            </a:r>
          </a:p>
        </p:txBody>
      </p:sp>
      <p:sp>
        <p:nvSpPr>
          <p:cNvPr id="9" name="文本框 8"/>
          <p:cNvSpPr txBox="1"/>
          <p:nvPr/>
        </p:nvSpPr>
        <p:spPr>
          <a:xfrm>
            <a:off x="9121923" y="2204809"/>
            <a:ext cx="1944216" cy="720080"/>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dirty="0">
                <a:solidFill>
                  <a:srgbClr val="000000"/>
                </a:solidFill>
                <a:latin typeface="微软雅黑"/>
                <a:ea typeface="微软雅黑"/>
              </a:rPr>
              <a:t>事件驱动模型</a:t>
            </a:r>
            <a:endParaRPr lang="en-US" altLang="zh-CN" dirty="0">
              <a:solidFill>
                <a:srgbClr val="000000"/>
              </a:solidFill>
              <a:latin typeface="微软雅黑"/>
              <a:ea typeface="微软雅黑"/>
            </a:endParaRPr>
          </a:p>
        </p:txBody>
      </p:sp>
      <p:sp>
        <p:nvSpPr>
          <p:cNvPr id="11" name="文本框 10"/>
          <p:cNvSpPr txBox="1"/>
          <p:nvPr/>
        </p:nvSpPr>
        <p:spPr>
          <a:xfrm>
            <a:off x="3811333" y="4293890"/>
            <a:ext cx="1944216" cy="720080"/>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en-US" altLang="zh-CN" dirty="0">
                <a:solidFill>
                  <a:srgbClr val="000000"/>
                </a:solidFill>
                <a:latin typeface="微软雅黑"/>
                <a:ea typeface="微软雅黑"/>
              </a:rPr>
              <a:t>Any</a:t>
            </a:r>
          </a:p>
        </p:txBody>
      </p:sp>
      <p:cxnSp>
        <p:nvCxnSpPr>
          <p:cNvPr id="12" name="肘形连接符 11"/>
          <p:cNvCxnSpPr>
            <a:stCxn id="6" idx="3"/>
          </p:cNvCxnSpPr>
          <p:nvPr/>
        </p:nvCxnSpPr>
        <p:spPr bwMode="auto">
          <a:xfrm>
            <a:off x="2515189" y="1895862"/>
            <a:ext cx="1296144" cy="453812"/>
          </a:xfrm>
          <a:prstGeom prst="bentConnector3">
            <a:avLst/>
          </a:prstGeom>
          <a:ln>
            <a:tailEnd type="triangle"/>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肘形连接符 13"/>
          <p:cNvCxnSpPr>
            <a:stCxn id="7" idx="3"/>
          </p:cNvCxnSpPr>
          <p:nvPr/>
        </p:nvCxnSpPr>
        <p:spPr bwMode="auto">
          <a:xfrm flipV="1">
            <a:off x="2515189" y="2637706"/>
            <a:ext cx="1296144" cy="574366"/>
          </a:xfrm>
          <a:prstGeom prst="bentConnector3">
            <a:avLst/>
          </a:prstGeom>
          <a:ln>
            <a:tailEnd type="triangle"/>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466628" y="2204809"/>
            <a:ext cx="1944216" cy="720080"/>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dirty="0">
                <a:solidFill>
                  <a:srgbClr val="000000"/>
                </a:solidFill>
                <a:latin typeface="微软雅黑"/>
                <a:ea typeface="微软雅黑"/>
              </a:rPr>
              <a:t>无栈协程</a:t>
            </a:r>
            <a:endParaRPr lang="en-US" altLang="zh-CN" dirty="0">
              <a:solidFill>
                <a:srgbClr val="000000"/>
              </a:solidFill>
              <a:latin typeface="微软雅黑"/>
              <a:ea typeface="微软雅黑"/>
            </a:endParaRPr>
          </a:p>
        </p:txBody>
      </p:sp>
      <p:cxnSp>
        <p:nvCxnSpPr>
          <p:cNvPr id="24" name="直接箭头连接符 23"/>
          <p:cNvCxnSpPr>
            <a:stCxn id="11" idx="0"/>
            <a:endCxn id="8" idx="2"/>
          </p:cNvCxnSpPr>
          <p:nvPr/>
        </p:nvCxnSpPr>
        <p:spPr bwMode="auto">
          <a:xfrm flipV="1">
            <a:off x="4783441" y="2927393"/>
            <a:ext cx="0" cy="1366497"/>
          </a:xfrm>
          <a:prstGeom prst="straightConnector1">
            <a:avLst/>
          </a:prstGeom>
          <a:ln>
            <a:tailEnd type="triangle"/>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4783441" y="3562928"/>
            <a:ext cx="1177566" cy="369332"/>
          </a:xfrm>
          <a:prstGeom prst="rect">
            <a:avLst/>
          </a:prstGeom>
          <a:noFill/>
        </p:spPr>
        <p:txBody>
          <a:bodyPr wrap="none" rtlCol="0">
            <a:spAutoFit/>
          </a:bodyPr>
          <a:lstStyle/>
          <a:p>
            <a:r>
              <a:rPr lang="en-US" altLang="zh-CN" dirty="0" err="1"/>
              <a:t>IntoFuture</a:t>
            </a:r>
            <a:endParaRPr lang="zh-CN" altLang="en-US" dirty="0"/>
          </a:p>
        </p:txBody>
      </p:sp>
      <p:cxnSp>
        <p:nvCxnSpPr>
          <p:cNvPr id="27" name="直接箭头连接符 26"/>
          <p:cNvCxnSpPr>
            <a:stCxn id="16" idx="1"/>
            <a:endCxn id="8" idx="3"/>
          </p:cNvCxnSpPr>
          <p:nvPr/>
        </p:nvCxnSpPr>
        <p:spPr bwMode="auto">
          <a:xfrm flipH="1">
            <a:off x="5755549" y="2564849"/>
            <a:ext cx="711079" cy="2504"/>
          </a:xfrm>
          <a:prstGeom prst="straightConnector1">
            <a:avLst/>
          </a:prstGeom>
          <a:ln>
            <a:prstDash val="dash"/>
            <a:tailEnd type="triangle"/>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箭头连接符 29"/>
          <p:cNvCxnSpPr>
            <a:stCxn id="16" idx="3"/>
            <a:endCxn id="9" idx="1"/>
          </p:cNvCxnSpPr>
          <p:nvPr/>
        </p:nvCxnSpPr>
        <p:spPr bwMode="auto">
          <a:xfrm>
            <a:off x="8410844" y="2564849"/>
            <a:ext cx="711079" cy="0"/>
          </a:xfrm>
          <a:prstGeom prst="straightConnector1">
            <a:avLst/>
          </a:prstGeom>
          <a:ln>
            <a:prstDash val="dash"/>
            <a:tailEnd type="triangle"/>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426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Future</a:t>
            </a:r>
            <a:r>
              <a:rPr lang="zh-CN" altLang="en-US" sz="2400" kern="1200" dirty="0">
                <a:latin typeface="微软雅黑" pitchFamily="34" charset="-122"/>
                <a:ea typeface="微软雅黑" pitchFamily="34" charset="-122"/>
              </a:rPr>
              <a:t>状态机版本</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921123" y="1044234"/>
            <a:ext cx="7884757" cy="5815354"/>
          </a:xfrm>
          <a:prstGeom prst="rect">
            <a:avLst/>
          </a:prstGeom>
        </p:spPr>
      </p:pic>
    </p:spTree>
    <p:extLst>
      <p:ext uri="{BB962C8B-B14F-4D97-AF65-F5344CB8AC3E}">
        <p14:creationId xmlns:p14="http://schemas.microsoft.com/office/powerpoint/2010/main" val="37485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Drop</a:t>
            </a:r>
            <a:r>
              <a:rPr lang="zh-CN" altLang="en-US" sz="2400" kern="1200" dirty="0">
                <a:latin typeface="微软雅黑" pitchFamily="34" charset="-122"/>
                <a:ea typeface="微软雅黑" pitchFamily="34" charset="-122"/>
              </a:rPr>
              <a:t>对</a:t>
            </a:r>
            <a:r>
              <a:rPr lang="en-US" altLang="zh-CN" sz="2400" kern="1200" dirty="0">
                <a:latin typeface="微软雅黑" pitchFamily="34" charset="-122"/>
                <a:ea typeface="微软雅黑" pitchFamily="34" charset="-122"/>
              </a:rPr>
              <a:t>Future</a:t>
            </a:r>
            <a:r>
              <a:rPr lang="zh-CN" altLang="en-US" sz="2400" kern="1200" dirty="0">
                <a:latin typeface="微软雅黑" pitchFamily="34" charset="-122"/>
                <a:ea typeface="微软雅黑" pitchFamily="34" charset="-122"/>
              </a:rPr>
              <a:t>的影响</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615804" y="1269554"/>
            <a:ext cx="8667750" cy="4981575"/>
          </a:xfrm>
          <a:prstGeom prst="rect">
            <a:avLst/>
          </a:prstGeom>
        </p:spPr>
      </p:pic>
    </p:spTree>
    <p:extLst>
      <p:ext uri="{BB962C8B-B14F-4D97-AF65-F5344CB8AC3E}">
        <p14:creationId xmlns:p14="http://schemas.microsoft.com/office/powerpoint/2010/main" val="367617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err="1">
                <a:latin typeface="微软雅黑" pitchFamily="34" charset="-122"/>
                <a:ea typeface="微软雅黑" pitchFamily="34" charset="-122"/>
              </a:rPr>
              <a:t>Mutex</a:t>
            </a:r>
            <a:r>
              <a:rPr lang="zh-CN" altLang="en-US" sz="2400" kern="1200" dirty="0">
                <a:latin typeface="微软雅黑" pitchFamily="34" charset="-122"/>
                <a:ea typeface="微软雅黑" pitchFamily="34" charset="-122"/>
              </a:rPr>
              <a:t>作用范围</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3" name="图片 2"/>
          <p:cNvPicPr>
            <a:picLocks noChangeAspect="1"/>
          </p:cNvPicPr>
          <p:nvPr/>
        </p:nvPicPr>
        <p:blipFill>
          <a:blip r:embed="rId3"/>
          <a:stretch>
            <a:fillRect/>
          </a:stretch>
        </p:blipFill>
        <p:spPr>
          <a:xfrm>
            <a:off x="1633091" y="1269554"/>
            <a:ext cx="7048500" cy="1495425"/>
          </a:xfrm>
          <a:prstGeom prst="rect">
            <a:avLst/>
          </a:prstGeom>
        </p:spPr>
      </p:pic>
      <p:pic>
        <p:nvPicPr>
          <p:cNvPr id="4" name="图片 3"/>
          <p:cNvPicPr>
            <a:picLocks noChangeAspect="1"/>
          </p:cNvPicPr>
          <p:nvPr/>
        </p:nvPicPr>
        <p:blipFill>
          <a:blip r:embed="rId4"/>
          <a:stretch>
            <a:fillRect/>
          </a:stretch>
        </p:blipFill>
        <p:spPr>
          <a:xfrm>
            <a:off x="1633091" y="3429794"/>
            <a:ext cx="8239125" cy="2543175"/>
          </a:xfrm>
          <a:prstGeom prst="rect">
            <a:avLst/>
          </a:prstGeom>
        </p:spPr>
      </p:pic>
    </p:spTree>
    <p:extLst>
      <p:ext uri="{BB962C8B-B14F-4D97-AF65-F5344CB8AC3E}">
        <p14:creationId xmlns:p14="http://schemas.microsoft.com/office/powerpoint/2010/main" val="51998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Future</a:t>
            </a:r>
            <a:r>
              <a:rPr lang="zh-CN" altLang="en-US" sz="2400" kern="1200" dirty="0">
                <a:latin typeface="微软雅黑" pitchFamily="34" charset="-122"/>
                <a:ea typeface="微软雅黑" pitchFamily="34" charset="-122"/>
              </a:rPr>
              <a:t>取消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834879" y="2493690"/>
            <a:ext cx="8229600" cy="1685925"/>
          </a:xfrm>
          <a:prstGeom prst="rect">
            <a:avLst/>
          </a:prstGeom>
        </p:spPr>
      </p:pic>
    </p:spTree>
    <p:extLst>
      <p:ext uri="{BB962C8B-B14F-4D97-AF65-F5344CB8AC3E}">
        <p14:creationId xmlns:p14="http://schemas.microsoft.com/office/powerpoint/2010/main" val="152199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zh-CN" altLang="en-US" sz="2400" kern="1200" dirty="0">
                <a:latin typeface="微软雅黑" pitchFamily="34" charset="-122"/>
                <a:ea typeface="微软雅黑" pitchFamily="34" charset="-122"/>
              </a:rPr>
              <a:t>运行时库的附加约束</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4" name="图片 3"/>
          <p:cNvPicPr>
            <a:picLocks noChangeAspect="1"/>
          </p:cNvPicPr>
          <p:nvPr/>
        </p:nvPicPr>
        <p:blipFill>
          <a:blip r:embed="rId3"/>
          <a:stretch>
            <a:fillRect/>
          </a:stretch>
        </p:blipFill>
        <p:spPr>
          <a:xfrm>
            <a:off x="2503115" y="1857005"/>
            <a:ext cx="6772275" cy="2314575"/>
          </a:xfrm>
          <a:prstGeom prst="rect">
            <a:avLst/>
          </a:prstGeom>
        </p:spPr>
      </p:pic>
    </p:spTree>
    <p:extLst>
      <p:ext uri="{BB962C8B-B14F-4D97-AF65-F5344CB8AC3E}">
        <p14:creationId xmlns:p14="http://schemas.microsoft.com/office/powerpoint/2010/main" val="19751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Future</a:t>
            </a:r>
            <a:r>
              <a:rPr lang="zh-CN" altLang="en-US" sz="2400" kern="1200" dirty="0">
                <a:latin typeface="微软雅黑" pitchFamily="34" charset="-122"/>
                <a:ea typeface="微软雅黑" pitchFamily="34" charset="-122"/>
              </a:rPr>
              <a:t>和</a:t>
            </a:r>
            <a:r>
              <a:rPr lang="en-US" altLang="zh-CN" sz="2400" kern="1200" dirty="0">
                <a:latin typeface="微软雅黑" pitchFamily="34" charset="-122"/>
                <a:ea typeface="微软雅黑" pitchFamily="34" charset="-122"/>
              </a:rPr>
              <a:t>Pin</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6" name="图片 5"/>
          <p:cNvPicPr>
            <a:picLocks noChangeAspect="1"/>
          </p:cNvPicPr>
          <p:nvPr/>
        </p:nvPicPr>
        <p:blipFill>
          <a:blip r:embed="rId3"/>
          <a:stretch>
            <a:fillRect/>
          </a:stretch>
        </p:blipFill>
        <p:spPr>
          <a:xfrm>
            <a:off x="1387204" y="1557586"/>
            <a:ext cx="9124950" cy="4572000"/>
          </a:xfrm>
          <a:prstGeom prst="rect">
            <a:avLst/>
          </a:prstGeom>
        </p:spPr>
      </p:pic>
    </p:spTree>
    <p:extLst>
      <p:ext uri="{BB962C8B-B14F-4D97-AF65-F5344CB8AC3E}">
        <p14:creationId xmlns:p14="http://schemas.microsoft.com/office/powerpoint/2010/main" val="293409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zh-CN" altLang="en-US" sz="2400" kern="1200" dirty="0">
                <a:latin typeface="微软雅黑" pitchFamily="34" charset="-122"/>
                <a:ea typeface="微软雅黑" pitchFamily="34" charset="-122"/>
              </a:rPr>
              <a:t>所有权转移：隐式的内存拷贝</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480963" y="1204314"/>
            <a:ext cx="8334375" cy="5382916"/>
          </a:xfrm>
          <a:prstGeom prst="rect">
            <a:avLst/>
          </a:prstGeom>
        </p:spPr>
      </p:pic>
    </p:spTree>
    <p:extLst>
      <p:ext uri="{BB962C8B-B14F-4D97-AF65-F5344CB8AC3E}">
        <p14:creationId xmlns:p14="http://schemas.microsoft.com/office/powerpoint/2010/main" val="112908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8" y="247329"/>
            <a:ext cx="11524555" cy="539876"/>
          </a:xfrm>
        </p:spPr>
        <p:txBody>
          <a:bodyPr/>
          <a:lstStyle/>
          <a:p>
            <a:r>
              <a:rPr lang="en-US" altLang="zh-CN" sz="2400" kern="1200" dirty="0" err="1">
                <a:latin typeface="微软雅黑" pitchFamily="34" charset="-122"/>
                <a:ea typeface="微软雅黑" pitchFamily="34" charset="-122"/>
              </a:rPr>
              <a:t>Async</a:t>
            </a:r>
            <a:r>
              <a:rPr lang="en-US" altLang="zh-CN" sz="2400" kern="1200" dirty="0">
                <a:latin typeface="微软雅黑" pitchFamily="34" charset="-122"/>
                <a:ea typeface="微软雅黑" pitchFamily="34" charset="-122"/>
              </a:rPr>
              <a:t>/await </a:t>
            </a:r>
            <a:r>
              <a:rPr lang="zh-CN" altLang="en-US" sz="2400" kern="1200" dirty="0">
                <a:latin typeface="微软雅黑" pitchFamily="34" charset="-122"/>
                <a:ea typeface="微软雅黑" pitchFamily="34" charset="-122"/>
              </a:rPr>
              <a:t>异步编程模式</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sp>
        <p:nvSpPr>
          <p:cNvPr id="8" name="文本框 7"/>
          <p:cNvSpPr txBox="1"/>
          <p:nvPr/>
        </p:nvSpPr>
        <p:spPr>
          <a:xfrm>
            <a:off x="841003" y="1773610"/>
            <a:ext cx="2808312" cy="936104"/>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dirty="0">
                <a:solidFill>
                  <a:srgbClr val="000000"/>
                </a:solidFill>
                <a:latin typeface="微软雅黑"/>
                <a:ea typeface="微软雅黑"/>
              </a:rPr>
              <a:t>内存安全</a:t>
            </a:r>
            <a:endParaRPr lang="en-US" altLang="zh-CN" dirty="0">
              <a:solidFill>
                <a:srgbClr val="000000"/>
              </a:solidFill>
              <a:latin typeface="微软雅黑"/>
              <a:ea typeface="微软雅黑"/>
            </a:endParaRPr>
          </a:p>
        </p:txBody>
      </p:sp>
      <p:sp>
        <p:nvSpPr>
          <p:cNvPr id="17" name="文本框 16"/>
          <p:cNvSpPr txBox="1"/>
          <p:nvPr/>
        </p:nvSpPr>
        <p:spPr>
          <a:xfrm>
            <a:off x="4369395" y="1773610"/>
            <a:ext cx="2808312" cy="936104"/>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dirty="0">
                <a:solidFill>
                  <a:srgbClr val="000000"/>
                </a:solidFill>
                <a:latin typeface="微软雅黑"/>
                <a:ea typeface="微软雅黑"/>
              </a:rPr>
              <a:t>并发安全</a:t>
            </a:r>
            <a:endParaRPr lang="en-US" altLang="zh-CN" dirty="0">
              <a:solidFill>
                <a:srgbClr val="000000"/>
              </a:solidFill>
              <a:latin typeface="微软雅黑"/>
              <a:ea typeface="微软雅黑"/>
            </a:endParaRPr>
          </a:p>
        </p:txBody>
      </p:sp>
      <p:sp>
        <p:nvSpPr>
          <p:cNvPr id="18" name="文本框 17"/>
          <p:cNvSpPr txBox="1"/>
          <p:nvPr/>
        </p:nvSpPr>
        <p:spPr>
          <a:xfrm>
            <a:off x="841003" y="3213770"/>
            <a:ext cx="2808312" cy="936104"/>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dirty="0">
                <a:solidFill>
                  <a:srgbClr val="000000"/>
                </a:solidFill>
                <a:latin typeface="微软雅黑"/>
                <a:ea typeface="微软雅黑"/>
              </a:rPr>
              <a:t>无栈协程</a:t>
            </a:r>
            <a:endParaRPr lang="en-US" altLang="zh-CN" dirty="0">
              <a:solidFill>
                <a:srgbClr val="000000"/>
              </a:solidFill>
              <a:latin typeface="微软雅黑"/>
              <a:ea typeface="微软雅黑"/>
            </a:endParaRPr>
          </a:p>
        </p:txBody>
      </p:sp>
      <p:sp>
        <p:nvSpPr>
          <p:cNvPr id="19" name="文本框 18"/>
          <p:cNvSpPr txBox="1"/>
          <p:nvPr/>
        </p:nvSpPr>
        <p:spPr>
          <a:xfrm>
            <a:off x="4369395" y="3213770"/>
            <a:ext cx="2808312" cy="936104"/>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dirty="0">
                <a:solidFill>
                  <a:srgbClr val="000000"/>
                </a:solidFill>
                <a:latin typeface="微软雅黑"/>
                <a:ea typeface="微软雅黑"/>
              </a:rPr>
              <a:t>无畏并发</a:t>
            </a:r>
            <a:endParaRPr lang="en-US" altLang="zh-CN" dirty="0">
              <a:solidFill>
                <a:srgbClr val="000000"/>
              </a:solidFill>
              <a:latin typeface="微软雅黑"/>
              <a:ea typeface="微软雅黑"/>
            </a:endParaRPr>
          </a:p>
        </p:txBody>
      </p:sp>
      <p:sp>
        <p:nvSpPr>
          <p:cNvPr id="3" name="右箭头 2"/>
          <p:cNvSpPr/>
          <p:nvPr/>
        </p:nvSpPr>
        <p:spPr bwMode="auto">
          <a:xfrm>
            <a:off x="7609755" y="2709714"/>
            <a:ext cx="936104" cy="504056"/>
          </a:xfrm>
          <a:prstGeom prst="rightArrow">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21" name="文本框 20"/>
          <p:cNvSpPr txBox="1"/>
          <p:nvPr/>
        </p:nvSpPr>
        <p:spPr>
          <a:xfrm>
            <a:off x="8833891" y="2493690"/>
            <a:ext cx="2808312" cy="936104"/>
          </a:xfrm>
          <a:prstGeom prst="rect">
            <a:avLst/>
          </a:prstGeom>
          <a:solidFill>
            <a:schemeClr val="bg1">
              <a:lumMod val="95000"/>
            </a:schemeClr>
          </a:solidFill>
          <a:ln w="19050">
            <a:noFill/>
          </a:ln>
          <a:effectLst/>
        </p:spPr>
        <p:txBody>
          <a:bodyPr wrap="square" rtlCol="0" anchor="ctr">
            <a:noAutofit/>
          </a:bodyPr>
          <a:lstStyle/>
          <a:p>
            <a:pPr algn="ctr">
              <a:lnSpc>
                <a:spcPct val="170000"/>
              </a:lnSpc>
              <a:buClr>
                <a:srgbClr val="5E5E5E"/>
              </a:buClr>
            </a:pPr>
            <a:r>
              <a:rPr lang="zh-CN" altLang="en-US" sz="2800" dirty="0">
                <a:solidFill>
                  <a:srgbClr val="000000"/>
                </a:solidFill>
                <a:latin typeface="微软雅黑"/>
                <a:ea typeface="微软雅黑"/>
              </a:rPr>
              <a:t>地表最强？</a:t>
            </a:r>
            <a:endParaRPr lang="en-US" altLang="zh-CN" sz="2800" dirty="0">
              <a:solidFill>
                <a:srgbClr val="000000"/>
              </a:solidFill>
              <a:latin typeface="微软雅黑"/>
              <a:ea typeface="微软雅黑"/>
            </a:endParaRPr>
          </a:p>
        </p:txBody>
      </p:sp>
    </p:spTree>
    <p:extLst>
      <p:ext uri="{BB962C8B-B14F-4D97-AF65-F5344CB8AC3E}">
        <p14:creationId xmlns:p14="http://schemas.microsoft.com/office/powerpoint/2010/main" val="39589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Pin</a:t>
            </a:r>
            <a:r>
              <a:rPr lang="zh-CN" altLang="en-US" sz="2400" kern="1200" dirty="0">
                <a:latin typeface="微软雅黑" pitchFamily="34" charset="-122"/>
                <a:ea typeface="微软雅黑" pitchFamily="34" charset="-122"/>
              </a:rPr>
              <a:t>：缓解所有权转移的功能缺陷</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3" name="图片 2"/>
          <p:cNvPicPr>
            <a:picLocks noChangeAspect="1"/>
          </p:cNvPicPr>
          <p:nvPr/>
        </p:nvPicPr>
        <p:blipFill>
          <a:blip r:embed="rId3"/>
          <a:stretch>
            <a:fillRect/>
          </a:stretch>
        </p:blipFill>
        <p:spPr>
          <a:xfrm>
            <a:off x="1849115" y="1413570"/>
            <a:ext cx="7705725" cy="4286250"/>
          </a:xfrm>
          <a:prstGeom prst="rect">
            <a:avLst/>
          </a:prstGeom>
        </p:spPr>
      </p:pic>
      <p:pic>
        <p:nvPicPr>
          <p:cNvPr id="6" name="图片 5"/>
          <p:cNvPicPr>
            <a:picLocks noChangeAspect="1"/>
          </p:cNvPicPr>
          <p:nvPr/>
        </p:nvPicPr>
        <p:blipFill>
          <a:blip r:embed="rId4"/>
          <a:stretch>
            <a:fillRect/>
          </a:stretch>
        </p:blipFill>
        <p:spPr>
          <a:xfrm>
            <a:off x="1847290" y="1499295"/>
            <a:ext cx="8067675" cy="4114800"/>
          </a:xfrm>
          <a:prstGeom prst="rect">
            <a:avLst/>
          </a:prstGeom>
        </p:spPr>
      </p:pic>
    </p:spTree>
    <p:extLst>
      <p:ext uri="{BB962C8B-B14F-4D97-AF65-F5344CB8AC3E}">
        <p14:creationId xmlns:p14="http://schemas.microsoft.com/office/powerpoint/2010/main" val="11209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err="1">
                <a:latin typeface="微软雅黑" pitchFamily="34" charset="-122"/>
                <a:ea typeface="微软雅黑" pitchFamily="34" charset="-122"/>
              </a:rPr>
              <a:t>Waker</a:t>
            </a:r>
            <a:r>
              <a:rPr lang="zh-CN" altLang="en-US" sz="2400" kern="1200" dirty="0">
                <a:latin typeface="微软雅黑" pitchFamily="34" charset="-122"/>
                <a:ea typeface="微软雅黑" pitchFamily="34" charset="-122"/>
              </a:rPr>
              <a:t>和调度框架</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4" name="图片 3"/>
          <p:cNvPicPr>
            <a:picLocks noChangeAspect="1"/>
          </p:cNvPicPr>
          <p:nvPr/>
        </p:nvPicPr>
        <p:blipFill>
          <a:blip r:embed="rId3"/>
          <a:stretch>
            <a:fillRect/>
          </a:stretch>
        </p:blipFill>
        <p:spPr>
          <a:xfrm>
            <a:off x="1165123" y="1053530"/>
            <a:ext cx="9858375" cy="5574035"/>
          </a:xfrm>
          <a:prstGeom prst="rect">
            <a:avLst/>
          </a:prstGeom>
        </p:spPr>
      </p:pic>
    </p:spTree>
    <p:extLst>
      <p:ext uri="{BB962C8B-B14F-4D97-AF65-F5344CB8AC3E}">
        <p14:creationId xmlns:p14="http://schemas.microsoft.com/office/powerpoint/2010/main" val="156024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err="1">
                <a:latin typeface="微软雅黑" pitchFamily="34" charset="-122"/>
                <a:ea typeface="微软雅黑" pitchFamily="34" charset="-122"/>
              </a:rPr>
              <a:t>Waker</a:t>
            </a:r>
            <a:r>
              <a:rPr lang="zh-CN" altLang="en-US" sz="2400" kern="1200" dirty="0">
                <a:latin typeface="微软雅黑" pitchFamily="34" charset="-122"/>
                <a:ea typeface="微软雅黑" pitchFamily="34" charset="-122"/>
              </a:rPr>
              <a:t>的设计意图</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407162" y="1485578"/>
            <a:ext cx="6276975" cy="3448050"/>
          </a:xfrm>
          <a:prstGeom prst="rect">
            <a:avLst/>
          </a:prstGeom>
        </p:spPr>
      </p:pic>
      <p:pic>
        <p:nvPicPr>
          <p:cNvPr id="3" name="图片 2"/>
          <p:cNvPicPr>
            <a:picLocks noChangeAspect="1"/>
          </p:cNvPicPr>
          <p:nvPr/>
        </p:nvPicPr>
        <p:blipFill>
          <a:blip r:embed="rId4"/>
          <a:stretch>
            <a:fillRect/>
          </a:stretch>
        </p:blipFill>
        <p:spPr>
          <a:xfrm>
            <a:off x="6684137" y="2133650"/>
            <a:ext cx="5086350" cy="1905000"/>
          </a:xfrm>
          <a:prstGeom prst="rect">
            <a:avLst/>
          </a:prstGeom>
        </p:spPr>
      </p:pic>
      <p:pic>
        <p:nvPicPr>
          <p:cNvPr id="6" name="图片 5"/>
          <p:cNvPicPr>
            <a:picLocks noChangeAspect="1"/>
          </p:cNvPicPr>
          <p:nvPr/>
        </p:nvPicPr>
        <p:blipFill>
          <a:blip r:embed="rId5"/>
          <a:stretch>
            <a:fillRect/>
          </a:stretch>
        </p:blipFill>
        <p:spPr>
          <a:xfrm>
            <a:off x="3793331" y="1322895"/>
            <a:ext cx="7896225" cy="1724025"/>
          </a:xfrm>
          <a:prstGeom prst="rect">
            <a:avLst/>
          </a:prstGeom>
        </p:spPr>
      </p:pic>
    </p:spTree>
    <p:extLst>
      <p:ext uri="{BB962C8B-B14F-4D97-AF65-F5344CB8AC3E}">
        <p14:creationId xmlns:p14="http://schemas.microsoft.com/office/powerpoint/2010/main" val="1280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zh-CN" altLang="en-US" sz="2400" kern="1200" dirty="0">
                <a:latin typeface="微软雅黑" pitchFamily="34" charset="-122"/>
                <a:ea typeface="微软雅黑" pitchFamily="34" charset="-122"/>
              </a:rPr>
              <a:t>最简调度器</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4" name="图片 3"/>
          <p:cNvPicPr>
            <a:picLocks noChangeAspect="1"/>
          </p:cNvPicPr>
          <p:nvPr/>
        </p:nvPicPr>
        <p:blipFill>
          <a:blip r:embed="rId3"/>
          <a:stretch>
            <a:fillRect/>
          </a:stretch>
        </p:blipFill>
        <p:spPr>
          <a:xfrm>
            <a:off x="1563416" y="1175840"/>
            <a:ext cx="8772525" cy="5210175"/>
          </a:xfrm>
          <a:prstGeom prst="rect">
            <a:avLst/>
          </a:prstGeom>
        </p:spPr>
      </p:pic>
    </p:spTree>
    <p:extLst>
      <p:ext uri="{BB962C8B-B14F-4D97-AF65-F5344CB8AC3E}">
        <p14:creationId xmlns:p14="http://schemas.microsoft.com/office/powerpoint/2010/main" val="248468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zh-CN" altLang="en-US" sz="2400" kern="1200" dirty="0">
                <a:latin typeface="微软雅黑" pitchFamily="34" charset="-122"/>
                <a:ea typeface="微软雅黑" pitchFamily="34" charset="-122"/>
              </a:rPr>
              <a:t>观点总结：不神话不贬低，扬其所长，避其所短</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5679" y="981522"/>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sp>
        <p:nvSpPr>
          <p:cNvPr id="6" name="文本框 5"/>
          <p:cNvSpPr txBox="1"/>
          <p:nvPr/>
        </p:nvSpPr>
        <p:spPr>
          <a:xfrm>
            <a:off x="1129035" y="1175840"/>
            <a:ext cx="10364644" cy="5494314"/>
          </a:xfrm>
          <a:prstGeom prst="rect">
            <a:avLst/>
          </a:prstGeom>
          <a:solidFill>
            <a:schemeClr val="bg1">
              <a:lumMod val="95000"/>
            </a:schemeClr>
          </a:solidFill>
          <a:ln w="19050">
            <a:noFill/>
          </a:ln>
          <a:effectLst/>
        </p:spPr>
        <p:txBody>
          <a:bodyPr wrap="square" rtlCol="0" anchor="ctr">
            <a:noAutofit/>
          </a:bodyPr>
          <a:lstStyle/>
          <a:p>
            <a:pPr marL="285750" indent="-285750">
              <a:lnSpc>
                <a:spcPct val="170000"/>
              </a:lnSpc>
              <a:buClr>
                <a:srgbClr val="5E5E5E"/>
              </a:buClr>
              <a:buFont typeface="Wingdings" panose="05000000000000000000" pitchFamily="2" charset="2"/>
              <a:buChar char="p"/>
            </a:pPr>
            <a:r>
              <a:rPr lang="zh-CN" altLang="en-US" sz="1600" dirty="0">
                <a:solidFill>
                  <a:srgbClr val="000000"/>
                </a:solidFill>
                <a:latin typeface="微软雅黑"/>
                <a:ea typeface="微软雅黑"/>
              </a:rPr>
              <a:t>无栈协程即事件驱动模型，</a:t>
            </a:r>
            <a:r>
              <a:rPr lang="en-US" altLang="zh-CN" sz="1600" dirty="0" err="1">
                <a:solidFill>
                  <a:srgbClr val="000000"/>
                </a:solidFill>
                <a:latin typeface="微软雅黑"/>
                <a:ea typeface="微软雅黑"/>
              </a:rPr>
              <a:t>async</a:t>
            </a:r>
            <a:r>
              <a:rPr lang="en-US" altLang="zh-CN" sz="1600" dirty="0">
                <a:solidFill>
                  <a:srgbClr val="000000"/>
                </a:solidFill>
                <a:latin typeface="微软雅黑"/>
                <a:ea typeface="微软雅黑"/>
              </a:rPr>
              <a:t>/await</a:t>
            </a:r>
            <a:r>
              <a:rPr lang="zh-CN" altLang="en-US" sz="1600" dirty="0">
                <a:solidFill>
                  <a:srgbClr val="000000"/>
                </a:solidFill>
                <a:latin typeface="微软雅黑"/>
                <a:ea typeface="微软雅黑"/>
              </a:rPr>
              <a:t>开发效率更胜一筹</a:t>
            </a:r>
            <a:endParaRPr lang="en-US" altLang="zh-CN" sz="1600" dirty="0">
              <a:solidFill>
                <a:srgbClr val="000000"/>
              </a:solidFill>
              <a:latin typeface="微软雅黑"/>
              <a:ea typeface="微软雅黑"/>
            </a:endParaRPr>
          </a:p>
          <a:p>
            <a:pPr marL="285750" indent="-285750">
              <a:lnSpc>
                <a:spcPct val="170000"/>
              </a:lnSpc>
              <a:buClr>
                <a:srgbClr val="5E5E5E"/>
              </a:buClr>
              <a:buFont typeface="Wingdings" panose="05000000000000000000" pitchFamily="2" charset="2"/>
              <a:buChar char="p"/>
            </a:pPr>
            <a:r>
              <a:rPr lang="zh-CN" altLang="en-US" sz="1600" dirty="0">
                <a:solidFill>
                  <a:srgbClr val="000000"/>
                </a:solidFill>
                <a:latin typeface="微软雅黑"/>
                <a:ea typeface="微软雅黑"/>
              </a:rPr>
              <a:t>运行性能的关键取决于运行时框架的实现，所有语言面临同样挑战</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减少内存拷贝</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提升</a:t>
            </a:r>
            <a:r>
              <a:rPr lang="en-US" altLang="zh-CN" sz="1600" dirty="0">
                <a:solidFill>
                  <a:srgbClr val="000000"/>
                </a:solidFill>
                <a:latin typeface="微软雅黑"/>
                <a:ea typeface="微软雅黑"/>
              </a:rPr>
              <a:t>Cache</a:t>
            </a:r>
            <a:r>
              <a:rPr lang="zh-CN" altLang="en-US" sz="1600" dirty="0">
                <a:solidFill>
                  <a:srgbClr val="000000"/>
                </a:solidFill>
                <a:latin typeface="微软雅黑"/>
                <a:ea typeface="微软雅黑"/>
              </a:rPr>
              <a:t>命中率</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减少上下文切换</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提升内存分配效率</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高性能线程同步机制</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en-US" altLang="zh-CN" sz="1600" dirty="0">
                <a:solidFill>
                  <a:srgbClr val="000000"/>
                </a:solidFill>
                <a:latin typeface="微软雅黑"/>
                <a:ea typeface="微软雅黑"/>
              </a:rPr>
              <a:t>…</a:t>
            </a:r>
          </a:p>
          <a:p>
            <a:pPr marL="285750" indent="-285750">
              <a:lnSpc>
                <a:spcPct val="170000"/>
              </a:lnSpc>
              <a:buClr>
                <a:srgbClr val="5E5E5E"/>
              </a:buClr>
              <a:buFont typeface="Wingdings" panose="05000000000000000000" pitchFamily="2" charset="2"/>
              <a:buChar char="p"/>
            </a:pPr>
            <a:r>
              <a:rPr lang="en-US" altLang="zh-CN" sz="1600" dirty="0">
                <a:solidFill>
                  <a:srgbClr val="000000"/>
                </a:solidFill>
                <a:latin typeface="微软雅黑"/>
                <a:ea typeface="微软雅黑"/>
              </a:rPr>
              <a:t>RUST</a:t>
            </a:r>
            <a:r>
              <a:rPr lang="zh-CN" altLang="en-US" sz="1600" dirty="0">
                <a:solidFill>
                  <a:srgbClr val="000000"/>
                </a:solidFill>
                <a:latin typeface="微软雅黑"/>
                <a:ea typeface="微软雅黑"/>
              </a:rPr>
              <a:t>异步框架的约束</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解耦设计待完善：</a:t>
            </a:r>
            <a:r>
              <a:rPr lang="en-US" altLang="zh-CN" sz="1600" dirty="0" err="1">
                <a:solidFill>
                  <a:srgbClr val="000000"/>
                </a:solidFill>
                <a:latin typeface="微软雅黑"/>
                <a:ea typeface="微软雅黑"/>
              </a:rPr>
              <a:t>Waker</a:t>
            </a:r>
            <a:r>
              <a:rPr lang="zh-CN" altLang="en-US" sz="1600" dirty="0">
                <a:solidFill>
                  <a:srgbClr val="000000"/>
                </a:solidFill>
                <a:latin typeface="微软雅黑"/>
                <a:ea typeface="微软雅黑"/>
              </a:rPr>
              <a:t>设计值得商榷，运行时框架接口缺失</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性能隐患：所有权转移带来的隐式内存拷贝，堆数据初始化效率</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zh-CN" altLang="en-US" sz="1600" dirty="0">
                <a:solidFill>
                  <a:srgbClr val="000000"/>
                </a:solidFill>
                <a:latin typeface="微软雅黑"/>
                <a:ea typeface="微软雅黑"/>
              </a:rPr>
              <a:t>功能约束：具体运行时功能接口约束</a:t>
            </a:r>
            <a:endParaRPr lang="en-US" altLang="zh-CN" sz="1600" dirty="0">
              <a:solidFill>
                <a:srgbClr val="000000"/>
              </a:solidFill>
              <a:latin typeface="微软雅黑"/>
              <a:ea typeface="微软雅黑"/>
            </a:endParaRPr>
          </a:p>
          <a:p>
            <a:pPr marL="830138" lvl="1" indent="-285750">
              <a:lnSpc>
                <a:spcPct val="170000"/>
              </a:lnSpc>
              <a:buClr>
                <a:srgbClr val="5E5E5E"/>
              </a:buClr>
              <a:buFont typeface="Wingdings" panose="05000000000000000000" pitchFamily="2" charset="2"/>
              <a:buChar char="ü"/>
            </a:pPr>
            <a:r>
              <a:rPr lang="en-US" altLang="zh-CN" sz="1600" dirty="0">
                <a:solidFill>
                  <a:srgbClr val="000000"/>
                </a:solidFill>
                <a:latin typeface="微软雅黑"/>
                <a:ea typeface="微软雅黑"/>
              </a:rPr>
              <a:t>…</a:t>
            </a:r>
          </a:p>
        </p:txBody>
      </p:sp>
    </p:spTree>
    <p:extLst>
      <p:ext uri="{BB962C8B-B14F-4D97-AF65-F5344CB8AC3E}">
        <p14:creationId xmlns:p14="http://schemas.microsoft.com/office/powerpoint/2010/main" val="205720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948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err="1">
                <a:latin typeface="微软雅黑" pitchFamily="34" charset="-122"/>
                <a:ea typeface="微软雅黑" pitchFamily="34" charset="-122"/>
              </a:rPr>
              <a:t>Async</a:t>
            </a:r>
            <a:r>
              <a:rPr lang="zh-CN" altLang="en-US" sz="2400" kern="1200" dirty="0">
                <a:latin typeface="微软雅黑" pitchFamily="34" charset="-122"/>
                <a:ea typeface="微软雅黑" pitchFamily="34" charset="-122"/>
              </a:rPr>
              <a:t>表象之下是什么？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6" name="图片 5"/>
          <p:cNvPicPr>
            <a:picLocks noChangeAspect="1"/>
          </p:cNvPicPr>
          <p:nvPr/>
        </p:nvPicPr>
        <p:blipFill>
          <a:blip r:embed="rId3"/>
          <a:stretch>
            <a:fillRect/>
          </a:stretch>
        </p:blipFill>
        <p:spPr>
          <a:xfrm>
            <a:off x="841003" y="1197546"/>
            <a:ext cx="10734675" cy="5133975"/>
          </a:xfrm>
          <a:prstGeom prst="rect">
            <a:avLst/>
          </a:prstGeom>
        </p:spPr>
      </p:pic>
    </p:spTree>
    <p:extLst>
      <p:ext uri="{BB962C8B-B14F-4D97-AF65-F5344CB8AC3E}">
        <p14:creationId xmlns:p14="http://schemas.microsoft.com/office/powerpoint/2010/main" val="89286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err="1">
                <a:latin typeface="微软雅黑" pitchFamily="34" charset="-122"/>
                <a:ea typeface="微软雅黑" pitchFamily="34" charset="-122"/>
              </a:rPr>
              <a:t>Async</a:t>
            </a:r>
            <a:r>
              <a:rPr lang="en-US" altLang="zh-CN" sz="2400" kern="1200" dirty="0">
                <a:latin typeface="微软雅黑" pitchFamily="34" charset="-122"/>
                <a:ea typeface="微软雅黑" pitchFamily="34" charset="-122"/>
              </a:rPr>
              <a:t> == Future</a:t>
            </a:r>
            <a:r>
              <a:rPr lang="zh-CN" altLang="en-US" sz="2400" kern="1200" dirty="0">
                <a:latin typeface="微软雅黑" pitchFamily="34" charset="-122"/>
                <a:ea typeface="微软雅黑" pitchFamily="34" charset="-122"/>
              </a:rPr>
              <a:t>构造</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624979" y="3956603"/>
            <a:ext cx="7943850" cy="1000125"/>
          </a:xfrm>
          <a:prstGeom prst="rect">
            <a:avLst/>
          </a:prstGeom>
        </p:spPr>
      </p:pic>
      <p:pic>
        <p:nvPicPr>
          <p:cNvPr id="6" name="图片 5"/>
          <p:cNvPicPr>
            <a:picLocks noChangeAspect="1"/>
          </p:cNvPicPr>
          <p:nvPr/>
        </p:nvPicPr>
        <p:blipFill>
          <a:blip r:embed="rId4"/>
          <a:stretch>
            <a:fillRect/>
          </a:stretch>
        </p:blipFill>
        <p:spPr>
          <a:xfrm>
            <a:off x="624979" y="5374010"/>
            <a:ext cx="8305800" cy="1057275"/>
          </a:xfrm>
          <a:prstGeom prst="rect">
            <a:avLst/>
          </a:prstGeom>
        </p:spPr>
      </p:pic>
      <p:sp>
        <p:nvSpPr>
          <p:cNvPr id="8" name="椭圆 7"/>
          <p:cNvSpPr/>
          <p:nvPr/>
        </p:nvSpPr>
        <p:spPr bwMode="auto">
          <a:xfrm>
            <a:off x="1777107" y="5590034"/>
            <a:ext cx="1080120" cy="360040"/>
          </a:xfrm>
          <a:prstGeom prst="ellipse">
            <a:avLst/>
          </a:prstGeom>
          <a:noFill/>
          <a:ln w="19050">
            <a:solidFill>
              <a:schemeClr val="accent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11" name="图片 10"/>
          <p:cNvPicPr>
            <a:picLocks noChangeAspect="1"/>
          </p:cNvPicPr>
          <p:nvPr/>
        </p:nvPicPr>
        <p:blipFill>
          <a:blip r:embed="rId5"/>
          <a:stretch>
            <a:fillRect/>
          </a:stretch>
        </p:blipFill>
        <p:spPr>
          <a:xfrm>
            <a:off x="624979" y="1131744"/>
            <a:ext cx="7962900" cy="2286000"/>
          </a:xfrm>
          <a:prstGeom prst="rect">
            <a:avLst/>
          </a:prstGeom>
        </p:spPr>
      </p:pic>
      <p:pic>
        <p:nvPicPr>
          <p:cNvPr id="14" name="图片 13"/>
          <p:cNvPicPr>
            <a:picLocks noChangeAspect="1"/>
          </p:cNvPicPr>
          <p:nvPr/>
        </p:nvPicPr>
        <p:blipFill>
          <a:blip r:embed="rId6"/>
          <a:stretch>
            <a:fillRect/>
          </a:stretch>
        </p:blipFill>
        <p:spPr>
          <a:xfrm>
            <a:off x="9125051" y="1131744"/>
            <a:ext cx="2343150" cy="3457575"/>
          </a:xfrm>
          <a:prstGeom prst="rect">
            <a:avLst/>
          </a:prstGeom>
        </p:spPr>
      </p:pic>
    </p:spTree>
    <p:extLst>
      <p:ext uri="{BB962C8B-B14F-4D97-AF65-F5344CB8AC3E}">
        <p14:creationId xmlns:p14="http://schemas.microsoft.com/office/powerpoint/2010/main" val="342597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表象之下是什么？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849115" y="1845618"/>
            <a:ext cx="7600950" cy="2790825"/>
          </a:xfrm>
          <a:prstGeom prst="rect">
            <a:avLst/>
          </a:prstGeom>
        </p:spPr>
      </p:pic>
    </p:spTree>
    <p:extLst>
      <p:ext uri="{BB962C8B-B14F-4D97-AF65-F5344CB8AC3E}">
        <p14:creationId xmlns:p14="http://schemas.microsoft.com/office/powerpoint/2010/main" val="98420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表象之下是什么？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3" name="图片 2"/>
          <p:cNvPicPr>
            <a:picLocks noChangeAspect="1"/>
          </p:cNvPicPr>
          <p:nvPr/>
        </p:nvPicPr>
        <p:blipFill>
          <a:blip r:embed="rId3"/>
          <a:stretch>
            <a:fillRect/>
          </a:stretch>
        </p:blipFill>
        <p:spPr>
          <a:xfrm>
            <a:off x="629966" y="1065301"/>
            <a:ext cx="10364165" cy="5632093"/>
          </a:xfrm>
          <a:prstGeom prst="rect">
            <a:avLst/>
          </a:prstGeom>
        </p:spPr>
      </p:pic>
      <p:sp>
        <p:nvSpPr>
          <p:cNvPr id="4" name="椭圆 3"/>
          <p:cNvSpPr/>
          <p:nvPr/>
        </p:nvSpPr>
        <p:spPr bwMode="auto">
          <a:xfrm>
            <a:off x="4729435" y="3933850"/>
            <a:ext cx="1728192" cy="504056"/>
          </a:xfrm>
          <a:prstGeom prst="ellipse">
            <a:avLst/>
          </a:prstGeom>
          <a:noFill/>
          <a:ln w="19050">
            <a:solidFill>
              <a:schemeClr val="accent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93372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表象之下是什么？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273051" y="1037429"/>
            <a:ext cx="8323659" cy="5652269"/>
          </a:xfrm>
          <a:prstGeom prst="rect">
            <a:avLst/>
          </a:prstGeom>
        </p:spPr>
      </p:pic>
    </p:spTree>
    <p:extLst>
      <p:ext uri="{BB962C8B-B14F-4D97-AF65-F5344CB8AC3E}">
        <p14:creationId xmlns:p14="http://schemas.microsoft.com/office/powerpoint/2010/main" val="146623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表象之下是什么？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3" name="图片 2"/>
          <p:cNvPicPr>
            <a:picLocks noChangeAspect="1"/>
          </p:cNvPicPr>
          <p:nvPr/>
        </p:nvPicPr>
        <p:blipFill>
          <a:blip r:embed="rId3"/>
          <a:stretch>
            <a:fillRect/>
          </a:stretch>
        </p:blipFill>
        <p:spPr>
          <a:xfrm>
            <a:off x="1420541" y="1485578"/>
            <a:ext cx="9058275" cy="3914775"/>
          </a:xfrm>
          <a:prstGeom prst="rect">
            <a:avLst/>
          </a:prstGeom>
        </p:spPr>
      </p:pic>
    </p:spTree>
    <p:extLst>
      <p:ext uri="{BB962C8B-B14F-4D97-AF65-F5344CB8AC3E}">
        <p14:creationId xmlns:p14="http://schemas.microsoft.com/office/powerpoint/2010/main" val="205040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05679" y="247329"/>
            <a:ext cx="11088000" cy="539876"/>
          </a:xfrm>
        </p:spPr>
        <p:txBody>
          <a:bodyPr/>
          <a:lstStyle/>
          <a:p>
            <a:r>
              <a:rPr lang="en-US" altLang="zh-CN" sz="2400" kern="1200" dirty="0">
                <a:latin typeface="微软雅黑" pitchFamily="34" charset="-122"/>
                <a:ea typeface="微软雅黑" pitchFamily="34" charset="-122"/>
              </a:rPr>
              <a:t>Await</a:t>
            </a:r>
            <a:r>
              <a:rPr lang="zh-CN" altLang="en-US" sz="2400" kern="1200" dirty="0">
                <a:latin typeface="微软雅黑" pitchFamily="34" charset="-122"/>
                <a:ea typeface="微软雅黑" pitchFamily="34" charset="-122"/>
              </a:rPr>
              <a:t>表象之下是什么？</a:t>
            </a:r>
            <a:endParaRPr lang="zh-CN" altLang="en-US" sz="2400" b="1" kern="1200" dirty="0">
              <a:latin typeface="微软雅黑" pitchFamily="34" charset="-122"/>
              <a:ea typeface="微软雅黑" pitchFamily="34" charset="-122"/>
            </a:endParaRPr>
          </a:p>
        </p:txBody>
      </p:sp>
      <p:cxnSp>
        <p:nvCxnSpPr>
          <p:cNvPr id="193" name="直接连接符 192"/>
          <p:cNvCxnSpPr/>
          <p:nvPr/>
        </p:nvCxnSpPr>
        <p:spPr bwMode="auto">
          <a:xfrm flipV="1">
            <a:off x="408955" y="915719"/>
            <a:ext cx="11377264" cy="1"/>
          </a:xfrm>
          <a:prstGeom prst="line">
            <a:avLst/>
          </a:prstGeom>
          <a:solidFill>
            <a:schemeClr val="accent1"/>
          </a:solidFill>
          <a:ln w="28575" cap="flat" cmpd="sng" algn="ctr">
            <a:solidFill>
              <a:srgbClr val="9F1010"/>
            </a:solidFill>
            <a:prstDash val="solid"/>
            <a:round/>
            <a:headEnd type="none" w="med" len="med"/>
            <a:tailEnd type="none" w="med" len="med"/>
          </a:ln>
          <a:effectLst/>
        </p:spPr>
      </p:cxnSp>
      <p:pic>
        <p:nvPicPr>
          <p:cNvPr id="2" name="图片 1"/>
          <p:cNvPicPr>
            <a:picLocks noChangeAspect="1"/>
          </p:cNvPicPr>
          <p:nvPr/>
        </p:nvPicPr>
        <p:blipFill>
          <a:blip r:embed="rId3"/>
          <a:stretch>
            <a:fillRect/>
          </a:stretch>
        </p:blipFill>
        <p:spPr>
          <a:xfrm>
            <a:off x="1282699" y="1044234"/>
            <a:ext cx="9629775" cy="5543097"/>
          </a:xfrm>
          <a:prstGeom prst="rect">
            <a:avLst/>
          </a:prstGeom>
        </p:spPr>
      </p:pic>
      <p:pic>
        <p:nvPicPr>
          <p:cNvPr id="4" name="图片 3"/>
          <p:cNvPicPr>
            <a:picLocks noChangeAspect="1"/>
          </p:cNvPicPr>
          <p:nvPr/>
        </p:nvPicPr>
        <p:blipFill>
          <a:blip r:embed="rId4"/>
          <a:stretch>
            <a:fillRect/>
          </a:stretch>
        </p:blipFill>
        <p:spPr>
          <a:xfrm>
            <a:off x="1282699" y="1020827"/>
            <a:ext cx="9829800" cy="1760895"/>
          </a:xfrm>
          <a:prstGeom prst="rect">
            <a:avLst/>
          </a:prstGeom>
        </p:spPr>
      </p:pic>
    </p:spTree>
    <p:extLst>
      <p:ext uri="{BB962C8B-B14F-4D97-AF65-F5344CB8AC3E}">
        <p14:creationId xmlns:p14="http://schemas.microsoft.com/office/powerpoint/2010/main" val="84753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72"/>
</p:tagLst>
</file>

<file path=ppt/theme/theme1.xml><?xml version="1.0" encoding="utf-8"?>
<a:theme xmlns:a="http://schemas.openxmlformats.org/drawingml/2006/main" name="4_Building a better connected world">
  <a:themeElements>
    <a:clrScheme name="Huawei_New">
      <a:dk1>
        <a:srgbClr val="000000"/>
      </a:dk1>
      <a:lt1>
        <a:srgbClr val="FFFFFF"/>
      </a:lt1>
      <a:dk2>
        <a:srgbClr val="5E5E5E"/>
      </a:dk2>
      <a:lt2>
        <a:srgbClr val="DDDDDD"/>
      </a:lt2>
      <a:accent1>
        <a:srgbClr val="C00000"/>
      </a:accent1>
      <a:accent2>
        <a:srgbClr val="FF9900"/>
      </a:accent2>
      <a:accent3>
        <a:srgbClr val="00B0F0"/>
      </a:accent3>
      <a:accent4>
        <a:srgbClr val="7CBF33"/>
      </a:accent4>
      <a:accent5>
        <a:srgbClr val="6699FF"/>
      </a:accent5>
      <a:accent6>
        <a:srgbClr val="0070C0"/>
      </a:accent6>
      <a:hlink>
        <a:srgbClr val="FF9900"/>
      </a:hlink>
      <a:folHlink>
        <a:srgbClr val="B2B2B2"/>
      </a:folHlink>
    </a:clrScheme>
    <a:fontScheme name="Huawei-中">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6EDAA221-D25F-42A5-9AB8-BC80406626F8}" vid="{F9DEA53E-9947-4193-9ABE-9EBBBE82E8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37274</TotalTime>
  <Words>289</Words>
  <Application>Microsoft Office PowerPoint</Application>
  <PresentationFormat>自定义</PresentationFormat>
  <Paragraphs>75</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FrutigerNext LT Medium</vt:lpstr>
      <vt:lpstr>MS PGothic</vt:lpstr>
      <vt:lpstr>黑体</vt:lpstr>
      <vt:lpstr>华文细黑</vt:lpstr>
      <vt:lpstr>宋体</vt:lpstr>
      <vt:lpstr>Microsoft YaHei</vt:lpstr>
      <vt:lpstr>Microsoft YaHei</vt:lpstr>
      <vt:lpstr>Arial</vt:lpstr>
      <vt:lpstr>Calibri</vt:lpstr>
      <vt:lpstr>Wingdings</vt:lpstr>
      <vt:lpstr>4_Building a better connected world</vt:lpstr>
      <vt:lpstr>RUST异步编程-透过表象看本质</vt:lpstr>
      <vt:lpstr>Async/await 异步编程模式</vt:lpstr>
      <vt:lpstr>Async表象之下是什么？</vt:lpstr>
      <vt:lpstr>Async == Future构造</vt:lpstr>
      <vt:lpstr>Await表象之下是什么？</vt:lpstr>
      <vt:lpstr>Await表象之下是什么？</vt:lpstr>
      <vt:lpstr>Await表象之下是什么？</vt:lpstr>
      <vt:lpstr>Await表象之下是什么？</vt:lpstr>
      <vt:lpstr>Await表象之下是什么？</vt:lpstr>
      <vt:lpstr>Await和无栈协程</vt:lpstr>
      <vt:lpstr>Await和无栈协程</vt:lpstr>
      <vt:lpstr>初步印象：无栈协程 == 事件驱动模型</vt:lpstr>
      <vt:lpstr>Future状态机版本</vt:lpstr>
      <vt:lpstr>Drop对Future的影响</vt:lpstr>
      <vt:lpstr>Mutex作用范围</vt:lpstr>
      <vt:lpstr>Future取消</vt:lpstr>
      <vt:lpstr>运行时库的附加约束</vt:lpstr>
      <vt:lpstr>Future和Pin</vt:lpstr>
      <vt:lpstr>所有权转移：隐式的内存拷贝</vt:lpstr>
      <vt:lpstr>Pin：缓解所有权转移的功能缺陷</vt:lpstr>
      <vt:lpstr>Waker和调度框架</vt:lpstr>
      <vt:lpstr>Waker的设计意图</vt:lpstr>
      <vt:lpstr>最简调度器</vt:lpstr>
      <vt:lpstr>观点总结：不神话不贬低，扬其所长，避其所短</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Hexiaokang (Rick)</dc:creator>
  <cp:lastModifiedBy>Wangqilin (OpenSource)</cp:lastModifiedBy>
  <cp:revision>2840</cp:revision>
  <dcterms:created xsi:type="dcterms:W3CDTF">2018-01-23T12:57:27Z</dcterms:created>
  <dcterms:modified xsi:type="dcterms:W3CDTF">2022-11-26T02:17:02Z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new_ms_pID_72543">
    <vt:lpwstr>(3)iKydIIs0d1BqYkaWwQsx+cjbUotomWgd0HSYSzVKzceIc+rQsvw8+BBN9Vv+Iaq5rSsVDfzg
bfdhBonMboKDKpR/gutt4HNKo6tI8GJuEtziUR/SOhTaLN+ByKKD0/qRfVsO4TTAuW4rIg6n
RlR5KaHNgeUgaN1DHj8oncUEgFsS0201EniZty0Scu89hXhRKZDGdnVD982gxXwc92e4uXrI
AY4KunvUJhkk4OVsWI</vt:lpwstr>
  </property>
  <property fmtid="{D5CDD505-2E9C-101B-9397-08002B2CF9AE}" pid="6" name="_new_ms_pID_725431">
    <vt:lpwstr>TCxncmhFVXzy7tKlmcx1x9G34q5yA4U35PHRD8hd8RLddYR9Rtb3Ad
rlPkXdYp8A7GvACjIe05jBqXNjwhzYGsIR+ya8MZ2sbyqINTSL8XJJtbIMOvqdi/EIvUKOm1
m1R2f1uQe7I2XJkzMZEpCgm9mU+OKNz/qn6e4AFELpUwWw9abuVFKYocmGyQGBf+CmPU7rfC
EVe/+ZV+nFMEwn9IiWbPHxm/bhb9K1DRIZ3Q</vt:lpwstr>
  </property>
  <property fmtid="{D5CDD505-2E9C-101B-9397-08002B2CF9AE}" pid="7" name="_new_ms_pID_725432">
    <vt:lpwstr>2BT9t0uxWppksYddwttln2cjJRazG/NWS6yc
BhnlZnICSfxtSeu5mkW3k9p6t/kiFvWk/rb/ZuwWPGyyLOCAHl8uNO0UcckLngqLSRR4iNgO
</vt:lpwstr>
  </property>
  <property fmtid="{D5CDD505-2E9C-101B-9397-08002B2CF9AE}" pid="8" name="_2015_ms_pID_725343">
    <vt:lpwstr>(3)LvsOuIhwJfQ6jRmvEbr3Lhy2bONXdaKN2b47ryvs8oaa9YhxwJcI72yqzuqprCgjcWuTk6B0
oOg5xN8nYu4UjvbA/uYUFW6pUn6suUlzELMCQGP7rdYeeZMiaqUCc4cSc66En9+BxNz/pgMw
I7pmaXz7hT8eVggPyLBrdh0OEPNddDMi1KJYt0knBCdWv0MebYZk8tzT0a3bfXnCrMQiyz3M
qPDoJcCw8sSv5jt9e5</vt:lpwstr>
  </property>
  <property fmtid="{D5CDD505-2E9C-101B-9397-08002B2CF9AE}" pid="9" name="_2015_ms_pID_7253431">
    <vt:lpwstr>402D+d/3EnhwX6KErdnx0Fl3qVePNQM03ncn7JADI27MZ+MikvFFsi
wOy85zqAdugNgm8bUaReiqyNhFN9utw1oOecXoIMjvmN15x0UJH1UMzpCKy+8L0nun/GXHfs
zjLbTcuXxcgZY6DFGQl05X9lea7gRtygYG+6l0+ZPd/bSE/8Va1SzX/uhPbTR7352YoartiP
R7dGwrnvLkYes6pxv7XCSuF303Tvchf7Nm5G</vt:lpwstr>
  </property>
  <property fmtid="{D5CDD505-2E9C-101B-9397-08002B2CF9AE}" pid="10" name="_2015_ms_pID_7253432">
    <vt:lpwstr>b4VrrC1gSp0QsV3WIs7uO2Q=</vt:lpwstr>
  </property>
  <property fmtid="{D5CDD505-2E9C-101B-9397-08002B2CF9AE}" pid="11" name="everyone">
    <vt:lpwstr>readonly</vt:lpwstr>
  </property>
  <property fmtid="{D5CDD505-2E9C-101B-9397-08002B2CF9AE}" pid="12" name="hantingjun@huawei.com">
    <vt:lpwstr>full-control</vt:lpwstr>
  </property>
  <property fmtid="{D5CDD505-2E9C-101B-9397-08002B2CF9AE}" pid="13" name="_readonly">
    <vt:lpwstr>everyone;</vt:lpwstr>
  </property>
  <property fmtid="{D5CDD505-2E9C-101B-9397-08002B2CF9AE}" pid="14" name="_change">
    <vt:lpwstr/>
  </property>
  <property fmtid="{D5CDD505-2E9C-101B-9397-08002B2CF9AE}" pid="15" name="_full-control">
    <vt:lpwstr>hantingjun@huawei.com;</vt:lpwstr>
  </property>
  <property fmtid="{D5CDD505-2E9C-101B-9397-08002B2CF9AE}" pid="16" name="sflag">
    <vt:lpwstr>1573798634</vt:lpwstr>
  </property>
</Properties>
</file>