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3" r:id="rId7"/>
    <p:sldId id="262" r:id="rId8"/>
    <p:sldId id="260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3D9644-A9A3-4400-BB57-FD8655D07E52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1BB67DB-41DD-4815-890A-414EDDABAF21}">
      <dgm:prSet/>
      <dgm:spPr/>
      <dgm:t>
        <a:bodyPr/>
        <a:lstStyle/>
        <a:p>
          <a:r>
            <a:rPr lang="en-US" dirty="0"/>
            <a:t>Smart Contracts</a:t>
          </a:r>
        </a:p>
      </dgm:t>
    </dgm:pt>
    <dgm:pt modelId="{49D240FE-9FD9-402A-B3D0-6948E0182332}" type="parTrans" cxnId="{C7F894F5-128D-43D2-86F2-6829DCEF5BB8}">
      <dgm:prSet/>
      <dgm:spPr/>
      <dgm:t>
        <a:bodyPr/>
        <a:lstStyle/>
        <a:p>
          <a:endParaRPr lang="en-US"/>
        </a:p>
      </dgm:t>
    </dgm:pt>
    <dgm:pt modelId="{E2B7F525-B00E-4242-91D3-184231E9A096}" type="sibTrans" cxnId="{C7F894F5-128D-43D2-86F2-6829DCEF5BB8}">
      <dgm:prSet/>
      <dgm:spPr/>
      <dgm:t>
        <a:bodyPr/>
        <a:lstStyle/>
        <a:p>
          <a:endParaRPr lang="en-US"/>
        </a:p>
      </dgm:t>
    </dgm:pt>
    <dgm:pt modelId="{B4DB1FD2-01A0-4901-9006-05DFF85DBB5E}">
      <dgm:prSet/>
      <dgm:spPr/>
      <dgm:t>
        <a:bodyPr/>
        <a:lstStyle/>
        <a:p>
          <a:r>
            <a:rPr lang="en-US" dirty="0"/>
            <a:t>Avoid Loopholes in code, can be misused</a:t>
          </a:r>
        </a:p>
      </dgm:t>
    </dgm:pt>
    <dgm:pt modelId="{CD1108A2-C677-42DD-828D-5960F529B341}" type="parTrans" cxnId="{448B6FDA-EEE1-4F21-B766-A420698031D2}">
      <dgm:prSet/>
      <dgm:spPr/>
      <dgm:t>
        <a:bodyPr/>
        <a:lstStyle/>
        <a:p>
          <a:endParaRPr lang="en-US"/>
        </a:p>
      </dgm:t>
    </dgm:pt>
    <dgm:pt modelId="{72CA4E07-8256-4F36-AE3E-994BE37FE432}" type="sibTrans" cxnId="{448B6FDA-EEE1-4F21-B766-A420698031D2}">
      <dgm:prSet/>
      <dgm:spPr/>
      <dgm:t>
        <a:bodyPr/>
        <a:lstStyle/>
        <a:p>
          <a:endParaRPr lang="en-US"/>
        </a:p>
      </dgm:t>
    </dgm:pt>
    <dgm:pt modelId="{D2CF9F6A-9867-4854-B097-1FFB263C887B}">
      <dgm:prSet/>
      <dgm:spPr/>
      <dgm:t>
        <a:bodyPr/>
        <a:lstStyle/>
        <a:p>
          <a:r>
            <a:rPr lang="en-US" dirty="0"/>
            <a:t>Remix</a:t>
          </a:r>
        </a:p>
      </dgm:t>
    </dgm:pt>
    <dgm:pt modelId="{F5553A9B-14B6-4C40-8168-EE7CEFEA419A}" type="parTrans" cxnId="{71EA4A2D-D8C5-4B70-A130-96358EB15096}">
      <dgm:prSet/>
      <dgm:spPr/>
      <dgm:t>
        <a:bodyPr/>
        <a:lstStyle/>
        <a:p>
          <a:endParaRPr lang="en-US"/>
        </a:p>
      </dgm:t>
    </dgm:pt>
    <dgm:pt modelId="{8EAFE86E-CE1A-4998-9925-3794B18D1FFC}" type="sibTrans" cxnId="{71EA4A2D-D8C5-4B70-A130-96358EB15096}">
      <dgm:prSet/>
      <dgm:spPr/>
      <dgm:t>
        <a:bodyPr/>
        <a:lstStyle/>
        <a:p>
          <a:endParaRPr lang="en-US"/>
        </a:p>
      </dgm:t>
    </dgm:pt>
    <dgm:pt modelId="{DABC3973-9BD0-43FD-8838-C529EB2CCB23}">
      <dgm:prSet/>
      <dgm:spPr/>
      <dgm:t>
        <a:bodyPr/>
        <a:lstStyle/>
        <a:p>
          <a:r>
            <a:rPr lang="en-US"/>
            <a:t>Remix IDE: Deploying the contracts .</a:t>
          </a:r>
        </a:p>
      </dgm:t>
    </dgm:pt>
    <dgm:pt modelId="{1C0EE579-D98A-4645-A018-2BEC0BEE13C4}" type="parTrans" cxnId="{118D8346-C131-4B3C-A52E-BA9B55927305}">
      <dgm:prSet/>
      <dgm:spPr/>
      <dgm:t>
        <a:bodyPr/>
        <a:lstStyle/>
        <a:p>
          <a:endParaRPr lang="en-US"/>
        </a:p>
      </dgm:t>
    </dgm:pt>
    <dgm:pt modelId="{074062C0-27B7-4BDF-912F-27613AD67D43}" type="sibTrans" cxnId="{118D8346-C131-4B3C-A52E-BA9B55927305}">
      <dgm:prSet/>
      <dgm:spPr/>
      <dgm:t>
        <a:bodyPr/>
        <a:lstStyle/>
        <a:p>
          <a:endParaRPr lang="en-US"/>
        </a:p>
      </dgm:t>
    </dgm:pt>
    <dgm:pt modelId="{25DE88C1-41F1-4D47-B667-79A4A047E95F}">
      <dgm:prSet/>
      <dgm:spPr/>
      <dgm:t>
        <a:bodyPr/>
        <a:lstStyle/>
        <a:p>
          <a:r>
            <a:rPr lang="en-US" dirty="0"/>
            <a:t>Hosting</a:t>
          </a:r>
        </a:p>
      </dgm:t>
    </dgm:pt>
    <dgm:pt modelId="{0AE66963-7206-4456-A786-203C34B65390}" type="parTrans" cxnId="{BDC0AD00-FA6D-46C9-8CCA-60AAFBEF183A}">
      <dgm:prSet/>
      <dgm:spPr/>
      <dgm:t>
        <a:bodyPr/>
        <a:lstStyle/>
        <a:p>
          <a:endParaRPr lang="en-US"/>
        </a:p>
      </dgm:t>
    </dgm:pt>
    <dgm:pt modelId="{165A2D84-1637-4D04-A88C-C58918B7EC34}" type="sibTrans" cxnId="{BDC0AD00-FA6D-46C9-8CCA-60AAFBEF183A}">
      <dgm:prSet/>
      <dgm:spPr/>
      <dgm:t>
        <a:bodyPr/>
        <a:lstStyle/>
        <a:p>
          <a:endParaRPr lang="en-US"/>
        </a:p>
      </dgm:t>
    </dgm:pt>
    <dgm:pt modelId="{F7350812-95ED-4763-BDCD-4B11CB65DF4F}">
      <dgm:prSet/>
      <dgm:spPr/>
      <dgm:t>
        <a:bodyPr/>
        <a:lstStyle/>
        <a:p>
          <a:r>
            <a:rPr lang="en-US" dirty="0"/>
            <a:t>Hosting it on IPFS gateway: Too slow.</a:t>
          </a:r>
        </a:p>
      </dgm:t>
    </dgm:pt>
    <dgm:pt modelId="{B6682621-BB15-4CFA-A83B-838823438342}" type="parTrans" cxnId="{DE78FD7A-E29A-4EE2-BB08-D5980111F759}">
      <dgm:prSet/>
      <dgm:spPr/>
      <dgm:t>
        <a:bodyPr/>
        <a:lstStyle/>
        <a:p>
          <a:endParaRPr lang="en-US"/>
        </a:p>
      </dgm:t>
    </dgm:pt>
    <dgm:pt modelId="{C21C23CF-A8C4-470A-BB7F-4D8E16D7B77A}" type="sibTrans" cxnId="{DE78FD7A-E29A-4EE2-BB08-D5980111F759}">
      <dgm:prSet/>
      <dgm:spPr/>
      <dgm:t>
        <a:bodyPr/>
        <a:lstStyle/>
        <a:p>
          <a:endParaRPr lang="en-US"/>
        </a:p>
      </dgm:t>
    </dgm:pt>
    <dgm:pt modelId="{86309820-16BA-4284-826D-61C683DC3CAA}" type="pres">
      <dgm:prSet presAssocID="{593D9644-A9A3-4400-BB57-FD8655D07E52}" presName="Name0" presStyleCnt="0">
        <dgm:presLayoutVars>
          <dgm:dir/>
          <dgm:animLvl val="lvl"/>
          <dgm:resizeHandles val="exact"/>
        </dgm:presLayoutVars>
      </dgm:prSet>
      <dgm:spPr/>
    </dgm:pt>
    <dgm:pt modelId="{EF729A5C-BDA1-4B7E-8D08-167C580C5B9B}" type="pres">
      <dgm:prSet presAssocID="{91BB67DB-41DD-4815-890A-414EDDABAF21}" presName="linNode" presStyleCnt="0"/>
      <dgm:spPr/>
    </dgm:pt>
    <dgm:pt modelId="{8D7F0994-32B3-4909-86D9-A1078DF9F5DF}" type="pres">
      <dgm:prSet presAssocID="{91BB67DB-41DD-4815-890A-414EDDABAF21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0984E28F-CE8B-4FB1-8949-D8D074F99C74}" type="pres">
      <dgm:prSet presAssocID="{91BB67DB-41DD-4815-890A-414EDDABAF21}" presName="descendantText" presStyleLbl="alignAccFollowNode1" presStyleIdx="0" presStyleCnt="3">
        <dgm:presLayoutVars>
          <dgm:bulletEnabled/>
        </dgm:presLayoutVars>
      </dgm:prSet>
      <dgm:spPr/>
    </dgm:pt>
    <dgm:pt modelId="{C946E9D7-6F1B-4E34-9B1F-63375FED8A5A}" type="pres">
      <dgm:prSet presAssocID="{E2B7F525-B00E-4242-91D3-184231E9A096}" presName="sp" presStyleCnt="0"/>
      <dgm:spPr/>
    </dgm:pt>
    <dgm:pt modelId="{68701E64-98C8-47AE-8F6D-564F217814BC}" type="pres">
      <dgm:prSet presAssocID="{D2CF9F6A-9867-4854-B097-1FFB263C887B}" presName="linNode" presStyleCnt="0"/>
      <dgm:spPr/>
    </dgm:pt>
    <dgm:pt modelId="{3E182C05-7060-4DEC-9129-C7E049FCA3B9}" type="pres">
      <dgm:prSet presAssocID="{D2CF9F6A-9867-4854-B097-1FFB263C887B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AF968B13-6DD8-4242-B40E-9A0E0C0051C9}" type="pres">
      <dgm:prSet presAssocID="{D2CF9F6A-9867-4854-B097-1FFB263C887B}" presName="descendantText" presStyleLbl="alignAccFollowNode1" presStyleIdx="1" presStyleCnt="3">
        <dgm:presLayoutVars>
          <dgm:bulletEnabled/>
        </dgm:presLayoutVars>
      </dgm:prSet>
      <dgm:spPr/>
    </dgm:pt>
    <dgm:pt modelId="{747D3CD6-4800-4848-82AF-3A80F8192E05}" type="pres">
      <dgm:prSet presAssocID="{8EAFE86E-CE1A-4998-9925-3794B18D1FFC}" presName="sp" presStyleCnt="0"/>
      <dgm:spPr/>
    </dgm:pt>
    <dgm:pt modelId="{F534EBF8-AC07-4DEF-884A-19F0E6EAC9EF}" type="pres">
      <dgm:prSet presAssocID="{25DE88C1-41F1-4D47-B667-79A4A047E95F}" presName="linNode" presStyleCnt="0"/>
      <dgm:spPr/>
    </dgm:pt>
    <dgm:pt modelId="{F2AFD6D5-C355-4A3D-9438-AAD04A63069E}" type="pres">
      <dgm:prSet presAssocID="{25DE88C1-41F1-4D47-B667-79A4A047E95F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F9792012-A007-4447-B2F5-0BE458A597DA}" type="pres">
      <dgm:prSet presAssocID="{25DE88C1-41F1-4D47-B667-79A4A047E95F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BDC0AD00-FA6D-46C9-8CCA-60AAFBEF183A}" srcId="{593D9644-A9A3-4400-BB57-FD8655D07E52}" destId="{25DE88C1-41F1-4D47-B667-79A4A047E95F}" srcOrd="2" destOrd="0" parTransId="{0AE66963-7206-4456-A786-203C34B65390}" sibTransId="{165A2D84-1637-4D04-A88C-C58918B7EC34}"/>
    <dgm:cxn modelId="{B60F3F02-BFAF-4C1F-89BE-2DC06826A235}" type="presOf" srcId="{25DE88C1-41F1-4D47-B667-79A4A047E95F}" destId="{F2AFD6D5-C355-4A3D-9438-AAD04A63069E}" srcOrd="0" destOrd="0" presId="urn:microsoft.com/office/officeart/2016/7/layout/VerticalSolidActionList"/>
    <dgm:cxn modelId="{71EA4A2D-D8C5-4B70-A130-96358EB15096}" srcId="{593D9644-A9A3-4400-BB57-FD8655D07E52}" destId="{D2CF9F6A-9867-4854-B097-1FFB263C887B}" srcOrd="1" destOrd="0" parTransId="{F5553A9B-14B6-4C40-8168-EE7CEFEA419A}" sibTransId="{8EAFE86E-CE1A-4998-9925-3794B18D1FFC}"/>
    <dgm:cxn modelId="{3C112843-317A-4A7E-9601-62147BFA5066}" type="presOf" srcId="{DABC3973-9BD0-43FD-8838-C529EB2CCB23}" destId="{AF968B13-6DD8-4242-B40E-9A0E0C0051C9}" srcOrd="0" destOrd="0" presId="urn:microsoft.com/office/officeart/2016/7/layout/VerticalSolidActionList"/>
    <dgm:cxn modelId="{5F7B0665-4CE1-4C7C-86E6-81D3EC54E8A0}" type="presOf" srcId="{D2CF9F6A-9867-4854-B097-1FFB263C887B}" destId="{3E182C05-7060-4DEC-9129-C7E049FCA3B9}" srcOrd="0" destOrd="0" presId="urn:microsoft.com/office/officeart/2016/7/layout/VerticalSolidActionList"/>
    <dgm:cxn modelId="{118D8346-C131-4B3C-A52E-BA9B55927305}" srcId="{D2CF9F6A-9867-4854-B097-1FFB263C887B}" destId="{DABC3973-9BD0-43FD-8838-C529EB2CCB23}" srcOrd="0" destOrd="0" parTransId="{1C0EE579-D98A-4645-A018-2BEC0BEE13C4}" sibTransId="{074062C0-27B7-4BDF-912F-27613AD67D43}"/>
    <dgm:cxn modelId="{DE78FD7A-E29A-4EE2-BB08-D5980111F759}" srcId="{25DE88C1-41F1-4D47-B667-79A4A047E95F}" destId="{F7350812-95ED-4763-BDCD-4B11CB65DF4F}" srcOrd="0" destOrd="0" parTransId="{B6682621-BB15-4CFA-A83B-838823438342}" sibTransId="{C21C23CF-A8C4-470A-BB7F-4D8E16D7B77A}"/>
    <dgm:cxn modelId="{E8392096-3B45-40AE-AC7E-6A7A2FB8E18A}" type="presOf" srcId="{91BB67DB-41DD-4815-890A-414EDDABAF21}" destId="{8D7F0994-32B3-4909-86D9-A1078DF9F5DF}" srcOrd="0" destOrd="0" presId="urn:microsoft.com/office/officeart/2016/7/layout/VerticalSolidActionList"/>
    <dgm:cxn modelId="{74F92EAA-B5ED-4895-9AC7-F3FC55BDA6C8}" type="presOf" srcId="{F7350812-95ED-4763-BDCD-4B11CB65DF4F}" destId="{F9792012-A007-4447-B2F5-0BE458A597DA}" srcOrd="0" destOrd="0" presId="urn:microsoft.com/office/officeart/2016/7/layout/VerticalSolidActionList"/>
    <dgm:cxn modelId="{276668CA-1A0E-40E0-A3DC-603D7AA721A9}" type="presOf" srcId="{593D9644-A9A3-4400-BB57-FD8655D07E52}" destId="{86309820-16BA-4284-826D-61C683DC3CAA}" srcOrd="0" destOrd="0" presId="urn:microsoft.com/office/officeart/2016/7/layout/VerticalSolidActionList"/>
    <dgm:cxn modelId="{448B6FDA-EEE1-4F21-B766-A420698031D2}" srcId="{91BB67DB-41DD-4815-890A-414EDDABAF21}" destId="{B4DB1FD2-01A0-4901-9006-05DFF85DBB5E}" srcOrd="0" destOrd="0" parTransId="{CD1108A2-C677-42DD-828D-5960F529B341}" sibTransId="{72CA4E07-8256-4F36-AE3E-994BE37FE432}"/>
    <dgm:cxn modelId="{73F01DDD-E5C5-4BB4-BC49-D202A258062C}" type="presOf" srcId="{B4DB1FD2-01A0-4901-9006-05DFF85DBB5E}" destId="{0984E28F-CE8B-4FB1-8949-D8D074F99C74}" srcOrd="0" destOrd="0" presId="urn:microsoft.com/office/officeart/2016/7/layout/VerticalSolidActionList"/>
    <dgm:cxn modelId="{C7F894F5-128D-43D2-86F2-6829DCEF5BB8}" srcId="{593D9644-A9A3-4400-BB57-FD8655D07E52}" destId="{91BB67DB-41DD-4815-890A-414EDDABAF21}" srcOrd="0" destOrd="0" parTransId="{49D240FE-9FD9-402A-B3D0-6948E0182332}" sibTransId="{E2B7F525-B00E-4242-91D3-184231E9A096}"/>
    <dgm:cxn modelId="{B562A883-E747-47D6-9AB4-B638AAC187EA}" type="presParOf" srcId="{86309820-16BA-4284-826D-61C683DC3CAA}" destId="{EF729A5C-BDA1-4B7E-8D08-167C580C5B9B}" srcOrd="0" destOrd="0" presId="urn:microsoft.com/office/officeart/2016/7/layout/VerticalSolidActionList"/>
    <dgm:cxn modelId="{940F91A9-4CF8-491D-BAFD-18EB22330767}" type="presParOf" srcId="{EF729A5C-BDA1-4B7E-8D08-167C580C5B9B}" destId="{8D7F0994-32B3-4909-86D9-A1078DF9F5DF}" srcOrd="0" destOrd="0" presId="urn:microsoft.com/office/officeart/2016/7/layout/VerticalSolidActionList"/>
    <dgm:cxn modelId="{BA1DAF9E-D013-4820-B06E-43E3D9585D1B}" type="presParOf" srcId="{EF729A5C-BDA1-4B7E-8D08-167C580C5B9B}" destId="{0984E28F-CE8B-4FB1-8949-D8D074F99C74}" srcOrd="1" destOrd="0" presId="urn:microsoft.com/office/officeart/2016/7/layout/VerticalSolidActionList"/>
    <dgm:cxn modelId="{21F7C6CA-B1F7-46B6-9460-222BF65CA96D}" type="presParOf" srcId="{86309820-16BA-4284-826D-61C683DC3CAA}" destId="{C946E9D7-6F1B-4E34-9B1F-63375FED8A5A}" srcOrd="1" destOrd="0" presId="urn:microsoft.com/office/officeart/2016/7/layout/VerticalSolidActionList"/>
    <dgm:cxn modelId="{AC4566B1-5C9D-4170-B533-8ACE47F265AE}" type="presParOf" srcId="{86309820-16BA-4284-826D-61C683DC3CAA}" destId="{68701E64-98C8-47AE-8F6D-564F217814BC}" srcOrd="2" destOrd="0" presId="urn:microsoft.com/office/officeart/2016/7/layout/VerticalSolidActionList"/>
    <dgm:cxn modelId="{1C411047-9A8D-4775-AEB8-E8C81A4903EC}" type="presParOf" srcId="{68701E64-98C8-47AE-8F6D-564F217814BC}" destId="{3E182C05-7060-4DEC-9129-C7E049FCA3B9}" srcOrd="0" destOrd="0" presId="urn:microsoft.com/office/officeart/2016/7/layout/VerticalSolidActionList"/>
    <dgm:cxn modelId="{2639F792-A58F-4D11-B507-FC35A40581DD}" type="presParOf" srcId="{68701E64-98C8-47AE-8F6D-564F217814BC}" destId="{AF968B13-6DD8-4242-B40E-9A0E0C0051C9}" srcOrd="1" destOrd="0" presId="urn:microsoft.com/office/officeart/2016/7/layout/VerticalSolidActionList"/>
    <dgm:cxn modelId="{C36C13A3-F49C-4D83-B5D0-7EBF1A963002}" type="presParOf" srcId="{86309820-16BA-4284-826D-61C683DC3CAA}" destId="{747D3CD6-4800-4848-82AF-3A80F8192E05}" srcOrd="3" destOrd="0" presId="urn:microsoft.com/office/officeart/2016/7/layout/VerticalSolidActionList"/>
    <dgm:cxn modelId="{D2A422D0-8077-49E8-B526-B3F499DDEDCD}" type="presParOf" srcId="{86309820-16BA-4284-826D-61C683DC3CAA}" destId="{F534EBF8-AC07-4DEF-884A-19F0E6EAC9EF}" srcOrd="4" destOrd="0" presId="urn:microsoft.com/office/officeart/2016/7/layout/VerticalSolidActionList"/>
    <dgm:cxn modelId="{628DE3F9-4D57-4E23-869E-44015DC25C47}" type="presParOf" srcId="{F534EBF8-AC07-4DEF-884A-19F0E6EAC9EF}" destId="{F2AFD6D5-C355-4A3D-9438-AAD04A63069E}" srcOrd="0" destOrd="0" presId="urn:microsoft.com/office/officeart/2016/7/layout/VerticalSolidActionList"/>
    <dgm:cxn modelId="{7CFE69F0-2EED-4254-A51E-AB91E26BDB27}" type="presParOf" srcId="{F534EBF8-AC07-4DEF-884A-19F0E6EAC9EF}" destId="{F9792012-A007-4447-B2F5-0BE458A597D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4E28F-CE8B-4FB1-8949-D8D074F99C74}">
      <dsp:nvSpPr>
        <dsp:cNvPr id="0" name=""/>
        <dsp:cNvSpPr/>
      </dsp:nvSpPr>
      <dsp:spPr>
        <a:xfrm>
          <a:off x="1325760" y="1556"/>
          <a:ext cx="5303043" cy="159502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94" tIns="405136" rIns="102894" bIns="4051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Avoid Loopholes in code, can be misused</a:t>
          </a:r>
        </a:p>
      </dsp:txBody>
      <dsp:txXfrm>
        <a:off x="1325760" y="1556"/>
        <a:ext cx="5303043" cy="1595022"/>
      </dsp:txXfrm>
    </dsp:sp>
    <dsp:sp modelId="{8D7F0994-32B3-4909-86D9-A1078DF9F5DF}">
      <dsp:nvSpPr>
        <dsp:cNvPr id="0" name=""/>
        <dsp:cNvSpPr/>
      </dsp:nvSpPr>
      <dsp:spPr>
        <a:xfrm>
          <a:off x="0" y="1556"/>
          <a:ext cx="1325760" cy="159502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155" tIns="157553" rIns="70155" bIns="15755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Smart Contracts</a:t>
          </a:r>
        </a:p>
      </dsp:txBody>
      <dsp:txXfrm>
        <a:off x="0" y="1556"/>
        <a:ext cx="1325760" cy="1595022"/>
      </dsp:txXfrm>
    </dsp:sp>
    <dsp:sp modelId="{AF968B13-6DD8-4242-B40E-9A0E0C0051C9}">
      <dsp:nvSpPr>
        <dsp:cNvPr id="0" name=""/>
        <dsp:cNvSpPr/>
      </dsp:nvSpPr>
      <dsp:spPr>
        <a:xfrm>
          <a:off x="1325760" y="1692279"/>
          <a:ext cx="5303043" cy="1595022"/>
        </a:xfrm>
        <a:prstGeom prst="rect">
          <a:avLst/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94" tIns="405136" rIns="102894" bIns="4051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Remix IDE: Deploying the contracts .</a:t>
          </a:r>
        </a:p>
      </dsp:txBody>
      <dsp:txXfrm>
        <a:off x="1325760" y="1692279"/>
        <a:ext cx="5303043" cy="1595022"/>
      </dsp:txXfrm>
    </dsp:sp>
    <dsp:sp modelId="{3E182C05-7060-4DEC-9129-C7E049FCA3B9}">
      <dsp:nvSpPr>
        <dsp:cNvPr id="0" name=""/>
        <dsp:cNvSpPr/>
      </dsp:nvSpPr>
      <dsp:spPr>
        <a:xfrm>
          <a:off x="0" y="1692279"/>
          <a:ext cx="1325760" cy="1595022"/>
        </a:xfrm>
        <a:prstGeom prst="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1482143"/>
              <a:satOff val="7100"/>
              <a:lumOff val="656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155" tIns="157553" rIns="70155" bIns="15755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Remix</a:t>
          </a:r>
        </a:p>
      </dsp:txBody>
      <dsp:txXfrm>
        <a:off x="0" y="1692279"/>
        <a:ext cx="1325760" cy="1595022"/>
      </dsp:txXfrm>
    </dsp:sp>
    <dsp:sp modelId="{F9792012-A007-4447-B2F5-0BE458A597DA}">
      <dsp:nvSpPr>
        <dsp:cNvPr id="0" name=""/>
        <dsp:cNvSpPr/>
      </dsp:nvSpPr>
      <dsp:spPr>
        <a:xfrm>
          <a:off x="1325760" y="3383002"/>
          <a:ext cx="5303043" cy="1595022"/>
        </a:xfrm>
        <a:prstGeom prst="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94" tIns="405136" rIns="102894" bIns="4051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Hosting it on IPFS gateway: Too slow.</a:t>
          </a:r>
        </a:p>
      </dsp:txBody>
      <dsp:txXfrm>
        <a:off x="1325760" y="3383002"/>
        <a:ext cx="5303043" cy="1595022"/>
      </dsp:txXfrm>
    </dsp:sp>
    <dsp:sp modelId="{F2AFD6D5-C355-4A3D-9438-AAD04A63069E}">
      <dsp:nvSpPr>
        <dsp:cNvPr id="0" name=""/>
        <dsp:cNvSpPr/>
      </dsp:nvSpPr>
      <dsp:spPr>
        <a:xfrm>
          <a:off x="0" y="3383002"/>
          <a:ext cx="1325760" cy="1595022"/>
        </a:xfrm>
        <a:prstGeom prst="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155" tIns="157553" rIns="70155" bIns="15755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Hosting</a:t>
          </a:r>
        </a:p>
      </dsp:txBody>
      <dsp:txXfrm>
        <a:off x="0" y="3383002"/>
        <a:ext cx="1325760" cy="1595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F93C-F87E-4CBB-97CA-153C1FDFC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fornian FB" panose="0207040306080B030204" pitchFamily="18" charset="0"/>
              </a:rPr>
              <a:t>Building a Secure Decentralized Chat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E126E-5616-4D58-84BE-F2B84A3F0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950042"/>
          </a:xfrm>
        </p:spPr>
        <p:txBody>
          <a:bodyPr>
            <a:normAutofit/>
          </a:bodyPr>
          <a:lstStyle/>
          <a:p>
            <a:r>
              <a:rPr lang="en-US" dirty="0"/>
              <a:t>Team Members</a:t>
            </a:r>
          </a:p>
          <a:p>
            <a:pPr marL="342900" indent="-342900">
              <a:buAutoNum type="arabicPeriod"/>
            </a:pPr>
            <a:r>
              <a:rPr lang="en-US" dirty="0"/>
              <a:t>Pallavi Dawn</a:t>
            </a:r>
          </a:p>
          <a:p>
            <a:pPr marL="342900" indent="-342900">
              <a:buAutoNum type="arabicPeriod"/>
            </a:pPr>
            <a:r>
              <a:rPr lang="en-US" dirty="0" err="1"/>
              <a:t>Raunak</a:t>
            </a:r>
            <a:r>
              <a:rPr lang="en-US" dirty="0"/>
              <a:t> Sengupta</a:t>
            </a:r>
          </a:p>
          <a:p>
            <a:pPr marL="342900" indent="-342900">
              <a:buAutoNum type="arabicPeriod"/>
            </a:pPr>
            <a:r>
              <a:rPr lang="en-US" dirty="0" err="1"/>
              <a:t>Srijani</a:t>
            </a:r>
            <a:r>
              <a:rPr lang="en-US" dirty="0"/>
              <a:t> Pal</a:t>
            </a:r>
          </a:p>
          <a:p>
            <a:pPr marL="342900" indent="-342900">
              <a:buAutoNum type="arabicPeriod"/>
            </a:pPr>
            <a:r>
              <a:rPr lang="en-US" dirty="0"/>
              <a:t>C. </a:t>
            </a:r>
            <a:r>
              <a:rPr lang="en-US" dirty="0" err="1"/>
              <a:t>Gautamdev</a:t>
            </a:r>
            <a:r>
              <a:rPr lang="en-US" dirty="0"/>
              <a:t> </a:t>
            </a:r>
            <a:r>
              <a:rPr lang="en-US" dirty="0" err="1"/>
              <a:t>Chawdary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054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03D3-7E8B-4885-B394-D9C8376D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466289"/>
          </a:xfrm>
        </p:spPr>
        <p:txBody>
          <a:bodyPr>
            <a:normAutofit/>
          </a:bodyPr>
          <a:lstStyle/>
          <a:p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7409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A0C1-83CB-44A1-82E9-9DE31401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19050-31D1-4544-BF7D-8BEA84240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36970"/>
            <a:ext cx="9301125" cy="5321029"/>
          </a:xfrm>
        </p:spPr>
        <p:txBody>
          <a:bodyPr>
            <a:normAutofit/>
          </a:bodyPr>
          <a:lstStyle/>
          <a:p>
            <a:r>
              <a:rPr lang="en-US" sz="2000" dirty="0"/>
              <a:t>Blockchain and its Advantages.</a:t>
            </a:r>
          </a:p>
          <a:p>
            <a:pPr lvl="1"/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Buzzword of the current Year! In essence, A distributed ledger.</a:t>
            </a:r>
          </a:p>
          <a:p>
            <a:pPr lvl="1"/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Multiple peers and shared copy among each.</a:t>
            </a:r>
          </a:p>
          <a:p>
            <a:r>
              <a:rPr lang="en-US" sz="2000" dirty="0"/>
              <a:t>Decentralized Application and what are they?</a:t>
            </a:r>
          </a:p>
          <a:p>
            <a:pPr lvl="1"/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Blockchain enabled sites.</a:t>
            </a:r>
          </a:p>
          <a:p>
            <a:pPr lvl="1"/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 single point of Failure.</a:t>
            </a:r>
          </a:p>
          <a:p>
            <a:r>
              <a:rPr lang="en-US" sz="2000" dirty="0"/>
              <a:t>Smart Contracts: </a:t>
            </a:r>
          </a:p>
          <a:p>
            <a:pPr lvl="1"/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Create rules for ownership and state transition functions.</a:t>
            </a:r>
          </a:p>
          <a:p>
            <a:pPr lvl="1"/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Instead of an API’s, you have Front End-&gt; Smart Contract-&gt; Blockchain</a:t>
            </a:r>
            <a:r>
              <a:rPr lang="en-US" sz="1800" dirty="0"/>
              <a:t>.</a:t>
            </a:r>
          </a:p>
          <a:p>
            <a:r>
              <a:rPr lang="en-US" sz="2000" dirty="0" err="1"/>
              <a:t>MetaMask</a:t>
            </a:r>
            <a:r>
              <a:rPr lang="en-US" sz="2000" dirty="0"/>
              <a:t> :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Cryptocurrency wallet  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dirty="0"/>
              <a:t>IPFS –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P2p distributed file system.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sz="18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77F8F-E0F7-4E71-AD7B-9404D8238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898" y="4101231"/>
            <a:ext cx="1161094" cy="1161094"/>
          </a:xfrm>
          <a:prstGeom prst="rect">
            <a:avLst/>
          </a:prstGeom>
        </p:spPr>
      </p:pic>
      <p:pic>
        <p:nvPicPr>
          <p:cNvPr id="1026" name="Picture 2" descr="Image result for ipfs">
            <a:extLst>
              <a:ext uri="{FF2B5EF4-FFF2-40B4-BE49-F238E27FC236}">
                <a16:creationId xmlns:a16="http://schemas.microsoft.com/office/drawing/2014/main" id="{FED27B55-2E7B-44A3-A98B-BED3AA47D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753" y="4812607"/>
            <a:ext cx="13208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62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0BF4EA1-B101-42B2-B388-FF770799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SCENARIOS WE TACKLED: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14E34-E317-441E-9939-D54C3494B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Intentions/goals: </a:t>
            </a:r>
          </a:p>
          <a:p>
            <a:pPr lvl="1"/>
            <a:r>
              <a:rPr lang="en-US" dirty="0" err="1"/>
              <a:t>Dapps</a:t>
            </a:r>
            <a:r>
              <a:rPr lang="en-US" dirty="0"/>
              <a:t> are Relatively new – Learn more about it!</a:t>
            </a:r>
          </a:p>
          <a:p>
            <a:pPr lvl="1"/>
            <a:r>
              <a:rPr lang="en-US" dirty="0"/>
              <a:t>Create a secure Decentralized Application from start to end.</a:t>
            </a:r>
          </a:p>
          <a:p>
            <a:pPr lvl="1"/>
            <a:r>
              <a:rPr lang="en-US" dirty="0"/>
              <a:t>Deploy it on Ethereum .</a:t>
            </a:r>
          </a:p>
          <a:p>
            <a:pPr lvl="1"/>
            <a:r>
              <a:rPr lang="en-US" dirty="0"/>
              <a:t>Utilize the concept of smart contracts and create a Chat Application on existing </a:t>
            </a:r>
            <a:r>
              <a:rPr lang="en-US" dirty="0" err="1"/>
              <a:t>Dapps</a:t>
            </a:r>
            <a:r>
              <a:rPr lang="en-US" dirty="0"/>
              <a:t> logic.</a:t>
            </a:r>
          </a:p>
          <a:p>
            <a:pPr lvl="1"/>
            <a:r>
              <a:rPr lang="en-US" dirty="0"/>
              <a:t>Utilize Remix IDE for deploying and testing contracts through truffle.</a:t>
            </a:r>
          </a:p>
          <a:p>
            <a:pPr lvl="1"/>
            <a:r>
              <a:rPr lang="en-US" dirty="0"/>
              <a:t>Host it on IPFS.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8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1792-83D0-4B6E-9942-DE5E6A68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Functions involved in Smart Contract: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A5961-7751-4EA3-897B-148DA7F2E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SendChatMessages</a:t>
            </a:r>
            <a:r>
              <a:rPr lang="en-US" dirty="0"/>
              <a:t>()</a:t>
            </a:r>
          </a:p>
          <a:p>
            <a:r>
              <a:rPr lang="en-US" dirty="0" err="1"/>
              <a:t>CreateNewUser</a:t>
            </a:r>
            <a:r>
              <a:rPr lang="en-US" dirty="0"/>
              <a:t>()</a:t>
            </a:r>
          </a:p>
          <a:p>
            <a:r>
              <a:rPr lang="en-US" dirty="0" err="1"/>
              <a:t>GetTotalCountMessages</a:t>
            </a:r>
            <a:r>
              <a:rPr lang="en-US" dirty="0"/>
              <a:t>()</a:t>
            </a:r>
          </a:p>
          <a:p>
            <a:r>
              <a:rPr lang="en-US" dirty="0" err="1"/>
              <a:t>ReceiveChatMessages</a:t>
            </a:r>
            <a:r>
              <a:rPr lang="en-US" dirty="0"/>
              <a:t>()</a:t>
            </a:r>
          </a:p>
          <a:p>
            <a:r>
              <a:rPr lang="en-US" dirty="0"/>
              <a:t>Kill()</a:t>
            </a:r>
          </a:p>
          <a:p>
            <a:r>
              <a:rPr lang="en-US" dirty="0" err="1"/>
              <a:t>RemoveEmptyMessages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37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A004-FFAD-4DA3-92C0-559AA5C1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MAJOR COMPONENTS:ARCHITECTURE</a:t>
            </a:r>
            <a:endParaRPr lang="en-US" dirty="0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7887D87E-2C90-435F-BB34-17132D6E6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03" y="1495128"/>
            <a:ext cx="7853557" cy="431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7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7292-DD2E-4373-A97E-EFBDC3D7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involved: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59640-2991-40A6-A663-9844F6A5F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the project folder and installation of Truffle.</a:t>
            </a:r>
          </a:p>
          <a:p>
            <a:r>
              <a:rPr lang="en-US" dirty="0"/>
              <a:t>Writing the Solidity contract for Chat.</a:t>
            </a:r>
          </a:p>
          <a:p>
            <a:r>
              <a:rPr lang="en-US" dirty="0"/>
              <a:t>Getting the </a:t>
            </a:r>
            <a:r>
              <a:rPr lang="en-US" dirty="0" err="1"/>
              <a:t>Ropsten</a:t>
            </a:r>
            <a:r>
              <a:rPr lang="en-US" dirty="0"/>
              <a:t> API Key.</a:t>
            </a:r>
          </a:p>
          <a:p>
            <a:r>
              <a:rPr lang="en-US" dirty="0"/>
              <a:t>Getting the wallet from </a:t>
            </a:r>
            <a:r>
              <a:rPr lang="en-US" dirty="0" err="1"/>
              <a:t>Metamask</a:t>
            </a:r>
            <a:r>
              <a:rPr lang="en-US" dirty="0"/>
              <a:t>.</a:t>
            </a:r>
          </a:p>
          <a:p>
            <a:r>
              <a:rPr lang="en-US" dirty="0"/>
              <a:t>Configuring the </a:t>
            </a:r>
            <a:r>
              <a:rPr lang="en-US" dirty="0" err="1"/>
              <a:t>Ropsten</a:t>
            </a:r>
            <a:r>
              <a:rPr lang="en-US" dirty="0"/>
              <a:t> network and the provider.</a:t>
            </a:r>
          </a:p>
          <a:p>
            <a:r>
              <a:rPr lang="en-US" dirty="0"/>
              <a:t>Deploying this contract on the </a:t>
            </a:r>
            <a:r>
              <a:rPr lang="en-US" dirty="0" err="1"/>
              <a:t>Ropsten</a:t>
            </a:r>
            <a:r>
              <a:rPr lang="en-US" dirty="0"/>
              <a:t> network.</a:t>
            </a:r>
          </a:p>
          <a:p>
            <a:r>
              <a:rPr lang="en-US" dirty="0"/>
              <a:t>Connecting the deployed contract with our application.</a:t>
            </a:r>
          </a:p>
          <a:p>
            <a:r>
              <a:rPr lang="en-US" dirty="0"/>
              <a:t>Deployment of the final application on </a:t>
            </a:r>
            <a:r>
              <a:rPr lang="en-US" dirty="0" err="1"/>
              <a:t>InterPlanetary</a:t>
            </a:r>
            <a:r>
              <a:rPr lang="en-US" dirty="0"/>
              <a:t> File System Host</a:t>
            </a:r>
          </a:p>
        </p:txBody>
      </p:sp>
    </p:spTree>
    <p:extLst>
      <p:ext uri="{BB962C8B-B14F-4D97-AF65-F5344CB8AC3E}">
        <p14:creationId xmlns:p14="http://schemas.microsoft.com/office/powerpoint/2010/main" val="64860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B276A0-7D7F-4AE3-A210-5372DA84C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IMPACT OF THE PROJECT AND FUTURE SCOPE: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E3FCA-2900-4B3D-B6A9-4D80CCAB9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Advantage over Centralized Server:</a:t>
            </a:r>
          </a:p>
          <a:p>
            <a:pPr lvl="1"/>
            <a:r>
              <a:rPr lang="en-US" dirty="0"/>
              <a:t>No single server, leads to less overload/attacks.</a:t>
            </a:r>
          </a:p>
          <a:p>
            <a:pPr lvl="1"/>
            <a:r>
              <a:rPr lang="en-US" dirty="0"/>
              <a:t>Single Point of Failures.</a:t>
            </a:r>
          </a:p>
          <a:p>
            <a:r>
              <a:rPr lang="en-US" dirty="0"/>
              <a:t>Privacy: Only P2P , data stream may be compromised with fellow peers.</a:t>
            </a:r>
          </a:p>
          <a:p>
            <a:r>
              <a:rPr lang="en-US" dirty="0"/>
              <a:t>Smart Contract and Ethereum prevents this.</a:t>
            </a:r>
          </a:p>
          <a:p>
            <a:r>
              <a:rPr lang="en-US" dirty="0"/>
              <a:t>Credible transactions through smart contract without third parties.</a:t>
            </a:r>
          </a:p>
          <a:p>
            <a:r>
              <a:rPr lang="en-US" dirty="0"/>
              <a:t>Demonstrating DDOS on the application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4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96BB8-73F7-4862-98AF-CB4EF627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CHALLENGES FACED: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EDE7C5-9FC4-44A8-AA6B-4B2B85B7D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88868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760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4E8F-0A28-460B-B6CF-A5572146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07A22-4555-46D3-B294-B0062D516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to give the whole demo of the Chat.</a:t>
            </a:r>
          </a:p>
        </p:txBody>
      </p:sp>
    </p:spTree>
    <p:extLst>
      <p:ext uri="{BB962C8B-B14F-4D97-AF65-F5344CB8AC3E}">
        <p14:creationId xmlns:p14="http://schemas.microsoft.com/office/powerpoint/2010/main" val="37061039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365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Californian FB</vt:lpstr>
      <vt:lpstr>Trebuchet MS</vt:lpstr>
      <vt:lpstr>Wingdings 3</vt:lpstr>
      <vt:lpstr>Facet</vt:lpstr>
      <vt:lpstr>Building a Secure Decentralized Chat Application</vt:lpstr>
      <vt:lpstr>A BRIEF OVERVIEW:</vt:lpstr>
      <vt:lpstr>SCENARIOS WE TACKLED:</vt:lpstr>
      <vt:lpstr>Main Functions involved in Smart Contract:</vt:lpstr>
      <vt:lpstr>MAJOR COMPONENTS:ARCHITECTURE</vt:lpstr>
      <vt:lpstr>Steps involved:</vt:lpstr>
      <vt:lpstr>IMPACT OF THE PROJECT AND FUTURE SCOPE:</vt:lpstr>
      <vt:lpstr>CHALLENGES FACED:</vt:lpstr>
      <vt:lpstr>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Secure decentralized Chat Application</dc:title>
  <dc:creator>Pallavi Dawn</dc:creator>
  <cp:lastModifiedBy>SRIJANI PAL</cp:lastModifiedBy>
  <cp:revision>11</cp:revision>
  <dcterms:created xsi:type="dcterms:W3CDTF">2019-04-24T17:15:49Z</dcterms:created>
  <dcterms:modified xsi:type="dcterms:W3CDTF">2019-04-24T22:39:32Z</dcterms:modified>
</cp:coreProperties>
</file>