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4"/>
  </p:notesMasterIdLst>
  <p:sldIdLst>
    <p:sldId id="257" r:id="rId2"/>
    <p:sldId id="394" r:id="rId3"/>
    <p:sldId id="349" r:id="rId4"/>
    <p:sldId id="350" r:id="rId5"/>
    <p:sldId id="331" r:id="rId6"/>
    <p:sldId id="260" r:id="rId7"/>
    <p:sldId id="333" r:id="rId8"/>
    <p:sldId id="271" r:id="rId9"/>
    <p:sldId id="273" r:id="rId10"/>
    <p:sldId id="357" r:id="rId11"/>
    <p:sldId id="401" r:id="rId12"/>
    <p:sldId id="274" r:id="rId13"/>
    <p:sldId id="415" r:id="rId14"/>
    <p:sldId id="334" r:id="rId15"/>
    <p:sldId id="275" r:id="rId16"/>
    <p:sldId id="315" r:id="rId17"/>
    <p:sldId id="316" r:id="rId18"/>
    <p:sldId id="278" r:id="rId19"/>
    <p:sldId id="396" r:id="rId20"/>
    <p:sldId id="279" r:id="rId21"/>
    <p:sldId id="413" r:id="rId22"/>
    <p:sldId id="402" r:id="rId23"/>
    <p:sldId id="284" r:id="rId24"/>
    <p:sldId id="399" r:id="rId25"/>
    <p:sldId id="285" r:id="rId26"/>
    <p:sldId id="407" r:id="rId27"/>
    <p:sldId id="414" r:id="rId28"/>
    <p:sldId id="405" r:id="rId29"/>
    <p:sldId id="298" r:id="rId30"/>
    <p:sldId id="398" r:id="rId31"/>
    <p:sldId id="300" r:id="rId32"/>
    <p:sldId id="301" r:id="rId33"/>
    <p:sldId id="406" r:id="rId34"/>
    <p:sldId id="306" r:id="rId35"/>
    <p:sldId id="395" r:id="rId36"/>
    <p:sldId id="353" r:id="rId37"/>
    <p:sldId id="354" r:id="rId38"/>
    <p:sldId id="355" r:id="rId39"/>
    <p:sldId id="390" r:id="rId40"/>
    <p:sldId id="358" r:id="rId41"/>
    <p:sldId id="391" r:id="rId42"/>
    <p:sldId id="360" r:id="rId43"/>
    <p:sldId id="362" r:id="rId44"/>
    <p:sldId id="417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86" r:id="rId55"/>
    <p:sldId id="412" r:id="rId56"/>
    <p:sldId id="372" r:id="rId57"/>
    <p:sldId id="382" r:id="rId58"/>
    <p:sldId id="381" r:id="rId59"/>
    <p:sldId id="374" r:id="rId60"/>
    <p:sldId id="375" r:id="rId61"/>
    <p:sldId id="376" r:id="rId62"/>
    <p:sldId id="404" r:id="rId63"/>
    <p:sldId id="379" r:id="rId64"/>
    <p:sldId id="377" r:id="rId65"/>
    <p:sldId id="378" r:id="rId66"/>
    <p:sldId id="380" r:id="rId67"/>
    <p:sldId id="387" r:id="rId68"/>
    <p:sldId id="392" r:id="rId69"/>
    <p:sldId id="385" r:id="rId70"/>
    <p:sldId id="393" r:id="rId71"/>
    <p:sldId id="384" r:id="rId72"/>
    <p:sldId id="416" r:id="rId7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72" autoAdjust="0"/>
  </p:normalViewPr>
  <p:slideViewPr>
    <p:cSldViewPr>
      <p:cViewPr varScale="1">
        <p:scale>
          <a:sx n="57" d="100"/>
          <a:sy n="57" d="100"/>
        </p:scale>
        <p:origin x="7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0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What are search problems?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87E2C9DA-AF71-49BE-8463-230D4FAEACDF}">
      <dgm:prSet/>
      <dgm:spPr/>
      <dgm:t>
        <a:bodyPr/>
        <a:lstStyle/>
        <a:p>
          <a:r>
            <a:rPr lang="en-US"/>
            <a:t>State space</a:t>
          </a:r>
        </a:p>
      </dgm:t>
    </dgm:pt>
    <dgm:pt modelId="{7ED67AEE-3EFA-42A3-9FB2-7E51CBD1AD0A}" type="parTrans" cxnId="{73BAC23A-4B06-47EF-832B-1E7F17048948}">
      <dgm:prSet/>
      <dgm:spPr/>
      <dgm:t>
        <a:bodyPr/>
        <a:lstStyle/>
        <a:p>
          <a:endParaRPr lang="en-US"/>
        </a:p>
      </dgm:t>
    </dgm:pt>
    <dgm:pt modelId="{4D78A9AF-DCE9-40A1-968E-8A84669BB17C}" type="sibTrans" cxnId="{73BAC23A-4B06-47EF-832B-1E7F1704894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Tree search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/>
            <a:t>Uninformed search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/>
            <a:t>Informed search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5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20161611-1CCB-49E5-BCD6-160E7AE8C6F1}" type="pres">
      <dgm:prSet presAssocID="{87E2C9DA-AF71-49BE-8463-230D4FAEACDF}" presName="textNode" presStyleLbl="node1" presStyleIdx="1" presStyleCnt="5">
        <dgm:presLayoutVars>
          <dgm:bulletEnabled val="1"/>
        </dgm:presLayoutVars>
      </dgm:prSet>
      <dgm:spPr/>
    </dgm:pt>
    <dgm:pt modelId="{86916C63-1FAF-43F8-B295-0A3F60413D66}" type="pres">
      <dgm:prSet presAssocID="{4D78A9AF-DCE9-40A1-968E-8A84669BB17C}" presName="sibTrans" presStyleCnt="0"/>
      <dgm:spPr/>
    </dgm:pt>
    <dgm:pt modelId="{FE566455-4387-4F3B-93FD-63039231E455}" type="pres">
      <dgm:prSet presAssocID="{4A686FD9-F517-4034-849B-38895D14ED95}" presName="textNode" presStyleLbl="node1" presStyleIdx="2" presStyleCnt="5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3" presStyleCnt="5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2" destOrd="0" parTransId="{B5AC7067-DFCC-4F66-B792-E6FD34576449}" sibTransId="{C9797574-41BD-42CD-B50E-64C62694529C}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73BAC23A-4B06-47EF-832B-1E7F17048948}" srcId="{277C6803-CA4B-420D-A759-A0176716CDEC}" destId="{87E2C9DA-AF71-49BE-8463-230D4FAEACDF}" srcOrd="1" destOrd="0" parTransId="{7ED67AEE-3EFA-42A3-9FB2-7E51CBD1AD0A}" sibTransId="{4D78A9AF-DCE9-40A1-968E-8A84669BB17C}"/>
    <dgm:cxn modelId="{E42A713B-7206-49A5-9A6C-85CF3F2FC3FC}" srcId="{277C6803-CA4B-420D-A759-A0176716CDEC}" destId="{9227DA0E-23FC-4CFA-8C59-414EB0E01F6C}" srcOrd="4" destOrd="0" parTransId="{3DB6186E-4551-43E5-86B1-E1DD65E0DC9E}" sibTransId="{5AFFAE01-E256-4EE8-9509-B262F1BD23CD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3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169141CD-0342-4B63-B721-5243A4C779D4}" type="presOf" srcId="{87E2C9DA-AF71-49BE-8463-230D4FAEACDF}" destId="{20161611-1CCB-49E5-BCD6-160E7AE8C6F1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DCDC86E0-345B-4170-8F4C-A1A9BC75C0FC}" type="presParOf" srcId="{2940AEB7-E777-4807-BDF0-EF3FA0BEEEC2}" destId="{20161611-1CCB-49E5-BCD6-160E7AE8C6F1}" srcOrd="2" destOrd="0" presId="urn:microsoft.com/office/officeart/2005/8/layout/hProcess9"/>
    <dgm:cxn modelId="{CD089FAC-7D3F-4F18-9A53-AA6C7921B4E3}" type="presParOf" srcId="{2940AEB7-E777-4807-BDF0-EF3FA0BEEEC2}" destId="{86916C63-1FAF-43F8-B295-0A3F60413D66}" srcOrd="3" destOrd="0" presId="urn:microsoft.com/office/officeart/2005/8/layout/hProcess9"/>
    <dgm:cxn modelId="{2DC080EA-34FA-4231-9E1B-88EF50C76450}" type="presParOf" srcId="{2940AEB7-E777-4807-BDF0-EF3FA0BEEEC2}" destId="{FE566455-4387-4F3B-93FD-63039231E455}" srcOrd="4" destOrd="0" presId="urn:microsoft.com/office/officeart/2005/8/layout/hProcess9"/>
    <dgm:cxn modelId="{85238898-3046-480A-8E6E-7930658D5180}" type="presParOf" srcId="{2940AEB7-E777-4807-BDF0-EF3FA0BEEEC2}" destId="{7685ED58-3418-4846-9665-E14742C7BD0B}" srcOrd="5" destOrd="0" presId="urn:microsoft.com/office/officeart/2005/8/layout/hProcess9"/>
    <dgm:cxn modelId="{16A2F90B-22A4-4C2B-BB52-9B391B6CA0CC}" type="presParOf" srcId="{2940AEB7-E777-4807-BDF0-EF3FA0BEEEC2}" destId="{FC3C55A0-84B2-4F6E-AB59-77725D722C40}" srcOrd="6" destOrd="0" presId="urn:microsoft.com/office/officeart/2005/8/layout/hProcess9"/>
    <dgm:cxn modelId="{0899D7B3-468F-45E2-93F4-858C142C714C}" type="presParOf" srcId="{2940AEB7-E777-4807-BDF0-EF3FA0BEEEC2}" destId="{7FE43F55-AB52-4260-A2ED-9324174B1544}" srcOrd="7" destOrd="0" presId="urn:microsoft.com/office/officeart/2005/8/layout/hProcess9"/>
    <dgm:cxn modelId="{B3E9E043-F09A-4C38-BD91-AEB54C390C3D}" type="presParOf" srcId="{2940AEB7-E777-4807-BDF0-EF3FA0BEEEC2}" destId="{06064AD5-8D7F-4BDF-925D-EFA8045701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B35F0-DD7C-44B7-A5EE-FA5F074BB7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331C5-3173-479A-991A-130DE1C12DC1}">
      <dgm:prSet custT="1"/>
      <dgm:spPr/>
      <dgm:t>
        <a:bodyPr/>
        <a:lstStyle/>
        <a:p>
          <a:r>
            <a:rPr lang="en-US" sz="1800" dirty="0"/>
            <a:t>Given a search problem definition</a:t>
          </a:r>
        </a:p>
      </dgm:t>
    </dgm:pt>
    <dgm:pt modelId="{FB5829C9-BCE3-4442-951E-C2C9542065F6}" type="parTrans" cxnId="{8C2E26C2-0238-4D88-856A-972958EA1005}">
      <dgm:prSet/>
      <dgm:spPr/>
      <dgm:t>
        <a:bodyPr/>
        <a:lstStyle/>
        <a:p>
          <a:endParaRPr lang="en-US"/>
        </a:p>
      </dgm:t>
    </dgm:pt>
    <dgm:pt modelId="{B0DEE2C9-A5A9-485E-AD79-939446786DF5}" type="sibTrans" cxnId="{8C2E26C2-0238-4D88-856A-972958EA1005}">
      <dgm:prSet/>
      <dgm:spPr/>
      <dgm:t>
        <a:bodyPr/>
        <a:lstStyle/>
        <a:p>
          <a:endParaRPr lang="en-US"/>
        </a:p>
      </dgm:t>
    </dgm:pt>
    <dgm:pt modelId="{7830783F-9F12-4D05-BAAA-4021C7065760}">
      <dgm:prSet custT="1"/>
      <dgm:spPr/>
      <dgm:t>
        <a:bodyPr/>
        <a:lstStyle/>
        <a:p>
          <a:r>
            <a:rPr lang="en-US" sz="1800" dirty="0"/>
            <a:t>Initial state</a:t>
          </a:r>
        </a:p>
      </dgm:t>
    </dgm:pt>
    <dgm:pt modelId="{726606B3-11A0-4651-B4CC-860830C1F0EB}" type="parTrans" cxnId="{08CE92E4-9B06-41DE-83CC-15BCC88653FA}">
      <dgm:prSet/>
      <dgm:spPr/>
      <dgm:t>
        <a:bodyPr/>
        <a:lstStyle/>
        <a:p>
          <a:endParaRPr lang="en-US"/>
        </a:p>
      </dgm:t>
    </dgm:pt>
    <dgm:pt modelId="{EC91F9A7-770B-4D17-ACE1-43AD505FAC78}" type="sibTrans" cxnId="{08CE92E4-9B06-41DE-83CC-15BCC88653FA}">
      <dgm:prSet/>
      <dgm:spPr/>
      <dgm:t>
        <a:bodyPr/>
        <a:lstStyle/>
        <a:p>
          <a:endParaRPr lang="en-US"/>
        </a:p>
      </dgm:t>
    </dgm:pt>
    <dgm:pt modelId="{61D9AF60-CC36-477E-88EB-42B03A7530F7}">
      <dgm:prSet custT="1"/>
      <dgm:spPr/>
      <dgm:t>
        <a:bodyPr/>
        <a:lstStyle/>
        <a:p>
          <a:r>
            <a:rPr lang="en-US" sz="1800" dirty="0"/>
            <a:t>Actions</a:t>
          </a:r>
        </a:p>
      </dgm:t>
    </dgm:pt>
    <dgm:pt modelId="{A083548C-B958-42AF-857A-BA52DBA2DEDD}" type="parTrans" cxnId="{FF63512A-B75F-482B-BD9C-09223D0B54CB}">
      <dgm:prSet/>
      <dgm:spPr/>
      <dgm:t>
        <a:bodyPr/>
        <a:lstStyle/>
        <a:p>
          <a:endParaRPr lang="en-US"/>
        </a:p>
      </dgm:t>
    </dgm:pt>
    <dgm:pt modelId="{427F5599-2440-4B96-AC6B-B68DF4D99358}" type="sibTrans" cxnId="{FF63512A-B75F-482B-BD9C-09223D0B54CB}">
      <dgm:prSet/>
      <dgm:spPr/>
      <dgm:t>
        <a:bodyPr/>
        <a:lstStyle/>
        <a:p>
          <a:endParaRPr lang="en-US"/>
        </a:p>
      </dgm:t>
    </dgm:pt>
    <dgm:pt modelId="{A6D83732-67A5-4F7E-9591-F91564075C9F}">
      <dgm:prSet custT="1"/>
      <dgm:spPr/>
      <dgm:t>
        <a:bodyPr/>
        <a:lstStyle/>
        <a:p>
          <a:r>
            <a:rPr lang="en-US" sz="1800" dirty="0"/>
            <a:t>Transition model</a:t>
          </a:r>
        </a:p>
      </dgm:t>
    </dgm:pt>
    <dgm:pt modelId="{F82C7628-CA4F-4405-8BC8-64EAD12D5907}" type="parTrans" cxnId="{AFEA61F9-CDEC-4207-9D8E-9A2BB126CE48}">
      <dgm:prSet/>
      <dgm:spPr/>
      <dgm:t>
        <a:bodyPr/>
        <a:lstStyle/>
        <a:p>
          <a:endParaRPr lang="en-US"/>
        </a:p>
      </dgm:t>
    </dgm:pt>
    <dgm:pt modelId="{75C393A3-9ADF-4939-A2E3-A1407EC30A5E}" type="sibTrans" cxnId="{AFEA61F9-CDEC-4207-9D8E-9A2BB126CE48}">
      <dgm:prSet/>
      <dgm:spPr/>
      <dgm:t>
        <a:bodyPr/>
        <a:lstStyle/>
        <a:p>
          <a:endParaRPr lang="en-US"/>
        </a:p>
      </dgm:t>
    </dgm:pt>
    <dgm:pt modelId="{F0335D94-D374-41AD-8817-3F88B24B6920}">
      <dgm:prSet custT="1"/>
      <dgm:spPr/>
      <dgm:t>
        <a:bodyPr/>
        <a:lstStyle/>
        <a:p>
          <a:r>
            <a:rPr lang="en-US" sz="1800" dirty="0"/>
            <a:t>Goal state</a:t>
          </a:r>
        </a:p>
      </dgm:t>
    </dgm:pt>
    <dgm:pt modelId="{C5C3229C-26EA-4C2B-ADF5-8CE31BFD2B56}" type="parTrans" cxnId="{7C040ABF-F808-4E1A-BCE9-29A065211413}">
      <dgm:prSet/>
      <dgm:spPr/>
      <dgm:t>
        <a:bodyPr/>
        <a:lstStyle/>
        <a:p>
          <a:endParaRPr lang="en-US"/>
        </a:p>
      </dgm:t>
    </dgm:pt>
    <dgm:pt modelId="{DC5FFA83-1564-44FE-A05D-DEC072FB324A}" type="sibTrans" cxnId="{7C040ABF-F808-4E1A-BCE9-29A065211413}">
      <dgm:prSet/>
      <dgm:spPr/>
      <dgm:t>
        <a:bodyPr/>
        <a:lstStyle/>
        <a:p>
          <a:endParaRPr lang="en-US"/>
        </a:p>
      </dgm:t>
    </dgm:pt>
    <dgm:pt modelId="{27D33799-3B04-4365-B080-7CE7041B6744}">
      <dgm:prSet custT="1"/>
      <dgm:spPr/>
      <dgm:t>
        <a:bodyPr/>
        <a:lstStyle/>
        <a:p>
          <a:r>
            <a:rPr lang="en-US" sz="1800" dirty="0"/>
            <a:t>Path cost</a:t>
          </a:r>
        </a:p>
      </dgm:t>
    </dgm:pt>
    <dgm:pt modelId="{9B34E884-74EA-42FF-BD61-5E46FC81D493}" type="parTrans" cxnId="{201E55EB-D9CE-49F4-AD53-991BAF673B02}">
      <dgm:prSet/>
      <dgm:spPr/>
      <dgm:t>
        <a:bodyPr/>
        <a:lstStyle/>
        <a:p>
          <a:endParaRPr lang="en-US"/>
        </a:p>
      </dgm:t>
    </dgm:pt>
    <dgm:pt modelId="{682E82E2-7787-4B51-9E0C-BE9912162640}" type="sibTrans" cxnId="{201E55EB-D9CE-49F4-AD53-991BAF673B02}">
      <dgm:prSet/>
      <dgm:spPr/>
      <dgm:t>
        <a:bodyPr/>
        <a:lstStyle/>
        <a:p>
          <a:endParaRPr lang="en-US"/>
        </a:p>
      </dgm:t>
    </dgm:pt>
    <dgm:pt modelId="{A474BE47-4AC3-4F4F-A58E-4DCA74DCFC50}" type="pres">
      <dgm:prSet presAssocID="{C4CB35F0-DD7C-44B7-A5EE-FA5F074BB79A}" presName="Name0" presStyleCnt="0">
        <dgm:presLayoutVars>
          <dgm:dir/>
          <dgm:animLvl val="lvl"/>
          <dgm:resizeHandles val="exact"/>
        </dgm:presLayoutVars>
      </dgm:prSet>
      <dgm:spPr/>
    </dgm:pt>
    <dgm:pt modelId="{4F716255-B208-4099-8B7B-F8286980C794}" type="pres">
      <dgm:prSet presAssocID="{B09331C5-3173-479A-991A-130DE1C12DC1}" presName="composite" presStyleCnt="0"/>
      <dgm:spPr/>
    </dgm:pt>
    <dgm:pt modelId="{7AB49BB4-A94C-41D3-94D4-8DEFEB2DB72C}" type="pres">
      <dgm:prSet presAssocID="{B09331C5-3173-479A-991A-130DE1C12DC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5826E61-882F-4E42-B2DE-53BD198C8B82}" type="pres">
      <dgm:prSet presAssocID="{B09331C5-3173-479A-991A-130DE1C12DC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B13DE07-506D-430A-8094-3CED932A67DF}" type="presOf" srcId="{A6D83732-67A5-4F7E-9591-F91564075C9F}" destId="{75826E61-882F-4E42-B2DE-53BD198C8B82}" srcOrd="0" destOrd="2" presId="urn:microsoft.com/office/officeart/2005/8/layout/hList1"/>
    <dgm:cxn modelId="{9DF7D512-55FA-41AD-8A0A-4993F081FA96}" type="presOf" srcId="{C4CB35F0-DD7C-44B7-A5EE-FA5F074BB79A}" destId="{A474BE47-4AC3-4F4F-A58E-4DCA74DCFC50}" srcOrd="0" destOrd="0" presId="urn:microsoft.com/office/officeart/2005/8/layout/hList1"/>
    <dgm:cxn modelId="{FF63512A-B75F-482B-BD9C-09223D0B54CB}" srcId="{B09331C5-3173-479A-991A-130DE1C12DC1}" destId="{61D9AF60-CC36-477E-88EB-42B03A7530F7}" srcOrd="1" destOrd="0" parTransId="{A083548C-B958-42AF-857A-BA52DBA2DEDD}" sibTransId="{427F5599-2440-4B96-AC6B-B68DF4D99358}"/>
    <dgm:cxn modelId="{F12F0041-9083-4B2F-9479-8A446A63C24E}" type="presOf" srcId="{61D9AF60-CC36-477E-88EB-42B03A7530F7}" destId="{75826E61-882F-4E42-B2DE-53BD198C8B82}" srcOrd="0" destOrd="1" presId="urn:microsoft.com/office/officeart/2005/8/layout/hList1"/>
    <dgm:cxn modelId="{F7199764-38BE-4EE6-979C-5C83910F2A20}" type="presOf" srcId="{B09331C5-3173-479A-991A-130DE1C12DC1}" destId="{7AB49BB4-A94C-41D3-94D4-8DEFEB2DB72C}" srcOrd="0" destOrd="0" presId="urn:microsoft.com/office/officeart/2005/8/layout/hList1"/>
    <dgm:cxn modelId="{1AAA8F4C-BF24-4E52-9000-8B5339ABF60B}" type="presOf" srcId="{27D33799-3B04-4365-B080-7CE7041B6744}" destId="{75826E61-882F-4E42-B2DE-53BD198C8B82}" srcOrd="0" destOrd="4" presId="urn:microsoft.com/office/officeart/2005/8/layout/hList1"/>
    <dgm:cxn modelId="{3B809D72-991F-4357-B1CB-1A73E0D4BC93}" type="presOf" srcId="{7830783F-9F12-4D05-BAAA-4021C7065760}" destId="{75826E61-882F-4E42-B2DE-53BD198C8B82}" srcOrd="0" destOrd="0" presId="urn:microsoft.com/office/officeart/2005/8/layout/hList1"/>
    <dgm:cxn modelId="{64E6F553-7D23-488F-9FAC-DC596BD9BB59}" type="presOf" srcId="{F0335D94-D374-41AD-8817-3F88B24B6920}" destId="{75826E61-882F-4E42-B2DE-53BD198C8B82}" srcOrd="0" destOrd="3" presId="urn:microsoft.com/office/officeart/2005/8/layout/hList1"/>
    <dgm:cxn modelId="{7C040ABF-F808-4E1A-BCE9-29A065211413}" srcId="{B09331C5-3173-479A-991A-130DE1C12DC1}" destId="{F0335D94-D374-41AD-8817-3F88B24B6920}" srcOrd="3" destOrd="0" parTransId="{C5C3229C-26EA-4C2B-ADF5-8CE31BFD2B56}" sibTransId="{DC5FFA83-1564-44FE-A05D-DEC072FB324A}"/>
    <dgm:cxn modelId="{8C2E26C2-0238-4D88-856A-972958EA1005}" srcId="{C4CB35F0-DD7C-44B7-A5EE-FA5F074BB79A}" destId="{B09331C5-3173-479A-991A-130DE1C12DC1}" srcOrd="0" destOrd="0" parTransId="{FB5829C9-BCE3-4442-951E-C2C9542065F6}" sibTransId="{B0DEE2C9-A5A9-485E-AD79-939446786DF5}"/>
    <dgm:cxn modelId="{08CE92E4-9B06-41DE-83CC-15BCC88653FA}" srcId="{B09331C5-3173-479A-991A-130DE1C12DC1}" destId="{7830783F-9F12-4D05-BAAA-4021C7065760}" srcOrd="0" destOrd="0" parTransId="{726606B3-11A0-4651-B4CC-860830C1F0EB}" sibTransId="{EC91F9A7-770B-4D17-ACE1-43AD505FAC78}"/>
    <dgm:cxn modelId="{201E55EB-D9CE-49F4-AD53-991BAF673B02}" srcId="{B09331C5-3173-479A-991A-130DE1C12DC1}" destId="{27D33799-3B04-4365-B080-7CE7041B6744}" srcOrd="4" destOrd="0" parTransId="{9B34E884-74EA-42FF-BD61-5E46FC81D493}" sibTransId="{682E82E2-7787-4B51-9E0C-BE9912162640}"/>
    <dgm:cxn modelId="{AFEA61F9-CDEC-4207-9D8E-9A2BB126CE48}" srcId="{B09331C5-3173-479A-991A-130DE1C12DC1}" destId="{A6D83732-67A5-4F7E-9591-F91564075C9F}" srcOrd="2" destOrd="0" parTransId="{F82C7628-CA4F-4405-8BC8-64EAD12D5907}" sibTransId="{75C393A3-9ADF-4939-A2E3-A1407EC30A5E}"/>
    <dgm:cxn modelId="{BCFC57D9-065A-419B-A19A-801121FE42A3}" type="presParOf" srcId="{A474BE47-4AC3-4F4F-A58E-4DCA74DCFC50}" destId="{4F716255-B208-4099-8B7B-F8286980C794}" srcOrd="0" destOrd="0" presId="urn:microsoft.com/office/officeart/2005/8/layout/hList1"/>
    <dgm:cxn modelId="{A6DD11C1-FCC1-4ECB-B5C5-17028639224F}" type="presParOf" srcId="{4F716255-B208-4099-8B7B-F8286980C794}" destId="{7AB49BB4-A94C-41D3-94D4-8DEFEB2DB72C}" srcOrd="0" destOrd="0" presId="urn:microsoft.com/office/officeart/2005/8/layout/hList1"/>
    <dgm:cxn modelId="{77FE4B48-19A1-4837-AA93-74A7B27413DD}" type="presParOf" srcId="{4F716255-B208-4099-8B7B-F8286980C794}" destId="{75826E61-882F-4E42-B2DE-53BD198C8B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B35F0-DD7C-44B7-A5EE-FA5F074BB7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331C5-3173-479A-991A-130DE1C12DC1}">
      <dgm:prSet custT="1"/>
      <dgm:spPr/>
      <dgm:t>
        <a:bodyPr/>
        <a:lstStyle/>
        <a:p>
          <a:r>
            <a:rPr lang="en-US" sz="1800" dirty="0"/>
            <a:t>Given a search problem definition</a:t>
          </a:r>
        </a:p>
      </dgm:t>
    </dgm:pt>
    <dgm:pt modelId="{FB5829C9-BCE3-4442-951E-C2C9542065F6}" type="parTrans" cxnId="{8C2E26C2-0238-4D88-856A-972958EA1005}">
      <dgm:prSet/>
      <dgm:spPr/>
      <dgm:t>
        <a:bodyPr/>
        <a:lstStyle/>
        <a:p>
          <a:endParaRPr lang="en-US"/>
        </a:p>
      </dgm:t>
    </dgm:pt>
    <dgm:pt modelId="{B0DEE2C9-A5A9-485E-AD79-939446786DF5}" type="sibTrans" cxnId="{8C2E26C2-0238-4D88-856A-972958EA1005}">
      <dgm:prSet/>
      <dgm:spPr/>
      <dgm:t>
        <a:bodyPr/>
        <a:lstStyle/>
        <a:p>
          <a:endParaRPr lang="en-US"/>
        </a:p>
      </dgm:t>
    </dgm:pt>
    <dgm:pt modelId="{7830783F-9F12-4D05-BAAA-4021C7065760}">
      <dgm:prSet custT="1"/>
      <dgm:spPr/>
      <dgm:t>
        <a:bodyPr/>
        <a:lstStyle/>
        <a:p>
          <a:r>
            <a:rPr lang="en-US" sz="1800" dirty="0"/>
            <a:t>Initial state</a:t>
          </a:r>
        </a:p>
      </dgm:t>
    </dgm:pt>
    <dgm:pt modelId="{726606B3-11A0-4651-B4CC-860830C1F0EB}" type="parTrans" cxnId="{08CE92E4-9B06-41DE-83CC-15BCC88653FA}">
      <dgm:prSet/>
      <dgm:spPr/>
      <dgm:t>
        <a:bodyPr/>
        <a:lstStyle/>
        <a:p>
          <a:endParaRPr lang="en-US"/>
        </a:p>
      </dgm:t>
    </dgm:pt>
    <dgm:pt modelId="{EC91F9A7-770B-4D17-ACE1-43AD505FAC78}" type="sibTrans" cxnId="{08CE92E4-9B06-41DE-83CC-15BCC88653FA}">
      <dgm:prSet/>
      <dgm:spPr/>
      <dgm:t>
        <a:bodyPr/>
        <a:lstStyle/>
        <a:p>
          <a:endParaRPr lang="en-US"/>
        </a:p>
      </dgm:t>
    </dgm:pt>
    <dgm:pt modelId="{61D9AF60-CC36-477E-88EB-42B03A7530F7}">
      <dgm:prSet custT="1"/>
      <dgm:spPr/>
      <dgm:t>
        <a:bodyPr/>
        <a:lstStyle/>
        <a:p>
          <a:r>
            <a:rPr lang="en-US" sz="1800" dirty="0"/>
            <a:t>Actions</a:t>
          </a:r>
        </a:p>
      </dgm:t>
    </dgm:pt>
    <dgm:pt modelId="{A083548C-B958-42AF-857A-BA52DBA2DEDD}" type="parTrans" cxnId="{FF63512A-B75F-482B-BD9C-09223D0B54CB}">
      <dgm:prSet/>
      <dgm:spPr/>
      <dgm:t>
        <a:bodyPr/>
        <a:lstStyle/>
        <a:p>
          <a:endParaRPr lang="en-US"/>
        </a:p>
      </dgm:t>
    </dgm:pt>
    <dgm:pt modelId="{427F5599-2440-4B96-AC6B-B68DF4D99358}" type="sibTrans" cxnId="{FF63512A-B75F-482B-BD9C-09223D0B54CB}">
      <dgm:prSet/>
      <dgm:spPr/>
      <dgm:t>
        <a:bodyPr/>
        <a:lstStyle/>
        <a:p>
          <a:endParaRPr lang="en-US"/>
        </a:p>
      </dgm:t>
    </dgm:pt>
    <dgm:pt modelId="{A6D83732-67A5-4F7E-9591-F91564075C9F}">
      <dgm:prSet custT="1"/>
      <dgm:spPr/>
      <dgm:t>
        <a:bodyPr/>
        <a:lstStyle/>
        <a:p>
          <a:r>
            <a:rPr lang="en-US" sz="1800" dirty="0"/>
            <a:t>Transition model</a:t>
          </a:r>
        </a:p>
      </dgm:t>
    </dgm:pt>
    <dgm:pt modelId="{F82C7628-CA4F-4405-8BC8-64EAD12D5907}" type="parTrans" cxnId="{AFEA61F9-CDEC-4207-9D8E-9A2BB126CE48}">
      <dgm:prSet/>
      <dgm:spPr/>
      <dgm:t>
        <a:bodyPr/>
        <a:lstStyle/>
        <a:p>
          <a:endParaRPr lang="en-US"/>
        </a:p>
      </dgm:t>
    </dgm:pt>
    <dgm:pt modelId="{75C393A3-9ADF-4939-A2E3-A1407EC30A5E}" type="sibTrans" cxnId="{AFEA61F9-CDEC-4207-9D8E-9A2BB126CE48}">
      <dgm:prSet/>
      <dgm:spPr/>
      <dgm:t>
        <a:bodyPr/>
        <a:lstStyle/>
        <a:p>
          <a:endParaRPr lang="en-US"/>
        </a:p>
      </dgm:t>
    </dgm:pt>
    <dgm:pt modelId="{F0335D94-D374-41AD-8817-3F88B24B6920}">
      <dgm:prSet custT="1"/>
      <dgm:spPr/>
      <dgm:t>
        <a:bodyPr/>
        <a:lstStyle/>
        <a:p>
          <a:r>
            <a:rPr lang="en-US" sz="1800" dirty="0"/>
            <a:t>Goal state</a:t>
          </a:r>
        </a:p>
      </dgm:t>
    </dgm:pt>
    <dgm:pt modelId="{C5C3229C-26EA-4C2B-ADF5-8CE31BFD2B56}" type="parTrans" cxnId="{7C040ABF-F808-4E1A-BCE9-29A065211413}">
      <dgm:prSet/>
      <dgm:spPr/>
      <dgm:t>
        <a:bodyPr/>
        <a:lstStyle/>
        <a:p>
          <a:endParaRPr lang="en-US"/>
        </a:p>
      </dgm:t>
    </dgm:pt>
    <dgm:pt modelId="{DC5FFA83-1564-44FE-A05D-DEC072FB324A}" type="sibTrans" cxnId="{7C040ABF-F808-4E1A-BCE9-29A065211413}">
      <dgm:prSet/>
      <dgm:spPr/>
      <dgm:t>
        <a:bodyPr/>
        <a:lstStyle/>
        <a:p>
          <a:endParaRPr lang="en-US"/>
        </a:p>
      </dgm:t>
    </dgm:pt>
    <dgm:pt modelId="{27D33799-3B04-4365-B080-7CE7041B6744}">
      <dgm:prSet custT="1"/>
      <dgm:spPr/>
      <dgm:t>
        <a:bodyPr/>
        <a:lstStyle/>
        <a:p>
          <a:r>
            <a:rPr lang="en-US" sz="1800" dirty="0"/>
            <a:t>Path cost</a:t>
          </a:r>
        </a:p>
      </dgm:t>
    </dgm:pt>
    <dgm:pt modelId="{9B34E884-74EA-42FF-BD61-5E46FC81D493}" type="parTrans" cxnId="{201E55EB-D9CE-49F4-AD53-991BAF673B02}">
      <dgm:prSet/>
      <dgm:spPr/>
      <dgm:t>
        <a:bodyPr/>
        <a:lstStyle/>
        <a:p>
          <a:endParaRPr lang="en-US"/>
        </a:p>
      </dgm:t>
    </dgm:pt>
    <dgm:pt modelId="{682E82E2-7787-4B51-9E0C-BE9912162640}" type="sibTrans" cxnId="{201E55EB-D9CE-49F4-AD53-991BAF673B02}">
      <dgm:prSet/>
      <dgm:spPr/>
      <dgm:t>
        <a:bodyPr/>
        <a:lstStyle/>
        <a:p>
          <a:endParaRPr lang="en-US"/>
        </a:p>
      </dgm:t>
    </dgm:pt>
    <dgm:pt modelId="{A474BE47-4AC3-4F4F-A58E-4DCA74DCFC50}" type="pres">
      <dgm:prSet presAssocID="{C4CB35F0-DD7C-44B7-A5EE-FA5F074BB79A}" presName="Name0" presStyleCnt="0">
        <dgm:presLayoutVars>
          <dgm:dir/>
          <dgm:animLvl val="lvl"/>
          <dgm:resizeHandles val="exact"/>
        </dgm:presLayoutVars>
      </dgm:prSet>
      <dgm:spPr/>
    </dgm:pt>
    <dgm:pt modelId="{4F716255-B208-4099-8B7B-F8286980C794}" type="pres">
      <dgm:prSet presAssocID="{B09331C5-3173-479A-991A-130DE1C12DC1}" presName="composite" presStyleCnt="0"/>
      <dgm:spPr/>
    </dgm:pt>
    <dgm:pt modelId="{7AB49BB4-A94C-41D3-94D4-8DEFEB2DB72C}" type="pres">
      <dgm:prSet presAssocID="{B09331C5-3173-479A-991A-130DE1C12DC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5826E61-882F-4E42-B2DE-53BD198C8B82}" type="pres">
      <dgm:prSet presAssocID="{B09331C5-3173-479A-991A-130DE1C12DC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B13DE07-506D-430A-8094-3CED932A67DF}" type="presOf" srcId="{A6D83732-67A5-4F7E-9591-F91564075C9F}" destId="{75826E61-882F-4E42-B2DE-53BD198C8B82}" srcOrd="0" destOrd="2" presId="urn:microsoft.com/office/officeart/2005/8/layout/hList1"/>
    <dgm:cxn modelId="{9DF7D512-55FA-41AD-8A0A-4993F081FA96}" type="presOf" srcId="{C4CB35F0-DD7C-44B7-A5EE-FA5F074BB79A}" destId="{A474BE47-4AC3-4F4F-A58E-4DCA74DCFC50}" srcOrd="0" destOrd="0" presId="urn:microsoft.com/office/officeart/2005/8/layout/hList1"/>
    <dgm:cxn modelId="{FF63512A-B75F-482B-BD9C-09223D0B54CB}" srcId="{B09331C5-3173-479A-991A-130DE1C12DC1}" destId="{61D9AF60-CC36-477E-88EB-42B03A7530F7}" srcOrd="1" destOrd="0" parTransId="{A083548C-B958-42AF-857A-BA52DBA2DEDD}" sibTransId="{427F5599-2440-4B96-AC6B-B68DF4D99358}"/>
    <dgm:cxn modelId="{F12F0041-9083-4B2F-9479-8A446A63C24E}" type="presOf" srcId="{61D9AF60-CC36-477E-88EB-42B03A7530F7}" destId="{75826E61-882F-4E42-B2DE-53BD198C8B82}" srcOrd="0" destOrd="1" presId="urn:microsoft.com/office/officeart/2005/8/layout/hList1"/>
    <dgm:cxn modelId="{F7199764-38BE-4EE6-979C-5C83910F2A20}" type="presOf" srcId="{B09331C5-3173-479A-991A-130DE1C12DC1}" destId="{7AB49BB4-A94C-41D3-94D4-8DEFEB2DB72C}" srcOrd="0" destOrd="0" presId="urn:microsoft.com/office/officeart/2005/8/layout/hList1"/>
    <dgm:cxn modelId="{1AAA8F4C-BF24-4E52-9000-8B5339ABF60B}" type="presOf" srcId="{27D33799-3B04-4365-B080-7CE7041B6744}" destId="{75826E61-882F-4E42-B2DE-53BD198C8B82}" srcOrd="0" destOrd="4" presId="urn:microsoft.com/office/officeart/2005/8/layout/hList1"/>
    <dgm:cxn modelId="{3B809D72-991F-4357-B1CB-1A73E0D4BC93}" type="presOf" srcId="{7830783F-9F12-4D05-BAAA-4021C7065760}" destId="{75826E61-882F-4E42-B2DE-53BD198C8B82}" srcOrd="0" destOrd="0" presId="urn:microsoft.com/office/officeart/2005/8/layout/hList1"/>
    <dgm:cxn modelId="{64E6F553-7D23-488F-9FAC-DC596BD9BB59}" type="presOf" srcId="{F0335D94-D374-41AD-8817-3F88B24B6920}" destId="{75826E61-882F-4E42-B2DE-53BD198C8B82}" srcOrd="0" destOrd="3" presId="urn:microsoft.com/office/officeart/2005/8/layout/hList1"/>
    <dgm:cxn modelId="{7C040ABF-F808-4E1A-BCE9-29A065211413}" srcId="{B09331C5-3173-479A-991A-130DE1C12DC1}" destId="{F0335D94-D374-41AD-8817-3F88B24B6920}" srcOrd="3" destOrd="0" parTransId="{C5C3229C-26EA-4C2B-ADF5-8CE31BFD2B56}" sibTransId="{DC5FFA83-1564-44FE-A05D-DEC072FB324A}"/>
    <dgm:cxn modelId="{8C2E26C2-0238-4D88-856A-972958EA1005}" srcId="{C4CB35F0-DD7C-44B7-A5EE-FA5F074BB79A}" destId="{B09331C5-3173-479A-991A-130DE1C12DC1}" srcOrd="0" destOrd="0" parTransId="{FB5829C9-BCE3-4442-951E-C2C9542065F6}" sibTransId="{B0DEE2C9-A5A9-485E-AD79-939446786DF5}"/>
    <dgm:cxn modelId="{08CE92E4-9B06-41DE-83CC-15BCC88653FA}" srcId="{B09331C5-3173-479A-991A-130DE1C12DC1}" destId="{7830783F-9F12-4D05-BAAA-4021C7065760}" srcOrd="0" destOrd="0" parTransId="{726606B3-11A0-4651-B4CC-860830C1F0EB}" sibTransId="{EC91F9A7-770B-4D17-ACE1-43AD505FAC78}"/>
    <dgm:cxn modelId="{201E55EB-D9CE-49F4-AD53-991BAF673B02}" srcId="{B09331C5-3173-479A-991A-130DE1C12DC1}" destId="{27D33799-3B04-4365-B080-7CE7041B6744}" srcOrd="4" destOrd="0" parTransId="{9B34E884-74EA-42FF-BD61-5E46FC81D493}" sibTransId="{682E82E2-7787-4B51-9E0C-BE9912162640}"/>
    <dgm:cxn modelId="{AFEA61F9-CDEC-4207-9D8E-9A2BB126CE48}" srcId="{B09331C5-3173-479A-991A-130DE1C12DC1}" destId="{A6D83732-67A5-4F7E-9591-F91564075C9F}" srcOrd="2" destOrd="0" parTransId="{F82C7628-CA4F-4405-8BC8-64EAD12D5907}" sibTransId="{75C393A3-9ADF-4939-A2E3-A1407EC30A5E}"/>
    <dgm:cxn modelId="{BCFC57D9-065A-419B-A19A-801121FE42A3}" type="presParOf" srcId="{A474BE47-4AC3-4F4F-A58E-4DCA74DCFC50}" destId="{4F716255-B208-4099-8B7B-F8286980C794}" srcOrd="0" destOrd="0" presId="urn:microsoft.com/office/officeart/2005/8/layout/hList1"/>
    <dgm:cxn modelId="{A6DD11C1-FCC1-4ECB-B5C5-17028639224F}" type="presParOf" srcId="{4F716255-B208-4099-8B7B-F8286980C794}" destId="{7AB49BB4-A94C-41D3-94D4-8DEFEB2DB72C}" srcOrd="0" destOrd="0" presId="urn:microsoft.com/office/officeart/2005/8/layout/hList1"/>
    <dgm:cxn modelId="{77FE4B48-19A1-4837-AA93-74A7B27413DD}" type="presParOf" srcId="{4F716255-B208-4099-8B7B-F8286980C794}" destId="{75826E61-882F-4E42-B2DE-53BD198C8B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A58764-EBBE-49BF-A498-49139B7CB4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C0BF2-F4D1-4727-ADCF-9B451ABC73DB}">
      <dgm:prSet/>
      <dgm:spPr/>
      <dgm:t>
        <a:bodyPr/>
        <a:lstStyle/>
        <a:p>
          <a:r>
            <a:rPr lang="en-US"/>
            <a:t>Best-First Search</a:t>
          </a:r>
        </a:p>
      </dgm:t>
    </dgm:pt>
    <dgm:pt modelId="{73B01A1B-E2B4-4509-8641-7469EA41DDAA}" type="parTrans" cxnId="{D76041C7-DD70-46B3-B28C-24F4E12957D4}">
      <dgm:prSet/>
      <dgm:spPr/>
      <dgm:t>
        <a:bodyPr/>
        <a:lstStyle/>
        <a:p>
          <a:endParaRPr lang="en-US"/>
        </a:p>
      </dgm:t>
    </dgm:pt>
    <dgm:pt modelId="{F9814398-7DA9-4AA7-8484-4444395A0F34}" type="sibTrans" cxnId="{D76041C7-DD70-46B3-B28C-24F4E12957D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C73D527-BE38-4729-9A4D-0823CBA25C0D}">
          <dgm:prSet custT="1"/>
          <dgm:spPr/>
          <dgm:t>
            <a:bodyPr/>
            <a:lstStyle/>
            <a:p>
              <a:pPr/>
              <a:r>
                <a:rPr lang="en-US" sz="2400" dirty="0"/>
                <a:t>Expand the frontier using</a:t>
              </a:r>
              <a:br>
                <a:rPr lang="en-US" sz="2400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400" dirty="0"/>
            </a:p>
          </dgm:t>
        </dgm:pt>
      </mc:Choice>
      <mc:Fallback xmlns="">
        <dgm:pt modelId="{EC73D527-BE38-4729-9A4D-0823CBA25C0D}">
          <dgm:prSet custT="1"/>
          <dgm:spPr/>
          <dgm:t>
            <a:bodyPr/>
            <a:lstStyle/>
            <a:p>
              <a:r>
                <a:rPr lang="en-US" sz="2400" dirty="0"/>
                <a:t>Expand the frontier using</a:t>
              </a:r>
              <a:br>
                <a:rPr lang="en-US" sz="2400" dirty="0"/>
              </a:br>
              <a:r>
                <a:rPr lang="en-US" sz="2400" b="0" i="0">
                  <a:latin typeface="Cambria Math" panose="02040503050406030204" pitchFamily="18" charset="0"/>
                </a:rPr>
                <a:t> 𝑓(𝑛)=ℎ(𝑛)</a:t>
              </a:r>
              <a:endParaRPr lang="en-US" sz="2400" dirty="0"/>
            </a:p>
          </dgm:t>
        </dgm:pt>
      </mc:Fallback>
    </mc:AlternateContent>
    <dgm:pt modelId="{ACC501FE-A2DA-490D-AF45-42F62616BD47}" type="parTrans" cxnId="{0E8B253E-8D53-4D10-B37A-4EF9D0379F52}">
      <dgm:prSet/>
      <dgm:spPr/>
      <dgm:t>
        <a:bodyPr/>
        <a:lstStyle/>
        <a:p>
          <a:endParaRPr lang="en-US"/>
        </a:p>
      </dgm:t>
    </dgm:pt>
    <dgm:pt modelId="{AF618160-5B07-428C-AE26-4B29479CF0A6}" type="sibTrans" cxnId="{0E8B253E-8D53-4D10-B37A-4EF9D0379F52}">
      <dgm:prSet/>
      <dgm:spPr/>
      <dgm:t>
        <a:bodyPr/>
        <a:lstStyle/>
        <a:p>
          <a:endParaRPr lang="en-US"/>
        </a:p>
      </dgm:t>
    </dgm:pt>
    <dgm:pt modelId="{B3C12791-4D5E-42F8-A981-E2D6EC9606A4}" type="pres">
      <dgm:prSet presAssocID="{2CA58764-EBBE-49BF-A498-49139B7CB444}" presName="Name0" presStyleCnt="0">
        <dgm:presLayoutVars>
          <dgm:dir/>
          <dgm:animLvl val="lvl"/>
          <dgm:resizeHandles val="exact"/>
        </dgm:presLayoutVars>
      </dgm:prSet>
      <dgm:spPr/>
    </dgm:pt>
    <dgm:pt modelId="{2C759D0A-DD49-4496-98DB-8559F7A2A54B}" type="pres">
      <dgm:prSet presAssocID="{0E0C0BF2-F4D1-4727-ADCF-9B451ABC73DB}" presName="linNode" presStyleCnt="0"/>
      <dgm:spPr/>
    </dgm:pt>
    <dgm:pt modelId="{A1947C06-6504-4B2C-BA4A-52FBD55BC516}" type="pres">
      <dgm:prSet presAssocID="{0E0C0BF2-F4D1-4727-ADCF-9B451ABC73DB}" presName="parentText" presStyleLbl="node1" presStyleIdx="0" presStyleCnt="2" custLinFactNeighborX="-70773" custLinFactNeighborY="3737">
        <dgm:presLayoutVars>
          <dgm:chMax val="1"/>
          <dgm:bulletEnabled val="1"/>
        </dgm:presLayoutVars>
      </dgm:prSet>
      <dgm:spPr/>
    </dgm:pt>
    <dgm:pt modelId="{CBB345F7-9E86-46C2-B70D-C74E54A750E2}" type="pres">
      <dgm:prSet presAssocID="{F9814398-7DA9-4AA7-8484-4444395A0F34}" presName="sp" presStyleCnt="0"/>
      <dgm:spPr/>
    </dgm:pt>
    <dgm:pt modelId="{B4FC76ED-2B95-4493-8031-AB9620827C7A}" type="pres">
      <dgm:prSet presAssocID="{EC73D527-BE38-4729-9A4D-0823CBA25C0D}" presName="linNode" presStyleCnt="0"/>
      <dgm:spPr/>
    </dgm:pt>
    <dgm:pt modelId="{B991C32F-A05D-4B9E-8E65-9276A1A5031C}" type="pres">
      <dgm:prSet presAssocID="{EC73D527-BE38-4729-9A4D-0823CBA25C0D}" presName="parentText" presStyleLbl="node1" presStyleIdx="1" presStyleCnt="2" custScaleX="110682" custLinFactY="-1263" custLinFactNeighborX="82206" custLinFactNeighborY="-100000">
        <dgm:presLayoutVars>
          <dgm:chMax val="1"/>
          <dgm:bulletEnabled val="1"/>
        </dgm:presLayoutVars>
      </dgm:prSet>
      <dgm:spPr/>
    </dgm:pt>
  </dgm:ptLst>
  <dgm:cxnLst>
    <dgm:cxn modelId="{0E8B253E-8D53-4D10-B37A-4EF9D0379F52}" srcId="{2CA58764-EBBE-49BF-A498-49139B7CB444}" destId="{EC73D527-BE38-4729-9A4D-0823CBA25C0D}" srcOrd="1" destOrd="0" parTransId="{ACC501FE-A2DA-490D-AF45-42F62616BD47}" sibTransId="{AF618160-5B07-428C-AE26-4B29479CF0A6}"/>
    <dgm:cxn modelId="{C8B5C046-E234-4B63-82BA-F181354B3231}" type="presOf" srcId="{EC73D527-BE38-4729-9A4D-0823CBA25C0D}" destId="{B991C32F-A05D-4B9E-8E65-9276A1A5031C}" srcOrd="0" destOrd="0" presId="urn:microsoft.com/office/officeart/2005/8/layout/vList5"/>
    <dgm:cxn modelId="{E16E1B4D-7C1C-4E89-8216-ED63007AD517}" type="presOf" srcId="{0E0C0BF2-F4D1-4727-ADCF-9B451ABC73DB}" destId="{A1947C06-6504-4B2C-BA4A-52FBD55BC516}" srcOrd="0" destOrd="0" presId="urn:microsoft.com/office/officeart/2005/8/layout/vList5"/>
    <dgm:cxn modelId="{CDFBD0A8-D350-4F34-ADD8-C10B1520383A}" type="presOf" srcId="{2CA58764-EBBE-49BF-A498-49139B7CB444}" destId="{B3C12791-4D5E-42F8-A981-E2D6EC9606A4}" srcOrd="0" destOrd="0" presId="urn:microsoft.com/office/officeart/2005/8/layout/vList5"/>
    <dgm:cxn modelId="{D76041C7-DD70-46B3-B28C-24F4E12957D4}" srcId="{2CA58764-EBBE-49BF-A498-49139B7CB444}" destId="{0E0C0BF2-F4D1-4727-ADCF-9B451ABC73DB}" srcOrd="0" destOrd="0" parTransId="{73B01A1B-E2B4-4509-8641-7469EA41DDAA}" sibTransId="{F9814398-7DA9-4AA7-8484-4444395A0F34}"/>
    <dgm:cxn modelId="{D284200D-B2F3-489D-980B-0E4A4F582B75}" type="presParOf" srcId="{B3C12791-4D5E-42F8-A981-E2D6EC9606A4}" destId="{2C759D0A-DD49-4496-98DB-8559F7A2A54B}" srcOrd="0" destOrd="0" presId="urn:microsoft.com/office/officeart/2005/8/layout/vList5"/>
    <dgm:cxn modelId="{3081EBBA-C193-4A7C-A8FA-14C5A6AFBBF1}" type="presParOf" srcId="{2C759D0A-DD49-4496-98DB-8559F7A2A54B}" destId="{A1947C06-6504-4B2C-BA4A-52FBD55BC516}" srcOrd="0" destOrd="0" presId="urn:microsoft.com/office/officeart/2005/8/layout/vList5"/>
    <dgm:cxn modelId="{C1E0438C-F71A-4416-8AED-35A5872FC6DC}" type="presParOf" srcId="{B3C12791-4D5E-42F8-A981-E2D6EC9606A4}" destId="{CBB345F7-9E86-46C2-B70D-C74E54A750E2}" srcOrd="1" destOrd="0" presId="urn:microsoft.com/office/officeart/2005/8/layout/vList5"/>
    <dgm:cxn modelId="{86C72FDE-D25D-49E1-A421-90C3D40163ED}" type="presParOf" srcId="{B3C12791-4D5E-42F8-A981-E2D6EC9606A4}" destId="{B4FC76ED-2B95-4493-8031-AB9620827C7A}" srcOrd="2" destOrd="0" presId="urn:microsoft.com/office/officeart/2005/8/layout/vList5"/>
    <dgm:cxn modelId="{78162856-6315-4243-809C-C037F636D67A}" type="presParOf" srcId="{B4FC76ED-2B95-4493-8031-AB9620827C7A}" destId="{B991C32F-A05D-4B9E-8E65-9276A1A50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A58764-EBBE-49BF-A498-49139B7CB4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C0BF2-F4D1-4727-ADCF-9B451ABC73DB}">
      <dgm:prSet/>
      <dgm:spPr/>
      <dgm:t>
        <a:bodyPr/>
        <a:lstStyle/>
        <a:p>
          <a:r>
            <a:rPr lang="en-US"/>
            <a:t>Best-First Search</a:t>
          </a:r>
        </a:p>
      </dgm:t>
    </dgm:pt>
    <dgm:pt modelId="{73B01A1B-E2B4-4509-8641-7469EA41DDAA}" type="parTrans" cxnId="{D76041C7-DD70-46B3-B28C-24F4E12957D4}">
      <dgm:prSet/>
      <dgm:spPr/>
      <dgm:t>
        <a:bodyPr/>
        <a:lstStyle/>
        <a:p>
          <a:endParaRPr lang="en-US"/>
        </a:p>
      </dgm:t>
    </dgm:pt>
    <dgm:pt modelId="{F9814398-7DA9-4AA7-8484-4444395A0F34}" type="sibTrans" cxnId="{D76041C7-DD70-46B3-B28C-24F4E12957D4}">
      <dgm:prSet/>
      <dgm:spPr/>
      <dgm:t>
        <a:bodyPr/>
        <a:lstStyle/>
        <a:p>
          <a:endParaRPr lang="en-US"/>
        </a:p>
      </dgm:t>
    </dgm:pt>
    <dgm:pt modelId="{EC73D527-BE38-4729-9A4D-0823CBA25C0D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CC501FE-A2DA-490D-AF45-42F62616BD47}" type="parTrans" cxnId="{0E8B253E-8D53-4D10-B37A-4EF9D0379F52}">
      <dgm:prSet/>
      <dgm:spPr/>
      <dgm:t>
        <a:bodyPr/>
        <a:lstStyle/>
        <a:p>
          <a:endParaRPr lang="en-US"/>
        </a:p>
      </dgm:t>
    </dgm:pt>
    <dgm:pt modelId="{AF618160-5B07-428C-AE26-4B29479CF0A6}" type="sibTrans" cxnId="{0E8B253E-8D53-4D10-B37A-4EF9D0379F52}">
      <dgm:prSet/>
      <dgm:spPr/>
      <dgm:t>
        <a:bodyPr/>
        <a:lstStyle/>
        <a:p>
          <a:endParaRPr lang="en-US"/>
        </a:p>
      </dgm:t>
    </dgm:pt>
    <dgm:pt modelId="{B3C12791-4D5E-42F8-A981-E2D6EC9606A4}" type="pres">
      <dgm:prSet presAssocID="{2CA58764-EBBE-49BF-A498-49139B7CB444}" presName="Name0" presStyleCnt="0">
        <dgm:presLayoutVars>
          <dgm:dir/>
          <dgm:animLvl val="lvl"/>
          <dgm:resizeHandles val="exact"/>
        </dgm:presLayoutVars>
      </dgm:prSet>
      <dgm:spPr/>
    </dgm:pt>
    <dgm:pt modelId="{2C759D0A-DD49-4496-98DB-8559F7A2A54B}" type="pres">
      <dgm:prSet presAssocID="{0E0C0BF2-F4D1-4727-ADCF-9B451ABC73DB}" presName="linNode" presStyleCnt="0"/>
      <dgm:spPr/>
    </dgm:pt>
    <dgm:pt modelId="{A1947C06-6504-4B2C-BA4A-52FBD55BC516}" type="pres">
      <dgm:prSet presAssocID="{0E0C0BF2-F4D1-4727-ADCF-9B451ABC73DB}" presName="parentText" presStyleLbl="node1" presStyleIdx="0" presStyleCnt="2" custLinFactNeighborX="-70773" custLinFactNeighborY="3737">
        <dgm:presLayoutVars>
          <dgm:chMax val="1"/>
          <dgm:bulletEnabled val="1"/>
        </dgm:presLayoutVars>
      </dgm:prSet>
      <dgm:spPr/>
    </dgm:pt>
    <dgm:pt modelId="{CBB345F7-9E86-46C2-B70D-C74E54A750E2}" type="pres">
      <dgm:prSet presAssocID="{F9814398-7DA9-4AA7-8484-4444395A0F34}" presName="sp" presStyleCnt="0"/>
      <dgm:spPr/>
    </dgm:pt>
    <dgm:pt modelId="{B4FC76ED-2B95-4493-8031-AB9620827C7A}" type="pres">
      <dgm:prSet presAssocID="{EC73D527-BE38-4729-9A4D-0823CBA25C0D}" presName="linNode" presStyleCnt="0"/>
      <dgm:spPr/>
    </dgm:pt>
    <dgm:pt modelId="{B991C32F-A05D-4B9E-8E65-9276A1A5031C}" type="pres">
      <dgm:prSet presAssocID="{EC73D527-BE38-4729-9A4D-0823CBA25C0D}" presName="parentText" presStyleLbl="node1" presStyleIdx="1" presStyleCnt="2" custScaleX="110682" custLinFactY="-1263" custLinFactNeighborX="82206" custLinFactNeighborY="-100000">
        <dgm:presLayoutVars>
          <dgm:chMax val="1"/>
          <dgm:bulletEnabled val="1"/>
        </dgm:presLayoutVars>
      </dgm:prSet>
      <dgm:spPr/>
    </dgm:pt>
  </dgm:ptLst>
  <dgm:cxnLst>
    <dgm:cxn modelId="{0E8B253E-8D53-4D10-B37A-4EF9D0379F52}" srcId="{2CA58764-EBBE-49BF-A498-49139B7CB444}" destId="{EC73D527-BE38-4729-9A4D-0823CBA25C0D}" srcOrd="1" destOrd="0" parTransId="{ACC501FE-A2DA-490D-AF45-42F62616BD47}" sibTransId="{AF618160-5B07-428C-AE26-4B29479CF0A6}"/>
    <dgm:cxn modelId="{C8B5C046-E234-4B63-82BA-F181354B3231}" type="presOf" srcId="{EC73D527-BE38-4729-9A4D-0823CBA25C0D}" destId="{B991C32F-A05D-4B9E-8E65-9276A1A5031C}" srcOrd="0" destOrd="0" presId="urn:microsoft.com/office/officeart/2005/8/layout/vList5"/>
    <dgm:cxn modelId="{E16E1B4D-7C1C-4E89-8216-ED63007AD517}" type="presOf" srcId="{0E0C0BF2-F4D1-4727-ADCF-9B451ABC73DB}" destId="{A1947C06-6504-4B2C-BA4A-52FBD55BC516}" srcOrd="0" destOrd="0" presId="urn:microsoft.com/office/officeart/2005/8/layout/vList5"/>
    <dgm:cxn modelId="{CDFBD0A8-D350-4F34-ADD8-C10B1520383A}" type="presOf" srcId="{2CA58764-EBBE-49BF-A498-49139B7CB444}" destId="{B3C12791-4D5E-42F8-A981-E2D6EC9606A4}" srcOrd="0" destOrd="0" presId="urn:microsoft.com/office/officeart/2005/8/layout/vList5"/>
    <dgm:cxn modelId="{D76041C7-DD70-46B3-B28C-24F4E12957D4}" srcId="{2CA58764-EBBE-49BF-A498-49139B7CB444}" destId="{0E0C0BF2-F4D1-4727-ADCF-9B451ABC73DB}" srcOrd="0" destOrd="0" parTransId="{73B01A1B-E2B4-4509-8641-7469EA41DDAA}" sibTransId="{F9814398-7DA9-4AA7-8484-4444395A0F34}"/>
    <dgm:cxn modelId="{D284200D-B2F3-489D-980B-0E4A4F582B75}" type="presParOf" srcId="{B3C12791-4D5E-42F8-A981-E2D6EC9606A4}" destId="{2C759D0A-DD49-4496-98DB-8559F7A2A54B}" srcOrd="0" destOrd="0" presId="urn:microsoft.com/office/officeart/2005/8/layout/vList5"/>
    <dgm:cxn modelId="{3081EBBA-C193-4A7C-A8FA-14C5A6AFBBF1}" type="presParOf" srcId="{2C759D0A-DD49-4496-98DB-8559F7A2A54B}" destId="{A1947C06-6504-4B2C-BA4A-52FBD55BC516}" srcOrd="0" destOrd="0" presId="urn:microsoft.com/office/officeart/2005/8/layout/vList5"/>
    <dgm:cxn modelId="{C1E0438C-F71A-4416-8AED-35A5872FC6DC}" type="presParOf" srcId="{B3C12791-4D5E-42F8-A981-E2D6EC9606A4}" destId="{CBB345F7-9E86-46C2-B70D-C74E54A750E2}" srcOrd="1" destOrd="0" presId="urn:microsoft.com/office/officeart/2005/8/layout/vList5"/>
    <dgm:cxn modelId="{86C72FDE-D25D-49E1-A421-90C3D40163ED}" type="presParOf" srcId="{B3C12791-4D5E-42F8-A981-E2D6EC9606A4}" destId="{B4FC76ED-2B95-4493-8031-AB9620827C7A}" srcOrd="2" destOrd="0" presId="urn:microsoft.com/office/officeart/2005/8/layout/vList5"/>
    <dgm:cxn modelId="{78162856-6315-4243-809C-C037F636D67A}" type="presParOf" srcId="{B4FC76ED-2B95-4493-8031-AB9620827C7A}" destId="{B991C32F-A05D-4B9E-8E65-9276A1A50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A58764-EBBE-49BF-A498-49139B7CB4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C0BF2-F4D1-4727-ADCF-9B451ABC73DB}">
      <dgm:prSet/>
      <dgm:spPr/>
      <dgm:t>
        <a:bodyPr/>
        <a:lstStyle/>
        <a:p>
          <a:r>
            <a:rPr lang="en-US"/>
            <a:t>Best-First Search</a:t>
          </a:r>
        </a:p>
      </dgm:t>
    </dgm:pt>
    <dgm:pt modelId="{73B01A1B-E2B4-4509-8641-7469EA41DDAA}" type="parTrans" cxnId="{D76041C7-DD70-46B3-B28C-24F4E12957D4}">
      <dgm:prSet/>
      <dgm:spPr/>
      <dgm:t>
        <a:bodyPr/>
        <a:lstStyle/>
        <a:p>
          <a:endParaRPr lang="en-US"/>
        </a:p>
      </dgm:t>
    </dgm:pt>
    <dgm:pt modelId="{F9814398-7DA9-4AA7-8484-4444395A0F34}" type="sibTrans" cxnId="{D76041C7-DD70-46B3-B28C-24F4E12957D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C73D527-BE38-4729-9A4D-0823CBA25C0D}">
          <dgm:prSet custT="1"/>
          <dgm:spPr/>
          <dgm:t>
            <a:bodyPr/>
            <a:lstStyle/>
            <a:p>
              <a:pPr/>
              <a:r>
                <a:rPr lang="en-US" sz="2400" dirty="0"/>
                <a:t>Expand the frontier using</a:t>
              </a:r>
              <a:br>
                <a:rPr lang="en-US" sz="2400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400" dirty="0"/>
            </a:p>
          </dgm:t>
        </dgm:pt>
      </mc:Choice>
      <mc:Fallback xmlns="">
        <dgm:pt modelId="{EC73D527-BE38-4729-9A4D-0823CBA25C0D}">
          <dgm:prSet custT="1"/>
          <dgm:spPr/>
          <dgm:t>
            <a:bodyPr/>
            <a:lstStyle/>
            <a:p>
              <a:r>
                <a:rPr lang="en-US" sz="2400" dirty="0"/>
                <a:t>Expand the frontier using</a:t>
              </a:r>
              <a:br>
                <a:rPr lang="en-US" sz="2400" dirty="0"/>
              </a:br>
              <a:r>
                <a:rPr lang="en-US" sz="2400" b="0" i="0">
                  <a:latin typeface="Cambria Math" panose="02040503050406030204" pitchFamily="18" charset="0"/>
                </a:rPr>
                <a:t> 𝑓(𝑛)=𝑔(𝑛)+ℎ(𝑛)</a:t>
              </a:r>
              <a:endParaRPr lang="en-US" sz="2400" dirty="0"/>
            </a:p>
          </dgm:t>
        </dgm:pt>
      </mc:Fallback>
    </mc:AlternateContent>
    <dgm:pt modelId="{ACC501FE-A2DA-490D-AF45-42F62616BD47}" type="parTrans" cxnId="{0E8B253E-8D53-4D10-B37A-4EF9D0379F52}">
      <dgm:prSet/>
      <dgm:spPr/>
      <dgm:t>
        <a:bodyPr/>
        <a:lstStyle/>
        <a:p>
          <a:endParaRPr lang="en-US"/>
        </a:p>
      </dgm:t>
    </dgm:pt>
    <dgm:pt modelId="{AF618160-5B07-428C-AE26-4B29479CF0A6}" type="sibTrans" cxnId="{0E8B253E-8D53-4D10-B37A-4EF9D0379F52}">
      <dgm:prSet/>
      <dgm:spPr/>
      <dgm:t>
        <a:bodyPr/>
        <a:lstStyle/>
        <a:p>
          <a:endParaRPr lang="en-US"/>
        </a:p>
      </dgm:t>
    </dgm:pt>
    <dgm:pt modelId="{B3C12791-4D5E-42F8-A981-E2D6EC9606A4}" type="pres">
      <dgm:prSet presAssocID="{2CA58764-EBBE-49BF-A498-49139B7CB444}" presName="Name0" presStyleCnt="0">
        <dgm:presLayoutVars>
          <dgm:dir/>
          <dgm:animLvl val="lvl"/>
          <dgm:resizeHandles val="exact"/>
        </dgm:presLayoutVars>
      </dgm:prSet>
      <dgm:spPr/>
    </dgm:pt>
    <dgm:pt modelId="{2C759D0A-DD49-4496-98DB-8559F7A2A54B}" type="pres">
      <dgm:prSet presAssocID="{0E0C0BF2-F4D1-4727-ADCF-9B451ABC73DB}" presName="linNode" presStyleCnt="0"/>
      <dgm:spPr/>
    </dgm:pt>
    <dgm:pt modelId="{A1947C06-6504-4B2C-BA4A-52FBD55BC516}" type="pres">
      <dgm:prSet presAssocID="{0E0C0BF2-F4D1-4727-ADCF-9B451ABC73DB}" presName="parentText" presStyleLbl="node1" presStyleIdx="0" presStyleCnt="2" custLinFactNeighborX="-70773" custLinFactNeighborY="3737">
        <dgm:presLayoutVars>
          <dgm:chMax val="1"/>
          <dgm:bulletEnabled val="1"/>
        </dgm:presLayoutVars>
      </dgm:prSet>
      <dgm:spPr/>
    </dgm:pt>
    <dgm:pt modelId="{CBB345F7-9E86-46C2-B70D-C74E54A750E2}" type="pres">
      <dgm:prSet presAssocID="{F9814398-7DA9-4AA7-8484-4444395A0F34}" presName="sp" presStyleCnt="0"/>
      <dgm:spPr/>
    </dgm:pt>
    <dgm:pt modelId="{B4FC76ED-2B95-4493-8031-AB9620827C7A}" type="pres">
      <dgm:prSet presAssocID="{EC73D527-BE38-4729-9A4D-0823CBA25C0D}" presName="linNode" presStyleCnt="0"/>
      <dgm:spPr/>
    </dgm:pt>
    <dgm:pt modelId="{B991C32F-A05D-4B9E-8E65-9276A1A5031C}" type="pres">
      <dgm:prSet presAssocID="{EC73D527-BE38-4729-9A4D-0823CBA25C0D}" presName="parentText" presStyleLbl="node1" presStyleIdx="1" presStyleCnt="2" custScaleX="110682" custLinFactY="-1263" custLinFactNeighborX="82206" custLinFactNeighborY="-100000">
        <dgm:presLayoutVars>
          <dgm:chMax val="1"/>
          <dgm:bulletEnabled val="1"/>
        </dgm:presLayoutVars>
      </dgm:prSet>
      <dgm:spPr/>
    </dgm:pt>
  </dgm:ptLst>
  <dgm:cxnLst>
    <dgm:cxn modelId="{0E8B253E-8D53-4D10-B37A-4EF9D0379F52}" srcId="{2CA58764-EBBE-49BF-A498-49139B7CB444}" destId="{EC73D527-BE38-4729-9A4D-0823CBA25C0D}" srcOrd="1" destOrd="0" parTransId="{ACC501FE-A2DA-490D-AF45-42F62616BD47}" sibTransId="{AF618160-5B07-428C-AE26-4B29479CF0A6}"/>
    <dgm:cxn modelId="{C8B5C046-E234-4B63-82BA-F181354B3231}" type="presOf" srcId="{EC73D527-BE38-4729-9A4D-0823CBA25C0D}" destId="{B991C32F-A05D-4B9E-8E65-9276A1A5031C}" srcOrd="0" destOrd="0" presId="urn:microsoft.com/office/officeart/2005/8/layout/vList5"/>
    <dgm:cxn modelId="{E16E1B4D-7C1C-4E89-8216-ED63007AD517}" type="presOf" srcId="{0E0C0BF2-F4D1-4727-ADCF-9B451ABC73DB}" destId="{A1947C06-6504-4B2C-BA4A-52FBD55BC516}" srcOrd="0" destOrd="0" presId="urn:microsoft.com/office/officeart/2005/8/layout/vList5"/>
    <dgm:cxn modelId="{CDFBD0A8-D350-4F34-ADD8-C10B1520383A}" type="presOf" srcId="{2CA58764-EBBE-49BF-A498-49139B7CB444}" destId="{B3C12791-4D5E-42F8-A981-E2D6EC9606A4}" srcOrd="0" destOrd="0" presId="urn:microsoft.com/office/officeart/2005/8/layout/vList5"/>
    <dgm:cxn modelId="{D76041C7-DD70-46B3-B28C-24F4E12957D4}" srcId="{2CA58764-EBBE-49BF-A498-49139B7CB444}" destId="{0E0C0BF2-F4D1-4727-ADCF-9B451ABC73DB}" srcOrd="0" destOrd="0" parTransId="{73B01A1B-E2B4-4509-8641-7469EA41DDAA}" sibTransId="{F9814398-7DA9-4AA7-8484-4444395A0F34}"/>
    <dgm:cxn modelId="{D284200D-B2F3-489D-980B-0E4A4F582B75}" type="presParOf" srcId="{B3C12791-4D5E-42F8-A981-E2D6EC9606A4}" destId="{2C759D0A-DD49-4496-98DB-8559F7A2A54B}" srcOrd="0" destOrd="0" presId="urn:microsoft.com/office/officeart/2005/8/layout/vList5"/>
    <dgm:cxn modelId="{3081EBBA-C193-4A7C-A8FA-14C5A6AFBBF1}" type="presParOf" srcId="{2C759D0A-DD49-4496-98DB-8559F7A2A54B}" destId="{A1947C06-6504-4B2C-BA4A-52FBD55BC516}" srcOrd="0" destOrd="0" presId="urn:microsoft.com/office/officeart/2005/8/layout/vList5"/>
    <dgm:cxn modelId="{C1E0438C-F71A-4416-8AED-35A5872FC6DC}" type="presParOf" srcId="{B3C12791-4D5E-42F8-A981-E2D6EC9606A4}" destId="{CBB345F7-9E86-46C2-B70D-C74E54A750E2}" srcOrd="1" destOrd="0" presId="urn:microsoft.com/office/officeart/2005/8/layout/vList5"/>
    <dgm:cxn modelId="{86C72FDE-D25D-49E1-A421-90C3D40163ED}" type="presParOf" srcId="{B3C12791-4D5E-42F8-A981-E2D6EC9606A4}" destId="{B4FC76ED-2B95-4493-8031-AB9620827C7A}" srcOrd="2" destOrd="0" presId="urn:microsoft.com/office/officeart/2005/8/layout/vList5"/>
    <dgm:cxn modelId="{78162856-6315-4243-809C-C037F636D67A}" type="presParOf" srcId="{B4FC76ED-2B95-4493-8031-AB9620827C7A}" destId="{B991C32F-A05D-4B9E-8E65-9276A1A50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A58764-EBBE-49BF-A498-49139B7CB4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C0BF2-F4D1-4727-ADCF-9B451ABC73DB}">
      <dgm:prSet/>
      <dgm:spPr/>
      <dgm:t>
        <a:bodyPr/>
        <a:lstStyle/>
        <a:p>
          <a:r>
            <a:rPr lang="en-US"/>
            <a:t>Best-First Search</a:t>
          </a:r>
        </a:p>
      </dgm:t>
    </dgm:pt>
    <dgm:pt modelId="{73B01A1B-E2B4-4509-8641-7469EA41DDAA}" type="parTrans" cxnId="{D76041C7-DD70-46B3-B28C-24F4E12957D4}">
      <dgm:prSet/>
      <dgm:spPr/>
      <dgm:t>
        <a:bodyPr/>
        <a:lstStyle/>
        <a:p>
          <a:endParaRPr lang="en-US"/>
        </a:p>
      </dgm:t>
    </dgm:pt>
    <dgm:pt modelId="{F9814398-7DA9-4AA7-8484-4444395A0F34}" type="sibTrans" cxnId="{D76041C7-DD70-46B3-B28C-24F4E12957D4}">
      <dgm:prSet/>
      <dgm:spPr/>
      <dgm:t>
        <a:bodyPr/>
        <a:lstStyle/>
        <a:p>
          <a:endParaRPr lang="en-US"/>
        </a:p>
      </dgm:t>
    </dgm:pt>
    <dgm:pt modelId="{EC73D527-BE38-4729-9A4D-0823CBA25C0D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CC501FE-A2DA-490D-AF45-42F62616BD47}" type="parTrans" cxnId="{0E8B253E-8D53-4D10-B37A-4EF9D0379F52}">
      <dgm:prSet/>
      <dgm:spPr/>
      <dgm:t>
        <a:bodyPr/>
        <a:lstStyle/>
        <a:p>
          <a:endParaRPr lang="en-US"/>
        </a:p>
      </dgm:t>
    </dgm:pt>
    <dgm:pt modelId="{AF618160-5B07-428C-AE26-4B29479CF0A6}" type="sibTrans" cxnId="{0E8B253E-8D53-4D10-B37A-4EF9D0379F52}">
      <dgm:prSet/>
      <dgm:spPr/>
      <dgm:t>
        <a:bodyPr/>
        <a:lstStyle/>
        <a:p>
          <a:endParaRPr lang="en-US"/>
        </a:p>
      </dgm:t>
    </dgm:pt>
    <dgm:pt modelId="{B3C12791-4D5E-42F8-A981-E2D6EC9606A4}" type="pres">
      <dgm:prSet presAssocID="{2CA58764-EBBE-49BF-A498-49139B7CB444}" presName="Name0" presStyleCnt="0">
        <dgm:presLayoutVars>
          <dgm:dir/>
          <dgm:animLvl val="lvl"/>
          <dgm:resizeHandles val="exact"/>
        </dgm:presLayoutVars>
      </dgm:prSet>
      <dgm:spPr/>
    </dgm:pt>
    <dgm:pt modelId="{2C759D0A-DD49-4496-98DB-8559F7A2A54B}" type="pres">
      <dgm:prSet presAssocID="{0E0C0BF2-F4D1-4727-ADCF-9B451ABC73DB}" presName="linNode" presStyleCnt="0"/>
      <dgm:spPr/>
    </dgm:pt>
    <dgm:pt modelId="{A1947C06-6504-4B2C-BA4A-52FBD55BC516}" type="pres">
      <dgm:prSet presAssocID="{0E0C0BF2-F4D1-4727-ADCF-9B451ABC73DB}" presName="parentText" presStyleLbl="node1" presStyleIdx="0" presStyleCnt="2" custLinFactNeighborX="-70773" custLinFactNeighborY="3737">
        <dgm:presLayoutVars>
          <dgm:chMax val="1"/>
          <dgm:bulletEnabled val="1"/>
        </dgm:presLayoutVars>
      </dgm:prSet>
      <dgm:spPr/>
    </dgm:pt>
    <dgm:pt modelId="{CBB345F7-9E86-46C2-B70D-C74E54A750E2}" type="pres">
      <dgm:prSet presAssocID="{F9814398-7DA9-4AA7-8484-4444395A0F34}" presName="sp" presStyleCnt="0"/>
      <dgm:spPr/>
    </dgm:pt>
    <dgm:pt modelId="{B4FC76ED-2B95-4493-8031-AB9620827C7A}" type="pres">
      <dgm:prSet presAssocID="{EC73D527-BE38-4729-9A4D-0823CBA25C0D}" presName="linNode" presStyleCnt="0"/>
      <dgm:spPr/>
    </dgm:pt>
    <dgm:pt modelId="{B991C32F-A05D-4B9E-8E65-9276A1A5031C}" type="pres">
      <dgm:prSet presAssocID="{EC73D527-BE38-4729-9A4D-0823CBA25C0D}" presName="parentText" presStyleLbl="node1" presStyleIdx="1" presStyleCnt="2" custScaleX="110682" custLinFactY="-1263" custLinFactNeighborX="82206" custLinFactNeighborY="-100000">
        <dgm:presLayoutVars>
          <dgm:chMax val="1"/>
          <dgm:bulletEnabled val="1"/>
        </dgm:presLayoutVars>
      </dgm:prSet>
      <dgm:spPr/>
    </dgm:pt>
  </dgm:ptLst>
  <dgm:cxnLst>
    <dgm:cxn modelId="{0E8B253E-8D53-4D10-B37A-4EF9D0379F52}" srcId="{2CA58764-EBBE-49BF-A498-49139B7CB444}" destId="{EC73D527-BE38-4729-9A4D-0823CBA25C0D}" srcOrd="1" destOrd="0" parTransId="{ACC501FE-A2DA-490D-AF45-42F62616BD47}" sibTransId="{AF618160-5B07-428C-AE26-4B29479CF0A6}"/>
    <dgm:cxn modelId="{C8B5C046-E234-4B63-82BA-F181354B3231}" type="presOf" srcId="{EC73D527-BE38-4729-9A4D-0823CBA25C0D}" destId="{B991C32F-A05D-4B9E-8E65-9276A1A5031C}" srcOrd="0" destOrd="0" presId="urn:microsoft.com/office/officeart/2005/8/layout/vList5"/>
    <dgm:cxn modelId="{E16E1B4D-7C1C-4E89-8216-ED63007AD517}" type="presOf" srcId="{0E0C0BF2-F4D1-4727-ADCF-9B451ABC73DB}" destId="{A1947C06-6504-4B2C-BA4A-52FBD55BC516}" srcOrd="0" destOrd="0" presId="urn:microsoft.com/office/officeart/2005/8/layout/vList5"/>
    <dgm:cxn modelId="{CDFBD0A8-D350-4F34-ADD8-C10B1520383A}" type="presOf" srcId="{2CA58764-EBBE-49BF-A498-49139B7CB444}" destId="{B3C12791-4D5E-42F8-A981-E2D6EC9606A4}" srcOrd="0" destOrd="0" presId="urn:microsoft.com/office/officeart/2005/8/layout/vList5"/>
    <dgm:cxn modelId="{D76041C7-DD70-46B3-B28C-24F4E12957D4}" srcId="{2CA58764-EBBE-49BF-A498-49139B7CB444}" destId="{0E0C0BF2-F4D1-4727-ADCF-9B451ABC73DB}" srcOrd="0" destOrd="0" parTransId="{73B01A1B-E2B4-4509-8641-7469EA41DDAA}" sibTransId="{F9814398-7DA9-4AA7-8484-4444395A0F34}"/>
    <dgm:cxn modelId="{D284200D-B2F3-489D-980B-0E4A4F582B75}" type="presParOf" srcId="{B3C12791-4D5E-42F8-A981-E2D6EC9606A4}" destId="{2C759D0A-DD49-4496-98DB-8559F7A2A54B}" srcOrd="0" destOrd="0" presId="urn:microsoft.com/office/officeart/2005/8/layout/vList5"/>
    <dgm:cxn modelId="{3081EBBA-C193-4A7C-A8FA-14C5A6AFBBF1}" type="presParOf" srcId="{2C759D0A-DD49-4496-98DB-8559F7A2A54B}" destId="{A1947C06-6504-4B2C-BA4A-52FBD55BC516}" srcOrd="0" destOrd="0" presId="urn:microsoft.com/office/officeart/2005/8/layout/vList5"/>
    <dgm:cxn modelId="{C1E0438C-F71A-4416-8AED-35A5872FC6DC}" type="presParOf" srcId="{B3C12791-4D5E-42F8-A981-E2D6EC9606A4}" destId="{CBB345F7-9E86-46C2-B70D-C74E54A750E2}" srcOrd="1" destOrd="0" presId="urn:microsoft.com/office/officeart/2005/8/layout/vList5"/>
    <dgm:cxn modelId="{86C72FDE-D25D-49E1-A421-90C3D40163ED}" type="presParOf" srcId="{B3C12791-4D5E-42F8-A981-E2D6EC9606A4}" destId="{B4FC76ED-2B95-4493-8031-AB9620827C7A}" srcOrd="2" destOrd="0" presId="urn:microsoft.com/office/officeart/2005/8/layout/vList5"/>
    <dgm:cxn modelId="{78162856-6315-4243-809C-C037F636D67A}" type="presParOf" srcId="{B4FC76ED-2B95-4493-8031-AB9620827C7A}" destId="{B991C32F-A05D-4B9E-8E65-9276A1A50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are search problems?</a:t>
          </a:r>
        </a:p>
      </dsp:txBody>
      <dsp:txXfrm>
        <a:off x="77438" y="1379374"/>
        <a:ext cx="1367394" cy="1592589"/>
      </dsp:txXfrm>
    </dsp:sp>
    <dsp:sp modelId="{20161611-1CCB-49E5-BCD6-160E7AE8C6F1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State space</a:t>
          </a:r>
        </a:p>
      </dsp:txBody>
      <dsp:txXfrm>
        <a:off x="1668545" y="1379374"/>
        <a:ext cx="1367394" cy="1592589"/>
      </dsp:txXfrm>
    </dsp:sp>
    <dsp:sp modelId="{FE566455-4387-4F3B-93FD-63039231E455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 search</a:t>
          </a:r>
        </a:p>
      </dsp:txBody>
      <dsp:txXfrm>
        <a:off x="3259652" y="1379374"/>
        <a:ext cx="1367394" cy="1592589"/>
      </dsp:txXfrm>
    </dsp:sp>
    <dsp:sp modelId="{FC3C55A0-84B2-4F6E-AB59-77725D722C40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Uninformed search</a:t>
          </a:r>
        </a:p>
      </dsp:txBody>
      <dsp:txXfrm>
        <a:off x="4850760" y="1379374"/>
        <a:ext cx="1367394" cy="1592589"/>
      </dsp:txXfrm>
    </dsp:sp>
    <dsp:sp modelId="{06064AD5-8D7F-4BDF-925D-EFA8045701F9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Informed search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49BB4-A94C-41D3-94D4-8DEFEB2DB72C}">
      <dsp:nvSpPr>
        <dsp:cNvPr id="0" name=""/>
        <dsp:cNvSpPr/>
      </dsp:nvSpPr>
      <dsp:spPr>
        <a:xfrm>
          <a:off x="0" y="10875"/>
          <a:ext cx="3711033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Given a search problem definition</a:t>
          </a:r>
        </a:p>
      </dsp:txBody>
      <dsp:txXfrm>
        <a:off x="0" y="10875"/>
        <a:ext cx="3711033" cy="1065600"/>
      </dsp:txXfrm>
    </dsp:sp>
    <dsp:sp modelId="{75826E61-882F-4E42-B2DE-53BD198C8B82}">
      <dsp:nvSpPr>
        <dsp:cNvPr id="0" name=""/>
        <dsp:cNvSpPr/>
      </dsp:nvSpPr>
      <dsp:spPr>
        <a:xfrm>
          <a:off x="0" y="1076475"/>
          <a:ext cx="3711033" cy="16758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Initial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Transition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Goal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Path cost</a:t>
          </a:r>
        </a:p>
      </dsp:txBody>
      <dsp:txXfrm>
        <a:off x="0" y="1076475"/>
        <a:ext cx="3711033" cy="1675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49BB4-A94C-41D3-94D4-8DEFEB2DB72C}">
      <dsp:nvSpPr>
        <dsp:cNvPr id="0" name=""/>
        <dsp:cNvSpPr/>
      </dsp:nvSpPr>
      <dsp:spPr>
        <a:xfrm>
          <a:off x="0" y="10875"/>
          <a:ext cx="3711033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Given a search problem definition</a:t>
          </a:r>
        </a:p>
      </dsp:txBody>
      <dsp:txXfrm>
        <a:off x="0" y="10875"/>
        <a:ext cx="3711033" cy="1065600"/>
      </dsp:txXfrm>
    </dsp:sp>
    <dsp:sp modelId="{75826E61-882F-4E42-B2DE-53BD198C8B82}">
      <dsp:nvSpPr>
        <dsp:cNvPr id="0" name=""/>
        <dsp:cNvSpPr/>
      </dsp:nvSpPr>
      <dsp:spPr>
        <a:xfrm>
          <a:off x="0" y="1076475"/>
          <a:ext cx="3711033" cy="16758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Initial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Transition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Goal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Path cost</a:t>
          </a:r>
        </a:p>
      </dsp:txBody>
      <dsp:txXfrm>
        <a:off x="0" y="1076475"/>
        <a:ext cx="3711033" cy="16758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7C06-6504-4B2C-BA4A-52FBD55BC516}">
      <dsp:nvSpPr>
        <dsp:cNvPr id="0" name=""/>
        <dsp:cNvSpPr/>
      </dsp:nvSpPr>
      <dsp:spPr>
        <a:xfrm>
          <a:off x="362706" y="79372"/>
          <a:ext cx="283921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Best-First Search</a:t>
          </a:r>
        </a:p>
      </dsp:txBody>
      <dsp:txXfrm>
        <a:off x="466320" y="182986"/>
        <a:ext cx="2631984" cy="1915324"/>
      </dsp:txXfrm>
    </dsp:sp>
    <dsp:sp modelId="{B991C32F-A05D-4B9E-8E65-9276A1A5031C}">
      <dsp:nvSpPr>
        <dsp:cNvPr id="0" name=""/>
        <dsp:cNvSpPr/>
      </dsp:nvSpPr>
      <dsp:spPr>
        <a:xfrm>
          <a:off x="4706104" y="79372"/>
          <a:ext cx="314249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the frontier using</a:t>
          </a:r>
          <a:br>
            <a:rPr lang="en-US" sz="24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e>
                </m:d>
                <m:r>
                  <a:rPr lang="en-US" sz="24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𝑛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400" kern="1200" dirty="0"/>
        </a:p>
      </dsp:txBody>
      <dsp:txXfrm>
        <a:off x="4809718" y="182986"/>
        <a:ext cx="2935268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7C06-6504-4B2C-BA4A-52FBD55BC516}">
      <dsp:nvSpPr>
        <dsp:cNvPr id="0" name=""/>
        <dsp:cNvSpPr/>
      </dsp:nvSpPr>
      <dsp:spPr>
        <a:xfrm>
          <a:off x="362706" y="79372"/>
          <a:ext cx="283921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Best-First Search</a:t>
          </a:r>
        </a:p>
      </dsp:txBody>
      <dsp:txXfrm>
        <a:off x="466320" y="182986"/>
        <a:ext cx="2631984" cy="1915324"/>
      </dsp:txXfrm>
    </dsp:sp>
    <dsp:sp modelId="{B991C32F-A05D-4B9E-8E65-9276A1A5031C}">
      <dsp:nvSpPr>
        <dsp:cNvPr id="0" name=""/>
        <dsp:cNvSpPr/>
      </dsp:nvSpPr>
      <dsp:spPr>
        <a:xfrm>
          <a:off x="4706104" y="79372"/>
          <a:ext cx="314249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the frontier using</a:t>
          </a:r>
          <a:br>
            <a:rPr lang="en-US" sz="24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e>
                </m:d>
                <m:r>
                  <a:rPr lang="en-US" sz="24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e>
                </m:d>
                <m:r>
                  <a:rPr lang="en-US" sz="24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𝑛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400" kern="1200" dirty="0"/>
        </a:p>
      </dsp:txBody>
      <dsp:txXfrm>
        <a:off x="4809718" y="182986"/>
        <a:ext cx="293526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0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45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62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 back to 1968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5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61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</a:t>
            </a:r>
            <a:r>
              <a:rPr lang="en-US" baseline="0" dirty="0"/>
              <a:t> is UCS equivalent to BFS?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</a:t>
            </a:r>
            <a:r>
              <a:rPr lang="en-US" baseline="0" dirty="0"/>
              <a:t> the complexity of UCS exceed the complexity of BFS?</a:t>
            </a:r>
            <a:endParaRPr lang="en-US" dirty="0"/>
          </a:p>
          <a:p>
            <a:r>
              <a:rPr lang="en-US" baseline="0" dirty="0"/>
              <a:t>How to make DFS complete?</a:t>
            </a:r>
          </a:p>
          <a:p>
            <a:r>
              <a:rPr lang="en-US" baseline="0" dirty="0"/>
              <a:t>When is DFS better than BFS?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jkstra%27s_algorith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://en.wikipedia.org/wiki/File:Astar_progress_animation.gif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8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41.gif"/><Relationship Id="rId9" Type="http://schemas.openxmlformats.org/officeDocument/2006/relationships/hyperlink" Target="http://en.wikipedia.org/wiki/File:Weighted_A_star_with_eps_5.gif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ai.org/Papers/AAAI/1986/AAAI86-027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r="520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2400" dirty="0"/>
              <a:t>CS 5/7320 </a:t>
            </a:r>
            <a:br>
              <a:rPr lang="en-US" sz="2400" dirty="0"/>
            </a:br>
            <a:r>
              <a:rPr lang="en-US" sz="2400" dirty="0"/>
              <a:t>Artificial Intelligence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Solving problems by searching</a:t>
            </a:r>
            <a:br>
              <a:rPr lang="en-US" sz="3200" dirty="0"/>
            </a:br>
            <a:r>
              <a:rPr lang="en-US" sz="2000" dirty="0"/>
              <a:t>AIMA Chapter 3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1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r>
              <a:rPr lang="en-US" sz="1400" dirty="0"/>
              <a:t> with figures from the AIMA textbook.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DD0046E9-1953-4A65-8AFE-6A01CBC5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8578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B877-EDDD-49CF-96C5-57C1990E3D8A}"/>
              </a:ext>
            </a:extLst>
          </p:cNvPr>
          <p:cNvSpPr txBox="1"/>
          <p:nvPr/>
        </p:nvSpPr>
        <p:spPr>
          <a:xfrm>
            <a:off x="296569" y="6196601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4175709-7E24-4889-BB5C-3F5FE1A9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345" y="4142196"/>
            <a:ext cx="5700655" cy="271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search problems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6D5AF7-114F-4BD9-9A5D-050071A97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94207"/>
              </p:ext>
            </p:extLst>
          </p:nvPr>
        </p:nvGraphicFramePr>
        <p:xfrm>
          <a:off x="632367" y="1482061"/>
          <a:ext cx="3711033" cy="2763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5909678-34B1-4086-BE16-74D3C62031C2}"/>
              </a:ext>
            </a:extLst>
          </p:cNvPr>
          <p:cNvSpPr/>
          <p:nvPr/>
        </p:nvSpPr>
        <p:spPr>
          <a:xfrm>
            <a:off x="4991100" y="1488916"/>
            <a:ext cx="2876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we find the optimal solution (sequence of actions/states)?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FCA0D-F803-47D3-BFF3-549E7B288DC8}"/>
              </a:ext>
            </a:extLst>
          </p:cNvPr>
          <p:cNvCxnSpPr/>
          <p:nvPr/>
        </p:nvCxnSpPr>
        <p:spPr>
          <a:xfrm flipH="1">
            <a:off x="3976745" y="4588005"/>
            <a:ext cx="1676400" cy="6315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2844A0-0C70-41CD-A70E-CE2ABC45F44C}"/>
              </a:ext>
            </a:extLst>
          </p:cNvPr>
          <p:cNvCxnSpPr/>
          <p:nvPr/>
        </p:nvCxnSpPr>
        <p:spPr>
          <a:xfrm>
            <a:off x="4510145" y="5328854"/>
            <a:ext cx="609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2997ED-3FB6-43AF-B3BC-17BD86472D1E}"/>
              </a:ext>
            </a:extLst>
          </p:cNvPr>
          <p:cNvCxnSpPr/>
          <p:nvPr/>
        </p:nvCxnSpPr>
        <p:spPr>
          <a:xfrm>
            <a:off x="5386445" y="5500098"/>
            <a:ext cx="1638300" cy="6338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6FCBEC-A505-4959-BF00-0EC0DA8BC809}"/>
              </a:ext>
            </a:extLst>
          </p:cNvPr>
          <p:cNvSpPr txBox="1"/>
          <p:nvPr/>
        </p:nvSpPr>
        <p:spPr>
          <a:xfrm>
            <a:off x="3734781" y="6096000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Goal states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24F9B-6A07-4069-9BA7-639648444157}"/>
              </a:ext>
            </a:extLst>
          </p:cNvPr>
          <p:cNvSpPr txBox="1"/>
          <p:nvPr/>
        </p:nvSpPr>
        <p:spPr>
          <a:xfrm>
            <a:off x="5106832" y="3786606"/>
            <a:ext cx="125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Initial 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F790A-73EE-4E53-B55A-5BE346E6B01C}"/>
              </a:ext>
            </a:extLst>
          </p:cNvPr>
          <p:cNvSpPr/>
          <p:nvPr/>
        </p:nvSpPr>
        <p:spPr>
          <a:xfrm>
            <a:off x="5195947" y="4180435"/>
            <a:ext cx="990598" cy="5057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8AC21-C75B-4C15-AC11-ABD2538E14C3}"/>
              </a:ext>
            </a:extLst>
          </p:cNvPr>
          <p:cNvSpPr/>
          <p:nvPr/>
        </p:nvSpPr>
        <p:spPr>
          <a:xfrm>
            <a:off x="5195945" y="6009235"/>
            <a:ext cx="2133600" cy="5057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860EE-A5CB-47C5-B487-2A94B255A892}"/>
              </a:ext>
            </a:extLst>
          </p:cNvPr>
          <p:cNvSpPr txBox="1"/>
          <p:nvPr/>
        </p:nvSpPr>
        <p:spPr>
          <a:xfrm>
            <a:off x="5334000" y="3340416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State 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4175709-7E24-4889-BB5C-3F5FE1A9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345" y="4142196"/>
            <a:ext cx="5700655" cy="271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search problems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6D5AF7-114F-4BD9-9A5D-050071A97E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2367" y="1482061"/>
          <a:ext cx="3711033" cy="2763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5909678-34B1-4086-BE16-74D3C62031C2}"/>
              </a:ext>
            </a:extLst>
          </p:cNvPr>
          <p:cNvSpPr/>
          <p:nvPr/>
        </p:nvSpPr>
        <p:spPr>
          <a:xfrm>
            <a:off x="4991100" y="1488916"/>
            <a:ext cx="2876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we find the optimal solution (sequence of actions/states)?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FCA0D-F803-47D3-BFF3-549E7B288DC8}"/>
              </a:ext>
            </a:extLst>
          </p:cNvPr>
          <p:cNvCxnSpPr/>
          <p:nvPr/>
        </p:nvCxnSpPr>
        <p:spPr>
          <a:xfrm flipH="1">
            <a:off x="3976745" y="4588005"/>
            <a:ext cx="1676400" cy="6315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2844A0-0C70-41CD-A70E-CE2ABC45F44C}"/>
              </a:ext>
            </a:extLst>
          </p:cNvPr>
          <p:cNvCxnSpPr/>
          <p:nvPr/>
        </p:nvCxnSpPr>
        <p:spPr>
          <a:xfrm>
            <a:off x="4510145" y="5328854"/>
            <a:ext cx="609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2997ED-3FB6-43AF-B3BC-17BD86472D1E}"/>
              </a:ext>
            </a:extLst>
          </p:cNvPr>
          <p:cNvCxnSpPr/>
          <p:nvPr/>
        </p:nvCxnSpPr>
        <p:spPr>
          <a:xfrm>
            <a:off x="5386445" y="5500098"/>
            <a:ext cx="1638300" cy="6338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F790A-73EE-4E53-B55A-5BE346E6B01C}"/>
              </a:ext>
            </a:extLst>
          </p:cNvPr>
          <p:cNvSpPr/>
          <p:nvPr/>
        </p:nvSpPr>
        <p:spPr>
          <a:xfrm>
            <a:off x="5195947" y="4180435"/>
            <a:ext cx="990598" cy="5057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8AC21-C75B-4C15-AC11-ABD2538E14C3}"/>
              </a:ext>
            </a:extLst>
          </p:cNvPr>
          <p:cNvSpPr/>
          <p:nvPr/>
        </p:nvSpPr>
        <p:spPr>
          <a:xfrm>
            <a:off x="5195945" y="6009235"/>
            <a:ext cx="2133600" cy="5057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77B91-470E-4D83-B04D-01194B871D1C}"/>
              </a:ext>
            </a:extLst>
          </p:cNvPr>
          <p:cNvSpPr txBox="1"/>
          <p:nvPr/>
        </p:nvSpPr>
        <p:spPr>
          <a:xfrm>
            <a:off x="838200" y="4724400"/>
            <a:ext cx="1581149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Construct a search tree for the state space graph!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E275448-7194-49A8-9718-B24D47A51189}"/>
              </a:ext>
            </a:extLst>
          </p:cNvPr>
          <p:cNvSpPr/>
          <p:nvPr/>
        </p:nvSpPr>
        <p:spPr>
          <a:xfrm flipH="1">
            <a:off x="2590800" y="5105400"/>
            <a:ext cx="722156" cy="457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FA59E-D51B-462E-80A8-BBD43C78A614}"/>
              </a:ext>
            </a:extLst>
          </p:cNvPr>
          <p:cNvSpPr txBox="1"/>
          <p:nvPr/>
        </p:nvSpPr>
        <p:spPr>
          <a:xfrm>
            <a:off x="5334000" y="3340416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State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9F4C7-5C99-4CB1-B4CA-2D9228EB892A}"/>
              </a:ext>
            </a:extLst>
          </p:cNvPr>
          <p:cNvSpPr txBox="1"/>
          <p:nvPr/>
        </p:nvSpPr>
        <p:spPr>
          <a:xfrm>
            <a:off x="5106832" y="3786606"/>
            <a:ext cx="125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Initial state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BD072D-4232-47C8-AB5E-6B5B2261D0DC}"/>
              </a:ext>
            </a:extLst>
          </p:cNvPr>
          <p:cNvSpPr txBox="1"/>
          <p:nvPr/>
        </p:nvSpPr>
        <p:spPr>
          <a:xfrm>
            <a:off x="3734781" y="6096000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Goal states</a:t>
            </a:r>
          </a:p>
        </p:txBody>
      </p:sp>
    </p:spTree>
    <p:extLst>
      <p:ext uri="{BB962C8B-B14F-4D97-AF65-F5344CB8AC3E}">
        <p14:creationId xmlns:p14="http://schemas.microsoft.com/office/powerpoint/2010/main" val="99316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35FE1E2-6862-4B7C-9BCA-FCC147456DF1}"/>
              </a:ext>
            </a:extLst>
          </p:cNvPr>
          <p:cNvGrpSpPr/>
          <p:nvPr/>
        </p:nvGrpSpPr>
        <p:grpSpPr>
          <a:xfrm>
            <a:off x="5175743" y="3384655"/>
            <a:ext cx="1301257" cy="525936"/>
            <a:chOff x="1219200" y="5045074"/>
            <a:chExt cx="2289484" cy="43190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E656F0-7E44-4750-A40B-08B26E1C2881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045074"/>
              <a:ext cx="2209800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8E7255-DDDF-4DB3-B9D7-63987FDC9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5045074"/>
              <a:ext cx="2289484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F8CBD-0FF9-413A-B4D5-AAC5A8B148C2}"/>
              </a:ext>
            </a:extLst>
          </p:cNvPr>
          <p:cNvSpPr/>
          <p:nvPr/>
        </p:nvSpPr>
        <p:spPr>
          <a:xfrm>
            <a:off x="4876800" y="3502223"/>
            <a:ext cx="1226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Cycle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440055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Superimpose a “what if” tree of possible actions and outcomes (states) on the state space graph.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rgbClr val="FF0000"/>
                </a:solidFill>
              </a:rPr>
              <a:t> Root node</a:t>
            </a:r>
            <a:r>
              <a:rPr lang="en-US" dirty="0"/>
              <a:t> represents the starting state.</a:t>
            </a:r>
          </a:p>
          <a:p>
            <a:r>
              <a:rPr lang="en-US" dirty="0"/>
              <a:t>An action child node is reached by an </a:t>
            </a:r>
            <a:r>
              <a:rPr lang="en-US" b="1" dirty="0">
                <a:solidFill>
                  <a:srgbClr val="FF0000"/>
                </a:solidFill>
              </a:rPr>
              <a:t>edge</a:t>
            </a:r>
            <a:r>
              <a:rPr lang="en-US" dirty="0"/>
              <a:t> representing an action. The corresponding state is defined by the transition model.</a:t>
            </a:r>
          </a:p>
          <a:p>
            <a:r>
              <a:rPr lang="en-US" dirty="0"/>
              <a:t>Trees have no </a:t>
            </a:r>
            <a:r>
              <a:rPr lang="en-US" b="1" dirty="0">
                <a:solidFill>
                  <a:srgbClr val="FF0000"/>
                </a:solidFill>
              </a:rPr>
              <a:t>cycles </a:t>
            </a:r>
            <a:r>
              <a:rPr lang="en-US" dirty="0"/>
              <a:t>or</a:t>
            </a:r>
            <a:r>
              <a:rPr lang="en-US" b="1" dirty="0">
                <a:solidFill>
                  <a:srgbClr val="FF0000"/>
                </a:solidFill>
              </a:rPr>
              <a:t> redundant paths</a:t>
            </a:r>
            <a:r>
              <a:rPr lang="en-US" dirty="0"/>
              <a:t>. Cycles in the search space need to be broken. Removing redundant paths improves search efficiency.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dirty="0"/>
              <a:t> through the tree corresponds to a sequence of actions (states).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solution</a:t>
            </a:r>
            <a:r>
              <a:rPr lang="en-US" dirty="0"/>
              <a:t> is a path ending in a node representing a goal state.</a:t>
            </a:r>
          </a:p>
          <a:p>
            <a:r>
              <a:rPr lang="en-US" b="1" dirty="0">
                <a:solidFill>
                  <a:srgbClr val="FF0000"/>
                </a:solidFill>
              </a:rPr>
              <a:t>Nodes vs. states</a:t>
            </a:r>
            <a:r>
              <a:rPr lang="en-US" b="1" dirty="0"/>
              <a:t>: </a:t>
            </a:r>
            <a:r>
              <a:rPr lang="en-US" dirty="0"/>
              <a:t>Each node represents a state of the environment. It contains the data structure that creates the search tree.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10200" y="1591270"/>
            <a:ext cx="3200403" cy="4657130"/>
            <a:chOff x="2362200" y="1792069"/>
            <a:chExt cx="3200403" cy="4657130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 flipH="1">
              <a:off x="4658123" y="3657601"/>
              <a:ext cx="447282" cy="65423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62400" y="1792069"/>
              <a:ext cx="1447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Root node  = </a:t>
              </a:r>
              <a:r>
                <a:rPr lang="en-US" b="1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8904" y="3087821"/>
              <a:ext cx="12263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Child node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6153" y="2657053"/>
              <a:ext cx="14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Edge = </a:t>
              </a:r>
              <a:r>
                <a:rPr lang="en-US" b="1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9911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Node representing </a:t>
              </a:r>
              <a:br>
                <a:rPr lang="en-US" dirty="0"/>
              </a:br>
              <a:r>
                <a:rPr lang="en-US" dirty="0"/>
                <a:t>a </a:t>
              </a:r>
              <a:r>
                <a:rPr lang="en-US" b="1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DB9A189-8193-43AF-BBBF-E036969E73F7}"/>
              </a:ext>
            </a:extLst>
          </p:cNvPr>
          <p:cNvSpPr/>
          <p:nvPr/>
        </p:nvSpPr>
        <p:spPr>
          <a:xfrm>
            <a:off x="5956384" y="3280240"/>
            <a:ext cx="884889" cy="869795"/>
          </a:xfrm>
          <a:custGeom>
            <a:avLst/>
            <a:gdLst>
              <a:gd name="connsiteX0" fmla="*/ 305026 w 884889"/>
              <a:gd name="connsiteY0" fmla="*/ 869795 h 869795"/>
              <a:gd name="connsiteX1" fmla="*/ 26245 w 884889"/>
              <a:gd name="connsiteY1" fmla="*/ 289932 h 869795"/>
              <a:gd name="connsiteX2" fmla="*/ 884889 w 884889"/>
              <a:gd name="connsiteY2" fmla="*/ 0 h 869795"/>
              <a:gd name="connsiteX3" fmla="*/ 884889 w 884889"/>
              <a:gd name="connsiteY3" fmla="*/ 0 h 86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889" h="869795">
                <a:moveTo>
                  <a:pt x="305026" y="869795"/>
                </a:moveTo>
                <a:cubicBezTo>
                  <a:pt x="117313" y="652346"/>
                  <a:pt x="-70399" y="434898"/>
                  <a:pt x="26245" y="289932"/>
                </a:cubicBezTo>
                <a:cubicBezTo>
                  <a:pt x="122889" y="144966"/>
                  <a:pt x="884889" y="0"/>
                  <a:pt x="884889" y="0"/>
                </a:cubicBezTo>
                <a:lnTo>
                  <a:pt x="884889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BDA743-EF61-4567-90DC-7FD975148AEE}"/>
              </a:ext>
            </a:extLst>
          </p:cNvPr>
          <p:cNvCxnSpPr>
            <a:cxnSpLocks/>
          </p:cNvCxnSpPr>
          <p:nvPr/>
        </p:nvCxnSpPr>
        <p:spPr>
          <a:xfrm flipH="1">
            <a:off x="5715000" y="2746962"/>
            <a:ext cx="1752597" cy="2932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105FE34-4611-45AF-B2C8-50E2984917BF}"/>
              </a:ext>
            </a:extLst>
          </p:cNvPr>
          <p:cNvSpPr/>
          <p:nvPr/>
        </p:nvSpPr>
        <p:spPr>
          <a:xfrm>
            <a:off x="5943600" y="5105048"/>
            <a:ext cx="153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Solution path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2A040B-3919-4942-B7C7-64E7EB35E7F9}"/>
              </a:ext>
            </a:extLst>
          </p:cNvPr>
          <p:cNvSpPr/>
          <p:nvPr/>
        </p:nvSpPr>
        <p:spPr>
          <a:xfrm>
            <a:off x="7086600" y="3352800"/>
            <a:ext cx="1226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Redundant</a:t>
            </a:r>
          </a:p>
          <a:p>
            <a:pPr algn="ctr"/>
            <a:r>
              <a:rPr lang="en-US" sz="1400" dirty="0"/>
              <a:t>path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89EFE-E4C9-4186-8D71-597B85C68F60}"/>
              </a:ext>
            </a:extLst>
          </p:cNvPr>
          <p:cNvGrpSpPr/>
          <p:nvPr/>
        </p:nvGrpSpPr>
        <p:grpSpPr>
          <a:xfrm>
            <a:off x="7362034" y="3429000"/>
            <a:ext cx="943766" cy="384232"/>
            <a:chOff x="1219200" y="5045074"/>
            <a:chExt cx="2289484" cy="43190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597AAC-0047-4B0F-894D-F6241ACEEBDE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045074"/>
              <a:ext cx="2209800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9E55B2-4647-400B-A3B5-90BA76DA7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5045074"/>
              <a:ext cx="2289484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9027-A669-4E9F-88BB-9B65EE4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typical Tree search and AI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DDA6-AE40-4D9F-B2FA-432DA723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25755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Typical tree search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Assumes a given tree that fits in memory.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Trees have no cycles or redundant paths.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DAD876-9AB5-424E-B7CE-A6A6D5E3C7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AI tree/graph search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The search space is too large to fit into </a:t>
            </a:r>
            <a:r>
              <a:rPr lang="en-US" b="1" dirty="0">
                <a:solidFill>
                  <a:srgbClr val="FF0000"/>
                </a:solidFill>
              </a:rPr>
              <a:t>memory</a:t>
            </a:r>
            <a:r>
              <a:rPr lang="en-US" dirty="0"/>
              <a:t>. </a:t>
            </a:r>
          </a:p>
          <a:p>
            <a:pPr marL="685800" lvl="1" indent="-342900">
              <a:buFont typeface="+mj-lt"/>
              <a:buAutoNum type="alphaLcPeriod"/>
            </a:pPr>
            <a:r>
              <a:rPr lang="en-US" b="1" dirty="0"/>
              <a:t>Builds parts of  the tree </a:t>
            </a:r>
            <a:r>
              <a:rPr lang="en-US" dirty="0"/>
              <a:t>from initial state and transition function.</a:t>
            </a:r>
          </a:p>
          <a:p>
            <a:pPr marL="685800" lvl="1" indent="-342900">
              <a:buFont typeface="+mj-lt"/>
              <a:buAutoNum type="alphaLcPeriod"/>
            </a:pPr>
            <a:r>
              <a:rPr lang="en-US" b="1" dirty="0"/>
              <a:t>Memory management </a:t>
            </a:r>
            <a:r>
              <a:rPr lang="en-US" dirty="0"/>
              <a:t>is very important.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search space is typically a complicated graph. Memory-efficient </a:t>
            </a:r>
            <a:r>
              <a:rPr lang="en-US" b="1" dirty="0">
                <a:solidFill>
                  <a:srgbClr val="FF0000"/>
                </a:solidFill>
              </a:rPr>
              <a:t>cycle checking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very important to avoid infinite loops or minimize searching parts of the search space multiple times. </a:t>
            </a:r>
          </a:p>
          <a:p>
            <a:r>
              <a:rPr lang="en-US" dirty="0"/>
              <a:t>Redundant paths are often too memory-expensive to check.</a:t>
            </a:r>
          </a:p>
        </p:txBody>
      </p:sp>
    </p:spTree>
    <p:extLst>
      <p:ext uri="{BB962C8B-B14F-4D97-AF65-F5344CB8AC3E}">
        <p14:creationId xmlns:p14="http://schemas.microsoft.com/office/powerpoint/2010/main" val="63109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Algorithm 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8867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Initialize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frontier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r>
              <a:rPr lang="en-US" sz="2400" dirty="0"/>
              <a:t>(set of unexplored know nodes) using the </a:t>
            </a:r>
            <a:r>
              <a:rPr lang="en-US" sz="2400" b="1" dirty="0">
                <a:solidFill>
                  <a:srgbClr val="FF0000"/>
                </a:solidFill>
              </a:rPr>
              <a:t>starting state/root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While the frontier is not empty: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2400" dirty="0"/>
              <a:t>Choose a frontier node to expand according 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search strategy.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2400" dirty="0"/>
              <a:t>If the node represents a </a:t>
            </a:r>
            <a:r>
              <a:rPr lang="en-US" sz="2400" b="1" dirty="0">
                <a:solidFill>
                  <a:srgbClr val="FF0000"/>
                </a:solidFill>
              </a:rPr>
              <a:t>goal state,</a:t>
            </a:r>
            <a:r>
              <a:rPr lang="en-US" sz="2400" dirty="0"/>
              <a:t> return it as the solution.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2400" dirty="0"/>
              <a:t>Else </a:t>
            </a:r>
            <a:r>
              <a:rPr lang="en-US" sz="2400" b="1" dirty="0">
                <a:solidFill>
                  <a:srgbClr val="FF0000"/>
                </a:solidFill>
              </a:rPr>
              <a:t>expand</a:t>
            </a:r>
            <a:r>
              <a:rPr lang="en-US" sz="2400" dirty="0"/>
              <a:t> the node (i.e., apply all possible actions to the transition model) and add its children nodes representing the newly reached states to the frontier.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pic>
        <p:nvPicPr>
          <p:cNvPr id="21508" name="Picture 4" descr="search-map1c"/>
          <p:cNvPicPr>
            <a:picLocks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14984" y="1676400"/>
            <a:ext cx="6986016" cy="1728216"/>
          </a:xfrm>
          <a:prstGeom prst="rect">
            <a:avLst/>
          </a:prstGeom>
          <a:noFill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362200" y="3456434"/>
            <a:ext cx="5279943" cy="3172966"/>
          </a:xfrm>
          <a:prstGeom prst="rect">
            <a:avLst/>
          </a:prstGeom>
          <a:noFill/>
          <a:ln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048B3D-62C5-4B6B-A1E6-E58D13AAF595}"/>
              </a:ext>
            </a:extLst>
          </p:cNvPr>
          <p:cNvSpPr/>
          <p:nvPr/>
        </p:nvSpPr>
        <p:spPr>
          <a:xfrm>
            <a:off x="1790700" y="1475807"/>
            <a:ext cx="5562600" cy="5334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0B44B-579F-4FA8-BB7E-E434706A7F0B}"/>
              </a:ext>
            </a:extLst>
          </p:cNvPr>
          <p:cNvSpPr txBox="1"/>
          <p:nvPr/>
        </p:nvSpPr>
        <p:spPr>
          <a:xfrm>
            <a:off x="7695607" y="1506023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Frontier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462B81-3A2F-470B-914E-B45A0396CA0D}"/>
              </a:ext>
            </a:extLst>
          </p:cNvPr>
          <p:cNvCxnSpPr/>
          <p:nvPr/>
        </p:nvCxnSpPr>
        <p:spPr>
          <a:xfrm>
            <a:off x="2895600" y="4419600"/>
            <a:ext cx="2667000" cy="1371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ED9AAB2-3EBF-40E0-B1C0-0AE516F788B4}"/>
              </a:ext>
            </a:extLst>
          </p:cNvPr>
          <p:cNvSpPr/>
          <p:nvPr/>
        </p:nvSpPr>
        <p:spPr>
          <a:xfrm>
            <a:off x="2590800" y="4166618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pic>
        <p:nvPicPr>
          <p:cNvPr id="75780" name="Picture 4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14413" y="1671638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362200" y="3457574"/>
            <a:ext cx="5278046" cy="3171826"/>
          </a:xfrm>
          <a:prstGeom prst="rect">
            <a:avLst/>
          </a:prstGeom>
          <a:noFill/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DE90C8-02CD-4486-BFCA-183F237EC384}"/>
              </a:ext>
            </a:extLst>
          </p:cNvPr>
          <p:cNvSpPr txBox="1"/>
          <p:nvPr/>
        </p:nvSpPr>
        <p:spPr>
          <a:xfrm>
            <a:off x="6046404" y="1536979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 Arad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55725C-0C1D-4539-BAF0-B10FD4466656}"/>
              </a:ext>
            </a:extLst>
          </p:cNvPr>
          <p:cNvSpPr/>
          <p:nvPr/>
        </p:nvSpPr>
        <p:spPr>
          <a:xfrm>
            <a:off x="2133600" y="2057400"/>
            <a:ext cx="5562600" cy="5334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70510-3A84-417A-915A-E8440AEA050B}"/>
              </a:ext>
            </a:extLst>
          </p:cNvPr>
          <p:cNvSpPr txBox="1"/>
          <p:nvPr/>
        </p:nvSpPr>
        <p:spPr>
          <a:xfrm>
            <a:off x="7696200" y="2107095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Frontier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384DE9-A2E5-45D2-A9F0-4EF888BB8AEE}"/>
              </a:ext>
            </a:extLst>
          </p:cNvPr>
          <p:cNvSpPr/>
          <p:nvPr/>
        </p:nvSpPr>
        <p:spPr>
          <a:xfrm>
            <a:off x="3733800" y="4537584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D1270E-1E26-4E08-8807-C52D91B1AF13}"/>
              </a:ext>
            </a:extLst>
          </p:cNvPr>
          <p:cNvSpPr/>
          <p:nvPr/>
        </p:nvSpPr>
        <p:spPr>
          <a:xfrm>
            <a:off x="2590800" y="5021771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DC03A8-BAE9-488F-84AD-2CA7FE9B150F}"/>
              </a:ext>
            </a:extLst>
          </p:cNvPr>
          <p:cNvSpPr/>
          <p:nvPr/>
        </p:nvSpPr>
        <p:spPr>
          <a:xfrm>
            <a:off x="2750634" y="3762374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FFAA73-B0A7-4BD5-9939-0F87BE95767F}"/>
              </a:ext>
            </a:extLst>
          </p:cNvPr>
          <p:cNvSpPr/>
          <p:nvPr/>
        </p:nvSpPr>
        <p:spPr>
          <a:xfrm>
            <a:off x="2590800" y="4170812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76804" name="Picture 4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14413" y="1671638"/>
            <a:ext cx="6986587" cy="1724025"/>
          </a:xfrm>
          <a:noFill/>
          <a:ln/>
        </p:spPr>
      </p:pic>
      <p:sp>
        <p:nvSpPr>
          <p:cNvPr id="8" name="Freeform 7"/>
          <p:cNvSpPr/>
          <p:nvPr/>
        </p:nvSpPr>
        <p:spPr>
          <a:xfrm>
            <a:off x="720456" y="1976894"/>
            <a:ext cx="7248472" cy="1426919"/>
          </a:xfrm>
          <a:custGeom>
            <a:avLst/>
            <a:gdLst>
              <a:gd name="connsiteX0" fmla="*/ 643180 w 7798231"/>
              <a:gd name="connsiteY0" fmla="*/ 700006 h 1560163"/>
              <a:gd name="connsiteX1" fmla="*/ 2859437 w 7798231"/>
              <a:gd name="connsiteY1" fmla="*/ 731003 h 1560163"/>
              <a:gd name="connsiteX2" fmla="*/ 4037309 w 7798231"/>
              <a:gd name="connsiteY2" fmla="*/ 591518 h 1560163"/>
              <a:gd name="connsiteX3" fmla="*/ 4688237 w 7798231"/>
              <a:gd name="connsiteY3" fmla="*/ 250556 h 1560163"/>
              <a:gd name="connsiteX4" fmla="*/ 6036590 w 7798231"/>
              <a:gd name="connsiteY4" fmla="*/ 18081 h 1560163"/>
              <a:gd name="connsiteX5" fmla="*/ 7555424 w 7798231"/>
              <a:gd name="connsiteY5" fmla="*/ 142067 h 1560163"/>
              <a:gd name="connsiteX6" fmla="*/ 7493431 w 7798231"/>
              <a:gd name="connsiteY6" fmla="*/ 622515 h 1560163"/>
              <a:gd name="connsiteX7" fmla="*/ 5943600 w 7798231"/>
              <a:gd name="connsiteY7" fmla="*/ 762000 h 1560163"/>
              <a:gd name="connsiteX8" fmla="*/ 4626244 w 7798231"/>
              <a:gd name="connsiteY8" fmla="*/ 560522 h 1560163"/>
              <a:gd name="connsiteX9" fmla="*/ 4130298 w 7798231"/>
              <a:gd name="connsiteY9" fmla="*/ 1056467 h 1560163"/>
              <a:gd name="connsiteX10" fmla="*/ 3665349 w 7798231"/>
              <a:gd name="connsiteY10" fmla="*/ 1521417 h 1560163"/>
              <a:gd name="connsiteX11" fmla="*/ 503695 w 7798231"/>
              <a:gd name="connsiteY11" fmla="*/ 1288942 h 1560163"/>
              <a:gd name="connsiteX12" fmla="*/ 643180 w 7798231"/>
              <a:gd name="connsiteY12" fmla="*/ 700006 h 1560163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399581 w 7571568"/>
              <a:gd name="connsiteY8" fmla="*/ 560522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18187"/>
              <a:gd name="connsiteX1" fmla="*/ 2632774 w 7571568"/>
              <a:gd name="connsiteY1" fmla="*/ 731003 h 1518187"/>
              <a:gd name="connsiteX2" fmla="*/ 3810646 w 7571568"/>
              <a:gd name="connsiteY2" fmla="*/ 591518 h 1518187"/>
              <a:gd name="connsiteX3" fmla="*/ 4461574 w 7571568"/>
              <a:gd name="connsiteY3" fmla="*/ 250556 h 1518187"/>
              <a:gd name="connsiteX4" fmla="*/ 5809927 w 7571568"/>
              <a:gd name="connsiteY4" fmla="*/ 18081 h 1518187"/>
              <a:gd name="connsiteX5" fmla="*/ 7328761 w 7571568"/>
              <a:gd name="connsiteY5" fmla="*/ 142067 h 1518187"/>
              <a:gd name="connsiteX6" fmla="*/ 7266768 w 7571568"/>
              <a:gd name="connsiteY6" fmla="*/ 622515 h 1518187"/>
              <a:gd name="connsiteX7" fmla="*/ 5716937 w 7571568"/>
              <a:gd name="connsiteY7" fmla="*/ 762000 h 1518187"/>
              <a:gd name="connsiteX8" fmla="*/ 3903635 w 7571568"/>
              <a:gd name="connsiteY8" fmla="*/ 1056467 h 1518187"/>
              <a:gd name="connsiteX9" fmla="*/ 2078710 w 7571568"/>
              <a:gd name="connsiteY9" fmla="*/ 1463298 h 1518187"/>
              <a:gd name="connsiteX10" fmla="*/ 277032 w 7571568"/>
              <a:gd name="connsiteY10" fmla="*/ 1288942 h 1518187"/>
              <a:gd name="connsiteX11" fmla="*/ 416517 w 7571568"/>
              <a:gd name="connsiteY11" fmla="*/ 700006 h 1518187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888709 w 7571568"/>
              <a:gd name="connsiteY7" fmla="*/ 625098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461574 w 7558438"/>
              <a:gd name="connsiteY3" fmla="*/ 184258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593309 w 7558438"/>
              <a:gd name="connsiteY3" fmla="*/ 101600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33037"/>
              <a:gd name="connsiteY0" fmla="*/ 688813 h 1490851"/>
              <a:gd name="connsiteX1" fmla="*/ 2632774 w 7533037"/>
              <a:gd name="connsiteY1" fmla="*/ 719810 h 1490851"/>
              <a:gd name="connsiteX2" fmla="*/ 3810646 w 7533037"/>
              <a:gd name="connsiteY2" fmla="*/ 580325 h 1490851"/>
              <a:gd name="connsiteX3" fmla="*/ 4593309 w 7533037"/>
              <a:gd name="connsiteY3" fmla="*/ 156705 h 1490851"/>
              <a:gd name="connsiteX4" fmla="*/ 6041109 w 7533037"/>
              <a:gd name="connsiteY4" fmla="*/ 4305 h 1490851"/>
              <a:gd name="connsiteX5" fmla="*/ 7328761 w 7533037"/>
              <a:gd name="connsiteY5" fmla="*/ 130874 h 1490851"/>
              <a:gd name="connsiteX6" fmla="*/ 7266768 w 7533037"/>
              <a:gd name="connsiteY6" fmla="*/ 611322 h 1490851"/>
              <a:gd name="connsiteX7" fmla="*/ 5888709 w 7533037"/>
              <a:gd name="connsiteY7" fmla="*/ 613905 h 1490851"/>
              <a:gd name="connsiteX8" fmla="*/ 3903635 w 7533037"/>
              <a:gd name="connsiteY8" fmla="*/ 1045274 h 1490851"/>
              <a:gd name="connsiteX9" fmla="*/ 2078710 w 7533037"/>
              <a:gd name="connsiteY9" fmla="*/ 1452105 h 1490851"/>
              <a:gd name="connsiteX10" fmla="*/ 277032 w 7533037"/>
              <a:gd name="connsiteY10" fmla="*/ 1277749 h 1490851"/>
              <a:gd name="connsiteX11" fmla="*/ 416517 w 7533037"/>
              <a:gd name="connsiteY11" fmla="*/ 688813 h 1490851"/>
              <a:gd name="connsiteX0" fmla="*/ 403817 w 7520337"/>
              <a:gd name="connsiteY0" fmla="*/ 688813 h 1426919"/>
              <a:gd name="connsiteX1" fmla="*/ 2620074 w 7520337"/>
              <a:gd name="connsiteY1" fmla="*/ 719810 h 1426919"/>
              <a:gd name="connsiteX2" fmla="*/ 3797946 w 7520337"/>
              <a:gd name="connsiteY2" fmla="*/ 580325 h 1426919"/>
              <a:gd name="connsiteX3" fmla="*/ 4580609 w 7520337"/>
              <a:gd name="connsiteY3" fmla="*/ 156705 h 1426919"/>
              <a:gd name="connsiteX4" fmla="*/ 6028409 w 7520337"/>
              <a:gd name="connsiteY4" fmla="*/ 4305 h 1426919"/>
              <a:gd name="connsiteX5" fmla="*/ 7316061 w 7520337"/>
              <a:gd name="connsiteY5" fmla="*/ 130874 h 1426919"/>
              <a:gd name="connsiteX6" fmla="*/ 7254068 w 7520337"/>
              <a:gd name="connsiteY6" fmla="*/ 611322 h 1426919"/>
              <a:gd name="connsiteX7" fmla="*/ 5876009 w 7520337"/>
              <a:gd name="connsiteY7" fmla="*/ 613905 h 1426919"/>
              <a:gd name="connsiteX8" fmla="*/ 3890935 w 7520337"/>
              <a:gd name="connsiteY8" fmla="*/ 1045274 h 1426919"/>
              <a:gd name="connsiteX9" fmla="*/ 1989810 w 7520337"/>
              <a:gd name="connsiteY9" fmla="*/ 1299706 h 1426919"/>
              <a:gd name="connsiteX10" fmla="*/ 264332 w 7520337"/>
              <a:gd name="connsiteY10" fmla="*/ 1277749 h 1426919"/>
              <a:gd name="connsiteX11" fmla="*/ 403817 w 7520337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825068 w 7547459"/>
              <a:gd name="connsiteY2" fmla="*/ 580325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346344 w 7462864"/>
              <a:gd name="connsiteY0" fmla="*/ 688813 h 1426919"/>
              <a:gd name="connsiteX1" fmla="*/ 2562601 w 7462864"/>
              <a:gd name="connsiteY1" fmla="*/ 719810 h 1426919"/>
              <a:gd name="connsiteX2" fmla="*/ 3380137 w 7462864"/>
              <a:gd name="connsiteY2" fmla="*/ 613906 h 1426919"/>
              <a:gd name="connsiteX3" fmla="*/ 4523136 w 7462864"/>
              <a:gd name="connsiteY3" fmla="*/ 156705 h 1426919"/>
              <a:gd name="connsiteX4" fmla="*/ 5970936 w 7462864"/>
              <a:gd name="connsiteY4" fmla="*/ 4305 h 1426919"/>
              <a:gd name="connsiteX5" fmla="*/ 7258588 w 7462864"/>
              <a:gd name="connsiteY5" fmla="*/ 130874 h 1426919"/>
              <a:gd name="connsiteX6" fmla="*/ 7196595 w 7462864"/>
              <a:gd name="connsiteY6" fmla="*/ 611322 h 1426919"/>
              <a:gd name="connsiteX7" fmla="*/ 5818536 w 7462864"/>
              <a:gd name="connsiteY7" fmla="*/ 613905 h 1426919"/>
              <a:gd name="connsiteX8" fmla="*/ 3833462 w 7462864"/>
              <a:gd name="connsiteY8" fmla="*/ 1045274 h 1426919"/>
              <a:gd name="connsiteX9" fmla="*/ 1932337 w 7462864"/>
              <a:gd name="connsiteY9" fmla="*/ 1299706 h 1426919"/>
              <a:gd name="connsiteX10" fmla="*/ 484537 w 7462864"/>
              <a:gd name="connsiteY10" fmla="*/ 1223506 h 1426919"/>
              <a:gd name="connsiteX11" fmla="*/ 346344 w 7462864"/>
              <a:gd name="connsiteY11" fmla="*/ 688813 h 1426919"/>
              <a:gd name="connsiteX0" fmla="*/ 346344 w 7248472"/>
              <a:gd name="connsiteY0" fmla="*/ 7663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7663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690106 h 1426919"/>
              <a:gd name="connsiteX0" fmla="*/ 333644 w 7235772"/>
              <a:gd name="connsiteY0" fmla="*/ 690106 h 1426919"/>
              <a:gd name="connsiteX1" fmla="*/ 2335509 w 7235772"/>
              <a:gd name="connsiteY1" fmla="*/ 719810 h 1426919"/>
              <a:gd name="connsiteX2" fmla="*/ 3153045 w 7235772"/>
              <a:gd name="connsiteY2" fmla="*/ 613906 h 1426919"/>
              <a:gd name="connsiteX3" fmla="*/ 4296044 w 7235772"/>
              <a:gd name="connsiteY3" fmla="*/ 156705 h 1426919"/>
              <a:gd name="connsiteX4" fmla="*/ 5743844 w 7235772"/>
              <a:gd name="connsiteY4" fmla="*/ 4305 h 1426919"/>
              <a:gd name="connsiteX5" fmla="*/ 7031496 w 7235772"/>
              <a:gd name="connsiteY5" fmla="*/ 130874 h 1426919"/>
              <a:gd name="connsiteX6" fmla="*/ 6969503 w 7235772"/>
              <a:gd name="connsiteY6" fmla="*/ 611322 h 1426919"/>
              <a:gd name="connsiteX7" fmla="*/ 5591444 w 7235772"/>
              <a:gd name="connsiteY7" fmla="*/ 613905 h 1426919"/>
              <a:gd name="connsiteX8" fmla="*/ 3606370 w 7235772"/>
              <a:gd name="connsiteY8" fmla="*/ 1045274 h 1426919"/>
              <a:gd name="connsiteX9" fmla="*/ 1705245 w 7235772"/>
              <a:gd name="connsiteY9" fmla="*/ 1299706 h 1426919"/>
              <a:gd name="connsiteX10" fmla="*/ 333644 w 7235772"/>
              <a:gd name="connsiteY10" fmla="*/ 1147306 h 1426919"/>
              <a:gd name="connsiteX11" fmla="*/ 333644 w 7235772"/>
              <a:gd name="connsiteY11" fmla="*/ 6901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4 w 7248472"/>
              <a:gd name="connsiteY10" fmla="*/ 1147306 h 1426919"/>
              <a:gd name="connsiteX11" fmla="*/ 346344 w 7248472"/>
              <a:gd name="connsiteY11" fmla="*/ 690106 h 142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48472" h="1426919">
                <a:moveTo>
                  <a:pt x="346344" y="690106"/>
                </a:moveTo>
                <a:cubicBezTo>
                  <a:pt x="692688" y="618857"/>
                  <a:pt x="1878309" y="732510"/>
                  <a:pt x="2348209" y="719810"/>
                </a:cubicBezTo>
                <a:cubicBezTo>
                  <a:pt x="2818109" y="707110"/>
                  <a:pt x="2876443" y="804621"/>
                  <a:pt x="3165745" y="613906"/>
                </a:cubicBezTo>
                <a:cubicBezTo>
                  <a:pt x="3455047" y="423191"/>
                  <a:pt x="3876944" y="258305"/>
                  <a:pt x="4308744" y="156705"/>
                </a:cubicBezTo>
                <a:cubicBezTo>
                  <a:pt x="4740544" y="55105"/>
                  <a:pt x="5300635" y="8610"/>
                  <a:pt x="5756544" y="4305"/>
                </a:cubicBezTo>
                <a:cubicBezTo>
                  <a:pt x="6212453" y="0"/>
                  <a:pt x="6839920" y="29705"/>
                  <a:pt x="7044196" y="130874"/>
                </a:cubicBezTo>
                <a:cubicBezTo>
                  <a:pt x="7248472" y="232043"/>
                  <a:pt x="7222212" y="530817"/>
                  <a:pt x="6982203" y="611322"/>
                </a:cubicBezTo>
                <a:cubicBezTo>
                  <a:pt x="6742194" y="691827"/>
                  <a:pt x="6127212" y="646194"/>
                  <a:pt x="5604144" y="613905"/>
                </a:cubicBezTo>
                <a:cubicBezTo>
                  <a:pt x="5078493" y="622945"/>
                  <a:pt x="4211714" y="441741"/>
                  <a:pt x="3619070" y="1045274"/>
                </a:cubicBezTo>
                <a:cubicBezTo>
                  <a:pt x="3085025" y="1426919"/>
                  <a:pt x="2276099" y="1282701"/>
                  <a:pt x="1717945" y="1299706"/>
                </a:cubicBezTo>
                <a:cubicBezTo>
                  <a:pt x="1159791" y="1316711"/>
                  <a:pt x="498744" y="1248906"/>
                  <a:pt x="270144" y="1147306"/>
                </a:cubicBezTo>
                <a:cubicBezTo>
                  <a:pt x="41544" y="1045706"/>
                  <a:pt x="0" y="761355"/>
                  <a:pt x="346344" y="69010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37961" y="1688068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2D472-F6A7-473F-BBA8-0DCF9977C4C6}"/>
              </a:ext>
            </a:extLst>
          </p:cNvPr>
          <p:cNvSpPr txBox="1"/>
          <p:nvPr/>
        </p:nvSpPr>
        <p:spPr>
          <a:xfrm>
            <a:off x="914400" y="164063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 Sibiu</a:t>
            </a:r>
          </a:p>
        </p:txBody>
      </p:sp>
      <p:pic>
        <p:nvPicPr>
          <p:cNvPr id="11" name="Picture 4" descr="romania-distances">
            <a:extLst>
              <a:ext uri="{FF2B5EF4-FFF2-40B4-BE49-F238E27FC236}">
                <a16:creationId xmlns:a16="http://schemas.microsoft.com/office/drawing/2014/main" id="{97B2D255-7FB5-4D3D-841B-5752BBE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362200" y="3457574"/>
            <a:ext cx="5278046" cy="3171826"/>
          </a:xfrm>
          <a:prstGeom prst="rect">
            <a:avLst/>
          </a:prstGeom>
          <a:noFill/>
          <a:ln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7B2805-A04B-4C0A-976D-13B674BCEB8D}"/>
              </a:ext>
            </a:extLst>
          </p:cNvPr>
          <p:cNvSpPr/>
          <p:nvPr/>
        </p:nvSpPr>
        <p:spPr>
          <a:xfrm>
            <a:off x="2590800" y="4191000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BBB50D-BF74-414E-BF5F-54174907CE53}"/>
              </a:ext>
            </a:extLst>
          </p:cNvPr>
          <p:cNvSpPr/>
          <p:nvPr/>
        </p:nvSpPr>
        <p:spPr>
          <a:xfrm>
            <a:off x="4696423" y="4648200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682399-767A-43D5-B887-9F194570AD63}"/>
              </a:ext>
            </a:extLst>
          </p:cNvPr>
          <p:cNvSpPr/>
          <p:nvPr/>
        </p:nvSpPr>
        <p:spPr>
          <a:xfrm>
            <a:off x="2936488" y="3352686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C85D7A-8DF9-46E2-9E6C-EE53B30D19B9}"/>
              </a:ext>
            </a:extLst>
          </p:cNvPr>
          <p:cNvSpPr/>
          <p:nvPr/>
        </p:nvSpPr>
        <p:spPr>
          <a:xfrm>
            <a:off x="4025024" y="4977382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19EB1F-672C-41AB-AC6A-44E79DEF2928}"/>
              </a:ext>
            </a:extLst>
          </p:cNvPr>
          <p:cNvSpPr/>
          <p:nvPr/>
        </p:nvSpPr>
        <p:spPr>
          <a:xfrm>
            <a:off x="3720224" y="-357047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6AEF80-FA19-4201-970E-6677EE202BB1}"/>
              </a:ext>
            </a:extLst>
          </p:cNvPr>
          <p:cNvSpPr/>
          <p:nvPr/>
        </p:nvSpPr>
        <p:spPr>
          <a:xfrm>
            <a:off x="3720224" y="4483609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477829B3-F2D1-4D4B-91F4-D481BCE2B034}"/>
              </a:ext>
            </a:extLst>
          </p:cNvPr>
          <p:cNvSpPr/>
          <p:nvPr/>
        </p:nvSpPr>
        <p:spPr>
          <a:xfrm>
            <a:off x="121614" y="3657707"/>
            <a:ext cx="1785597" cy="621791"/>
          </a:xfrm>
          <a:prstGeom prst="wedgeRectCallout">
            <a:avLst>
              <a:gd name="adj1" fmla="val 21009"/>
              <a:gd name="adj2" fmla="val -1451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 a redundant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search strategy</a:t>
            </a:r>
            <a:r>
              <a:rPr lang="en-US" sz="2400" b="1" dirty="0"/>
              <a:t> </a:t>
            </a:r>
            <a:r>
              <a:rPr lang="en-US" sz="2400" dirty="0"/>
              <a:t>is defined by picking the order of node expansion.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Strategies are evaluated along the following dimensions: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Completeness: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Optimality: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does it always find a least-cost solution?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Time complexity:</a:t>
            </a:r>
            <a:r>
              <a:rPr lang="en-US" sz="2000" b="1" dirty="0"/>
              <a:t> </a:t>
            </a:r>
            <a:r>
              <a:rPr lang="en-US" sz="2000" dirty="0"/>
              <a:t>how long does it take?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Space complexity: </a:t>
            </a:r>
            <a:r>
              <a:rPr lang="en-US" sz="2000" dirty="0"/>
              <a:t> how much memory does it need?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Worst case time and space complexity are measured in terms of the </a:t>
            </a:r>
            <a:r>
              <a:rPr lang="en-US" sz="2400" b="1" dirty="0">
                <a:solidFill>
                  <a:srgbClr val="FF0000"/>
                </a:solidFill>
              </a:rPr>
              <a:t>size of the state space </a:t>
            </a:r>
            <a:r>
              <a:rPr lang="en-US" sz="2400" b="1" i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 Metrics used if the state space is only implicitly defined by initial state, actions and a transition function are: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d: </a:t>
            </a:r>
            <a:r>
              <a:rPr lang="en-US" sz="2000" dirty="0"/>
              <a:t>depth of the optimal solution (= number of actions needed)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m: </a:t>
            </a:r>
            <a:r>
              <a:rPr lang="en-US" sz="2000" dirty="0"/>
              <a:t>the number of actions in any path (may be infinite with loops)</a:t>
            </a:r>
          </a:p>
          <a:p>
            <a:pPr lvl="1"/>
            <a:r>
              <a:rPr lang="en-US" sz="2000" i="1" dirty="0"/>
              <a:t>b:</a:t>
            </a:r>
            <a:r>
              <a:rPr lang="en-US" sz="2000" dirty="0"/>
              <a:t> maximum branching factor of the search tree (number of successor nodes for a parent)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oose A Path Stock Photos And Images - 123RF">
            <a:extLst>
              <a:ext uri="{FF2B5EF4-FFF2-40B4-BE49-F238E27FC236}">
                <a16:creationId xmlns:a16="http://schemas.microsoft.com/office/drawing/2014/main" id="{5C15033E-E7BC-49C3-9A52-69C05C52A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F94346C-F8A3-4492-9257-74C89F76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Uninformed Search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94A58D-C272-4B9A-AE09-CA5EAA3D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A39C-9B09-43C2-B87C-775D7F8A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97C47EE-1537-423B-A9B2-96D7BC867AC1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05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093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search algorithm/agent is </a:t>
            </a:r>
            <a:r>
              <a:rPr lang="en-US" b="1" dirty="0"/>
              <a:t>not</a:t>
            </a:r>
            <a:r>
              <a:rPr lang="en-US" dirty="0"/>
              <a:t> provided information about how close a state is to the goal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blindly searches until it finds the goal state by chance.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Algorithms:</a:t>
            </a:r>
          </a:p>
          <a:p>
            <a:r>
              <a:rPr lang="en-US" dirty="0"/>
              <a:t>Breadth-first search</a:t>
            </a:r>
          </a:p>
          <a:p>
            <a:r>
              <a:rPr lang="en-US" dirty="0"/>
              <a:t>Uniform-cost search</a:t>
            </a:r>
          </a:p>
          <a:p>
            <a:r>
              <a:rPr lang="en-US" dirty="0"/>
              <a:t>Depth-first search</a:t>
            </a:r>
          </a:p>
          <a:p>
            <a:r>
              <a:rPr lang="en-US" dirty="0"/>
              <a:t>Iterative deepening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450975"/>
          </a:xfrm>
        </p:spPr>
        <p:txBody>
          <a:bodyPr>
            <a:normAutofit/>
          </a:bodyPr>
          <a:lstStyle/>
          <a:p>
            <a:r>
              <a:rPr lang="en-US" b="1" dirty="0"/>
              <a:t>Expansion rule: </a:t>
            </a:r>
            <a:r>
              <a:rPr lang="en-US" dirty="0"/>
              <a:t>Expand shallowest unexpanded node in the frontier (first added).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78804-D19B-42CB-9174-573046574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2" y="2645929"/>
            <a:ext cx="8635876" cy="20479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86C735-C78E-442B-A9DB-C9383AB15207}"/>
              </a:ext>
            </a:extLst>
          </p:cNvPr>
          <p:cNvSpPr/>
          <p:nvPr/>
        </p:nvSpPr>
        <p:spPr>
          <a:xfrm>
            <a:off x="533400" y="4876800"/>
            <a:ext cx="7981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Frontier </a:t>
            </a:r>
            <a:r>
              <a:rPr lang="en-US" dirty="0"/>
              <a:t>data structure: holds references to the green nodes (green) and is implemented as a FIFO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Reached</a:t>
            </a:r>
            <a:r>
              <a:rPr lang="en-US" dirty="0"/>
              <a:t> data structure: holds references to all visited nodes (gray and green) and is used to prevent visiting nodes more than once (cycle checking).</a:t>
            </a:r>
          </a:p>
        </p:txBody>
      </p:sp>
    </p:spTree>
    <p:extLst>
      <p:ext uri="{BB962C8B-B14F-4D97-AF65-F5344CB8AC3E}">
        <p14:creationId xmlns:p14="http://schemas.microsoft.com/office/powerpoint/2010/main" val="34609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778E-116C-4A58-BEA9-76E3144E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6200"/>
            <a:ext cx="7886700" cy="1325563"/>
          </a:xfrm>
        </p:spPr>
        <p:txBody>
          <a:bodyPr/>
          <a:lstStyle/>
          <a:p>
            <a:r>
              <a:rPr lang="en-US" dirty="0"/>
              <a:t>Implementation: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460A-6120-4E3C-9F6D-5E69B2233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520825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CC90-5B9A-485D-BB1C-13A85DF9D0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00400" y="60515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64F9-98BA-4E2A-A11B-578018FD1F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629400" y="6051551"/>
            <a:ext cx="2057400" cy="365125"/>
          </a:xfrm>
        </p:spPr>
        <p:txBody>
          <a:bodyPr/>
          <a:lstStyle/>
          <a:p>
            <a:fld id="{E97C47EE-1537-423B-A9B2-96D7BC867AC1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5D743-DD23-48C7-BA32-92F6DD07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5" y="990600"/>
            <a:ext cx="7682555" cy="36575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CCC5912-F481-427C-8D65-4F8A17B66501}"/>
              </a:ext>
            </a:extLst>
          </p:cNvPr>
          <p:cNvSpPr/>
          <p:nvPr/>
        </p:nvSpPr>
        <p:spPr>
          <a:xfrm>
            <a:off x="6381091" y="2512043"/>
            <a:ext cx="2329870" cy="1546299"/>
          </a:xfrm>
          <a:prstGeom prst="wedgeRoundRectCallout">
            <a:avLst>
              <a:gd name="adj1" fmla="val -168167"/>
              <a:gd name="adj2" fmla="val 222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reached</a:t>
            </a:r>
            <a:r>
              <a:rPr lang="en-US" dirty="0"/>
              <a:t> makes sure we do not visit nodes twice (e.g., in a loop). Fast lookup is important.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DE6D3-9BDA-490E-B2A7-C931837A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95" y="4591742"/>
            <a:ext cx="7682556" cy="1782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243B95F-BA60-4A10-B6FF-70AE91F5757E}"/>
              </a:ext>
            </a:extLst>
          </p:cNvPr>
          <p:cNvSpPr/>
          <p:nvPr/>
        </p:nvSpPr>
        <p:spPr>
          <a:xfrm>
            <a:off x="6356930" y="4237730"/>
            <a:ext cx="2329870" cy="1401687"/>
          </a:xfrm>
          <a:prstGeom prst="wedgeRoundRectCallout">
            <a:avLst>
              <a:gd name="adj1" fmla="val -77230"/>
              <a:gd name="adj2" fmla="val 70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structure:  Yield can also be implemented by returning a list of Nodes.</a:t>
            </a:r>
          </a:p>
        </p:txBody>
      </p:sp>
    </p:spTree>
    <p:extLst>
      <p:ext uri="{BB962C8B-B14F-4D97-AF65-F5344CB8AC3E}">
        <p14:creationId xmlns:p14="http://schemas.microsoft.com/office/powerpoint/2010/main" val="236210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Complete?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sz="2400" dirty="0"/>
                  <a:t>Yes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Optimal?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sz="2400" dirty="0"/>
                  <a:t>Yes – if cost is the same per step (action). Otherwise: Use uniform-cost search. 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Time?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sz="2400" dirty="0"/>
                  <a:t>Number of nodes created in a </a:t>
                </a:r>
                <a:r>
                  <a:rPr lang="en-US" sz="2400" i="1" dirty="0"/>
                  <a:t>b</a:t>
                </a:r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of depth </a:t>
                </a:r>
                <a:r>
                  <a:rPr lang="en-US" sz="2400" i="1" dirty="0"/>
                  <a:t>d </a:t>
                </a:r>
                <a:r>
                  <a:rPr lang="en-US" sz="2400" dirty="0"/>
                  <a:t>(depth of optimal solution): </a:t>
                </a:r>
              </a:p>
              <a:p>
                <a:pPr lvl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Space?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sz="2400" dirty="0"/>
                  <a:t>Stored nodes: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/>
                  <a:t>b</a:t>
                </a:r>
                <a:r>
                  <a:rPr lang="en-US" sz="2400" i="1" baseline="30000" dirty="0"/>
                  <a:t>d</a:t>
                </a:r>
                <a:r>
                  <a:rPr lang="en-US" sz="2400" dirty="0"/>
                  <a:t>)</a:t>
                </a:r>
              </a:p>
              <a:p>
                <a:pPr>
                  <a:lnSpc>
                    <a:spcPct val="90000"/>
                  </a:lnSpc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800" dirty="0"/>
                  <a:t>Notes:</a:t>
                </a:r>
              </a:p>
              <a:p>
                <a:pPr lvl="1"/>
                <a:r>
                  <a:rPr lang="en-US" sz="2500" dirty="0"/>
                  <a:t>The state space is typically very large: </a:t>
                </a:r>
                <a:r>
                  <a:rPr lang="en-US" sz="2800" i="1" dirty="0"/>
                  <a:t>O(b</a:t>
                </a:r>
                <a:r>
                  <a:rPr lang="en-US" sz="2800" i="1" baseline="30000" dirty="0"/>
                  <a:t>d</a:t>
                </a:r>
                <a:r>
                  <a:rPr lang="en-US" sz="2800" i="1" dirty="0"/>
                  <a:t>) &lt;&lt; O(n)</a:t>
                </a:r>
                <a:endParaRPr lang="en-US" sz="2500" i="1" dirty="0"/>
              </a:p>
              <a:p>
                <a:pPr lvl="1"/>
                <a:r>
                  <a:rPr lang="en-US" sz="2500" dirty="0"/>
                  <a:t>Space is usually a bigger problem than time!</a:t>
                </a: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4041CD2-67CA-4E6C-92E4-1C9A65D63822}"/>
              </a:ext>
            </a:extLst>
          </p:cNvPr>
          <p:cNvSpPr/>
          <p:nvPr/>
        </p:nvSpPr>
        <p:spPr>
          <a:xfrm>
            <a:off x="6248400" y="1675821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4489" y="1798637"/>
                <a:ext cx="8686800" cy="4525963"/>
              </a:xfrm>
            </p:spPr>
            <p:txBody>
              <a:bodyPr/>
              <a:lstStyle/>
              <a:p>
                <a:r>
                  <a:rPr lang="en-US" dirty="0"/>
                  <a:t>Time and Space: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- all paths to the depth of the goal are expanded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89" y="1798637"/>
                <a:ext cx="8686800" cy="4525963"/>
              </a:xfrm>
              <a:blipFill>
                <a:blip r:embed="rId3"/>
                <a:stretch>
                  <a:fillRect l="-702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C79020-E1E0-41C3-9911-53098B1F86C0}"/>
              </a:ext>
            </a:extLst>
          </p:cNvPr>
          <p:cNvSpPr txBox="1"/>
          <p:nvPr/>
        </p:nvSpPr>
        <p:spPr>
          <a:xfrm>
            <a:off x="6389733" y="358603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809868-3B77-46E5-BAC8-FDD95DD8D4DF}"/>
              </a:ext>
            </a:extLst>
          </p:cNvPr>
          <p:cNvSpPr txBox="1"/>
          <p:nvPr/>
        </p:nvSpPr>
        <p:spPr>
          <a:xfrm>
            <a:off x="320525" y="346126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4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509624AF-B0F2-4295-8504-10BE28DB98B8}"/>
              </a:ext>
            </a:extLst>
          </p:cNvPr>
          <p:cNvSpPr/>
          <p:nvPr/>
        </p:nvSpPr>
        <p:spPr>
          <a:xfrm>
            <a:off x="1087810" y="2362200"/>
            <a:ext cx="230612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B5D101A9-6CFA-4612-8556-4EE42E991A44}"/>
              </a:ext>
            </a:extLst>
          </p:cNvPr>
          <p:cNvSpPr/>
          <p:nvPr/>
        </p:nvSpPr>
        <p:spPr>
          <a:xfrm>
            <a:off x="6939798" y="2286000"/>
            <a:ext cx="223002" cy="1667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D08BDA-CF0D-4B88-B466-CCF30F44C134}"/>
              </a:ext>
            </a:extLst>
          </p:cNvPr>
          <p:cNvSpPr txBox="1"/>
          <p:nvPr/>
        </p:nvSpPr>
        <p:spPr>
          <a:xfrm>
            <a:off x="7197251" y="2895600"/>
            <a:ext cx="12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3E353C-FC3D-4C88-8C18-454C871BF145}"/>
              </a:ext>
            </a:extLst>
          </p:cNvPr>
          <p:cNvSpPr txBox="1"/>
          <p:nvPr/>
        </p:nvSpPr>
        <p:spPr>
          <a:xfrm>
            <a:off x="4271426" y="302335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CB5FF2-F4CE-4E55-989B-BC8FCD315E7F}"/>
              </a:ext>
            </a:extLst>
          </p:cNvPr>
          <p:cNvGrpSpPr/>
          <p:nvPr/>
        </p:nvGrpSpPr>
        <p:grpSpPr>
          <a:xfrm>
            <a:off x="1411245" y="2438400"/>
            <a:ext cx="6132555" cy="2406837"/>
            <a:chOff x="2590800" y="3460563"/>
            <a:chExt cx="4191000" cy="164483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225569-D49E-44F0-B49D-36713E63665A}"/>
                </a:ext>
              </a:extLst>
            </p:cNvPr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A8AC78-BDC3-4FB5-BC0C-EE28131540A6}"/>
                </a:ext>
              </a:extLst>
            </p:cNvPr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54D0E8C-8D16-4A7A-9E51-5661081697C1}"/>
                </a:ext>
              </a:extLst>
            </p:cNvPr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78ACE95-27EB-4CA1-B33B-A75781CEFC79}"/>
                </a:ext>
              </a:extLst>
            </p:cNvPr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032BB1-E185-4595-90C9-83AB9DD75291}"/>
                </a:ext>
              </a:extLst>
            </p:cNvPr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B902C-93F0-43DE-B98B-9D2676429B52}"/>
                </a:ext>
              </a:extLst>
            </p:cNvPr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7D38D5E-E0D8-4FC0-A7D1-760227C26C68}"/>
                </a:ext>
              </a:extLst>
            </p:cNvPr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98382BC-1C18-4687-B0F2-DEE5AB230CF6}"/>
                </a:ext>
              </a:extLst>
            </p:cNvPr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08FCB1-26A9-4172-AD2D-4DFBCC125A64}"/>
                </a:ext>
              </a:extLst>
            </p:cNvPr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D57EF5F-B3D0-450A-B4B6-80E94D2F3578}"/>
                </a:ext>
              </a:extLst>
            </p:cNvPr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65C2780-86C0-4E9F-B0E4-D4E7F986A4D0}"/>
                </a:ext>
              </a:extLst>
            </p:cNvPr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9452AE-9EC0-45BE-B9A7-068457B12A7B}"/>
                </a:ext>
              </a:extLst>
            </p:cNvPr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73DE06-E2ED-4518-8D9F-C00FCA449491}"/>
                </a:ext>
              </a:extLst>
            </p:cNvPr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DA83B758-873F-4C06-8169-D3C3CB6E45F8}"/>
              </a:ext>
            </a:extLst>
          </p:cNvPr>
          <p:cNvSpPr/>
          <p:nvPr/>
        </p:nvSpPr>
        <p:spPr>
          <a:xfrm>
            <a:off x="2469320" y="5240189"/>
            <a:ext cx="446004" cy="446004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C9D5C5-2700-450E-AB3E-9105AD1DC687}"/>
              </a:ext>
            </a:extLst>
          </p:cNvPr>
          <p:cNvCxnSpPr>
            <a:cxnSpLocks/>
            <a:stCxn id="35" idx="5"/>
            <a:endCxn id="52" idx="1"/>
          </p:cNvCxnSpPr>
          <p:nvPr/>
        </p:nvCxnSpPr>
        <p:spPr>
          <a:xfrm>
            <a:off x="1791933" y="4779921"/>
            <a:ext cx="742703" cy="525584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C35962-613E-4FFB-9648-BA93C52F7E4D}"/>
              </a:ext>
            </a:extLst>
          </p:cNvPr>
          <p:cNvSpPr txBox="1"/>
          <p:nvPr/>
        </p:nvSpPr>
        <p:spPr>
          <a:xfrm>
            <a:off x="29718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342EE-8677-4E16-A498-D17255C990B9}"/>
              </a:ext>
            </a:extLst>
          </p:cNvPr>
          <p:cNvCxnSpPr/>
          <p:nvPr/>
        </p:nvCxnSpPr>
        <p:spPr>
          <a:xfrm flipH="1">
            <a:off x="1371600" y="4191000"/>
            <a:ext cx="71041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EB2344-6641-48B3-8DD8-93ACA6CD02BF}"/>
              </a:ext>
            </a:extLst>
          </p:cNvPr>
          <p:cNvSpPr txBox="1"/>
          <p:nvPr/>
        </p:nvSpPr>
        <p:spPr>
          <a:xfrm rot="16200000">
            <a:off x="7799094" y="2891757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expanded</a:t>
            </a:r>
          </a:p>
        </p:txBody>
      </p:sp>
    </p:spTree>
    <p:extLst>
      <p:ext uri="{BB962C8B-B14F-4D97-AF65-F5344CB8AC3E}">
        <p14:creationId xmlns:p14="http://schemas.microsoft.com/office/powerpoint/2010/main" val="19657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</a:t>
            </a:r>
            <a:br>
              <a:rPr lang="en-US" dirty="0"/>
            </a:br>
            <a:r>
              <a:rPr lang="en-US" dirty="0"/>
              <a:t>(= Dijkstra’s shortest path algorithm)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best-first search strategy: Expand least-cost unexpanded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Implementation: </a:t>
            </a:r>
            <a:r>
              <a:rPr lang="en-US" sz="2400" i="1" dirty="0"/>
              <a:t>frontier</a:t>
            </a:r>
            <a:r>
              <a:rPr lang="en-US" sz="2400" dirty="0"/>
              <a:t> is a queue ordered by path cost (priority queue)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Breadth-first search is a special case when all step costs all equal.</a:t>
            </a:r>
          </a:p>
          <a:p>
            <a:pPr>
              <a:lnSpc>
                <a:spcPct val="90000"/>
              </a:lnSpc>
            </a:pPr>
            <a:endParaRPr 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Complete?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Yes, if all step cost </a:t>
            </a:r>
            <a:r>
              <a:rPr lang="en-US" sz="2000" dirty="0">
                <a:cs typeface="Arial" pitchFamily="34" charset="0"/>
              </a:rPr>
              <a:t>is greater than some positive constant </a:t>
            </a:r>
            <a:r>
              <a:rPr lang="el-GR" sz="2000" i="1" dirty="0">
                <a:cs typeface="Arial" pitchFamily="34" charset="0"/>
              </a:rPr>
              <a:t>ε</a:t>
            </a:r>
            <a:r>
              <a:rPr lang="en-US" sz="2000" i="1" dirty="0">
                <a:cs typeface="Arial" pitchFamily="34" charset="0"/>
              </a:rPr>
              <a:t>&gt;0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Optimal?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Yes – nodes expanded in increasing order of path cost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Time? 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Number of nodes with path cost</a:t>
            </a:r>
            <a:r>
              <a:rPr lang="en-US" sz="2000" i="1" dirty="0"/>
              <a:t> 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dirty="0"/>
              <a:t> cost of optimal solution (</a:t>
            </a:r>
            <a:r>
              <a:rPr lang="en-US" sz="2000" i="1" dirty="0"/>
              <a:t>C</a:t>
            </a:r>
            <a:r>
              <a:rPr lang="en-US" sz="2000" dirty="0"/>
              <a:t>*) is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i="1" baseline="30000" dirty="0"/>
              <a:t>1+C*/ </a:t>
            </a:r>
            <a:r>
              <a:rPr lang="el-GR" sz="2000" i="1" baseline="30000" dirty="0">
                <a:cs typeface="Arial" pitchFamily="34" charset="0"/>
              </a:rPr>
              <a:t>ε</a:t>
            </a:r>
            <a:r>
              <a:rPr lang="en-US" sz="2000" dirty="0"/>
              <a:t>).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This can be greater than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i="1" baseline="30000" dirty="0"/>
              <a:t>d</a:t>
            </a:r>
            <a:r>
              <a:rPr lang="en-US" sz="2000" dirty="0"/>
              <a:t>): the search can explore long paths consisting of small steps before exploring shorter paths consisting of larger steps 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Space?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i="1" baseline="30000" dirty="0"/>
              <a:t>1+C*/ </a:t>
            </a:r>
            <a:r>
              <a:rPr lang="el-GR" sz="2000" i="1" baseline="30000" dirty="0">
                <a:cs typeface="Arial" pitchFamily="34" charset="0"/>
              </a:rPr>
              <a:t>ε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>
              <a:buNone/>
            </a:pPr>
            <a:r>
              <a:rPr lang="en-US" sz="2300" dirty="0"/>
              <a:t>See </a:t>
            </a:r>
            <a:r>
              <a:rPr lang="en-US" sz="2300" dirty="0">
                <a:hlinkClick r:id="rId3"/>
              </a:rPr>
              <a:t>Dijkstra's algorithm on Wikipedia</a:t>
            </a:r>
            <a:r>
              <a:rPr lang="en-US" sz="23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C96D9-6F99-4670-9C8D-1F23FF85BED6}"/>
              </a:ext>
            </a:extLst>
          </p:cNvPr>
          <p:cNvSpPr/>
          <p:nvPr/>
        </p:nvSpPr>
        <p:spPr>
          <a:xfrm>
            <a:off x="6010043" y="5638800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778E-116C-4A58-BEA9-76E3144E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6200"/>
            <a:ext cx="7886700" cy="1325563"/>
          </a:xfrm>
        </p:spPr>
        <p:txBody>
          <a:bodyPr/>
          <a:lstStyle/>
          <a:p>
            <a:r>
              <a:rPr lang="en-US" dirty="0"/>
              <a:t>Implementation: Best-First-Search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460A-6120-4E3C-9F6D-5E69B2233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520825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CC90-5B9A-485D-BB1C-13A85DF9D0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00400" y="60515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64F9-98BA-4E2A-A11B-578018FD1F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629400" y="6051551"/>
            <a:ext cx="2057400" cy="365125"/>
          </a:xfrm>
        </p:spPr>
        <p:txBody>
          <a:bodyPr/>
          <a:lstStyle/>
          <a:p>
            <a:fld id="{E97C47EE-1537-423B-A9B2-96D7BC867AC1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C17AE-CAAB-437C-963E-1F1ED4EF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917454"/>
            <a:ext cx="6896100" cy="47311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F9036-57F1-4C99-AE93-8BB0D000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5663456"/>
            <a:ext cx="6896099" cy="708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CCC5912-F481-427C-8D65-4F8A17B66501}"/>
              </a:ext>
            </a:extLst>
          </p:cNvPr>
          <p:cNvSpPr/>
          <p:nvPr/>
        </p:nvSpPr>
        <p:spPr>
          <a:xfrm>
            <a:off x="5257800" y="3581400"/>
            <a:ext cx="3733800" cy="1447800"/>
          </a:xfrm>
          <a:prstGeom prst="wedgeRoundRectCallout">
            <a:avLst>
              <a:gd name="adj1" fmla="val -69529"/>
              <a:gd name="adj2" fmla="val -713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order for expanding the frontier (can be implemented as a priority queue) and this check is the difference to BFS! It visits a node again if it can be reached by a better (cheaper) path.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98654-E598-446C-949F-CE7BB79A8003}"/>
              </a:ext>
            </a:extLst>
          </p:cNvPr>
          <p:cNvSpPr/>
          <p:nvPr/>
        </p:nvSpPr>
        <p:spPr>
          <a:xfrm>
            <a:off x="2133600" y="1447800"/>
            <a:ext cx="1143000" cy="228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63B32-1384-4BAF-80CC-FCB326C1908A}"/>
              </a:ext>
            </a:extLst>
          </p:cNvPr>
          <p:cNvSpPr/>
          <p:nvPr/>
        </p:nvSpPr>
        <p:spPr>
          <a:xfrm>
            <a:off x="3352800" y="3048000"/>
            <a:ext cx="3429000" cy="228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F7389-B3C3-48CD-B248-7F7007C75B76}"/>
              </a:ext>
            </a:extLst>
          </p:cNvPr>
          <p:cNvSpPr/>
          <p:nvPr/>
        </p:nvSpPr>
        <p:spPr>
          <a:xfrm>
            <a:off x="4114800" y="990600"/>
            <a:ext cx="228600" cy="228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D264A-08AF-4F7D-BAF2-F6130A073787}"/>
              </a:ext>
            </a:extLst>
          </p:cNvPr>
          <p:cNvSpPr/>
          <p:nvPr/>
        </p:nvSpPr>
        <p:spPr>
          <a:xfrm>
            <a:off x="4248148" y="5937250"/>
            <a:ext cx="1009652" cy="2397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E0D-C919-424A-9D58-734DBE89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343150" cy="1325563"/>
          </a:xfrm>
        </p:spPr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A56C-8F9C-4D35-94FD-EAECDC5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1145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Expansion rule</a:t>
            </a:r>
            <a:r>
              <a:rPr lang="en-US" sz="2000" dirty="0"/>
              <a:t>: Expand deepest unexpanded node in the frontier (last added).</a:t>
            </a:r>
          </a:p>
          <a:p>
            <a:r>
              <a:rPr lang="en-US" sz="2000" b="1" dirty="0"/>
              <a:t>Frontier</a:t>
            </a:r>
            <a:r>
              <a:rPr lang="en-US" sz="2000" dirty="0"/>
              <a:t>: stack (LIFO)</a:t>
            </a:r>
          </a:p>
          <a:p>
            <a:r>
              <a:rPr lang="en-US" sz="2000" b="1" dirty="0"/>
              <a:t>Reached</a:t>
            </a:r>
            <a:r>
              <a:rPr lang="en-US" sz="2000" dirty="0"/>
              <a:t>: No reached data structure! Cycle checking can only check the current path and the frontier. This may lead to infinite loops!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E8888-6463-47FB-AB16-25AF1129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57200"/>
            <a:ext cx="616537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AD6C-AEE9-4E04-B1F4-A923B66B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765E-906E-4BF3-A57E-5E064501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17954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DFS could be implemented like BFS/Best-first search and just taking the last element from the frontier (LIFO).</a:t>
            </a:r>
          </a:p>
          <a:p>
            <a:r>
              <a:rPr lang="en-US" dirty="0"/>
              <a:t>However, to reduce the space complexity to </a:t>
            </a:r>
            <a:r>
              <a:rPr lang="en-US" i="1" dirty="0"/>
              <a:t>O(bm), </a:t>
            </a:r>
            <a:r>
              <a:rPr lang="en-US" dirty="0"/>
              <a:t>the reached data structure needs to be removed! Options: </a:t>
            </a:r>
          </a:p>
          <a:p>
            <a:pPr lvl="1"/>
            <a:r>
              <a:rPr lang="en-US" dirty="0"/>
              <a:t>Recursive implementation (cycle checking is a problem).</a:t>
            </a:r>
          </a:p>
          <a:p>
            <a:pPr lvl="1"/>
            <a:r>
              <a:rPr lang="en-US" dirty="0"/>
              <a:t>We can use a search tree where the abandoned branches are removed from memory (cycle checking is only done against the current path). This is similar to Backtracking search.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C5808-93A6-4647-A076-DB3072D0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1" y="3441223"/>
            <a:ext cx="7524750" cy="30908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509AEDD-D45E-4C06-BAE9-2996AF55A9CA}"/>
              </a:ext>
            </a:extLst>
          </p:cNvPr>
          <p:cNvSpPr/>
          <p:nvPr/>
        </p:nvSpPr>
        <p:spPr>
          <a:xfrm>
            <a:off x="6019800" y="5045074"/>
            <a:ext cx="2952749" cy="1447800"/>
          </a:xfrm>
          <a:prstGeom prst="wedgeRoundRectCallout">
            <a:avLst>
              <a:gd name="adj1" fmla="val -121896"/>
              <a:gd name="adj2" fmla="val -11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 only keep the current branch in memory, then we can only check against the path from the root to the current node to prevent cycles.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78D136-ED8C-4E36-9DB4-8C067DE1B0E3}"/>
              </a:ext>
            </a:extLst>
          </p:cNvPr>
          <p:cNvGrpSpPr/>
          <p:nvPr/>
        </p:nvGrpSpPr>
        <p:grpSpPr>
          <a:xfrm>
            <a:off x="1219200" y="4978298"/>
            <a:ext cx="2289484" cy="431902"/>
            <a:chOff x="1219200" y="5045074"/>
            <a:chExt cx="2289484" cy="4319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778DBE-5345-4BED-9B6B-1C8A05528F24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045074"/>
              <a:ext cx="2209800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5E2A20-FA7A-43AE-B260-543702EE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5045074"/>
              <a:ext cx="2289484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7BBD3B-751B-439A-A8AB-943C27B2BC4B}"/>
              </a:ext>
            </a:extLst>
          </p:cNvPr>
          <p:cNvGrpSpPr/>
          <p:nvPr/>
        </p:nvGrpSpPr>
        <p:grpSpPr>
          <a:xfrm>
            <a:off x="1672916" y="3581400"/>
            <a:ext cx="2289484" cy="203302"/>
            <a:chOff x="1219200" y="5045074"/>
            <a:chExt cx="2289484" cy="4319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326975-5238-4688-AED2-524F4932B2B9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045074"/>
              <a:ext cx="2209800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95ED68-C96F-42B2-AEF5-C2556E8DE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5045074"/>
              <a:ext cx="2289484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F8379C-B43D-4FEC-BD4F-6E10578AAB68}"/>
              </a:ext>
            </a:extLst>
          </p:cNvPr>
          <p:cNvSpPr txBox="1"/>
          <p:nvPr/>
        </p:nvSpPr>
        <p:spPr>
          <a:xfrm>
            <a:off x="2438400" y="3276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DFS-SEARCH</a:t>
            </a:r>
          </a:p>
        </p:txBody>
      </p:sp>
    </p:spTree>
    <p:extLst>
      <p:ext uri="{BB962C8B-B14F-4D97-AF65-F5344CB8AC3E}">
        <p14:creationId xmlns:p14="http://schemas.microsoft.com/office/powerpoint/2010/main" val="1519402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depth-first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21055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Complete?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Only in finite search spaces. Some cycles can be avoided by checking for repeated states along the path.</a:t>
                </a:r>
              </a:p>
              <a:p>
                <a:pPr lvl="1"/>
                <a:r>
                  <a:rPr lang="en-US" sz="2400" b="1" dirty="0"/>
                  <a:t>Incomplete in infinite search spaces </a:t>
                </a:r>
                <a:r>
                  <a:rPr lang="en-US" sz="2400" dirty="0"/>
                  <a:t>(e.g., with cycles).</a:t>
                </a:r>
              </a:p>
              <a:p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Optimal?</a:t>
                </a:r>
              </a:p>
              <a:p>
                <a:pPr lvl="1">
                  <a:buNone/>
                </a:pPr>
                <a:r>
                  <a:rPr lang="en-US" sz="2400" dirty="0"/>
                  <a:t>No – returns the first solution it finds.</a:t>
                </a:r>
              </a:p>
              <a:p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Time?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>
                  <a:buNone/>
                </a:pPr>
                <a:r>
                  <a:rPr lang="en-US" sz="2400" dirty="0"/>
                  <a:t>Could be the time to reach a solution at maximum depth </a:t>
                </a:r>
                <a:r>
                  <a:rPr lang="en-US" sz="2400" i="1" dirty="0"/>
                  <a:t>m </a:t>
                </a:r>
                <a:r>
                  <a:rPr lang="en-US" sz="2400" dirty="0"/>
                  <a:t>in the last path: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baseline="30000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br>
                  <a:rPr lang="en-US" sz="2400" i="1" dirty="0"/>
                </a:br>
                <a:r>
                  <a:rPr lang="en-US" sz="2400" dirty="0"/>
                  <a:t>Terrible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but if there are many shallow solutions, it can be much faster than BFS.</a:t>
                </a:r>
              </a:p>
              <a:p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Space?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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linear space! (if the reached data structure is not stored)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10550" cy="4351338"/>
              </a:xfrm>
              <a:blipFill>
                <a:blip r:embed="rId3"/>
                <a:stretch>
                  <a:fillRect l="-66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DA9A586-3F8B-4C31-86AD-ABA463DF2FCF}"/>
              </a:ext>
            </a:extLst>
          </p:cNvPr>
          <p:cNvSpPr/>
          <p:nvPr/>
        </p:nvSpPr>
        <p:spPr>
          <a:xfrm>
            <a:off x="5943600" y="3200400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D0CF4A7-F421-4436-9B05-762669806747}"/>
              </a:ext>
            </a:extLst>
          </p:cNvPr>
          <p:cNvSpPr/>
          <p:nvPr/>
        </p:nvSpPr>
        <p:spPr>
          <a:xfrm>
            <a:off x="1752600" y="6176963"/>
            <a:ext cx="2819400" cy="528637"/>
          </a:xfrm>
          <a:prstGeom prst="wedgeRectCallout">
            <a:avLst>
              <a:gd name="adj1" fmla="val -53150"/>
              <a:gd name="adj2" fmla="val -70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makes DFS into the workhorse of AI.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What are search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We will consider the problem of designing </a:t>
            </a:r>
            <a:r>
              <a:rPr lang="en-US" sz="2200" b="1" dirty="0">
                <a:solidFill>
                  <a:srgbClr val="FF0000"/>
                </a:solidFill>
              </a:rPr>
              <a:t>goal-based agents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FF0000"/>
                </a:solidFill>
              </a:rPr>
              <a:t>known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b="1" dirty="0">
                <a:solidFill>
                  <a:srgbClr val="FF0000"/>
                </a:solidFill>
              </a:rPr>
              <a:t>fully observable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b="1" dirty="0">
                <a:solidFill>
                  <a:srgbClr val="FF0000"/>
                </a:solidFill>
              </a:rPr>
              <a:t>deterministic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b="1" dirty="0">
                <a:solidFill>
                  <a:srgbClr val="FF0000"/>
                </a:solidFill>
              </a:rPr>
              <a:t>discrete </a:t>
            </a:r>
            <a:r>
              <a:rPr lang="en-US" sz="2200" dirty="0"/>
              <a:t>environments.</a:t>
            </a:r>
          </a:p>
          <a:p>
            <a:r>
              <a:rPr lang="en-US" sz="2200" dirty="0"/>
              <a:t>Example: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72331" y="3208814"/>
            <a:ext cx="2960528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3236805" y="2977742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74316" y="2599890"/>
            <a:ext cx="8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6141288" y="5882279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9549" y="5791200"/>
            <a:ext cx="8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00200"/>
                <a:ext cx="7886700" cy="4351338"/>
              </a:xfrm>
            </p:spPr>
            <p:txBody>
              <a:bodyPr/>
              <a:lstStyle/>
              <a:p>
                <a:r>
                  <a:rPr lang="en-US" sz="2400" dirty="0"/>
                  <a:t>Time: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worst case is expanding all paths.</a:t>
                </a:r>
              </a:p>
              <a:p>
                <a:r>
                  <a:rPr lang="en-US" sz="2000" dirty="0"/>
                  <a:t>Space: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- if it only stores the frontier nodes and the current path.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351338"/>
              </a:xfrm>
              <a:blipFill>
                <a:blip r:embed="rId3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2"/>
          <p:cNvGrpSpPr/>
          <p:nvPr/>
        </p:nvGrpSpPr>
        <p:grpSpPr>
          <a:xfrm flipH="1">
            <a:off x="1411245" y="2670175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5485630" y="555883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B1B93-1CE0-4F98-A645-A4A4C493D957}"/>
              </a:ext>
            </a:extLst>
          </p:cNvPr>
          <p:cNvSpPr txBox="1"/>
          <p:nvPr/>
        </p:nvSpPr>
        <p:spPr>
          <a:xfrm>
            <a:off x="8011851" y="419365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4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7BE99B8-0DE5-4D99-93B6-BE8A89B54C2B}"/>
              </a:ext>
            </a:extLst>
          </p:cNvPr>
          <p:cNvSpPr/>
          <p:nvPr/>
        </p:nvSpPr>
        <p:spPr>
          <a:xfrm flipH="1">
            <a:off x="7665595" y="2670175"/>
            <a:ext cx="197397" cy="3416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93F8618-D36B-4815-A84B-40D2ED15308B}"/>
              </a:ext>
            </a:extLst>
          </p:cNvPr>
          <p:cNvSpPr/>
          <p:nvPr/>
        </p:nvSpPr>
        <p:spPr>
          <a:xfrm flipH="1">
            <a:off x="1981200" y="2603144"/>
            <a:ext cx="223002" cy="1667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434AD-A887-4ADF-9E65-2B97B4E00869}"/>
              </a:ext>
            </a:extLst>
          </p:cNvPr>
          <p:cNvSpPr txBox="1"/>
          <p:nvPr/>
        </p:nvSpPr>
        <p:spPr>
          <a:xfrm flipH="1">
            <a:off x="1267498" y="3180273"/>
            <a:ext cx="12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14E98-12E5-4207-93AF-FDC840F89787}"/>
              </a:ext>
            </a:extLst>
          </p:cNvPr>
          <p:cNvSpPr txBox="1"/>
          <p:nvPr/>
        </p:nvSpPr>
        <p:spPr>
          <a:xfrm flipH="1">
            <a:off x="6494775" y="562592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826F2-A058-429F-8387-718D5A59273A}"/>
              </a:ext>
            </a:extLst>
          </p:cNvPr>
          <p:cNvSpPr txBox="1"/>
          <p:nvPr/>
        </p:nvSpPr>
        <p:spPr>
          <a:xfrm flipH="1">
            <a:off x="4260359" y="333133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58BBCA-CCFD-46A6-BB6B-108A2649B9ED}"/>
              </a:ext>
            </a:extLst>
          </p:cNvPr>
          <p:cNvSpPr/>
          <p:nvPr/>
        </p:nvSpPr>
        <p:spPr>
          <a:xfrm flipH="1">
            <a:off x="5943729" y="5634517"/>
            <a:ext cx="446004" cy="446004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endParaRPr lang="en-US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D7A41C-EEFE-4F55-B0B1-E10394A4253B}"/>
              </a:ext>
            </a:extLst>
          </p:cNvPr>
          <p:cNvCxnSpPr>
            <a:cxnSpLocks/>
          </p:cNvCxnSpPr>
          <p:nvPr/>
        </p:nvCxnSpPr>
        <p:spPr>
          <a:xfrm flipH="1">
            <a:off x="6205775" y="5011696"/>
            <a:ext cx="957338" cy="622821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2529FC-A025-4D3A-A226-231A033626DF}"/>
              </a:ext>
            </a:extLst>
          </p:cNvPr>
          <p:cNvSpPr txBox="1"/>
          <p:nvPr/>
        </p:nvSpPr>
        <p:spPr>
          <a:xfrm>
            <a:off x="1597565" y="5614452"/>
            <a:ext cx="384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DFS finds this goal first </a:t>
            </a:r>
            <a:r>
              <a:rPr lang="en-US" dirty="0">
                <a:sym typeface="Wingdings" panose="05000000000000000000" pitchFamily="2" charset="2"/>
              </a:rPr>
              <a:t> Not optimal!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EEE4E0-2498-46A6-A726-879ABF8EC5F3}"/>
              </a:ext>
            </a:extLst>
          </p:cNvPr>
          <p:cNvSpPr txBox="1"/>
          <p:nvPr/>
        </p:nvSpPr>
        <p:spPr>
          <a:xfrm flipH="1">
            <a:off x="3055768" y="389217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5FBFAB-0345-4DEC-849B-091B20789B25}"/>
              </a:ext>
            </a:extLst>
          </p:cNvPr>
          <p:cNvSpPr txBox="1"/>
          <p:nvPr/>
        </p:nvSpPr>
        <p:spPr>
          <a:xfrm>
            <a:off x="733182" y="6290846"/>
            <a:ext cx="795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The order in which we add new nodes to the frontier can change what goal we find!</a:t>
            </a:r>
            <a:endParaRPr 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2728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search (IDS)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we get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DFS’s good memory footprint, and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BFS’s optimality guaranty?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depth-restricted DFS and gradually increase the depth.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if the root node is the goal.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a DFS searching for a path of length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 is no path to the goal of length 1, do a DFS searching for a path of length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 is no path of length 2, do a DFS searching for a path of length 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04800"/>
            <a:ext cx="1809750" cy="2225674"/>
          </a:xfrm>
        </p:spPr>
        <p:txBody>
          <a:bodyPr>
            <a:noAutofit/>
          </a:bodyPr>
          <a:lstStyle/>
          <a:p>
            <a:r>
              <a:rPr lang="en-US" sz="2800" dirty="0"/>
              <a:t>Iterative deepening search (IDS)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93F5F-7E17-4BCF-BDFC-AD093FF0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11" y="411512"/>
            <a:ext cx="6838950" cy="62940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CA42-2D1B-4312-B658-3378B77A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IDS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AE572-FD20-4FAF-994D-B9C655BB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76400"/>
            <a:ext cx="7524750" cy="1239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AFAF2B-AB58-4D99-AE6F-5F9B6AE7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31" y="3124200"/>
            <a:ext cx="7524750" cy="30908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8871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iterative deepening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498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Complete?</a:t>
                </a:r>
              </a:p>
              <a:p>
                <a:pPr lvl="1">
                  <a:buNone/>
                </a:pPr>
                <a:r>
                  <a:rPr lang="en-US" sz="2400" dirty="0"/>
                  <a:t>Yes</a:t>
                </a:r>
              </a:p>
              <a:p>
                <a:endParaRPr lang="en-US" sz="3200" b="1" dirty="0">
                  <a:solidFill>
                    <a:srgbClr val="FF0000"/>
                  </a:solidFill>
                </a:endParaRPr>
              </a:p>
              <a:p>
                <a:r>
                  <a:rPr lang="en-US" sz="3200" b="1" dirty="0">
                    <a:solidFill>
                      <a:srgbClr val="FF0000"/>
                    </a:solidFill>
                  </a:rPr>
                  <a:t>Optimal?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lvl="1">
                  <a:buNone/>
                </a:pPr>
                <a:r>
                  <a:rPr lang="en-US" sz="2400" b="1" dirty="0"/>
                  <a:t>Yes</a:t>
                </a:r>
                <a:r>
                  <a:rPr lang="en-US" sz="2400" dirty="0"/>
                  <a:t>, if step cost = 1</a:t>
                </a:r>
              </a:p>
              <a:p>
                <a:endParaRPr lang="en-US" sz="3200" b="1" dirty="0">
                  <a:solidFill>
                    <a:srgbClr val="FF0000"/>
                  </a:solidFill>
                </a:endParaRPr>
              </a:p>
              <a:p>
                <a:r>
                  <a:rPr lang="en-US" sz="3200" b="1" dirty="0">
                    <a:solidFill>
                      <a:srgbClr val="FF0000"/>
                    </a:solidFill>
                  </a:rPr>
                  <a:t>Time? </a:t>
                </a:r>
              </a:p>
              <a:p>
                <a:pPr marL="342900" lvl="1" indent="0">
                  <a:buNone/>
                </a:pPr>
                <a:r>
                  <a:rPr lang="en-US" sz="2300" dirty="0"/>
                  <a:t>Consists of rebuilding trees up to d times</a:t>
                </a:r>
                <a:endParaRPr lang="en-US" sz="2300" b="1" dirty="0">
                  <a:solidFill>
                    <a:srgbClr val="CC0099"/>
                  </a:solidFill>
                </a:endParaRP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baseline="30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+ (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+ … +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)   </m:t>
                    </m:r>
                  </m:oMath>
                </a14:m>
                <a:r>
                  <a:rPr lang="en-US" sz="2300" dirty="0">
                    <a:sym typeface="Wingdings" panose="05000000000000000000" pitchFamily="2" charset="2"/>
                  </a:rPr>
                  <a:t></a:t>
                </a:r>
                <a:r>
                  <a:rPr lang="en-US" sz="2300" dirty="0"/>
                  <a:t>  Slower than BFS, but the same complexity!</a:t>
                </a:r>
              </a:p>
              <a:p>
                <a:endParaRPr lang="en-US" sz="3200" b="1" dirty="0">
                  <a:solidFill>
                    <a:srgbClr val="CC0099"/>
                  </a:solidFill>
                </a:endParaRPr>
              </a:p>
              <a:p>
                <a:r>
                  <a:rPr lang="en-US" sz="3200" b="1" dirty="0">
                    <a:solidFill>
                      <a:srgbClr val="FF0000"/>
                    </a:solidFill>
                  </a:rPr>
                  <a:t>Space?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lvl="1">
                  <a:buNone/>
                </a:pPr>
                <a:r>
                  <a:rPr lang="en-US" sz="2400" b="1" i="1" dirty="0"/>
                  <a:t>O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bd</a:t>
                </a:r>
                <a:r>
                  <a:rPr lang="en-US" sz="2400" b="1" dirty="0"/>
                  <a:t>) </a:t>
                </a:r>
                <a:r>
                  <a:rPr lang="en-US" sz="2400" b="1" dirty="0">
                    <a:sym typeface="Wingdings" panose="05000000000000000000" pitchFamily="2" charset="2"/>
                  </a:rPr>
                  <a:t> linear space. Even less than DFS since m&lt;=d. </a:t>
                </a:r>
                <a:r>
                  <a:rPr lang="en-US" sz="2400" dirty="0">
                    <a:sym typeface="Wingdings" panose="05000000000000000000" pitchFamily="2" charset="2"/>
                  </a:rPr>
                  <a:t>Cycles need to be handled by the depth-limited DFS implementation.</a:t>
                </a:r>
              </a:p>
              <a:p>
                <a:pPr lvl="1">
                  <a:buNone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>
                  <a:buNone/>
                </a:pPr>
                <a:r>
                  <a:rPr lang="en-US" sz="2800" b="1" dirty="0"/>
                  <a:t>Note: </a:t>
                </a:r>
                <a:r>
                  <a:rPr lang="en-US" sz="2800" dirty="0"/>
                  <a:t>IDS produces the same result as BFS but trades better space complexity for worse run time.</a:t>
                </a:r>
              </a:p>
              <a:p>
                <a:pPr>
                  <a:buNone/>
                </a:pPr>
                <a:endParaRPr lang="en-US" sz="2700" dirty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498975"/>
              </a:xfrm>
              <a:blipFill>
                <a:blip r:embed="rId3"/>
                <a:stretch>
                  <a:fillRect l="-696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D82E7D8-D9C8-4FA9-8F10-9C6E76D87354}"/>
              </a:ext>
            </a:extLst>
          </p:cNvPr>
          <p:cNvSpPr/>
          <p:nvPr/>
        </p:nvSpPr>
        <p:spPr>
          <a:xfrm>
            <a:off x="6000750" y="1877085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AC53276-4848-4006-9C46-ADD94360B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3287" b="117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94A58D-C272-4B9A-AE09-CA5EAA3D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5543643"/>
            <a:ext cx="6642044" cy="47970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94346C-F8A3-4492-9257-74C89F76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99861"/>
            <a:ext cx="6642044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>
                <a:solidFill>
                  <a:srgbClr val="FFFFFF"/>
                </a:solidFill>
              </a:rPr>
              <a:t>Informed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A39C-9B09-43C2-B87C-775D7F8A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0236" y="635508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97C47EE-1537-423B-A9B2-96D7BC867AC1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35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5501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98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 search problems are typically very large. We would like to improve efficiency by </a:t>
            </a:r>
            <a:r>
              <a:rPr lang="en-US" b="1" dirty="0">
                <a:solidFill>
                  <a:srgbClr val="FF0000"/>
                </a:solidFill>
              </a:rPr>
              <a:t>expanding as few nodes as possible.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The agent can use </a:t>
            </a:r>
            <a:r>
              <a:rPr lang="en-US" b="1" dirty="0">
                <a:solidFill>
                  <a:srgbClr val="FF0000"/>
                </a:solidFill>
              </a:rPr>
              <a:t>additional information </a:t>
            </a:r>
            <a:r>
              <a:rPr lang="en-US" dirty="0"/>
              <a:t>in the form of “hints” about how promising different states/nodes are to lead to the goal. These hints are derived from </a:t>
            </a:r>
          </a:p>
          <a:p>
            <a:pPr lvl="1"/>
            <a:r>
              <a:rPr lang="en-US" dirty="0"/>
              <a:t>information the agent has (e.g., a map) or</a:t>
            </a:r>
          </a:p>
          <a:p>
            <a:pPr lvl="1"/>
            <a:r>
              <a:rPr lang="en-US" dirty="0"/>
              <a:t>percepts coming from a sensor.</a:t>
            </a:r>
          </a:p>
          <a:p>
            <a:endParaRPr lang="en-US" dirty="0"/>
          </a:p>
          <a:p>
            <a:r>
              <a:rPr lang="en-US" dirty="0"/>
              <a:t>The agent uses a </a:t>
            </a:r>
            <a:r>
              <a:rPr lang="en-US" b="1" dirty="0">
                <a:solidFill>
                  <a:srgbClr val="FF0000"/>
                </a:solidFill>
              </a:rPr>
              <a:t>heuristic function </a:t>
            </a:r>
            <a:r>
              <a:rPr lang="en-US" dirty="0"/>
              <a:t>to rank nodes in the frontier and select the most promising state in the frontier for expansion using a </a:t>
            </a:r>
            <a:r>
              <a:rPr lang="en-US" b="1" dirty="0">
                <a:solidFill>
                  <a:srgbClr val="FF0000"/>
                </a:solidFill>
              </a:rPr>
              <a:t>best-first search </a:t>
            </a:r>
            <a:r>
              <a:rPr lang="en-US" dirty="0"/>
              <a:t>strategy.</a:t>
            </a:r>
          </a:p>
          <a:p>
            <a:pPr lvl="1"/>
            <a:endParaRPr lang="en-US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Greedy best-first search</a:t>
            </a:r>
          </a:p>
          <a:p>
            <a:pPr lvl="1"/>
            <a:r>
              <a:rPr lang="en-US" dirty="0"/>
              <a:t>A*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Heuristic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Heuristic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estimates the cost of reaching a node representing the goal state from the current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/>
                  <a:t>.</a:t>
                </a:r>
                <a:endParaRPr lang="en-US" sz="2000" dirty="0"/>
              </a:p>
              <a:p>
                <a:r>
                  <a:rPr lang="en-US" sz="2000" dirty="0"/>
                  <a:t>Examples: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>
                <a:blip r:embed="rId3"/>
                <a:stretch>
                  <a:fillRect l="-667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2534" y="3059960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34321" y="280829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514600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4068898" y="592897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72562" y="6355746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1864446" y="530199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85637" y="5423189"/>
            <a:ext cx="1878464" cy="666552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DF9E533F-BB9B-4439-8E8F-5DED1104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43534" y="3031385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wn Arrow 5">
            <a:extLst>
              <a:ext uri="{FF2B5EF4-FFF2-40B4-BE49-F238E27FC236}">
                <a16:creationId xmlns:a16="http://schemas.microsoft.com/office/drawing/2014/main" id="{B3F9EDDE-1211-49CC-AE28-0DEA8B67AF1F}"/>
              </a:ext>
            </a:extLst>
          </p:cNvPr>
          <p:cNvSpPr/>
          <p:nvPr/>
        </p:nvSpPr>
        <p:spPr>
          <a:xfrm>
            <a:off x="5025321" y="2779724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4A6DB-BDAD-44F5-B13C-B4880EE656EE}"/>
              </a:ext>
            </a:extLst>
          </p:cNvPr>
          <p:cNvSpPr txBox="1"/>
          <p:nvPr/>
        </p:nvSpPr>
        <p:spPr>
          <a:xfrm>
            <a:off x="4648200" y="2486025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5" name="Down Arrow 7">
            <a:extLst>
              <a:ext uri="{FF2B5EF4-FFF2-40B4-BE49-F238E27FC236}">
                <a16:creationId xmlns:a16="http://schemas.microsoft.com/office/drawing/2014/main" id="{6552566B-6F41-412F-BD9D-8B255E817642}"/>
              </a:ext>
            </a:extLst>
          </p:cNvPr>
          <p:cNvSpPr/>
          <p:nvPr/>
        </p:nvSpPr>
        <p:spPr>
          <a:xfrm rot="5400000">
            <a:off x="8236888" y="5900398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9CFA2-F858-4809-8B7D-A3225899B45B}"/>
              </a:ext>
            </a:extLst>
          </p:cNvPr>
          <p:cNvSpPr txBox="1"/>
          <p:nvPr/>
        </p:nvSpPr>
        <p:spPr>
          <a:xfrm>
            <a:off x="7836242" y="6342230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7" name="5-Point Star 9">
            <a:extLst>
              <a:ext uri="{FF2B5EF4-FFF2-40B4-BE49-F238E27FC236}">
                <a16:creationId xmlns:a16="http://schemas.microsoft.com/office/drawing/2014/main" id="{C5FBD971-D576-46B5-B778-F31D90E6A82B}"/>
              </a:ext>
            </a:extLst>
          </p:cNvPr>
          <p:cNvSpPr/>
          <p:nvPr/>
        </p:nvSpPr>
        <p:spPr>
          <a:xfrm>
            <a:off x="6055446" y="5273423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B86754-9901-4B12-8CBE-445BFFF5B1E5}"/>
              </a:ext>
            </a:extLst>
          </p:cNvPr>
          <p:cNvCxnSpPr/>
          <p:nvPr/>
        </p:nvCxnSpPr>
        <p:spPr>
          <a:xfrm>
            <a:off x="6176637" y="5394614"/>
            <a:ext cx="1878464" cy="666552"/>
          </a:xfrm>
          <a:prstGeom prst="bentConnector3">
            <a:avLst>
              <a:gd name="adj1" fmla="val 308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9042422-30D2-4FB5-9682-F3AE7571F65B}"/>
              </a:ext>
            </a:extLst>
          </p:cNvPr>
          <p:cNvSpPr/>
          <p:nvPr/>
        </p:nvSpPr>
        <p:spPr>
          <a:xfrm>
            <a:off x="1325338" y="220980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Euclidean distance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0D99D0-DFBD-4069-8820-82E7E0CAE9B6}"/>
              </a:ext>
            </a:extLst>
          </p:cNvPr>
          <p:cNvSpPr/>
          <p:nvPr/>
        </p:nvSpPr>
        <p:spPr>
          <a:xfrm>
            <a:off x="5514821" y="2221468"/>
            <a:ext cx="209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Manhattan distance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for the Romania problem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8DBA2A-F6A5-49BF-96B9-767627D3AC80}"/>
              </a:ext>
            </a:extLst>
          </p:cNvPr>
          <p:cNvSpPr/>
          <p:nvPr/>
        </p:nvSpPr>
        <p:spPr>
          <a:xfrm>
            <a:off x="8224929" y="1905000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h</a:t>
            </a:r>
            <a:r>
              <a:rPr lang="en-US" sz="2000" b="1" dirty="0"/>
              <a:t>(</a:t>
            </a:r>
            <a:r>
              <a:rPr lang="en-US" sz="2000" b="1" i="1" dirty="0"/>
              <a:t>n</a:t>
            </a:r>
            <a:r>
              <a:rPr lang="en-US" sz="2000" b="1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3A329-F65E-4329-9D0F-2A7F26023156}"/>
              </a:ext>
            </a:extLst>
          </p:cNvPr>
          <p:cNvSpPr/>
          <p:nvPr/>
        </p:nvSpPr>
        <p:spPr>
          <a:xfrm>
            <a:off x="685800" y="1420595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Expansion rule: Expand the node that has the lowest value of the heuristic function </a:t>
            </a:r>
            <a:r>
              <a:rPr lang="en-US" b="1" i="1" dirty="0"/>
              <a:t>h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048C35-3A6E-4B42-803D-03F8170F3848}"/>
              </a:ext>
            </a:extLst>
          </p:cNvPr>
          <p:cNvSpPr/>
          <p:nvPr/>
        </p:nvSpPr>
        <p:spPr>
          <a:xfrm>
            <a:off x="7744968" y="4114800"/>
            <a:ext cx="1371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CA6DC-EE15-42ED-A9EB-EAE135849C46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2362200" cy="1295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2EE3BD0-89FD-4BAB-9EE2-A555148474C0}"/>
              </a:ext>
            </a:extLst>
          </p:cNvPr>
          <p:cNvSpPr/>
          <p:nvPr/>
        </p:nvSpPr>
        <p:spPr>
          <a:xfrm>
            <a:off x="4122209" y="190500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)=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What are search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4648200" cy="34839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We will consider the problem of designing </a:t>
            </a:r>
            <a:r>
              <a:rPr lang="en-US" sz="1800" b="1" dirty="0">
                <a:solidFill>
                  <a:srgbClr val="FF0000"/>
                </a:solidFill>
              </a:rPr>
              <a:t>goal-based agents</a:t>
            </a:r>
            <a:r>
              <a:rPr lang="en-US" sz="1800" dirty="0"/>
              <a:t> in </a:t>
            </a:r>
            <a:r>
              <a:rPr lang="en-US" sz="1800" b="1" dirty="0">
                <a:solidFill>
                  <a:srgbClr val="FF0000"/>
                </a:solidFill>
              </a:rPr>
              <a:t>, known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fully observable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deterministic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discrete </a:t>
            </a:r>
            <a:r>
              <a:rPr lang="en-US" sz="1800" dirty="0"/>
              <a:t>environments.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For now we consider only </a:t>
            </a:r>
            <a:r>
              <a:rPr lang="en-US" sz="1800" b="1" dirty="0">
                <a:solidFill>
                  <a:srgbClr val="FF0000"/>
                </a:solidFill>
              </a:rPr>
              <a:t>atomics state representation </a:t>
            </a:r>
            <a:r>
              <a:rPr lang="en-US" sz="1800" dirty="0"/>
              <a:t>(states are just labeled 1, 2, 3, …). The </a:t>
            </a:r>
            <a:r>
              <a:rPr lang="en-US" sz="1800" b="1" dirty="0">
                <a:solidFill>
                  <a:srgbClr val="FF0000"/>
                </a:solidFill>
              </a:rPr>
              <a:t>state space </a:t>
            </a:r>
            <a:r>
              <a:rPr lang="en-US" sz="1800" dirty="0"/>
              <a:t>is the set of all possible states of the environment and some states are marked </a:t>
            </a:r>
            <a:r>
              <a:rPr lang="en-US" sz="1800" b="1" dirty="0">
                <a:solidFill>
                  <a:srgbClr val="FF0000"/>
                </a:solidFill>
              </a:rPr>
              <a:t>goal states</a:t>
            </a:r>
            <a:r>
              <a:rPr lang="en-US" sz="1800" dirty="0"/>
              <a:t>.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073A3626-0AFF-4DB0-9BD3-AB42694A6ECD}"/>
              </a:ext>
            </a:extLst>
          </p:cNvPr>
          <p:cNvSpPr/>
          <p:nvPr/>
        </p:nvSpPr>
        <p:spPr>
          <a:xfrm>
            <a:off x="5514696" y="1600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475CD-320D-4BEC-8249-FAB7C36E4220}"/>
              </a:ext>
            </a:extLst>
          </p:cNvPr>
          <p:cNvSpPr txBox="1"/>
          <p:nvPr/>
        </p:nvSpPr>
        <p:spPr>
          <a:xfrm>
            <a:off x="4810833" y="1260568"/>
            <a:ext cx="148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Initial state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0D635EB-0989-48D8-A8A1-D3A13DCCAA82}"/>
              </a:ext>
            </a:extLst>
          </p:cNvPr>
          <p:cNvSpPr/>
          <p:nvPr/>
        </p:nvSpPr>
        <p:spPr>
          <a:xfrm rot="5400000">
            <a:off x="8202760" y="43053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10C4A-14C0-45E5-9525-BE6B00C02E6E}"/>
              </a:ext>
            </a:extLst>
          </p:cNvPr>
          <p:cNvSpPr txBox="1"/>
          <p:nvPr/>
        </p:nvSpPr>
        <p:spPr>
          <a:xfrm>
            <a:off x="8475227" y="4154269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Goal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15D41D1-098D-4C6D-B23C-D38D3CD0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421460" y="1941626"/>
            <a:ext cx="2667000" cy="27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63C5F09-DFCB-4B62-A993-0E7C238B344C}"/>
              </a:ext>
            </a:extLst>
          </p:cNvPr>
          <p:cNvSpPr/>
          <p:nvPr/>
        </p:nvSpPr>
        <p:spPr>
          <a:xfrm>
            <a:off x="7951357" y="4343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3E1FD8-D598-4E42-B662-5A00630748E9}"/>
              </a:ext>
            </a:extLst>
          </p:cNvPr>
          <p:cNvSpPr/>
          <p:nvPr/>
        </p:nvSpPr>
        <p:spPr>
          <a:xfrm>
            <a:off x="5558615" y="1941294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34364-3894-46B7-9BF7-13C4B30D6779}"/>
              </a:ext>
            </a:extLst>
          </p:cNvPr>
          <p:cNvSpPr/>
          <p:nvPr/>
        </p:nvSpPr>
        <p:spPr>
          <a:xfrm>
            <a:off x="457200" y="4648200"/>
            <a:ext cx="8077200" cy="173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Phases: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b="1" dirty="0"/>
              <a:t>Search</a:t>
            </a:r>
            <a:r>
              <a:rPr lang="en-US" dirty="0"/>
              <a:t>: the process of looking for the </a:t>
            </a:r>
            <a:r>
              <a:rPr lang="en-US" b="1" dirty="0">
                <a:solidFill>
                  <a:srgbClr val="FF0000"/>
                </a:solidFill>
              </a:rPr>
              <a:t>sequence of actions</a:t>
            </a:r>
            <a:r>
              <a:rPr lang="en-US" dirty="0"/>
              <a:t> that reaches a goal state.</a:t>
            </a:r>
            <a:endParaRPr lang="en-US" b="1" dirty="0"/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b="1" dirty="0"/>
              <a:t>Execution</a:t>
            </a:r>
            <a:r>
              <a:rPr lang="en-US" dirty="0"/>
              <a:t>: Once the agent begins executing the search solution in a deterministic, known environment, it can ignore its percepts (</a:t>
            </a:r>
            <a:r>
              <a:rPr lang="en-US" b="1" dirty="0">
                <a:solidFill>
                  <a:srgbClr val="FF0000"/>
                </a:solidFill>
              </a:rPr>
              <a:t>open-loop system</a:t>
            </a:r>
            <a:r>
              <a:rPr lang="en-US" dirty="0"/>
              <a:t>).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0D0D545-B943-4285-A339-83D7F794D602}"/>
              </a:ext>
            </a:extLst>
          </p:cNvPr>
          <p:cNvSpPr/>
          <p:nvPr/>
        </p:nvSpPr>
        <p:spPr>
          <a:xfrm>
            <a:off x="5596420" y="2134080"/>
            <a:ext cx="2365551" cy="2275128"/>
          </a:xfrm>
          <a:custGeom>
            <a:avLst/>
            <a:gdLst>
              <a:gd name="connsiteX0" fmla="*/ 23795 w 2365551"/>
              <a:gd name="connsiteY0" fmla="*/ 0 h 2275128"/>
              <a:gd name="connsiteX1" fmla="*/ 34946 w 2365551"/>
              <a:gd name="connsiteY1" fmla="*/ 312234 h 2275128"/>
              <a:gd name="connsiteX2" fmla="*/ 336029 w 2365551"/>
              <a:gd name="connsiteY2" fmla="*/ 66908 h 2275128"/>
              <a:gd name="connsiteX3" fmla="*/ 1150068 w 2365551"/>
              <a:gd name="connsiteY3" fmla="*/ 78059 h 2275128"/>
              <a:gd name="connsiteX4" fmla="*/ 1172370 w 2365551"/>
              <a:gd name="connsiteY4" fmla="*/ 323386 h 2275128"/>
              <a:gd name="connsiteX5" fmla="*/ 2242887 w 2365551"/>
              <a:gd name="connsiteY5" fmla="*/ 334537 h 2275128"/>
              <a:gd name="connsiteX6" fmla="*/ 1997560 w 2365551"/>
              <a:gd name="connsiteY6" fmla="*/ 914400 h 2275128"/>
              <a:gd name="connsiteX7" fmla="*/ 1975258 w 2365551"/>
              <a:gd name="connsiteY7" fmla="*/ 936703 h 2275128"/>
              <a:gd name="connsiteX8" fmla="*/ 1964107 w 2365551"/>
              <a:gd name="connsiteY8" fmla="*/ 1449659 h 2275128"/>
              <a:gd name="connsiteX9" fmla="*/ 1674175 w 2365551"/>
              <a:gd name="connsiteY9" fmla="*/ 1438508 h 2275128"/>
              <a:gd name="connsiteX10" fmla="*/ 1462302 w 2365551"/>
              <a:gd name="connsiteY10" fmla="*/ 613317 h 2275128"/>
              <a:gd name="connsiteX11" fmla="*/ 782078 w 2365551"/>
              <a:gd name="connsiteY11" fmla="*/ 635620 h 2275128"/>
              <a:gd name="connsiteX12" fmla="*/ 770926 w 2365551"/>
              <a:gd name="connsiteY12" fmla="*/ 869795 h 2275128"/>
              <a:gd name="connsiteX13" fmla="*/ 692868 w 2365551"/>
              <a:gd name="connsiteY13" fmla="*/ 880947 h 2275128"/>
              <a:gd name="connsiteX14" fmla="*/ 659414 w 2365551"/>
              <a:gd name="connsiteY14" fmla="*/ 892098 h 2275128"/>
              <a:gd name="connsiteX15" fmla="*/ 625960 w 2365551"/>
              <a:gd name="connsiteY15" fmla="*/ 1471961 h 2275128"/>
              <a:gd name="connsiteX16" fmla="*/ 871287 w 2365551"/>
              <a:gd name="connsiteY16" fmla="*/ 1460810 h 2275128"/>
              <a:gd name="connsiteX17" fmla="*/ 882439 w 2365551"/>
              <a:gd name="connsiteY17" fmla="*/ 1237786 h 2275128"/>
              <a:gd name="connsiteX18" fmla="*/ 1216975 w 2365551"/>
              <a:gd name="connsiteY18" fmla="*/ 1248937 h 2275128"/>
              <a:gd name="connsiteX19" fmla="*/ 1228126 w 2365551"/>
              <a:gd name="connsiteY19" fmla="*/ 2007220 h 2275128"/>
              <a:gd name="connsiteX20" fmla="*/ 1406546 w 2365551"/>
              <a:gd name="connsiteY20" fmla="*/ 1996068 h 2275128"/>
              <a:gd name="connsiteX21" fmla="*/ 1428848 w 2365551"/>
              <a:gd name="connsiteY21" fmla="*/ 1572322 h 2275128"/>
              <a:gd name="connsiteX22" fmla="*/ 1518058 w 2365551"/>
              <a:gd name="connsiteY22" fmla="*/ 1594625 h 2275128"/>
              <a:gd name="connsiteX23" fmla="*/ 1685326 w 2365551"/>
              <a:gd name="connsiteY23" fmla="*/ 1661532 h 2275128"/>
              <a:gd name="connsiteX24" fmla="*/ 2265190 w 2365551"/>
              <a:gd name="connsiteY24" fmla="*/ 1750742 h 2275128"/>
              <a:gd name="connsiteX25" fmla="*/ 2365551 w 2365551"/>
              <a:gd name="connsiteY25" fmla="*/ 2274849 h 227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65551" h="2275128">
                <a:moveTo>
                  <a:pt x="23795" y="0"/>
                </a:moveTo>
                <a:cubicBezTo>
                  <a:pt x="27512" y="104078"/>
                  <a:pt x="-38695" y="238593"/>
                  <a:pt x="34946" y="312234"/>
                </a:cubicBezTo>
                <a:cubicBezTo>
                  <a:pt x="385596" y="662884"/>
                  <a:pt x="334314" y="102925"/>
                  <a:pt x="336029" y="66908"/>
                </a:cubicBezTo>
                <a:cubicBezTo>
                  <a:pt x="607375" y="70625"/>
                  <a:pt x="890622" y="-1505"/>
                  <a:pt x="1150068" y="78059"/>
                </a:cubicBezTo>
                <a:cubicBezTo>
                  <a:pt x="1228572" y="102134"/>
                  <a:pt x="1092429" y="304624"/>
                  <a:pt x="1172370" y="323386"/>
                </a:cubicBezTo>
                <a:cubicBezTo>
                  <a:pt x="1519788" y="404923"/>
                  <a:pt x="1886048" y="330820"/>
                  <a:pt x="2242887" y="334537"/>
                </a:cubicBezTo>
                <a:cubicBezTo>
                  <a:pt x="2228259" y="1139118"/>
                  <a:pt x="2434942" y="933416"/>
                  <a:pt x="1997560" y="914400"/>
                </a:cubicBezTo>
                <a:cubicBezTo>
                  <a:pt x="1987056" y="913943"/>
                  <a:pt x="1982692" y="929269"/>
                  <a:pt x="1975258" y="936703"/>
                </a:cubicBezTo>
                <a:cubicBezTo>
                  <a:pt x="1971541" y="1107688"/>
                  <a:pt x="2052099" y="1303006"/>
                  <a:pt x="1964107" y="1449659"/>
                </a:cubicBezTo>
                <a:cubicBezTo>
                  <a:pt x="1914347" y="1532592"/>
                  <a:pt x="1710542" y="1528126"/>
                  <a:pt x="1674175" y="1438508"/>
                </a:cubicBezTo>
                <a:cubicBezTo>
                  <a:pt x="1287360" y="485286"/>
                  <a:pt x="1986401" y="798295"/>
                  <a:pt x="1462302" y="613317"/>
                </a:cubicBezTo>
                <a:cubicBezTo>
                  <a:pt x="1235561" y="620751"/>
                  <a:pt x="994777" y="556715"/>
                  <a:pt x="782078" y="635620"/>
                </a:cubicBezTo>
                <a:cubicBezTo>
                  <a:pt x="708810" y="662800"/>
                  <a:pt x="797632" y="796353"/>
                  <a:pt x="770926" y="869795"/>
                </a:cubicBezTo>
                <a:cubicBezTo>
                  <a:pt x="761944" y="894496"/>
                  <a:pt x="718887" y="877230"/>
                  <a:pt x="692868" y="880947"/>
                </a:cubicBezTo>
                <a:cubicBezTo>
                  <a:pt x="681717" y="884664"/>
                  <a:pt x="670420" y="887971"/>
                  <a:pt x="659414" y="892098"/>
                </a:cubicBezTo>
                <a:cubicBezTo>
                  <a:pt x="430734" y="977851"/>
                  <a:pt x="604950" y="946689"/>
                  <a:pt x="625960" y="1471961"/>
                </a:cubicBezTo>
                <a:cubicBezTo>
                  <a:pt x="707736" y="1468244"/>
                  <a:pt x="810834" y="1516006"/>
                  <a:pt x="871287" y="1460810"/>
                </a:cubicBezTo>
                <a:cubicBezTo>
                  <a:pt x="926256" y="1410621"/>
                  <a:pt x="818976" y="1276682"/>
                  <a:pt x="882439" y="1237786"/>
                </a:cubicBezTo>
                <a:cubicBezTo>
                  <a:pt x="977567" y="1179482"/>
                  <a:pt x="1105463" y="1245220"/>
                  <a:pt x="1216975" y="1248937"/>
                </a:cubicBezTo>
                <a:cubicBezTo>
                  <a:pt x="1220692" y="1501698"/>
                  <a:pt x="1165956" y="1762196"/>
                  <a:pt x="1228126" y="2007220"/>
                </a:cubicBezTo>
                <a:cubicBezTo>
                  <a:pt x="1242781" y="2064979"/>
                  <a:pt x="1381575" y="2050173"/>
                  <a:pt x="1406546" y="1996068"/>
                </a:cubicBezTo>
                <a:cubicBezTo>
                  <a:pt x="1465819" y="1867642"/>
                  <a:pt x="1421414" y="1713571"/>
                  <a:pt x="1428848" y="1572322"/>
                </a:cubicBezTo>
                <a:cubicBezTo>
                  <a:pt x="1458585" y="1579756"/>
                  <a:pt x="1489449" y="1583622"/>
                  <a:pt x="1518058" y="1594625"/>
                </a:cubicBezTo>
                <a:cubicBezTo>
                  <a:pt x="1655933" y="1647654"/>
                  <a:pt x="1465602" y="1622549"/>
                  <a:pt x="1685326" y="1661532"/>
                </a:cubicBezTo>
                <a:cubicBezTo>
                  <a:pt x="1877881" y="1695695"/>
                  <a:pt x="2071902" y="1721005"/>
                  <a:pt x="2265190" y="1750742"/>
                </a:cubicBezTo>
                <a:cubicBezTo>
                  <a:pt x="2276974" y="2304579"/>
                  <a:pt x="2101599" y="2274849"/>
                  <a:pt x="2365551" y="227484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B746B4-B1B9-44D5-BA81-8439BB79491A}"/>
              </a:ext>
            </a:extLst>
          </p:cNvPr>
          <p:cNvSpPr/>
          <p:nvPr/>
        </p:nvSpPr>
        <p:spPr>
          <a:xfrm>
            <a:off x="7696200" y="5867400"/>
            <a:ext cx="1371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D76BF-BDD2-4FC5-9A22-719605291D78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F009FA-EFF8-44D1-B93C-B44494A504D8}"/>
              </a:ext>
            </a:extLst>
          </p:cNvPr>
          <p:cNvSpPr/>
          <p:nvPr/>
        </p:nvSpPr>
        <p:spPr>
          <a:xfrm>
            <a:off x="7696200" y="4724400"/>
            <a:ext cx="1371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465874-9D6D-4222-AF59-64148EFA6B50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7706A2-1E18-4BBE-B631-20117199C7C7}"/>
              </a:ext>
            </a:extLst>
          </p:cNvPr>
          <p:cNvCxnSpPr>
            <a:cxnSpLocks/>
          </p:cNvCxnSpPr>
          <p:nvPr/>
        </p:nvCxnSpPr>
        <p:spPr>
          <a:xfrm>
            <a:off x="4800600" y="5001438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F6D99-E87D-4AA3-AD8B-447899F886C5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E05D85-C802-48A6-843A-9110DD87E92E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E125D5-DC1E-4678-B2BA-41982719EC83}"/>
              </a:ext>
            </a:extLst>
          </p:cNvPr>
          <p:cNvCxnSpPr>
            <a:cxnSpLocks/>
          </p:cNvCxnSpPr>
          <p:nvPr/>
        </p:nvCxnSpPr>
        <p:spPr>
          <a:xfrm>
            <a:off x="4800600" y="5001438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49CB5D-1B80-4844-9594-49B26C57E141}"/>
              </a:ext>
            </a:extLst>
          </p:cNvPr>
          <p:cNvCxnSpPr>
            <a:cxnSpLocks/>
          </p:cNvCxnSpPr>
          <p:nvPr/>
        </p:nvCxnSpPr>
        <p:spPr>
          <a:xfrm>
            <a:off x="5562600" y="5001438"/>
            <a:ext cx="762000" cy="1018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F557EE-C26D-455B-869B-F2F1E551F9BA}"/>
              </a:ext>
            </a:extLst>
          </p:cNvPr>
          <p:cNvSpPr txBox="1"/>
          <p:nvPr/>
        </p:nvSpPr>
        <p:spPr>
          <a:xfrm>
            <a:off x="598170" y="4956048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</a:t>
            </a:r>
          </a:p>
          <a:p>
            <a:r>
              <a:rPr lang="en-US" dirty="0"/>
              <a:t>  140 + 99 + 211 = 450 miles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80825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/>
              <a:t>Yes – Best-first search if complete in finite spaces.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Optimal? </a:t>
            </a:r>
          </a:p>
          <a:p>
            <a:pPr lvl="1">
              <a:buNone/>
            </a:pPr>
            <a:r>
              <a:rPr lang="en-US" sz="2400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0AFEF-19D3-4F0D-BE75-9A8A971332EC}"/>
              </a:ext>
            </a:extLst>
          </p:cNvPr>
          <p:cNvSpPr txBox="1"/>
          <p:nvPr/>
        </p:nvSpPr>
        <p:spPr>
          <a:xfrm>
            <a:off x="152400" y="4056817"/>
            <a:ext cx="3559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</a:t>
            </a:r>
          </a:p>
          <a:p>
            <a:r>
              <a:rPr lang="en-US" dirty="0"/>
              <a:t>  140 + 99 + 211 = 450 miles</a:t>
            </a:r>
          </a:p>
          <a:p>
            <a:endParaRPr lang="en-US" dirty="0"/>
          </a:p>
          <a:p>
            <a:r>
              <a:rPr lang="en-US" dirty="0"/>
              <a:t>Alternative through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: </a:t>
            </a:r>
          </a:p>
          <a:p>
            <a:r>
              <a:rPr lang="en-US" dirty="0"/>
              <a:t>  140 + 80 + 97 + 101 = 418 miles</a:t>
            </a:r>
          </a:p>
        </p:txBody>
      </p:sp>
      <p:pic>
        <p:nvPicPr>
          <p:cNvPr id="16" name="Picture 4" descr="romania2">
            <a:extLst>
              <a:ext uri="{FF2B5EF4-FFF2-40B4-BE49-F238E27FC236}">
                <a16:creationId xmlns:a16="http://schemas.microsoft.com/office/drawing/2014/main" id="{08046EC5-9DF9-400A-BA8A-EB04EA00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C749FE7-887C-4ED3-ACE2-88E2B8191F36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8FB660-9D5A-4F4F-AA49-84D448BC5EFE}"/>
              </a:ext>
            </a:extLst>
          </p:cNvPr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96DD0B-A259-4046-AE92-03FC7E4C3E14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2B9D09-2E96-435E-84CE-3FFC4A1D3F0B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18C2D8-D518-4A57-A146-4E80834B15D2}"/>
              </a:ext>
            </a:extLst>
          </p:cNvPr>
          <p:cNvCxnSpPr>
            <a:cxnSpLocks/>
          </p:cNvCxnSpPr>
          <p:nvPr/>
        </p:nvCxnSpPr>
        <p:spPr>
          <a:xfrm>
            <a:off x="4800600" y="5001438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113BCE-1C85-4271-ADAB-4FFC7A482914}"/>
              </a:ext>
            </a:extLst>
          </p:cNvPr>
          <p:cNvCxnSpPr>
            <a:cxnSpLocks/>
          </p:cNvCxnSpPr>
          <p:nvPr/>
        </p:nvCxnSpPr>
        <p:spPr>
          <a:xfrm>
            <a:off x="5562600" y="5001438"/>
            <a:ext cx="762000" cy="1018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greedy best-first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F4918BD-A2D7-41A1-A1E1-BBAB64FB6E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9621531"/>
                  </p:ext>
                </p:extLst>
              </p:nvPr>
            </p:nvGraphicFramePr>
            <p:xfrm>
              <a:off x="533400" y="190500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F4918BD-A2D7-41A1-A1E1-BBAB64FB6E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9621531"/>
                  </p:ext>
                </p:extLst>
              </p:nvPr>
            </p:nvGraphicFramePr>
            <p:xfrm>
              <a:off x="533400" y="190500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Cross 4">
            <a:extLst>
              <a:ext uri="{FF2B5EF4-FFF2-40B4-BE49-F238E27FC236}">
                <a16:creationId xmlns:a16="http://schemas.microsoft.com/office/drawing/2014/main" id="{5ED469A2-3E33-4204-B1C5-2D50F4C69902}"/>
              </a:ext>
            </a:extLst>
          </p:cNvPr>
          <p:cNvSpPr/>
          <p:nvPr/>
        </p:nvSpPr>
        <p:spPr>
          <a:xfrm>
            <a:off x="4038600" y="2438400"/>
            <a:ext cx="990600" cy="990600"/>
          </a:xfrm>
          <a:prstGeom prst="plus">
            <a:avLst>
              <a:gd name="adj" fmla="val 4329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5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Properties of greedy best-first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Complete?</a:t>
                </a:r>
              </a:p>
              <a:p>
                <a:pPr lvl="1">
                  <a:buNone/>
                </a:pPr>
                <a:r>
                  <a:rPr lang="en-US" sz="2400" dirty="0"/>
                  <a:t>Yes – Best-first search if complete in finite spaces.</a:t>
                </a:r>
              </a:p>
              <a:p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Optimal? </a:t>
                </a:r>
              </a:p>
              <a:p>
                <a:pPr lvl="1">
                  <a:buNone/>
                </a:pPr>
                <a:r>
                  <a:rPr lang="en-US" sz="2400" dirty="0"/>
                  <a:t>No</a:t>
                </a:r>
              </a:p>
              <a:p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Time? </a:t>
                </a:r>
              </a:p>
              <a:p>
                <a:pPr lvl="1">
                  <a:buNone/>
                </a:pPr>
                <a:r>
                  <a:rPr lang="en-US" sz="2400" dirty="0"/>
                  <a:t>Worst case: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b</a:t>
                </a:r>
                <a:r>
                  <a:rPr lang="en-US" sz="2400" i="1" baseline="30000" dirty="0" err="1"/>
                  <a:t>m</a:t>
                </a:r>
                <a:r>
                  <a:rPr lang="en-US" sz="2400" dirty="0"/>
                  <a:t>) </a:t>
                </a:r>
                <a:r>
                  <a:rPr lang="en-US" sz="2400" dirty="0">
                    <a:sym typeface="Wingdings" panose="05000000000000000000" pitchFamily="2" charset="2"/>
                  </a:rPr>
                  <a:t> like DFS</a:t>
                </a:r>
                <a:endParaRPr lang="en-US" sz="2400" dirty="0"/>
              </a:p>
              <a:p>
                <a:pPr lvl="1">
                  <a:buNone/>
                </a:pPr>
                <a:r>
                  <a:rPr lang="en-US" sz="2400" dirty="0"/>
                  <a:t>Best case: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bm</a:t>
                </a:r>
                <a:r>
                  <a:rPr lang="en-US" sz="2400" dirty="0"/>
                  <a:t>) –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100% accurate</a:t>
                </a:r>
              </a:p>
              <a:p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Space?</a:t>
                </a:r>
              </a:p>
              <a:p>
                <a:pPr lvl="1">
                  <a:buNone/>
                </a:pPr>
                <a:r>
                  <a:rPr lang="en-US" sz="2400" dirty="0"/>
                  <a:t>Same as time complexity.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8A93E16-2B41-4503-8382-D85B56C6A5BC}"/>
              </a:ext>
            </a:extLst>
          </p:cNvPr>
          <p:cNvSpPr/>
          <p:nvPr/>
        </p:nvSpPr>
        <p:spPr>
          <a:xfrm>
            <a:off x="6000750" y="3305719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fix the optimality problem with greedy best-first search?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0"/>
            <a:ext cx="744883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E8323A-63A6-4343-BE86-66AF738ED2FC}"/>
              </a:ext>
            </a:extLst>
          </p:cNvPr>
          <p:cNvCxnSpPr>
            <a:cxnSpLocks/>
          </p:cNvCxnSpPr>
          <p:nvPr/>
        </p:nvCxnSpPr>
        <p:spPr>
          <a:xfrm>
            <a:off x="1828800" y="4343400"/>
            <a:ext cx="5562600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AF2FD-A6D4-40B4-97FB-A170B078FE9B}"/>
              </a:ext>
            </a:extLst>
          </p:cNvPr>
          <p:cNvSpPr txBox="1"/>
          <p:nvPr/>
        </p:nvSpPr>
        <p:spPr>
          <a:xfrm rot="2234279">
            <a:off x="1566040" y="5373165"/>
            <a:ext cx="330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Greedy best-first will go this way!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2908299"/>
            <a:ext cx="7886700" cy="35845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dirty="0"/>
              <a:t>Idea</a:t>
            </a:r>
            <a:r>
              <a:rPr lang="en-US" sz="2800" dirty="0"/>
              <a:t>: Take current path cost into account and avoid further expanding paths that are already very expensive.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The evaluation function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is the estimated total cost of the path through node </a:t>
            </a:r>
            <a:r>
              <a:rPr lang="en-US" sz="2800" i="1" dirty="0"/>
              <a:t>n</a:t>
            </a:r>
            <a:r>
              <a:rPr lang="en-US" sz="2800" dirty="0"/>
              <a:t> to the goal:</a:t>
            </a:r>
            <a:br>
              <a:rPr lang="en-US" sz="2800" dirty="0"/>
            </a:br>
            <a:endParaRPr lang="en-US" sz="2800" dirty="0"/>
          </a:p>
          <a:p>
            <a:pPr algn="ctr">
              <a:lnSpc>
                <a:spcPct val="120000"/>
              </a:lnSpc>
              <a:buNone/>
            </a:pP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i="1" dirty="0">
                <a:solidFill>
                  <a:srgbClr val="FF0000"/>
                </a:solidFill>
              </a:rPr>
              <a:t> = g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i="1" dirty="0">
                <a:solidFill>
                  <a:srgbClr val="FF0000"/>
                </a:solidFill>
              </a:rPr>
              <a:t> + h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cost so far to reach </a:t>
            </a:r>
            <a:r>
              <a:rPr lang="en-US" i="1" dirty="0"/>
              <a:t>n </a:t>
            </a:r>
            <a:r>
              <a:rPr lang="en-US" dirty="0"/>
              <a:t>(path cost)</a:t>
            </a:r>
          </a:p>
          <a:p>
            <a:pPr lvl="1">
              <a:lnSpc>
                <a:spcPct val="120000"/>
              </a:lnSpc>
              <a:buNone/>
            </a:pP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estimated cost from </a:t>
            </a:r>
            <a:r>
              <a:rPr lang="en-US" i="1" dirty="0"/>
              <a:t>n</a:t>
            </a:r>
            <a:r>
              <a:rPr lang="en-US" dirty="0"/>
              <a:t> to goal (heuristic)</a:t>
            </a:r>
          </a:p>
          <a:p>
            <a:pPr lvl="1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  <a:buNone/>
            </a:pPr>
            <a:r>
              <a:rPr lang="en-US" b="1" dirty="0"/>
              <a:t>Note: </a:t>
            </a:r>
            <a:r>
              <a:rPr lang="en-US" dirty="0"/>
              <a:t>For greedy best-first search we just use </a:t>
            </a:r>
            <a:r>
              <a:rPr lang="en-US" i="1" dirty="0"/>
              <a:t>f(n) = h(n).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50E4B3-19FF-42E1-A029-53CCB7BE3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3225" y="457200"/>
            <a:ext cx="5286375" cy="221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6A9D31-1CEF-4245-B246-4C686BD15221}"/>
              </a:ext>
            </a:extLst>
          </p:cNvPr>
          <p:cNvCxnSpPr>
            <a:cxnSpLocks/>
          </p:cNvCxnSpPr>
          <p:nvPr/>
        </p:nvCxnSpPr>
        <p:spPr>
          <a:xfrm>
            <a:off x="3581400" y="1676400"/>
            <a:ext cx="2057400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2FD92A-E0CA-43CE-A2C6-91E5C7AD891F}"/>
              </a:ext>
            </a:extLst>
          </p:cNvPr>
          <p:cNvSpPr txBox="1"/>
          <p:nvPr/>
        </p:nvSpPr>
        <p:spPr>
          <a:xfrm>
            <a:off x="4267200" y="130178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g(n)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3B05D-5161-450F-8B2D-8D2BC2E27208}"/>
              </a:ext>
            </a:extLst>
          </p:cNvPr>
          <p:cNvSpPr txBox="1"/>
          <p:nvPr/>
        </p:nvSpPr>
        <p:spPr>
          <a:xfrm>
            <a:off x="5586412" y="182880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98FBB-7443-4725-B9EB-9E3DCB1CCDA3}"/>
              </a:ext>
            </a:extLst>
          </p:cNvPr>
          <p:cNvSpPr txBox="1"/>
          <p:nvPr/>
        </p:nvSpPr>
        <p:spPr>
          <a:xfrm>
            <a:off x="5502488" y="15980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473A1-553A-474C-865E-85F656AB4074}"/>
              </a:ext>
            </a:extLst>
          </p:cNvPr>
          <p:cNvSpPr/>
          <p:nvPr/>
        </p:nvSpPr>
        <p:spPr>
          <a:xfrm>
            <a:off x="7696200" y="4114800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BD854-9CBC-4AE4-8DAC-9C1D32048B3E}"/>
              </a:ext>
            </a:extLst>
          </p:cNvPr>
          <p:cNvSpPr/>
          <p:nvPr/>
        </p:nvSpPr>
        <p:spPr>
          <a:xfrm>
            <a:off x="3109111" y="1676400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88E30-70AF-43FE-8C03-67CF21969240}"/>
              </a:ext>
            </a:extLst>
          </p:cNvPr>
          <p:cNvSpPr txBox="1"/>
          <p:nvPr/>
        </p:nvSpPr>
        <p:spPr>
          <a:xfrm>
            <a:off x="628650" y="1676400"/>
            <a:ext cx="22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Expansion rule: Expand the node with the smallest f(n)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9C4EC7-843A-4BF2-8457-F1A5AE872A0A}"/>
              </a:ext>
            </a:extLst>
          </p:cNvPr>
          <p:cNvSpPr/>
          <p:nvPr/>
        </p:nvSpPr>
        <p:spPr>
          <a:xfrm>
            <a:off x="7848600" y="5867400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FB795-D558-45EC-B122-C058A33D6F3D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A77AC84-3A38-4028-8731-19C3412E72D2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4627840" cy="350520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Initial state: </a:t>
                </a:r>
                <a:r>
                  <a:rPr lang="en-US" dirty="0"/>
                  <a:t>state description</a:t>
                </a:r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Actions: </a:t>
                </a:r>
                <a:r>
                  <a:rPr lang="en-US" dirty="0"/>
                  <a:t>set of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Transition model: </a:t>
                </a:r>
                <a:r>
                  <a:rPr lang="en-US" sz="2000" dirty="0"/>
                  <a:t>defines the new state resulting from performing an action </a:t>
                </a:r>
                <a:br>
                  <a:rPr lang="en-US" sz="2000" dirty="0"/>
                </a:br>
                <a:r>
                  <a:rPr lang="en-US" sz="2000" dirty="0"/>
                  <a:t>in the current state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     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the set of states)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Goal state: </a:t>
                </a:r>
                <a:r>
                  <a:rPr lang="en-US" dirty="0"/>
                  <a:t>state description</a:t>
                </a:r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Path cost: </a:t>
                </a:r>
                <a:r>
                  <a:rPr lang="en-US" sz="2000" dirty="0"/>
                  <a:t>the sum of  nonnegative </a:t>
                </a:r>
                <a:r>
                  <a:rPr lang="en-US" sz="2000" i="1" dirty="0"/>
                  <a:t>step costs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4627840" cy="3505200"/>
              </a:xfrm>
              <a:blipFill>
                <a:blip r:embed="rId3"/>
                <a:stretch>
                  <a:fillRect l="-1713" t="-2435" r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F089EAF-5603-4020-A011-DB456AC78F44}"/>
              </a:ext>
            </a:extLst>
          </p:cNvPr>
          <p:cNvSpPr/>
          <p:nvPr/>
        </p:nvSpPr>
        <p:spPr>
          <a:xfrm>
            <a:off x="457200" y="4968895"/>
            <a:ext cx="8153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state space </a:t>
            </a:r>
            <a:r>
              <a:rPr lang="en-US" dirty="0"/>
              <a:t>is typically too large to be enumerated (or continuous). Therefore, it is defined by initial state, actions and the transition model.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optimal solution </a:t>
            </a:r>
            <a:r>
              <a:rPr lang="en-US" dirty="0"/>
              <a:t>is the sequence of actions (= a sequence of states) that gives the lowest path cost for reaching the goal.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102A8F-8992-4CDF-8E94-997940AEE0EF}"/>
              </a:ext>
            </a:extLst>
          </p:cNvPr>
          <p:cNvGrpSpPr/>
          <p:nvPr/>
        </p:nvGrpSpPr>
        <p:grpSpPr>
          <a:xfrm>
            <a:off x="4810833" y="1448642"/>
            <a:ext cx="4333167" cy="3540032"/>
            <a:chOff x="4717606" y="1489168"/>
            <a:chExt cx="4333167" cy="3540032"/>
          </a:xfrm>
        </p:grpSpPr>
        <p:sp>
          <p:nvSpPr>
            <p:cNvPr id="5" name="Down Arrow 4"/>
            <p:cNvSpPr/>
            <p:nvPr/>
          </p:nvSpPr>
          <p:spPr>
            <a:xfrm>
              <a:off x="5421469" y="18288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17606" y="1489168"/>
              <a:ext cx="14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Initial state</a:t>
              </a:r>
            </a:p>
          </p:txBody>
        </p:sp>
        <p:sp>
          <p:nvSpPr>
            <p:cNvPr id="7" name="Down Arrow 6"/>
            <p:cNvSpPr/>
            <p:nvPr/>
          </p:nvSpPr>
          <p:spPr>
            <a:xfrm rot="5400000">
              <a:off x="8109533" y="45339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0" y="4382869"/>
              <a:ext cx="668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Goal 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state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233" y="2170226"/>
              <a:ext cx="2667000" cy="2706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C981F-DFD6-4434-91AC-B1E401A204D2}"/>
                </a:ext>
              </a:extLst>
            </p:cNvPr>
            <p:cNvSpPr/>
            <p:nvPr/>
          </p:nvSpPr>
          <p:spPr>
            <a:xfrm>
              <a:off x="7858130" y="45720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z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81959-A2DE-414F-B28C-99EBE568D9D7}"/>
                </a:ext>
              </a:extLst>
            </p:cNvPr>
            <p:cNvSpPr/>
            <p:nvPr/>
          </p:nvSpPr>
          <p:spPr>
            <a:xfrm>
              <a:off x="5465388" y="2169894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D89066-7EC0-4994-803A-2B070D077486}"/>
                </a:ext>
              </a:extLst>
            </p:cNvPr>
            <p:cNvSpPr/>
            <p:nvPr/>
          </p:nvSpPr>
          <p:spPr>
            <a:xfrm>
              <a:off x="5459569" y="25908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188068-7DD3-4545-9F3F-ACF57395E14E}"/>
                </a:ext>
              </a:extLst>
            </p:cNvPr>
            <p:cNvSpPr/>
            <p:nvPr/>
          </p:nvSpPr>
          <p:spPr>
            <a:xfrm>
              <a:off x="5770372" y="34290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DE9FA0-EBBC-424D-BC97-8ACFA45368AA}"/>
                </a:ext>
              </a:extLst>
            </p:cNvPr>
            <p:cNvCxnSpPr/>
            <p:nvPr/>
          </p:nvCxnSpPr>
          <p:spPr>
            <a:xfrm>
              <a:off x="5554067" y="2353634"/>
              <a:ext cx="8533" cy="21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F770C9-A995-4A46-888B-129BEA0476F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589" y="2801831"/>
              <a:ext cx="12478" cy="4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B5DCAA-8CED-45D4-B189-954C16CE8D04}"/>
                </a:ext>
              </a:extLst>
            </p:cNvPr>
            <p:cNvCxnSpPr>
              <a:cxnSpLocks/>
            </p:cNvCxnSpPr>
            <p:nvPr/>
          </p:nvCxnSpPr>
          <p:spPr>
            <a:xfrm>
              <a:off x="5668772" y="3276600"/>
              <a:ext cx="74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631C85B5-5EBA-401A-B072-48103AE4F82C}"/>
              </a:ext>
            </a:extLst>
          </p:cNvPr>
          <p:cNvSpPr/>
          <p:nvPr/>
        </p:nvSpPr>
        <p:spPr>
          <a:xfrm>
            <a:off x="6414984" y="225976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906607-DFD0-4CA7-A1C8-A23F69CF93E6}"/>
              </a:ext>
            </a:extLst>
          </p:cNvPr>
          <p:cNvCxnSpPr>
            <a:cxnSpLocks/>
          </p:cNvCxnSpPr>
          <p:nvPr/>
        </p:nvCxnSpPr>
        <p:spPr>
          <a:xfrm>
            <a:off x="5943600" y="3236074"/>
            <a:ext cx="0" cy="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C7DA1FB-0A25-44FA-821F-8ADD503ABA32}"/>
              </a:ext>
            </a:extLst>
          </p:cNvPr>
          <p:cNvSpPr/>
          <p:nvPr/>
        </p:nvSpPr>
        <p:spPr>
          <a:xfrm>
            <a:off x="6676013" y="228176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673889-0999-4224-AE70-F37A3481AF62}"/>
              </a:ext>
            </a:extLst>
          </p:cNvPr>
          <p:cNvCxnSpPr>
            <a:cxnSpLocks/>
          </p:cNvCxnSpPr>
          <p:nvPr/>
        </p:nvCxnSpPr>
        <p:spPr>
          <a:xfrm>
            <a:off x="7977811" y="1634580"/>
            <a:ext cx="241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71BA5E-860F-497F-B1C2-6AA8B09C1901}"/>
              </a:ext>
            </a:extLst>
          </p:cNvPr>
          <p:cNvSpPr txBox="1"/>
          <p:nvPr/>
        </p:nvSpPr>
        <p:spPr>
          <a:xfrm>
            <a:off x="6759181" y="1447800"/>
            <a:ext cx="123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BC9ED-5B8D-4565-A622-5EE8EBBD0DDC}"/>
              </a:ext>
            </a:extLst>
          </p:cNvPr>
          <p:cNvSpPr txBox="1"/>
          <p:nvPr/>
        </p:nvSpPr>
        <p:spPr>
          <a:xfrm>
            <a:off x="6759180" y="1723742"/>
            <a:ext cx="24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Actions: {N, E, S, W}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687937-4135-4287-8ED0-00C110B5596F}"/>
              </a:ext>
            </a:extLst>
          </p:cNvPr>
          <p:cNvCxnSpPr/>
          <p:nvPr/>
        </p:nvCxnSpPr>
        <p:spPr>
          <a:xfrm>
            <a:off x="5421460" y="2259763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9C5812-42DE-40DC-BDBD-1FFFCE448FCA}"/>
              </a:ext>
            </a:extLst>
          </p:cNvPr>
          <p:cNvCxnSpPr/>
          <p:nvPr/>
        </p:nvCxnSpPr>
        <p:spPr>
          <a:xfrm>
            <a:off x="5421460" y="2412163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37C082-C11C-4A5E-8046-ABC50F3CE1D3}"/>
              </a:ext>
            </a:extLst>
          </p:cNvPr>
          <p:cNvCxnSpPr/>
          <p:nvPr/>
        </p:nvCxnSpPr>
        <p:spPr>
          <a:xfrm>
            <a:off x="5394903" y="2550274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128FD0-995C-44C6-BC82-E8B6DD8664B1}"/>
              </a:ext>
            </a:extLst>
          </p:cNvPr>
          <p:cNvCxnSpPr/>
          <p:nvPr/>
        </p:nvCxnSpPr>
        <p:spPr>
          <a:xfrm>
            <a:off x="5410200" y="2702674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473A66-8C99-435D-89ED-C3CB92A4D343}"/>
              </a:ext>
            </a:extLst>
          </p:cNvPr>
          <p:cNvCxnSpPr/>
          <p:nvPr/>
        </p:nvCxnSpPr>
        <p:spPr>
          <a:xfrm>
            <a:off x="5410200" y="2855074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4C0013-827F-43B0-B1C5-F1F166FC5150}"/>
              </a:ext>
            </a:extLst>
          </p:cNvPr>
          <p:cNvCxnSpPr>
            <a:cxnSpLocks/>
          </p:cNvCxnSpPr>
          <p:nvPr/>
        </p:nvCxnSpPr>
        <p:spPr>
          <a:xfrm>
            <a:off x="5552796" y="2129368"/>
            <a:ext cx="0" cy="272280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17EB5F-59B7-4B98-AAD0-4F438034304A}"/>
              </a:ext>
            </a:extLst>
          </p:cNvPr>
          <p:cNvCxnSpPr>
            <a:cxnSpLocks/>
          </p:cNvCxnSpPr>
          <p:nvPr/>
        </p:nvCxnSpPr>
        <p:spPr>
          <a:xfrm>
            <a:off x="5715000" y="2113473"/>
            <a:ext cx="0" cy="272280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AE9D7B-1F76-48F2-BA81-C37C75D16EEA}"/>
              </a:ext>
            </a:extLst>
          </p:cNvPr>
          <p:cNvCxnSpPr>
            <a:cxnSpLocks/>
          </p:cNvCxnSpPr>
          <p:nvPr/>
        </p:nvCxnSpPr>
        <p:spPr>
          <a:xfrm>
            <a:off x="5863599" y="2113473"/>
            <a:ext cx="0" cy="272280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F52CD6-6A81-4DA4-BEEC-59386F2D6FDA}"/>
              </a:ext>
            </a:extLst>
          </p:cNvPr>
          <p:cNvCxnSpPr>
            <a:cxnSpLocks/>
          </p:cNvCxnSpPr>
          <p:nvPr/>
        </p:nvCxnSpPr>
        <p:spPr>
          <a:xfrm>
            <a:off x="6015999" y="2093074"/>
            <a:ext cx="0" cy="272280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AFD909-C193-49F1-A066-9C45405DA878}"/>
              </a:ext>
            </a:extLst>
          </p:cNvPr>
          <p:cNvCxnSpPr>
            <a:cxnSpLocks/>
          </p:cNvCxnSpPr>
          <p:nvPr/>
        </p:nvCxnSpPr>
        <p:spPr>
          <a:xfrm>
            <a:off x="5394903" y="5014074"/>
            <a:ext cx="260924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1506-39CD-4A5C-83C9-2ACC7F826366}"/>
              </a:ext>
            </a:extLst>
          </p:cNvPr>
          <p:cNvSpPr txBox="1"/>
          <p:nvPr/>
        </p:nvSpPr>
        <p:spPr>
          <a:xfrm>
            <a:off x="5628996" y="4879970"/>
            <a:ext cx="1309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Discretization grid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7A8EFF-56CF-4AB5-A043-015E4736E416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E8D6A-9C02-4835-B88E-9827644C9089}"/>
              </a:ext>
            </a:extLst>
          </p:cNvPr>
          <p:cNvCxnSpPr>
            <a:cxnSpLocks/>
          </p:cNvCxnSpPr>
          <p:nvPr/>
        </p:nvCxnSpPr>
        <p:spPr>
          <a:xfrm>
            <a:off x="4724400" y="495300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BE5B62-974F-4C93-9885-06AAC77B93D7}"/>
              </a:ext>
            </a:extLst>
          </p:cNvPr>
          <p:cNvSpPr/>
          <p:nvPr/>
        </p:nvSpPr>
        <p:spPr>
          <a:xfrm>
            <a:off x="7848600" y="5791200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9636A-26DB-4B7E-9CB8-8344E5B3C13C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8AED4F-B79A-4881-AF1E-9AFD743E399A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87AFC-31E4-477F-B450-0BD35B3F7896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DF604-9758-4E62-B803-ED0EB2DE4C48}"/>
              </a:ext>
            </a:extLst>
          </p:cNvPr>
          <p:cNvCxnSpPr>
            <a:cxnSpLocks/>
          </p:cNvCxnSpPr>
          <p:nvPr/>
        </p:nvCxnSpPr>
        <p:spPr>
          <a:xfrm>
            <a:off x="4724400" y="495300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DE5A5B-6FEA-4875-9910-0797AD5D8755}"/>
              </a:ext>
            </a:extLst>
          </p:cNvPr>
          <p:cNvCxnSpPr>
            <a:cxnSpLocks/>
          </p:cNvCxnSpPr>
          <p:nvPr/>
        </p:nvCxnSpPr>
        <p:spPr>
          <a:xfrm>
            <a:off x="4800600" y="4953000"/>
            <a:ext cx="723900" cy="95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A4A5E-EC23-4787-9D0E-0C6038A75C70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95C8A9-B624-486A-A03F-9F2A39E370CD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8B003C-7E15-48BD-8C00-8B636849420D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A7F89-1514-4397-AC3A-87968EDC7966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F0F55-6A35-4BB5-A218-B6492FFF3605}"/>
              </a:ext>
            </a:extLst>
          </p:cNvPr>
          <p:cNvCxnSpPr>
            <a:cxnSpLocks/>
          </p:cNvCxnSpPr>
          <p:nvPr/>
        </p:nvCxnSpPr>
        <p:spPr>
          <a:xfrm>
            <a:off x="4724400" y="495300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9B718-8F08-41D3-A892-1DAF533E3D67}"/>
              </a:ext>
            </a:extLst>
          </p:cNvPr>
          <p:cNvCxnSpPr>
            <a:cxnSpLocks/>
          </p:cNvCxnSpPr>
          <p:nvPr/>
        </p:nvCxnSpPr>
        <p:spPr>
          <a:xfrm>
            <a:off x="4953000" y="5334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BEA38A-4089-4334-8568-86C91A308209}"/>
              </a:ext>
            </a:extLst>
          </p:cNvPr>
          <p:cNvCxnSpPr>
            <a:cxnSpLocks/>
          </p:cNvCxnSpPr>
          <p:nvPr/>
        </p:nvCxnSpPr>
        <p:spPr>
          <a:xfrm>
            <a:off x="4760976" y="4953000"/>
            <a:ext cx="801624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BE0EA-CA26-4A72-929C-553A9A109ADE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266B6-AB8A-4107-84E6-902A7D91A581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4ED118-1F1C-44A7-924A-531055C1C58F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E9CFD-DD39-4339-BB30-ABD212F95286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ED45C1-2E7A-4FE2-BDE4-ADEABE08D166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EEBA0-C4C2-4957-8142-8CCFFC25C9D2}"/>
              </a:ext>
            </a:extLst>
          </p:cNvPr>
          <p:cNvCxnSpPr>
            <a:cxnSpLocks/>
          </p:cNvCxnSpPr>
          <p:nvPr/>
        </p:nvCxnSpPr>
        <p:spPr>
          <a:xfrm>
            <a:off x="4724400" y="495300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494C0-C02D-403A-8345-5BAADBFAC651}"/>
              </a:ext>
            </a:extLst>
          </p:cNvPr>
          <p:cNvCxnSpPr>
            <a:cxnSpLocks/>
          </p:cNvCxnSpPr>
          <p:nvPr/>
        </p:nvCxnSpPr>
        <p:spPr>
          <a:xfrm>
            <a:off x="4953000" y="5334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A648A1-8831-4D89-BFC5-88FF9FAA7A77}"/>
              </a:ext>
            </a:extLst>
          </p:cNvPr>
          <p:cNvCxnSpPr>
            <a:cxnSpLocks/>
          </p:cNvCxnSpPr>
          <p:nvPr/>
        </p:nvCxnSpPr>
        <p:spPr>
          <a:xfrm>
            <a:off x="4760976" y="4953000"/>
            <a:ext cx="801624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EDDD60-3463-428D-A2AB-75B364D533CE}"/>
              </a:ext>
            </a:extLst>
          </p:cNvPr>
          <p:cNvCxnSpPr>
            <a:cxnSpLocks/>
          </p:cNvCxnSpPr>
          <p:nvPr/>
        </p:nvCxnSpPr>
        <p:spPr>
          <a:xfrm>
            <a:off x="5715000" y="5715000"/>
            <a:ext cx="533400" cy="300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DCF43-5CDF-4249-9B66-8E7D194FB65E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tar_progress_animatio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66800" y="2590800"/>
            <a:ext cx="2400300" cy="2400300"/>
          </a:xfrm>
        </p:spPr>
      </p:pic>
      <p:sp>
        <p:nvSpPr>
          <p:cNvPr id="5" name="TextBox 4"/>
          <p:cNvSpPr txBox="1"/>
          <p:nvPr/>
        </p:nvSpPr>
        <p:spPr>
          <a:xfrm>
            <a:off x="914400" y="6096000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545EA-0FCB-4793-B4AF-7C6FD6A3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animation of </a:t>
            </a:r>
            <a:br>
              <a:rPr lang="en-US" dirty="0"/>
            </a:br>
            <a:r>
              <a:rPr lang="en-US" dirty="0"/>
              <a:t>A*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8F3D5-8DF7-4A97-8108-93F16F068D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851" t="37215" r="41667" b="32421"/>
          <a:stretch/>
        </p:blipFill>
        <p:spPr>
          <a:xfrm>
            <a:off x="5181600" y="3352800"/>
            <a:ext cx="2697038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CF072A-FA3A-46BA-8FCA-5D499D385C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319" t="30823" r="42500" b="38814"/>
          <a:stretch/>
        </p:blipFill>
        <p:spPr>
          <a:xfrm>
            <a:off x="5245814" y="762000"/>
            <a:ext cx="2632823" cy="2576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DE0F94-4D55-457B-BFB3-E33620534152}"/>
              </a:ext>
            </a:extLst>
          </p:cNvPr>
          <p:cNvSpPr txBox="1"/>
          <p:nvPr/>
        </p:nvSpPr>
        <p:spPr>
          <a:xfrm>
            <a:off x="4439045" y="166865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05934-0907-4334-A667-1C38DCC42D3E}"/>
              </a:ext>
            </a:extLst>
          </p:cNvPr>
          <p:cNvSpPr txBox="1"/>
          <p:nvPr/>
        </p:nvSpPr>
        <p:spPr>
          <a:xfrm>
            <a:off x="4515410" y="511247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9C967-2A91-45E8-A62A-AAFD1F0204BD}"/>
              </a:ext>
            </a:extLst>
          </p:cNvPr>
          <p:cNvSpPr txBox="1"/>
          <p:nvPr/>
        </p:nvSpPr>
        <p:spPr>
          <a:xfrm>
            <a:off x="5210558" y="6096000"/>
            <a:ext cx="333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path cost is equivalent!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1D701-E9BA-40B7-A70A-17CF2ED2A940}"/>
              </a:ext>
            </a:extLst>
          </p:cNvPr>
          <p:cNvCxnSpPr/>
          <p:nvPr/>
        </p:nvCxnSpPr>
        <p:spPr>
          <a:xfrm flipV="1">
            <a:off x="1371600" y="2971800"/>
            <a:ext cx="1676400" cy="167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F4918BD-A2D7-41A1-A1E1-BBAB64FB6E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0189089"/>
                  </p:ext>
                </p:extLst>
              </p:nvPr>
            </p:nvGraphicFramePr>
            <p:xfrm>
              <a:off x="533400" y="190500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F4918BD-A2D7-41A1-A1E1-BBAB64FB6E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0189089"/>
                  </p:ext>
                </p:extLst>
              </p:nvPr>
            </p:nvGraphicFramePr>
            <p:xfrm>
              <a:off x="533400" y="190500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Cross 4">
            <a:extLst>
              <a:ext uri="{FF2B5EF4-FFF2-40B4-BE49-F238E27FC236}">
                <a16:creationId xmlns:a16="http://schemas.microsoft.com/office/drawing/2014/main" id="{5ED469A2-3E33-4204-B1C5-2D50F4C69902}"/>
              </a:ext>
            </a:extLst>
          </p:cNvPr>
          <p:cNvSpPr/>
          <p:nvPr/>
        </p:nvSpPr>
        <p:spPr>
          <a:xfrm>
            <a:off x="4038600" y="2438400"/>
            <a:ext cx="990600" cy="990600"/>
          </a:xfrm>
          <a:prstGeom prst="plus">
            <a:avLst>
              <a:gd name="adj" fmla="val 4329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Definition: </a:t>
            </a:r>
            <a:r>
              <a:rPr lang="en-US" sz="2400" dirty="0"/>
              <a:t>A heuristic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</a:t>
            </a:r>
            <a:r>
              <a:rPr lang="en-US" sz="2400" b="1" dirty="0">
                <a:solidFill>
                  <a:srgbClr val="FF0000"/>
                </a:solidFill>
              </a:rPr>
              <a:t>admissible</a:t>
            </a:r>
            <a:r>
              <a:rPr lang="en-US" sz="2400" dirty="0"/>
              <a:t> if for every node </a:t>
            </a:r>
            <a:r>
              <a:rPr lang="en-US" sz="2400" i="1" dirty="0"/>
              <a:t>n</a:t>
            </a:r>
            <a:r>
              <a:rPr lang="en-US" sz="2400" dirty="0"/>
              <a:t>,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i="1" dirty="0">
                <a:cs typeface="Arial" pitchFamily="34" charset="0"/>
              </a:rPr>
              <a:t>≤</a:t>
            </a:r>
            <a:r>
              <a:rPr lang="en-US" sz="2400" i="1" dirty="0"/>
              <a:t> h</a:t>
            </a:r>
            <a:r>
              <a:rPr lang="en-US" sz="2400" i="1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, </a:t>
            </a:r>
            <a:r>
              <a:rPr lang="en-US" sz="2400" dirty="0"/>
              <a:t>where </a:t>
            </a:r>
            <a:r>
              <a:rPr lang="en-US" sz="2400" i="1" dirty="0"/>
              <a:t>h</a:t>
            </a:r>
            <a:r>
              <a:rPr lang="en-US" sz="2400" i="1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the true cost to reach the goal state from </a:t>
            </a:r>
            <a:r>
              <a:rPr lang="en-US" sz="2400" i="1" dirty="0"/>
              <a:t>n.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I.e., an admissible heuristic </a:t>
            </a:r>
            <a:r>
              <a:rPr lang="en-US" sz="2400"/>
              <a:t>is a </a:t>
            </a:r>
            <a:r>
              <a:rPr lang="en-US" sz="2400" b="1">
                <a:solidFill>
                  <a:srgbClr val="FF0000"/>
                </a:solidFill>
              </a:rPr>
              <a:t>lower </a:t>
            </a:r>
            <a:r>
              <a:rPr lang="en-US" sz="2400" b="1" dirty="0">
                <a:solidFill>
                  <a:srgbClr val="FF0000"/>
                </a:solidFill>
              </a:rPr>
              <a:t>bound</a:t>
            </a:r>
            <a:r>
              <a:rPr lang="en-US" sz="2400" dirty="0"/>
              <a:t> and never overestimates the true cost to reach the goal.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dirty="0"/>
              <a:t>: straight line distance never overestimates the actual road distance.</a:t>
            </a:r>
          </a:p>
          <a:p>
            <a:endParaRPr lang="en-US" sz="2400" b="1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Theorem</a:t>
            </a:r>
            <a:r>
              <a:rPr lang="en-US" sz="2400" b="1" dirty="0">
                <a:solidFill>
                  <a:srgbClr val="CC0099"/>
                </a:solidFill>
              </a:rPr>
              <a:t>:</a:t>
            </a:r>
            <a:r>
              <a:rPr lang="en-US" sz="2400" dirty="0"/>
              <a:t> If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is admissible, A</a:t>
            </a:r>
            <a:r>
              <a:rPr lang="en-US" sz="2400" baseline="30000" dirty="0"/>
              <a:t>*</a:t>
            </a:r>
            <a:r>
              <a:rPr lang="en-US" sz="2400" dirty="0"/>
              <a:t> is optimal.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Optimality of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4264579"/>
            <a:ext cx="7886700" cy="20764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Suppose A* terminates its search at </a:t>
            </a:r>
            <a:r>
              <a:rPr lang="en-US" sz="2800" i="1" dirty="0"/>
              <a:t>n</a:t>
            </a:r>
            <a:r>
              <a:rPr lang="en-US" sz="2800" dirty="0"/>
              <a:t>*.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It has found a path whose </a:t>
            </a:r>
            <a:r>
              <a:rPr lang="en-US" sz="2800" i="1" dirty="0"/>
              <a:t>actual cost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*) =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*) + 0 is lower than the </a:t>
            </a:r>
            <a:r>
              <a:rPr lang="en-US" sz="2800" i="1" dirty="0"/>
              <a:t>estimated cost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of any path going through any frontier node.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Since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an </a:t>
            </a:r>
            <a:r>
              <a:rPr lang="en-US" sz="2800" i="1" dirty="0"/>
              <a:t>optimistic</a:t>
            </a:r>
            <a:r>
              <a:rPr lang="en-US" sz="2800" dirty="0"/>
              <a:t> estimate, it is impossible for </a:t>
            </a:r>
            <a:r>
              <a:rPr lang="en-US" sz="2800" i="1" dirty="0"/>
              <a:t>n</a:t>
            </a:r>
            <a:r>
              <a:rPr lang="en-US" sz="2800" dirty="0"/>
              <a:t> to have a successor goal state </a:t>
            </a:r>
            <a:r>
              <a:rPr lang="en-US" sz="2800" i="1" dirty="0"/>
              <a:t>n</a:t>
            </a:r>
            <a:r>
              <a:rPr lang="en-US" sz="2800" dirty="0"/>
              <a:t>’ with g(</a:t>
            </a:r>
            <a:r>
              <a:rPr lang="en-US" sz="2800" i="1" dirty="0"/>
              <a:t>n</a:t>
            </a:r>
            <a:r>
              <a:rPr lang="en-US" sz="2800" dirty="0"/>
              <a:t>’) &lt; </a:t>
            </a:r>
            <a:r>
              <a:rPr lang="en-US" sz="2800" i="1" dirty="0"/>
              <a:t>C</a:t>
            </a:r>
            <a:r>
              <a:rPr lang="en-US" sz="2800" dirty="0"/>
              <a:t>*.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611157" y="1383268"/>
            <a:ext cx="1447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058957" y="1383268"/>
            <a:ext cx="16002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2957" y="290726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n</a:t>
            </a:r>
          </a:p>
        </p:txBody>
      </p:sp>
      <p:sp>
        <p:nvSpPr>
          <p:cNvPr id="11" name="Oval 10"/>
          <p:cNvSpPr/>
          <p:nvPr/>
        </p:nvSpPr>
        <p:spPr>
          <a:xfrm>
            <a:off x="2534957" y="25262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39757" y="2450068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* (goal)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5266" y="2438402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*) = </a:t>
            </a:r>
            <a:r>
              <a:rPr lang="en-US" i="1" dirty="0">
                <a:latin typeface="+mn-lt"/>
              </a:rPr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*) + 0 =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53718" y="2842736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) </a:t>
            </a:r>
            <a:r>
              <a:rPr lang="en-US" dirty="0">
                <a:sym typeface="Symbol"/>
              </a:rPr>
              <a:t></a:t>
            </a:r>
            <a:r>
              <a:rPr lang="en-US" dirty="0">
                <a:latin typeface="+mn-lt"/>
              </a:rPr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*)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* </a:t>
            </a:r>
          </a:p>
        </p:txBody>
      </p:sp>
      <p:cxnSp>
        <p:nvCxnSpPr>
          <p:cNvPr id="18" name="Straight Connector 17"/>
          <p:cNvCxnSpPr>
            <a:stCxn id="9" idx="5"/>
          </p:cNvCxnSpPr>
          <p:nvPr/>
        </p:nvCxnSpPr>
        <p:spPr>
          <a:xfrm rot="16200000" flipH="1">
            <a:off x="5778079" y="3102390"/>
            <a:ext cx="643078" cy="6430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44957" y="366926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99173" y="355365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n’ (other goal)</a:t>
            </a:r>
            <a:endParaRPr lang="en-US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49757" y="3593068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n'</a:t>
            </a:r>
            <a:r>
              <a:rPr lang="en-US" dirty="0">
                <a:latin typeface="+mn-lt"/>
              </a:rPr>
              <a:t>) </a:t>
            </a:r>
            <a:r>
              <a:rPr lang="en-US" dirty="0">
                <a:latin typeface="+mn-lt"/>
                <a:sym typeface="Symbol"/>
              </a:rPr>
              <a:t> </a:t>
            </a:r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)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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n'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*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A35BE-A8E7-45DA-8EFF-A8AA655CE1F8}"/>
              </a:ext>
            </a:extLst>
          </p:cNvPr>
          <p:cNvSpPr/>
          <p:nvPr/>
        </p:nvSpPr>
        <p:spPr>
          <a:xfrm>
            <a:off x="6390566" y="1375649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= 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+ 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0" grpId="0" animBg="1"/>
      <p:bldP spid="21" grpId="0"/>
      <p:bldP spid="21" grpId="1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is </a:t>
            </a:r>
            <a:r>
              <a:rPr lang="en-US" b="1" dirty="0">
                <a:solidFill>
                  <a:srgbClr val="FF0000"/>
                </a:solidFill>
              </a:rPr>
              <a:t>optimally efficient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other tree-based search algorithm that uses the same heuristic can expand fewer nodes and still be guaranteed to find the optimal solution.</a:t>
            </a:r>
          </a:p>
          <a:p>
            <a:endParaRPr lang="en-US" dirty="0"/>
          </a:p>
          <a:p>
            <a:pPr lvl="1"/>
            <a:r>
              <a:rPr lang="en-US" dirty="0"/>
              <a:t>Any algorithm that does not expand all nodes with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&lt; </a:t>
            </a:r>
            <a:r>
              <a:rPr lang="en-US" i="1" dirty="0"/>
              <a:t>C</a:t>
            </a:r>
            <a:r>
              <a:rPr lang="en-US" dirty="0"/>
              <a:t>* (the lowest cost of going to a goal node) risks missing the optimal solution.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A*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/>
              <a:t>Yes</a:t>
            </a:r>
          </a:p>
          <a:p>
            <a:endParaRPr lang="en-US" sz="2400" b="1" dirty="0">
              <a:solidFill>
                <a:srgbClr val="CC0099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Optimal?</a:t>
            </a:r>
          </a:p>
          <a:p>
            <a:pPr lvl="1">
              <a:buNone/>
            </a:pPr>
            <a:r>
              <a:rPr lang="en-US" sz="2400" dirty="0"/>
              <a:t>Yes</a:t>
            </a:r>
          </a:p>
          <a:p>
            <a:endParaRPr lang="en-US" sz="2400" b="1" dirty="0">
              <a:solidFill>
                <a:srgbClr val="CC0099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Time?</a:t>
            </a:r>
          </a:p>
          <a:p>
            <a:pPr lvl="1">
              <a:buNone/>
            </a:pPr>
            <a:r>
              <a:rPr lang="en-US" sz="2400" dirty="0"/>
              <a:t>Number of nodes for which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>
                <a:cs typeface="Arial" pitchFamily="34" charset="0"/>
              </a:rPr>
              <a:t>≤</a:t>
            </a:r>
            <a:r>
              <a:rPr lang="en-US" sz="2400" i="1" dirty="0"/>
              <a:t> C* </a:t>
            </a:r>
            <a:r>
              <a:rPr lang="en-US" sz="2400" dirty="0"/>
              <a:t>(exponential)</a:t>
            </a:r>
          </a:p>
          <a:p>
            <a:endParaRPr lang="en-US" sz="2400" b="1" dirty="0">
              <a:solidFill>
                <a:srgbClr val="CC0099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Space?</a:t>
            </a:r>
          </a:p>
          <a:p>
            <a:pPr lvl="1">
              <a:buNone/>
            </a:pPr>
            <a:r>
              <a:rPr lang="en-US" sz="2400" dirty="0"/>
              <a:t>Same as time complexity.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Romania Vacation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57561" y="2438400"/>
            <a:ext cx="2581759" cy="4038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 state: </a:t>
            </a:r>
            <a:r>
              <a:rPr lang="en-US" sz="2000" dirty="0"/>
              <a:t>Arad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Actions: </a:t>
            </a:r>
            <a:r>
              <a:rPr lang="en-US" sz="2000" dirty="0"/>
              <a:t>Drive from one city to another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Transition model and states: </a:t>
            </a:r>
            <a:r>
              <a:rPr lang="en-US" sz="2000" dirty="0"/>
              <a:t>If you go from city A to city B, you end up in city B.</a:t>
            </a:r>
            <a:br>
              <a:rPr lang="en-US" sz="2000" dirty="0"/>
            </a:br>
            <a:r>
              <a:rPr lang="en-US" sz="2000" b="1" dirty="0"/>
              <a:t>How many states are there?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Goal state: </a:t>
            </a:r>
            <a:r>
              <a:rPr lang="en-US" sz="2000" dirty="0"/>
              <a:t>Bucharest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Path cost: </a:t>
            </a:r>
            <a:r>
              <a:rPr lang="en-US" sz="2000" dirty="0"/>
              <a:t>Sum of edge costs</a:t>
            </a:r>
          </a:p>
        </p:txBody>
      </p:sp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219450" y="2982166"/>
            <a:ext cx="5815545" cy="3494834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341437"/>
            <a:ext cx="8121804" cy="102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vacation in Romania; currently in Arad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Flight leaves tomorrow from Bucharest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33002"/>
            <a:ext cx="233060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82CE05-BDBB-4578-955F-BDE7ACD162AE}"/>
              </a:ext>
            </a:extLst>
          </p:cNvPr>
          <p:cNvSpPr txBox="1"/>
          <p:nvPr/>
        </p:nvSpPr>
        <p:spPr>
          <a:xfrm>
            <a:off x="7352077" y="6505280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in miles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27B7D-AA80-4000-814A-D4331D096E00}"/>
              </a:ext>
            </a:extLst>
          </p:cNvPr>
          <p:cNvSpPr txBox="1"/>
          <p:nvPr/>
        </p:nvSpPr>
        <p:spPr>
          <a:xfrm>
            <a:off x="4114800" y="2514600"/>
            <a:ext cx="423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 Space: </a:t>
            </a:r>
            <a:r>
              <a:rPr lang="en-US" dirty="0"/>
              <a:t>Defined by initial state, actions and transition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F1CE8-6643-4911-9EE8-41F8B0BE2694}"/>
              </a:ext>
            </a:extLst>
          </p:cNvPr>
          <p:cNvSpPr/>
          <p:nvPr/>
        </p:nvSpPr>
        <p:spPr>
          <a:xfrm>
            <a:off x="3219450" y="2438400"/>
            <a:ext cx="5895674" cy="44053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34B89B-F4C1-4473-B4C6-CB22829EDEB0}"/>
              </a:ext>
            </a:extLst>
          </p:cNvPr>
          <p:cNvSpPr/>
          <p:nvPr/>
        </p:nvSpPr>
        <p:spPr>
          <a:xfrm rot="2322737">
            <a:off x="6380168" y="1908203"/>
            <a:ext cx="49652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heuristic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/>
              <a:t>Heuristics for the 8-puzzle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number of misplaced tiles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total Manhattan distance (number of squares from desired location of each tile)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 lvl="1" algn="ctr">
              <a:buNone/>
            </a:pPr>
            <a:br>
              <a:rPr lang="en-US" sz="2400" dirty="0"/>
            </a:br>
            <a:endParaRPr lang="en-US" sz="2400" dirty="0"/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(start) = 8</a:t>
            </a:r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(start) = 3+1+2+2+2+3+3+2 = 18</a:t>
            </a:r>
          </a:p>
          <a:p>
            <a:r>
              <a:rPr lang="en-US" sz="2400" dirty="0"/>
              <a:t>Are </a:t>
            </a:r>
            <a:r>
              <a:rPr lang="en-US" sz="2400" i="1" dirty="0"/>
              <a:t>h</a:t>
            </a:r>
            <a:r>
              <a:rPr lang="en-US" sz="2400" baseline="-25000" dirty="0"/>
              <a:t>1 </a:t>
            </a:r>
            <a:r>
              <a:rPr lang="en-US" sz="2400" dirty="0"/>
              <a:t>and </a:t>
            </a:r>
            <a:r>
              <a:rPr lang="en-US" sz="2400" i="1" dirty="0"/>
              <a:t>h</a:t>
            </a:r>
            <a:r>
              <a:rPr lang="en-US" sz="2400" baseline="-25000" dirty="0"/>
              <a:t>2 </a:t>
            </a:r>
            <a:r>
              <a:rPr lang="en-US" sz="2400" dirty="0"/>
              <a:t>admissible?</a:t>
            </a:r>
          </a:p>
        </p:txBody>
      </p:sp>
      <p:pic>
        <p:nvPicPr>
          <p:cNvPr id="28677" name="Picture 5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25" y="3048000"/>
            <a:ext cx="4257675" cy="2162175"/>
          </a:xfrm>
          <a:prstGeom prst="rect">
            <a:avLst/>
          </a:prstGeom>
          <a:noFill/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FD045406-1F84-4E3F-86E8-5D2BF0DAD9FB}"/>
              </a:ext>
            </a:extLst>
          </p:cNvPr>
          <p:cNvSpPr/>
          <p:nvPr/>
        </p:nvSpPr>
        <p:spPr>
          <a:xfrm>
            <a:off x="4267200" y="6011862"/>
            <a:ext cx="1905000" cy="625474"/>
          </a:xfrm>
          <a:prstGeom prst="wedgeEllipseCallout">
            <a:avLst>
              <a:gd name="adj1" fmla="val -61458"/>
              <a:gd name="adj2" fmla="val -73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 needs to move 3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from relaxed 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problem with fewer restrictions on the actions is called a relaxed problem.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The cost of an optimal solution to a relaxed problem is an admissible heuristic for the original problem.</a:t>
            </a:r>
          </a:p>
          <a:p>
            <a:r>
              <a:rPr lang="en-US" sz="2000" dirty="0"/>
              <a:t>If the rules of the 8-puzzle are relaxed so that a tile can move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, then </a:t>
            </a:r>
            <a:r>
              <a:rPr lang="en-US" sz="2000" i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/>
              <a:t>gives the shortest solution.</a:t>
            </a:r>
          </a:p>
          <a:p>
            <a:r>
              <a:rPr lang="en-US" sz="2000" dirty="0"/>
              <a:t>If the rules are relaxed so that a tile can move to </a:t>
            </a:r>
            <a:r>
              <a:rPr lang="en-US" sz="2000" dirty="0">
                <a:solidFill>
                  <a:srgbClr val="FF0000"/>
                </a:solidFill>
              </a:rPr>
              <a:t>any adjacent square,</a:t>
            </a:r>
            <a:r>
              <a:rPr lang="en-US" sz="2000" dirty="0"/>
              <a:t> then </a:t>
            </a:r>
            <a:r>
              <a:rPr lang="en-US" sz="2000" i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/>
              <a:t>gives the shortest solution.</a:t>
            </a:r>
          </a:p>
        </p:txBody>
      </p:sp>
      <p:pic>
        <p:nvPicPr>
          <p:cNvPr id="4" name="Picture 5" descr="8puzzle">
            <a:extLst>
              <a:ext uri="{FF2B5EF4-FFF2-40B4-BE49-F238E27FC236}">
                <a16:creationId xmlns:a16="http://schemas.microsoft.com/office/drawing/2014/main" id="{66432456-2E86-4039-AC9B-531E04026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467225"/>
            <a:ext cx="4257675" cy="2162175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A7BB08-C7D6-4FA0-8AAE-E2FDBC693D13}"/>
              </a:ext>
            </a:extLst>
          </p:cNvPr>
          <p:cNvSpPr/>
          <p:nvPr/>
        </p:nvSpPr>
        <p:spPr>
          <a:xfrm>
            <a:off x="5276850" y="4912063"/>
            <a:ext cx="3714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(start) = 8</a:t>
            </a:r>
          </a:p>
          <a:p>
            <a:endParaRPr lang="en-US" sz="2000" i="1" dirty="0"/>
          </a:p>
          <a:p>
            <a:r>
              <a:rPr lang="en-US" sz="2000" i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(start) = 3+1+2+2+2+3+3+2 =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Heuristics from relaxed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relaxations are used in these two cases?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2534" y="2678960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34321" y="242729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133600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4068898" y="554797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72562" y="5974746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1864446" y="492099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85637" y="5042189"/>
            <a:ext cx="1878464" cy="666552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DF9E533F-BB9B-4439-8E8F-5DED1104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43534" y="2650385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wn Arrow 5">
            <a:extLst>
              <a:ext uri="{FF2B5EF4-FFF2-40B4-BE49-F238E27FC236}">
                <a16:creationId xmlns:a16="http://schemas.microsoft.com/office/drawing/2014/main" id="{B3F9EDDE-1211-49CC-AE28-0DEA8B67AF1F}"/>
              </a:ext>
            </a:extLst>
          </p:cNvPr>
          <p:cNvSpPr/>
          <p:nvPr/>
        </p:nvSpPr>
        <p:spPr>
          <a:xfrm>
            <a:off x="5025321" y="2398724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4A6DB-BDAD-44F5-B13C-B4880EE656EE}"/>
              </a:ext>
            </a:extLst>
          </p:cNvPr>
          <p:cNvSpPr txBox="1"/>
          <p:nvPr/>
        </p:nvSpPr>
        <p:spPr>
          <a:xfrm>
            <a:off x="4648200" y="2105025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5" name="Down Arrow 7">
            <a:extLst>
              <a:ext uri="{FF2B5EF4-FFF2-40B4-BE49-F238E27FC236}">
                <a16:creationId xmlns:a16="http://schemas.microsoft.com/office/drawing/2014/main" id="{6552566B-6F41-412F-BD9D-8B255E817642}"/>
              </a:ext>
            </a:extLst>
          </p:cNvPr>
          <p:cNvSpPr/>
          <p:nvPr/>
        </p:nvSpPr>
        <p:spPr>
          <a:xfrm rot="5400000">
            <a:off x="8236888" y="5519398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9CFA2-F858-4809-8B7D-A3225899B45B}"/>
              </a:ext>
            </a:extLst>
          </p:cNvPr>
          <p:cNvSpPr txBox="1"/>
          <p:nvPr/>
        </p:nvSpPr>
        <p:spPr>
          <a:xfrm>
            <a:off x="7836242" y="5961230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7" name="5-Point Star 9">
            <a:extLst>
              <a:ext uri="{FF2B5EF4-FFF2-40B4-BE49-F238E27FC236}">
                <a16:creationId xmlns:a16="http://schemas.microsoft.com/office/drawing/2014/main" id="{C5FBD971-D576-46B5-B778-F31D90E6A82B}"/>
              </a:ext>
            </a:extLst>
          </p:cNvPr>
          <p:cNvSpPr/>
          <p:nvPr/>
        </p:nvSpPr>
        <p:spPr>
          <a:xfrm>
            <a:off x="6055446" y="4892423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B86754-9901-4B12-8CBE-445BFFF5B1E5}"/>
              </a:ext>
            </a:extLst>
          </p:cNvPr>
          <p:cNvCxnSpPr/>
          <p:nvPr/>
        </p:nvCxnSpPr>
        <p:spPr>
          <a:xfrm>
            <a:off x="6176637" y="5013614"/>
            <a:ext cx="1878464" cy="666552"/>
          </a:xfrm>
          <a:prstGeom prst="bentConnector3">
            <a:avLst>
              <a:gd name="adj1" fmla="val 308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9042422-30D2-4FB5-9682-F3AE7571F65B}"/>
              </a:ext>
            </a:extLst>
          </p:cNvPr>
          <p:cNvSpPr/>
          <p:nvPr/>
        </p:nvSpPr>
        <p:spPr>
          <a:xfrm>
            <a:off x="1325338" y="182880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Euclidean distance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0D99D0-DFBD-4069-8820-82E7E0CAE9B6}"/>
              </a:ext>
            </a:extLst>
          </p:cNvPr>
          <p:cNvSpPr/>
          <p:nvPr/>
        </p:nvSpPr>
        <p:spPr>
          <a:xfrm>
            <a:off x="5514821" y="1840468"/>
            <a:ext cx="209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746709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from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h</a:t>
            </a:r>
            <a:r>
              <a:rPr lang="en-US" sz="2400" baseline="-25000" dirty="0"/>
              <a:t>3</a:t>
            </a:r>
            <a:r>
              <a:rPr lang="en-US" sz="2400" dirty="0"/>
              <a:t>(n) be the cost of getting a subset of tiles </a:t>
            </a:r>
            <a:br>
              <a:rPr lang="en-US" sz="2400" dirty="0"/>
            </a:br>
            <a:r>
              <a:rPr lang="en-US" sz="2400" dirty="0"/>
              <a:t>(say, 1,2,3,4) into their correct positions. The final order of the * tiles does not matter. </a:t>
            </a:r>
          </a:p>
          <a:p>
            <a:r>
              <a:rPr lang="en-US" sz="2400" dirty="0"/>
              <a:t>Small subproblems are often easy to solve.</a:t>
            </a:r>
          </a:p>
          <a:p>
            <a:r>
              <a:rPr lang="en-US" sz="2400" dirty="0"/>
              <a:t>Can precompute and save the exact solution cost for every or many possible subproblem instances – </a:t>
            </a:r>
            <a:r>
              <a:rPr lang="en-US" sz="2400" i="1" dirty="0"/>
              <a:t>pattern database.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ADC28-1161-42DD-8170-07AE9A27BF31}"/>
              </a:ext>
            </a:extLst>
          </p:cNvPr>
          <p:cNvGrpSpPr/>
          <p:nvPr/>
        </p:nvGrpSpPr>
        <p:grpSpPr>
          <a:xfrm>
            <a:off x="2600325" y="4314825"/>
            <a:ext cx="4257675" cy="2162175"/>
            <a:chOff x="2600325" y="4086225"/>
            <a:chExt cx="4257675" cy="2162175"/>
          </a:xfrm>
        </p:grpSpPr>
        <p:pic>
          <p:nvPicPr>
            <p:cNvPr id="5" name="Picture 5" descr="8puzz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0325" y="4086225"/>
              <a:ext cx="4257675" cy="2162175"/>
            </a:xfrm>
            <a:prstGeom prst="rect">
              <a:avLst/>
            </a:prstGeom>
            <a:noFill/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50879E-C215-4D93-97D0-3A1FBA970BAD}"/>
                </a:ext>
              </a:extLst>
            </p:cNvPr>
            <p:cNvSpPr/>
            <p:nvPr/>
          </p:nvSpPr>
          <p:spPr>
            <a:xfrm>
              <a:off x="2819400" y="41910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6A3762-4DCB-4DEC-BFEB-26C988B34D0B}"/>
                </a:ext>
              </a:extLst>
            </p:cNvPr>
            <p:cNvSpPr/>
            <p:nvPr/>
          </p:nvSpPr>
          <p:spPr>
            <a:xfrm>
              <a:off x="2761575" y="48006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CFF45D-32C2-40B2-B9FF-9077A9CFBC5B}"/>
                </a:ext>
              </a:extLst>
            </p:cNvPr>
            <p:cNvSpPr/>
            <p:nvPr/>
          </p:nvSpPr>
          <p:spPr>
            <a:xfrm>
              <a:off x="2761575" y="54102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ED45A9-3386-47B7-A037-4310821A7C12}"/>
                </a:ext>
              </a:extLst>
            </p:cNvPr>
            <p:cNvSpPr/>
            <p:nvPr/>
          </p:nvSpPr>
          <p:spPr>
            <a:xfrm>
              <a:off x="3962400" y="48006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AEDA1F-946C-4263-AD4B-579B6FA4FC31}"/>
                </a:ext>
              </a:extLst>
            </p:cNvPr>
            <p:cNvSpPr/>
            <p:nvPr/>
          </p:nvSpPr>
          <p:spPr>
            <a:xfrm>
              <a:off x="6419175" y="48006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3BB848-228C-44D4-8CFC-A72146CC5EFF}"/>
                </a:ext>
              </a:extLst>
            </p:cNvPr>
            <p:cNvSpPr/>
            <p:nvPr/>
          </p:nvSpPr>
          <p:spPr>
            <a:xfrm>
              <a:off x="5181600" y="54102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77A3D5-74A2-4103-AF46-32E70A17BB43}"/>
                </a:ext>
              </a:extLst>
            </p:cNvPr>
            <p:cNvSpPr/>
            <p:nvPr/>
          </p:nvSpPr>
          <p:spPr>
            <a:xfrm>
              <a:off x="5791200" y="54102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B69E41-E3D3-4B86-B19A-686F360A7E44}"/>
                </a:ext>
              </a:extLst>
            </p:cNvPr>
            <p:cNvSpPr/>
            <p:nvPr/>
          </p:nvSpPr>
          <p:spPr>
            <a:xfrm>
              <a:off x="6419175" y="54102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371600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/>
                  <a:t>Definition: </a:t>
                </a:r>
                <a:r>
                  <a:rPr lang="en-US" sz="2800" dirty="0"/>
                  <a:t>If </a:t>
                </a:r>
                <a:r>
                  <a:rPr lang="en-US" sz="2800" i="1" dirty="0"/>
                  <a:t>h</a:t>
                </a:r>
                <a:r>
                  <a:rPr lang="en-US" sz="2800" baseline="-25000" dirty="0"/>
                  <a:t>1 </a:t>
                </a:r>
                <a:r>
                  <a:rPr lang="en-US" sz="2800" dirty="0"/>
                  <a:t>and </a:t>
                </a:r>
                <a:r>
                  <a:rPr lang="en-US" sz="2800" i="1" dirty="0"/>
                  <a:t>h</a:t>
                </a:r>
                <a:r>
                  <a:rPr lang="en-US" sz="2800" baseline="-25000" dirty="0"/>
                  <a:t>2 </a:t>
                </a:r>
                <a:r>
                  <a:rPr lang="en-US" sz="2800" dirty="0"/>
                  <a:t>are both admissible heuristics and</a:t>
                </a:r>
                <a:r>
                  <a:rPr lang="en-US" sz="2800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≥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for all </a:t>
                </a:r>
                <a:r>
                  <a:rPr lang="en-US" sz="2800" i="1" dirty="0"/>
                  <a:t>n,</a:t>
                </a:r>
                <a:r>
                  <a:rPr lang="en-US" sz="2800" dirty="0"/>
                  <a:t> then </a:t>
                </a:r>
                <a:br>
                  <a:rPr lang="en-US" sz="2800" dirty="0"/>
                </a:br>
                <a:r>
                  <a:rPr lang="en-US" sz="2800" i="1" dirty="0"/>
                  <a:t>h</a:t>
                </a:r>
                <a:r>
                  <a:rPr lang="en-US" sz="2800" baseline="-25000" dirty="0"/>
                  <a:t>2</a:t>
                </a: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dominates</a:t>
                </a:r>
                <a:r>
                  <a:rPr lang="en-US" sz="2800" dirty="0"/>
                  <a:t> </a:t>
                </a:r>
                <a:r>
                  <a:rPr lang="en-US" sz="2800" i="1" dirty="0"/>
                  <a:t>h</a:t>
                </a:r>
                <a:r>
                  <a:rPr lang="en-US" sz="2800" baseline="-25000" dirty="0"/>
                  <a:t>1</a:t>
                </a:r>
                <a:r>
                  <a:rPr lang="en-US" sz="2800" i="1" dirty="0"/>
                  <a:t> 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Which one is better for search?</a:t>
                </a:r>
              </a:p>
              <a:p>
                <a:pPr lvl="1"/>
                <a:r>
                  <a:rPr lang="en-US" sz="2400" dirty="0"/>
                  <a:t>A* search expands every node with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&lt;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&lt;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 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A* search with </a:t>
                </a:r>
                <a:r>
                  <a:rPr lang="en-US" sz="2400" i="1" dirty="0"/>
                  <a:t>h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will expand less nodes and is therefore better.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1600"/>
                <a:ext cx="7886700" cy="4351338"/>
              </a:xfrm>
              <a:blipFill>
                <a:blip r:embed="rId3"/>
                <a:stretch>
                  <a:fillRect l="-1546" t="-224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Typical search costs for the 8-puzzle (average number of nodes expanded for different solution depths d):</a:t>
            </a:r>
          </a:p>
          <a:p>
            <a:endParaRPr lang="en-US" sz="2400" dirty="0"/>
          </a:p>
          <a:p>
            <a:r>
              <a:rPr lang="en-US" sz="2400" i="1" dirty="0"/>
              <a:t>d=</a:t>
            </a:r>
            <a:r>
              <a:rPr lang="en-US" sz="2400" dirty="0"/>
              <a:t>12</a:t>
            </a:r>
            <a:r>
              <a:rPr lang="en-US" sz="2400" i="1" dirty="0"/>
              <a:t>	</a:t>
            </a:r>
            <a:r>
              <a:rPr lang="en-US" sz="2400" dirty="0"/>
              <a:t>IDS      = 3,644,035 nodes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= 227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= 73 nodes </a:t>
            </a:r>
          </a:p>
          <a:p>
            <a:endParaRPr lang="en-US" sz="2400" i="1" dirty="0"/>
          </a:p>
          <a:p>
            <a:r>
              <a:rPr lang="en-US" sz="2400" i="1" dirty="0"/>
              <a:t>d=</a:t>
            </a:r>
            <a:r>
              <a:rPr lang="en-US" sz="2400" dirty="0"/>
              <a:t>24 </a:t>
            </a:r>
            <a:r>
              <a:rPr lang="en-US" sz="2400" i="1" dirty="0"/>
              <a:t>	</a:t>
            </a:r>
            <a:r>
              <a:rPr lang="en-US" sz="2400" dirty="0"/>
              <a:t>IDS      ≈ 54,000,000,000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= 39,135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= 1,641 nodes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a collection of admissible heuristics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), …,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but none of them dominates the others</a:t>
                </a:r>
              </a:p>
              <a:p>
                <a:r>
                  <a:rPr lang="en-US" sz="2800" dirty="0"/>
                  <a:t>How can we combine them?</a:t>
                </a:r>
              </a:p>
              <a:p>
                <a:endParaRPr lang="en-US" sz="800" dirty="0"/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…, </m:t>
                      </m:r>
                      <m:r>
                        <a:rPr lang="en-US" sz="2800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That is, always pick for each node the heuristic that is closest to the real cost to the goal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9A008-7AFB-488C-9B9A-D0749557301F}"/>
              </a:ext>
            </a:extLst>
          </p:cNvPr>
          <p:cNvSpPr/>
          <p:nvPr/>
        </p:nvSpPr>
        <p:spPr>
          <a:xfrm>
            <a:off x="533400" y="4110037"/>
            <a:ext cx="7696200" cy="2290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Satisficing Search: Weighted 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Often it is sufficient to find a </a:t>
                </a:r>
                <a:r>
                  <a:rPr lang="en-US" b="1" dirty="0">
                    <a:solidFill>
                      <a:srgbClr val="FF0000"/>
                    </a:solidFill>
                  </a:rPr>
                  <a:t>“good enough” solution </a:t>
                </a:r>
                <a:r>
                  <a:rPr lang="en-US" dirty="0"/>
                  <a:t>if it can be found very quickly or with way less computational resources.</a:t>
                </a:r>
              </a:p>
              <a:p>
                <a:endParaRPr lang="en-US" dirty="0"/>
              </a:p>
              <a:p>
                <a:r>
                  <a:rPr lang="en-US" dirty="0"/>
                  <a:t>We could use inadmissible heuristics in A* search that sometimes overestimate the optimal cost to the goal slightly. 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dirty="0"/>
                  <a:t>It potentially reduces the number of expanded nodes significantly.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dirty="0"/>
                  <a:t>This will break the algorithm’s optimality guaranty!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3429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A* search: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Uniform cost search: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Greedy best-first search: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Weighted A* search: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696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weighted 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7358" y="5128736"/>
                <a:ext cx="30185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/>
                  <a:t>Weighted A* Search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)+5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𝐸𝑢𝑐𝑙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from goal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58" y="5128736"/>
                <a:ext cx="3018519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 descr="Astar_progress_animatio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2181727"/>
            <a:ext cx="2438400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27530" y="5146307"/>
                <a:ext cx="26359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Exact A* Search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𝐸𝑢𝑐𝑙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30" y="5146307"/>
                <a:ext cx="2635978" cy="646331"/>
              </a:xfrm>
              <a:prstGeom prst="rect">
                <a:avLst/>
              </a:prstGeom>
              <a:blipFill>
                <a:blip r:embed="rId6"/>
                <a:stretch>
                  <a:fillRect l="-231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9F3E892-74D9-4885-9A4C-324BD8ACA0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667" t="36384" r="42500" b="31974"/>
          <a:stretch/>
        </p:blipFill>
        <p:spPr>
          <a:xfrm>
            <a:off x="6191645" y="2209800"/>
            <a:ext cx="2286000" cy="2382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D7D1A8-FD1F-4FB1-9D51-46BFE9E911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851" t="37215" r="41667" b="32421"/>
          <a:stretch/>
        </p:blipFill>
        <p:spPr>
          <a:xfrm>
            <a:off x="3276600" y="2209800"/>
            <a:ext cx="2286000" cy="21959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25429A-0E81-4495-9878-809F8C7FF276}"/>
              </a:ext>
            </a:extLst>
          </p:cNvPr>
          <p:cNvSpPr/>
          <p:nvPr/>
        </p:nvSpPr>
        <p:spPr>
          <a:xfrm>
            <a:off x="3685356" y="6308208"/>
            <a:ext cx="187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9"/>
              </a:rPr>
              <a:t>Wikipedia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4C36E-86E8-4F37-BC9B-8ED5D7824CBD}"/>
              </a:ext>
            </a:extLst>
          </p:cNvPr>
          <p:cNvCxnSpPr/>
          <p:nvPr/>
        </p:nvCxnSpPr>
        <p:spPr>
          <a:xfrm flipV="1">
            <a:off x="628650" y="2590800"/>
            <a:ext cx="1733550" cy="175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Memory-bounded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The memory usage of A* (search tree and frontier) can still be exorbitant.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How can we make A* more memory-efficient while maintaining completeness and optimality?</a:t>
            </a:r>
          </a:p>
          <a:p>
            <a:pPr lvl="1">
              <a:lnSpc>
                <a:spcPct val="120000"/>
              </a:lnSpc>
            </a:pPr>
            <a:r>
              <a:rPr lang="en-US" sz="2500" dirty="0"/>
              <a:t>Iterative deepening A* search.</a:t>
            </a:r>
          </a:p>
          <a:p>
            <a:pPr lvl="1">
              <a:lnSpc>
                <a:spcPct val="120000"/>
              </a:lnSpc>
            </a:pPr>
            <a:r>
              <a:rPr lang="en-US" sz="2500" dirty="0"/>
              <a:t>Recursive best-first search, SMA*: Forget some subtrees but remember the best f-value in these subtrees and regenerate them later if necessary.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b="1" dirty="0"/>
              <a:t>Problems</a:t>
            </a:r>
            <a:r>
              <a:rPr lang="en-US" sz="2800" dirty="0"/>
              <a:t>: memory-bounded strategies can be complicated to implement, suffer from “thrashing” (regenerating forgotten nodes).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7DB00C61-76E1-4F5C-9775-E3ED9E73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98809"/>
            <a:ext cx="5894042" cy="280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2231"/>
            <a:ext cx="8229600" cy="1143000"/>
          </a:xfrm>
        </p:spPr>
        <p:txBody>
          <a:bodyPr/>
          <a:lstStyle/>
          <a:p>
            <a:r>
              <a:rPr lang="en-US" dirty="0"/>
              <a:t>Example: Vacuum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4234621"/>
                <a:ext cx="8448907" cy="23947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Initial State: </a:t>
                </a:r>
                <a:r>
                  <a:rPr lang="en-US" sz="2000" dirty="0"/>
                  <a:t>Defined by agent location and dirt location.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Actions: </a:t>
                </a:r>
                <a:r>
                  <a:rPr lang="en-US" sz="2000" dirty="0"/>
                  <a:t>Left, right, suck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Transition model and states</a:t>
                </a:r>
              </a:p>
              <a:p>
                <a:pPr lvl="1"/>
                <a:r>
                  <a:rPr lang="en-US" sz="2000" dirty="0"/>
                  <a:t>There are 8 possible atomic states of the system. </a:t>
                </a:r>
              </a:p>
              <a:p>
                <a:pPr lvl="1"/>
                <a:r>
                  <a:rPr lang="en-US" sz="2000" dirty="0"/>
                  <a:t>Why is the number of states for </a:t>
                </a:r>
                <a:r>
                  <a:rPr lang="en-US" sz="2000" i="1" dirty="0"/>
                  <a:t>n</a:t>
                </a:r>
                <a:r>
                  <a:rPr lang="en-US" sz="2000" dirty="0"/>
                  <a:t> possible locations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?</a:t>
                </a:r>
              </a:p>
              <a:p>
                <a:r>
                  <a:rPr lang="en-US" sz="2300" b="1" dirty="0">
                    <a:solidFill>
                      <a:srgbClr val="FF0000"/>
                    </a:solidFill>
                  </a:rPr>
                  <a:t>Goal state: </a:t>
                </a:r>
                <a:r>
                  <a:rPr lang="en-US" sz="2300" dirty="0"/>
                  <a:t>All locations are clean</a:t>
                </a:r>
                <a:endParaRPr lang="en-US" sz="2300" b="1" dirty="0">
                  <a:solidFill>
                    <a:srgbClr val="FF0000"/>
                  </a:solidFill>
                </a:endParaRPr>
              </a:p>
              <a:p>
                <a:r>
                  <a:rPr lang="en-US" sz="2300" b="1" dirty="0">
                    <a:solidFill>
                      <a:srgbClr val="FF0000"/>
                    </a:solidFill>
                  </a:rPr>
                  <a:t>Path cost: </a:t>
                </a:r>
                <a:r>
                  <a:rPr lang="en-US" sz="2000" dirty="0"/>
                  <a:t>E.g., number if actions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34621"/>
                <a:ext cx="8448907" cy="2394779"/>
              </a:xfrm>
              <a:blipFill>
                <a:blip r:embed="rId4"/>
                <a:stretch>
                  <a:fillRect l="-794" t="-4326" b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vacuum2-environm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85800"/>
            <a:ext cx="1866900" cy="95515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F4CACD-9913-48F7-9C59-F69D6F28DB24}"/>
              </a:ext>
            </a:extLst>
          </p:cNvPr>
          <p:cNvSpPr/>
          <p:nvPr/>
        </p:nvSpPr>
        <p:spPr>
          <a:xfrm>
            <a:off x="3124200" y="3352800"/>
            <a:ext cx="22098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A0C8D-BFCA-4641-A774-A2D21D63B506}"/>
              </a:ext>
            </a:extLst>
          </p:cNvPr>
          <p:cNvSpPr txBox="1"/>
          <p:nvPr/>
        </p:nvSpPr>
        <p:spPr>
          <a:xfrm>
            <a:off x="1589342" y="3481556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Goal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Uninformed search strategies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49359"/>
              </p:ext>
            </p:extLst>
          </p:nvPr>
        </p:nvGraphicFramePr>
        <p:xfrm>
          <a:off x="228600" y="1219201"/>
          <a:ext cx="8686800" cy="388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Complete?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1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Uniform-cost</a:t>
                      </a:r>
                      <a:br>
                        <a:rPr lang="en-US" sz="2000" b="1" dirty="0"/>
                      </a:br>
                      <a:r>
                        <a:rPr lang="en-US" sz="2000" b="1" dirty="0"/>
                        <a:t>Search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5304472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+mn-lt"/>
              </a:rPr>
              <a:t>b:    maximum branching factor of the search tree</a:t>
            </a:r>
          </a:p>
          <a:p>
            <a:pPr lvl="1"/>
            <a:r>
              <a:rPr lang="en-US" dirty="0">
                <a:latin typeface="+mn-lt"/>
              </a:rPr>
              <a:t>d:    depth of the optimal solution</a:t>
            </a:r>
          </a:p>
          <a:p>
            <a:pPr lvl="1"/>
            <a:r>
              <a:rPr lang="en-US" dirty="0">
                <a:latin typeface="+mn-lt"/>
              </a:rPr>
              <a:t>m:   maximum length of any path in the state space</a:t>
            </a:r>
          </a:p>
          <a:p>
            <a:pPr lvl="1"/>
            <a:r>
              <a:rPr lang="en-US" dirty="0">
                <a:latin typeface="+mn-lt"/>
              </a:rPr>
              <a:t>C*:  cost of optimal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0574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2831068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2758" y="3530768"/>
            <a:ext cx="177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In finite spaces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(cycles checking)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45074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6515" y="1981200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If all step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costs are equal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4382869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If all step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costs are equal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7200" y="28194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7012" y="36576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72453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52669" y="36692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m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72453" y="45074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25053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56509" y="3669268"/>
            <a:ext cx="1773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bm</a:t>
            </a:r>
            <a:r>
              <a:rPr lang="en-US" dirty="0">
                <a:latin typeface="+mn-lt"/>
              </a:rPr>
              <a:t>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More with cycles</a:t>
            </a:r>
            <a:endParaRPr lang="en-US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56510" y="4495800"/>
            <a:ext cx="1773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O(bd)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More with cycles</a:t>
            </a:r>
            <a:endParaRPr lang="en-US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2600" y="2819400"/>
            <a:ext cx="328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Number of nodes with g(n) </a:t>
            </a:r>
            <a:r>
              <a:rPr lang="en-US" dirty="0">
                <a:cs typeface="Arial" pitchFamily="34" charset="0"/>
              </a:rPr>
              <a:t>≤</a:t>
            </a:r>
            <a:r>
              <a:rPr lang="en-US" dirty="0">
                <a:latin typeface="+mn-lt"/>
              </a:rPr>
              <a:t> C*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2" grpId="0"/>
      <p:bldP spid="24" grpId="0"/>
      <p:bldP spid="2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All search strategies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26607"/>
              </p:ext>
            </p:extLst>
          </p:nvPr>
        </p:nvGraphicFramePr>
        <p:xfrm>
          <a:off x="152400" y="1219201"/>
          <a:ext cx="8915400" cy="551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Complete?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1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Uniform-cost</a:t>
                      </a:r>
                      <a:br>
                        <a:rPr lang="en-US" sz="2000" b="1" dirty="0"/>
                      </a:br>
                      <a:r>
                        <a:rPr lang="en-US" sz="2000" b="1" dirty="0"/>
                        <a:t>Search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Greedy best-first Search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A* Search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20574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29072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45074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6515" y="1981200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If all step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costs are equal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4382869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If all step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costs are equal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31009" y="2895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0821" y="36576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36262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90218" y="2895600"/>
            <a:ext cx="328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Number of nodes with g(n) </a:t>
            </a:r>
            <a:r>
              <a:rPr lang="en-US" dirty="0">
                <a:cs typeface="Arial" pitchFamily="34" charset="0"/>
              </a:rPr>
              <a:t>≤</a:t>
            </a:r>
            <a:r>
              <a:rPr lang="en-US" dirty="0">
                <a:latin typeface="+mn-lt"/>
              </a:rPr>
              <a:t> C*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6478" y="36692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m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36262" y="45074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88862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26732" y="3669268"/>
            <a:ext cx="17608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bm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more with cycles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20318" y="4495800"/>
            <a:ext cx="1773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O(bd)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More with cycles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00821" y="53340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25905" y="5181600"/>
            <a:ext cx="18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Worst case: 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m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90800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78891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07675" y="5498068"/>
            <a:ext cx="170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Best case: O(</a:t>
            </a:r>
            <a:r>
              <a:rPr lang="en-US" dirty="0" err="1">
                <a:latin typeface="+mn-lt"/>
              </a:rPr>
              <a:t>bd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74009" y="6183868"/>
            <a:ext cx="374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Number of nodes with g(n)+h(n) </a:t>
            </a:r>
            <a:r>
              <a:rPr lang="en-US" dirty="0">
                <a:cs typeface="Arial" pitchFamily="34" charset="0"/>
              </a:rPr>
              <a:t>≤</a:t>
            </a:r>
            <a:r>
              <a:rPr lang="en-US" dirty="0">
                <a:latin typeface="+mn-lt"/>
              </a:rPr>
              <a:t> C*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16E56-DFF4-4C7A-969A-3A4F868B426E}"/>
              </a:ext>
            </a:extLst>
          </p:cNvPr>
          <p:cNvSpPr txBox="1"/>
          <p:nvPr/>
        </p:nvSpPr>
        <p:spPr>
          <a:xfrm>
            <a:off x="1989870" y="3645695"/>
            <a:ext cx="177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In finite spaces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(cycles checking)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E4D45-8A41-4255-8C3C-2C4E94C728F8}"/>
              </a:ext>
            </a:extLst>
          </p:cNvPr>
          <p:cNvSpPr txBox="1"/>
          <p:nvPr/>
        </p:nvSpPr>
        <p:spPr>
          <a:xfrm>
            <a:off x="1888450" y="5269282"/>
            <a:ext cx="177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In finite spaces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(cycles checking)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7A14-E801-432F-A52B-F474F53D1D24}"/>
              </a:ext>
            </a:extLst>
          </p:cNvPr>
          <p:cNvSpPr txBox="1"/>
          <p:nvPr/>
        </p:nvSpPr>
        <p:spPr>
          <a:xfrm>
            <a:off x="5544553" y="5181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 on heuristic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5" grpId="0"/>
      <p:bldP spid="33" grpId="0"/>
      <p:bldP spid="3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as Best-first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E8AE-CDF7-4C36-9458-8A8DAF64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All discussed search strategies can be implemented using Best-first search.</a:t>
            </a:r>
          </a:p>
          <a:p>
            <a:r>
              <a:rPr lang="en-US" sz="2000" dirty="0"/>
              <a:t>Best-first search expands always the </a:t>
            </a:r>
            <a:r>
              <a:rPr lang="en-US" sz="2000" b="1" dirty="0"/>
              <a:t>node with the minimum value</a:t>
            </a:r>
            <a:r>
              <a:rPr lang="en-US" sz="2000" dirty="0"/>
              <a:t> of an evaluation function.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Only DFS is typically implemented differently to save memory.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801AAD9-28D9-4F75-AA97-25540DA4F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982709"/>
                  </p:ext>
                </p:extLst>
              </p:nvPr>
            </p:nvGraphicFramePr>
            <p:xfrm>
              <a:off x="1295400" y="2956560"/>
              <a:ext cx="65532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2199455995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2480919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Search Strategy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Evaluation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4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BFS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/>
                            <a:t>Path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969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Uniform-cost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46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DFS (see below)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11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Greedy best-first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Heuristic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6244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A*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196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801AAD9-28D9-4F75-AA97-25540DA4F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982709"/>
                  </p:ext>
                </p:extLst>
              </p:nvPr>
            </p:nvGraphicFramePr>
            <p:xfrm>
              <a:off x="1295400" y="2956560"/>
              <a:ext cx="65532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2199455995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248091917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Search Strategy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Evaluation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47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BFS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107692" r="-820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697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Uniform-cost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207692" r="-820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4692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DFS (see below)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307692" r="-820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1100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Greedy best-first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407692" r="-820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2443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A*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507692" r="-820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1965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180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Sliding-tile puzzle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5695950" cy="4351338"/>
              </a:xfrm>
              <a:noFill/>
              <a:ln/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Actions: </a:t>
                </a:r>
                <a:r>
                  <a:rPr lang="en-US" sz="2000" dirty="0"/>
                  <a:t>Move blank left, right, up, down 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States as a result of the Initial state and the Transition model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The location of each tile (including the empty one, ½ of the permutations are unreachable)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/>
                  <a:t>8-puzzle: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!/2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181,44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dirty="0"/>
                  <a:t>states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/>
                  <a:t>15-puzzle: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sz="2000" dirty="0"/>
                  <a:t> states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/>
                  <a:t>24-puzzle: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25!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/2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10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states</a:t>
                </a:r>
                <a:endParaRPr lang="en-US" sz="20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Goal state: </a:t>
                </a:r>
                <a:r>
                  <a:rPr lang="en-US" sz="2000" dirty="0"/>
                  <a:t>Tiles are arranged empty and 1-8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Path cost: </a:t>
                </a:r>
                <a:r>
                  <a:rPr lang="en-US" sz="2000" dirty="0"/>
                  <a:t>1 per move</a:t>
                </a:r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sz="1800" dirty="0">
                    <a:hlinkClick r:id="rId3"/>
                  </a:rPr>
                  <a:t>Finding the optimal solution of n-Puzzle is NP-hard</a:t>
                </a:r>
                <a:endParaRPr lang="en-US" sz="1800" dirty="0"/>
              </a:p>
            </p:txBody>
          </p:sp>
        </mc:Choice>
        <mc:Fallback xmlns="">
          <p:sp>
            <p:nvSpPr>
              <p:cNvPr id="1741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695950" cy="4351338"/>
              </a:xfrm>
              <a:blipFill>
                <a:blip r:embed="rId4"/>
                <a:stretch>
                  <a:fillRect l="-963" b="-1834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5" cstate="print"/>
          <a:srcRect r="49396"/>
          <a:stretch>
            <a:fillRect/>
          </a:stretch>
        </p:blipFill>
        <p:spPr bwMode="auto">
          <a:xfrm>
            <a:off x="6608445" y="1447800"/>
            <a:ext cx="2154555" cy="2162175"/>
          </a:xfrm>
          <a:prstGeom prst="rect">
            <a:avLst/>
          </a:prstGeom>
          <a:noFill/>
        </p:spPr>
      </p:pic>
      <p:pic>
        <p:nvPicPr>
          <p:cNvPr id="8" name="Picture 6" descr="8puzzle"/>
          <p:cNvPicPr>
            <a:picLocks noChangeAspect="1" noChangeArrowheads="1"/>
          </p:cNvPicPr>
          <p:nvPr/>
        </p:nvPicPr>
        <p:blipFill>
          <a:blip r:embed="rId5" cstate="print"/>
          <a:srcRect l="49396"/>
          <a:stretch>
            <a:fillRect/>
          </a:stretch>
        </p:blipFill>
        <p:spPr bwMode="auto">
          <a:xfrm>
            <a:off x="6324600" y="3810000"/>
            <a:ext cx="2154555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Robot motion planning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419600"/>
            <a:ext cx="8229600" cy="1866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States: </a:t>
            </a:r>
            <a:r>
              <a:rPr lang="en-US" sz="1900" dirty="0"/>
              <a:t>Real-valued coordinates of robot joint angles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Actions: </a:t>
            </a:r>
            <a:r>
              <a:rPr lang="en-US" sz="1900" dirty="0"/>
              <a:t>Continuous motions of robot joints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Goal state: </a:t>
            </a:r>
            <a:r>
              <a:rPr lang="en-US" sz="1900" dirty="0"/>
              <a:t>Desired final configuration (e.g., object is grasped)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Path cost: </a:t>
            </a:r>
            <a:r>
              <a:rPr lang="en-US" sz="1900" dirty="0"/>
              <a:t>Time to execute, smoothness of path, etc.</a:t>
            </a:r>
          </a:p>
        </p:txBody>
      </p:sp>
      <p:pic>
        <p:nvPicPr>
          <p:cNvPr id="19460" name="Picture 4" descr="stanford-arm+bloc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409700"/>
            <a:ext cx="5800725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9868</TotalTime>
  <Words>4602</Words>
  <Application>Microsoft Office PowerPoint</Application>
  <PresentationFormat>On-screen Show (4:3)</PresentationFormat>
  <Paragraphs>707</Paragraphs>
  <Slides>72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Solving problems by searching AIMA Chapter 3</vt:lpstr>
      <vt:lpstr>Contents</vt:lpstr>
      <vt:lpstr>What are search problems?</vt:lpstr>
      <vt:lpstr>What are search problems?</vt:lpstr>
      <vt:lpstr>Search problem components</vt:lpstr>
      <vt:lpstr>Example: Romania Vacation</vt:lpstr>
      <vt:lpstr>Example: Vacuum world</vt:lpstr>
      <vt:lpstr>Example: Sliding-tile puzzle</vt:lpstr>
      <vt:lpstr>Example: Robot motion planning</vt:lpstr>
      <vt:lpstr>Solving search problems</vt:lpstr>
      <vt:lpstr>Solving search problems</vt:lpstr>
      <vt:lpstr>Search tree</vt:lpstr>
      <vt:lpstr>Differences between typical Tree search and AI search</vt:lpstr>
      <vt:lpstr>Tree Search Algorithm Outline</vt:lpstr>
      <vt:lpstr>Tree search example</vt:lpstr>
      <vt:lpstr>Tree search example</vt:lpstr>
      <vt:lpstr>Tree search example</vt:lpstr>
      <vt:lpstr>Search strategies</vt:lpstr>
      <vt:lpstr>Uninformed Search</vt:lpstr>
      <vt:lpstr>Uninformed search strategies</vt:lpstr>
      <vt:lpstr>Breadth-first search (BFS)</vt:lpstr>
      <vt:lpstr>Implementation: BFS</vt:lpstr>
      <vt:lpstr>Properties of breadth-first search</vt:lpstr>
      <vt:lpstr>Breadth-first search</vt:lpstr>
      <vt:lpstr>Uniform-cost search  (= Dijkstra’s shortest path algorithm)</vt:lpstr>
      <vt:lpstr>Implementation: Best-First-Search Strategy</vt:lpstr>
      <vt:lpstr>Depth-first search (DFS)</vt:lpstr>
      <vt:lpstr>Implementation: DFS</vt:lpstr>
      <vt:lpstr>Properties of depth-first search</vt:lpstr>
      <vt:lpstr>Depth-first search</vt:lpstr>
      <vt:lpstr>Iterative deepening search (IDS)</vt:lpstr>
      <vt:lpstr>Iterative deepening search (IDS)</vt:lpstr>
      <vt:lpstr>Implementation: IDS</vt:lpstr>
      <vt:lpstr>Properties of iterative deepening search</vt:lpstr>
      <vt:lpstr>Informed Search</vt:lpstr>
      <vt:lpstr>Informed search</vt:lpstr>
      <vt:lpstr>Heuristic function</vt:lpstr>
      <vt:lpstr>Heuristic for the Romania problem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Implementation of greedy best-first search</vt:lpstr>
      <vt:lpstr>Properties of greedy best-first search</vt:lpstr>
      <vt:lpstr>How can we fix the optimality problem with greedy best-first search?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An animation of  A* search</vt:lpstr>
      <vt:lpstr>Implementation of A* Search</vt:lpstr>
      <vt:lpstr>Admissible heuristics</vt:lpstr>
      <vt:lpstr>Proof of Optimality of A*</vt:lpstr>
      <vt:lpstr>Guarantees of A*</vt:lpstr>
      <vt:lpstr>Properties of A*</vt:lpstr>
      <vt:lpstr>Designing heuristic functions</vt:lpstr>
      <vt:lpstr>Heuristics from relaxed problems</vt:lpstr>
      <vt:lpstr>Heuristics from relaxed problems</vt:lpstr>
      <vt:lpstr>Heuristics from subproblems</vt:lpstr>
      <vt:lpstr>Dominance</vt:lpstr>
      <vt:lpstr>Dominance</vt:lpstr>
      <vt:lpstr>Combining heuristics</vt:lpstr>
      <vt:lpstr>Satisficing Search: Weighted A* search</vt:lpstr>
      <vt:lpstr>Example of weighted A* search</vt:lpstr>
      <vt:lpstr>Memory-bounded search</vt:lpstr>
      <vt:lpstr>Uninformed search strategies</vt:lpstr>
      <vt:lpstr>All search strategies</vt:lpstr>
      <vt:lpstr>Implementation as Best-first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Michael Hahsler</cp:lastModifiedBy>
  <cp:revision>85</cp:revision>
  <dcterms:created xsi:type="dcterms:W3CDTF">2020-09-15T14:04:03Z</dcterms:created>
  <dcterms:modified xsi:type="dcterms:W3CDTF">2021-09-01T20:51:55Z</dcterms:modified>
</cp:coreProperties>
</file>