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270" r:id="rId12"/>
    <p:sldId id="291" r:id="rId13"/>
    <p:sldId id="271" r:id="rId14"/>
    <p:sldId id="296" r:id="rId15"/>
    <p:sldId id="294" r:id="rId16"/>
    <p:sldId id="295" r:id="rId17"/>
    <p:sldId id="272" r:id="rId18"/>
    <p:sldId id="274" r:id="rId19"/>
    <p:sldId id="275" r:id="rId20"/>
    <p:sldId id="276" r:id="rId21"/>
    <p:sldId id="277" r:id="rId22"/>
    <p:sldId id="292" r:id="rId23"/>
    <p:sldId id="289" r:id="rId24"/>
    <p:sldId id="297" r:id="rId25"/>
    <p:sldId id="278" r:id="rId26"/>
    <p:sldId id="298" r:id="rId27"/>
    <p:sldId id="279" r:id="rId28"/>
    <p:sldId id="293" r:id="rId29"/>
    <p:sldId id="280" r:id="rId30"/>
    <p:sldId id="281" r:id="rId31"/>
    <p:sldId id="282" r:id="rId32"/>
    <p:sldId id="284" r:id="rId33"/>
    <p:sldId id="283" r:id="rId34"/>
    <p:sldId id="286" r:id="rId35"/>
    <p:sldId id="287" r:id="rId36"/>
    <p:sldId id="300" r:id="rId37"/>
    <p:sldId id="288" r:id="rId3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2733" autoAdjust="0"/>
  </p:normalViewPr>
  <p:slideViewPr>
    <p:cSldViewPr>
      <p:cViewPr varScale="1">
        <p:scale>
          <a:sx n="57" d="100"/>
          <a:sy n="57" d="100"/>
        </p:scale>
        <p:origin x="144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5A4F1-358F-4D50-A8C5-804E04EB394F}"/>
              </a:ext>
            </a:extLst>
          </p:cNvPr>
          <p:cNvSpPr txBox="1"/>
          <p:nvPr/>
        </p:nvSpPr>
        <p:spPr>
          <a:xfrm>
            <a:off x="500748" y="5842752"/>
            <a:ext cx="7798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And-Or Search searches the whole tree till it finds a subtree that leads only to goal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BFS and A* search can also be used to search an AND-OR tree.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states in belief state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(state space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search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 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286000" y="3861582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DC5FE9-A39B-40B1-8610-707FE281FE45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39911"/>
            <a:ext cx="1838325" cy="541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This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Only feasible for very simple games!</a:t>
                </a:r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 actually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(362,880)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-&gt;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for each state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𝑎𝑙𝑝h𝑎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𝑏𝑒𝑡𝑎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that cannot be part of the solution.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2000" dirty="0"/>
              <a:t>Games typically confront the agent with a competitive (adversarial) environment affected by an opponent.</a:t>
            </a:r>
          </a:p>
          <a:p>
            <a:endParaRPr lang="en-US" sz="2000" dirty="0"/>
          </a:p>
          <a:p>
            <a:r>
              <a:rPr lang="en-US" sz="2000" dirty="0"/>
              <a:t>We will focus on deterministic two-player zero-sum games with perfect information.</a:t>
            </a:r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150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=minimax search + pruning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6FF1-A35B-4745-A762-7742FEDA0ADA}"/>
              </a:ext>
            </a:extLst>
          </p:cNvPr>
          <p:cNvSpPr txBox="1"/>
          <p:nvPr/>
        </p:nvSpPr>
        <p:spPr>
          <a:xfrm>
            <a:off x="6019800" y="4724400"/>
            <a:ext cx="2928976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Pruning can be made more effective by </a:t>
            </a:r>
            <a:r>
              <a:rPr lang="en-US" b="1" dirty="0"/>
              <a:t>move ordering</a:t>
            </a:r>
            <a:r>
              <a:rPr lang="en-US" dirty="0"/>
              <a:t>: Check known good moves first to get a good bound early.</a:t>
            </a:r>
          </a:p>
          <a:p>
            <a:r>
              <a:rPr lang="en-US" dirty="0"/>
              <a:t>Optimal decision algorithms still scale poorly!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(state space is too large)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search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Cutting off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Stop search in a state before the terminal node is reached. 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A weighted linear function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  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feature of the state.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 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257800" y="1735595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 = heuristic minimax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Prune moves that appear poor. Poor can be evaluated in several ways:</a:t>
            </a:r>
          </a:p>
          <a:p>
            <a:r>
              <a:rPr lang="en-US" dirty="0"/>
              <a:t>Low evaluation value after shallow search.</a:t>
            </a:r>
          </a:p>
          <a:p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Forward Pruning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6122732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x best actions using the heuristic minimax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27F7D5-3205-4382-9446-7ABBDFBBBF1F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C861F9-5BC7-4143-B122-8651236D8238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D188B-6F71-4A31-A67F-B4503627A77A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6B5264-7BC2-497C-B583-58F40C1CF963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61082-0028-400F-881D-C96D331FD10A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BA46EE-7312-4ED0-8A04-17CE1C864B22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F8C872-EEE8-4D75-BFD8-18F15C0AC8E8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9ADD5D-014F-4951-90A1-86F64CC0F4B8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B9286D-EBEA-4FC9-9C9D-7DFAC41A571C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(state space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search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a number of simulation runs to the terminal state (called playouts).</a:t>
                </a:r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  <a:p>
                <a:r>
                  <a:rPr lang="en-US" b="1" dirty="0"/>
                  <a:t>Questions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How many simulations/playouts should we run each time?</a:t>
                </a:r>
              </a:p>
              <a:p>
                <a:pPr lvl="1"/>
                <a:r>
                  <a:rPr lang="en-US" dirty="0"/>
                  <a:t>From what state should the playouts start?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		The initial state (position, board).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Utility for player Max.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  <a:blipFill>
                <a:blip r:embed="rId2"/>
                <a:stretch>
                  <a:fillRect l="-494" t="-1127" b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Jigsaw piece bridging the gap">
            <a:extLst>
              <a:ext uri="{FF2B5EF4-FFF2-40B4-BE49-F238E27FC236}">
                <a16:creationId xmlns:a16="http://schemas.microsoft.com/office/drawing/2014/main" id="{5631F5C8-36EB-414D-B076-3BB1164008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7917" r="4406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with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starting state for playouts to </a:t>
            </a:r>
            <a:r>
              <a:rPr lang="en-US" b="1" dirty="0"/>
              <a:t>focus</a:t>
            </a:r>
            <a:r>
              <a:rPr lang="en-US" dirty="0"/>
              <a:t> on important parts of the game tree. It is a tradeoff between: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Exploration</a:t>
            </a:r>
            <a:r>
              <a:rPr lang="en-US" dirty="0"/>
              <a:t>: search from states that have few playouts.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Exploitation</a:t>
            </a:r>
            <a:r>
              <a:rPr lang="en-US" dirty="0"/>
              <a:t>: more playouts for states that have done well to get more accurate estimates.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applied to Trees (UCT)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7412"/>
              <a:gd name="adj2" fmla="val -11434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(=exploitation)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124199" cy="762000"/>
              </a:xfrm>
              <a:prstGeom prst="wedgeRectCallout">
                <a:avLst>
                  <a:gd name="adj1" fmla="val -7736"/>
                  <a:gd name="adj2" fmla="val 119343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) 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124199" cy="762000"/>
              </a:xfrm>
              <a:prstGeom prst="wedgeRectCallout">
                <a:avLst>
                  <a:gd name="adj1" fmla="val -7736"/>
                  <a:gd name="adj2" fmla="val 119343"/>
                </a:avLst>
              </a:prstGeom>
              <a:blipFill>
                <a:blip r:embed="rId2"/>
                <a:stretch>
                  <a:fillRect l="-1359" r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358186" y="5119983"/>
                <a:ext cx="54568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186" y="5119983"/>
                <a:ext cx="5456878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2C43127-75EC-4484-A5B5-BC85B9F9D740}"/>
              </a:ext>
            </a:extLst>
          </p:cNvPr>
          <p:cNvSpPr/>
          <p:nvPr/>
        </p:nvSpPr>
        <p:spPr>
          <a:xfrm>
            <a:off x="5256463" y="4080797"/>
            <a:ext cx="2590800" cy="762000"/>
          </a:xfrm>
          <a:prstGeom prst="wedgeRectCallout">
            <a:avLst>
              <a:gd name="adj1" fmla="val -44535"/>
              <a:gd name="adj2" fmla="val -11779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for nodes with few playouts (=exploration)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𝑃𝑎𝑟𝑒𝑛𝑡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685800" y="6031468"/>
            <a:ext cx="560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Policy</a:t>
            </a:r>
            <a:r>
              <a:rPr lang="en-US" sz="2400" dirty="0"/>
              <a:t>: Select leaf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6312352" y="5943600"/>
            <a:ext cx="2286000" cy="7620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the simulation path is not recorded!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105400" y="1676400"/>
            <a:ext cx="3447426" cy="643689"/>
          </a:xfrm>
          <a:prstGeom prst="wedgeRectCallout">
            <a:avLst>
              <a:gd name="adj1" fmla="val -70802"/>
              <a:gd name="adj2" fmla="val 664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02952" y="2895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3804684" y="640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cards!</a:t>
                </a:r>
              </a:p>
              <a:p>
                <a:pPr lvl="1"/>
                <a:r>
                  <a:rPr lang="en-US" dirty="0"/>
                  <a:t>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3"/>
            <a:ext cx="3819289" cy="525451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each player plays optimal 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search tree and use heuristic evaluation function 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average the results.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7034267" y="1576334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664343" y="5161410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2" y="4742041"/>
            <a:ext cx="76198" cy="997111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Place symbol (x/o)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667375" y="3824082"/>
                <a:ext cx="2743200" cy="203132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state space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=19,683 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Why is the complete game tree size much larger? A little smaller than: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9!=362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75" y="3824082"/>
                <a:ext cx="2743200" cy="2031325"/>
              </a:xfrm>
              <a:prstGeom prst="rect">
                <a:avLst/>
              </a:prstGeom>
              <a:blipFill>
                <a:blip r:embed="rId3"/>
                <a:stretch>
                  <a:fillRect l="-1766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6413BAA-B254-4479-8C8B-717C112B75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98" t="53075" r="71698" b="36069"/>
          <a:stretch/>
        </p:blipFill>
        <p:spPr>
          <a:xfrm>
            <a:off x="4800600" y="4343399"/>
            <a:ext cx="533400" cy="53340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(state space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search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(state space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search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5791200" y="228600"/>
            <a:ext cx="3228975" cy="1597025"/>
          </a:xfrm>
          <a:prstGeom prst="wedgeRectCallout">
            <a:avLst>
              <a:gd name="adj1" fmla="val -71263"/>
              <a:gd name="adj2" fmla="val 563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781550" cy="1325563"/>
          </a:xfrm>
        </p:spPr>
        <p:txBody>
          <a:bodyPr/>
          <a:lstStyle/>
          <a:p>
            <a:r>
              <a:rPr lang="en-US" dirty="0"/>
              <a:t>Nondeterministic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states.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set of possible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called a </a:t>
                </a:r>
                <a:r>
                  <a:rPr lang="en-US" b="1" dirty="0">
                    <a:solidFill>
                      <a:srgbClr val="FF0000"/>
                    </a:solidFill>
                  </a:rPr>
                  <a:t>belief state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of the agent. 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10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2335</Words>
  <Application>Microsoft Office PowerPoint</Application>
  <PresentationFormat>On-screen Show (4:3)</PresentationFormat>
  <Paragraphs>324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Nondeterministic Actions</vt:lpstr>
      <vt:lpstr>AND-OR DFS Search Algorithm</vt:lpstr>
      <vt:lpstr>Optimal Decisions</vt:lpstr>
      <vt:lpstr>Methods for Adversarial Games</vt:lpstr>
      <vt:lpstr>Idea: Minimax Decision</vt:lpstr>
      <vt:lpstr>Minimax Search</vt:lpstr>
      <vt:lpstr>Minimax Search : Back-up Minimax Values</vt:lpstr>
      <vt:lpstr>Minimax Search: Decision</vt:lpstr>
      <vt:lpstr>PowerPoint Presentation</vt:lpstr>
      <vt:lpstr>Issue: Game Tree Size</vt:lpstr>
      <vt:lpstr>Alpha-Beta Pruning</vt:lpstr>
      <vt:lpstr>PowerPoint Presentation</vt:lpstr>
      <vt:lpstr>Heuristic Alpha-Beta Tree Search</vt:lpstr>
      <vt:lpstr>Methods for Adversarial Games</vt:lpstr>
      <vt:lpstr>Idea: Cutting off search</vt:lpstr>
      <vt:lpstr>Heuristic Alpha-Beta Tree Search: Cutting off search</vt:lpstr>
      <vt:lpstr>Idea: Forward pruning</vt:lpstr>
      <vt:lpstr>Heuristic Alpha-Beta Tree Search: Forward Pruning Example</vt:lpstr>
      <vt:lpstr>Monte Carlo Tree Search (MCTS)</vt:lpstr>
      <vt:lpstr>Methods for Adversarial Games</vt:lpstr>
      <vt:lpstr>Idea</vt:lpstr>
      <vt:lpstr>Pure Monte Carlo Search</vt:lpstr>
      <vt:lpstr>Selection Policy</vt:lpstr>
      <vt:lpstr>Selection using Upper Confidence Bounds applied to Trees (UCT)</vt:lpstr>
      <vt:lpstr>PowerPoint Presentation</vt:lpstr>
      <vt:lpstr>Stochastic Games</vt:lpstr>
      <vt:lpstr>Stochastic Games</vt:lpstr>
      <vt:lpstr>Expectiminimax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Michael Hahsler</cp:lastModifiedBy>
  <cp:revision>19</cp:revision>
  <dcterms:created xsi:type="dcterms:W3CDTF">2021-03-18T20:20:32Z</dcterms:created>
  <dcterms:modified xsi:type="dcterms:W3CDTF">2021-09-01T20:59:51Z</dcterms:modified>
</cp:coreProperties>
</file>