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6" r:id="rId16"/>
    <p:sldId id="294" r:id="rId17"/>
    <p:sldId id="295" r:id="rId18"/>
    <p:sldId id="272" r:id="rId19"/>
    <p:sldId id="274" r:id="rId20"/>
    <p:sldId id="275" r:id="rId21"/>
    <p:sldId id="276" r:id="rId22"/>
    <p:sldId id="277" r:id="rId23"/>
    <p:sldId id="292" r:id="rId24"/>
    <p:sldId id="289" r:id="rId25"/>
    <p:sldId id="297" r:id="rId26"/>
    <p:sldId id="278" r:id="rId27"/>
    <p:sldId id="298" r:id="rId28"/>
    <p:sldId id="279" r:id="rId29"/>
    <p:sldId id="293" r:id="rId30"/>
    <p:sldId id="280" r:id="rId31"/>
    <p:sldId id="281" r:id="rId32"/>
    <p:sldId id="282" r:id="rId33"/>
    <p:sldId id="284" r:id="rId34"/>
    <p:sldId id="283" r:id="rId35"/>
    <p:sldId id="286" r:id="rId36"/>
    <p:sldId id="287" r:id="rId37"/>
    <p:sldId id="300" r:id="rId38"/>
    <p:sldId id="288" r:id="rId3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 autoAdjust="0"/>
    <p:restoredTop sz="92733" autoAdjust="0"/>
  </p:normalViewPr>
  <p:slideViewPr>
    <p:cSldViewPr>
      <p:cViewPr varScale="1">
        <p:scale>
          <a:sx n="57" d="100"/>
          <a:sy n="57" d="100"/>
        </p:scale>
        <p:origin x="144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5A4F1-358F-4D50-A8C5-804E04EB394F}"/>
              </a:ext>
            </a:extLst>
          </p:cNvPr>
          <p:cNvSpPr txBox="1"/>
          <p:nvPr/>
        </p:nvSpPr>
        <p:spPr>
          <a:xfrm>
            <a:off x="402774" y="6072624"/>
            <a:ext cx="833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And-Or Search searches the whole tree till it finds a subtree that leads only to goal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BFS and A* search can also be used to search an AND-OR tree.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4207005"/>
            <a:ext cx="3718367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</a:t>
            </a:r>
          </a:p>
          <a:p>
            <a:endParaRPr lang="en-US" dirty="0"/>
          </a:p>
          <a:p>
            <a:r>
              <a:rPr lang="en-US" dirty="0"/>
              <a:t>We consider all opponent’s moves in the AND stage. This includes MIN’s best move. We call playing always the best move </a:t>
            </a:r>
            <a:r>
              <a:rPr lang="en-US" b="1" dirty="0"/>
              <a:t>playing optimally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28650" y="1371600"/>
            <a:ext cx="814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 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286000" y="3861582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DC5FE9-A39B-40B1-8610-707FE281FE45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39911"/>
            <a:ext cx="1838325" cy="541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This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Only feasible for very simple games!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 we get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(362,880)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169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endParaRPr lang="en-US" sz="2000" dirty="0"/>
          </a:p>
          <a:p>
            <a:r>
              <a:rPr lang="en-US" sz="2000" dirty="0"/>
              <a:t>We will focus on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for each node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𝑏𝑒𝑡𝑎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that cannot be part of the solution.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alpha.”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beta.”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150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6FF1-A35B-4745-A762-7742FEDA0ADA}"/>
              </a:ext>
            </a:extLst>
          </p:cNvPr>
          <p:cNvSpPr txBox="1"/>
          <p:nvPr/>
        </p:nvSpPr>
        <p:spPr>
          <a:xfrm>
            <a:off x="7086600" y="3443279"/>
            <a:ext cx="1862176" cy="3077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Pruning can be made more effective by </a:t>
            </a:r>
            <a:r>
              <a:rPr lang="en-US" sz="1600" b="1" dirty="0"/>
              <a:t>move ordering</a:t>
            </a:r>
            <a:r>
              <a:rPr lang="en-US" sz="1600" dirty="0"/>
              <a:t>: Check known good moves first to get a good bound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Optimal decision algorithms still scale poorly!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Stop search at a node before the terminal node is reached. 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A weighted linear function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  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feature of the state (e.g., # of pieces captured in chess).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22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735595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504605" y="1473576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41196" y="1850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Prune moves that appear poor. Poor can be evaluated in several ways: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 evaluation value after shallow search.</a:t>
            </a:r>
          </a:p>
          <a:p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Forward Pruning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6122732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751457" y="1428343"/>
            <a:ext cx="155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… pruned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</p:cNvCxnSpPr>
          <p:nvPr/>
        </p:nvCxnSpPr>
        <p:spPr>
          <a:xfrm>
            <a:off x="762000" y="4114801"/>
            <a:ext cx="4218785" cy="927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AD0988B-B84F-479E-B50E-EB4DFF1C3F0C}"/>
              </a:ext>
            </a:extLst>
          </p:cNvPr>
          <p:cNvSpPr/>
          <p:nvPr/>
        </p:nvSpPr>
        <p:spPr>
          <a:xfrm rot="5400000">
            <a:off x="5444940" y="2508850"/>
            <a:ext cx="216271" cy="1809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782659" y="3463928"/>
            <a:ext cx="16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search on these.</a:t>
            </a:r>
          </a:p>
        </p:txBody>
      </p: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		The initial state (position, board).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Utility for player Max.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  <a:blipFill>
                <a:blip r:embed="rId2"/>
                <a:stretch>
                  <a:fillRect l="-494" t="-1127" b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5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with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ahead and build a game tree using simulation. </a:t>
            </a:r>
          </a:p>
          <a:p>
            <a:r>
              <a:rPr lang="en-US" b="1" dirty="0"/>
              <a:t>Select the starting state </a:t>
            </a:r>
            <a:r>
              <a:rPr lang="en-US" dirty="0"/>
              <a:t>for playouts to focus on important parts of the game tree. It is a tradeoff between: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Exploration</a:t>
            </a:r>
            <a:r>
              <a:rPr lang="en-US" dirty="0"/>
              <a:t>: search from states that currently have few playouts.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Exploitation</a:t>
            </a:r>
            <a:r>
              <a:rPr lang="en-US" dirty="0"/>
              <a:t>: more playouts for states that have done well to get more accurate estimates.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applied to Trees (UCT)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7412"/>
              <a:gd name="adj2" fmla="val -11434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(=exploitation)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124199" cy="762000"/>
              </a:xfrm>
              <a:prstGeom prst="wedgeRectCallout">
                <a:avLst>
                  <a:gd name="adj1" fmla="val -7736"/>
                  <a:gd name="adj2" fmla="val 119343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) 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124199" cy="762000"/>
              </a:xfrm>
              <a:prstGeom prst="wedgeRectCallout">
                <a:avLst>
                  <a:gd name="adj1" fmla="val -7736"/>
                  <a:gd name="adj2" fmla="val 119343"/>
                </a:avLst>
              </a:prstGeom>
              <a:blipFill>
                <a:blip r:embed="rId2"/>
                <a:stretch>
                  <a:fillRect l="-1359" r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358186" y="5119983"/>
                <a:ext cx="54568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186" y="5119983"/>
                <a:ext cx="5456878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2C43127-75EC-4484-A5B5-BC85B9F9D740}"/>
              </a:ext>
            </a:extLst>
          </p:cNvPr>
          <p:cNvSpPr/>
          <p:nvPr/>
        </p:nvSpPr>
        <p:spPr>
          <a:xfrm>
            <a:off x="5256463" y="4080797"/>
            <a:ext cx="2590800" cy="762000"/>
          </a:xfrm>
          <a:prstGeom prst="wedgeRectCallout">
            <a:avLst>
              <a:gd name="adj1" fmla="val -44535"/>
              <a:gd name="adj2" fmla="val -11779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for nodes with few playouts (=exploration)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𝑃𝑎𝑟𝑒𝑛𝑡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685800" y="6031468"/>
            <a:ext cx="56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Policy</a:t>
            </a:r>
            <a:r>
              <a:rPr lang="en-US" sz="2400" dirty="0"/>
              <a:t>: Select leaf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6312352" y="5943600"/>
            <a:ext cx="2286000" cy="7620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the simulation path is not recorded!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105400" y="1676400"/>
            <a:ext cx="3352800" cy="643689"/>
          </a:xfrm>
          <a:prstGeom prst="wedgeRectCallout">
            <a:avLst>
              <a:gd name="adj1" fmla="val -70802"/>
              <a:gd name="adj2" fmla="val 664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02952" y="2895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3804684" y="640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76053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game tree.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7034267" y="1576334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664343" y="5365858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2" y="4946489"/>
            <a:ext cx="76198" cy="997111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Place symbol (x/o)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667375" y="3657600"/>
                <a:ext cx="2743200" cy="28623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state space is a little smaller than: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=19,683 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Why is the complete game tree size much larger? A little smaller than: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9!=362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880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do?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75" y="3657600"/>
                <a:ext cx="2743200" cy="2862322"/>
              </a:xfrm>
              <a:prstGeom prst="rect">
                <a:avLst/>
              </a:prstGeom>
              <a:blipFill>
                <a:blip r:embed="rId3"/>
                <a:stretch>
                  <a:fillRect l="-1766" t="-846" b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1C63D-4E67-4F6A-A5B3-A9BAA1F5F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0" t="50229" r="70729" b="24293"/>
          <a:stretch/>
        </p:blipFill>
        <p:spPr>
          <a:xfrm>
            <a:off x="4648200" y="4158344"/>
            <a:ext cx="685799" cy="12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5791200" y="384175"/>
            <a:ext cx="3228975" cy="1597025"/>
          </a:xfrm>
          <a:prstGeom prst="wedgeRectCallout">
            <a:avLst>
              <a:gd name="adj1" fmla="val -71263"/>
              <a:gd name="adj2" fmla="val 563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781550" cy="1325563"/>
          </a:xfrm>
        </p:spPr>
        <p:txBody>
          <a:bodyPr/>
          <a:lstStyle/>
          <a:p>
            <a:r>
              <a:rPr lang="en-US" dirty="0"/>
              <a:t>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57399"/>
                <a:ext cx="7886700" cy="4119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states.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57399"/>
                <a:ext cx="7886700" cy="4119563"/>
              </a:xfrm>
              <a:blipFill>
                <a:blip r:embed="rId2"/>
                <a:stretch>
                  <a:fillRect l="-1546" t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2474</Words>
  <Application>Microsoft Office PowerPoint</Application>
  <PresentationFormat>On-screen Show (4:3)</PresentationFormat>
  <Paragraphs>352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Nondeterministic Actions</vt:lpstr>
      <vt:lpstr>AND-OR DFS Search Algorithm</vt:lpstr>
      <vt:lpstr>Tic-tac-toe: AND-OR Search</vt:lpstr>
      <vt:lpstr>Optimal Decisions</vt:lpstr>
      <vt:lpstr>Methods for Adversarial Games</vt:lpstr>
      <vt:lpstr>Idea: Minimax Decision</vt:lpstr>
      <vt:lpstr>Minimax Search</vt:lpstr>
      <vt:lpstr>Minimax Search : Back-up Minimax Values</vt:lpstr>
      <vt:lpstr>Minimax Search: Decision</vt:lpstr>
      <vt:lpstr>PowerPoint Presentation</vt:lpstr>
      <vt:lpstr>Issue: Game Tree Size</vt:lpstr>
      <vt:lpstr>Alpha-Beta Pruning</vt:lpstr>
      <vt:lpstr>PowerPoint Presentation</vt:lpstr>
      <vt:lpstr>Heuristic Alpha-Beta Tree Search</vt:lpstr>
      <vt:lpstr>Methods for Adversarial Games</vt:lpstr>
      <vt:lpstr>Idea: Cutting off search</vt:lpstr>
      <vt:lpstr>Heuristic Alpha-Beta Tree Search: Cutting off search</vt:lpstr>
      <vt:lpstr>Idea: Forward pruning</vt:lpstr>
      <vt:lpstr>Heuristic Alpha-Beta Tree Search: Forward Pruning Example</vt:lpstr>
      <vt:lpstr>Monte Carlo Tree Search (MCTS)</vt:lpstr>
      <vt:lpstr>Methods for Adversarial Games</vt:lpstr>
      <vt:lpstr>Idea</vt:lpstr>
      <vt:lpstr>Pure Monte Carlo Search</vt:lpstr>
      <vt:lpstr>Monte Carlo Tree Search</vt:lpstr>
      <vt:lpstr>Selection using Upper Confidence Bounds applied to Trees (UCT)</vt:lpstr>
      <vt:lpstr>PowerPoint Presentation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Michael Hahsler</cp:lastModifiedBy>
  <cp:revision>26</cp:revision>
  <dcterms:created xsi:type="dcterms:W3CDTF">2021-03-18T20:20:32Z</dcterms:created>
  <dcterms:modified xsi:type="dcterms:W3CDTF">2021-10-27T18:57:01Z</dcterms:modified>
</cp:coreProperties>
</file>