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33"/>
  </p:notesMasterIdLst>
  <p:handoutMasterIdLst>
    <p:handoutMasterId r:id="rId34"/>
  </p:handoutMasterIdLst>
  <p:sldIdLst>
    <p:sldId id="455" r:id="rId2"/>
    <p:sldId id="457" r:id="rId3"/>
    <p:sldId id="497" r:id="rId4"/>
    <p:sldId id="346" r:id="rId5"/>
    <p:sldId id="496" r:id="rId6"/>
    <p:sldId id="347" r:id="rId7"/>
    <p:sldId id="483" r:id="rId8"/>
    <p:sldId id="484" r:id="rId9"/>
    <p:sldId id="480" r:id="rId10"/>
    <p:sldId id="485" r:id="rId11"/>
    <p:sldId id="479" r:id="rId12"/>
    <p:sldId id="498" r:id="rId13"/>
    <p:sldId id="486" r:id="rId14"/>
    <p:sldId id="432" r:id="rId15"/>
    <p:sldId id="499" r:id="rId16"/>
    <p:sldId id="487" r:id="rId17"/>
    <p:sldId id="501" r:id="rId18"/>
    <p:sldId id="500" r:id="rId19"/>
    <p:sldId id="502" r:id="rId20"/>
    <p:sldId id="504" r:id="rId21"/>
    <p:sldId id="454" r:id="rId22"/>
    <p:sldId id="413" r:id="rId23"/>
    <p:sldId id="505" r:id="rId24"/>
    <p:sldId id="493" r:id="rId25"/>
    <p:sldId id="489" r:id="rId26"/>
    <p:sldId id="495" r:id="rId27"/>
    <p:sldId id="490" r:id="rId28"/>
    <p:sldId id="491" r:id="rId29"/>
    <p:sldId id="506" r:id="rId30"/>
    <p:sldId id="494" r:id="rId31"/>
    <p:sldId id="428" r:id="rId32"/>
  </p:sldIdLst>
  <p:sldSz cx="12192000" cy="6858000"/>
  <p:notesSz cx="7099300" cy="10234613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1BB79B-38E9-4662-8ED5-3F2F225203CE}">
          <p14:sldIdLst>
            <p14:sldId id="455"/>
            <p14:sldId id="457"/>
            <p14:sldId id="497"/>
            <p14:sldId id="346"/>
            <p14:sldId id="496"/>
            <p14:sldId id="347"/>
            <p14:sldId id="483"/>
            <p14:sldId id="484"/>
            <p14:sldId id="480"/>
            <p14:sldId id="485"/>
            <p14:sldId id="479"/>
            <p14:sldId id="498"/>
            <p14:sldId id="486"/>
            <p14:sldId id="432"/>
            <p14:sldId id="499"/>
            <p14:sldId id="487"/>
            <p14:sldId id="501"/>
            <p14:sldId id="500"/>
            <p14:sldId id="502"/>
            <p14:sldId id="504"/>
            <p14:sldId id="454"/>
            <p14:sldId id="413"/>
            <p14:sldId id="505"/>
            <p14:sldId id="493"/>
            <p14:sldId id="489"/>
            <p14:sldId id="495"/>
            <p14:sldId id="490"/>
            <p14:sldId id="491"/>
            <p14:sldId id="506"/>
            <p14:sldId id="494"/>
            <p14:sldId id="4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88626" autoAdjust="0"/>
  </p:normalViewPr>
  <p:slideViewPr>
    <p:cSldViewPr>
      <p:cViewPr varScale="1">
        <p:scale>
          <a:sx n="50" d="100"/>
          <a:sy n="50" d="100"/>
        </p:scale>
        <p:origin x="90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0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ai.berkeley.edu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8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43.png"/><Relationship Id="rId5" Type="http://schemas.openxmlformats.org/officeDocument/2006/relationships/tags" Target="../tags/tag9.xml"/><Relationship Id="rId10" Type="http://schemas.openxmlformats.org/officeDocument/2006/relationships/image" Target="../media/image42.png"/><Relationship Id="rId4" Type="http://schemas.openxmlformats.org/officeDocument/2006/relationships/tags" Target="../tags/tag8.xm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31B743-0FEB-4D59-ADFE-699B80D6F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18416" b="1"/>
          <a:stretch/>
        </p:blipFill>
        <p:spPr>
          <a:xfrm>
            <a:off x="5181600" y="758540"/>
            <a:ext cx="6407003" cy="5068824"/>
          </a:xfrm>
          <a:prstGeom prst="rect">
            <a:avLst/>
          </a:prstGeom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Examples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/>
              <a:t>AIMA Chapter 19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</a:schemeClr>
                </a:solidFill>
                <a:cs typeface="Calibri"/>
              </a:rPr>
              <a:t>Slides by Michael Hahsler  </a:t>
            </a:r>
            <a:b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  <a:t>Based on slides by Dan Klein, Pieter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cs typeface="Calibri"/>
              </a:rPr>
              <a:t>Abbeel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  <a:t>, Sergey Levine and  A. Farhadi.   All CS188 materials are at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  <a:hlinkClick r:id="rId4"/>
              </a:rPr>
              <a:t>http://ai.berkeley.edu</a:t>
            </a:r>
            <a:b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  <a:t>with figures from the AIMA textbook.</a:t>
            </a:r>
            <a:endParaRPr lang="en-US" dirty="0">
              <a:solidFill>
                <a:schemeClr val="tx1">
                  <a:lumMod val="75000"/>
                </a:schemeClr>
              </a:solidFill>
              <a:cs typeface="Calibri"/>
            </a:endParaRPr>
          </a:p>
          <a:p>
            <a:pPr algn="l"/>
            <a:endParaRPr lang="en-US" sz="20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8" name="Picture 4" descr="Creative Commons License">
            <a:extLst>
              <a:ext uri="{FF2B5EF4-FFF2-40B4-BE49-F238E27FC236}">
                <a16:creationId xmlns:a16="http://schemas.microsoft.com/office/drawing/2014/main" id="{67259A3D-DFAB-4657-8C93-F2F7ED3F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3" y="63576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322797-EFC0-4BD6-A554-1C7992D224D7}"/>
              </a:ext>
            </a:extLst>
          </p:cNvPr>
          <p:cNvSpPr txBox="1"/>
          <p:nvPr/>
        </p:nvSpPr>
        <p:spPr>
          <a:xfrm>
            <a:off x="1402079" y="62484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284-CB62-42D7-AF29-F961826C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45751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Ease of use</a:t>
                </a:r>
                <a:r>
                  <a:rPr lang="en-US" dirty="0"/>
                  <a:t>: Simpler hypotheses have fewer parameters and are easier to estimate.</a:t>
                </a:r>
              </a:p>
              <a:p>
                <a:r>
                  <a:rPr lang="en-US" b="1" dirty="0"/>
                  <a:t>Generalization</a:t>
                </a:r>
                <a:r>
                  <a:rPr lang="en-US" dirty="0"/>
                  <a:t>: How well does the hypothesis perform on new data?</a:t>
                </a:r>
              </a:p>
              <a:p>
                <a:pPr lvl="1"/>
                <a:r>
                  <a:rPr lang="en-US" dirty="0"/>
                  <a:t>We do not want the model to be too specific to the training examples (an issue called </a:t>
                </a:r>
                <a:r>
                  <a:rPr lang="en-US" b="1" dirty="0"/>
                  <a:t>overfitting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Simpler models typically generalize better to new examples.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b="1" dirty="0"/>
                  <a:t>How to achieve simplicity?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Restrict H to simple models (e.g., independence assumption, linear models)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Feature selection (use fewer variables)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Regularization (penalize for complexity)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𝐸𝑚𝑝𝐿𝑜𝑠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𝐶𝑜𝑚𝑝𝑙𝑒𝑥𝑖𝑡𝑦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4575176"/>
              </a:xfrm>
              <a:blipFill>
                <a:blip r:embed="rId2"/>
                <a:stretch>
                  <a:fillRect l="-928" t="-2800" r="-1159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8FEE3F7E-F368-4C1C-B955-0B273B4BAE77}"/>
              </a:ext>
            </a:extLst>
          </p:cNvPr>
          <p:cNvSpPr/>
          <p:nvPr/>
        </p:nvSpPr>
        <p:spPr>
          <a:xfrm rot="5400000">
            <a:off x="7315199" y="4918075"/>
            <a:ext cx="228601" cy="20573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1D348-C5FF-46FB-90E1-7CAD1DCB8668}"/>
              </a:ext>
            </a:extLst>
          </p:cNvPr>
          <p:cNvSpPr txBox="1"/>
          <p:nvPr/>
        </p:nvSpPr>
        <p:spPr>
          <a:xfrm>
            <a:off x="6781800" y="6107668"/>
            <a:ext cx="138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Penalty term</a:t>
            </a:r>
          </a:p>
        </p:txBody>
      </p:sp>
    </p:spTree>
    <p:extLst>
      <p:ext uri="{BB962C8B-B14F-4D97-AF65-F5344CB8AC3E}">
        <p14:creationId xmlns:p14="http://schemas.microsoft.com/office/powerpoint/2010/main" val="277912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F815-730C-4EEE-B25F-C6D782A9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Selection: Bias vs. Variance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669D3-C76F-4860-919B-1C91EB068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86" b="21972"/>
          <a:stretch/>
        </p:blipFill>
        <p:spPr>
          <a:xfrm>
            <a:off x="625643" y="1695967"/>
            <a:ext cx="8382000" cy="379043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8F71785-A232-4094-8F22-F6A37EA274B4}"/>
              </a:ext>
            </a:extLst>
          </p:cNvPr>
          <p:cNvSpPr/>
          <p:nvPr/>
        </p:nvSpPr>
        <p:spPr>
          <a:xfrm>
            <a:off x="990600" y="5867400"/>
            <a:ext cx="8381999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   </a:t>
            </a:r>
            <a:r>
              <a:rPr lang="en-US" b="1" dirty="0"/>
              <a:t>Variance</a:t>
            </a:r>
            <a:r>
              <a:rPr lang="en-US" dirty="0"/>
              <a:t>: difference in the model due to slightly different data.   high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7137B17-72F3-4A79-AFD5-FED3B56484F5}"/>
              </a:ext>
            </a:extLst>
          </p:cNvPr>
          <p:cNvSpPr/>
          <p:nvPr/>
        </p:nvSpPr>
        <p:spPr>
          <a:xfrm>
            <a:off x="320844" y="5257800"/>
            <a:ext cx="8686799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                </a:t>
            </a:r>
            <a:r>
              <a:rPr lang="en-US" b="1" dirty="0"/>
              <a:t>Bias</a:t>
            </a:r>
            <a:r>
              <a:rPr lang="en-US" dirty="0"/>
              <a:t>: restrictions by the model class                     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/>
              <p:nvPr/>
            </p:nvSpPr>
            <p:spPr>
              <a:xfrm>
                <a:off x="9661357" y="3424535"/>
                <a:ext cx="1905000" cy="17543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Two samples from the same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(points) with the learned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(lines).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357" y="3424535"/>
                <a:ext cx="1905000" cy="1754326"/>
              </a:xfrm>
              <a:prstGeom prst="rect">
                <a:avLst/>
              </a:prstGeom>
              <a:blipFill>
                <a:blip r:embed="rId3"/>
                <a:stretch>
                  <a:fillRect l="-2548" t="-1724" r="-3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30E26D-136D-4B2C-A7FC-940D927BB765}"/>
              </a:ext>
            </a:extLst>
          </p:cNvPr>
          <p:cNvCxnSpPr/>
          <p:nvPr/>
        </p:nvCxnSpPr>
        <p:spPr>
          <a:xfrm flipH="1" flipV="1">
            <a:off x="8763000" y="3124200"/>
            <a:ext cx="762000" cy="46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77BD8-590A-4BD1-87B0-76CC1440E03B}"/>
              </a:ext>
            </a:extLst>
          </p:cNvPr>
          <p:cNvCxnSpPr>
            <a:cxnSpLocks/>
          </p:cNvCxnSpPr>
          <p:nvPr/>
        </p:nvCxnSpPr>
        <p:spPr>
          <a:xfrm flipH="1">
            <a:off x="8885322" y="3962400"/>
            <a:ext cx="639678" cy="454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2EA726A7-CAEF-4BA5-9F79-EDE918FF2949}"/>
              </a:ext>
            </a:extLst>
          </p:cNvPr>
          <p:cNvSpPr/>
          <p:nvPr/>
        </p:nvSpPr>
        <p:spPr>
          <a:xfrm>
            <a:off x="4953000" y="1314967"/>
            <a:ext cx="1872916" cy="513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consistent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70ADEB-6869-4A05-B975-69B8828E9EEF}"/>
              </a:ext>
            </a:extLst>
          </p:cNvPr>
          <p:cNvSpPr/>
          <p:nvPr/>
        </p:nvSpPr>
        <p:spPr>
          <a:xfrm flipH="1">
            <a:off x="3461086" y="1314967"/>
            <a:ext cx="1371600" cy="490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38B87B-FD8F-4D40-9442-C6D2BF9E9732}"/>
              </a:ext>
            </a:extLst>
          </p:cNvPr>
          <p:cNvCxnSpPr>
            <a:cxnSpLocks/>
          </p:cNvCxnSpPr>
          <p:nvPr/>
        </p:nvCxnSpPr>
        <p:spPr>
          <a:xfrm flipH="1">
            <a:off x="8915400" y="762000"/>
            <a:ext cx="13716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DB9680-B52C-4396-9715-604840BFAA82}"/>
              </a:ext>
            </a:extLst>
          </p:cNvPr>
          <p:cNvSpPr txBox="1"/>
          <p:nvPr/>
        </p:nvSpPr>
        <p:spPr>
          <a:xfrm>
            <a:off x="10439400" y="457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59018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ree Icon | Data management interface symbol with gears and binary code  numbers">
            <a:extLst>
              <a:ext uri="{FF2B5EF4-FFF2-40B4-BE49-F238E27FC236}">
                <a16:creationId xmlns:a16="http://schemas.microsoft.com/office/drawing/2014/main" id="{134C3786-8518-4A6C-A377-1E9FAD1D0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6" r="9092" b="759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44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A878-0C30-4A91-992D-3E63BFE9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FB7F-12BF-46A8-8177-DDADA13F4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6019800"/>
            <a:ext cx="10515600" cy="6147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 a hypothesis (called “model”) to predict the class given the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B35E1-0C03-453F-939A-D4409125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95400"/>
            <a:ext cx="7819492" cy="38386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C3DF64-1305-4C5C-AF35-4F6B961BAE79}"/>
              </a:ext>
            </a:extLst>
          </p:cNvPr>
          <p:cNvCxnSpPr/>
          <p:nvPr/>
        </p:nvCxnSpPr>
        <p:spPr>
          <a:xfrm>
            <a:off x="2133600" y="28194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27ECBC-D330-423A-A98F-A6C0659CB714}"/>
              </a:ext>
            </a:extLst>
          </p:cNvPr>
          <p:cNvSpPr txBox="1"/>
          <p:nvPr/>
        </p:nvSpPr>
        <p:spPr>
          <a:xfrm>
            <a:off x="918108" y="2357735"/>
            <a:ext cx="14478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Examples</a:t>
            </a:r>
          </a:p>
          <a:p>
            <a:pPr algn="ctr"/>
            <a:r>
              <a:rPr lang="en-US" dirty="0"/>
              <a:t>Instances</a:t>
            </a:r>
          </a:p>
          <a:p>
            <a:pPr algn="ctr"/>
            <a:r>
              <a:rPr lang="en-US" dirty="0"/>
              <a:t>Observations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10D10-2FFE-43DA-BCE5-1174B149FD98}"/>
              </a:ext>
            </a:extLst>
          </p:cNvPr>
          <p:cNvSpPr txBox="1"/>
          <p:nvPr/>
        </p:nvSpPr>
        <p:spPr>
          <a:xfrm>
            <a:off x="6858000" y="152400"/>
            <a:ext cx="14478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Features</a:t>
            </a:r>
          </a:p>
          <a:p>
            <a:pPr algn="ctr"/>
            <a:r>
              <a:rPr lang="en-US" dirty="0"/>
              <a:t>Variables</a:t>
            </a:r>
          </a:p>
          <a:p>
            <a:pPr algn="ctr"/>
            <a:r>
              <a:rPr lang="en-US" dirty="0"/>
              <a:t>Attributes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FA4C1F-E498-49F8-93A7-AB399CC561B5}"/>
              </a:ext>
            </a:extLst>
          </p:cNvPr>
          <p:cNvCxnSpPr/>
          <p:nvPr/>
        </p:nvCxnSpPr>
        <p:spPr>
          <a:xfrm>
            <a:off x="75438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7D6135-CCFC-443A-A8C9-2246FE099512}"/>
              </a:ext>
            </a:extLst>
          </p:cNvPr>
          <p:cNvSpPr txBox="1"/>
          <p:nvPr/>
        </p:nvSpPr>
        <p:spPr>
          <a:xfrm>
            <a:off x="9906000" y="424359"/>
            <a:ext cx="14478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Label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20A9DD-D7AB-4D1F-8931-77413EBF7385}"/>
              </a:ext>
            </a:extLst>
          </p:cNvPr>
          <p:cNvCxnSpPr/>
          <p:nvPr/>
        </p:nvCxnSpPr>
        <p:spPr>
          <a:xfrm>
            <a:off x="105918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8E3471-CB09-4270-B769-EBFDC5C259F3}"/>
              </a:ext>
            </a:extLst>
          </p:cNvPr>
          <p:cNvSpPr txBox="1"/>
          <p:nvPr/>
        </p:nvSpPr>
        <p:spPr>
          <a:xfrm rot="18654352">
            <a:off x="5662451" y="5259682"/>
            <a:ext cx="86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Hungry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A29AF-5904-46C2-9C9E-640C8E478D34}"/>
              </a:ext>
            </a:extLst>
          </p:cNvPr>
          <p:cNvSpPr txBox="1"/>
          <p:nvPr/>
        </p:nvSpPr>
        <p:spPr>
          <a:xfrm rot="18654352">
            <a:off x="3929189" y="5311069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22870-7496-484C-BC16-47B7AEB46DAF}"/>
              </a:ext>
            </a:extLst>
          </p:cNvPr>
          <p:cNvSpPr txBox="1"/>
          <p:nvPr/>
        </p:nvSpPr>
        <p:spPr>
          <a:xfrm rot="18654352">
            <a:off x="6101377" y="5274117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Patrons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F64F8-111F-4F1C-9784-E787E31763DE}"/>
              </a:ext>
            </a:extLst>
          </p:cNvPr>
          <p:cNvSpPr txBox="1"/>
          <p:nvPr/>
        </p:nvSpPr>
        <p:spPr>
          <a:xfrm rot="18654352">
            <a:off x="7558900" y="5301037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4C8EE0-0051-4095-96B9-246143DC9C20}"/>
              </a:ext>
            </a:extLst>
          </p:cNvPr>
          <p:cNvSpPr txBox="1"/>
          <p:nvPr/>
        </p:nvSpPr>
        <p:spPr>
          <a:xfrm rot="18654352">
            <a:off x="9021807" y="533871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time</a:t>
            </a:r>
          </a:p>
        </p:txBody>
      </p:sp>
    </p:spTree>
    <p:extLst>
      <p:ext uri="{BB962C8B-B14F-4D97-AF65-F5344CB8AC3E}">
        <p14:creationId xmlns:p14="http://schemas.microsoft.com/office/powerpoint/2010/main" val="167719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information sources as new variables to the model.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derived features that help the classifier 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Example for Spam detection: In addition to words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you emailed the sender before?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1000+ other people just gotten the same email?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header information consistent? 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email in ALL CAPS?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 inline URLs point where they say they point?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Does the email address you by (your) name?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2400" b="1" dirty="0"/>
                  <a:t>Feature Selection</a:t>
                </a:r>
                <a:r>
                  <a:rPr lang="en-US" sz="2400" dirty="0"/>
                  <a:t>: Which features should be used in the model is a model selection problem (choose between models with different features).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3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  <a:blipFill>
                <a:blip r:embed="rId2"/>
                <a:stretch>
                  <a:fillRect l="-1093" t="-2964" b="-2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9663" y="1371722"/>
            <a:ext cx="3233737" cy="458569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848600" y="1447800"/>
            <a:ext cx="304800" cy="4648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7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anual Testing Icons - Download Free Vector Icons | Noun Project">
            <a:extLst>
              <a:ext uri="{FF2B5EF4-FFF2-40B4-BE49-F238E27FC236}">
                <a16:creationId xmlns:a16="http://schemas.microsoft.com/office/drawing/2014/main" id="{36BC554C-0171-4D49-90ED-F13BC05B5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96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3F62-37C6-40A0-ADC2-FC460ED0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We want to test how well the model will perform on new data (i.e., how well it generalizes).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Testing loss</a:t>
                </a:r>
                <a:r>
                  <a:rPr lang="en-US" dirty="0"/>
                  <a:t>: Calculate the empirical loss for predictions on a testing data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that is different from the data used for training.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classification we often use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accuracy </a:t>
                </a:r>
                <a:r>
                  <a:rPr lang="en-US" dirty="0"/>
                  <a:t>measure, the proportion of correctly classified test examples.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𝑎𝑐𝑐𝑢𝑟𝑎𝑐𝑦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=1−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0/1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/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is an indicator function returning 1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otherwise 0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blipFill>
                <a:blip r:embed="rId3"/>
                <a:stretch>
                  <a:fillRect t="-28261" r="-123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336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Training 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524000"/>
                <a:ext cx="89154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dirty="0"/>
                  <a:t>Models are “trained” (learned) on </a:t>
                </a:r>
                <a:r>
                  <a:rPr lang="en-US" b="1" dirty="0"/>
                  <a:t>the training data </a:t>
                </a:r>
                <a:r>
                  <a:rPr lang="en-US" dirty="0"/>
                  <a:t>(a part of the available data).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dirty="0"/>
                  <a:t>Models have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Model parameters (the model): E.g., probabilities, weights, factors. 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Hyperparameters: Choices for the algorithm used for learning. E.g., learning rate, regularization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maximal decision tree depth, selected features.</a:t>
                </a:r>
              </a:p>
              <a:p>
                <a:pPr lvl="1"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The “Learner” (algorithm) tries to optimizes the model parameters given user-specified hyperparameters.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We can learn models with different hyperparameters, but how do we know which set of hyperparameters is best?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28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915400" cy="4953000"/>
              </a:xfrm>
              <a:blipFill>
                <a:blip r:embed="rId3"/>
                <a:stretch>
                  <a:fillRect l="-1025" t="-3075" r="-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753600" y="4343400"/>
            <a:ext cx="16764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4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Hyperparameter Tuning/Model Selection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9154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Learn models using the training set and different hyperparameters.</a:t>
            </a:r>
          </a:p>
          <a:p>
            <a:pPr>
              <a:lnSpc>
                <a:spcPct val="80000"/>
              </a:lnSpc>
            </a:pPr>
            <a:r>
              <a:rPr lang="en-US" dirty="0"/>
              <a:t>Often a grid of possible hyperparameter combinations or some greedy search is used.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Evaluate the models using the </a:t>
            </a:r>
            <a:r>
              <a:rPr lang="en-US" b="1" dirty="0"/>
              <a:t>validation data </a:t>
            </a:r>
            <a:r>
              <a:rPr lang="en-US" dirty="0"/>
              <a:t>and choose the model with the best accuracy. Selecting the right type of model, hyperparameters and features is called </a:t>
            </a:r>
            <a:r>
              <a:rPr lang="en-US" b="1" dirty="0"/>
              <a:t>model selection</a:t>
            </a:r>
            <a:r>
              <a:rPr lang="en-US" dirty="0"/>
              <a:t>.</a:t>
            </a:r>
          </a:p>
          <a:p>
            <a:pPr>
              <a:lnSpc>
                <a:spcPct val="80000"/>
              </a:lnSpc>
            </a:pPr>
            <a:r>
              <a:rPr lang="en-US" dirty="0"/>
              <a:t>Learn the final model using all training and validation data.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Notes: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validation set was not used for training, so we get generalization accuracy.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no model selection is necessary, then no validation set is used.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753600" y="4343400"/>
            <a:ext cx="16764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4926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Testing a Model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9154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After the hyper parameters are chosen, the final model is evaluated against the test set to estimate the model accuracy.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Very important: never “peek” at the test set during learning!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753600" y="4343400"/>
            <a:ext cx="16764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341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Learning from Examples: Machine Learning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95436"/>
            <a:ext cx="10363200" cy="4729164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b="1" dirty="0"/>
              <a:t>Up until now: </a:t>
            </a:r>
            <a:r>
              <a:rPr lang="en-US" sz="2800" dirty="0"/>
              <a:t>hand-craft algorithms to make rational/optimal or at least good decisions. Examples: Search strategies, heuristics.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800" b="1" dirty="0"/>
              <a:t>Learning</a:t>
            </a:r>
            <a:r>
              <a:rPr lang="en-US" sz="2800" dirty="0"/>
              <a:t>: Improve performance after making observations about the world. That is, learn what works and what doesn’t.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800" b="1" dirty="0"/>
              <a:t>Machine learning:</a:t>
            </a:r>
            <a:r>
              <a:rPr lang="en-US" sz="2800" dirty="0"/>
              <a:t> how to build a model from data/experience</a:t>
            </a:r>
          </a:p>
          <a:p>
            <a:pPr lvl="1" eaLnBrk="1" hangingPunct="1"/>
            <a:r>
              <a:rPr lang="en-US" sz="2400" dirty="0"/>
              <a:t>Supervised Learning: Learn a function to map input to output. Examples:</a:t>
            </a:r>
          </a:p>
          <a:p>
            <a:pPr lvl="2"/>
            <a:r>
              <a:rPr lang="en-US" dirty="0"/>
              <a:t>Use a naïve Bayesian classifier to distinguish between spam/no spam</a:t>
            </a:r>
          </a:p>
          <a:p>
            <a:pPr lvl="2"/>
            <a:r>
              <a:rPr lang="en-US" dirty="0"/>
              <a:t>Learn a playout policy to simulate games (current board -&gt; good move)</a:t>
            </a:r>
          </a:p>
          <a:p>
            <a:pPr lvl="1" eaLnBrk="1" hangingPunct="1"/>
            <a:r>
              <a:rPr lang="en-US" sz="2400" dirty="0"/>
              <a:t>Reinforcement Learning: Learn from rewards/punishment (e.g., winning a game).</a:t>
            </a:r>
          </a:p>
          <a:p>
            <a:endParaRPr lang="en-US" sz="2800" dirty="0"/>
          </a:p>
          <a:p>
            <a:r>
              <a:rPr lang="en-US" sz="2800" b="1" dirty="0"/>
              <a:t>Learning vs. hard coding the agent function</a:t>
            </a:r>
          </a:p>
          <a:p>
            <a:pPr lvl="1"/>
            <a:r>
              <a:rPr lang="en-US" sz="2400" dirty="0"/>
              <a:t>Designer cannot anticipate all possible future situations.</a:t>
            </a:r>
          </a:p>
          <a:p>
            <a:pPr lvl="1"/>
            <a:r>
              <a:rPr lang="en-US" sz="2400" dirty="0"/>
              <a:t>Designer may have examples but does not know how to program a solution.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to Split the Dataset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915400" cy="4953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Random splits: </a:t>
            </a:r>
            <a:r>
              <a:rPr lang="en-US" dirty="0"/>
              <a:t>Split the data randomly in, e.g., </a:t>
            </a:r>
            <a:br>
              <a:rPr lang="en-US" dirty="0"/>
            </a:br>
            <a:r>
              <a:rPr lang="en-US" dirty="0"/>
              <a:t> 60% training, 20% validation, and 20% testing.</a:t>
            </a:r>
          </a:p>
          <a:p>
            <a:endParaRPr lang="en-US" dirty="0"/>
          </a:p>
          <a:p>
            <a:r>
              <a:rPr lang="en-US" b="1" dirty="0"/>
              <a:t>k-fold cross validation:</a:t>
            </a:r>
            <a:r>
              <a:rPr lang="en-US" dirty="0"/>
              <a:t> Use training &amp; validation data better</a:t>
            </a:r>
            <a:endParaRPr lang="en-US" b="1" dirty="0"/>
          </a:p>
          <a:p>
            <a:pPr lvl="1"/>
            <a:r>
              <a:rPr lang="en-US" dirty="0"/>
              <a:t>split the training &amp; validation data randomly into k folds.</a:t>
            </a:r>
          </a:p>
          <a:p>
            <a:pPr lvl="1"/>
            <a:r>
              <a:rPr lang="en-US" dirty="0"/>
              <a:t>For k rounds hold 1 fold back for testing and use the remaining k-1 folds for training.</a:t>
            </a:r>
          </a:p>
          <a:p>
            <a:pPr lvl="1"/>
            <a:r>
              <a:rPr lang="en-US" dirty="0"/>
              <a:t>Use the average error/accuracy as a better estimate.</a:t>
            </a:r>
          </a:p>
          <a:p>
            <a:pPr lvl="1"/>
            <a:r>
              <a:rPr lang="en-US" dirty="0"/>
              <a:t>Some algorithms/tools do that internally.</a:t>
            </a:r>
          </a:p>
          <a:p>
            <a:pPr lvl="1"/>
            <a:endParaRPr lang="en-US" dirty="0"/>
          </a:p>
          <a:p>
            <a:r>
              <a:rPr lang="en-US" b="1" dirty="0"/>
              <a:t>LOOCV</a:t>
            </a:r>
            <a:r>
              <a:rPr lang="en-US" dirty="0"/>
              <a:t> (leave-one-out cross validation): k = n used if very little data is available. 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753600" y="4343400"/>
            <a:ext cx="16764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B1F35C90-26E4-4465-81D4-0F7552A11898}"/>
              </a:ext>
            </a:extLst>
          </p:cNvPr>
          <p:cNvSpPr/>
          <p:nvPr/>
        </p:nvSpPr>
        <p:spPr>
          <a:xfrm>
            <a:off x="9220200" y="1600200"/>
            <a:ext cx="381000" cy="3733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0744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Curve: </a:t>
            </a:r>
            <a:br>
              <a:rPr lang="en-US" dirty="0"/>
            </a:br>
            <a:r>
              <a:rPr lang="en-US" dirty="0"/>
              <a:t>The Effect the Training Data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41F1E-A882-4090-9BBF-C2012DFB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74744"/>
            <a:ext cx="6886011" cy="4473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893CB7-1CE6-489E-AA25-529992299290}"/>
              </a:ext>
            </a:extLst>
          </p:cNvPr>
          <p:cNvSpPr txBox="1"/>
          <p:nvPr/>
        </p:nvSpPr>
        <p:spPr>
          <a:xfrm>
            <a:off x="7924800" y="2743200"/>
            <a:ext cx="3200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Accuracy of a classifier when the amount of available training data increases.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FF0000"/>
                </a:solidFill>
              </a:rPr>
              <a:t>More data is better!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6109A-3269-41BF-A9E5-CF03732F4016}"/>
              </a:ext>
            </a:extLst>
          </p:cNvPr>
          <p:cNvSpPr txBox="1"/>
          <p:nvPr/>
        </p:nvSpPr>
        <p:spPr>
          <a:xfrm rot="16200000">
            <a:off x="675383" y="3603485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826867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Comparing to a Baselines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First step: get a </a:t>
            </a:r>
            <a:r>
              <a:rPr lang="en-US" sz="2400" b="1" dirty="0">
                <a:solidFill>
                  <a:srgbClr val="CC0000"/>
                </a:solidFill>
              </a:rPr>
              <a:t>baseline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Baselines are very simple “straw man” model.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determine how hard the task is.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find out what a “good” accuracy is.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Weak baseline</a:t>
            </a:r>
            <a:r>
              <a:rPr lang="en-US" sz="2400" dirty="0"/>
              <a:t>: The most frequent label classifier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Gives all test instances whatever label was most common in the training set.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For spam filtering, give every message the label “ham.”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Accuracy might be very high if the problem is skewed (called class imbalance).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Calling everything “ham” gets already 66% right, so a classifier that gets 70% isn’t very good…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Strong baseline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For research, we typically compare to previous work as a baseline.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5ED6E1-FA3E-4DAF-9B55-1139AEDB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014" y="666728"/>
            <a:ext cx="4036334" cy="1709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Models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9DC278-9D3E-40A3-A06E-86E24B87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3014" y="237657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Regression: Predict a number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Classification: Predict a label</a:t>
            </a: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achine learning - Free technology icons">
            <a:extLst>
              <a:ext uri="{FF2B5EF4-FFF2-40B4-BE49-F238E27FC236}">
                <a16:creationId xmlns:a16="http://schemas.microsoft.com/office/drawing/2014/main" id="{3B9EF21E-AB9E-45F4-96D1-5505071AA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612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555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8E7DF2-9E31-4110-B801-E0645520A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1" y="3855064"/>
            <a:ext cx="7101460" cy="2850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7D88DA-0611-48E7-9A3A-1FA64D85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/>
              <p:nvPr/>
            </p:nvSpPr>
            <p:spPr>
              <a:xfrm>
                <a:off x="990601" y="1745240"/>
                <a:ext cx="6964214" cy="35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Model: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745240"/>
                <a:ext cx="6964214" cy="354584"/>
              </a:xfrm>
              <a:prstGeom prst="rect">
                <a:avLst/>
              </a:prstGeom>
              <a:blipFill>
                <a:blip r:embed="rId3"/>
                <a:stretch>
                  <a:fillRect l="-2277" t="-144828" b="-2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/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Loss function: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𝑿𝒘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blipFill>
                <a:blip r:embed="rId4"/>
                <a:stretch>
                  <a:fillRect l="-3994" t="-21569" r="-461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/>
              <p:nvPr/>
            </p:nvSpPr>
            <p:spPr>
              <a:xfrm>
                <a:off x="990601" y="3828820"/>
                <a:ext cx="39037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Solution: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3828820"/>
                <a:ext cx="3903761" cy="307777"/>
              </a:xfrm>
              <a:prstGeom prst="rect">
                <a:avLst/>
              </a:prstGeom>
              <a:blipFill>
                <a:blip r:embed="rId5"/>
                <a:stretch>
                  <a:fillRect l="-4063" t="-25490" r="-1563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26028FCA-75D7-48F0-984B-627053B948B7}"/>
              </a:ext>
            </a:extLst>
          </p:cNvPr>
          <p:cNvSpPr/>
          <p:nvPr/>
        </p:nvSpPr>
        <p:spPr>
          <a:xfrm rot="5400000">
            <a:off x="3934353" y="3633017"/>
            <a:ext cx="210267" cy="12174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36EB7-6DC1-4754-A830-80502B5D3AEC}"/>
              </a:ext>
            </a:extLst>
          </p:cNvPr>
          <p:cNvSpPr txBox="1"/>
          <p:nvPr/>
        </p:nvSpPr>
        <p:spPr>
          <a:xfrm>
            <a:off x="3276601" y="4355068"/>
            <a:ext cx="159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 inverse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EDD17-64BC-43CD-8771-AFFF9A5BA09D}"/>
              </a:ext>
            </a:extLst>
          </p:cNvPr>
          <p:cNvSpPr txBox="1"/>
          <p:nvPr/>
        </p:nvSpPr>
        <p:spPr>
          <a:xfrm>
            <a:off x="6324600" y="2514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Squared error loss over the whole data matrix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/>
              <p:nvPr/>
            </p:nvSpPr>
            <p:spPr>
              <a:xfrm>
                <a:off x="990600" y="3161823"/>
                <a:ext cx="50311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Gradient</a:t>
                </a:r>
                <a:r>
                  <a:rPr lang="en-US" sz="2000" b="0" dirty="0"/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𝑿𝒘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161823"/>
                <a:ext cx="5031121" cy="307777"/>
              </a:xfrm>
              <a:prstGeom prst="rect">
                <a:avLst/>
              </a:prstGeom>
              <a:blipFill>
                <a:blip r:embed="rId6"/>
                <a:stretch>
                  <a:fillRect l="-3152" t="-26000" r="-72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B1B45B-372D-45B5-B974-304543268503}"/>
                  </a:ext>
                </a:extLst>
              </p:cNvPr>
              <p:cNvSpPr txBox="1"/>
              <p:nvPr/>
            </p:nvSpPr>
            <p:spPr>
              <a:xfrm>
                <a:off x="6299200" y="3124200"/>
                <a:ext cx="5207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 vector of partial derivatives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B1B45B-372D-45B5-B974-304543268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200" y="3124200"/>
                <a:ext cx="5207000" cy="369332"/>
              </a:xfrm>
              <a:prstGeom prst="rect">
                <a:avLst/>
              </a:prstGeom>
              <a:blipFill>
                <a:blip r:embed="rId7"/>
                <a:stretch>
                  <a:fillRect l="-936" t="-10000" r="-81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389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8C28-1AB1-4618-A463-1928662E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17375"/>
                <a:ext cx="10515600" cy="21754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 sequence of decisions represented as a tree.</a:t>
                </a:r>
              </a:p>
              <a:p>
                <a:r>
                  <a:rPr lang="en-US" dirty="0"/>
                  <a:t>Many implementations that differ by </a:t>
                </a:r>
              </a:p>
              <a:p>
                <a:pPr lvl="2"/>
                <a:r>
                  <a:rPr lang="en-US" dirty="0"/>
                  <a:t>How to select features to split? </a:t>
                </a:r>
              </a:p>
              <a:p>
                <a:pPr lvl="2"/>
                <a:r>
                  <a:rPr lang="en-US" dirty="0"/>
                  <a:t>When to stop splitting?</a:t>
                </a:r>
              </a:p>
              <a:p>
                <a:pPr lvl="2"/>
                <a:r>
                  <a:rPr lang="en-US" dirty="0"/>
                  <a:t>Is the tree pruned?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Approximates a Bayesian classifier by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𝑙𝑒𝑎𝑓𝑁𝑜𝑑𝑒𝑀𝑎𝑡𝑐h𝑖𝑛𝑔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17375"/>
                <a:ext cx="10515600" cy="2175499"/>
              </a:xfrm>
              <a:blipFill>
                <a:blip r:embed="rId2"/>
                <a:stretch>
                  <a:fillRect l="-406" t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D583EB2-DC15-4FC7-A937-BB763C20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027906"/>
            <a:ext cx="5308873" cy="3289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2887C-9340-49EA-9D3A-B6C32689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26" y="1600200"/>
            <a:ext cx="5308873" cy="26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60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DB16-C25A-4737-BB16-65EDC453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Approximates a Bayes classifier with the naïve assumption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features are conditional independent given the class.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only used discrete features so far, but it can be extended to continuous features.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960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3C92-3027-4360-8932-211FE705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75254"/>
                <a:ext cx="10515600" cy="151762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Class is predicted by looking at the majority in the set of the k nearest neighbors.</a:t>
                </a:r>
              </a:p>
              <a:p>
                <a:r>
                  <a:rPr lang="en-US" dirty="0"/>
                  <a:t>Neighbors are found using a distance measure (e.g., Euclidean distance between points).</a:t>
                </a:r>
              </a:p>
              <a:p>
                <a:r>
                  <a:rPr lang="en-US" dirty="0"/>
                  <a:t>Approximates a Bayesian classifier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𝑛𝑒𝑖𝑔h𝑏𝑜𝑟h𝑜𝑜𝑑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k is a hyperparameter. Larger k smooth the decision boundary.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75254"/>
                <a:ext cx="10515600" cy="1517621"/>
              </a:xfrm>
              <a:blipFill>
                <a:blip r:embed="rId2"/>
                <a:stretch>
                  <a:fillRect l="-522" t="-7229" b="-4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C44BE1D-B926-4089-8E89-446CBA16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883" y="1882744"/>
            <a:ext cx="7822234" cy="30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13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B28D-40CD-4E4E-B820-0865925C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41D0-8B63-4496-9282-892F5843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Linear classifier that finds the maximum margin separator using only the “support vectors” and quadratic optimization.</a:t>
            </a:r>
          </a:p>
          <a:p>
            <a:r>
              <a:rPr lang="en-US" dirty="0"/>
              <a:t>The kernel trick can be used to learn non-linear decision boundaries.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E3C8D-26ED-4587-9061-8225A32F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07" y="1524000"/>
            <a:ext cx="6547186" cy="30926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C63F72-A75D-4C51-8E01-0780A7509E7B}"/>
              </a:ext>
            </a:extLst>
          </p:cNvPr>
          <p:cNvCxnSpPr/>
          <p:nvPr/>
        </p:nvCxnSpPr>
        <p:spPr>
          <a:xfrm flipV="1">
            <a:off x="7543800" y="3276600"/>
            <a:ext cx="228600" cy="22860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65893B-1871-46E0-9FC6-B0AB3182650A}"/>
              </a:ext>
            </a:extLst>
          </p:cNvPr>
          <p:cNvSpPr txBox="1"/>
          <p:nvPr/>
        </p:nvSpPr>
        <p:spPr>
          <a:xfrm>
            <a:off x="7848600" y="2963148"/>
            <a:ext cx="9144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Margin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357CC0-8EE6-4829-A5F8-8807046ADF94}"/>
              </a:ext>
            </a:extLst>
          </p:cNvPr>
          <p:cNvCxnSpPr>
            <a:cxnSpLocks/>
          </p:cNvCxnSpPr>
          <p:nvPr/>
        </p:nvCxnSpPr>
        <p:spPr>
          <a:xfrm flipH="1" flipV="1">
            <a:off x="8305800" y="4024311"/>
            <a:ext cx="612607" cy="38100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6BB77-7931-493F-A79F-DEBFF6D21390}"/>
              </a:ext>
            </a:extLst>
          </p:cNvPr>
          <p:cNvSpPr txBox="1"/>
          <p:nvPr/>
        </p:nvSpPr>
        <p:spPr>
          <a:xfrm>
            <a:off x="8855580" y="4267200"/>
            <a:ext cx="112662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1018351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7D0E-A67A-4382-B425-09B322BE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Networks/Deep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8602" y="1559440"/>
                <a:ext cx="3657600" cy="50699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Represent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a network of weighted sums with non-linear activation functions (e.g., logistic, </a:t>
                </a:r>
                <a:r>
                  <a:rPr lang="en-US" dirty="0" err="1"/>
                  <a:t>ReLU</a:t>
                </a:r>
                <a:r>
                  <a:rPr lang="en-US" dirty="0"/>
                  <a:t>, tanh).</a:t>
                </a:r>
              </a:p>
              <a:p>
                <a:r>
                  <a:rPr lang="en-US" dirty="0"/>
                  <a:t>Learn weights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dirty="0"/>
                  <a:t> from examples using </a:t>
                </a:r>
                <a:r>
                  <a:rPr lang="en-US" b="1" dirty="0"/>
                  <a:t>backpropagation</a:t>
                </a:r>
                <a:r>
                  <a:rPr lang="en-US" dirty="0"/>
                  <a:t> of prediction errors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(gradient descend).</a:t>
                </a:r>
              </a:p>
              <a:p>
                <a:r>
                  <a:rPr lang="en-US" dirty="0"/>
                  <a:t>ANNs can approximate any function (low bias). </a:t>
                </a:r>
                <a:r>
                  <a:rPr lang="en-US" b="1" dirty="0"/>
                  <a:t>Regularization</a:t>
                </a:r>
                <a:r>
                  <a:rPr lang="en-US" dirty="0"/>
                  <a:t> is typically used to avoid overfitting.</a:t>
                </a:r>
              </a:p>
              <a:p>
                <a:r>
                  <a:rPr lang="en-US" b="1" dirty="0"/>
                  <a:t>Deep learning </a:t>
                </a:r>
                <a:r>
                  <a:rPr lang="en-US" dirty="0"/>
                  <a:t>adds more layers (e.g., convolution layers)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8602" y="1559440"/>
                <a:ext cx="3657600" cy="5069960"/>
              </a:xfrm>
              <a:blipFill>
                <a:blip r:embed="rId2"/>
                <a:stretch>
                  <a:fillRect l="-2333" t="-2764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9C505E5-264D-4512-B738-64315008EC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23" r="-1"/>
          <a:stretch/>
        </p:blipFill>
        <p:spPr>
          <a:xfrm>
            <a:off x="45672" y="1778000"/>
            <a:ext cx="7802930" cy="4576762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3257D05-D4F7-429A-8BEC-42DD062F3215}"/>
              </a:ext>
            </a:extLst>
          </p:cNvPr>
          <p:cNvSpPr/>
          <p:nvPr/>
        </p:nvSpPr>
        <p:spPr>
          <a:xfrm>
            <a:off x="3225801" y="6293644"/>
            <a:ext cx="609600" cy="381000"/>
          </a:xfrm>
          <a:prstGeom prst="wedgeRectCallout">
            <a:avLst>
              <a:gd name="adj1" fmla="val 58333"/>
              <a:gd name="adj2" fmla="val -1241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Bias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CE8AF8D-75D9-4426-918B-179C915BDA88}"/>
              </a:ext>
            </a:extLst>
          </p:cNvPr>
          <p:cNvSpPr/>
          <p:nvPr/>
        </p:nvSpPr>
        <p:spPr>
          <a:xfrm>
            <a:off x="4279900" y="6248400"/>
            <a:ext cx="2425700" cy="482600"/>
          </a:xfrm>
          <a:prstGeom prst="wedgeRectCallout">
            <a:avLst>
              <a:gd name="adj1" fmla="val -10212"/>
              <a:gd name="adj2" fmla="val -2947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Non-linear activation function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B86ED20-CC1D-4B11-BD63-F18FD50791F0}"/>
              </a:ext>
            </a:extLst>
          </p:cNvPr>
          <p:cNvSpPr/>
          <p:nvPr/>
        </p:nvSpPr>
        <p:spPr>
          <a:xfrm>
            <a:off x="1143000" y="1524000"/>
            <a:ext cx="1600200" cy="461962"/>
          </a:xfrm>
          <a:prstGeom prst="wedgeRectCallout">
            <a:avLst>
              <a:gd name="adj1" fmla="val -19445"/>
              <a:gd name="adj2" fmla="val 1707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Hidden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5C019B-45E1-4EAF-A424-7EF300F014B2}"/>
              </a:ext>
            </a:extLst>
          </p:cNvPr>
          <p:cNvSpPr/>
          <p:nvPr/>
        </p:nvSpPr>
        <p:spPr>
          <a:xfrm>
            <a:off x="1143000" y="2316162"/>
            <a:ext cx="838200" cy="3128962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A9B84-D447-4F07-A7BF-15162A2BC21C}"/>
              </a:ext>
            </a:extLst>
          </p:cNvPr>
          <p:cNvSpPr txBox="1"/>
          <p:nvPr/>
        </p:nvSpPr>
        <p:spPr>
          <a:xfrm>
            <a:off x="4114800" y="142001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Computational graph</a:t>
            </a:r>
          </a:p>
        </p:txBody>
      </p:sp>
    </p:spTree>
    <p:extLst>
      <p:ext uri="{BB962C8B-B14F-4D97-AF65-F5344CB8AC3E}">
        <p14:creationId xmlns:p14="http://schemas.microsoft.com/office/powerpoint/2010/main" val="404513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AFFAD1-E36F-4190-8830-CD2F701B1EF0}"/>
              </a:ext>
            </a:extLst>
          </p:cNvPr>
          <p:cNvGrpSpPr/>
          <p:nvPr/>
        </p:nvGrpSpPr>
        <p:grpSpPr>
          <a:xfrm>
            <a:off x="4914414" y="625683"/>
            <a:ext cx="6746750" cy="5455380"/>
            <a:chOff x="4914414" y="625683"/>
            <a:chExt cx="6746750" cy="5455380"/>
          </a:xfrm>
        </p:grpSpPr>
        <p:pic>
          <p:nvPicPr>
            <p:cNvPr id="1026" name="Picture 2" descr="Presentation Learning icon PNG and SVG Vector Free Download">
              <a:extLst>
                <a:ext uri="{FF2B5EF4-FFF2-40B4-BE49-F238E27FC236}">
                  <a16:creationId xmlns:a16="http://schemas.microsoft.com/office/drawing/2014/main" id="{B24EBA15-BF9A-4676-A470-79F8E4946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4414" y="625683"/>
              <a:ext cx="6746750" cy="5455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180C61-11EF-4A6D-A1C1-2AA0882C4199}"/>
                </a:ext>
              </a:extLst>
            </p:cNvPr>
            <p:cNvSpPr txBox="1"/>
            <p:nvPr/>
          </p:nvSpPr>
          <p:spPr>
            <a:xfrm>
              <a:off x="8497875" y="2370487"/>
              <a:ext cx="18357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latin typeface="Bradley Hand ITC" panose="03070402050302030203" pitchFamily="66" charset="0"/>
                </a:rPr>
                <a:t>1+1=2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063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CCA2-CD25-4318-A32D-11D51597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EB46-3716-4AB8-A14D-8043C664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other models exist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Generalized linear model (GLM): </a:t>
            </a:r>
            <a:r>
              <a:rPr lang="en-US" dirty="0"/>
              <a:t>A model family that includes linear regression and the classification method </a:t>
            </a:r>
            <a:r>
              <a:rPr lang="en-US" b="1" dirty="0">
                <a:solidFill>
                  <a:srgbClr val="FF0000"/>
                </a:solidFill>
              </a:rPr>
              <a:t>logistic regression.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Often used methods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Ensemble Learning: </a:t>
            </a:r>
            <a:r>
              <a:rPr lang="en-US" dirty="0"/>
              <a:t>Use many models and combine the results (e.g., random forest, boosting).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Regularization: </a:t>
            </a:r>
            <a:r>
              <a:rPr lang="en-US" dirty="0"/>
              <a:t>enforce simplicity by using a penalty for complexity.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Stochastic Gradient Descent (SGD): </a:t>
            </a:r>
            <a:r>
              <a:rPr lang="en-US" dirty="0"/>
              <a:t>to find model parameters that minimizes the loss.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Kernel trick: </a:t>
            </a:r>
            <a:r>
              <a:rPr lang="en-US" dirty="0"/>
              <a:t>Let a linear classifier learn non-linear decision boundaries ( = a linear boundary in a high dimensional space).</a:t>
            </a:r>
          </a:p>
        </p:txBody>
      </p:sp>
    </p:spTree>
    <p:extLst>
      <p:ext uri="{BB962C8B-B14F-4D97-AF65-F5344CB8AC3E}">
        <p14:creationId xmlns:p14="http://schemas.microsoft.com/office/powerpoint/2010/main" val="2182240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Confidences from a Classifier</a:t>
            </a:r>
          </a:p>
        </p:txBody>
      </p:sp>
      <p:sp>
        <p:nvSpPr>
          <p:cNvPr id="129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410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CC0000"/>
                </a:solidFill>
              </a:rPr>
              <a:t>confidence </a:t>
            </a:r>
            <a:r>
              <a:rPr lang="en-US" sz="2000" dirty="0"/>
              <a:t>of a probabilistic classifier: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Posterior over the top label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Represents how sure the classifier is of the classification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Any probabilistic model will have confidences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No guarantee confidence is correct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Calibration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Weak calibration: higher confidences mean higher accuracy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Strong calibration: confidence predicts accuracy rate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What’s the value of calibration?</a:t>
            </a:r>
          </a:p>
        </p:txBody>
      </p:sp>
      <p:pic>
        <p:nvPicPr>
          <p:cNvPr id="36868" name="Picture 3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0" y="2384425"/>
            <a:ext cx="36544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6705600" y="1611313"/>
            <a:ext cx="1600200" cy="1538287"/>
            <a:chOff x="4179" y="1008"/>
            <a:chExt cx="1149" cy="1104"/>
          </a:xfrm>
        </p:grpSpPr>
        <p:sp>
          <p:nvSpPr>
            <p:cNvPr id="36890" name="Line 6"/>
            <p:cNvSpPr>
              <a:spLocks noChangeShapeType="1"/>
            </p:cNvSpPr>
            <p:nvPr/>
          </p:nvSpPr>
          <p:spPr bwMode="auto">
            <a:xfrm>
              <a:off x="4368" y="1842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91" name="Picture 7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1938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92" name="Picture 8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1122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93" name="Line 9"/>
            <p:cNvSpPr>
              <a:spLocks noChangeShapeType="1"/>
            </p:cNvSpPr>
            <p:nvPr/>
          </p:nvSpPr>
          <p:spPr bwMode="auto">
            <a:xfrm flipV="1">
              <a:off x="4368" y="1026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Rectangle 10"/>
            <p:cNvSpPr>
              <a:spLocks noChangeArrowheads="1"/>
            </p:cNvSpPr>
            <p:nvPr/>
          </p:nvSpPr>
          <p:spPr bwMode="auto">
            <a:xfrm>
              <a:off x="4416" y="1776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Rectangle 11"/>
            <p:cNvSpPr>
              <a:spLocks noChangeArrowheads="1"/>
            </p:cNvSpPr>
            <p:nvPr/>
          </p:nvSpPr>
          <p:spPr bwMode="auto">
            <a:xfrm>
              <a:off x="4608" y="1632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Rectangle 12"/>
            <p:cNvSpPr>
              <a:spLocks noChangeArrowheads="1"/>
            </p:cNvSpPr>
            <p:nvPr/>
          </p:nvSpPr>
          <p:spPr bwMode="auto">
            <a:xfrm>
              <a:off x="4800" y="1488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Rectangle 13"/>
            <p:cNvSpPr>
              <a:spLocks noChangeArrowheads="1"/>
            </p:cNvSpPr>
            <p:nvPr/>
          </p:nvSpPr>
          <p:spPr bwMode="auto">
            <a:xfrm>
              <a:off x="4992" y="1248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Rectangle 14"/>
            <p:cNvSpPr>
              <a:spLocks noChangeArrowheads="1"/>
            </p:cNvSpPr>
            <p:nvPr/>
          </p:nvSpPr>
          <p:spPr bwMode="auto">
            <a:xfrm>
              <a:off x="5184" y="1008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0" name="Group 15"/>
          <p:cNvGrpSpPr>
            <a:grpSpLocks/>
          </p:cNvGrpSpPr>
          <p:nvPr/>
        </p:nvGrpSpPr>
        <p:grpSpPr bwMode="auto">
          <a:xfrm>
            <a:off x="6705600" y="3363913"/>
            <a:ext cx="1600200" cy="1538287"/>
            <a:chOff x="4179" y="2304"/>
            <a:chExt cx="1149" cy="1104"/>
          </a:xfrm>
        </p:grpSpPr>
        <p:sp>
          <p:nvSpPr>
            <p:cNvPr id="36881" name="Line 16"/>
            <p:cNvSpPr>
              <a:spLocks noChangeShapeType="1"/>
            </p:cNvSpPr>
            <p:nvPr/>
          </p:nvSpPr>
          <p:spPr bwMode="auto">
            <a:xfrm>
              <a:off x="4368" y="31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82" name="Picture 17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32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3" name="Picture 1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24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84" name="Line 19"/>
            <p:cNvSpPr>
              <a:spLocks noChangeShapeType="1"/>
            </p:cNvSpPr>
            <p:nvPr/>
          </p:nvSpPr>
          <p:spPr bwMode="auto">
            <a:xfrm flipV="1">
              <a:off x="4368" y="23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Rectangle 20"/>
            <p:cNvSpPr>
              <a:spLocks noChangeArrowheads="1"/>
            </p:cNvSpPr>
            <p:nvPr/>
          </p:nvSpPr>
          <p:spPr bwMode="auto">
            <a:xfrm>
              <a:off x="4416" y="30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Rectangle 21"/>
            <p:cNvSpPr>
              <a:spLocks noChangeArrowheads="1"/>
            </p:cNvSpPr>
            <p:nvPr/>
          </p:nvSpPr>
          <p:spPr bwMode="auto">
            <a:xfrm>
              <a:off x="4608" y="297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Rectangle 22"/>
            <p:cNvSpPr>
              <a:spLocks noChangeArrowheads="1"/>
            </p:cNvSpPr>
            <p:nvPr/>
          </p:nvSpPr>
          <p:spPr bwMode="auto">
            <a:xfrm>
              <a:off x="4800" y="2928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Rectangle 23"/>
            <p:cNvSpPr>
              <a:spLocks noChangeArrowheads="1"/>
            </p:cNvSpPr>
            <p:nvPr/>
          </p:nvSpPr>
          <p:spPr bwMode="auto">
            <a:xfrm>
              <a:off x="4992" y="27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Rectangle 24"/>
            <p:cNvSpPr>
              <a:spLocks noChangeArrowheads="1"/>
            </p:cNvSpPr>
            <p:nvPr/>
          </p:nvSpPr>
          <p:spPr bwMode="auto">
            <a:xfrm>
              <a:off x="5184" y="2304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1" name="Group 25"/>
          <p:cNvGrpSpPr>
            <a:grpSpLocks/>
          </p:cNvGrpSpPr>
          <p:nvPr/>
        </p:nvGrpSpPr>
        <p:grpSpPr bwMode="auto">
          <a:xfrm>
            <a:off x="6705600" y="5116513"/>
            <a:ext cx="1600200" cy="1512887"/>
            <a:chOff x="4179" y="3522"/>
            <a:chExt cx="1149" cy="1086"/>
          </a:xfrm>
        </p:grpSpPr>
        <p:sp>
          <p:nvSpPr>
            <p:cNvPr id="36872" name="Line 26"/>
            <p:cNvSpPr>
              <a:spLocks noChangeShapeType="1"/>
            </p:cNvSpPr>
            <p:nvPr/>
          </p:nvSpPr>
          <p:spPr bwMode="auto">
            <a:xfrm>
              <a:off x="4368" y="43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73" name="Picture 27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44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4" name="Picture 28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36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5" name="Line 29"/>
            <p:cNvSpPr>
              <a:spLocks noChangeShapeType="1"/>
            </p:cNvSpPr>
            <p:nvPr/>
          </p:nvSpPr>
          <p:spPr bwMode="auto">
            <a:xfrm flipV="1">
              <a:off x="4368" y="35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Rectangle 30"/>
            <p:cNvSpPr>
              <a:spLocks noChangeArrowheads="1"/>
            </p:cNvSpPr>
            <p:nvPr/>
          </p:nvSpPr>
          <p:spPr bwMode="auto">
            <a:xfrm>
              <a:off x="4416" y="42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Rectangle 31"/>
            <p:cNvSpPr>
              <a:spLocks noChangeArrowheads="1"/>
            </p:cNvSpPr>
            <p:nvPr/>
          </p:nvSpPr>
          <p:spPr bwMode="auto">
            <a:xfrm>
              <a:off x="4608" y="3792"/>
              <a:ext cx="144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Rectangle 32"/>
            <p:cNvSpPr>
              <a:spLocks noChangeArrowheads="1"/>
            </p:cNvSpPr>
            <p:nvPr/>
          </p:nvSpPr>
          <p:spPr bwMode="auto">
            <a:xfrm>
              <a:off x="4800" y="39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Rectangle 33"/>
            <p:cNvSpPr>
              <a:spLocks noChangeArrowheads="1"/>
            </p:cNvSpPr>
            <p:nvPr/>
          </p:nvSpPr>
          <p:spPr bwMode="auto">
            <a:xfrm>
              <a:off x="4992" y="3600"/>
              <a:ext cx="144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Rectangle 34"/>
            <p:cNvSpPr>
              <a:spLocks noChangeArrowheads="1"/>
            </p:cNvSpPr>
            <p:nvPr/>
          </p:nvSpPr>
          <p:spPr bwMode="auto">
            <a:xfrm>
              <a:off x="5184" y="3744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489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66800" y="1447800"/>
                <a:ext cx="10287000" cy="47244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/>
                  <a:t>Examples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Input-output pairs: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We assume that the examples are produced </a:t>
                </a:r>
                <a:r>
                  <a:rPr lang="en-US" dirty="0" err="1"/>
                  <a:t>iid</a:t>
                </a:r>
                <a:r>
                  <a:rPr lang="en-US" dirty="0"/>
                  <a:t> (with noise and errors) from a target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Learning problem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Given a hypothesis space </a:t>
                </a:r>
                <a:r>
                  <a:rPr lang="en-US" sz="2800" i="1" dirty="0">
                    <a:latin typeface="Times New Roman" pitchFamily="18" charset="0"/>
                  </a:rPr>
                  <a:t>H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Find a hypothesis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Times New Roman" pitchFamily="18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That is, we want to approximate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Includes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Classification (outputs = class labels).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email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spam / ham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Regression (outputs = real numbers). E.g. </a:t>
                </a:r>
                <a:r>
                  <a:rPr lang="en-US" sz="2800" i="1" dirty="0">
                    <a:latin typeface="Times New Roman" pitchFamily="18" charset="0"/>
                  </a:rPr>
                  <a:t>x</a:t>
                </a:r>
                <a:r>
                  <a:rPr lang="en-US" dirty="0"/>
                  <a:t> is a house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itchFamily="18" charset="0"/>
                  </a:rPr>
                  <a:t> </a:t>
                </a:r>
                <a:r>
                  <a:rPr lang="en-US" dirty="0"/>
                  <a:t>is its selling price</a:t>
                </a:r>
              </a:p>
            </p:txBody>
          </p:sp>
        </mc:Choice>
        <mc:Fallback xmlns="">
          <p:sp>
            <p:nvSpPr>
              <p:cNvPr id="1104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447800"/>
                <a:ext cx="10287000" cy="4724400"/>
              </a:xfrm>
              <a:blipFill>
                <a:blip r:embed="rId4"/>
                <a:stretch>
                  <a:fillRect l="-889" t="-3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4901" name="Freeform 5"/>
          <p:cNvSpPr>
            <a:spLocks/>
          </p:cNvSpPr>
          <p:nvPr/>
        </p:nvSpPr>
        <p:spPr bwMode="auto">
          <a:xfrm>
            <a:off x="9015413" y="3522365"/>
            <a:ext cx="2947987" cy="1409700"/>
          </a:xfrm>
          <a:custGeom>
            <a:avLst/>
            <a:gdLst>
              <a:gd name="T0" fmla="*/ 213 w 1857"/>
              <a:gd name="T1" fmla="*/ 128 h 888"/>
              <a:gd name="T2" fmla="*/ 80 w 1857"/>
              <a:gd name="T3" fmla="*/ 475 h 888"/>
              <a:gd name="T4" fmla="*/ 692 w 1857"/>
              <a:gd name="T5" fmla="*/ 852 h 888"/>
              <a:gd name="T6" fmla="*/ 1013 w 1857"/>
              <a:gd name="T7" fmla="*/ 689 h 888"/>
              <a:gd name="T8" fmla="*/ 1451 w 1857"/>
              <a:gd name="T9" fmla="*/ 638 h 888"/>
              <a:gd name="T10" fmla="*/ 1752 w 1857"/>
              <a:gd name="T11" fmla="*/ 592 h 888"/>
              <a:gd name="T12" fmla="*/ 1818 w 1857"/>
              <a:gd name="T13" fmla="*/ 306 h 888"/>
              <a:gd name="T14" fmla="*/ 1517 w 1857"/>
              <a:gd name="T15" fmla="*/ 92 h 888"/>
              <a:gd name="T16" fmla="*/ 998 w 1857"/>
              <a:gd name="T17" fmla="*/ 6 h 888"/>
              <a:gd name="T18" fmla="*/ 213 w 1857"/>
              <a:gd name="T19" fmla="*/ 12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7" h="888">
                <a:moveTo>
                  <a:pt x="213" y="128"/>
                </a:moveTo>
                <a:cubicBezTo>
                  <a:pt x="60" y="206"/>
                  <a:pt x="0" y="354"/>
                  <a:pt x="80" y="475"/>
                </a:cubicBezTo>
                <a:cubicBezTo>
                  <a:pt x="160" y="596"/>
                  <a:pt x="537" y="816"/>
                  <a:pt x="692" y="852"/>
                </a:cubicBezTo>
                <a:cubicBezTo>
                  <a:pt x="847" y="888"/>
                  <a:pt x="887" y="725"/>
                  <a:pt x="1013" y="689"/>
                </a:cubicBezTo>
                <a:cubicBezTo>
                  <a:pt x="1139" y="653"/>
                  <a:pt x="1328" y="654"/>
                  <a:pt x="1451" y="638"/>
                </a:cubicBezTo>
                <a:cubicBezTo>
                  <a:pt x="1574" y="622"/>
                  <a:pt x="1691" y="647"/>
                  <a:pt x="1752" y="592"/>
                </a:cubicBezTo>
                <a:cubicBezTo>
                  <a:pt x="1813" y="537"/>
                  <a:pt x="1857" y="389"/>
                  <a:pt x="1818" y="306"/>
                </a:cubicBezTo>
                <a:cubicBezTo>
                  <a:pt x="1779" y="223"/>
                  <a:pt x="1654" y="142"/>
                  <a:pt x="1517" y="92"/>
                </a:cubicBezTo>
                <a:cubicBezTo>
                  <a:pt x="1380" y="42"/>
                  <a:pt x="1215" y="0"/>
                  <a:pt x="998" y="6"/>
                </a:cubicBezTo>
                <a:cubicBezTo>
                  <a:pt x="781" y="12"/>
                  <a:pt x="366" y="50"/>
                  <a:pt x="213" y="128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4904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600" y="3676353"/>
            <a:ext cx="1857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4905" name="Oval 9"/>
          <p:cNvSpPr>
            <a:spLocks noChangeArrowheads="1"/>
          </p:cNvSpPr>
          <p:nvPr/>
        </p:nvSpPr>
        <p:spPr bwMode="auto">
          <a:xfrm>
            <a:off x="10404475" y="3482678"/>
            <a:ext cx="112713" cy="11271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4906" name="Oval 10"/>
          <p:cNvSpPr>
            <a:spLocks noChangeArrowheads="1"/>
          </p:cNvSpPr>
          <p:nvPr/>
        </p:nvSpPr>
        <p:spPr bwMode="auto">
          <a:xfrm>
            <a:off x="10404475" y="3028653"/>
            <a:ext cx="112713" cy="11271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4907" name="Line 11"/>
          <p:cNvSpPr>
            <a:spLocks noChangeShapeType="1"/>
          </p:cNvSpPr>
          <p:nvPr/>
        </p:nvSpPr>
        <p:spPr bwMode="auto">
          <a:xfrm>
            <a:off x="10461625" y="3077865"/>
            <a:ext cx="0" cy="4286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4909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275" y="4289128"/>
            <a:ext cx="303213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D4B3D-2CB0-4966-BB2B-CB641EA9EEE3}"/>
                  </a:ext>
                </a:extLst>
              </p:cNvPr>
              <p:cNvSpPr txBox="1"/>
              <p:nvPr/>
            </p:nvSpPr>
            <p:spPr>
              <a:xfrm>
                <a:off x="10287000" y="2590800"/>
                <a:ext cx="27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D4B3D-2CB0-4966-BB2B-CB641EA9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0" y="2590800"/>
                <a:ext cx="279400" cy="461665"/>
              </a:xfrm>
              <a:prstGeom prst="rect">
                <a:avLst/>
              </a:prstGeom>
              <a:blipFill>
                <a:blip r:embed="rId7"/>
                <a:stretch>
                  <a:fillRect l="-20000" r="-4444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37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02F09B93-2CD9-41C5-8DE6-DECCC247B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05" y="1919538"/>
            <a:ext cx="471646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10515600" cy="1325563"/>
          </a:xfrm>
        </p:spPr>
        <p:txBody>
          <a:bodyPr/>
          <a:lstStyle/>
          <a:p>
            <a:r>
              <a:rPr lang="en-US" dirty="0"/>
              <a:t>Consistency vs. Simplicity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59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/>
                  <a:t>Example: Curve fitting (regression, function approximation)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CC0000"/>
                  </a:solidFill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Consistency: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Simplicity</a:t>
                </a: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1105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  <a:blipFill>
                <a:blip r:embed="rId3"/>
                <a:stretch>
                  <a:fillRect l="-709" t="-2706" b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5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6529"/>
            <a:ext cx="471646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/>
              <p:nvPr/>
            </p:nvSpPr>
            <p:spPr>
              <a:xfrm>
                <a:off x="9775557" y="1894138"/>
                <a:ext cx="159864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dirty="0"/>
                  <a:t>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line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557" y="1894138"/>
                <a:ext cx="1598643" cy="830997"/>
              </a:xfrm>
              <a:prstGeom prst="rect">
                <a:avLst/>
              </a:prstGeom>
              <a:blipFill>
                <a:blip r:embed="rId4"/>
                <a:stretch>
                  <a:fillRect l="-6107" t="-5882" r="-229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5203AB2-BDEF-45F7-B0BE-A4C90185CB08}"/>
              </a:ext>
            </a:extLst>
          </p:cNvPr>
          <p:cNvSpPr txBox="1"/>
          <p:nvPr/>
        </p:nvSpPr>
        <p:spPr>
          <a:xfrm>
            <a:off x="491206" y="1828801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0ECF7-23D8-4A71-A799-489D48208E66}"/>
              </a:ext>
            </a:extLst>
          </p:cNvPr>
          <p:cNvSpPr txBox="1"/>
          <p:nvPr/>
        </p:nvSpPr>
        <p:spPr>
          <a:xfrm>
            <a:off x="5167105" y="1828800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AFB5E-CD13-468E-8363-2A23CE0FB180}"/>
              </a:ext>
            </a:extLst>
          </p:cNvPr>
          <p:cNvSpPr txBox="1"/>
          <p:nvPr/>
        </p:nvSpPr>
        <p:spPr>
          <a:xfrm>
            <a:off x="1752600" y="2057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66B65-1BB0-4757-AA47-7C3ABA702046}"/>
              </a:ext>
            </a:extLst>
          </p:cNvPr>
          <p:cNvCxnSpPr/>
          <p:nvPr/>
        </p:nvCxnSpPr>
        <p:spPr>
          <a:xfrm>
            <a:off x="5467936" y="4419600"/>
            <a:ext cx="41148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5CC967-140B-4EAF-9B71-750B850DDD93}"/>
                  </a:ext>
                </a:extLst>
              </p:cNvPr>
              <p:cNvSpPr txBox="1"/>
              <p:nvPr/>
            </p:nvSpPr>
            <p:spPr>
              <a:xfrm>
                <a:off x="5146028" y="4198204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5CC967-140B-4EAF-9B71-750B850DD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028" y="4198204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30000" r="-47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74327D8-4E62-4D4B-85C6-192FD48F2A0F}"/>
              </a:ext>
            </a:extLst>
          </p:cNvPr>
          <p:cNvSpPr/>
          <p:nvPr/>
        </p:nvSpPr>
        <p:spPr>
          <a:xfrm>
            <a:off x="5686217" y="5678988"/>
            <a:ext cx="2667000" cy="599575"/>
          </a:xfrm>
          <a:prstGeom prst="wedgeRectCallout">
            <a:avLst>
              <a:gd name="adj1" fmla="val 28771"/>
              <a:gd name="adj2" fmla="val -2414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simple, but not very consistent with the data!</a:t>
            </a:r>
          </a:p>
        </p:txBody>
      </p:sp>
    </p:spTree>
    <p:extLst>
      <p:ext uri="{BB962C8B-B14F-4D97-AF65-F5344CB8AC3E}">
        <p14:creationId xmlns:p14="http://schemas.microsoft.com/office/powerpoint/2010/main" val="163993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10515600" cy="1325563"/>
          </a:xfrm>
        </p:spPr>
        <p:txBody>
          <a:bodyPr/>
          <a:lstStyle/>
          <a:p>
            <a:r>
              <a:rPr lang="en-US" dirty="0"/>
              <a:t>Consistency vs. Simplicity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59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/>
                  <a:t>Example: Curve fitting (regression, function approximation)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CC0000"/>
                  </a:solidFill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Consistency: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Simplicity</a:t>
                </a: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1105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  <a:blipFill>
                <a:blip r:embed="rId2"/>
                <a:stretch>
                  <a:fillRect l="-709" t="-2706" b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5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6529"/>
            <a:ext cx="471646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9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05" y="1878852"/>
            <a:ext cx="4735512" cy="348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/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dirty="0"/>
                  <a:t>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lines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blipFill>
                <a:blip r:embed="rId5"/>
                <a:stretch>
                  <a:fillRect l="-5674" t="-5882" r="-177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5203AB2-BDEF-45F7-B0BE-A4C90185CB08}"/>
              </a:ext>
            </a:extLst>
          </p:cNvPr>
          <p:cNvSpPr txBox="1"/>
          <p:nvPr/>
        </p:nvSpPr>
        <p:spPr>
          <a:xfrm>
            <a:off x="491206" y="1828801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0ECF7-23D8-4A71-A799-489D48208E66}"/>
              </a:ext>
            </a:extLst>
          </p:cNvPr>
          <p:cNvSpPr txBox="1"/>
          <p:nvPr/>
        </p:nvSpPr>
        <p:spPr>
          <a:xfrm>
            <a:off x="5167105" y="1828800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AFB5E-CD13-468E-8363-2A23CE0FB180}"/>
              </a:ext>
            </a:extLst>
          </p:cNvPr>
          <p:cNvSpPr txBox="1"/>
          <p:nvPr/>
        </p:nvSpPr>
        <p:spPr>
          <a:xfrm>
            <a:off x="1752600" y="2057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2AC3BA-4053-46E2-B0B9-60CA5CF0EBBB}"/>
              </a:ext>
            </a:extLst>
          </p:cNvPr>
          <p:cNvCxnSpPr/>
          <p:nvPr/>
        </p:nvCxnSpPr>
        <p:spPr>
          <a:xfrm>
            <a:off x="5467936" y="4419600"/>
            <a:ext cx="41148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7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5EFA-B760-4599-A4AE-897C9001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and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47291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Goal of learning</a:t>
                </a:r>
                <a:r>
                  <a:rPr lang="en-US" dirty="0"/>
                  <a:t>: Find a  hypothesis that makes good predictions that are consistent with the examples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That is, 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Measure mistakes: </a:t>
                </a:r>
                <a:r>
                  <a:rPr lang="en-US" dirty="0"/>
                  <a:t>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Absolute-value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Squared-error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0/1 loss	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0/1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Log loss and others… </a:t>
                </a:r>
              </a:p>
              <a:p>
                <a:endParaRPr lang="en-US" dirty="0"/>
              </a:p>
              <a:p>
                <a:r>
                  <a:rPr lang="en-US" b="1" dirty="0"/>
                  <a:t>Empirical loss: </a:t>
                </a:r>
                <a:r>
                  <a:rPr lang="en-US" dirty="0"/>
                  <a:t>average loss over the N examples in the dataset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𝐸𝑚𝑝𝐿𝑜𝑠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4729163"/>
              </a:xfrm>
              <a:blipFill>
                <a:blip r:embed="rId2"/>
                <a:stretch>
                  <a:fillRect l="-928" t="-2968" r="-1449" b="-37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E0D52B33-9224-4EC5-B7DB-3A04C235E02F}"/>
              </a:ext>
            </a:extLst>
          </p:cNvPr>
          <p:cNvSpPr/>
          <p:nvPr/>
        </p:nvSpPr>
        <p:spPr>
          <a:xfrm>
            <a:off x="7772400" y="3124200"/>
            <a:ext cx="228600" cy="5392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19F70-3FB9-4505-8B33-07D185D2B5D2}"/>
              </a:ext>
            </a:extLst>
          </p:cNvPr>
          <p:cNvSpPr txBox="1"/>
          <p:nvPr/>
        </p:nvSpPr>
        <p:spPr>
          <a:xfrm>
            <a:off x="8077200" y="320468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860C8-808B-41E1-AA5D-D2F08698D5FB}"/>
              </a:ext>
            </a:extLst>
          </p:cNvPr>
          <p:cNvSpPr txBox="1"/>
          <p:nvPr/>
        </p:nvSpPr>
        <p:spPr>
          <a:xfrm>
            <a:off x="8229600" y="36692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Classification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115D7C-B830-4B0D-9A5B-1A84AC3255E4}"/>
              </a:ext>
            </a:extLst>
          </p:cNvPr>
          <p:cNvCxnSpPr/>
          <p:nvPr/>
        </p:nvCxnSpPr>
        <p:spPr>
          <a:xfrm flipH="1">
            <a:off x="7772400" y="385393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9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5EFA-B760-4599-A4AE-897C9001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and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Empirical loss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Learning the best hypothesis (approximation)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𝐸𝑚𝑝𝐿𝑜𝑠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Reasons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Realizability: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nondeterministic or examples are noisy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Computationally intractable to search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0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5">
            <a:extLst>
              <a:ext uri="{FF2B5EF4-FFF2-40B4-BE49-F238E27FC236}">
                <a16:creationId xmlns:a16="http://schemas.microsoft.com/office/drawing/2014/main" id="{4E0AA8AE-6925-4F7C-A730-1E7D8B8E0EFE}"/>
              </a:ext>
            </a:extLst>
          </p:cNvPr>
          <p:cNvSpPr>
            <a:spLocks/>
          </p:cNvSpPr>
          <p:nvPr/>
        </p:nvSpPr>
        <p:spPr bwMode="auto">
          <a:xfrm>
            <a:off x="8610600" y="4876800"/>
            <a:ext cx="2947987" cy="1409700"/>
          </a:xfrm>
          <a:custGeom>
            <a:avLst/>
            <a:gdLst>
              <a:gd name="T0" fmla="*/ 213 w 1857"/>
              <a:gd name="T1" fmla="*/ 128 h 888"/>
              <a:gd name="T2" fmla="*/ 80 w 1857"/>
              <a:gd name="T3" fmla="*/ 475 h 888"/>
              <a:gd name="T4" fmla="*/ 692 w 1857"/>
              <a:gd name="T5" fmla="*/ 852 h 888"/>
              <a:gd name="T6" fmla="*/ 1013 w 1857"/>
              <a:gd name="T7" fmla="*/ 689 h 888"/>
              <a:gd name="T8" fmla="*/ 1451 w 1857"/>
              <a:gd name="T9" fmla="*/ 638 h 888"/>
              <a:gd name="T10" fmla="*/ 1752 w 1857"/>
              <a:gd name="T11" fmla="*/ 592 h 888"/>
              <a:gd name="T12" fmla="*/ 1818 w 1857"/>
              <a:gd name="T13" fmla="*/ 306 h 888"/>
              <a:gd name="T14" fmla="*/ 1517 w 1857"/>
              <a:gd name="T15" fmla="*/ 92 h 888"/>
              <a:gd name="T16" fmla="*/ 998 w 1857"/>
              <a:gd name="T17" fmla="*/ 6 h 888"/>
              <a:gd name="T18" fmla="*/ 213 w 1857"/>
              <a:gd name="T19" fmla="*/ 12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7" h="888">
                <a:moveTo>
                  <a:pt x="213" y="128"/>
                </a:moveTo>
                <a:cubicBezTo>
                  <a:pt x="60" y="206"/>
                  <a:pt x="0" y="354"/>
                  <a:pt x="80" y="475"/>
                </a:cubicBezTo>
                <a:cubicBezTo>
                  <a:pt x="160" y="596"/>
                  <a:pt x="537" y="816"/>
                  <a:pt x="692" y="852"/>
                </a:cubicBezTo>
                <a:cubicBezTo>
                  <a:pt x="847" y="888"/>
                  <a:pt x="887" y="725"/>
                  <a:pt x="1013" y="689"/>
                </a:cubicBezTo>
                <a:cubicBezTo>
                  <a:pt x="1139" y="653"/>
                  <a:pt x="1328" y="654"/>
                  <a:pt x="1451" y="638"/>
                </a:cubicBezTo>
                <a:cubicBezTo>
                  <a:pt x="1574" y="622"/>
                  <a:pt x="1691" y="647"/>
                  <a:pt x="1752" y="592"/>
                </a:cubicBezTo>
                <a:cubicBezTo>
                  <a:pt x="1813" y="537"/>
                  <a:pt x="1857" y="389"/>
                  <a:pt x="1818" y="306"/>
                </a:cubicBezTo>
                <a:cubicBezTo>
                  <a:pt x="1779" y="223"/>
                  <a:pt x="1654" y="142"/>
                  <a:pt x="1517" y="92"/>
                </a:cubicBezTo>
                <a:cubicBezTo>
                  <a:pt x="1380" y="42"/>
                  <a:pt x="1215" y="0"/>
                  <a:pt x="998" y="6"/>
                </a:cubicBezTo>
                <a:cubicBezTo>
                  <a:pt x="781" y="12"/>
                  <a:pt x="366" y="50"/>
                  <a:pt x="213" y="128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81DA6158-51DB-4E5E-8FB2-78446E4D4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662" y="4837113"/>
            <a:ext cx="112713" cy="11271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3AE93D00-9C62-4E46-9476-83CD0CB0B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662" y="4383088"/>
            <a:ext cx="112713" cy="11271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113ECD89-E7C6-46D3-8198-515641E9E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56812" y="4432300"/>
            <a:ext cx="0" cy="4286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13" descr="txp_fig">
            <a:extLst>
              <a:ext uri="{FF2B5EF4-FFF2-40B4-BE49-F238E27FC236}">
                <a16:creationId xmlns:a16="http://schemas.microsoft.com/office/drawing/2014/main" id="{A49FDC39-1280-4F64-B889-19B1BF48219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462" y="5643563"/>
            <a:ext cx="303213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43B6A4-DDC9-4F08-A807-A196C7A54A0B}"/>
                  </a:ext>
                </a:extLst>
              </p:cNvPr>
              <p:cNvSpPr txBox="1"/>
              <p:nvPr/>
            </p:nvSpPr>
            <p:spPr>
              <a:xfrm>
                <a:off x="9882187" y="3945235"/>
                <a:ext cx="27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43B6A4-DDC9-4F08-A807-A196C7A54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87" y="3945235"/>
                <a:ext cx="279400" cy="461665"/>
              </a:xfrm>
              <a:prstGeom prst="rect">
                <a:avLst/>
              </a:prstGeom>
              <a:blipFill>
                <a:blip r:embed="rId7"/>
                <a:stretch>
                  <a:fillRect l="-17391" r="-4347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54620-48A2-4758-9028-BB3B1CE736EC}"/>
                  </a:ext>
                </a:extLst>
              </p:cNvPr>
              <p:cNvSpPr txBox="1"/>
              <p:nvPr/>
            </p:nvSpPr>
            <p:spPr>
              <a:xfrm>
                <a:off x="9757568" y="4900612"/>
                <a:ext cx="7096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54620-48A2-4758-9028-BB3B1CE73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68" y="4900612"/>
                <a:ext cx="70961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AC72B49-98CE-4C68-AD4E-7135D3F43865}"/>
              </a:ext>
            </a:extLst>
          </p:cNvPr>
          <p:cNvSpPr/>
          <p:nvPr/>
        </p:nvSpPr>
        <p:spPr>
          <a:xfrm>
            <a:off x="10925572" y="4032249"/>
            <a:ext cx="1091406" cy="287635"/>
          </a:xfrm>
          <a:prstGeom prst="wedgeRectCallout">
            <a:avLst>
              <a:gd name="adj1" fmla="val -119742"/>
              <a:gd name="adj2" fmla="val 16913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345567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8DAF-B65C-4B08-8613-534FAEAD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Bayes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744200" cy="496887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For 0/1 loss, the empirical loss is minimized by the model that predicts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most likely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Optimality</a:t>
                </a:r>
                <a:r>
                  <a:rPr lang="en-US" dirty="0"/>
                  <a:t>: 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Classifier is optimal</a:t>
                </a:r>
                <a:r>
                  <a:rPr lang="en-US" dirty="0"/>
                  <a:t> and guarantees the lowest possible error rate called 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error rate</a:t>
                </a:r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Issue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Needs the complete joint probability which requires in the general case a probability table with one entry for each possible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That is why we often use the naïve Bayes classifier, which is not optimal since it assumes conditional independence </a:t>
                </a:r>
                <a:r>
                  <a:rPr lang="en-US"/>
                  <a:t>between features.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744200" cy="4968875"/>
              </a:xfrm>
              <a:blipFill>
                <a:blip r:embed="rId2"/>
                <a:stretch>
                  <a:fillRect l="-624" t="-613" r="-227" b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607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8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box{confidence}(x) = \max_y P(y|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7"/>
  <p:tag name="PICTUREFILESIZE" val="1578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2206</Words>
  <Application>Microsoft Office PowerPoint</Application>
  <PresentationFormat>Widescreen</PresentationFormat>
  <Paragraphs>312</Paragraphs>
  <Slides>31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Bradley Hand ITC</vt:lpstr>
      <vt:lpstr>Calibri</vt:lpstr>
      <vt:lpstr>Calibri Light</vt:lpstr>
      <vt:lpstr>Cambria Math</vt:lpstr>
      <vt:lpstr>source sans pro</vt:lpstr>
      <vt:lpstr>Times New Roman</vt:lpstr>
      <vt:lpstr>Office Theme</vt:lpstr>
      <vt:lpstr>CS 5/7320  Artificial Intelligence  Learning  from Examples AIMA Chapter 19</vt:lpstr>
      <vt:lpstr>Learning from Examples: Machine Learning</vt:lpstr>
      <vt:lpstr>Supervised Learning</vt:lpstr>
      <vt:lpstr>Supervised Learning</vt:lpstr>
      <vt:lpstr>Consistency vs. Simplicity</vt:lpstr>
      <vt:lpstr>Consistency vs. Simplicity</vt:lpstr>
      <vt:lpstr>Consistency and Loss</vt:lpstr>
      <vt:lpstr>Consistency and Loss</vt:lpstr>
      <vt:lpstr>Example: Bayes Classifier</vt:lpstr>
      <vt:lpstr>Simplicity</vt:lpstr>
      <vt:lpstr>Model Selection: Bias vs. Variance</vt:lpstr>
      <vt:lpstr>Data</vt:lpstr>
      <vt:lpstr>The Dataset</vt:lpstr>
      <vt:lpstr>Feature Engineering</vt:lpstr>
      <vt:lpstr>Training  and  Testing</vt:lpstr>
      <vt:lpstr>Model Evaluation</vt:lpstr>
      <vt:lpstr>Training a Model</vt:lpstr>
      <vt:lpstr>Hyperparameter Tuning/Model Selection</vt:lpstr>
      <vt:lpstr>Testing a Model</vt:lpstr>
      <vt:lpstr>How to Split the Dataset</vt:lpstr>
      <vt:lpstr>Learning Curve:  The Effect the Training Data Size</vt:lpstr>
      <vt:lpstr>Comparing to a Baselines</vt:lpstr>
      <vt:lpstr>Types of Models</vt:lpstr>
      <vt:lpstr>Regression: Linear Regression</vt:lpstr>
      <vt:lpstr>Decision Trees</vt:lpstr>
      <vt:lpstr>Naïve Bayes Classifier</vt:lpstr>
      <vt:lpstr>K-Nearest Neighbors Classifier</vt:lpstr>
      <vt:lpstr>Support Vector Machine (SVM)</vt:lpstr>
      <vt:lpstr>Artificial Neural Networks/Deep Learning</vt:lpstr>
      <vt:lpstr>Other Models and Methods</vt:lpstr>
      <vt:lpstr>Confidences from a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Michael Hahsler</cp:lastModifiedBy>
  <cp:revision>28</cp:revision>
  <dcterms:created xsi:type="dcterms:W3CDTF">2020-11-16T22:49:03Z</dcterms:created>
  <dcterms:modified xsi:type="dcterms:W3CDTF">2021-11-22T19:58:30Z</dcterms:modified>
</cp:coreProperties>
</file>