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3"/>
  </p:notesMasterIdLst>
  <p:handoutMasterIdLst>
    <p:handoutMasterId r:id="rId34"/>
  </p:handoutMasterIdLst>
  <p:sldIdLst>
    <p:sldId id="455" r:id="rId2"/>
    <p:sldId id="457" r:id="rId3"/>
    <p:sldId id="497" r:id="rId4"/>
    <p:sldId id="346" r:id="rId5"/>
    <p:sldId id="496" r:id="rId6"/>
    <p:sldId id="347" r:id="rId7"/>
    <p:sldId id="483" r:id="rId8"/>
    <p:sldId id="484" r:id="rId9"/>
    <p:sldId id="480" r:id="rId10"/>
    <p:sldId id="485" r:id="rId11"/>
    <p:sldId id="479" r:id="rId12"/>
    <p:sldId id="498" r:id="rId13"/>
    <p:sldId id="486" r:id="rId14"/>
    <p:sldId id="432" r:id="rId15"/>
    <p:sldId id="499" r:id="rId16"/>
    <p:sldId id="487" r:id="rId17"/>
    <p:sldId id="501" r:id="rId18"/>
    <p:sldId id="500" r:id="rId19"/>
    <p:sldId id="502" r:id="rId20"/>
    <p:sldId id="504" r:id="rId21"/>
    <p:sldId id="454" r:id="rId22"/>
    <p:sldId id="413" r:id="rId23"/>
    <p:sldId id="505" r:id="rId24"/>
    <p:sldId id="493" r:id="rId25"/>
    <p:sldId id="495" r:id="rId26"/>
    <p:sldId id="489" r:id="rId27"/>
    <p:sldId id="490" r:id="rId28"/>
    <p:sldId id="491" r:id="rId29"/>
    <p:sldId id="506" r:id="rId30"/>
    <p:sldId id="494" r:id="rId31"/>
    <p:sldId id="428" r:id="rId32"/>
  </p:sldIdLst>
  <p:sldSz cx="12192000" cy="6858000"/>
  <p:notesSz cx="7099300" cy="10234613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49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50" d="100"/>
          <a:sy n="50" d="100"/>
        </p:scale>
        <p:origin x="9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46.png"/><Relationship Id="rId5" Type="http://schemas.openxmlformats.org/officeDocument/2006/relationships/tags" Target="../tags/tag9.xml"/><Relationship Id="rId10" Type="http://schemas.openxmlformats.org/officeDocument/2006/relationships/image" Target="../media/image45.png"/><Relationship Id="rId4" Type="http://schemas.openxmlformats.org/officeDocument/2006/relationships/tags" Target="../tags/tag8.xml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Ease of use</a:t>
                </a:r>
                <a:r>
                  <a:rPr lang="en-US" dirty="0"/>
                  <a:t>: Simpler hypotheses have fewer parameters and are easier to estimate.</a:t>
                </a:r>
              </a:p>
              <a:p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/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H to simple models (e.g., independence assumption, </a:t>
                </a:r>
                <a:r>
                  <a:rPr lang="en-US"/>
                  <a:t>linear models)</a:t>
                </a: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Feature selection (use fewer variables)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Regularization (penalize for complexity)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575176"/>
              </a:xfrm>
              <a:blipFill>
                <a:blip r:embed="rId2"/>
                <a:stretch>
                  <a:fillRect l="-928" t="-2800" r="-115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315199" y="4918075"/>
            <a:ext cx="228601" cy="2057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107668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(points) with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(lines).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357" y="3424535"/>
                <a:ext cx="1905000" cy="1754326"/>
              </a:xfrm>
              <a:prstGeom prst="rect">
                <a:avLst/>
              </a:prstGeom>
              <a:blipFill>
                <a:blip r:embed="rId3"/>
                <a:stretch>
                  <a:fillRect l="-2548" t="-1724" r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10D10-2FFE-43DA-BCE5-1174B149FD98}"/>
              </a:ext>
            </a:extLst>
          </p:cNvPr>
          <p:cNvSpPr txBox="1"/>
          <p:nvPr/>
        </p:nvSpPr>
        <p:spPr>
          <a:xfrm>
            <a:off x="6858000" y="152400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  <a:p>
            <a:pPr algn="ctr"/>
            <a:r>
              <a:rPr lang="en-US" dirty="0"/>
              <a:t>Variables</a:t>
            </a:r>
          </a:p>
          <a:p>
            <a:pPr algn="ctr"/>
            <a:r>
              <a:rPr lang="en-US" dirty="0"/>
              <a:t>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7D6135-CCFC-443A-A8C9-2246FE099512}"/>
              </a:ext>
            </a:extLst>
          </p:cNvPr>
          <p:cNvSpPr txBox="1"/>
          <p:nvPr/>
        </p:nvSpPr>
        <p:spPr>
          <a:xfrm>
            <a:off x="9906000" y="424359"/>
            <a:ext cx="1447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Label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1093" t="-2964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want to test how well the model will perform on new data (i.e., how well it generalizes).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 </a:t>
                </a:r>
                <a:r>
                  <a:rPr lang="en-US" dirty="0"/>
                  <a:t>(a part of the available data).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dirty="0"/>
                  <a:t>Models have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Model parameters (the model): E.g., probabilities, weights, factors. 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Hyperparameters: Choices for the algorithm used for learning. E.g.,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The “Learner” (algorithm)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can learn models with different hyperparameters, but how do we know which set of hyperparameters is best?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025" t="-3277" r="-410" b="-2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25908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Learn models using the training set and different hyperparameters.</a:t>
            </a:r>
          </a:p>
          <a:p>
            <a:pPr>
              <a:lnSpc>
                <a:spcPct val="80000"/>
              </a:lnSpc>
            </a:pPr>
            <a:r>
              <a:rPr lang="en-US" dirty="0"/>
              <a:t>Often a grid of possible hyperparameter combinations or some greedy search is used.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Evaluate the models using the </a:t>
            </a:r>
            <a:r>
              <a:rPr lang="en-US" b="1" dirty="0"/>
              <a:t>validation data </a:t>
            </a:r>
            <a:r>
              <a:rPr lang="en-US" dirty="0"/>
              <a:t>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dirty="0"/>
              <a:t>Learn the final model using all training and validation data.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343400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305800" y="3733800"/>
            <a:ext cx="11430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learning!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b="1" dirty="0"/>
              <a:t>Up until now: </a:t>
            </a:r>
            <a:r>
              <a:rPr lang="en-US" sz="2800" dirty="0"/>
              <a:t>hand-craft algorithms to make rational/optimal or at least good decisions. Examples: Search strategies, heuristics.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800" b="1" dirty="0"/>
              <a:t>Machine learning:</a:t>
            </a:r>
            <a:r>
              <a:rPr lang="en-US" sz="2800" dirty="0"/>
              <a:t> how to build a model from data/experience</a:t>
            </a:r>
          </a:p>
          <a:p>
            <a:pPr lvl="1" eaLnBrk="1" hangingPunct="1"/>
            <a:r>
              <a:rPr lang="en-US" sz="2400" dirty="0"/>
              <a:t>Supervised Learning: Learn a function to map input to output.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 eaLnBrk="1" hangingPunct="1"/>
            <a:r>
              <a:rPr lang="en-US" sz="2400" dirty="0"/>
              <a:t>Reinforcement Learning: Learn from rewards/punishment (e.g., winning a game).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1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that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1025" t="-1904" b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753600" y="4343400"/>
            <a:ext cx="1676400" cy="990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1F35C90-26E4-4465-81D4-0F7552A11898}"/>
              </a:ext>
            </a:extLst>
          </p:cNvPr>
          <p:cNvSpPr/>
          <p:nvPr/>
        </p:nvSpPr>
        <p:spPr>
          <a:xfrm>
            <a:off x="9220200" y="1600200"/>
            <a:ext cx="381000" cy="3733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“good”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work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38550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6964214" cy="354584"/>
              </a:xfrm>
              <a:prstGeom prst="rect">
                <a:avLst/>
              </a:prstGeom>
              <a:blipFill>
                <a:blip r:embed="rId3"/>
                <a:stretch>
                  <a:fillRect l="-2277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Loss function: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Solution: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3903761" cy="307777"/>
              </a:xfrm>
              <a:prstGeom prst="rect">
                <a:avLst/>
              </a:prstGeom>
              <a:blipFill>
                <a:blip r:embed="rId5"/>
                <a:stretch>
                  <a:fillRect l="-4063" t="-25490" r="-15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3934353" y="3633017"/>
            <a:ext cx="210267" cy="1217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3276601" y="4355068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D17-64BC-43CD-8771-AFFF9A5BA09D}"/>
              </a:ext>
            </a:extLst>
          </p:cNvPr>
          <p:cNvSpPr txBox="1"/>
          <p:nvPr/>
        </p:nvSpPr>
        <p:spPr>
          <a:xfrm>
            <a:off x="6324600" y="2514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Squared error loss over the whole data matrix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5031121" cy="307777"/>
              </a:xfrm>
              <a:prstGeom prst="rect">
                <a:avLst/>
              </a:prstGeom>
              <a:blipFill>
                <a:blip r:embed="rId6"/>
                <a:stretch>
                  <a:fillRect l="-3152" t="-26000" r="-72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/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vector of partial derivatives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B1B45B-372D-45B5-B974-304543268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0" y="3124200"/>
                <a:ext cx="5207000" cy="369332"/>
              </a:xfrm>
              <a:prstGeom prst="rect">
                <a:avLst/>
              </a:prstGeom>
              <a:blipFill>
                <a:blip r:embed="rId7"/>
                <a:stretch>
                  <a:fillRect l="-936" t="-10000" r="-8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Approximates a Bayes classifier with the naïve assumption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only used discrete features so far, but it can be extended to continuous features. Gaussian Naïve Bayes Classifier assumes that continuous features have: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/>
                  <a:t>The parameters are estimated from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sequence of decisions 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5"/>
                <a:ext cx="10515600" cy="2175499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 is predicted by looking at the majority in the set of the k nearest neighbors. k is a hyperparameter. Larger k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254"/>
                <a:ext cx="10515600" cy="1517621"/>
              </a:xfrm>
              <a:blipFill>
                <a:blip r:embed="rId2"/>
                <a:stretch>
                  <a:fillRect l="-696" t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882744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the maximum margin separator using only the “support vectors” and quadratic optimization.</a:t>
            </a:r>
          </a:p>
          <a:p>
            <a:r>
              <a:rPr lang="en-US" dirty="0"/>
              <a:t>The kernel trick can be used to learn non-linear decision boundaries.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network of weighted sums with non-linear activation functions (e.g., logistic, </a:t>
                </a:r>
                <a:r>
                  <a:rPr lang="en-US" dirty="0" err="1"/>
                  <a:t>ReLU</a:t>
                </a:r>
                <a:r>
                  <a:rPr lang="en-US" dirty="0"/>
                  <a:t>, tanh).</a:t>
                </a:r>
              </a:p>
              <a:p>
                <a:r>
                  <a:rPr lang="en-US" dirty="0"/>
                  <a:t>Learn 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from examples using </a:t>
                </a:r>
                <a:r>
                  <a:rPr lang="en-US" b="1" dirty="0"/>
                  <a:t>backpropagation</a:t>
                </a:r>
                <a:r>
                  <a:rPr lang="en-US" dirty="0"/>
                  <a:t> of prediction errors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(gradient descend).</a:t>
                </a:r>
              </a:p>
              <a:p>
                <a:r>
                  <a:rPr lang="en-US" dirty="0"/>
                  <a:t>ANNs can approximate any function (low bias). </a:t>
                </a:r>
                <a:r>
                  <a:rPr lang="en-US" b="1" dirty="0"/>
                  <a:t>Regularization</a:t>
                </a:r>
                <a:r>
                  <a:rPr lang="en-US" dirty="0"/>
                  <a:t> is typically used to avoid overfitting.</a:t>
                </a:r>
              </a:p>
              <a:p>
                <a:r>
                  <a:rPr lang="en-US" b="1" dirty="0"/>
                  <a:t>Deep learning </a:t>
                </a:r>
                <a:r>
                  <a:rPr lang="en-US" dirty="0"/>
                  <a:t>adds more layer types (e.g., convolution layers)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2" y="1559440"/>
                <a:ext cx="3657600" cy="5069960"/>
              </a:xfrm>
              <a:blipFill>
                <a:blip r:embed="rId2"/>
                <a:stretch>
                  <a:fillRect l="-2333" t="-2764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3225801" y="6293644"/>
            <a:ext cx="609600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Bias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114800" y="1420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EB46-3716-4AB8-A14D-8043C664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models exist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Generalized linear model (GLM): </a:t>
            </a:r>
            <a:r>
              <a:rPr lang="en-US" dirty="0"/>
              <a:t>A model family that includes linear regression and the classification method </a:t>
            </a:r>
            <a:r>
              <a:rPr lang="en-US" b="1" dirty="0">
                <a:solidFill>
                  <a:srgbClr val="FF0000"/>
                </a:solidFill>
              </a:rPr>
              <a:t>logistic regression.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Often used methods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Ensemble Learning: </a:t>
            </a:r>
            <a:r>
              <a:rPr lang="en-US" dirty="0"/>
              <a:t>Use many models and combine the results (e.g., random forest, boosting).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Regularization: </a:t>
            </a:r>
            <a:r>
              <a:rPr lang="en-US" dirty="0"/>
              <a:t>enforce simplicity by using a penalty for complexity.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Kernel trick: </a:t>
            </a:r>
            <a:r>
              <a:rPr lang="en-US" dirty="0"/>
              <a:t>Let a linear classifier learn non-linear decision boundaries ( = a linear boundary in a high dimensional space).</a:t>
            </a:r>
          </a:p>
        </p:txBody>
      </p:sp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</a:t>
                </a:r>
              </a:p>
            </p:txBody>
          </p:sp>
        </mc:Choice>
        <mc:Fallback xmlns=""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287000" cy="4724400"/>
              </a:xfrm>
              <a:blipFill>
                <a:blip r:embed="rId4"/>
                <a:stretch>
                  <a:fillRect l="-889" t="-3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901" name="Freeform 5"/>
          <p:cNvSpPr>
            <a:spLocks/>
          </p:cNvSpPr>
          <p:nvPr/>
        </p:nvSpPr>
        <p:spPr bwMode="auto">
          <a:xfrm>
            <a:off x="9015413" y="3522365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00" y="3676353"/>
            <a:ext cx="1857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4905" name="Oval 9"/>
          <p:cNvSpPr>
            <a:spLocks noChangeArrowheads="1"/>
          </p:cNvSpPr>
          <p:nvPr/>
        </p:nvSpPr>
        <p:spPr bwMode="auto">
          <a:xfrm>
            <a:off x="10404475" y="348267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6" name="Oval 10"/>
          <p:cNvSpPr>
            <a:spLocks noChangeArrowheads="1"/>
          </p:cNvSpPr>
          <p:nvPr/>
        </p:nvSpPr>
        <p:spPr bwMode="auto">
          <a:xfrm>
            <a:off x="10404475" y="302865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907" name="Line 11"/>
          <p:cNvSpPr>
            <a:spLocks noChangeShapeType="1"/>
          </p:cNvSpPr>
          <p:nvPr/>
        </p:nvSpPr>
        <p:spPr bwMode="auto">
          <a:xfrm>
            <a:off x="10461625" y="3077865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4289128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/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D4B3D-2CB0-4966-BB2B-CB641EA9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2590800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20000" r="-4444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02F09B93-2CD9-41C5-8DE6-DECCC247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919538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3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598643" cy="830997"/>
              </a:xfrm>
              <a:prstGeom prst="rect">
                <a:avLst/>
              </a:prstGeom>
              <a:blipFill>
                <a:blip r:embed="rId4"/>
                <a:stretch>
                  <a:fillRect l="-6107" t="-5882" r="-22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66B65-1BB0-4757-AA47-7C3ABA702046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/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5CC967-140B-4EAF-9B71-750B850D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28" y="41982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47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74327D8-4E62-4D4B-85C6-192FD48F2A0F}"/>
              </a:ext>
            </a:extLst>
          </p:cNvPr>
          <p:cNvSpPr/>
          <p:nvPr/>
        </p:nvSpPr>
        <p:spPr>
          <a:xfrm>
            <a:off x="5686217" y="5678988"/>
            <a:ext cx="2667000" cy="599575"/>
          </a:xfrm>
          <a:prstGeom prst="wedgeRectCallout">
            <a:avLst>
              <a:gd name="adj1" fmla="val 28771"/>
              <a:gd name="adj2" fmla="val -2414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16399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</a:t>
                </a: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52600" y="2057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 and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2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and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 (approximation)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">
            <a:extLst>
              <a:ext uri="{FF2B5EF4-FFF2-40B4-BE49-F238E27FC236}">
                <a16:creationId xmlns:a16="http://schemas.microsoft.com/office/drawing/2014/main" id="{4E0AA8AE-6925-4F7C-A730-1E7D8B8E0EFE}"/>
              </a:ext>
            </a:extLst>
          </p:cNvPr>
          <p:cNvSpPr>
            <a:spLocks/>
          </p:cNvSpPr>
          <p:nvPr/>
        </p:nvSpPr>
        <p:spPr bwMode="auto">
          <a:xfrm>
            <a:off x="8610600" y="4876800"/>
            <a:ext cx="2947987" cy="1409700"/>
          </a:xfrm>
          <a:custGeom>
            <a:avLst/>
            <a:gdLst>
              <a:gd name="T0" fmla="*/ 213 w 1857"/>
              <a:gd name="T1" fmla="*/ 128 h 888"/>
              <a:gd name="T2" fmla="*/ 80 w 1857"/>
              <a:gd name="T3" fmla="*/ 475 h 888"/>
              <a:gd name="T4" fmla="*/ 692 w 1857"/>
              <a:gd name="T5" fmla="*/ 852 h 888"/>
              <a:gd name="T6" fmla="*/ 1013 w 1857"/>
              <a:gd name="T7" fmla="*/ 689 h 888"/>
              <a:gd name="T8" fmla="*/ 1451 w 1857"/>
              <a:gd name="T9" fmla="*/ 638 h 888"/>
              <a:gd name="T10" fmla="*/ 1752 w 1857"/>
              <a:gd name="T11" fmla="*/ 592 h 888"/>
              <a:gd name="T12" fmla="*/ 1818 w 1857"/>
              <a:gd name="T13" fmla="*/ 306 h 888"/>
              <a:gd name="T14" fmla="*/ 1517 w 1857"/>
              <a:gd name="T15" fmla="*/ 92 h 888"/>
              <a:gd name="T16" fmla="*/ 998 w 1857"/>
              <a:gd name="T17" fmla="*/ 6 h 888"/>
              <a:gd name="T18" fmla="*/ 213 w 1857"/>
              <a:gd name="T19" fmla="*/ 12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7" h="888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81DA6158-51DB-4E5E-8FB2-78446E4D4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837113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3AE93D00-9C62-4E46-9476-83CD0CB0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662" y="438308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113ECD89-E7C6-46D3-8198-515641E9E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812" y="4432300"/>
            <a:ext cx="0" cy="4286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3" descr="txp_fig">
            <a:extLst>
              <a:ext uri="{FF2B5EF4-FFF2-40B4-BE49-F238E27FC236}">
                <a16:creationId xmlns:a16="http://schemas.microsoft.com/office/drawing/2014/main" id="{A49FDC39-1280-4F64-B889-19B1BF48219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2" y="5643563"/>
            <a:ext cx="303213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/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3B6A4-DDC9-4F08-A807-A196C7A5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7" y="3945235"/>
                <a:ext cx="279400" cy="461665"/>
              </a:xfrm>
              <a:prstGeom prst="rect">
                <a:avLst/>
              </a:prstGeom>
              <a:blipFill>
                <a:blip r:embed="rId7"/>
                <a:stretch>
                  <a:fillRect l="-17391" r="-434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54620-48A2-4758-9028-BB3B1CE736EC}"/>
                  </a:ext>
                </a:extLst>
              </p:cNvPr>
              <p:cNvSpPr txBox="1"/>
              <p:nvPr/>
            </p:nvSpPr>
            <p:spPr>
              <a:xfrm>
                <a:off x="9757568" y="4900612"/>
                <a:ext cx="7096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54620-48A2-4758-9028-BB3B1CE7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68" y="4900612"/>
                <a:ext cx="70961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AC72B49-98CE-4C68-AD4E-7135D3F43865}"/>
              </a:ext>
            </a:extLst>
          </p:cNvPr>
          <p:cNvSpPr/>
          <p:nvPr/>
        </p:nvSpPr>
        <p:spPr>
          <a:xfrm>
            <a:off x="10925572" y="4032249"/>
            <a:ext cx="1091406" cy="287635"/>
          </a:xfrm>
          <a:prstGeom prst="wedgeRectCallout">
            <a:avLst>
              <a:gd name="adj1" fmla="val -119742"/>
              <a:gd name="adj2" fmla="val 1691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0/1 loss,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</a:t>
                </a:r>
                <a:r>
                  <a:rPr lang="en-US" dirty="0"/>
                  <a:t> and guarantees the lowest possible error rate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Needs the complete joint probability which requires in the general case a probability table with one entry for each possible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is why we often use the naïve Bayes classifier, which is not optimal since it assumes conditional independence between features.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624" t="-613" r="-227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2219</Words>
  <Application>Microsoft Office PowerPoint</Application>
  <PresentationFormat>Widescreen</PresentationFormat>
  <Paragraphs>313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Consistency vs. Simplicity</vt:lpstr>
      <vt:lpstr>Consistency and Loss</vt:lpstr>
      <vt:lpstr>Consistency and Loss</vt:lpstr>
      <vt:lpstr>Example: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Models and Methods</vt:lpstr>
      <vt:lpstr>Confidences from a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Michael Hahsler</cp:lastModifiedBy>
  <cp:revision>30</cp:revision>
  <dcterms:created xsi:type="dcterms:W3CDTF">2020-11-16T22:49:03Z</dcterms:created>
  <dcterms:modified xsi:type="dcterms:W3CDTF">2021-11-22T21:45:24Z</dcterms:modified>
</cp:coreProperties>
</file>