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creativecommons.org/licenses/by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hyperlink" Target="http://rpubs.com" TargetMode="External"/><Relationship Id="rId15" Type="http://schemas.openxmlformats.org/officeDocument/2006/relationships/hyperlink" Target="http://shinyapps.io" TargetMode="External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png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3.png"/><Relationship Id="rId29" Type="http://schemas.openxmlformats.org/officeDocument/2006/relationships/image" Target="../media/image1.jpeg"/><Relationship Id="rId30" Type="http://schemas.openxmlformats.org/officeDocument/2006/relationships/image" Target="../media/image2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6.png"/><Relationship Id="rId10" Type="http://schemas.openxmlformats.org/officeDocument/2006/relationships/hyperlink" Target="http://rpubs.com" TargetMode="External"/><Relationship Id="rId11" Type="http://schemas.openxmlformats.org/officeDocument/2006/relationships/hyperlink" Target="http://shinyapps.io" TargetMode="External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7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1.jpeg"/><Relationship Id="rId27" Type="http://schemas.openxmlformats.org/officeDocument/2006/relationships/image" Target="../media/image24.png"/><Relationship Id="rId28" Type="http://schemas.openxmlformats.org/officeDocument/2006/relationships/hyperlink" Target="https://creativecommons.org/licenses/by/4.0/" TargetMode="External"/><Relationship Id="rId29" Type="http://schemas.openxmlformats.org/officeDocument/2006/relationships/hyperlink" Target="mailto:info@rstudio.com" TargetMode="External"/><Relationship Id="rId30" Type="http://schemas.openxmlformats.org/officeDocument/2006/relationships/hyperlink" Target="http://rstudio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.png"/><Relationship Id="rId8" Type="http://schemas.openxmlformats.org/officeDocument/2006/relationships/image" Target="../media/image5.png"/><Relationship Id="rId9" Type="http://schemas.openxmlformats.org/officeDocument/2006/relationships/image" Target="../media/image12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hyperlink" Target="https://creativecommons.org/licenses/by/4.0/" TargetMode="External"/><Relationship Id="rId14" Type="http://schemas.openxmlformats.org/officeDocument/2006/relationships/hyperlink" Target="mailto:info@rstudio.com" TargetMode="External"/><Relationship Id="rId15" Type="http://schemas.openxmlformats.org/officeDocument/2006/relationships/hyperlink" Target="http://rstudio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hyperlink" Target="https://creativecommons.org/licenses/by/4.0/" TargetMode="External"/><Relationship Id="rId14" Type="http://schemas.openxmlformats.org/officeDocument/2006/relationships/hyperlink" Target="mailto:info@rstudio.com" TargetMode="External"/><Relationship Id="rId15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YAML Header  Optional section of render (e.g. pandoc)…"/>
          <p:cNvSpPr txBox="1"/>
          <p:nvPr/>
        </p:nvSpPr>
        <p:spPr>
          <a:xfrm>
            <a:off x="10471281" y="1474501"/>
            <a:ext cx="3159788" cy="222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YAML Header </a:t>
            </a:r>
            <a:br>
              <a:rPr b="1"/>
            </a:br>
            <a:r>
              <a:t>Optional section of render (e.g. pandoc)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options written as key:value pairs (YAML).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At start of file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Between lines of  - - -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Text</a:t>
            </a:r>
            <a:br/>
            <a:r>
              <a:rPr b="0"/>
              <a:t>Narration formatted with markdown, mixed with:</a:t>
            </a:r>
            <a:endParaRPr b="0"/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Code Chunks</a:t>
            </a:r>
            <a:br/>
            <a:r>
              <a:rPr b="0"/>
              <a:t>Chunks of embedded code. Each chunk: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Begins with </a:t>
            </a:r>
            <a:r>
              <a:rPr b="1"/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ends with </a:t>
            </a:r>
            <a:r>
              <a:rPr b="1"/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R Markdown will run the code and append the results to the doc.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It will use the location of the .Rmd file  as the </a:t>
            </a:r>
            <a:r>
              <a:rPr b="1"/>
              <a:t>working directory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382209" y="5867883"/>
            <a:ext cx="1835192" cy="127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Interactive Documents"/>
          <p:cNvSpPr txBox="1"/>
          <p:nvPr/>
        </p:nvSpPr>
        <p:spPr>
          <a:xfrm>
            <a:off x="10466209" y="5867400"/>
            <a:ext cx="155448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6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Interactive</a:t>
            </a:r>
            <a:br/>
            <a:r>
              <a:t>Documents</a:t>
            </a:r>
          </a:p>
        </p:txBody>
      </p:sp>
      <p:sp>
        <p:nvSpPr>
          <p:cNvPr id="123" name="Turn your report into an interactive Shiny  document in 4 steps…"/>
          <p:cNvSpPr txBox="1"/>
          <p:nvPr/>
        </p:nvSpPr>
        <p:spPr>
          <a:xfrm>
            <a:off x="10466209" y="6554781"/>
            <a:ext cx="2911553" cy="101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Turn your report into an interactive Shiny </a:t>
            </a:r>
            <a:br/>
            <a:r>
              <a:t>document in 4 steps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Add runtime: shiny to the YAML header.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Call Shiny input functions to embed input objects.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Call Shiny render functions to embed reactive output.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Render with rmarkdown::run  or click Run Document in RStudio IDE</a:t>
            </a:r>
          </a:p>
        </p:txBody>
      </p:sp>
      <p:sp>
        <p:nvSpPr>
          <p:cNvPr id="124" name="---…"/>
          <p:cNvSpPr/>
          <p:nvPr/>
        </p:nvSpPr>
        <p:spPr>
          <a:xfrm>
            <a:off x="10470972" y="7716296"/>
            <a:ext cx="1400082" cy="1782463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runtime: shiny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```{r, echo = FALSE}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numericInput("n",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"How many cars?", 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renderTable({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head(cars, input$n)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pic>
        <p:nvPicPr>
          <p:cNvPr id="125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9392" y="7716296"/>
            <a:ext cx="921054" cy="1769739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126" name="Arrow"/>
          <p:cNvSpPr/>
          <p:nvPr/>
        </p:nvSpPr>
        <p:spPr>
          <a:xfrm>
            <a:off x="11953227" y="8493692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27" name="shiny-hexbin-sticker-from-rstudio.png" descr="shiny-hexbin-sticker-from-rstudi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87637" y="8974140"/>
            <a:ext cx="577671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Embed a complete app into your document with shiny::shinyAppDir()…"/>
          <p:cNvSpPr txBox="1"/>
          <p:nvPr/>
        </p:nvSpPr>
        <p:spPr>
          <a:xfrm>
            <a:off x="10466209" y="9581429"/>
            <a:ext cx="291155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Embed a complete app into your document with shiny::</a:t>
            </a:r>
            <a:r>
              <a:rPr b="1"/>
              <a:t>shinyAppDir()</a:t>
            </a:r>
            <a:endParaRPr b="1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NOTE: </a:t>
            </a:r>
            <a:r>
              <a:rPr i="1"/>
              <a:t>Your report will rendered as a Shiny app, which means you must choose an html output format, like </a:t>
            </a:r>
            <a:r>
              <a:rPr b="1" i="1"/>
              <a:t>html_document</a:t>
            </a:r>
            <a:r>
              <a:rPr i="1"/>
              <a:t>, and serve it with an active R Session.</a:t>
            </a:r>
          </a:p>
        </p:txBody>
      </p:sp>
      <p:sp>
        <p:nvSpPr>
          <p:cNvPr id="129" name="Line"/>
          <p:cNvSpPr/>
          <p:nvPr/>
        </p:nvSpPr>
        <p:spPr>
          <a:xfrm>
            <a:off x="363682" y="11029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0" name="RStudio® is a trademark of RStudio, Inc.  •  CC BY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  <p:sp>
        <p:nvSpPr>
          <p:cNvPr id="13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 Markdown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 Markdown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4" name="Open a new .Rmd file at File ▶︎ New File ▶︎  R Markdown. Use the wizard that opens  to pre-populate the file with a template…"/>
          <p:cNvSpPr txBox="1"/>
          <p:nvPr/>
        </p:nvSpPr>
        <p:spPr>
          <a:xfrm>
            <a:off x="447272" y="5212199"/>
            <a:ext cx="2456829" cy="176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Open a new .Rmd file</a:t>
            </a:r>
            <a:r>
              <a:t> at File ▶︎ New File ▶︎ </a:t>
            </a:r>
            <a:br/>
            <a:r>
              <a:t>R Markdown. Use the wizard that opens  to pre-populate the file with a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Write document</a:t>
            </a:r>
            <a:r>
              <a:t> by editing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Knit document to create report</a:t>
            </a:r>
            <a:r>
              <a:t>; use knit button or </a:t>
            </a:r>
            <a:r>
              <a:rPr b="1"/>
              <a:t>render()</a:t>
            </a:r>
            <a:r>
              <a:t> to knit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Preview Output</a:t>
            </a:r>
            <a:r>
              <a:t> in IDE window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Publish</a:t>
            </a:r>
            <a:r>
              <a:t> (optional) to web server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Examine build log</a:t>
            </a:r>
            <a:r>
              <a:t> in R Markdown console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Use output file</a:t>
            </a:r>
            <a:r>
              <a:t> that is saved along side .Rmd</a:t>
            </a:r>
          </a:p>
        </p:txBody>
      </p:sp>
      <p:sp>
        <p:nvSpPr>
          <p:cNvPr id="135" name="Circle"/>
          <p:cNvSpPr/>
          <p:nvPr/>
        </p:nvSpPr>
        <p:spPr>
          <a:xfrm>
            <a:off x="295703" y="5228174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1"/>
          <p:cNvSpPr txBox="1"/>
          <p:nvPr/>
        </p:nvSpPr>
        <p:spPr>
          <a:xfrm>
            <a:off x="321103" y="5192610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" name="Circle"/>
          <p:cNvSpPr/>
          <p:nvPr/>
        </p:nvSpPr>
        <p:spPr>
          <a:xfrm>
            <a:off x="295703" y="5621873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2"/>
          <p:cNvSpPr txBox="1"/>
          <p:nvPr/>
        </p:nvSpPr>
        <p:spPr>
          <a:xfrm>
            <a:off x="321103" y="558630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9" name="Circle"/>
          <p:cNvSpPr/>
          <p:nvPr/>
        </p:nvSpPr>
        <p:spPr>
          <a:xfrm>
            <a:off x="295703" y="580515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3"/>
          <p:cNvSpPr txBox="1"/>
          <p:nvPr/>
        </p:nvSpPr>
        <p:spPr>
          <a:xfrm>
            <a:off x="321103" y="576958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1" name="Circle"/>
          <p:cNvSpPr/>
          <p:nvPr/>
        </p:nvSpPr>
        <p:spPr>
          <a:xfrm>
            <a:off x="295703" y="610511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4"/>
          <p:cNvSpPr txBox="1"/>
          <p:nvPr/>
        </p:nvSpPr>
        <p:spPr>
          <a:xfrm>
            <a:off x="321103" y="606954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3" name="Circle"/>
          <p:cNvSpPr/>
          <p:nvPr/>
        </p:nvSpPr>
        <p:spPr>
          <a:xfrm>
            <a:off x="295703" y="6292322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" name="5"/>
          <p:cNvSpPr txBox="1"/>
          <p:nvPr/>
        </p:nvSpPr>
        <p:spPr>
          <a:xfrm>
            <a:off x="321103" y="625675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5" name="Circle"/>
          <p:cNvSpPr/>
          <p:nvPr/>
        </p:nvSpPr>
        <p:spPr>
          <a:xfrm>
            <a:off x="295703" y="6492232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" name="6"/>
          <p:cNvSpPr txBox="1"/>
          <p:nvPr/>
        </p:nvSpPr>
        <p:spPr>
          <a:xfrm>
            <a:off x="321103" y="645666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7" name="Circle"/>
          <p:cNvSpPr/>
          <p:nvPr/>
        </p:nvSpPr>
        <p:spPr>
          <a:xfrm>
            <a:off x="295703" y="6666741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7"/>
          <p:cNvSpPr txBox="1"/>
          <p:nvPr/>
        </p:nvSpPr>
        <p:spPr>
          <a:xfrm>
            <a:off x="321103" y="664387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149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31268" y="4201588"/>
            <a:ext cx="1231414" cy="96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252620" y="1272493"/>
            <a:ext cx="6672401" cy="43749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51" name="Rectangle"/>
          <p:cNvSpPr/>
          <p:nvPr/>
        </p:nvSpPr>
        <p:spPr>
          <a:xfrm>
            <a:off x="6646633" y="2215382"/>
            <a:ext cx="3236141" cy="7028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2" name="Screen Shot 2016-02-26 at 3.47.41 PM.png" descr="Screen Shot 2016-02-26 at 3.47.41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287905" y="1600960"/>
            <a:ext cx="6618032" cy="402143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modify chunk options"/>
          <p:cNvSpPr txBox="1"/>
          <p:nvPr/>
        </p:nvSpPr>
        <p:spPr>
          <a:xfrm>
            <a:off x="5488723" y="3632913"/>
            <a:ext cx="530989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modify chunk options</a:t>
            </a:r>
          </a:p>
        </p:txBody>
      </p:sp>
      <p:sp>
        <p:nvSpPr>
          <p:cNvPr id="154" name="run all previous chunks"/>
          <p:cNvSpPr txBox="1"/>
          <p:nvPr/>
        </p:nvSpPr>
        <p:spPr>
          <a:xfrm>
            <a:off x="5785826" y="3292428"/>
            <a:ext cx="60410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all previous chunks</a:t>
            </a:r>
          </a:p>
        </p:txBody>
      </p:sp>
      <p:sp>
        <p:nvSpPr>
          <p:cNvPr id="155" name="run current chunk"/>
          <p:cNvSpPr txBox="1"/>
          <p:nvPr/>
        </p:nvSpPr>
        <p:spPr>
          <a:xfrm>
            <a:off x="6418170" y="3619810"/>
            <a:ext cx="501247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current chunk</a:t>
            </a:r>
          </a:p>
        </p:txBody>
      </p:sp>
      <p:sp>
        <p:nvSpPr>
          <p:cNvPr id="156" name="Line"/>
          <p:cNvSpPr/>
          <p:nvPr/>
        </p:nvSpPr>
        <p:spPr>
          <a:xfrm flipV="1">
            <a:off x="6305649" y="3929708"/>
            <a:ext cx="131802" cy="131803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7" name="Line"/>
          <p:cNvSpPr/>
          <p:nvPr/>
        </p:nvSpPr>
        <p:spPr>
          <a:xfrm flipH="1" flipV="1">
            <a:off x="6030725" y="3647565"/>
            <a:ext cx="114301" cy="414107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8" name="Line"/>
          <p:cNvSpPr/>
          <p:nvPr/>
        </p:nvSpPr>
        <p:spPr>
          <a:xfrm flipH="1" flipV="1">
            <a:off x="5861264" y="3965199"/>
            <a:ext cx="131803" cy="131803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9" name="insert code chunk"/>
          <p:cNvSpPr txBox="1"/>
          <p:nvPr/>
        </p:nvSpPr>
        <p:spPr>
          <a:xfrm>
            <a:off x="5233551" y="1960918"/>
            <a:ext cx="33195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160" name="go to code chunk"/>
          <p:cNvSpPr txBox="1"/>
          <p:nvPr/>
        </p:nvSpPr>
        <p:spPr>
          <a:xfrm>
            <a:off x="5644059" y="2144713"/>
            <a:ext cx="469834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go to code chunk</a:t>
            </a:r>
          </a:p>
        </p:txBody>
      </p:sp>
      <p:sp>
        <p:nvSpPr>
          <p:cNvPr id="161" name="run code chunk(s)"/>
          <p:cNvSpPr txBox="1"/>
          <p:nvPr/>
        </p:nvSpPr>
        <p:spPr>
          <a:xfrm>
            <a:off x="5918401" y="1946313"/>
            <a:ext cx="577018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code chunk(s)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5745783" y="1882797"/>
            <a:ext cx="16870" cy="283570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3" name="Line"/>
          <p:cNvSpPr/>
          <p:nvPr/>
        </p:nvSpPr>
        <p:spPr>
          <a:xfrm flipH="1">
            <a:off x="5749045" y="1879272"/>
            <a:ext cx="143871" cy="28357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4" name="Line"/>
          <p:cNvSpPr/>
          <p:nvPr/>
        </p:nvSpPr>
        <p:spPr>
          <a:xfrm flipH="1">
            <a:off x="6541793" y="1885257"/>
            <a:ext cx="1" cy="486604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5" name="Line"/>
          <p:cNvSpPr/>
          <p:nvPr/>
        </p:nvSpPr>
        <p:spPr>
          <a:xfrm flipH="1">
            <a:off x="4901138" y="1872388"/>
            <a:ext cx="152131" cy="15213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66" name="Screen Shot 2016-02-26 at 3.38.51 PM.png" descr="Screen Shot 2016-02-26 at 3.38.51 PM.png"/>
          <p:cNvPicPr>
            <a:picLocks noChangeAspect="1"/>
          </p:cNvPicPr>
          <p:nvPr/>
        </p:nvPicPr>
        <p:blipFill>
          <a:blip r:embed="rId13">
            <a:extLst/>
          </a:blip>
          <a:srcRect l="9980" t="5056" r="9980" b="12139"/>
          <a:stretch>
            <a:fillRect/>
          </a:stretch>
        </p:blipFill>
        <p:spPr>
          <a:xfrm>
            <a:off x="6838576" y="881837"/>
            <a:ext cx="3258207" cy="39873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67" name="Circle"/>
          <p:cNvSpPr/>
          <p:nvPr/>
        </p:nvSpPr>
        <p:spPr>
          <a:xfrm>
            <a:off x="3645313" y="1207663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1"/>
          <p:cNvSpPr txBox="1"/>
          <p:nvPr/>
        </p:nvSpPr>
        <p:spPr>
          <a:xfrm>
            <a:off x="3670713" y="117209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" name="Circle"/>
          <p:cNvSpPr/>
          <p:nvPr/>
        </p:nvSpPr>
        <p:spPr>
          <a:xfrm>
            <a:off x="4084250" y="2239830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" name="2"/>
          <p:cNvSpPr txBox="1"/>
          <p:nvPr/>
        </p:nvSpPr>
        <p:spPr>
          <a:xfrm>
            <a:off x="4109650" y="220426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" name="Circle"/>
          <p:cNvSpPr/>
          <p:nvPr/>
        </p:nvSpPr>
        <p:spPr>
          <a:xfrm>
            <a:off x="4560500" y="165280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" name="3"/>
          <p:cNvSpPr txBox="1"/>
          <p:nvPr/>
        </p:nvSpPr>
        <p:spPr>
          <a:xfrm>
            <a:off x="4585900" y="161723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" name="Circle"/>
          <p:cNvSpPr/>
          <p:nvPr/>
        </p:nvSpPr>
        <p:spPr>
          <a:xfrm>
            <a:off x="8463963" y="1632706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" name="4"/>
          <p:cNvSpPr txBox="1"/>
          <p:nvPr/>
        </p:nvSpPr>
        <p:spPr>
          <a:xfrm>
            <a:off x="8489363" y="1597142"/>
            <a:ext cx="119874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5" name="Circle"/>
          <p:cNvSpPr/>
          <p:nvPr/>
        </p:nvSpPr>
        <p:spPr>
          <a:xfrm>
            <a:off x="9576999" y="932426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6" name="5"/>
          <p:cNvSpPr txBox="1"/>
          <p:nvPr/>
        </p:nvSpPr>
        <p:spPr>
          <a:xfrm>
            <a:off x="9602399" y="896861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7" name="Circle"/>
          <p:cNvSpPr/>
          <p:nvPr/>
        </p:nvSpPr>
        <p:spPr>
          <a:xfrm>
            <a:off x="3541186" y="4948222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" name="6"/>
          <p:cNvSpPr txBox="1"/>
          <p:nvPr/>
        </p:nvSpPr>
        <p:spPr>
          <a:xfrm>
            <a:off x="3566586" y="491265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9" name="Circle"/>
          <p:cNvSpPr/>
          <p:nvPr/>
        </p:nvSpPr>
        <p:spPr>
          <a:xfrm>
            <a:off x="7652949" y="5458830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0" name="7"/>
          <p:cNvSpPr txBox="1"/>
          <p:nvPr/>
        </p:nvSpPr>
        <p:spPr>
          <a:xfrm>
            <a:off x="7678349" y="5435966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1" name="Line"/>
          <p:cNvSpPr/>
          <p:nvPr/>
        </p:nvSpPr>
        <p:spPr>
          <a:xfrm flipH="1">
            <a:off x="5409621" y="1872388"/>
            <a:ext cx="117694" cy="117694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2" name="publish"/>
          <p:cNvSpPr txBox="1"/>
          <p:nvPr/>
        </p:nvSpPr>
        <p:spPr>
          <a:xfrm>
            <a:off x="6278684" y="2339125"/>
            <a:ext cx="57701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publish</a:t>
            </a:r>
          </a:p>
        </p:txBody>
      </p:sp>
      <p:sp>
        <p:nvSpPr>
          <p:cNvPr id="183" name="show outline"/>
          <p:cNvSpPr txBox="1"/>
          <p:nvPr/>
        </p:nvSpPr>
        <p:spPr>
          <a:xfrm>
            <a:off x="6489351" y="2544201"/>
            <a:ext cx="577017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show outline</a:t>
            </a:r>
          </a:p>
        </p:txBody>
      </p:sp>
      <p:sp>
        <p:nvSpPr>
          <p:cNvPr id="184" name="Line"/>
          <p:cNvSpPr/>
          <p:nvPr/>
        </p:nvSpPr>
        <p:spPr>
          <a:xfrm flipH="1">
            <a:off x="6777859" y="1885257"/>
            <a:ext cx="1" cy="80362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5" name="synch publish button to accounts at…"/>
          <p:cNvSpPr txBox="1"/>
          <p:nvPr/>
        </p:nvSpPr>
        <p:spPr>
          <a:xfrm>
            <a:off x="9219307" y="1242248"/>
            <a:ext cx="86065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t>synch publish button to accounts at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rPr u="sng">
                <a:hlinkClick r:id="rId14" invalidUrl="" action="" tgtFrame="" tooltip="" history="1" highlightClick="0" endSnd="0"/>
              </a:rPr>
              <a:t>rpubs.com</a:t>
            </a:r>
            <a:r>
              <a:t>,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rPr u="sng">
                <a:hlinkClick r:id="rId15" invalidUrl="" action="" tgtFrame="" tooltip="" history="1" highlightClick="0" endSnd="0"/>
              </a:rPr>
              <a:t>shinyapps.io</a:t>
            </a:r>
            <a:r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t>RStudio </a:t>
            </a:r>
            <a:br/>
            <a:r>
              <a:t>Connect</a:t>
            </a:r>
          </a:p>
        </p:txBody>
      </p:sp>
      <p:sp>
        <p:nvSpPr>
          <p:cNvPr id="186" name="Reload document"/>
          <p:cNvSpPr txBox="1"/>
          <p:nvPr/>
        </p:nvSpPr>
        <p:spPr>
          <a:xfrm>
            <a:off x="9219307" y="2249672"/>
            <a:ext cx="86065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Reload document</a:t>
            </a:r>
          </a:p>
        </p:txBody>
      </p:sp>
      <p:sp>
        <p:nvSpPr>
          <p:cNvPr id="187" name="Find in document"/>
          <p:cNvSpPr txBox="1"/>
          <p:nvPr/>
        </p:nvSpPr>
        <p:spPr>
          <a:xfrm>
            <a:off x="8122314" y="1217544"/>
            <a:ext cx="1222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Find in document</a:t>
            </a:r>
          </a:p>
        </p:txBody>
      </p:sp>
      <p:sp>
        <p:nvSpPr>
          <p:cNvPr id="188" name="File path to output document"/>
          <p:cNvSpPr txBox="1"/>
          <p:nvPr/>
        </p:nvSpPr>
        <p:spPr>
          <a:xfrm>
            <a:off x="7548429" y="735925"/>
            <a:ext cx="197634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File path to output document</a:t>
            </a:r>
          </a:p>
        </p:txBody>
      </p:sp>
      <p:sp>
        <p:nvSpPr>
          <p:cNvPr id="189" name="Line"/>
          <p:cNvSpPr/>
          <p:nvPr/>
        </p:nvSpPr>
        <p:spPr>
          <a:xfrm flipH="1">
            <a:off x="9841735" y="1145416"/>
            <a:ext cx="1" cy="115195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0" name="Line"/>
          <p:cNvSpPr/>
          <p:nvPr/>
        </p:nvSpPr>
        <p:spPr>
          <a:xfrm flipH="1">
            <a:off x="10029059" y="1145416"/>
            <a:ext cx="1" cy="1110606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1" name="Line"/>
          <p:cNvSpPr/>
          <p:nvPr/>
        </p:nvSpPr>
        <p:spPr>
          <a:xfrm flipH="1">
            <a:off x="7427751" y="804136"/>
            <a:ext cx="1" cy="115195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2" name="Line"/>
          <p:cNvSpPr/>
          <p:nvPr/>
        </p:nvSpPr>
        <p:spPr>
          <a:xfrm flipH="1" flipV="1">
            <a:off x="7407074" y="805775"/>
            <a:ext cx="131803" cy="1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3" name="set preview location"/>
          <p:cNvSpPr txBox="1"/>
          <p:nvPr/>
        </p:nvSpPr>
        <p:spPr>
          <a:xfrm>
            <a:off x="4761626" y="1960918"/>
            <a:ext cx="399402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set preview location</a:t>
            </a:r>
          </a:p>
        </p:txBody>
      </p:sp>
      <p:sp>
        <p:nvSpPr>
          <p:cNvPr id="194" name="Line"/>
          <p:cNvSpPr/>
          <p:nvPr/>
        </p:nvSpPr>
        <p:spPr>
          <a:xfrm flipH="1">
            <a:off x="6079274" y="1885257"/>
            <a:ext cx="1" cy="91956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5" name="What is R Markdown?"/>
          <p:cNvSpPr txBox="1"/>
          <p:nvPr/>
        </p:nvSpPr>
        <p:spPr>
          <a:xfrm>
            <a:off x="306210" y="1092199"/>
            <a:ext cx="27187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pc="-50" sz="2500">
                <a:solidFill>
                  <a:srgbClr val="628DB5"/>
                </a:solidFill>
              </a:defRPr>
            </a:pPr>
            <a:r>
              <a:t>What is R Markdown?</a:t>
            </a:r>
          </a:p>
        </p:txBody>
      </p:sp>
      <p:sp>
        <p:nvSpPr>
          <p:cNvPr id="196" name="Insert with `r &lt;code&gt;`. Results appear as text without code."/>
          <p:cNvSpPr txBox="1"/>
          <p:nvPr/>
        </p:nvSpPr>
        <p:spPr>
          <a:xfrm>
            <a:off x="318624" y="7488459"/>
            <a:ext cx="322130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Insert with </a:t>
            </a:r>
            <a:r>
              <a:rPr b="1"/>
              <a:t>`r &lt;code&gt;`</a:t>
            </a:r>
            <a:r>
              <a:t>. Results appear as text without code.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3705736" y="7488458"/>
            <a:ext cx="3131717" cy="250727"/>
            <a:chOff x="0" y="0"/>
            <a:chExt cx="3131716" cy="250725"/>
          </a:xfrm>
        </p:grpSpPr>
        <p:sp>
          <p:nvSpPr>
            <p:cNvPr id="197" name="One or more lines surrounded with ```{r} and ```. Place chunk options within curly braces, after r. Insert with"/>
            <p:cNvSpPr txBox="1"/>
            <p:nvPr/>
          </p:nvSpPr>
          <p:spPr>
            <a:xfrm>
              <a:off x="0" y="0"/>
              <a:ext cx="3131717" cy="25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900">
                  <a:solidFill>
                    <a:srgbClr val="000000"/>
                  </a:solidFill>
                </a:defRPr>
              </a:pPr>
              <a:r>
                <a:t>One or more lines surrounded with </a:t>
              </a:r>
              <a:r>
                <a:rPr b="1"/>
                <a:t>```{r}</a:t>
              </a:r>
              <a:r>
                <a:t> and </a:t>
              </a:r>
              <a:r>
                <a:rPr b="1"/>
                <a:t>```</a:t>
              </a:r>
              <a:r>
                <a:t>. Place chunk options within curly braces, after </a:t>
              </a:r>
              <a:r>
                <a:rPr b="1"/>
                <a:t>r</a:t>
              </a:r>
              <a:r>
                <a:t>. Insert with</a:t>
              </a:r>
            </a:p>
          </p:txBody>
        </p:sp>
        <p:pic>
          <p:nvPicPr>
            <p:cNvPr id="198" name="Screen Shot 2016-02-29 at 3.05.17 PM.png" descr="Screen Shot 2016-02-29 at 3.05.17 PM.png"/>
            <p:cNvPicPr>
              <a:picLocks noChangeAspect="1"/>
            </p:cNvPicPr>
            <p:nvPr/>
          </p:nvPicPr>
          <p:blipFill>
            <a:blip r:embed="rId16">
              <a:extLst/>
            </a:blip>
            <a:srcRect l="24757" t="25000" r="13269" b="10757"/>
            <a:stretch>
              <a:fillRect/>
            </a:stretch>
          </p:blipFill>
          <p:spPr>
            <a:xfrm>
              <a:off x="2218083" y="127458"/>
              <a:ext cx="176962" cy="12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17" fill="norm" stroke="1" extrusionOk="0">
                  <a:moveTo>
                    <a:pt x="7043" y="0"/>
                  </a:moveTo>
                  <a:cubicBezTo>
                    <a:pt x="409" y="0"/>
                    <a:pt x="203" y="307"/>
                    <a:pt x="43" y="11260"/>
                  </a:cubicBezTo>
                  <a:cubicBezTo>
                    <a:pt x="-74" y="19273"/>
                    <a:pt x="-37" y="19598"/>
                    <a:pt x="1298" y="20643"/>
                  </a:cubicBezTo>
                  <a:cubicBezTo>
                    <a:pt x="2352" y="21468"/>
                    <a:pt x="4722" y="21600"/>
                    <a:pt x="11098" y="21199"/>
                  </a:cubicBezTo>
                  <a:cubicBezTo>
                    <a:pt x="15715" y="20908"/>
                    <a:pt x="19727" y="20369"/>
                    <a:pt x="20029" y="19948"/>
                  </a:cubicBezTo>
                  <a:cubicBezTo>
                    <a:pt x="20370" y="19474"/>
                    <a:pt x="20120" y="19183"/>
                    <a:pt x="19354" y="19183"/>
                  </a:cubicBezTo>
                  <a:cubicBezTo>
                    <a:pt x="17339" y="19183"/>
                    <a:pt x="17369" y="17915"/>
                    <a:pt x="19498" y="14943"/>
                  </a:cubicBezTo>
                  <a:cubicBezTo>
                    <a:pt x="20600" y="13406"/>
                    <a:pt x="21526" y="11577"/>
                    <a:pt x="21526" y="10843"/>
                  </a:cubicBezTo>
                  <a:cubicBezTo>
                    <a:pt x="21526" y="8632"/>
                    <a:pt x="17118" y="3042"/>
                    <a:pt x="15781" y="3545"/>
                  </a:cubicBezTo>
                  <a:cubicBezTo>
                    <a:pt x="15030" y="3828"/>
                    <a:pt x="14162" y="3307"/>
                    <a:pt x="13319" y="2016"/>
                  </a:cubicBezTo>
                  <a:cubicBezTo>
                    <a:pt x="12144" y="214"/>
                    <a:pt x="11586" y="0"/>
                    <a:pt x="704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00" name="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"/>
          <p:cNvSpPr txBox="1"/>
          <p:nvPr/>
        </p:nvSpPr>
        <p:spPr>
          <a:xfrm>
            <a:off x="2866296" y="9787169"/>
            <a:ext cx="73052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</a:t>
            </a:r>
          </a:p>
        </p:txBody>
      </p:sp>
      <p:sp>
        <p:nvSpPr>
          <p:cNvPr id="201" name="Embed code with knitr syntax"/>
          <p:cNvSpPr txBox="1"/>
          <p:nvPr/>
        </p:nvSpPr>
        <p:spPr>
          <a:xfrm>
            <a:off x="306210" y="6962140"/>
            <a:ext cx="39201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Embed code with knitr syntax</a:t>
            </a:r>
          </a:p>
        </p:txBody>
      </p:sp>
      <p:sp>
        <p:nvSpPr>
          <p:cNvPr id="202" name="Arrow"/>
          <p:cNvSpPr/>
          <p:nvPr/>
        </p:nvSpPr>
        <p:spPr>
          <a:xfrm>
            <a:off x="1697716" y="76359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3" name="Built with `r getRversion()`                Built with 3.2.3"/>
          <p:cNvSpPr txBox="1"/>
          <p:nvPr/>
        </p:nvSpPr>
        <p:spPr>
          <a:xfrm>
            <a:off x="319070" y="7648196"/>
            <a:ext cx="32213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Built with `r getRversion()`                Built with 3.2.3</a:t>
            </a:r>
          </a:p>
        </p:txBody>
      </p:sp>
      <p:sp>
        <p:nvSpPr>
          <p:cNvPr id="204" name="INLINE CODE"/>
          <p:cNvSpPr txBox="1"/>
          <p:nvPr/>
        </p:nvSpPr>
        <p:spPr>
          <a:xfrm>
            <a:off x="308947" y="7343511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INLINE CODE</a:t>
            </a:r>
          </a:p>
        </p:txBody>
      </p:sp>
      <p:sp>
        <p:nvSpPr>
          <p:cNvPr id="205" name="CODE CHUNKS"/>
          <p:cNvSpPr txBox="1"/>
          <p:nvPr/>
        </p:nvSpPr>
        <p:spPr>
          <a:xfrm>
            <a:off x="3703022" y="7343510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CODE CHUNKS</a:t>
            </a:r>
          </a:p>
        </p:txBody>
      </p:sp>
      <p:sp>
        <p:nvSpPr>
          <p:cNvPr id="206" name="Arrow"/>
          <p:cNvSpPr/>
          <p:nvPr/>
        </p:nvSpPr>
        <p:spPr>
          <a:xfrm>
            <a:off x="4976724" y="77375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7" name="```{r echo=TRUE}…"/>
          <p:cNvSpPr txBox="1"/>
          <p:nvPr/>
        </p:nvSpPr>
        <p:spPr>
          <a:xfrm>
            <a:off x="3674607" y="7744338"/>
            <a:ext cx="1403257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```{r echo=TRUE}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getRversion()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</a:t>
            </a:r>
          </a:p>
        </p:txBody>
      </p:sp>
      <p:sp>
        <p:nvSpPr>
          <p:cNvPr id="208" name="Set with knitr::opts_chunk$set(), e.g."/>
          <p:cNvSpPr txBox="1"/>
          <p:nvPr/>
        </p:nvSpPr>
        <p:spPr>
          <a:xfrm>
            <a:off x="7102525" y="7488458"/>
            <a:ext cx="3131717" cy="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Set with knitr::</a:t>
            </a:r>
            <a:r>
              <a:rPr b="1"/>
              <a:t>opts_chunk$set()</a:t>
            </a:r>
            <a:r>
              <a:t>, e.g.</a:t>
            </a:r>
          </a:p>
        </p:txBody>
      </p:sp>
      <p:sp>
        <p:nvSpPr>
          <p:cNvPr id="209" name="GLOBAL OPTIONS"/>
          <p:cNvSpPr txBox="1"/>
          <p:nvPr/>
        </p:nvSpPr>
        <p:spPr>
          <a:xfrm>
            <a:off x="7099811" y="7343510"/>
            <a:ext cx="1299529" cy="17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GLOBAL OPTIONS</a:t>
            </a:r>
          </a:p>
        </p:txBody>
      </p:sp>
      <p:sp>
        <p:nvSpPr>
          <p:cNvPr id="210" name="```{r include=FALSE}…"/>
          <p:cNvSpPr txBox="1"/>
          <p:nvPr/>
        </p:nvSpPr>
        <p:spPr>
          <a:xfrm>
            <a:off x="7107219" y="7648196"/>
            <a:ext cx="2911553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```{r include=FALSE}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knitr::opts_chunk$set(echo = TRUE)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</a:t>
            </a:r>
          </a:p>
        </p:txBody>
      </p:sp>
      <p:sp>
        <p:nvSpPr>
          <p:cNvPr id="211" name="Use rmarkdown::render() to render/knit at cmd line. Important args:"/>
          <p:cNvSpPr txBox="1"/>
          <p:nvPr/>
        </p:nvSpPr>
        <p:spPr>
          <a:xfrm>
            <a:off x="3330565" y="6253565"/>
            <a:ext cx="335736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rmarkdown::r</a:t>
            </a:r>
            <a:r>
              <a:rPr b="1"/>
              <a:t>ender() </a:t>
            </a:r>
            <a:r>
              <a:t>to render/knit at cmd line. Important args:</a:t>
            </a:r>
          </a:p>
        </p:txBody>
      </p:sp>
      <p:sp>
        <p:nvSpPr>
          <p:cNvPr id="212" name="Workflow"/>
          <p:cNvSpPr txBox="1"/>
          <p:nvPr/>
        </p:nvSpPr>
        <p:spPr>
          <a:xfrm>
            <a:off x="306210" y="3769629"/>
            <a:ext cx="12995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Workflow</a:t>
            </a:r>
          </a:p>
        </p:txBody>
      </p:sp>
      <p:sp>
        <p:nvSpPr>
          <p:cNvPr id="213" name="input - file to render…"/>
          <p:cNvSpPr txBox="1"/>
          <p:nvPr/>
        </p:nvSpPr>
        <p:spPr>
          <a:xfrm>
            <a:off x="3330565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input </a:t>
            </a:r>
            <a:r>
              <a:t>- file to render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output_format</a:t>
            </a:r>
          </a:p>
        </p:txBody>
      </p:sp>
      <p:sp>
        <p:nvSpPr>
          <p:cNvPr id="214" name="render"/>
          <p:cNvSpPr txBox="1"/>
          <p:nvPr/>
        </p:nvSpPr>
        <p:spPr>
          <a:xfrm>
            <a:off x="3330565" y="5852519"/>
            <a:ext cx="92011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render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Parameters"/>
          <p:cNvSpPr txBox="1"/>
          <p:nvPr/>
        </p:nvSpPr>
        <p:spPr>
          <a:xfrm>
            <a:off x="10466209" y="3486766"/>
            <a:ext cx="15465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Parameters</a:t>
            </a:r>
          </a:p>
        </p:txBody>
      </p:sp>
      <p:sp>
        <p:nvSpPr>
          <p:cNvPr id="217" name="Parameterize your documents to reuse with different inputs (e.g., data, values, etc.)"/>
          <p:cNvSpPr txBox="1"/>
          <p:nvPr/>
        </p:nvSpPr>
        <p:spPr>
          <a:xfrm>
            <a:off x="10466209" y="3922136"/>
            <a:ext cx="2120879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Parameterize your documents to reuse with different inputs (e.g., data, values, etc.)</a:t>
            </a:r>
          </a:p>
        </p:txBody>
      </p:sp>
      <p:sp>
        <p:nvSpPr>
          <p:cNvPr id="218" name="---…"/>
          <p:cNvSpPr/>
          <p:nvPr/>
        </p:nvSpPr>
        <p:spPr>
          <a:xfrm>
            <a:off x="12360444" y="4100557"/>
            <a:ext cx="1254805" cy="70545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n: 100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d: !r Sys.Date()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219" name="Today’s date…"/>
          <p:cNvSpPr/>
          <p:nvPr/>
        </p:nvSpPr>
        <p:spPr>
          <a:xfrm>
            <a:off x="12360444" y="4865144"/>
            <a:ext cx="1254805" cy="36730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Today’s date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is `r params$d`</a:t>
            </a:r>
          </a:p>
        </p:txBody>
      </p:sp>
      <p:pic>
        <p:nvPicPr>
          <p:cNvPr id="220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2358857" y="5297618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221" name="1. Add parameters · Create and set parameters in the header as sub-values of params…"/>
          <p:cNvSpPr txBox="1"/>
          <p:nvPr/>
        </p:nvSpPr>
        <p:spPr>
          <a:xfrm>
            <a:off x="10466209" y="4279112"/>
            <a:ext cx="1830697" cy="159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Add parameters · </a:t>
            </a:r>
            <a:r>
              <a:t>Create and set parameters in the header as sub-values of params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2. </a:t>
            </a:r>
            <a:r>
              <a:rPr b="1"/>
              <a:t>Call parameters ·</a:t>
            </a:r>
            <a:r>
              <a:t> Call parameter values in code as params$&lt;name&gt;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Set parameters · </a:t>
            </a:r>
            <a:r>
              <a:t>Set values wth Knit with parameters or the params argument of render():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render("doc.Rmd", params = list(n = 1, d = as.Date("2015-01-01"))</a:t>
            </a:r>
          </a:p>
        </p:txBody>
      </p:sp>
      <p:sp>
        <p:nvSpPr>
          <p:cNvPr id="222" name="output_options -  List of render  options (as in YAML)"/>
          <p:cNvSpPr txBox="1"/>
          <p:nvPr/>
        </p:nvSpPr>
        <p:spPr>
          <a:xfrm>
            <a:off x="4489418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output_options</a:t>
            </a:r>
            <a:r>
              <a:t> - </a:t>
            </a:r>
            <a:br/>
            <a:r>
              <a:t>List of render </a:t>
            </a:r>
            <a:br/>
            <a:r>
              <a:t>options (as in YAML)</a:t>
            </a:r>
          </a:p>
        </p:txBody>
      </p:sp>
      <p:sp>
        <p:nvSpPr>
          <p:cNvPr id="223" name="output_file…"/>
          <p:cNvSpPr txBox="1"/>
          <p:nvPr/>
        </p:nvSpPr>
        <p:spPr>
          <a:xfrm>
            <a:off x="5648271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output_file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output_dir </a:t>
            </a:r>
          </a:p>
        </p:txBody>
      </p:sp>
      <p:sp>
        <p:nvSpPr>
          <p:cNvPr id="224" name="params - list of params to use"/>
          <p:cNvSpPr txBox="1"/>
          <p:nvPr/>
        </p:nvSpPr>
        <p:spPr>
          <a:xfrm>
            <a:off x="6807124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params </a:t>
            </a:r>
            <a:r>
              <a:rPr b="0"/>
              <a:t>- list of params to use</a:t>
            </a:r>
          </a:p>
        </p:txBody>
      </p:sp>
      <p:sp>
        <p:nvSpPr>
          <p:cNvPr id="225" name="envir - environment  to evaluate code chunks in"/>
          <p:cNvSpPr txBox="1"/>
          <p:nvPr/>
        </p:nvSpPr>
        <p:spPr>
          <a:xfrm>
            <a:off x="7965977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envir </a:t>
            </a:r>
            <a:r>
              <a:rPr b="0"/>
              <a:t>- environment </a:t>
            </a:r>
            <a:br>
              <a:rPr b="0"/>
            </a:br>
            <a:r>
              <a:rPr b="0"/>
              <a:t>to evaluate code chunks in</a:t>
            </a:r>
          </a:p>
        </p:txBody>
      </p:sp>
      <p:sp>
        <p:nvSpPr>
          <p:cNvPr id="226" name="encoding - of input file"/>
          <p:cNvSpPr txBox="1"/>
          <p:nvPr/>
        </p:nvSpPr>
        <p:spPr>
          <a:xfrm>
            <a:off x="9124830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encoding </a:t>
            </a:r>
            <a:r>
              <a:rPr b="0"/>
              <a:t>- of input file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4453465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3292308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9" name="Line"/>
          <p:cNvSpPr/>
          <p:nvPr/>
        </p:nvSpPr>
        <p:spPr>
          <a:xfrm flipV="1">
            <a:off x="5614623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0" name="Line"/>
          <p:cNvSpPr/>
          <p:nvPr/>
        </p:nvSpPr>
        <p:spPr>
          <a:xfrm flipV="1">
            <a:off x="6775780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1" name="Line"/>
          <p:cNvSpPr/>
          <p:nvPr/>
        </p:nvSpPr>
        <p:spPr>
          <a:xfrm flipV="1">
            <a:off x="7936938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2" name="Line"/>
          <p:cNvSpPr/>
          <p:nvPr/>
        </p:nvSpPr>
        <p:spPr>
          <a:xfrm flipV="1">
            <a:off x="9098095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3" name="Line"/>
          <p:cNvSpPr/>
          <p:nvPr/>
        </p:nvSpPr>
        <p:spPr>
          <a:xfrm>
            <a:off x="255732" y="3799590"/>
            <a:ext cx="274485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255732" y="6967846"/>
            <a:ext cx="10031726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3295655" y="5870314"/>
            <a:ext cx="696440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6" name="Line"/>
          <p:cNvSpPr/>
          <p:nvPr/>
        </p:nvSpPr>
        <p:spPr>
          <a:xfrm>
            <a:off x="10382208" y="3498372"/>
            <a:ext cx="33379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7" name=".rmd Structure"/>
          <p:cNvSpPr txBox="1"/>
          <p:nvPr/>
        </p:nvSpPr>
        <p:spPr>
          <a:xfrm>
            <a:off x="10442229" y="1089185"/>
            <a:ext cx="18140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300">
                <a:solidFill>
                  <a:srgbClr val="628DB5"/>
                </a:solidFill>
              </a:defRPr>
            </a:pPr>
            <a:r>
              <a:t>.rmd Structure</a:t>
            </a:r>
          </a:p>
        </p:txBody>
      </p:sp>
      <p:sp>
        <p:nvSpPr>
          <p:cNvPr id="238" name="Line"/>
          <p:cNvSpPr/>
          <p:nvPr/>
        </p:nvSpPr>
        <p:spPr>
          <a:xfrm>
            <a:off x="10382208" y="1112897"/>
            <a:ext cx="183069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39" name="Screen Shot 2016-02-29 at 3.03.57 PM.png" descr="Screen Shot 2016-02-29 at 3.03.57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568045" y="7743446"/>
            <a:ext cx="667492" cy="470607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.Rmd files · An R Markdown…"/>
          <p:cNvSpPr txBox="1"/>
          <p:nvPr/>
        </p:nvSpPr>
        <p:spPr>
          <a:xfrm>
            <a:off x="993718" y="1577740"/>
            <a:ext cx="1995992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.Rmd files ·</a:t>
            </a:r>
            <a:r>
              <a:t> An R Markdown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(.Rmd) file is a record of your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research. It contains the code that a scientist needs to reproduce your work along with the narration that a reader needs to understand your work.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pc="-19" sz="950">
                <a:solidFill>
                  <a:srgbClr val="000000"/>
                </a:solidFill>
              </a:defRPr>
            </a:pPr>
            <a:r>
              <a:rPr b="1"/>
              <a:t>Reproducible Research ·</a:t>
            </a:r>
            <a:r>
              <a:t> At the click of a button, or the type of a command, you can rerun the code in an R Markdown file to reproduce your work and export the results as a finished report.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Dynamic Documents ·</a:t>
            </a:r>
            <a:r>
              <a:t> You can choose to export the finished report in a variety of formats, including html, pdf, MS Word, or RTF documents; html or pdf based slides, Notebooks, and more.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370244" y="1595507"/>
            <a:ext cx="477679" cy="1802445"/>
            <a:chOff x="0" y="0"/>
            <a:chExt cx="477678" cy="1802444"/>
          </a:xfrm>
        </p:grpSpPr>
        <p:grpSp>
          <p:nvGrpSpPr>
            <p:cNvPr id="244" name="Group"/>
            <p:cNvGrpSpPr/>
            <p:nvPr/>
          </p:nvGrpSpPr>
          <p:grpSpPr>
            <a:xfrm>
              <a:off x="63734" y="849605"/>
              <a:ext cx="378731" cy="353385"/>
              <a:chOff x="148589" y="9433"/>
              <a:chExt cx="378730" cy="353383"/>
            </a:xfrm>
          </p:grpSpPr>
          <p:pic>
            <p:nvPicPr>
              <p:cNvPr id="241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20">
                <a:extLst/>
              </a:blip>
              <a:srcRect l="9521" t="0" r="0" b="0"/>
              <a:stretch>
                <a:fillRect/>
              </a:stretch>
            </p:blipFill>
            <p:spPr>
              <a:xfrm>
                <a:off x="148589" y="9433"/>
                <a:ext cx="276208" cy="179547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42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198783" y="229878"/>
                <a:ext cx="242984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43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tretch>
                <a:fillRect/>
              </a:stretch>
            </p:blipFill>
            <p:spPr>
              <a:xfrm>
                <a:off x="266123" y="128055"/>
                <a:ext cx="261197" cy="155631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253" name="Group"/>
            <p:cNvGrpSpPr/>
            <p:nvPr/>
          </p:nvGrpSpPr>
          <p:grpSpPr>
            <a:xfrm>
              <a:off x="64719" y="1395721"/>
              <a:ext cx="376763" cy="406724"/>
              <a:chOff x="-3281" y="219457"/>
              <a:chExt cx="376762" cy="406722"/>
            </a:xfrm>
          </p:grpSpPr>
          <p:pic>
            <p:nvPicPr>
              <p:cNvPr id="245" name="Image" descr="Image"/>
              <p:cNvPicPr>
                <a:picLocks noChangeAspect="1"/>
              </p:cNvPicPr>
              <p:nvPr/>
            </p:nvPicPr>
            <p:blipFill>
              <a:blip r:embed="rId23">
                <a:extLst/>
              </a:blip>
              <a:stretch>
                <a:fillRect/>
              </a:stretch>
            </p:blipFill>
            <p:spPr>
              <a:xfrm>
                <a:off x="193736" y="219457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50" name="Group"/>
              <p:cNvGrpSpPr/>
              <p:nvPr/>
            </p:nvGrpSpPr>
            <p:grpSpPr>
              <a:xfrm>
                <a:off x="0" y="219457"/>
                <a:ext cx="180702" cy="174229"/>
                <a:chOff x="0" y="0"/>
                <a:chExt cx="180701" cy="174228"/>
              </a:xfrm>
            </p:grpSpPr>
            <p:pic>
              <p:nvPicPr>
                <p:cNvPr id="246" name="text-x-tex.png" descr="text-x-tex.png"/>
                <p:cNvPicPr>
                  <a:picLocks noChangeAspect="1"/>
                </p:cNvPicPr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47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b="0" sz="30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248" name="Image" descr="Image"/>
                <p:cNvPicPr>
                  <a:picLocks noChangeAspect="1"/>
                </p:cNvPicPr>
                <p:nvPr/>
              </p:nvPicPr>
              <p:blipFill>
                <a:blip r:embed="rId2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49" name="Image" descr="Image"/>
                <p:cNvPicPr>
                  <a:picLocks noChangeAspect="1"/>
                </p:cNvPicPr>
                <p:nvPr/>
              </p:nvPicPr>
              <p:blipFill>
                <a:blip r:embed="rId26">
                  <a:extLst/>
                </a:blip>
                <a:srcRect l="0"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51" name="Group" descr="Group"/>
              <p:cNvPicPr>
                <a:picLocks noChangeAspect="1"/>
              </p:cNvPicPr>
              <p:nvPr/>
            </p:nvPicPr>
            <p:blipFill>
              <a:blip r:embed="rId27">
                <a:extLst/>
              </a:blip>
              <a:stretch>
                <a:fillRect/>
              </a:stretch>
            </p:blipFill>
            <p:spPr>
              <a:xfrm>
                <a:off x="188221" y="433866"/>
                <a:ext cx="185260" cy="1852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2" name="Group" descr="Group"/>
              <p:cNvPicPr>
                <a:picLocks noChangeAspect="1"/>
              </p:cNvPicPr>
              <p:nvPr/>
            </p:nvPicPr>
            <p:blipFill>
              <a:blip r:embed="rId28">
                <a:extLst/>
              </a:blip>
              <a:stretch>
                <a:fillRect/>
              </a:stretch>
            </p:blipFill>
            <p:spPr>
              <a:xfrm>
                <a:off x="-3282" y="438915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4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29">
              <a:extLst/>
            </a:blip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58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255" name="RSource.png" descr="RSource.png"/>
              <p:cNvPicPr>
                <a:picLocks noChangeAspect="1"/>
              </p:cNvPicPr>
              <p:nvPr/>
            </p:nvPicPr>
            <p:blipFill>
              <a:blip r:embed="rId30">
                <a:extLst/>
              </a:blip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6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2700" dist="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b="0" sz="2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b="0" sz="6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Rmd</a:t>
                </a:r>
              </a:p>
            </p:txBody>
          </p:sp>
        </p:grpSp>
        <p:sp>
          <p:nvSpPr>
            <p:cNvPr id="259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0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1" name="Arrow"/>
            <p:cNvSpPr/>
            <p:nvPr/>
          </p:nvSpPr>
          <p:spPr>
            <a:xfrm flipH="1" rot="17957999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2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64" name="cache - cache results for future knits (default = FALSE)…"/>
          <p:cNvSpPr txBox="1"/>
          <p:nvPr/>
        </p:nvSpPr>
        <p:spPr>
          <a:xfrm>
            <a:off x="306369" y="8458868"/>
            <a:ext cx="2456829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</a:t>
            </a:r>
            <a:r>
              <a:t> - cache results for future knits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cache.path</a:t>
            </a:r>
            <a:r>
              <a:t> - directory to save cached results in (default = "cache/")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child</a:t>
            </a:r>
            <a:r>
              <a:t> - file(s) to knit and then include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collapse</a:t>
            </a:r>
            <a:r>
              <a:t> - collapse all output into single block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pc="-26" sz="900">
                <a:solidFill>
                  <a:srgbClr val="000000"/>
                </a:solidFill>
              </a:defRPr>
            </a:pPr>
            <a:r>
              <a:rPr b="1"/>
              <a:t>comment</a:t>
            </a:r>
            <a:r>
              <a:t> - prefix for each line of results (default = '##')</a:t>
            </a:r>
          </a:p>
        </p:txBody>
      </p:sp>
      <p:sp>
        <p:nvSpPr>
          <p:cNvPr id="265" name="dependson - chunk dependencies for caching (default = NULL)…"/>
          <p:cNvSpPr txBox="1"/>
          <p:nvPr/>
        </p:nvSpPr>
        <p:spPr>
          <a:xfrm>
            <a:off x="2866296" y="8458868"/>
            <a:ext cx="2456829" cy="1463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dependson</a:t>
            </a:r>
            <a:r>
              <a:t> - chunk dependencies for caching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echo</a:t>
            </a:r>
            <a:r>
              <a:t> - Display code in output 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engine</a:t>
            </a:r>
            <a:r>
              <a:t> - code language used in chunk (default = 'R')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error</a:t>
            </a:r>
            <a:r>
              <a:t> - Display error messages in doc (TRUE) or stop render when errors occur (FALSE)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eval</a:t>
            </a:r>
            <a:r>
              <a:t> - Run code in chunk (default = TRUE)</a:t>
            </a:r>
          </a:p>
        </p:txBody>
      </p:sp>
      <p:sp>
        <p:nvSpPr>
          <p:cNvPr id="266" name="message - display code messages in  document (default = TRUE)…"/>
          <p:cNvSpPr txBox="1"/>
          <p:nvPr/>
        </p:nvSpPr>
        <p:spPr>
          <a:xfrm>
            <a:off x="7986149" y="8458868"/>
            <a:ext cx="2456829" cy="127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message</a:t>
            </a:r>
            <a:r>
              <a:t> - display code messages in </a:t>
            </a:r>
            <a:br/>
            <a:r>
              <a:t>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results</a:t>
            </a:r>
            <a:r>
              <a:t>  (default = 'markup')</a:t>
            </a:r>
            <a:br/>
            <a:r>
              <a:t>'asis' - passthrough results</a:t>
            </a:r>
            <a:br/>
            <a:r>
              <a:t>'hide' - do not display results</a:t>
            </a:r>
            <a:br/>
            <a:r>
              <a:t>'hold' - put all results below all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tidy</a:t>
            </a:r>
            <a:r>
              <a:t> - tidy code for display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warning</a:t>
            </a:r>
            <a:r>
              <a:t> - display code warnings in document (default = TRUE)</a:t>
            </a:r>
          </a:p>
        </p:txBody>
      </p:sp>
      <p:sp>
        <p:nvSpPr>
          <p:cNvPr id="267" name="fig.align - 'left', 'right', or 'center' (default = 'default')…"/>
          <p:cNvSpPr txBox="1"/>
          <p:nvPr/>
        </p:nvSpPr>
        <p:spPr>
          <a:xfrm>
            <a:off x="5426223" y="8458868"/>
            <a:ext cx="2456828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fig.align</a:t>
            </a:r>
            <a:r>
              <a:t> - 'left', 'right', or 'center' (default = 'default')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fig.cap</a:t>
            </a:r>
            <a:r>
              <a:t> - figure caption as character string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fig.height, fig.width</a:t>
            </a:r>
            <a:r>
              <a:t> - Dimensions of plots in inches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highlight</a:t>
            </a:r>
            <a:r>
              <a:t> - highlight source code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include</a:t>
            </a:r>
            <a:r>
              <a:t> - Include chunk in doc after running (default = TRUE)</a:t>
            </a:r>
          </a:p>
        </p:txBody>
      </p:sp>
      <p:sp>
        <p:nvSpPr>
          <p:cNvPr id="268" name="Line"/>
          <p:cNvSpPr/>
          <p:nvPr/>
        </p:nvSpPr>
        <p:spPr>
          <a:xfrm flipV="1">
            <a:off x="256190" y="8250448"/>
            <a:ext cx="10030810" cy="1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9" name="IMPORTANT CHUNK OPTIONS"/>
          <p:cNvSpPr txBox="1"/>
          <p:nvPr/>
        </p:nvSpPr>
        <p:spPr>
          <a:xfrm>
            <a:off x="308947" y="8245685"/>
            <a:ext cx="2120879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IMPORTANT CHUNK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Line"/>
          <p:cNvSpPr/>
          <p:nvPr/>
        </p:nvSpPr>
        <p:spPr>
          <a:xfrm flipV="1">
            <a:off x="10382209" y="5867883"/>
            <a:ext cx="1835192" cy="127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3" name="Interactive Documents"/>
          <p:cNvSpPr txBox="1"/>
          <p:nvPr/>
        </p:nvSpPr>
        <p:spPr>
          <a:xfrm>
            <a:off x="10466209" y="5867400"/>
            <a:ext cx="155448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6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Interactive</a:t>
            </a:r>
            <a:br/>
            <a:r>
              <a:t>Documents</a:t>
            </a:r>
          </a:p>
        </p:txBody>
      </p:sp>
      <p:sp>
        <p:nvSpPr>
          <p:cNvPr id="274" name="Turn your report into an interactive Shiny  document in 4 steps…"/>
          <p:cNvSpPr txBox="1"/>
          <p:nvPr/>
        </p:nvSpPr>
        <p:spPr>
          <a:xfrm>
            <a:off x="10466209" y="6554781"/>
            <a:ext cx="2911553" cy="101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Turn your report into an interactive Shiny </a:t>
            </a:r>
            <a:br/>
            <a:r>
              <a:t>document in 4 steps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Add runtime: shiny to the YAML header.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Call Shiny input functions to embed input objects.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Call Shiny render functions to embed reactive output.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Render with rmarkdown::run  or click Run Document in RStudio IDE</a:t>
            </a:r>
          </a:p>
        </p:txBody>
      </p:sp>
      <p:sp>
        <p:nvSpPr>
          <p:cNvPr id="275" name="---…"/>
          <p:cNvSpPr/>
          <p:nvPr/>
        </p:nvSpPr>
        <p:spPr>
          <a:xfrm>
            <a:off x="10470972" y="7716296"/>
            <a:ext cx="1400082" cy="1782463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runtime: shiny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```{r, echo = FALSE}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numericInput("n",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"How many cars?", 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renderTable({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head(cars, input$n)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pic>
        <p:nvPicPr>
          <p:cNvPr id="276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9392" y="7716296"/>
            <a:ext cx="921054" cy="1769739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277" name="Arrow"/>
          <p:cNvSpPr/>
          <p:nvPr/>
        </p:nvSpPr>
        <p:spPr>
          <a:xfrm>
            <a:off x="11953227" y="8493692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78" name="shiny-hexbin-sticker-from-rstudio.png" descr="shiny-hexbin-sticker-from-rstudi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87637" y="8974140"/>
            <a:ext cx="577671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Embed a complete app into your document with shiny::shinyAppDir()…"/>
          <p:cNvSpPr txBox="1"/>
          <p:nvPr/>
        </p:nvSpPr>
        <p:spPr>
          <a:xfrm>
            <a:off x="10466209" y="9581429"/>
            <a:ext cx="291155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Embed a complete app into your document with shiny::</a:t>
            </a:r>
            <a:r>
              <a:rPr b="1"/>
              <a:t>shinyAppDir()</a:t>
            </a:r>
            <a:endParaRPr b="1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NOTE: </a:t>
            </a:r>
            <a:r>
              <a:rPr i="1"/>
              <a:t>Your report will rendered as a Shiny app, which means you must choose an html output format, like </a:t>
            </a:r>
            <a:r>
              <a:rPr b="1" i="1"/>
              <a:t>html_document</a:t>
            </a:r>
            <a:r>
              <a:rPr i="1"/>
              <a:t>, and serve it with an active R Session.</a:t>
            </a:r>
          </a:p>
        </p:txBody>
      </p:sp>
      <p:sp>
        <p:nvSpPr>
          <p:cNvPr id="280" name="Line"/>
          <p:cNvSpPr/>
          <p:nvPr/>
        </p:nvSpPr>
        <p:spPr>
          <a:xfrm>
            <a:off x="363682" y="11029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R Markdown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 Markdown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284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52620" y="1272493"/>
            <a:ext cx="6672401" cy="43749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285" name="Rectangle"/>
          <p:cNvSpPr/>
          <p:nvPr/>
        </p:nvSpPr>
        <p:spPr>
          <a:xfrm>
            <a:off x="6646633" y="2215382"/>
            <a:ext cx="3236141" cy="7028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6" name="Screen Shot 2016-02-26 at 3.47.41 PM.png" descr="Screen Shot 2016-02-26 at 3.47.41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87905" y="1600960"/>
            <a:ext cx="6618032" cy="4021431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modify chunk options"/>
          <p:cNvSpPr txBox="1"/>
          <p:nvPr/>
        </p:nvSpPr>
        <p:spPr>
          <a:xfrm>
            <a:off x="5488723" y="3632913"/>
            <a:ext cx="530989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modify chunk options</a:t>
            </a:r>
          </a:p>
        </p:txBody>
      </p:sp>
      <p:sp>
        <p:nvSpPr>
          <p:cNvPr id="288" name="run all previous chunks"/>
          <p:cNvSpPr txBox="1"/>
          <p:nvPr/>
        </p:nvSpPr>
        <p:spPr>
          <a:xfrm>
            <a:off x="5785826" y="3292428"/>
            <a:ext cx="60410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all previous chunks</a:t>
            </a:r>
          </a:p>
        </p:txBody>
      </p:sp>
      <p:sp>
        <p:nvSpPr>
          <p:cNvPr id="289" name="run current chunk"/>
          <p:cNvSpPr txBox="1"/>
          <p:nvPr/>
        </p:nvSpPr>
        <p:spPr>
          <a:xfrm>
            <a:off x="6418170" y="3619810"/>
            <a:ext cx="501247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current chunk</a:t>
            </a:r>
          </a:p>
        </p:txBody>
      </p:sp>
      <p:sp>
        <p:nvSpPr>
          <p:cNvPr id="290" name="Line"/>
          <p:cNvSpPr/>
          <p:nvPr/>
        </p:nvSpPr>
        <p:spPr>
          <a:xfrm flipV="1">
            <a:off x="6305649" y="3929708"/>
            <a:ext cx="131802" cy="131803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1" name="Line"/>
          <p:cNvSpPr/>
          <p:nvPr/>
        </p:nvSpPr>
        <p:spPr>
          <a:xfrm flipH="1" flipV="1">
            <a:off x="6030725" y="3647565"/>
            <a:ext cx="114301" cy="414107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2" name="Line"/>
          <p:cNvSpPr/>
          <p:nvPr/>
        </p:nvSpPr>
        <p:spPr>
          <a:xfrm flipH="1" flipV="1">
            <a:off x="5861264" y="3965199"/>
            <a:ext cx="131803" cy="131803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3" name="insert code chunk"/>
          <p:cNvSpPr txBox="1"/>
          <p:nvPr/>
        </p:nvSpPr>
        <p:spPr>
          <a:xfrm>
            <a:off x="5233551" y="1960918"/>
            <a:ext cx="33195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294" name="go to code chunk"/>
          <p:cNvSpPr txBox="1"/>
          <p:nvPr/>
        </p:nvSpPr>
        <p:spPr>
          <a:xfrm>
            <a:off x="5644059" y="2144713"/>
            <a:ext cx="469834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go to code chunk</a:t>
            </a:r>
          </a:p>
        </p:txBody>
      </p:sp>
      <p:sp>
        <p:nvSpPr>
          <p:cNvPr id="295" name="run code chunk(s)"/>
          <p:cNvSpPr txBox="1"/>
          <p:nvPr/>
        </p:nvSpPr>
        <p:spPr>
          <a:xfrm>
            <a:off x="5918401" y="1946313"/>
            <a:ext cx="577018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code chunk(s)</a:t>
            </a:r>
          </a:p>
        </p:txBody>
      </p:sp>
      <p:sp>
        <p:nvSpPr>
          <p:cNvPr id="296" name="Line"/>
          <p:cNvSpPr/>
          <p:nvPr/>
        </p:nvSpPr>
        <p:spPr>
          <a:xfrm flipH="1">
            <a:off x="5745783" y="1882797"/>
            <a:ext cx="16870" cy="283570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7" name="Line"/>
          <p:cNvSpPr/>
          <p:nvPr/>
        </p:nvSpPr>
        <p:spPr>
          <a:xfrm flipH="1">
            <a:off x="5749045" y="1879272"/>
            <a:ext cx="143871" cy="28357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8" name="Line"/>
          <p:cNvSpPr/>
          <p:nvPr/>
        </p:nvSpPr>
        <p:spPr>
          <a:xfrm flipH="1">
            <a:off x="6541793" y="1885257"/>
            <a:ext cx="1" cy="486604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9" name="Line"/>
          <p:cNvSpPr/>
          <p:nvPr/>
        </p:nvSpPr>
        <p:spPr>
          <a:xfrm flipH="1">
            <a:off x="4901138" y="1872388"/>
            <a:ext cx="152131" cy="15213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00" name="Screen Shot 2016-02-26 at 3.38.51 PM.png" descr="Screen Shot 2016-02-26 at 3.38.51 PM.png"/>
          <p:cNvPicPr>
            <a:picLocks noChangeAspect="1"/>
          </p:cNvPicPr>
          <p:nvPr/>
        </p:nvPicPr>
        <p:blipFill>
          <a:blip r:embed="rId8">
            <a:extLst/>
          </a:blip>
          <a:srcRect l="9980" t="5056" r="9980" b="12139"/>
          <a:stretch>
            <a:fillRect/>
          </a:stretch>
        </p:blipFill>
        <p:spPr>
          <a:xfrm>
            <a:off x="6838576" y="881837"/>
            <a:ext cx="3258207" cy="39873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301" name="Circle"/>
          <p:cNvSpPr/>
          <p:nvPr/>
        </p:nvSpPr>
        <p:spPr>
          <a:xfrm>
            <a:off x="3645313" y="1207663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2" name="1"/>
          <p:cNvSpPr txBox="1"/>
          <p:nvPr/>
        </p:nvSpPr>
        <p:spPr>
          <a:xfrm>
            <a:off x="3670713" y="117209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Circle"/>
          <p:cNvSpPr/>
          <p:nvPr/>
        </p:nvSpPr>
        <p:spPr>
          <a:xfrm>
            <a:off x="4084250" y="2239830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4" name="2"/>
          <p:cNvSpPr txBox="1"/>
          <p:nvPr/>
        </p:nvSpPr>
        <p:spPr>
          <a:xfrm>
            <a:off x="4109650" y="220426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5" name="Circle"/>
          <p:cNvSpPr/>
          <p:nvPr/>
        </p:nvSpPr>
        <p:spPr>
          <a:xfrm>
            <a:off x="4560500" y="165280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6" name="3"/>
          <p:cNvSpPr txBox="1"/>
          <p:nvPr/>
        </p:nvSpPr>
        <p:spPr>
          <a:xfrm>
            <a:off x="4585900" y="161723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7" name="Circle"/>
          <p:cNvSpPr/>
          <p:nvPr/>
        </p:nvSpPr>
        <p:spPr>
          <a:xfrm>
            <a:off x="8463963" y="1632706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8" name="4"/>
          <p:cNvSpPr txBox="1"/>
          <p:nvPr/>
        </p:nvSpPr>
        <p:spPr>
          <a:xfrm>
            <a:off x="8489363" y="1597142"/>
            <a:ext cx="119874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9" name="Circle"/>
          <p:cNvSpPr/>
          <p:nvPr/>
        </p:nvSpPr>
        <p:spPr>
          <a:xfrm>
            <a:off x="9576999" y="932426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5"/>
          <p:cNvSpPr txBox="1"/>
          <p:nvPr/>
        </p:nvSpPr>
        <p:spPr>
          <a:xfrm>
            <a:off x="9602399" y="896861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1" name="Circle"/>
          <p:cNvSpPr/>
          <p:nvPr/>
        </p:nvSpPr>
        <p:spPr>
          <a:xfrm>
            <a:off x="3541186" y="4948222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2" name="6"/>
          <p:cNvSpPr txBox="1"/>
          <p:nvPr/>
        </p:nvSpPr>
        <p:spPr>
          <a:xfrm>
            <a:off x="3566586" y="491265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3" name="Circle"/>
          <p:cNvSpPr/>
          <p:nvPr/>
        </p:nvSpPr>
        <p:spPr>
          <a:xfrm>
            <a:off x="7652949" y="5458830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4" name="7"/>
          <p:cNvSpPr txBox="1"/>
          <p:nvPr/>
        </p:nvSpPr>
        <p:spPr>
          <a:xfrm>
            <a:off x="7678349" y="5435966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15" name="Line"/>
          <p:cNvSpPr/>
          <p:nvPr/>
        </p:nvSpPr>
        <p:spPr>
          <a:xfrm flipH="1">
            <a:off x="5409621" y="1872388"/>
            <a:ext cx="117694" cy="117694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6" name="publish"/>
          <p:cNvSpPr txBox="1"/>
          <p:nvPr/>
        </p:nvSpPr>
        <p:spPr>
          <a:xfrm>
            <a:off x="6278684" y="2339125"/>
            <a:ext cx="57701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publish</a:t>
            </a:r>
          </a:p>
        </p:txBody>
      </p:sp>
      <p:sp>
        <p:nvSpPr>
          <p:cNvPr id="317" name="show outline"/>
          <p:cNvSpPr txBox="1"/>
          <p:nvPr/>
        </p:nvSpPr>
        <p:spPr>
          <a:xfrm>
            <a:off x="6489351" y="2544201"/>
            <a:ext cx="577017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show outline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6777859" y="1885257"/>
            <a:ext cx="1" cy="80362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9" name="synch publish button to accounts at…"/>
          <p:cNvSpPr txBox="1"/>
          <p:nvPr/>
        </p:nvSpPr>
        <p:spPr>
          <a:xfrm>
            <a:off x="9219307" y="1242248"/>
            <a:ext cx="86065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t>synch publish button to accounts at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rPr u="sng">
                <a:hlinkClick r:id="rId10" invalidUrl="" action="" tgtFrame="" tooltip="" history="1" highlightClick="0" endSnd="0"/>
              </a:rPr>
              <a:t>rpubs.com</a:t>
            </a:r>
            <a:r>
              <a:t>,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rPr u="sng">
                <a:hlinkClick r:id="rId11" invalidUrl="" action="" tgtFrame="" tooltip="" history="1" highlightClick="0" endSnd="0"/>
              </a:rPr>
              <a:t>shinyapps.io</a:t>
            </a:r>
            <a:r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t>RStudio </a:t>
            </a:r>
            <a:br/>
            <a:r>
              <a:t>Connect</a:t>
            </a:r>
          </a:p>
        </p:txBody>
      </p:sp>
      <p:sp>
        <p:nvSpPr>
          <p:cNvPr id="320" name="Reload document"/>
          <p:cNvSpPr txBox="1"/>
          <p:nvPr/>
        </p:nvSpPr>
        <p:spPr>
          <a:xfrm>
            <a:off x="9219307" y="2249672"/>
            <a:ext cx="86065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Reload document</a:t>
            </a:r>
          </a:p>
        </p:txBody>
      </p:sp>
      <p:sp>
        <p:nvSpPr>
          <p:cNvPr id="321" name="Find in document"/>
          <p:cNvSpPr txBox="1"/>
          <p:nvPr/>
        </p:nvSpPr>
        <p:spPr>
          <a:xfrm>
            <a:off x="8122314" y="1217544"/>
            <a:ext cx="1222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Find in document</a:t>
            </a:r>
          </a:p>
        </p:txBody>
      </p:sp>
      <p:sp>
        <p:nvSpPr>
          <p:cNvPr id="322" name="File path to output document"/>
          <p:cNvSpPr txBox="1"/>
          <p:nvPr/>
        </p:nvSpPr>
        <p:spPr>
          <a:xfrm>
            <a:off x="7548429" y="735925"/>
            <a:ext cx="197634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File path to output document</a:t>
            </a:r>
          </a:p>
        </p:txBody>
      </p:sp>
      <p:sp>
        <p:nvSpPr>
          <p:cNvPr id="323" name="Line"/>
          <p:cNvSpPr/>
          <p:nvPr/>
        </p:nvSpPr>
        <p:spPr>
          <a:xfrm flipH="1">
            <a:off x="9841735" y="1145416"/>
            <a:ext cx="1" cy="115195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4" name="Line"/>
          <p:cNvSpPr/>
          <p:nvPr/>
        </p:nvSpPr>
        <p:spPr>
          <a:xfrm flipH="1">
            <a:off x="10029059" y="1145416"/>
            <a:ext cx="1" cy="1110606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5" name="Line"/>
          <p:cNvSpPr/>
          <p:nvPr/>
        </p:nvSpPr>
        <p:spPr>
          <a:xfrm flipH="1">
            <a:off x="7427751" y="804136"/>
            <a:ext cx="1" cy="115195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6" name="Line"/>
          <p:cNvSpPr/>
          <p:nvPr/>
        </p:nvSpPr>
        <p:spPr>
          <a:xfrm flipH="1" flipV="1">
            <a:off x="7407074" y="805775"/>
            <a:ext cx="131803" cy="1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7" name="set preview location"/>
          <p:cNvSpPr txBox="1"/>
          <p:nvPr/>
        </p:nvSpPr>
        <p:spPr>
          <a:xfrm>
            <a:off x="4761626" y="1960918"/>
            <a:ext cx="399402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set preview location</a:t>
            </a:r>
          </a:p>
        </p:txBody>
      </p:sp>
      <p:sp>
        <p:nvSpPr>
          <p:cNvPr id="328" name="Line"/>
          <p:cNvSpPr/>
          <p:nvPr/>
        </p:nvSpPr>
        <p:spPr>
          <a:xfrm flipH="1">
            <a:off x="6079274" y="1885257"/>
            <a:ext cx="1" cy="91956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9" name="Insert with `r &lt;code&gt;`. Results appear as text without code."/>
          <p:cNvSpPr txBox="1"/>
          <p:nvPr/>
        </p:nvSpPr>
        <p:spPr>
          <a:xfrm>
            <a:off x="318624" y="7488459"/>
            <a:ext cx="322130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Insert with </a:t>
            </a:r>
            <a:r>
              <a:rPr b="1"/>
              <a:t>`r &lt;code&gt;`</a:t>
            </a:r>
            <a:r>
              <a:t>. Results appear as text without code.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3705736" y="7488458"/>
            <a:ext cx="3131717" cy="250727"/>
            <a:chOff x="0" y="0"/>
            <a:chExt cx="3131716" cy="250725"/>
          </a:xfrm>
        </p:grpSpPr>
        <p:sp>
          <p:nvSpPr>
            <p:cNvPr id="330" name="One or more lines surrounded with ```{r} and ```. Place chunk options within curly braces, after r. Insert with"/>
            <p:cNvSpPr txBox="1"/>
            <p:nvPr/>
          </p:nvSpPr>
          <p:spPr>
            <a:xfrm>
              <a:off x="0" y="0"/>
              <a:ext cx="3131717" cy="25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900">
                  <a:solidFill>
                    <a:srgbClr val="000000"/>
                  </a:solidFill>
                </a:defRPr>
              </a:pPr>
              <a:r>
                <a:t>One or more lines surrounded with </a:t>
              </a:r>
              <a:r>
                <a:rPr b="1"/>
                <a:t>```{r}</a:t>
              </a:r>
              <a:r>
                <a:t> and </a:t>
              </a:r>
              <a:r>
                <a:rPr b="1"/>
                <a:t>```</a:t>
              </a:r>
              <a:r>
                <a:t>. Place chunk options within curly braces, after </a:t>
              </a:r>
              <a:r>
                <a:rPr b="1"/>
                <a:t>r</a:t>
              </a:r>
              <a:r>
                <a:t>. Insert with</a:t>
              </a:r>
            </a:p>
          </p:txBody>
        </p:sp>
        <p:pic>
          <p:nvPicPr>
            <p:cNvPr id="331" name="Screen Shot 2016-02-29 at 3.05.17 PM.png" descr="Screen Shot 2016-02-29 at 3.05.17 PM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24757" t="25000" r="13269" b="10757"/>
            <a:stretch>
              <a:fillRect/>
            </a:stretch>
          </p:blipFill>
          <p:spPr>
            <a:xfrm>
              <a:off x="2218083" y="127458"/>
              <a:ext cx="176962" cy="12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17" fill="norm" stroke="1" extrusionOk="0">
                  <a:moveTo>
                    <a:pt x="7043" y="0"/>
                  </a:moveTo>
                  <a:cubicBezTo>
                    <a:pt x="409" y="0"/>
                    <a:pt x="203" y="307"/>
                    <a:pt x="43" y="11260"/>
                  </a:cubicBezTo>
                  <a:cubicBezTo>
                    <a:pt x="-74" y="19273"/>
                    <a:pt x="-37" y="19598"/>
                    <a:pt x="1298" y="20643"/>
                  </a:cubicBezTo>
                  <a:cubicBezTo>
                    <a:pt x="2352" y="21468"/>
                    <a:pt x="4722" y="21600"/>
                    <a:pt x="11098" y="21199"/>
                  </a:cubicBezTo>
                  <a:cubicBezTo>
                    <a:pt x="15715" y="20908"/>
                    <a:pt x="19727" y="20369"/>
                    <a:pt x="20029" y="19948"/>
                  </a:cubicBezTo>
                  <a:cubicBezTo>
                    <a:pt x="20370" y="19474"/>
                    <a:pt x="20120" y="19183"/>
                    <a:pt x="19354" y="19183"/>
                  </a:cubicBezTo>
                  <a:cubicBezTo>
                    <a:pt x="17339" y="19183"/>
                    <a:pt x="17369" y="17915"/>
                    <a:pt x="19498" y="14943"/>
                  </a:cubicBezTo>
                  <a:cubicBezTo>
                    <a:pt x="20600" y="13406"/>
                    <a:pt x="21526" y="11577"/>
                    <a:pt x="21526" y="10843"/>
                  </a:cubicBezTo>
                  <a:cubicBezTo>
                    <a:pt x="21526" y="8632"/>
                    <a:pt x="17118" y="3042"/>
                    <a:pt x="15781" y="3545"/>
                  </a:cubicBezTo>
                  <a:cubicBezTo>
                    <a:pt x="15030" y="3828"/>
                    <a:pt x="14162" y="3307"/>
                    <a:pt x="13319" y="2016"/>
                  </a:cubicBezTo>
                  <a:cubicBezTo>
                    <a:pt x="12144" y="214"/>
                    <a:pt x="11586" y="0"/>
                    <a:pt x="704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333" name="cache - cache results for future knits (default = FALSE)…"/>
          <p:cNvSpPr txBox="1"/>
          <p:nvPr/>
        </p:nvSpPr>
        <p:spPr>
          <a:xfrm>
            <a:off x="306369" y="8458868"/>
            <a:ext cx="2456829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</a:t>
            </a:r>
            <a:r>
              <a:t> - cache results for future knits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cache.path</a:t>
            </a:r>
            <a:r>
              <a:t> - directory to save cached results in (default = "cache/")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child</a:t>
            </a:r>
            <a:r>
              <a:t> - file(s) to knit and then include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collapse</a:t>
            </a:r>
            <a:r>
              <a:t> - collapse all output into single block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pc="-26" sz="900">
                <a:solidFill>
                  <a:srgbClr val="000000"/>
                </a:solidFill>
              </a:defRPr>
            </a:pPr>
            <a:r>
              <a:rPr b="1"/>
              <a:t>comment</a:t>
            </a:r>
            <a:r>
              <a:t> - prefix for each line of results (default = '##')</a:t>
            </a:r>
          </a:p>
        </p:txBody>
      </p:sp>
      <p:sp>
        <p:nvSpPr>
          <p:cNvPr id="334" name="dependson - chunk dependencies for caching (default = NULL)…"/>
          <p:cNvSpPr txBox="1"/>
          <p:nvPr/>
        </p:nvSpPr>
        <p:spPr>
          <a:xfrm>
            <a:off x="2866296" y="8458868"/>
            <a:ext cx="2456829" cy="1463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dependson</a:t>
            </a:r>
            <a:r>
              <a:t> - chunk dependencies for caching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echo</a:t>
            </a:r>
            <a:r>
              <a:t> - Display code in output 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engine</a:t>
            </a:r>
            <a:r>
              <a:t> - code language used in chunk (default = 'R')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error</a:t>
            </a:r>
            <a:r>
              <a:t> - Display error messages in doc (TRUE) or stop render when errors occur (FALSE)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eval</a:t>
            </a:r>
            <a:r>
              <a:t> - Run code in chunk (default = TRUE)</a:t>
            </a:r>
          </a:p>
        </p:txBody>
      </p:sp>
      <p:sp>
        <p:nvSpPr>
          <p:cNvPr id="335" name="message - display code messages in  document (default = TRUE)…"/>
          <p:cNvSpPr txBox="1"/>
          <p:nvPr/>
        </p:nvSpPr>
        <p:spPr>
          <a:xfrm>
            <a:off x="7986149" y="8458868"/>
            <a:ext cx="2456829" cy="127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message</a:t>
            </a:r>
            <a:r>
              <a:t> - display code messages in </a:t>
            </a:r>
            <a:br/>
            <a:r>
              <a:t>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results</a:t>
            </a:r>
            <a:r>
              <a:t>  (default = 'markup')</a:t>
            </a:r>
            <a:br/>
            <a:r>
              <a:t>'asis' - passthrough results</a:t>
            </a:r>
            <a:br/>
            <a:r>
              <a:t>'hide' - do not display results</a:t>
            </a:r>
            <a:br/>
            <a:r>
              <a:t>'hold' - put all results below all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tidy</a:t>
            </a:r>
            <a:r>
              <a:t> - tidy code for display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warning</a:t>
            </a:r>
            <a:r>
              <a:t> - display code warnings in document (default = TRUE)</a:t>
            </a:r>
          </a:p>
        </p:txBody>
      </p:sp>
      <p:sp>
        <p:nvSpPr>
          <p:cNvPr id="336" name="fig.align - 'left', 'right', or 'center' (default = 'default')…"/>
          <p:cNvSpPr txBox="1"/>
          <p:nvPr/>
        </p:nvSpPr>
        <p:spPr>
          <a:xfrm>
            <a:off x="5426223" y="8458868"/>
            <a:ext cx="2456828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fig.align</a:t>
            </a:r>
            <a:r>
              <a:t> - 'left', 'right', or 'center' (default = 'default')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fig.cap</a:t>
            </a:r>
            <a:r>
              <a:t> - figure caption as character string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fig.height, fig.width</a:t>
            </a:r>
            <a:r>
              <a:t> - Dimensions of plots in inches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highlight</a:t>
            </a:r>
            <a:r>
              <a:t> - highlight source code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include</a:t>
            </a:r>
            <a:r>
              <a:t> - Include chunk in doc after running (default = TRUE)</a:t>
            </a:r>
          </a:p>
        </p:txBody>
      </p:sp>
      <p:sp>
        <p:nvSpPr>
          <p:cNvPr id="337" name="Line"/>
          <p:cNvSpPr/>
          <p:nvPr/>
        </p:nvSpPr>
        <p:spPr>
          <a:xfrm flipV="1">
            <a:off x="256190" y="8250448"/>
            <a:ext cx="10030810" cy="1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38" name="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"/>
          <p:cNvSpPr txBox="1"/>
          <p:nvPr/>
        </p:nvSpPr>
        <p:spPr>
          <a:xfrm>
            <a:off x="2866296" y="9787169"/>
            <a:ext cx="73052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</a:t>
            </a:r>
          </a:p>
        </p:txBody>
      </p:sp>
      <p:sp>
        <p:nvSpPr>
          <p:cNvPr id="339" name="Embed code with knitr syntax"/>
          <p:cNvSpPr txBox="1"/>
          <p:nvPr/>
        </p:nvSpPr>
        <p:spPr>
          <a:xfrm>
            <a:off x="306210" y="6962140"/>
            <a:ext cx="39201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Embed code with knitr syntax</a:t>
            </a:r>
          </a:p>
        </p:txBody>
      </p:sp>
      <p:sp>
        <p:nvSpPr>
          <p:cNvPr id="340" name="Arrow"/>
          <p:cNvSpPr/>
          <p:nvPr/>
        </p:nvSpPr>
        <p:spPr>
          <a:xfrm>
            <a:off x="1697716" y="76359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1" name="Built with `r getRversion()`                Built with 3.2.3"/>
          <p:cNvSpPr txBox="1"/>
          <p:nvPr/>
        </p:nvSpPr>
        <p:spPr>
          <a:xfrm>
            <a:off x="319070" y="7648196"/>
            <a:ext cx="32213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Built with `r getRversion()`                Built with 3.2.3</a:t>
            </a:r>
          </a:p>
        </p:txBody>
      </p:sp>
      <p:sp>
        <p:nvSpPr>
          <p:cNvPr id="342" name="INLINE CODE"/>
          <p:cNvSpPr txBox="1"/>
          <p:nvPr/>
        </p:nvSpPr>
        <p:spPr>
          <a:xfrm>
            <a:off x="308947" y="7343511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INLINE CODE</a:t>
            </a:r>
          </a:p>
        </p:txBody>
      </p:sp>
      <p:sp>
        <p:nvSpPr>
          <p:cNvPr id="343" name="IMPORTANT CHUNK OPTIONS"/>
          <p:cNvSpPr txBox="1"/>
          <p:nvPr/>
        </p:nvSpPr>
        <p:spPr>
          <a:xfrm>
            <a:off x="308947" y="8245685"/>
            <a:ext cx="2120879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IMPORTANT CHUNK OPTIONS</a:t>
            </a:r>
          </a:p>
        </p:txBody>
      </p:sp>
      <p:sp>
        <p:nvSpPr>
          <p:cNvPr id="344" name="CODE CHUNKS"/>
          <p:cNvSpPr txBox="1"/>
          <p:nvPr/>
        </p:nvSpPr>
        <p:spPr>
          <a:xfrm>
            <a:off x="3703022" y="7343510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CODE CHUNKS</a:t>
            </a:r>
          </a:p>
        </p:txBody>
      </p:sp>
      <p:sp>
        <p:nvSpPr>
          <p:cNvPr id="345" name="Arrow"/>
          <p:cNvSpPr/>
          <p:nvPr/>
        </p:nvSpPr>
        <p:spPr>
          <a:xfrm>
            <a:off x="4976724" y="77375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6" name="```{r echo=TRUE}…"/>
          <p:cNvSpPr txBox="1"/>
          <p:nvPr/>
        </p:nvSpPr>
        <p:spPr>
          <a:xfrm>
            <a:off x="3674607" y="7744338"/>
            <a:ext cx="1403257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```{r echo=TRUE}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getRversion()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</a:t>
            </a:r>
          </a:p>
        </p:txBody>
      </p:sp>
      <p:sp>
        <p:nvSpPr>
          <p:cNvPr id="347" name="Set with knitr::opts_chunk$set(), e.g."/>
          <p:cNvSpPr txBox="1"/>
          <p:nvPr/>
        </p:nvSpPr>
        <p:spPr>
          <a:xfrm>
            <a:off x="7102525" y="7488458"/>
            <a:ext cx="3131717" cy="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Set with knitr::</a:t>
            </a:r>
            <a:r>
              <a:rPr b="1"/>
              <a:t>opts_chunk$set()</a:t>
            </a:r>
            <a:r>
              <a:t>, e.g.</a:t>
            </a:r>
          </a:p>
        </p:txBody>
      </p:sp>
      <p:sp>
        <p:nvSpPr>
          <p:cNvPr id="348" name="GLOBAL OPTIONS"/>
          <p:cNvSpPr txBox="1"/>
          <p:nvPr/>
        </p:nvSpPr>
        <p:spPr>
          <a:xfrm>
            <a:off x="7099811" y="7343510"/>
            <a:ext cx="1299529" cy="17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GLOBAL OPTIONS</a:t>
            </a:r>
          </a:p>
        </p:txBody>
      </p:sp>
      <p:sp>
        <p:nvSpPr>
          <p:cNvPr id="349" name="```{r include=FALSE}…"/>
          <p:cNvSpPr txBox="1"/>
          <p:nvPr/>
        </p:nvSpPr>
        <p:spPr>
          <a:xfrm>
            <a:off x="7107219" y="7648196"/>
            <a:ext cx="2911553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```{r include=FALSE}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knitr::opts_chunk$set(echo = TRUE)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</a:t>
            </a:r>
          </a:p>
        </p:txBody>
      </p:sp>
      <p:sp>
        <p:nvSpPr>
          <p:cNvPr id="350" name="Use rmarkdown::render() to render/knit at cmd line. Important args:"/>
          <p:cNvSpPr txBox="1"/>
          <p:nvPr/>
        </p:nvSpPr>
        <p:spPr>
          <a:xfrm>
            <a:off x="3330565" y="6253565"/>
            <a:ext cx="335736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rmarkdown::r</a:t>
            </a:r>
            <a:r>
              <a:rPr b="1"/>
              <a:t>ender() </a:t>
            </a:r>
            <a:r>
              <a:t>to render/knit at cmd line. Important args:</a:t>
            </a:r>
          </a:p>
        </p:txBody>
      </p:sp>
      <p:sp>
        <p:nvSpPr>
          <p:cNvPr id="351" name="input - file to render…"/>
          <p:cNvSpPr txBox="1"/>
          <p:nvPr/>
        </p:nvSpPr>
        <p:spPr>
          <a:xfrm>
            <a:off x="3330565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input </a:t>
            </a:r>
            <a:r>
              <a:t>- file to render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output_format</a:t>
            </a:r>
          </a:p>
        </p:txBody>
      </p:sp>
      <p:sp>
        <p:nvSpPr>
          <p:cNvPr id="352" name="render"/>
          <p:cNvSpPr txBox="1"/>
          <p:nvPr/>
        </p:nvSpPr>
        <p:spPr>
          <a:xfrm>
            <a:off x="3330565" y="5852519"/>
            <a:ext cx="92011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render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Parameters"/>
          <p:cNvSpPr txBox="1"/>
          <p:nvPr/>
        </p:nvSpPr>
        <p:spPr>
          <a:xfrm>
            <a:off x="10466209" y="3486766"/>
            <a:ext cx="15465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Parameters</a:t>
            </a:r>
          </a:p>
        </p:txBody>
      </p:sp>
      <p:sp>
        <p:nvSpPr>
          <p:cNvPr id="355" name="Parameterize your documents to reuse with different inputs (e.g., data, values, etc.)"/>
          <p:cNvSpPr txBox="1"/>
          <p:nvPr/>
        </p:nvSpPr>
        <p:spPr>
          <a:xfrm>
            <a:off x="10466209" y="3922136"/>
            <a:ext cx="2120879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Parameterize your documents to reuse with different inputs (e.g., data, values, etc.)</a:t>
            </a:r>
          </a:p>
        </p:txBody>
      </p:sp>
      <p:sp>
        <p:nvSpPr>
          <p:cNvPr id="356" name="---…"/>
          <p:cNvSpPr/>
          <p:nvPr/>
        </p:nvSpPr>
        <p:spPr>
          <a:xfrm>
            <a:off x="12360444" y="4100557"/>
            <a:ext cx="1254805" cy="70545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n: 100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d: !r Sys.Date()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357" name="Today’s date…"/>
          <p:cNvSpPr/>
          <p:nvPr/>
        </p:nvSpPr>
        <p:spPr>
          <a:xfrm>
            <a:off x="12360444" y="4865144"/>
            <a:ext cx="1254805" cy="36730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Today’s date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is `r params$d`</a:t>
            </a:r>
          </a:p>
        </p:txBody>
      </p:sp>
      <p:pic>
        <p:nvPicPr>
          <p:cNvPr id="358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358857" y="5297618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359" name="1. Add parameters · Create and set parameters in the header as sub-values of params…"/>
          <p:cNvSpPr txBox="1"/>
          <p:nvPr/>
        </p:nvSpPr>
        <p:spPr>
          <a:xfrm>
            <a:off x="10466209" y="4279112"/>
            <a:ext cx="1830697" cy="159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Add parameters · </a:t>
            </a:r>
            <a:r>
              <a:t>Create and set parameters in the header as sub-values of params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2. </a:t>
            </a:r>
            <a:r>
              <a:rPr b="1"/>
              <a:t>Call parameters ·</a:t>
            </a:r>
            <a:r>
              <a:t> Call parameter values in code as params$&lt;name&gt;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Set parameters · </a:t>
            </a:r>
            <a:r>
              <a:t>Set values wth Knit with parameters or the params argument of render():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render("doc.Rmd", params = list(n = 1, d = as.Date("2015-01-01"))</a:t>
            </a:r>
          </a:p>
        </p:txBody>
      </p:sp>
      <p:sp>
        <p:nvSpPr>
          <p:cNvPr id="360" name="output_options -  List of render  options (as in YAML)"/>
          <p:cNvSpPr txBox="1"/>
          <p:nvPr/>
        </p:nvSpPr>
        <p:spPr>
          <a:xfrm>
            <a:off x="4489418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output_options</a:t>
            </a:r>
            <a:r>
              <a:t> - </a:t>
            </a:r>
            <a:br/>
            <a:r>
              <a:t>List of render </a:t>
            </a:r>
            <a:br/>
            <a:r>
              <a:t>options (as in YAML)</a:t>
            </a:r>
          </a:p>
        </p:txBody>
      </p:sp>
      <p:sp>
        <p:nvSpPr>
          <p:cNvPr id="361" name="output_file…"/>
          <p:cNvSpPr txBox="1"/>
          <p:nvPr/>
        </p:nvSpPr>
        <p:spPr>
          <a:xfrm>
            <a:off x="5648271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output_file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output_dir </a:t>
            </a:r>
          </a:p>
        </p:txBody>
      </p:sp>
      <p:sp>
        <p:nvSpPr>
          <p:cNvPr id="362" name="params - list of params to use"/>
          <p:cNvSpPr txBox="1"/>
          <p:nvPr/>
        </p:nvSpPr>
        <p:spPr>
          <a:xfrm>
            <a:off x="6807124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params </a:t>
            </a:r>
            <a:r>
              <a:rPr b="0"/>
              <a:t>- list of params to use</a:t>
            </a:r>
          </a:p>
        </p:txBody>
      </p:sp>
      <p:sp>
        <p:nvSpPr>
          <p:cNvPr id="363" name="envir - environment  to evaluate code chunks in"/>
          <p:cNvSpPr txBox="1"/>
          <p:nvPr/>
        </p:nvSpPr>
        <p:spPr>
          <a:xfrm>
            <a:off x="7965977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envir </a:t>
            </a:r>
            <a:r>
              <a:rPr b="0"/>
              <a:t>- environment </a:t>
            </a:r>
            <a:br>
              <a:rPr b="0"/>
            </a:br>
            <a:r>
              <a:rPr b="0"/>
              <a:t>to evaluate code chunks in</a:t>
            </a:r>
          </a:p>
        </p:txBody>
      </p:sp>
      <p:sp>
        <p:nvSpPr>
          <p:cNvPr id="364" name="encoding - of input file"/>
          <p:cNvSpPr txBox="1"/>
          <p:nvPr/>
        </p:nvSpPr>
        <p:spPr>
          <a:xfrm>
            <a:off x="9124830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encoding </a:t>
            </a:r>
            <a:r>
              <a:rPr b="0"/>
              <a:t>- of input file</a:t>
            </a:r>
          </a:p>
        </p:txBody>
      </p:sp>
      <p:sp>
        <p:nvSpPr>
          <p:cNvPr id="365" name="Line"/>
          <p:cNvSpPr/>
          <p:nvPr/>
        </p:nvSpPr>
        <p:spPr>
          <a:xfrm flipV="1">
            <a:off x="4453465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6" name="Line"/>
          <p:cNvSpPr/>
          <p:nvPr/>
        </p:nvSpPr>
        <p:spPr>
          <a:xfrm flipV="1">
            <a:off x="3292308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7" name="Line"/>
          <p:cNvSpPr/>
          <p:nvPr/>
        </p:nvSpPr>
        <p:spPr>
          <a:xfrm flipV="1">
            <a:off x="5614623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8" name="Line"/>
          <p:cNvSpPr/>
          <p:nvPr/>
        </p:nvSpPr>
        <p:spPr>
          <a:xfrm flipV="1">
            <a:off x="6775780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9" name="Line"/>
          <p:cNvSpPr/>
          <p:nvPr/>
        </p:nvSpPr>
        <p:spPr>
          <a:xfrm flipV="1">
            <a:off x="7936938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0" name="Line"/>
          <p:cNvSpPr/>
          <p:nvPr/>
        </p:nvSpPr>
        <p:spPr>
          <a:xfrm flipV="1">
            <a:off x="9098095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1" name="Line"/>
          <p:cNvSpPr/>
          <p:nvPr/>
        </p:nvSpPr>
        <p:spPr>
          <a:xfrm>
            <a:off x="255732" y="6967846"/>
            <a:ext cx="10031726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2" name="Line"/>
          <p:cNvSpPr/>
          <p:nvPr/>
        </p:nvSpPr>
        <p:spPr>
          <a:xfrm>
            <a:off x="3295655" y="5870314"/>
            <a:ext cx="696440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3" name="Line"/>
          <p:cNvSpPr/>
          <p:nvPr/>
        </p:nvSpPr>
        <p:spPr>
          <a:xfrm>
            <a:off x="10382208" y="3498372"/>
            <a:ext cx="33379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4" name="Line"/>
          <p:cNvSpPr/>
          <p:nvPr/>
        </p:nvSpPr>
        <p:spPr>
          <a:xfrm>
            <a:off x="10382208" y="1112897"/>
            <a:ext cx="183069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75" name="Screen Shot 2016-02-29 at 3.03.57 PM.png" descr="Screen Shot 2016-02-29 at 3.03.57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568045" y="7743446"/>
            <a:ext cx="667492" cy="470607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What is R Markdown?"/>
          <p:cNvSpPr txBox="1"/>
          <p:nvPr/>
        </p:nvSpPr>
        <p:spPr>
          <a:xfrm>
            <a:off x="10337857" y="1165063"/>
            <a:ext cx="188130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pc="-72" sz="1800">
                <a:solidFill>
                  <a:srgbClr val="628DB5"/>
                </a:solidFill>
              </a:defRPr>
            </a:pPr>
            <a:r>
              <a:t>What is R Markdown?</a:t>
            </a:r>
          </a:p>
        </p:txBody>
      </p:sp>
      <p:sp>
        <p:nvSpPr>
          <p:cNvPr id="377" name=".Rmd files · An R Markdown…"/>
          <p:cNvSpPr txBox="1"/>
          <p:nvPr/>
        </p:nvSpPr>
        <p:spPr>
          <a:xfrm>
            <a:off x="11191284" y="1577045"/>
            <a:ext cx="2456828" cy="183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.Rmd files ·</a:t>
            </a:r>
            <a:r>
              <a:t> An R Markdown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(.Rmd) file is a record of your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research. It contains the code that a scientist needs to reproduce your work along with the narration that a reader needs to understand your work.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pc="-19" sz="950">
                <a:solidFill>
                  <a:srgbClr val="000000"/>
                </a:solidFill>
              </a:defRPr>
            </a:pPr>
            <a:r>
              <a:rPr b="1"/>
              <a:t>Reproducible Research ·</a:t>
            </a:r>
            <a:r>
              <a:t> At the click of a button, or the type of a command, you can rerun the code in an R Markdown file to reproduce your work and export the results as a finished report.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Dynamic Documents ·</a:t>
            </a:r>
            <a:r>
              <a:t> You can choose to export the finished report in a variety of formats, including html, pdf, MS Word, or RTF documents; html or pdf based slides, Notebooks, and more.</a:t>
            </a:r>
          </a:p>
        </p:txBody>
      </p:sp>
      <p:sp>
        <p:nvSpPr>
          <p:cNvPr id="378" name="Open a new .Rmd file at File ▶︎ New File ▶︎  R Markdown. Use the wizard that opens  to pre-populate the file with a template…"/>
          <p:cNvSpPr txBox="1"/>
          <p:nvPr/>
        </p:nvSpPr>
        <p:spPr>
          <a:xfrm>
            <a:off x="447272" y="2519799"/>
            <a:ext cx="2456829" cy="176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Open a new .Rmd file</a:t>
            </a:r>
            <a:r>
              <a:t> at File ▶︎ New File ▶︎ </a:t>
            </a:r>
            <a:br/>
            <a:r>
              <a:t>R Markdown. Use the wizard that opens  to pre-populate the file with a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Write document</a:t>
            </a:r>
            <a:r>
              <a:t> by editing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Knit document to create report</a:t>
            </a:r>
            <a:r>
              <a:t>; use knit button or </a:t>
            </a:r>
            <a:r>
              <a:rPr b="1"/>
              <a:t>render()</a:t>
            </a:r>
            <a:r>
              <a:t> to knit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Preview Output</a:t>
            </a:r>
            <a:r>
              <a:t> in IDE window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Publish</a:t>
            </a:r>
            <a:r>
              <a:t> (optional) to web server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Examine build log</a:t>
            </a:r>
            <a:r>
              <a:t> in R Markdown console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Use output file</a:t>
            </a:r>
            <a:r>
              <a:t> that is saved along side .Rmd</a:t>
            </a:r>
          </a:p>
        </p:txBody>
      </p:sp>
      <p:sp>
        <p:nvSpPr>
          <p:cNvPr id="379" name="Circle"/>
          <p:cNvSpPr/>
          <p:nvPr/>
        </p:nvSpPr>
        <p:spPr>
          <a:xfrm>
            <a:off x="295703" y="2535774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0" name="1"/>
          <p:cNvSpPr txBox="1"/>
          <p:nvPr/>
        </p:nvSpPr>
        <p:spPr>
          <a:xfrm>
            <a:off x="321103" y="250020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1" name="Circle"/>
          <p:cNvSpPr/>
          <p:nvPr/>
        </p:nvSpPr>
        <p:spPr>
          <a:xfrm>
            <a:off x="295703" y="2929474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2" name="2"/>
          <p:cNvSpPr txBox="1"/>
          <p:nvPr/>
        </p:nvSpPr>
        <p:spPr>
          <a:xfrm>
            <a:off x="321103" y="289390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3" name="Circle"/>
          <p:cNvSpPr/>
          <p:nvPr/>
        </p:nvSpPr>
        <p:spPr>
          <a:xfrm>
            <a:off x="295703" y="311275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4" name="3"/>
          <p:cNvSpPr txBox="1"/>
          <p:nvPr/>
        </p:nvSpPr>
        <p:spPr>
          <a:xfrm>
            <a:off x="321103" y="307718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5" name="Circle"/>
          <p:cNvSpPr/>
          <p:nvPr/>
        </p:nvSpPr>
        <p:spPr>
          <a:xfrm>
            <a:off x="295703" y="341271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6" name="4"/>
          <p:cNvSpPr txBox="1"/>
          <p:nvPr/>
        </p:nvSpPr>
        <p:spPr>
          <a:xfrm>
            <a:off x="321103" y="337714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7" name="Circle"/>
          <p:cNvSpPr/>
          <p:nvPr/>
        </p:nvSpPr>
        <p:spPr>
          <a:xfrm>
            <a:off x="295703" y="3599922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8" name="5"/>
          <p:cNvSpPr txBox="1"/>
          <p:nvPr/>
        </p:nvSpPr>
        <p:spPr>
          <a:xfrm>
            <a:off x="321103" y="356435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9" name="Circle"/>
          <p:cNvSpPr/>
          <p:nvPr/>
        </p:nvSpPr>
        <p:spPr>
          <a:xfrm>
            <a:off x="295703" y="3799832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90" name="6"/>
          <p:cNvSpPr txBox="1"/>
          <p:nvPr/>
        </p:nvSpPr>
        <p:spPr>
          <a:xfrm>
            <a:off x="321103" y="376426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1" name="Circle"/>
          <p:cNvSpPr/>
          <p:nvPr/>
        </p:nvSpPr>
        <p:spPr>
          <a:xfrm>
            <a:off x="295703" y="3974341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92" name="7"/>
          <p:cNvSpPr txBox="1"/>
          <p:nvPr/>
        </p:nvSpPr>
        <p:spPr>
          <a:xfrm>
            <a:off x="321103" y="3951477"/>
            <a:ext cx="119873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393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31268" y="1509188"/>
            <a:ext cx="1231414" cy="961327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Workflow"/>
          <p:cNvSpPr txBox="1"/>
          <p:nvPr/>
        </p:nvSpPr>
        <p:spPr>
          <a:xfrm>
            <a:off x="306210" y="1092199"/>
            <a:ext cx="12995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Workflow</a:t>
            </a:r>
          </a:p>
        </p:txBody>
      </p:sp>
      <p:sp>
        <p:nvSpPr>
          <p:cNvPr id="395" name="YAML Header  Optional section of render (e.g. pandoc) options written as key:value pairs (YAML).…"/>
          <p:cNvSpPr txBox="1"/>
          <p:nvPr/>
        </p:nvSpPr>
        <p:spPr>
          <a:xfrm>
            <a:off x="335262" y="4694695"/>
            <a:ext cx="2744855" cy="222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YAML Header </a:t>
            </a:r>
            <a:br>
              <a:rPr b="1"/>
            </a:br>
            <a:r>
              <a:t>Optional section of render (e.g. pandoc) options written as key:value pairs (YAML).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At start of file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Between lines of  - - -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Text</a:t>
            </a:r>
            <a:br/>
            <a:r>
              <a:rPr b="0"/>
              <a:t>Narration formatted with markdown, mixed with:</a:t>
            </a:r>
            <a:endParaRPr b="0"/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Code Chunks</a:t>
            </a:r>
            <a:br/>
            <a:r>
              <a:rPr b="0"/>
              <a:t>Chunks of embedded code. Each chunk: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Begins with </a:t>
            </a:r>
            <a:r>
              <a:rPr b="1"/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ends with </a:t>
            </a:r>
            <a:r>
              <a:rPr b="1"/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R Markdown will run the code and append the results to the doc.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It will use the location of the .Rmd file  as the </a:t>
            </a:r>
            <a:r>
              <a:rPr b="1"/>
              <a:t>working directory</a:t>
            </a:r>
          </a:p>
        </p:txBody>
      </p:sp>
      <p:sp>
        <p:nvSpPr>
          <p:cNvPr id="396" name=".rmd Structure"/>
          <p:cNvSpPr txBox="1"/>
          <p:nvPr/>
        </p:nvSpPr>
        <p:spPr>
          <a:xfrm>
            <a:off x="306210" y="4290329"/>
            <a:ext cx="19685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.rmd Structure</a:t>
            </a:r>
          </a:p>
        </p:txBody>
      </p:sp>
      <p:sp>
        <p:nvSpPr>
          <p:cNvPr id="397" name="Line"/>
          <p:cNvSpPr/>
          <p:nvPr/>
        </p:nvSpPr>
        <p:spPr>
          <a:xfrm>
            <a:off x="255732" y="4320290"/>
            <a:ext cx="274485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20" name="Group"/>
          <p:cNvGrpSpPr/>
          <p:nvPr/>
        </p:nvGrpSpPr>
        <p:grpSpPr>
          <a:xfrm>
            <a:off x="10491609" y="1556712"/>
            <a:ext cx="477680" cy="1802446"/>
            <a:chOff x="0" y="0"/>
            <a:chExt cx="477678" cy="1802444"/>
          </a:xfrm>
        </p:grpSpPr>
        <p:grpSp>
          <p:nvGrpSpPr>
            <p:cNvPr id="401" name="Group"/>
            <p:cNvGrpSpPr/>
            <p:nvPr/>
          </p:nvGrpSpPr>
          <p:grpSpPr>
            <a:xfrm>
              <a:off x="63734" y="849605"/>
              <a:ext cx="378731" cy="353385"/>
              <a:chOff x="148589" y="9433"/>
              <a:chExt cx="378730" cy="353383"/>
            </a:xfrm>
          </p:grpSpPr>
          <p:pic>
            <p:nvPicPr>
              <p:cNvPr id="398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rcRect l="9521" t="0" r="0" b="0"/>
              <a:stretch>
                <a:fillRect/>
              </a:stretch>
            </p:blipFill>
            <p:spPr>
              <a:xfrm>
                <a:off x="148589" y="9433"/>
                <a:ext cx="276208" cy="179547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99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>
                <a:off x="198783" y="229878"/>
                <a:ext cx="242984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00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19">
                <a:extLst/>
              </a:blip>
              <a:stretch>
                <a:fillRect/>
              </a:stretch>
            </p:blipFill>
            <p:spPr>
              <a:xfrm>
                <a:off x="266123" y="128055"/>
                <a:ext cx="261197" cy="155631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410" name="Group"/>
            <p:cNvGrpSpPr/>
            <p:nvPr/>
          </p:nvGrpSpPr>
          <p:grpSpPr>
            <a:xfrm>
              <a:off x="64719" y="1395721"/>
              <a:ext cx="376763" cy="406724"/>
              <a:chOff x="-3281" y="219457"/>
              <a:chExt cx="376762" cy="406722"/>
            </a:xfrm>
          </p:grpSpPr>
          <p:pic>
            <p:nvPicPr>
              <p:cNvPr id="402" name="Image" descr="Image"/>
              <p:cNvPicPr>
                <a:picLocks noChangeAspect="1"/>
              </p:cNvPicPr>
              <p:nvPr/>
            </p:nvPicPr>
            <p:blipFill>
              <a:blip r:embed="rId20">
                <a:extLst/>
              </a:blip>
              <a:stretch>
                <a:fillRect/>
              </a:stretch>
            </p:blipFill>
            <p:spPr>
              <a:xfrm>
                <a:off x="193736" y="219457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407" name="Group"/>
              <p:cNvGrpSpPr/>
              <p:nvPr/>
            </p:nvGrpSpPr>
            <p:grpSpPr>
              <a:xfrm>
                <a:off x="0" y="219457"/>
                <a:ext cx="180702" cy="174229"/>
                <a:chOff x="0" y="0"/>
                <a:chExt cx="180701" cy="174228"/>
              </a:xfrm>
            </p:grpSpPr>
            <p:pic>
              <p:nvPicPr>
                <p:cNvPr id="403" name="text-x-tex.png" descr="text-x-tex.png"/>
                <p:cNvPicPr>
                  <a:picLocks noChangeAspect="1"/>
                </p:cNvPicPr>
                <p:nvPr/>
              </p:nvPicPr>
              <p:blipFill>
                <a:blip r:embed="rId21">
                  <a:extLst/>
                </a:blip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404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b="0" sz="30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405" name="Image" descr="Image"/>
                <p:cNvPicPr>
                  <a:picLocks noChangeAspect="1"/>
                </p:cNvPicPr>
                <p:nvPr/>
              </p:nvPicPr>
              <p:blipFill>
                <a:blip r:embed="rId22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06" name="Image" descr="Image"/>
                <p:cNvPicPr>
                  <a:picLocks noChangeAspect="1"/>
                </p:cNvPicPr>
                <p:nvPr/>
              </p:nvPicPr>
              <p:blipFill>
                <a:blip r:embed="rId23">
                  <a:extLst/>
                </a:blip>
                <a:srcRect l="0"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408" name="Group" descr="Group"/>
              <p:cNvPicPr>
                <a:picLocks noChangeAspect="1"/>
              </p:cNvPicPr>
              <p:nvPr/>
            </p:nvPicPr>
            <p:blipFill>
              <a:blip r:embed="rId24">
                <a:extLst/>
              </a:blip>
              <a:stretch>
                <a:fillRect/>
              </a:stretch>
            </p:blipFill>
            <p:spPr>
              <a:xfrm>
                <a:off x="188221" y="433866"/>
                <a:ext cx="185260" cy="1852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9" name="Group" descr="Group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tretch>
                <a:fillRect/>
              </a:stretch>
            </p:blipFill>
            <p:spPr>
              <a:xfrm>
                <a:off x="-3282" y="438915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11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26">
              <a:extLst/>
            </a:blip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15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412" name="RSource.png" descr="RSource.png"/>
              <p:cNvPicPr>
                <a:picLocks noChangeAspect="1"/>
              </p:cNvPicPr>
              <p:nvPr/>
            </p:nvPicPr>
            <p:blipFill>
              <a:blip r:embed="rId27">
                <a:extLst/>
              </a:blip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3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2700" dist="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b="0" sz="2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4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b="0" sz="6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Rmd</a:t>
                </a:r>
              </a:p>
            </p:txBody>
          </p:sp>
        </p:grpSp>
        <p:sp>
          <p:nvSpPr>
            <p:cNvPr id="416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7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8" name="Arrow"/>
            <p:cNvSpPr/>
            <p:nvPr/>
          </p:nvSpPr>
          <p:spPr>
            <a:xfrm flipH="1" rot="17957999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9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21" name="RStudio® is a trademark of RStudio, Inc.  •  CC BY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8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29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30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Screen Shot 2016-03-01 at 3.08.42 PM.png" descr="Screen Shot 2016-03-01 at 3.08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220" y="8084712"/>
            <a:ext cx="696586" cy="680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7" name="Group"/>
          <p:cNvGrpSpPr/>
          <p:nvPr/>
        </p:nvGrpSpPr>
        <p:grpSpPr>
          <a:xfrm>
            <a:off x="9200275" y="8087419"/>
            <a:ext cx="769347" cy="696739"/>
            <a:chOff x="-62502" y="0"/>
            <a:chExt cx="769346" cy="696738"/>
          </a:xfrm>
        </p:grpSpPr>
        <p:pic>
          <p:nvPicPr>
            <p:cNvPr id="424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8752" r="0" b="0"/>
            <a:stretch>
              <a:fillRect/>
            </a:stretch>
          </p:blipFill>
          <p:spPr>
            <a:xfrm>
              <a:off x="0" y="114927"/>
              <a:ext cx="638630" cy="581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5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37986" b="86263"/>
            <a:stretch>
              <a:fillRect/>
            </a:stretch>
          </p:blipFill>
          <p:spPr>
            <a:xfrm>
              <a:off x="-62503" y="0"/>
              <a:ext cx="396040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6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2857" r="37986" b="73406"/>
            <a:stretch>
              <a:fillRect/>
            </a:stretch>
          </p:blipFill>
          <p:spPr>
            <a:xfrm>
              <a:off x="310803" y="0"/>
              <a:ext cx="396041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0" name="Group"/>
          <p:cNvGrpSpPr/>
          <p:nvPr/>
        </p:nvGrpSpPr>
        <p:grpSpPr>
          <a:xfrm>
            <a:off x="7242289" y="8062751"/>
            <a:ext cx="583544" cy="739947"/>
            <a:chOff x="22767" y="0"/>
            <a:chExt cx="583543" cy="739946"/>
          </a:xfrm>
        </p:grpSpPr>
        <p:pic>
          <p:nvPicPr>
            <p:cNvPr id="428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613" r="3755" b="0"/>
            <a:stretch>
              <a:fillRect/>
            </a:stretch>
          </p:blipFill>
          <p:spPr>
            <a:xfrm>
              <a:off x="22767" y="91403"/>
              <a:ext cx="583544" cy="6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3755" b="88585"/>
            <a:stretch>
              <a:fillRect/>
            </a:stretch>
          </p:blipFill>
          <p:spPr>
            <a:xfrm>
              <a:off x="22767" y="0"/>
              <a:ext cx="583544" cy="90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1" name="```{r results = 'asis'}…"/>
          <p:cNvSpPr txBox="1"/>
          <p:nvPr/>
        </p:nvSpPr>
        <p:spPr>
          <a:xfrm>
            <a:off x="7104173" y="9007709"/>
            <a:ext cx="270483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'asis'}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knitr::</a:t>
            </a:r>
            <a:r>
              <a:rPr b="1"/>
              <a:t>kable(</a:t>
            </a:r>
            <a:r>
              <a:t>data, caption = "Table with kable”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"asis"}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print(xtable::</a:t>
            </a:r>
            <a:r>
              <a:rPr b="1"/>
              <a:t>xtable(</a:t>
            </a:r>
            <a:r>
              <a:t>data, caption = "Table with xtable”</a:t>
            </a:r>
            <a:r>
              <a:rPr b="1"/>
              <a:t>)</a:t>
            </a:r>
            <a:r>
              <a:t>,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type = "html", html.table.attributes = "border=0"))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"asis"}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stargazer::</a:t>
            </a:r>
            <a:r>
              <a:rPr b="1"/>
              <a:t>stargazer(</a:t>
            </a:r>
            <a:r>
              <a:t>data, type = "html", title = "Table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                                with stargazer"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</p:txBody>
      </p:sp>
      <p:pic>
        <p:nvPicPr>
          <p:cNvPr id="432" name="Screen Shot 2016-03-02 at 9.26.55 AM.png" descr="Screen Shot 2016-03-02 at 9.26.5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48548" y="1372539"/>
            <a:ext cx="926415" cy="4026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Screen Shot 2016-03-02 at 9.25.27 AM.png" descr="Screen Shot 2016-03-02 at 9.25.27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67066" y="5544528"/>
            <a:ext cx="1301564" cy="4296866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Rectangle"/>
          <p:cNvSpPr/>
          <p:nvPr/>
        </p:nvSpPr>
        <p:spPr>
          <a:xfrm>
            <a:off x="3633669" y="1145617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5" name="Rectangle"/>
          <p:cNvSpPr/>
          <p:nvPr/>
        </p:nvSpPr>
        <p:spPr>
          <a:xfrm>
            <a:off x="3633669" y="2968710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6" name="Rectangle"/>
          <p:cNvSpPr/>
          <p:nvPr/>
        </p:nvSpPr>
        <p:spPr>
          <a:xfrm>
            <a:off x="3633669" y="5899215"/>
            <a:ext cx="3265234" cy="98811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3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Line"/>
          <p:cNvSpPr/>
          <p:nvPr/>
        </p:nvSpPr>
        <p:spPr>
          <a:xfrm>
            <a:off x="7112414" y="9848365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9" name="Plain text…"/>
          <p:cNvSpPr txBox="1"/>
          <p:nvPr/>
        </p:nvSpPr>
        <p:spPr>
          <a:xfrm>
            <a:off x="317648" y="1373444"/>
            <a:ext cx="1754521" cy="87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Plain text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 a line with two spaces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to start a new paragraph.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*italics* and **bold**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`verbatim code`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sub/superscript^2^~2~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~~strikethrough~~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escaped: \* \_ \\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endash: --, emdash: ---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equation: $A = \pi*r^{2}$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 block: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$$E = mc^{2}$$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&gt; block quote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 Header1  {#anchor}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 Header 2  {#css_id}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 Header 3  {.css_class}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 Header 4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 Header 5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###### Header 6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&lt;!--Text comment--&gt;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\textbf{Tex ignored in HTML}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&lt;em&gt;HTML ignored in pdfs&lt;/em&gt;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&lt;http://www.rstudio.com&gt;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[link](www.rstudio.com)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Jump to [Header 1](#anchor)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image: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![Caption](smallorb.png)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unordered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-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Continued (indent 4 spaces)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1. 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2.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i)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 A. 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 list whose numbering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continues after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an interruption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Term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:   Definition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Right | Left | Default | Center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|------:|:-----|---------|:------:|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12  |  12  |    12   |    12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123  |  123 |   123   |   123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 1  |    1 |     1   |     1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2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(&gt;- to have bullets appear on click)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horizontal rule/slide break: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***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A footnote [^1]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[^1]: Here is the footnote.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</p:txBody>
      </p:sp>
      <p:sp>
        <p:nvSpPr>
          <p:cNvPr id="440" name="Write with syntax on the left to create effect on right (after render)"/>
          <p:cNvSpPr txBox="1"/>
          <p:nvPr/>
        </p:nvSpPr>
        <p:spPr>
          <a:xfrm>
            <a:off x="335608" y="1088467"/>
            <a:ext cx="318912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Write with syntax on the left to create effect on right (after render)</a:t>
            </a:r>
          </a:p>
        </p:txBody>
      </p:sp>
      <p:sp>
        <p:nvSpPr>
          <p:cNvPr id="441" name="Pandoc’s Markdown"/>
          <p:cNvSpPr txBox="1"/>
          <p:nvPr/>
        </p:nvSpPr>
        <p:spPr>
          <a:xfrm>
            <a:off x="320788" y="691629"/>
            <a:ext cx="26920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Pandoc’s Markdown</a:t>
            </a:r>
          </a:p>
        </p:txBody>
      </p:sp>
      <p:sp>
        <p:nvSpPr>
          <p:cNvPr id="442" name="Line"/>
          <p:cNvSpPr/>
          <p:nvPr/>
        </p:nvSpPr>
        <p:spPr>
          <a:xfrm>
            <a:off x="192205" y="729958"/>
            <a:ext cx="332845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3" name="Set render options with YAML"/>
          <p:cNvSpPr txBox="1"/>
          <p:nvPr/>
        </p:nvSpPr>
        <p:spPr>
          <a:xfrm>
            <a:off x="3724388" y="691629"/>
            <a:ext cx="39030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Set render options with YAML</a:t>
            </a:r>
          </a:p>
        </p:txBody>
      </p:sp>
      <p:sp>
        <p:nvSpPr>
          <p:cNvPr id="444" name="Line"/>
          <p:cNvSpPr/>
          <p:nvPr/>
        </p:nvSpPr>
        <p:spPr>
          <a:xfrm>
            <a:off x="3640020" y="729958"/>
            <a:ext cx="83965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5" name="When you render, R Markdown…"/>
          <p:cNvSpPr txBox="1"/>
          <p:nvPr/>
        </p:nvSpPr>
        <p:spPr>
          <a:xfrm>
            <a:off x="3739208" y="1218604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When you render, R Markdown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runs the R code, embeds results and text into .md file with knitr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then converts the .md file into the finished format with pandoc</a:t>
            </a:r>
          </a:p>
        </p:txBody>
      </p:sp>
      <p:sp>
        <p:nvSpPr>
          <p:cNvPr id="446" name="Create a Reusable Template"/>
          <p:cNvSpPr txBox="1"/>
          <p:nvPr/>
        </p:nvSpPr>
        <p:spPr>
          <a:xfrm>
            <a:off x="3717528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687B8"/>
                </a:solidFill>
              </a:defRPr>
            </a:pPr>
            <a:r>
              <a:rPr sz="1200"/>
              <a:t>Create a</a:t>
            </a:r>
            <a:r>
              <a:t> Reusable Template</a:t>
            </a:r>
          </a:p>
        </p:txBody>
      </p:sp>
      <p:sp>
        <p:nvSpPr>
          <p:cNvPr id="447" name="1. Create a new package with a inst/rmarkdown/templates directory…"/>
          <p:cNvSpPr txBox="1"/>
          <p:nvPr/>
        </p:nvSpPr>
        <p:spPr>
          <a:xfrm>
            <a:off x="3732348" y="7912313"/>
            <a:ext cx="3054155" cy="18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Create a new package</a:t>
            </a:r>
            <a:r>
              <a:t> with a inst/rmarkdown/templates directory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In the directory, </a:t>
            </a:r>
            <a:r>
              <a:rPr b="1"/>
              <a:t>Place a folder </a:t>
            </a:r>
            <a:r>
              <a:t>that contains:</a:t>
            </a:r>
            <a:br/>
            <a:r>
              <a:rPr b="1"/>
              <a:t>template.yaml </a:t>
            </a:r>
            <a:r>
              <a:t>(see below)</a:t>
            </a:r>
            <a:br/>
            <a:r>
              <a:rPr b="1"/>
              <a:t>skeleton.Rmd</a:t>
            </a:r>
            <a:r>
              <a:t> (contents of the template)</a:t>
            </a:r>
            <a:br/>
            <a:r>
              <a:t>any supporting files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Install the package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</a:t>
            </a:r>
            <a:r>
              <a:rPr b="1"/>
              <a:t>Access template</a:t>
            </a:r>
            <a:r>
              <a:t> in wizard at File ▶︎ New File ▶︎ R Markdown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template.yaml</a:t>
            </a:r>
          </a:p>
        </p:txBody>
      </p:sp>
      <p:sp>
        <p:nvSpPr>
          <p:cNvPr id="44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4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Line"/>
          <p:cNvSpPr/>
          <p:nvPr/>
        </p:nvSpPr>
        <p:spPr>
          <a:xfrm>
            <a:off x="7112414" y="9358021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1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2" name="Line"/>
          <p:cNvSpPr/>
          <p:nvPr/>
        </p:nvSpPr>
        <p:spPr>
          <a:xfrm>
            <a:off x="329533" y="1272055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859462" y="1698548"/>
            <a:ext cx="2813647" cy="476217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Set a document’s default output format in the YAML header:"/>
          <p:cNvSpPr txBox="1"/>
          <p:nvPr/>
        </p:nvSpPr>
        <p:spPr>
          <a:xfrm>
            <a:off x="3739208" y="2221288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Set a document’s default output format in the YAML header:</a:t>
            </a:r>
          </a:p>
        </p:txBody>
      </p:sp>
      <p:sp>
        <p:nvSpPr>
          <p:cNvPr id="456" name="---…"/>
          <p:cNvSpPr/>
          <p:nvPr/>
        </p:nvSpPr>
        <p:spPr>
          <a:xfrm>
            <a:off x="5061555" y="2222875"/>
            <a:ext cx="1600536" cy="693564"/>
          </a:xfrm>
          <a:prstGeom prst="rect">
            <a:avLst/>
          </a:prstGeom>
          <a:ln w="3175">
            <a:solidFill>
              <a:srgbClr val="D5553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3679035" y="2997337"/>
          <a:ext cx="19120965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294309"/>
                <a:gridCol w="1854790"/>
              </a:tblGrid>
              <a:tr h="166212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659FD5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output value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659FD5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creates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html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pdf (requires Tex 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Rich Text Format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Github compatible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ioslides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slidy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Beamer pdf slides (requires Tex)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8" name="Line"/>
          <p:cNvSpPr/>
          <p:nvPr/>
        </p:nvSpPr>
        <p:spPr>
          <a:xfrm>
            <a:off x="3736273" y="2995573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9" name="Customize output with sub-options (listed to the right):"/>
          <p:cNvSpPr txBox="1"/>
          <p:nvPr/>
        </p:nvSpPr>
        <p:spPr>
          <a:xfrm>
            <a:off x="3739208" y="5026517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Customize output with sub-options (listed to the right):</a:t>
            </a:r>
          </a:p>
        </p:txBody>
      </p:sp>
      <p:sp>
        <p:nvSpPr>
          <p:cNvPr id="460" name="---…"/>
          <p:cNvSpPr/>
          <p:nvPr/>
        </p:nvSpPr>
        <p:spPr>
          <a:xfrm>
            <a:off x="5061555" y="5017706"/>
            <a:ext cx="1600536" cy="84387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code_folding: hide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toc_float: TRUE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sp>
        <p:nvSpPr>
          <p:cNvPr id="461" name="Line"/>
          <p:cNvSpPr/>
          <p:nvPr/>
        </p:nvSpPr>
        <p:spPr>
          <a:xfrm>
            <a:off x="3736273" y="484837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2" name="Indent 4 spaces"/>
          <p:cNvSpPr/>
          <p:nvPr/>
        </p:nvSpPr>
        <p:spPr>
          <a:xfrm>
            <a:off x="6199111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Indent 4 spaces</a:t>
            </a:r>
          </a:p>
        </p:txBody>
      </p:sp>
      <p:sp>
        <p:nvSpPr>
          <p:cNvPr id="463" name="Indent 2 spaces"/>
          <p:cNvSpPr/>
          <p:nvPr/>
        </p:nvSpPr>
        <p:spPr>
          <a:xfrm>
            <a:off x="5574605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Indent 2 spaces</a:t>
            </a:r>
          </a:p>
        </p:txBody>
      </p:sp>
      <p:sp>
        <p:nvSpPr>
          <p:cNvPr id="464" name="html tabsets…"/>
          <p:cNvSpPr txBox="1"/>
          <p:nvPr/>
        </p:nvSpPr>
        <p:spPr>
          <a:xfrm>
            <a:off x="3739208" y="5957449"/>
            <a:ext cx="2919312" cy="33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659FD5"/>
                </a:solidFill>
              </a:defRPr>
            </a:pPr>
            <a:r>
              <a:t>html tabsets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tablet css class to place sub-headers into tabs</a:t>
            </a:r>
          </a:p>
        </p:txBody>
      </p:sp>
      <p:sp>
        <p:nvSpPr>
          <p:cNvPr id="465" name="# Tabset {.tabset .tabset-fade .tabset-pills}…"/>
          <p:cNvSpPr/>
          <p:nvPr/>
        </p:nvSpPr>
        <p:spPr>
          <a:xfrm>
            <a:off x="3745955" y="6284889"/>
            <a:ext cx="2916136" cy="1056156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 Tabset {.tabset .tabset-fade .tabset-pills}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### End tabset</a:t>
            </a:r>
          </a:p>
        </p:txBody>
      </p:sp>
      <p:sp>
        <p:nvSpPr>
          <p:cNvPr id="466" name="Line"/>
          <p:cNvSpPr/>
          <p:nvPr/>
        </p:nvSpPr>
        <p:spPr>
          <a:xfrm>
            <a:off x="3736273" y="5924588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7" name="Tabset…"/>
          <p:cNvSpPr/>
          <p:nvPr/>
        </p:nvSpPr>
        <p:spPr>
          <a:xfrm>
            <a:off x="5353655" y="6561064"/>
            <a:ext cx="1120776" cy="84387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Tabset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End tabset</a:t>
            </a:r>
          </a:p>
        </p:txBody>
      </p:sp>
      <p:sp>
        <p:nvSpPr>
          <p:cNvPr id="468" name="Tab 1"/>
          <p:cNvSpPr/>
          <p:nvPr/>
        </p:nvSpPr>
        <p:spPr>
          <a:xfrm>
            <a:off x="547993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  Tab 1</a:t>
            </a:r>
          </a:p>
        </p:txBody>
      </p:sp>
      <p:sp>
        <p:nvSpPr>
          <p:cNvPr id="469" name="Tab 2"/>
          <p:cNvSpPr/>
          <p:nvPr/>
        </p:nvSpPr>
        <p:spPr>
          <a:xfrm>
            <a:off x="593078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D0D1D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  Tab 2</a:t>
            </a:r>
          </a:p>
        </p:txBody>
      </p:sp>
      <p:pic>
        <p:nvPicPr>
          <p:cNvPr id="470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2547" t="3815" r="3295" b="4748"/>
          <a:stretch>
            <a:fillRect/>
          </a:stretch>
        </p:blipFill>
        <p:spPr>
          <a:xfrm>
            <a:off x="5226107" y="9073324"/>
            <a:ext cx="1430355" cy="1113653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---…"/>
          <p:cNvSpPr/>
          <p:nvPr/>
        </p:nvSpPr>
        <p:spPr>
          <a:xfrm>
            <a:off x="3719116" y="9222005"/>
            <a:ext cx="1362772" cy="473076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name: My Template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—</a:t>
            </a:r>
          </a:p>
        </p:txBody>
      </p:sp>
      <p:graphicFrame>
        <p:nvGraphicFramePr>
          <p:cNvPr id="472" name="Table"/>
          <p:cNvGraphicFramePr/>
          <p:nvPr/>
        </p:nvGraphicFramePr>
        <p:xfrm>
          <a:off x="7111734" y="1882026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3247"/>
                <a:gridCol w="3890253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</a:tblGrid>
              <a:tr h="1651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CSS file to use to style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Graphics device to use for figure output (e.g. "png")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countdown timer (in minutes) to footer of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pc="-18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fig_height, 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Default figure height and width  (in inches) for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Syntax highlighting: "tango", "pygments", "kate","zenburn", "textmate"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File of content to place in document (in_header, before_body, after_body)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.md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.tex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Engine to render latex, "pdflatex", "xelatex", or "lualatex"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Directory of dependency files to use (Bootstrap, MathJax, etc.) 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Set to local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Markdown extensions to add to default definition or R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section numbering to headers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Additional arguments to pass to Pandoc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docx file whose styles should be copied when producing docx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Embed dependencies into the 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heading level that defines individual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Convert straight quotes to curly, dashes to em-dashes, … to ellipses, etc.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Pandoc template to use when rendering file quarterly_report.html).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Bootswatch or Beamer theme to use for page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table of contents at start of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level of headings to add to table of contents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Float the table of contents to the left of the main content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83" name="Group"/>
          <p:cNvGrpSpPr/>
          <p:nvPr/>
        </p:nvGrpSpPr>
        <p:grpSpPr>
          <a:xfrm>
            <a:off x="12037437" y="1674753"/>
            <a:ext cx="1635165" cy="407300"/>
            <a:chOff x="0" y="0"/>
            <a:chExt cx="1635163" cy="407298"/>
          </a:xfrm>
        </p:grpSpPr>
        <p:sp>
          <p:nvSpPr>
            <p:cNvPr id="473" name="html"/>
            <p:cNvSpPr txBox="1"/>
            <p:nvPr/>
          </p:nvSpPr>
          <p:spPr>
            <a:xfrm rot="16200000">
              <a:off x="-36589" y="147269"/>
              <a:ext cx="29661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html</a:t>
              </a:r>
            </a:p>
          </p:txBody>
        </p:sp>
        <p:sp>
          <p:nvSpPr>
            <p:cNvPr id="474" name="pdf"/>
            <p:cNvSpPr txBox="1"/>
            <p:nvPr/>
          </p:nvSpPr>
          <p:spPr>
            <a:xfrm rot="16200000">
              <a:off x="145338" y="172339"/>
              <a:ext cx="246480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pdf</a:t>
              </a:r>
            </a:p>
          </p:txBody>
        </p:sp>
        <p:sp>
          <p:nvSpPr>
            <p:cNvPr id="475" name="word"/>
            <p:cNvSpPr txBox="1"/>
            <p:nvPr/>
          </p:nvSpPr>
          <p:spPr>
            <a:xfrm rot="16200000">
              <a:off x="269037" y="139179"/>
              <a:ext cx="31279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word</a:t>
              </a:r>
            </a:p>
          </p:txBody>
        </p:sp>
        <p:sp>
          <p:nvSpPr>
            <p:cNvPr id="476" name="odt"/>
            <p:cNvSpPr txBox="1"/>
            <p:nvPr/>
          </p:nvSpPr>
          <p:spPr>
            <a:xfrm rot="16200000">
              <a:off x="457588" y="170872"/>
              <a:ext cx="249413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odt</a:t>
              </a:r>
            </a:p>
          </p:txBody>
        </p:sp>
        <p:sp>
          <p:nvSpPr>
            <p:cNvPr id="477" name="rtf"/>
            <p:cNvSpPr txBox="1"/>
            <p:nvPr/>
          </p:nvSpPr>
          <p:spPr>
            <a:xfrm rot="16200000">
              <a:off x="634804" y="191230"/>
              <a:ext cx="208697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rtf</a:t>
              </a:r>
            </a:p>
          </p:txBody>
        </p:sp>
        <p:sp>
          <p:nvSpPr>
            <p:cNvPr id="478" name="md"/>
            <p:cNvSpPr txBox="1"/>
            <p:nvPr/>
          </p:nvSpPr>
          <p:spPr>
            <a:xfrm rot="16200000">
              <a:off x="773572" y="173139"/>
              <a:ext cx="24487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md</a:t>
              </a:r>
            </a:p>
          </p:txBody>
        </p:sp>
        <p:sp>
          <p:nvSpPr>
            <p:cNvPr id="479" name="ioslides"/>
            <p:cNvSpPr txBox="1"/>
            <p:nvPr/>
          </p:nvSpPr>
          <p:spPr>
            <a:xfrm rot="16200000">
              <a:off x="1007545" y="93395"/>
              <a:ext cx="404366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ioslides</a:t>
              </a:r>
            </a:p>
          </p:txBody>
        </p:sp>
        <p:sp>
          <p:nvSpPr>
            <p:cNvPr id="480" name="slidy"/>
            <p:cNvSpPr txBox="1"/>
            <p:nvPr/>
          </p:nvSpPr>
          <p:spPr>
            <a:xfrm rot="16200000">
              <a:off x="1219342" y="148336"/>
              <a:ext cx="294486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slidy</a:t>
              </a:r>
            </a:p>
          </p:txBody>
        </p:sp>
        <p:sp>
          <p:nvSpPr>
            <p:cNvPr id="481" name="beamer"/>
            <p:cNvSpPr txBox="1"/>
            <p:nvPr/>
          </p:nvSpPr>
          <p:spPr>
            <a:xfrm rot="16200000">
              <a:off x="1319794" y="91928"/>
              <a:ext cx="407299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beamer</a:t>
              </a:r>
            </a:p>
          </p:txBody>
        </p:sp>
        <p:sp>
          <p:nvSpPr>
            <p:cNvPr id="482" name="gituhb"/>
            <p:cNvSpPr txBox="1"/>
            <p:nvPr/>
          </p:nvSpPr>
          <p:spPr>
            <a:xfrm rot="16200000">
              <a:off x="870644" y="113353"/>
              <a:ext cx="36445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gituhb</a:t>
              </a:r>
            </a:p>
          </p:txBody>
        </p:sp>
      </p:grpSp>
      <p:sp>
        <p:nvSpPr>
          <p:cNvPr id="484" name="Table Suggestions"/>
          <p:cNvSpPr txBox="1"/>
          <p:nvPr/>
        </p:nvSpPr>
        <p:spPr>
          <a:xfrm>
            <a:off x="7110375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Table Suggestions</a:t>
            </a:r>
          </a:p>
        </p:txBody>
      </p:sp>
      <p:sp>
        <p:nvSpPr>
          <p:cNvPr id="485" name="Citations and Bibliographies"/>
          <p:cNvSpPr txBox="1"/>
          <p:nvPr/>
        </p:nvSpPr>
        <p:spPr>
          <a:xfrm>
            <a:off x="10520829" y="7516393"/>
            <a:ext cx="34668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687B8"/>
                </a:solidFill>
              </a:defRPr>
            </a:pPr>
            <a:r>
              <a:t>Citations </a:t>
            </a:r>
            <a:r>
              <a:rPr sz="1200"/>
              <a:t>and Bibliographies</a:t>
            </a:r>
          </a:p>
        </p:txBody>
      </p:sp>
      <p:sp>
        <p:nvSpPr>
          <p:cNvPr id="486" name="Several functions format R data into tables"/>
          <p:cNvSpPr txBox="1"/>
          <p:nvPr/>
        </p:nvSpPr>
        <p:spPr>
          <a:xfrm>
            <a:off x="7105698" y="7912313"/>
            <a:ext cx="3098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Several functions format R data into tables</a:t>
            </a:r>
          </a:p>
        </p:txBody>
      </p:sp>
      <p:sp>
        <p:nvSpPr>
          <p:cNvPr id="487" name="Rounded Rectangle"/>
          <p:cNvSpPr/>
          <p:nvPr/>
        </p:nvSpPr>
        <p:spPr>
          <a:xfrm>
            <a:off x="8128362" y="8050439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88" name="Rounded Rectangle"/>
          <p:cNvSpPr/>
          <p:nvPr/>
        </p:nvSpPr>
        <p:spPr>
          <a:xfrm>
            <a:off x="9146798" y="8054805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89" name="Rounded Rectangle"/>
          <p:cNvSpPr/>
          <p:nvPr/>
        </p:nvSpPr>
        <p:spPr>
          <a:xfrm>
            <a:off x="7107555" y="8050439"/>
            <a:ext cx="881046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90" name="Circle"/>
          <p:cNvSpPr/>
          <p:nvPr/>
        </p:nvSpPr>
        <p:spPr>
          <a:xfrm>
            <a:off x="9823028" y="9658093"/>
            <a:ext cx="747326" cy="747326"/>
          </a:xfrm>
          <a:prstGeom prst="ellipse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1" name="Learn more in  the stargazer, xtable, and knitr packages."/>
          <p:cNvSpPr txBox="1"/>
          <p:nvPr/>
        </p:nvSpPr>
        <p:spPr>
          <a:xfrm>
            <a:off x="9810383" y="9774582"/>
            <a:ext cx="772617" cy="49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700">
                <a:solidFill>
                  <a:srgbClr val="FFFFFF"/>
                </a:solidFill>
              </a:defRPr>
            </a:pPr>
            <a:r>
              <a:t>Learn more in </a:t>
            </a:r>
            <a:br/>
            <a:r>
              <a:t>the </a:t>
            </a:r>
            <a:r>
              <a:rPr b="1"/>
              <a:t>stargazer, xtable</a:t>
            </a:r>
            <a:r>
              <a:t>, and </a:t>
            </a:r>
            <a:r>
              <a:rPr b="1"/>
              <a:t>knitr</a:t>
            </a:r>
            <a:r>
              <a:t> packages.</a:t>
            </a:r>
          </a:p>
        </p:txBody>
      </p:sp>
      <p:sp>
        <p:nvSpPr>
          <p:cNvPr id="492" name="Line"/>
          <p:cNvSpPr/>
          <p:nvPr/>
        </p:nvSpPr>
        <p:spPr>
          <a:xfrm>
            <a:off x="7112414" y="898782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3" name="Create citations with .bib, .bibtex, .copac, .enl, .json,…"/>
          <p:cNvSpPr txBox="1"/>
          <p:nvPr/>
        </p:nvSpPr>
        <p:spPr>
          <a:xfrm>
            <a:off x="10528215" y="7912313"/>
            <a:ext cx="3079667" cy="182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Create citations with .bib, .bibtex, .copac, .enl, .json,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.medline, .mods, .ris, .wos, and .xml files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 marL="158750" indent="-15875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900">
                <a:solidFill>
                  <a:srgbClr val="000000"/>
                </a:solidFill>
              </a:defRPr>
            </a:pPr>
            <a:r>
              <a:rPr b="1"/>
              <a:t>Set bibliography file</a:t>
            </a:r>
            <a:r>
              <a:t> and CSL 1.0 </a:t>
            </a:r>
            <a:br/>
            <a:r>
              <a:t>Style file (optional) in the YAML header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t>2.  </a:t>
            </a:r>
            <a:r>
              <a:rPr b="1"/>
              <a:t>Use citation keys in text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 </a:t>
            </a:r>
            <a:r>
              <a:rPr b="1"/>
              <a:t>Render. </a:t>
            </a:r>
            <a:r>
              <a:t>Bibliography will be </a:t>
            </a:r>
            <a:br/>
            <a:r>
              <a:t>added to end of document</a:t>
            </a:r>
          </a:p>
        </p:txBody>
      </p:sp>
      <p:sp>
        <p:nvSpPr>
          <p:cNvPr id="494" name="Smith cited [@smith04].…"/>
          <p:cNvSpPr/>
          <p:nvPr/>
        </p:nvSpPr>
        <p:spPr>
          <a:xfrm>
            <a:off x="11759228" y="8834390"/>
            <a:ext cx="1888680" cy="46669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[@smith04].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without author [-@smith04].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@smith04 cited in line.</a:t>
            </a:r>
          </a:p>
        </p:txBody>
      </p:sp>
      <p:sp>
        <p:nvSpPr>
          <p:cNvPr id="495" name="Rectangle"/>
          <p:cNvSpPr/>
          <p:nvPr/>
        </p:nvSpPr>
        <p:spPr>
          <a:xfrm>
            <a:off x="12604578" y="8224945"/>
            <a:ext cx="1037349" cy="506641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</a:p>
        </p:txBody>
      </p:sp>
      <p:sp>
        <p:nvSpPr>
          <p:cNvPr id="496" name="---…"/>
          <p:cNvSpPr txBox="1"/>
          <p:nvPr/>
        </p:nvSpPr>
        <p:spPr>
          <a:xfrm>
            <a:off x="12590806" y="8160969"/>
            <a:ext cx="1064893" cy="6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bibliography: refs.bib 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csl: style.csl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pic>
        <p:nvPicPr>
          <p:cNvPr id="497" name="Screen Shot 2016-03-01 at 3.55.05 PM.png" descr="Screen Shot 2016-03-01 at 3.55.05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161566" y="9503919"/>
            <a:ext cx="1546414" cy="388144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Rectangle"/>
          <p:cNvSpPr/>
          <p:nvPr/>
        </p:nvSpPr>
        <p:spPr>
          <a:xfrm>
            <a:off x="12258258" y="9489990"/>
            <a:ext cx="1389728" cy="407300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</p:txBody>
      </p:sp>
      <p:sp>
        <p:nvSpPr>
          <p:cNvPr id="499" name="Arrow"/>
          <p:cNvSpPr/>
          <p:nvPr/>
        </p:nvSpPr>
        <p:spPr>
          <a:xfrm rot="5400000">
            <a:off x="13394676" y="9244871"/>
            <a:ext cx="195896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0" name="Line"/>
          <p:cNvSpPr/>
          <p:nvPr/>
        </p:nvSpPr>
        <p:spPr>
          <a:xfrm>
            <a:off x="3646575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1" name="Line"/>
          <p:cNvSpPr/>
          <p:nvPr/>
        </p:nvSpPr>
        <p:spPr>
          <a:xfrm>
            <a:off x="7022573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2" name="Line"/>
          <p:cNvSpPr/>
          <p:nvPr/>
        </p:nvSpPr>
        <p:spPr>
          <a:xfrm>
            <a:off x="10435432" y="7541793"/>
            <a:ext cx="32652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3" name="data &lt;- faithful[1:4, ]"/>
          <p:cNvSpPr txBox="1"/>
          <p:nvPr/>
        </p:nvSpPr>
        <p:spPr>
          <a:xfrm>
            <a:off x="7107555" y="8834101"/>
            <a:ext cx="1537644" cy="13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data &lt;- faithful[1:4, ]</a:t>
            </a:r>
          </a:p>
        </p:txBody>
      </p:sp>
      <p:sp>
        <p:nvSpPr>
          <p:cNvPr id="504" name="RStudio® is a trademark of RStudio, Inc.  •  CC BY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1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Screen Shot 2016-03-02 at 9.26.55 AM.png" descr="Screen Shot 2016-03-02 at 9.26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8548" y="1372539"/>
            <a:ext cx="926415" cy="4026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Screen Shot 2016-03-02 at 9.25.27 AM.png" descr="Screen Shot 2016-03-02 at 9.25.2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7066" y="5544528"/>
            <a:ext cx="1301564" cy="4296866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Rectangle"/>
          <p:cNvSpPr/>
          <p:nvPr/>
        </p:nvSpPr>
        <p:spPr>
          <a:xfrm>
            <a:off x="198460" y="720452"/>
            <a:ext cx="3328451" cy="917160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509" name="Rectangle"/>
          <p:cNvSpPr/>
          <p:nvPr/>
        </p:nvSpPr>
        <p:spPr>
          <a:xfrm>
            <a:off x="3633669" y="1145617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0" name="Rectangle"/>
          <p:cNvSpPr/>
          <p:nvPr/>
        </p:nvSpPr>
        <p:spPr>
          <a:xfrm>
            <a:off x="3633669" y="2968710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1" name="Rectangle"/>
          <p:cNvSpPr/>
          <p:nvPr/>
        </p:nvSpPr>
        <p:spPr>
          <a:xfrm>
            <a:off x="3633669" y="5899215"/>
            <a:ext cx="3265234" cy="98811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1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Plain text…"/>
          <p:cNvSpPr txBox="1"/>
          <p:nvPr/>
        </p:nvSpPr>
        <p:spPr>
          <a:xfrm>
            <a:off x="317648" y="1373444"/>
            <a:ext cx="1754521" cy="87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Plain text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 a line with two spaces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to start a new paragraph.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*italics* and **bold**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`verbatim code`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sub/superscript^2^~2~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~~strikethrough~~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escaped: \* \_ \\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endash: --, emdash: ---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equation: $A = \pi*r^{2}$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 block: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$$E = mc^{2}$$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&gt; block quote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 Header1  {#anchor}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 Header 2  {#css_id}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 Header 3  {.css_class}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 Header 4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 Header 5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###### Header 6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&lt;!--Text comment--&gt;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\textbf{Tex ignored in HTML}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&lt;em&gt;HTML ignored in pdfs&lt;/em&gt;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&lt;http://www.rstudio.com&gt;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[link](www.rstudio.com)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Jump to [Header 1](#anchor)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image: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![Caption](smallorb.png)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unordered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-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Continued (indent 4 spaces)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1. 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2.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i)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 A. 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 list whose numbering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continues after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an interruption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Term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:   Definition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Right | Left | Default | Center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|------:|:-----|---------|:------:|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12  |  12  |    12   |    12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123  |  123 |   123   |   123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 1  |    1 |     1   |     1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2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(&gt;- to have bullets appear on click)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horizontal rule/slide break: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***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A footnote [^1]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[^1]: Here is the footnote.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</p:txBody>
      </p:sp>
      <p:sp>
        <p:nvSpPr>
          <p:cNvPr id="514" name="Write with syntax on the left to create effect on right (after render)"/>
          <p:cNvSpPr txBox="1"/>
          <p:nvPr/>
        </p:nvSpPr>
        <p:spPr>
          <a:xfrm>
            <a:off x="335608" y="1088467"/>
            <a:ext cx="318912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Write with syntax on the left to create effect on right (after render)</a:t>
            </a:r>
          </a:p>
        </p:txBody>
      </p:sp>
      <p:sp>
        <p:nvSpPr>
          <p:cNvPr id="515" name="Pandoc’s Markdown"/>
          <p:cNvSpPr txBox="1"/>
          <p:nvPr/>
        </p:nvSpPr>
        <p:spPr>
          <a:xfrm>
            <a:off x="320788" y="691629"/>
            <a:ext cx="26920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Pandoc’s Markdown</a:t>
            </a:r>
          </a:p>
        </p:txBody>
      </p:sp>
      <p:sp>
        <p:nvSpPr>
          <p:cNvPr id="516" name="Line"/>
          <p:cNvSpPr/>
          <p:nvPr/>
        </p:nvSpPr>
        <p:spPr>
          <a:xfrm>
            <a:off x="192205" y="729958"/>
            <a:ext cx="332845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7" name="Set render options with YAML"/>
          <p:cNvSpPr txBox="1"/>
          <p:nvPr/>
        </p:nvSpPr>
        <p:spPr>
          <a:xfrm>
            <a:off x="3724388" y="691629"/>
            <a:ext cx="39030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Set render options with YAML</a:t>
            </a:r>
          </a:p>
        </p:txBody>
      </p:sp>
      <p:sp>
        <p:nvSpPr>
          <p:cNvPr id="518" name="Line"/>
          <p:cNvSpPr/>
          <p:nvPr/>
        </p:nvSpPr>
        <p:spPr>
          <a:xfrm>
            <a:off x="3640020" y="729958"/>
            <a:ext cx="83965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9" name="When you render, R Markdown…"/>
          <p:cNvSpPr txBox="1"/>
          <p:nvPr/>
        </p:nvSpPr>
        <p:spPr>
          <a:xfrm>
            <a:off x="3739208" y="1218604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When you render, R Markdown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runs the R code, embeds results and text into .md file with knitr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then converts the .md file into the finished format with pandoc</a:t>
            </a:r>
          </a:p>
        </p:txBody>
      </p:sp>
      <p:sp>
        <p:nvSpPr>
          <p:cNvPr id="520" name="Create a Reusable Template"/>
          <p:cNvSpPr txBox="1"/>
          <p:nvPr/>
        </p:nvSpPr>
        <p:spPr>
          <a:xfrm>
            <a:off x="3717528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687B8"/>
                </a:solidFill>
              </a:defRPr>
            </a:pPr>
            <a:r>
              <a:rPr sz="1200"/>
              <a:t>Create a</a:t>
            </a:r>
            <a:r>
              <a:t> Reusable Template</a:t>
            </a:r>
          </a:p>
        </p:txBody>
      </p:sp>
      <p:sp>
        <p:nvSpPr>
          <p:cNvPr id="521" name="1. Create a new package with a inst/rmarkdown/templates directory…"/>
          <p:cNvSpPr txBox="1"/>
          <p:nvPr/>
        </p:nvSpPr>
        <p:spPr>
          <a:xfrm>
            <a:off x="3732348" y="7912313"/>
            <a:ext cx="3054155" cy="18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Create a new package</a:t>
            </a:r>
            <a:r>
              <a:t> with a inst/rmarkdown/templates directory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In the directory, </a:t>
            </a:r>
            <a:r>
              <a:rPr b="1"/>
              <a:t>Place a folder </a:t>
            </a:r>
            <a:r>
              <a:t>that contains:</a:t>
            </a:r>
            <a:br/>
            <a:r>
              <a:rPr b="1"/>
              <a:t>template.yaml </a:t>
            </a:r>
            <a:r>
              <a:t>(see below)</a:t>
            </a:r>
            <a:br/>
            <a:r>
              <a:rPr b="1"/>
              <a:t>skeleton.Rmd</a:t>
            </a:r>
            <a:r>
              <a:t> (contents of the template)</a:t>
            </a:r>
            <a:br/>
            <a:r>
              <a:t>any supporting files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Install the package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</a:t>
            </a:r>
            <a:r>
              <a:rPr b="1"/>
              <a:t>Access template</a:t>
            </a:r>
            <a:r>
              <a:t> in wizard at File ▶︎ New File ▶︎ R Markdown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template.yaml</a:t>
            </a:r>
          </a:p>
        </p:txBody>
      </p:sp>
      <p:sp>
        <p:nvSpPr>
          <p:cNvPr id="52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2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5" name="Line"/>
          <p:cNvSpPr/>
          <p:nvPr/>
        </p:nvSpPr>
        <p:spPr>
          <a:xfrm>
            <a:off x="329533" y="1272055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2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59462" y="1698548"/>
            <a:ext cx="2813647" cy="476217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Set a document’s default output format in the YAML header:"/>
          <p:cNvSpPr txBox="1"/>
          <p:nvPr/>
        </p:nvSpPr>
        <p:spPr>
          <a:xfrm>
            <a:off x="3739208" y="2221288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Set a document’s default output format in the YAML header:</a:t>
            </a:r>
          </a:p>
        </p:txBody>
      </p:sp>
      <p:sp>
        <p:nvSpPr>
          <p:cNvPr id="529" name="---…"/>
          <p:cNvSpPr/>
          <p:nvPr/>
        </p:nvSpPr>
        <p:spPr>
          <a:xfrm>
            <a:off x="5061555" y="2222875"/>
            <a:ext cx="1600536" cy="693564"/>
          </a:xfrm>
          <a:prstGeom prst="rect">
            <a:avLst/>
          </a:prstGeom>
          <a:ln w="3175">
            <a:solidFill>
              <a:srgbClr val="D5553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graphicFrame>
        <p:nvGraphicFramePr>
          <p:cNvPr id="530" name="Table"/>
          <p:cNvGraphicFramePr/>
          <p:nvPr/>
        </p:nvGraphicFramePr>
        <p:xfrm>
          <a:off x="3679035" y="2997337"/>
          <a:ext cx="19120965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294309"/>
                <a:gridCol w="1854790"/>
              </a:tblGrid>
              <a:tr h="166212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659FD5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output value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659FD5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creates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html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pdf (requires Tex 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Rich Text Format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Github compatible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ioslides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slidy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Beamer pdf slides (requires Tex)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1" name="Line"/>
          <p:cNvSpPr/>
          <p:nvPr/>
        </p:nvSpPr>
        <p:spPr>
          <a:xfrm>
            <a:off x="3736273" y="2995573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2" name="Customize output with sub-options (listed to the right):"/>
          <p:cNvSpPr txBox="1"/>
          <p:nvPr/>
        </p:nvSpPr>
        <p:spPr>
          <a:xfrm>
            <a:off x="3739208" y="5026517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Customize output with sub-options (listed to the right):</a:t>
            </a:r>
          </a:p>
        </p:txBody>
      </p:sp>
      <p:sp>
        <p:nvSpPr>
          <p:cNvPr id="533" name="---…"/>
          <p:cNvSpPr/>
          <p:nvPr/>
        </p:nvSpPr>
        <p:spPr>
          <a:xfrm>
            <a:off x="5061555" y="5017706"/>
            <a:ext cx="1600536" cy="84387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html_document: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  code_folding: hide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  toc_float: TRUE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sp>
        <p:nvSpPr>
          <p:cNvPr id="534" name="Line"/>
          <p:cNvSpPr/>
          <p:nvPr/>
        </p:nvSpPr>
        <p:spPr>
          <a:xfrm>
            <a:off x="3736273" y="484837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5" name="Indent 4 spaces"/>
          <p:cNvSpPr/>
          <p:nvPr/>
        </p:nvSpPr>
        <p:spPr>
          <a:xfrm>
            <a:off x="6122911" y="4877343"/>
            <a:ext cx="498873" cy="460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593"/>
                  <a:pt x="0" y="1322"/>
                </a:cubicBezTo>
                <a:lnTo>
                  <a:pt x="0" y="13016"/>
                </a:lnTo>
                <a:cubicBezTo>
                  <a:pt x="0" y="13139"/>
                  <a:pt x="91" y="13219"/>
                  <a:pt x="120" y="13332"/>
                </a:cubicBezTo>
                <a:lnTo>
                  <a:pt x="223" y="21600"/>
                </a:lnTo>
                <a:lnTo>
                  <a:pt x="2028" y="14338"/>
                </a:lnTo>
                <a:lnTo>
                  <a:pt x="20397" y="14338"/>
                </a:lnTo>
                <a:cubicBezTo>
                  <a:pt x="21070" y="14338"/>
                  <a:pt x="21600" y="13745"/>
                  <a:pt x="21600" y="13016"/>
                </a:cubicBezTo>
                <a:lnTo>
                  <a:pt x="21600" y="1322"/>
                </a:lnTo>
                <a:cubicBezTo>
                  <a:pt x="21600" y="593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Indent 4 spaces</a:t>
            </a:r>
          </a:p>
        </p:txBody>
      </p:sp>
      <p:sp>
        <p:nvSpPr>
          <p:cNvPr id="536" name="Indent 2 spaces"/>
          <p:cNvSpPr/>
          <p:nvPr/>
        </p:nvSpPr>
        <p:spPr>
          <a:xfrm>
            <a:off x="5574605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Indent 2 spaces</a:t>
            </a:r>
          </a:p>
        </p:txBody>
      </p:sp>
      <p:sp>
        <p:nvSpPr>
          <p:cNvPr id="537" name="html tabsets…"/>
          <p:cNvSpPr txBox="1"/>
          <p:nvPr/>
        </p:nvSpPr>
        <p:spPr>
          <a:xfrm>
            <a:off x="3739208" y="5957449"/>
            <a:ext cx="2919312" cy="33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659FD5"/>
                </a:solidFill>
              </a:defRPr>
            </a:pPr>
            <a:r>
              <a:t>html tabsets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tablet css class to place sub-headers into tabs</a:t>
            </a:r>
          </a:p>
        </p:txBody>
      </p:sp>
      <p:sp>
        <p:nvSpPr>
          <p:cNvPr id="538" name="# Tabset {.tabset .tabset-fade .tabset-pills}…"/>
          <p:cNvSpPr/>
          <p:nvPr/>
        </p:nvSpPr>
        <p:spPr>
          <a:xfrm>
            <a:off x="3745955" y="6284889"/>
            <a:ext cx="2916136" cy="1056156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 Tabset {.tabset .tabset-fade .tabset-pills}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### End tabset</a:t>
            </a:r>
          </a:p>
        </p:txBody>
      </p:sp>
      <p:sp>
        <p:nvSpPr>
          <p:cNvPr id="539" name="Line"/>
          <p:cNvSpPr/>
          <p:nvPr/>
        </p:nvSpPr>
        <p:spPr>
          <a:xfrm>
            <a:off x="3736273" y="5924588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0" name="Tabset…"/>
          <p:cNvSpPr/>
          <p:nvPr/>
        </p:nvSpPr>
        <p:spPr>
          <a:xfrm>
            <a:off x="5353655" y="6561064"/>
            <a:ext cx="1120776" cy="84387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Tabset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End tabset</a:t>
            </a:r>
          </a:p>
        </p:txBody>
      </p:sp>
      <p:sp>
        <p:nvSpPr>
          <p:cNvPr id="541" name="Tab 1"/>
          <p:cNvSpPr/>
          <p:nvPr/>
        </p:nvSpPr>
        <p:spPr>
          <a:xfrm>
            <a:off x="547993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  Tab 1</a:t>
            </a:r>
          </a:p>
        </p:txBody>
      </p:sp>
      <p:sp>
        <p:nvSpPr>
          <p:cNvPr id="542" name="Tab 2"/>
          <p:cNvSpPr/>
          <p:nvPr/>
        </p:nvSpPr>
        <p:spPr>
          <a:xfrm>
            <a:off x="593078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D0D1D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  Tab 2</a:t>
            </a:r>
          </a:p>
        </p:txBody>
      </p:sp>
      <p:pic>
        <p:nvPicPr>
          <p:cNvPr id="543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2547" t="3815" r="3295" b="4748"/>
          <a:stretch>
            <a:fillRect/>
          </a:stretch>
        </p:blipFill>
        <p:spPr>
          <a:xfrm>
            <a:off x="5226107" y="9073324"/>
            <a:ext cx="1430355" cy="1113653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---…"/>
          <p:cNvSpPr/>
          <p:nvPr/>
        </p:nvSpPr>
        <p:spPr>
          <a:xfrm>
            <a:off x="3719116" y="9222005"/>
            <a:ext cx="1362772" cy="473076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name: My Template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—</a:t>
            </a:r>
          </a:p>
        </p:txBody>
      </p:sp>
      <p:graphicFrame>
        <p:nvGraphicFramePr>
          <p:cNvPr id="545" name="Table"/>
          <p:cNvGraphicFramePr/>
          <p:nvPr/>
        </p:nvGraphicFramePr>
        <p:xfrm>
          <a:off x="7111734" y="1882026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3247"/>
                <a:gridCol w="3890253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</a:tblGrid>
              <a:tr h="1651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CSS file to use to style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Graphics device to use for figure output (e.g. "png")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countdown timer (in minutes) to footer of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pc="-18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fig_height, 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Default figure height and width  (in inches) for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Syntax highlighting: "tango", "pygments", "kate","zenburn", "textmate"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File of content to place in document (in_header, before_body, after_body)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.md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.tex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Engine to render latex, "pdflatex", "xelatex", or "lualatex"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Directory of dependency files to use (Bootstrap, MathJax, etc.) 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Set to local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Markdown extensions to add to default definition or R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section numbering to headers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Additional arguments to pass to Pandoc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docx file whose styles should be copied when producing docx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Embed dependencies into the 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heading level that defines individual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Convert straight quotes to curly, dashes to em-dashes, … to ellipses, etc.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Pandoc template to use when rendering file quarterly_report.html).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Bootswatch or Beamer theme to use for page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table of contents at start of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level of headings to add to table of contents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Float the table of contents to the left of the main content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56" name="Group"/>
          <p:cNvGrpSpPr/>
          <p:nvPr/>
        </p:nvGrpSpPr>
        <p:grpSpPr>
          <a:xfrm>
            <a:off x="12037437" y="1674753"/>
            <a:ext cx="1635165" cy="407300"/>
            <a:chOff x="0" y="0"/>
            <a:chExt cx="1635163" cy="407298"/>
          </a:xfrm>
        </p:grpSpPr>
        <p:sp>
          <p:nvSpPr>
            <p:cNvPr id="546" name="html"/>
            <p:cNvSpPr txBox="1"/>
            <p:nvPr/>
          </p:nvSpPr>
          <p:spPr>
            <a:xfrm rot="16200000">
              <a:off x="-36589" y="147269"/>
              <a:ext cx="29661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html</a:t>
              </a:r>
            </a:p>
          </p:txBody>
        </p:sp>
        <p:sp>
          <p:nvSpPr>
            <p:cNvPr id="547" name="pdf"/>
            <p:cNvSpPr txBox="1"/>
            <p:nvPr/>
          </p:nvSpPr>
          <p:spPr>
            <a:xfrm rot="16200000">
              <a:off x="145338" y="172339"/>
              <a:ext cx="246480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pdf</a:t>
              </a:r>
            </a:p>
          </p:txBody>
        </p:sp>
        <p:sp>
          <p:nvSpPr>
            <p:cNvPr id="548" name="word"/>
            <p:cNvSpPr txBox="1"/>
            <p:nvPr/>
          </p:nvSpPr>
          <p:spPr>
            <a:xfrm rot="16200000">
              <a:off x="269037" y="139179"/>
              <a:ext cx="31279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word</a:t>
              </a:r>
            </a:p>
          </p:txBody>
        </p:sp>
        <p:sp>
          <p:nvSpPr>
            <p:cNvPr id="549" name="odt"/>
            <p:cNvSpPr txBox="1"/>
            <p:nvPr/>
          </p:nvSpPr>
          <p:spPr>
            <a:xfrm rot="16200000">
              <a:off x="457588" y="170872"/>
              <a:ext cx="249413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odt</a:t>
              </a:r>
            </a:p>
          </p:txBody>
        </p:sp>
        <p:sp>
          <p:nvSpPr>
            <p:cNvPr id="550" name="rtf"/>
            <p:cNvSpPr txBox="1"/>
            <p:nvPr/>
          </p:nvSpPr>
          <p:spPr>
            <a:xfrm rot="16200000">
              <a:off x="634804" y="191230"/>
              <a:ext cx="208697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rtf</a:t>
              </a:r>
            </a:p>
          </p:txBody>
        </p:sp>
        <p:sp>
          <p:nvSpPr>
            <p:cNvPr id="551" name="md"/>
            <p:cNvSpPr txBox="1"/>
            <p:nvPr/>
          </p:nvSpPr>
          <p:spPr>
            <a:xfrm rot="16200000">
              <a:off x="773572" y="173139"/>
              <a:ext cx="24487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md</a:t>
              </a:r>
            </a:p>
          </p:txBody>
        </p:sp>
        <p:sp>
          <p:nvSpPr>
            <p:cNvPr id="552" name="ioslides"/>
            <p:cNvSpPr txBox="1"/>
            <p:nvPr/>
          </p:nvSpPr>
          <p:spPr>
            <a:xfrm rot="16200000">
              <a:off x="1007545" y="93395"/>
              <a:ext cx="404366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ioslides</a:t>
              </a:r>
            </a:p>
          </p:txBody>
        </p:sp>
        <p:sp>
          <p:nvSpPr>
            <p:cNvPr id="553" name="slidy"/>
            <p:cNvSpPr txBox="1"/>
            <p:nvPr/>
          </p:nvSpPr>
          <p:spPr>
            <a:xfrm rot="16200000">
              <a:off x="1219342" y="148336"/>
              <a:ext cx="294486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slidy</a:t>
              </a:r>
            </a:p>
          </p:txBody>
        </p:sp>
        <p:sp>
          <p:nvSpPr>
            <p:cNvPr id="554" name="beamer"/>
            <p:cNvSpPr txBox="1"/>
            <p:nvPr/>
          </p:nvSpPr>
          <p:spPr>
            <a:xfrm rot="16200000">
              <a:off x="1319794" y="91928"/>
              <a:ext cx="407299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beamer</a:t>
              </a:r>
            </a:p>
          </p:txBody>
        </p:sp>
        <p:sp>
          <p:nvSpPr>
            <p:cNvPr id="555" name="gituhb"/>
            <p:cNvSpPr txBox="1"/>
            <p:nvPr/>
          </p:nvSpPr>
          <p:spPr>
            <a:xfrm rot="16200000">
              <a:off x="870644" y="113353"/>
              <a:ext cx="36445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gituhb</a:t>
              </a:r>
            </a:p>
          </p:txBody>
        </p:sp>
      </p:grpSp>
      <p:sp>
        <p:nvSpPr>
          <p:cNvPr id="557" name="Table Suggestions"/>
          <p:cNvSpPr txBox="1"/>
          <p:nvPr/>
        </p:nvSpPr>
        <p:spPr>
          <a:xfrm>
            <a:off x="7110375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Table Suggestions</a:t>
            </a:r>
          </a:p>
        </p:txBody>
      </p:sp>
      <p:sp>
        <p:nvSpPr>
          <p:cNvPr id="558" name="Citations and Bibliographies"/>
          <p:cNvSpPr txBox="1"/>
          <p:nvPr/>
        </p:nvSpPr>
        <p:spPr>
          <a:xfrm>
            <a:off x="10520829" y="7516393"/>
            <a:ext cx="34668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687B8"/>
                </a:solidFill>
              </a:defRPr>
            </a:pPr>
            <a:r>
              <a:t>Citations </a:t>
            </a:r>
            <a:r>
              <a:rPr sz="1200"/>
              <a:t>and Bibliographies</a:t>
            </a:r>
          </a:p>
        </p:txBody>
      </p:sp>
      <p:sp>
        <p:nvSpPr>
          <p:cNvPr id="559" name="Several functions format R data into tables"/>
          <p:cNvSpPr txBox="1"/>
          <p:nvPr/>
        </p:nvSpPr>
        <p:spPr>
          <a:xfrm>
            <a:off x="7105698" y="7912313"/>
            <a:ext cx="3098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Several functions format R data into tables</a:t>
            </a:r>
          </a:p>
        </p:txBody>
      </p:sp>
      <p:sp>
        <p:nvSpPr>
          <p:cNvPr id="560" name="Circle"/>
          <p:cNvSpPr/>
          <p:nvPr/>
        </p:nvSpPr>
        <p:spPr>
          <a:xfrm>
            <a:off x="9823028" y="9658093"/>
            <a:ext cx="747326" cy="747326"/>
          </a:xfrm>
          <a:prstGeom prst="ellipse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1" name="Learn more in  the stargazer, xtable, and knitr packages."/>
          <p:cNvSpPr txBox="1"/>
          <p:nvPr/>
        </p:nvSpPr>
        <p:spPr>
          <a:xfrm>
            <a:off x="9810383" y="9774582"/>
            <a:ext cx="772617" cy="49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700">
                <a:solidFill>
                  <a:srgbClr val="FFFFFF"/>
                </a:solidFill>
              </a:defRPr>
            </a:pPr>
            <a:r>
              <a:t>Learn more in </a:t>
            </a:r>
            <a:br/>
            <a:r>
              <a:t>the </a:t>
            </a:r>
            <a:r>
              <a:rPr b="1"/>
              <a:t>stargazer, xtable</a:t>
            </a:r>
            <a:r>
              <a:t>, and </a:t>
            </a:r>
            <a:r>
              <a:rPr b="1"/>
              <a:t>knitr</a:t>
            </a:r>
            <a:r>
              <a:t> packages.</a:t>
            </a:r>
          </a:p>
        </p:txBody>
      </p:sp>
      <p:sp>
        <p:nvSpPr>
          <p:cNvPr id="562" name="Create citations with .bib, .bibtex, .copac, .enl, .json,…"/>
          <p:cNvSpPr txBox="1"/>
          <p:nvPr/>
        </p:nvSpPr>
        <p:spPr>
          <a:xfrm>
            <a:off x="10528215" y="7912313"/>
            <a:ext cx="3079667" cy="182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Create citations with .bib, .bibtex, .copac, .enl, .json,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.medline, .mods, .ris, .wos, and .xml files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 marL="158750" indent="-15875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900">
                <a:solidFill>
                  <a:srgbClr val="000000"/>
                </a:solidFill>
              </a:defRPr>
            </a:pPr>
            <a:r>
              <a:rPr b="1"/>
              <a:t>Set bibliography file</a:t>
            </a:r>
            <a:r>
              <a:t> and CSL 1.0 </a:t>
            </a:r>
            <a:br/>
            <a:r>
              <a:t>Style file (optional) in the YAML header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t>2.  </a:t>
            </a:r>
            <a:r>
              <a:rPr b="1"/>
              <a:t>Use citation keys in text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 </a:t>
            </a:r>
            <a:r>
              <a:rPr b="1"/>
              <a:t>Render. </a:t>
            </a:r>
            <a:r>
              <a:t>Bibliography will be </a:t>
            </a:r>
            <a:br/>
            <a:r>
              <a:t>added to end of document</a:t>
            </a:r>
          </a:p>
        </p:txBody>
      </p:sp>
      <p:sp>
        <p:nvSpPr>
          <p:cNvPr id="563" name="Smith cited [@smith04].…"/>
          <p:cNvSpPr/>
          <p:nvPr/>
        </p:nvSpPr>
        <p:spPr>
          <a:xfrm>
            <a:off x="11759228" y="8834390"/>
            <a:ext cx="1888680" cy="46669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[@smith04].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without author [-@smith04].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@smith04 cited in line.</a:t>
            </a:r>
          </a:p>
        </p:txBody>
      </p:sp>
      <p:sp>
        <p:nvSpPr>
          <p:cNvPr id="564" name="Rectangle"/>
          <p:cNvSpPr/>
          <p:nvPr/>
        </p:nvSpPr>
        <p:spPr>
          <a:xfrm>
            <a:off x="12604578" y="8224945"/>
            <a:ext cx="1037349" cy="506641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</a:p>
        </p:txBody>
      </p:sp>
      <p:sp>
        <p:nvSpPr>
          <p:cNvPr id="565" name="---…"/>
          <p:cNvSpPr txBox="1"/>
          <p:nvPr/>
        </p:nvSpPr>
        <p:spPr>
          <a:xfrm>
            <a:off x="12590806" y="8160969"/>
            <a:ext cx="1064893" cy="6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bibliography: refs.bib 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csl: style.csl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pic>
        <p:nvPicPr>
          <p:cNvPr id="566" name="Screen Shot 2016-03-01 at 3.55.05 PM.png" descr="Screen Shot 2016-03-01 at 3.55.05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61566" y="9503919"/>
            <a:ext cx="1546414" cy="388144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Rectangle"/>
          <p:cNvSpPr/>
          <p:nvPr/>
        </p:nvSpPr>
        <p:spPr>
          <a:xfrm>
            <a:off x="12258258" y="9489990"/>
            <a:ext cx="1389728" cy="407300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</p:txBody>
      </p:sp>
      <p:sp>
        <p:nvSpPr>
          <p:cNvPr id="568" name="Arrow"/>
          <p:cNvSpPr/>
          <p:nvPr/>
        </p:nvSpPr>
        <p:spPr>
          <a:xfrm rot="5400000">
            <a:off x="13394676" y="9244871"/>
            <a:ext cx="195896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9" name="Line"/>
          <p:cNvSpPr/>
          <p:nvPr/>
        </p:nvSpPr>
        <p:spPr>
          <a:xfrm>
            <a:off x="3646575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0" name="Line"/>
          <p:cNvSpPr/>
          <p:nvPr/>
        </p:nvSpPr>
        <p:spPr>
          <a:xfrm>
            <a:off x="7022573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1" name="Line"/>
          <p:cNvSpPr/>
          <p:nvPr/>
        </p:nvSpPr>
        <p:spPr>
          <a:xfrm>
            <a:off x="10435432" y="7541793"/>
            <a:ext cx="32652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72" name="Screen Shot 2016-03-01 at 3.08.42 PM.png" descr="Screen Shot 2016-03-01 at 3.08.42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218220" y="8084712"/>
            <a:ext cx="696586" cy="680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6" name="Group"/>
          <p:cNvGrpSpPr/>
          <p:nvPr/>
        </p:nvGrpSpPr>
        <p:grpSpPr>
          <a:xfrm>
            <a:off x="9200275" y="8087419"/>
            <a:ext cx="769347" cy="696739"/>
            <a:chOff x="-62502" y="0"/>
            <a:chExt cx="769346" cy="696738"/>
          </a:xfrm>
        </p:grpSpPr>
        <p:pic>
          <p:nvPicPr>
            <p:cNvPr id="573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28752" r="0" b="0"/>
            <a:stretch>
              <a:fillRect/>
            </a:stretch>
          </p:blipFill>
          <p:spPr>
            <a:xfrm>
              <a:off x="0" y="114927"/>
              <a:ext cx="638630" cy="581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0" r="37986" b="86263"/>
            <a:stretch>
              <a:fillRect/>
            </a:stretch>
          </p:blipFill>
          <p:spPr>
            <a:xfrm>
              <a:off x="-62503" y="0"/>
              <a:ext cx="396040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5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12857" r="37986" b="73406"/>
            <a:stretch>
              <a:fillRect/>
            </a:stretch>
          </p:blipFill>
          <p:spPr>
            <a:xfrm>
              <a:off x="310803" y="0"/>
              <a:ext cx="396041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"/>
          <p:cNvGrpSpPr/>
          <p:nvPr/>
        </p:nvGrpSpPr>
        <p:grpSpPr>
          <a:xfrm>
            <a:off x="7242289" y="8062751"/>
            <a:ext cx="583544" cy="739947"/>
            <a:chOff x="22767" y="0"/>
            <a:chExt cx="583543" cy="739946"/>
          </a:xfrm>
        </p:grpSpPr>
        <p:pic>
          <p:nvPicPr>
            <p:cNvPr id="577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18613" r="3755" b="0"/>
            <a:stretch>
              <a:fillRect/>
            </a:stretch>
          </p:blipFill>
          <p:spPr>
            <a:xfrm>
              <a:off x="22767" y="91403"/>
              <a:ext cx="583544" cy="6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0" r="3755" b="88585"/>
            <a:stretch>
              <a:fillRect/>
            </a:stretch>
          </p:blipFill>
          <p:spPr>
            <a:xfrm>
              <a:off x="22767" y="0"/>
              <a:ext cx="583544" cy="90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0" name="```{r results = 'asis'}…"/>
          <p:cNvSpPr txBox="1"/>
          <p:nvPr/>
        </p:nvSpPr>
        <p:spPr>
          <a:xfrm>
            <a:off x="7104173" y="9007709"/>
            <a:ext cx="270483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'asis'}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knitr::</a:t>
            </a:r>
            <a:r>
              <a:rPr b="1"/>
              <a:t>kable(</a:t>
            </a:r>
            <a:r>
              <a:t>data, caption = "Table with kable”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"asis"}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print(xtable::</a:t>
            </a:r>
            <a:r>
              <a:rPr b="1"/>
              <a:t>xtable(</a:t>
            </a:r>
            <a:r>
              <a:t>data, caption = "Table with xtable”</a:t>
            </a:r>
            <a:r>
              <a:rPr b="1"/>
              <a:t>)</a:t>
            </a:r>
            <a:r>
              <a:t>,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type = "html", html.table.attributes = "border=0"))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"asis"}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stargazer::</a:t>
            </a:r>
            <a:r>
              <a:rPr b="1"/>
              <a:t>stargazer(</a:t>
            </a:r>
            <a:r>
              <a:t>data, type = "html", title = "Table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                                with stargazer"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</p:txBody>
      </p:sp>
      <p:sp>
        <p:nvSpPr>
          <p:cNvPr id="581" name="Line"/>
          <p:cNvSpPr/>
          <p:nvPr/>
        </p:nvSpPr>
        <p:spPr>
          <a:xfrm>
            <a:off x="7112414" y="9848365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2" name="Line"/>
          <p:cNvSpPr/>
          <p:nvPr/>
        </p:nvSpPr>
        <p:spPr>
          <a:xfrm>
            <a:off x="7112414" y="9358021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3" name="Rounded Rectangle"/>
          <p:cNvSpPr/>
          <p:nvPr/>
        </p:nvSpPr>
        <p:spPr>
          <a:xfrm>
            <a:off x="8128362" y="8050439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84" name="Rounded Rectangle"/>
          <p:cNvSpPr/>
          <p:nvPr/>
        </p:nvSpPr>
        <p:spPr>
          <a:xfrm>
            <a:off x="9146798" y="8054805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85" name="Rounded Rectangle"/>
          <p:cNvSpPr/>
          <p:nvPr/>
        </p:nvSpPr>
        <p:spPr>
          <a:xfrm>
            <a:off x="7107555" y="8050439"/>
            <a:ext cx="881046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86" name="Line"/>
          <p:cNvSpPr/>
          <p:nvPr/>
        </p:nvSpPr>
        <p:spPr>
          <a:xfrm>
            <a:off x="7112414" y="898782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7" name="data &lt;- faithful[1:4, ]"/>
          <p:cNvSpPr txBox="1"/>
          <p:nvPr/>
        </p:nvSpPr>
        <p:spPr>
          <a:xfrm>
            <a:off x="7107555" y="8834101"/>
            <a:ext cx="1537644" cy="13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data &lt;- faithful[1:4, ]</a:t>
            </a:r>
          </a:p>
        </p:txBody>
      </p:sp>
      <p:sp>
        <p:nvSpPr>
          <p:cNvPr id="588" name="RStudio® is a trademark of RStudio, Inc.  •  CC BY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1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