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60"/>
  </p:normalViewPr>
  <p:slideViewPr>
    <p:cSldViewPr snapToGrid="0">
      <p:cViewPr>
        <p:scale>
          <a:sx n="70" d="100"/>
          <a:sy n="70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8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rstudio.co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7393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ectangle"/>
          <p:cNvSpPr/>
          <p:nvPr/>
        </p:nvSpPr>
        <p:spPr>
          <a:xfrm>
            <a:off x="3209673" y="1952841"/>
            <a:ext cx="1264410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Rectangle"/>
          <p:cNvSpPr/>
          <p:nvPr/>
        </p:nvSpPr>
        <p:spPr>
          <a:xfrm>
            <a:off x="4807304" y="6843423"/>
            <a:ext cx="4350220" cy="88835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6817"/>
            <a:ext cx="39225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</a:t>
            </a:r>
            <a:r>
              <a:rPr lang="en-US" dirty="0" err="1"/>
              <a:t>sätze</a:t>
            </a:r>
            <a:r>
              <a:rPr lang="en-US" dirty="0" smtClean="0"/>
              <a:t> </a:t>
            </a:r>
            <a:r>
              <a:rPr lang="en-US" dirty="0" err="1" smtClean="0"/>
              <a:t>zusammenfassen</a:t>
            </a:r>
            <a:endParaRPr dirty="0"/>
          </a:p>
        </p:txBody>
      </p:sp>
      <p:sp>
        <p:nvSpPr>
          <p:cNvPr id="123" name="Rounded Rectangle"/>
          <p:cNvSpPr/>
          <p:nvPr/>
        </p:nvSpPr>
        <p:spPr>
          <a:xfrm>
            <a:off x="323328" y="7956970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13098" y="9170129"/>
            <a:ext cx="4452222" cy="86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group_by</a:t>
            </a:r>
            <a:r>
              <a:rPr b="1" dirty="0"/>
              <a:t>(</a:t>
            </a:r>
            <a:r>
              <a:rPr dirty="0"/>
              <a:t>.data, ..., add = FALSE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Kopie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gruppiert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nach</a:t>
            </a:r>
            <a:r>
              <a:rPr lang="en-US" dirty="0" smtClean="0">
                <a:latin typeface="+mn-lt"/>
              </a:rPr>
              <a:t> den </a:t>
            </a:r>
            <a:r>
              <a:rPr lang="en-US" dirty="0" err="1" smtClean="0">
                <a:latin typeface="+mn-lt"/>
              </a:rPr>
              <a:t>Variablen</a:t>
            </a:r>
            <a:r>
              <a:rPr lang="en-US" dirty="0" smtClean="0">
                <a:latin typeface="+mn-lt"/>
              </a:rPr>
              <a:t> in</a:t>
            </a:r>
            <a:r>
              <a:rPr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... 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g_iris</a:t>
            </a:r>
            <a:r>
              <a:rPr dirty="0"/>
              <a:t> &lt;- </a:t>
            </a:r>
            <a:r>
              <a:rPr dirty="0" err="1"/>
              <a:t>group_by</a:t>
            </a:r>
            <a:r>
              <a:rPr dirty="0"/>
              <a:t>(iris, Species</a:t>
            </a:r>
            <a:r>
              <a:rPr dirty="0" smtClean="0"/>
              <a:t>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ungroup(</a:t>
            </a:r>
            <a:r>
              <a:rPr dirty="0"/>
              <a:t>x, …</a:t>
            </a:r>
            <a:r>
              <a:rPr b="1" dirty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Kopie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einer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aufgehobenen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Gruppierungen</a:t>
            </a:r>
            <a:r>
              <a:rPr lang="en-US"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ungroup(</a:t>
            </a:r>
            <a:r>
              <a:rPr dirty="0" err="1"/>
              <a:t>g_iris</a:t>
            </a:r>
            <a:r>
              <a:rPr dirty="0"/>
              <a:t>)</a:t>
            </a:r>
          </a:p>
        </p:txBody>
      </p:sp>
      <p:graphicFrame>
        <p:nvGraphicFramePr>
          <p:cNvPr id="125" name="Table"/>
          <p:cNvGraphicFramePr/>
          <p:nvPr>
            <p:extLst>
              <p:ext uri="{D42A27DB-BD31-4B8C-83A1-F6EECF244321}">
                <p14:modId xmlns:p14="http://schemas.microsoft.com/office/powerpoint/2010/main" val="2199739178"/>
              </p:ext>
            </p:extLst>
          </p:nvPr>
        </p:nvGraphicFramePr>
        <p:xfrm>
          <a:off x="330979" y="7885172"/>
          <a:ext cx="381000" cy="1137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848297522"/>
              </p:ext>
            </p:extLst>
          </p:nvPr>
        </p:nvGraphicFramePr>
        <p:xfrm>
          <a:off x="905383" y="7889201"/>
          <a:ext cx="381000" cy="48768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09288" y="856513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28" name="Table"/>
          <p:cNvGraphicFramePr/>
          <p:nvPr>
            <p:extLst>
              <p:ext uri="{D42A27DB-BD31-4B8C-83A1-F6EECF244321}">
                <p14:modId xmlns:p14="http://schemas.microsoft.com/office/powerpoint/2010/main" val="284908371"/>
              </p:ext>
            </p:extLst>
          </p:nvPr>
        </p:nvGraphicFramePr>
        <p:xfrm>
          <a:off x="905383" y="8399221"/>
          <a:ext cx="380999" cy="3251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6071"/>
                <a:gridCol w="122464"/>
                <a:gridCol w="122464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1126431111"/>
              </p:ext>
            </p:extLst>
          </p:nvPr>
        </p:nvGraphicFramePr>
        <p:xfrm>
          <a:off x="906839" y="8753467"/>
          <a:ext cx="381000" cy="3251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>
            <p:extLst>
              <p:ext uri="{D42A27DB-BD31-4B8C-83A1-F6EECF244321}">
                <p14:modId xmlns:p14="http://schemas.microsoft.com/office/powerpoint/2010/main" val="1693111740"/>
              </p:ext>
            </p:extLst>
          </p:nvPr>
        </p:nvGraphicFramePr>
        <p:xfrm>
          <a:off x="1484150" y="8262108"/>
          <a:ext cx="381000" cy="6502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25937" y="856513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b="1" dirty="0" err="1" smtClean="0"/>
              <a:t>group_by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„</a:t>
            </a:r>
            <a:r>
              <a:rPr lang="en-US" dirty="0" err="1" smtClean="0"/>
              <a:t>gruppierte</a:t>
            </a:r>
            <a:r>
              <a:rPr lang="en-US" dirty="0" smtClean="0"/>
              <a:t>”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dirty="0" smtClean="0"/>
              <a:t>. </a:t>
            </a:r>
            <a:r>
              <a:rPr dirty="0"/>
              <a:t/>
            </a:r>
            <a:br>
              <a:rPr dirty="0"/>
            </a:br>
            <a:r>
              <a:rPr dirty="0" err="1"/>
              <a:t>dplyr</a:t>
            </a:r>
            <a:r>
              <a:rPr dirty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„</a:t>
            </a:r>
            <a:r>
              <a:rPr lang="en-US" dirty="0" err="1"/>
              <a:t>G</a:t>
            </a:r>
            <a:r>
              <a:rPr lang="en-US" dirty="0" err="1" smtClean="0"/>
              <a:t>ruppe</a:t>
            </a:r>
            <a:r>
              <a:rPr lang="en-US" dirty="0" smtClean="0"/>
              <a:t>” </a:t>
            </a:r>
            <a:r>
              <a:rPr lang="en-US" dirty="0" err="1" smtClean="0"/>
              <a:t>getrennt</a:t>
            </a:r>
            <a:r>
              <a:rPr lang="en-US" dirty="0" smtClean="0"/>
              <a:t> und </a:t>
            </a:r>
            <a:r>
              <a:rPr lang="en-US" dirty="0" err="1" smtClean="0"/>
              <a:t>kombinieren</a:t>
            </a:r>
            <a:r>
              <a:rPr lang="en-US" dirty="0" smtClean="0"/>
              <a:t> die </a:t>
            </a:r>
            <a:r>
              <a:rPr lang="en-US" dirty="0" err="1" smtClean="0"/>
              <a:t>Resultate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8117376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58054"/>
            <a:ext cx="4140391" cy="61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de-AT" b="1" dirty="0">
                <a:sym typeface="Source Sans Pro Light"/>
              </a:rPr>
              <a:t>Zusammenfassungs-Funktionen</a:t>
            </a:r>
            <a:r>
              <a:rPr lang="de-AT" dirty="0">
                <a:sym typeface="Source Sans Pro Light"/>
              </a:rPr>
              <a:t> werden auf Spalten angewendet und erstellen eine neue Tabelle. </a:t>
            </a:r>
            <a:r>
              <a:rPr lang="de-AT" dirty="0">
                <a:sym typeface="Source Sans Pro Semibold"/>
              </a:rPr>
              <a:t>Sie</a:t>
            </a:r>
            <a:r>
              <a:rPr lang="de-AT" dirty="0">
                <a:sym typeface="Source Sans Pro Light"/>
              </a:rPr>
              <a:t> sind Funktionen, </a:t>
            </a:r>
            <a:r>
              <a:rPr lang="de-AT" dirty="0">
                <a:sym typeface="Source Sans Pro Light"/>
              </a:rPr>
              <a:t>die einen Vektor als Eingabe haben und einen einzelnen Ausgabewert </a:t>
            </a:r>
            <a:r>
              <a:rPr lang="de-AT" dirty="0">
                <a:sym typeface="Source Sans Pro Light"/>
              </a:rPr>
              <a:t>haben (siehe nächste Seite).</a:t>
            </a:r>
            <a:endParaRPr dirty="0"/>
          </a:p>
        </p:txBody>
      </p:sp>
      <p:sp>
        <p:nvSpPr>
          <p:cNvPr id="135" name="VARIATIONS…"/>
          <p:cNvSpPr txBox="1"/>
          <p:nvPr/>
        </p:nvSpPr>
        <p:spPr>
          <a:xfrm>
            <a:off x="323328" y="6076248"/>
            <a:ext cx="3533018" cy="65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rPr dirty="0" smtClean="0"/>
              <a:t>VARIATION</a:t>
            </a:r>
            <a:r>
              <a:rPr lang="en-US" dirty="0" smtClean="0"/>
              <a:t>EN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summarise_all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>
                <a:latin typeface="+mn-lt"/>
              </a:rPr>
              <a:t>	</a:t>
            </a:r>
            <a:r>
              <a:rPr dirty="0" smtClean="0">
                <a:latin typeface="+mn-lt"/>
              </a:rPr>
              <a:t>- </a:t>
            </a:r>
            <a:r>
              <a:rPr lang="en-US" dirty="0" smtClean="0">
                <a:latin typeface="+mn-lt"/>
              </a:rPr>
              <a:t>A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jede Spalte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anwenden.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>
                <a:latin typeface="+mn-lt"/>
              </a:rPr>
              <a:t>	</a:t>
            </a:r>
            <a:r>
              <a:rPr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bestimmte Spalten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anwenden</a:t>
            </a:r>
            <a:r>
              <a:rPr dirty="0" smtClean="0">
                <a:latin typeface="+mn-lt"/>
              </a:rPr>
              <a:t>. 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summarise_if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	</a:t>
            </a:r>
            <a:r>
              <a:rPr lang="en-US" dirty="0" smtClean="0">
                <a:latin typeface="+mn-lt"/>
              </a:rPr>
              <a:t>- A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uf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Spalten eines Typus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anwenden</a:t>
            </a:r>
            <a:r>
              <a:rPr dirty="0" smtClean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graphicFrame>
        <p:nvGraphicFramePr>
          <p:cNvPr id="136" name="Table"/>
          <p:cNvGraphicFramePr/>
          <p:nvPr>
            <p:extLst>
              <p:ext uri="{D42A27DB-BD31-4B8C-83A1-F6EECF244321}">
                <p14:modId xmlns:p14="http://schemas.microsoft.com/office/powerpoint/2010/main" val="3196025011"/>
              </p:ext>
            </p:extLst>
          </p:nvPr>
        </p:nvGraphicFramePr>
        <p:xfrm>
          <a:off x="323328" y="4584406"/>
          <a:ext cx="381000" cy="5543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4436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4210100219"/>
              </p:ext>
            </p:extLst>
          </p:nvPr>
        </p:nvGraphicFramePr>
        <p:xfrm>
          <a:off x="881133" y="4596080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72877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0" name="Table"/>
          <p:cNvGraphicFramePr/>
          <p:nvPr>
            <p:extLst>
              <p:ext uri="{D42A27DB-BD31-4B8C-83A1-F6EECF244321}">
                <p14:modId xmlns:p14="http://schemas.microsoft.com/office/powerpoint/2010/main" val="3794851503"/>
              </p:ext>
            </p:extLst>
          </p:nvPr>
        </p:nvGraphicFramePr>
        <p:xfrm>
          <a:off x="882128" y="5363309"/>
          <a:ext cx="1143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4928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466322"/>
            <a:ext cx="2772677" cy="180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summarise</a:t>
            </a:r>
            <a:r>
              <a:rPr dirty="0" smtClean="0"/>
              <a:t>(.data, …)</a:t>
            </a:r>
            <a:br>
              <a:rPr dirty="0" smtClean="0"/>
            </a:br>
            <a:r>
              <a:rPr lang="en-US" dirty="0" err="1" smtClean="0">
                <a:latin typeface="+mn-lt"/>
              </a:rPr>
              <a:t>Tabelle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Summen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berechnen</a:t>
            </a:r>
            <a:r>
              <a:rPr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Ebenso</a:t>
            </a:r>
            <a:r>
              <a:rPr lang="en-US" dirty="0" smtClean="0">
                <a:latin typeface="+mn-lt"/>
              </a:rPr>
              <a:t> </a:t>
            </a:r>
            <a:r>
              <a:rPr b="1" dirty="0" err="1" smtClean="0"/>
              <a:t>summarise</a:t>
            </a:r>
            <a:r>
              <a:rPr b="1" dirty="0" smtClean="0"/>
              <a:t>_</a:t>
            </a:r>
            <a:r>
              <a:rPr dirty="0" smtClean="0"/>
              <a:t>(). </a:t>
            </a:r>
            <a:br>
              <a:rPr dirty="0" smtClean="0"/>
            </a:br>
            <a:r>
              <a:rPr i="1" dirty="0" err="1" smtClean="0"/>
              <a:t>summarise</a:t>
            </a:r>
            <a:r>
              <a:rPr i="1" dirty="0" smtClean="0"/>
              <a:t>(</a:t>
            </a:r>
            <a:r>
              <a:rPr i="1" dirty="0" err="1" smtClean="0"/>
              <a:t>mtcars</a:t>
            </a:r>
            <a:r>
              <a:rPr i="1" dirty="0" smtClean="0"/>
              <a:t>, </a:t>
            </a:r>
            <a:r>
              <a:rPr i="1" dirty="0" err="1" smtClean="0"/>
              <a:t>avg</a:t>
            </a:r>
            <a:r>
              <a:rPr i="1" dirty="0" smtClean="0"/>
              <a:t> = mean(mpg))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count</a:t>
            </a:r>
            <a:r>
              <a:rPr dirty="0"/>
              <a:t>(x, </a:t>
            </a:r>
            <a:r>
              <a:rPr lang="en-US" dirty="0" smtClean="0"/>
              <a:t>…, </a:t>
            </a:r>
            <a:r>
              <a:rPr lang="en-US" dirty="0" err="1" smtClean="0"/>
              <a:t>w</a:t>
            </a:r>
            <a:r>
              <a:rPr dirty="0" err="1" smtClean="0"/>
              <a:t>t</a:t>
            </a:r>
            <a:r>
              <a:rPr dirty="0" smtClean="0"/>
              <a:t> </a:t>
            </a:r>
            <a:r>
              <a:rPr dirty="0"/>
              <a:t>= NULL, sort = FALSE)</a:t>
            </a:r>
            <a:br>
              <a:rPr dirty="0"/>
            </a:b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Anzahl der Zeilen mit jedem eindeutigen Wert der </a:t>
            </a:r>
            <a:r>
              <a:rPr lang="de-DE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Variablen zählen, gruppiert nach den Variablen in ... .</a:t>
            </a:r>
            <a:r>
              <a:rPr lang="en-US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dirty="0" smtClean="0">
                <a:latin typeface="+mn-lt"/>
              </a:rPr>
              <a:t> </a:t>
            </a:r>
            <a:r>
              <a:rPr b="1" dirty="0"/>
              <a:t>tally</a:t>
            </a:r>
            <a:r>
              <a:rPr dirty="0"/>
              <a:t>().</a:t>
            </a:r>
            <a:br>
              <a:rPr dirty="0"/>
            </a:br>
            <a:r>
              <a:rPr i="1" dirty="0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4308" y="10267275"/>
            <a:ext cx="11328135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ist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ein eingetragenes Markenzeichen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von </a:t>
            </a:r>
            <a:r>
              <a:rPr sz="900" b="0" dirty="0" err="1">
                <a:solidFill>
                  <a:srgbClr val="000000"/>
                </a:solidFill>
              </a:rPr>
              <a:t>RS</a:t>
            </a:r>
            <a:r>
              <a:rPr dirty="0" err="1" smtClean="0"/>
              <a:t>tudio</a:t>
            </a:r>
            <a:r>
              <a:rPr dirty="0" smtClean="0"/>
              <a:t>, </a:t>
            </a:r>
            <a:r>
              <a:rPr dirty="0"/>
              <a:t>Inc.  •  </a:t>
            </a:r>
            <a:r>
              <a:rPr dirty="0">
                <a:hlinkClick r:id="rId3"/>
              </a:rPr>
              <a:t>CC BY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</a:t>
            </a:r>
            <a:r>
              <a:rPr dirty="0" smtClean="0"/>
              <a:t>•</a:t>
            </a:r>
            <a:r>
              <a:rPr lang="en-US" dirty="0" smtClean="0"/>
              <a:t> </a:t>
            </a:r>
            <a:r>
              <a:rPr lang="de-DE" sz="9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Übersetzt ins Deutsche von Lucia </a:t>
            </a:r>
            <a:r>
              <a:rPr lang="de-DE" sz="900" dirty="0" smtClean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Gjeltema</a:t>
            </a:r>
            <a:endParaRPr lang="en-US" dirty="0" smtClean="0"/>
          </a:p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de-AT" sz="900" b="0" dirty="0" smtClean="0">
                <a:solidFill>
                  <a:srgbClr val="000000"/>
                </a:solidFill>
                <a:sym typeface="Source Sans Pro Light"/>
              </a:rPr>
              <a:t>Weitere Informationen auf </a:t>
            </a:r>
            <a:r>
              <a:rPr sz="900" b="0" dirty="0" err="1">
                <a:solidFill>
                  <a:srgbClr val="000000"/>
                </a:solidFill>
              </a:rPr>
              <a:t>browseVignettes</a:t>
            </a:r>
            <a:r>
              <a:rPr sz="900" b="0" dirty="0">
                <a:solidFill>
                  <a:srgbClr val="000000"/>
                </a:solidFill>
              </a:rPr>
              <a:t>(package </a:t>
            </a:r>
            <a:r>
              <a:rPr sz="900" b="0" dirty="0">
                <a:solidFill>
                  <a:srgbClr val="000000"/>
                </a:solidFill>
              </a:rPr>
              <a:t>= c("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", "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"))  •  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  0.5.0 •  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  1.2.0  •  </a:t>
            </a:r>
            <a:r>
              <a:rPr sz="900" b="0" dirty="0" smtClean="0">
                <a:solidFill>
                  <a:srgbClr val="000000"/>
                </a:solidFill>
              </a:rPr>
              <a:t>Update: 2017-01</a:t>
            </a:r>
            <a:endParaRPr lang="en-US" sz="900" b="0" dirty="0">
              <a:solidFill>
                <a:srgbClr val="000000"/>
              </a:solidFill>
            </a:endParaRP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732765" y="2447649"/>
            <a:ext cx="1402282" cy="52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543305">
              <a:lnSpc>
                <a:spcPct val="90000"/>
              </a:lnSpc>
              <a:buClr>
                <a:srgbClr val="F39019"/>
              </a:buClr>
              <a:defRPr sz="1800" b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defRPr>
            </a:lvl1pPr>
          </a:lstStyle>
          <a:p>
            <a:r>
              <a:rPr lang="de-DE" sz="1200" dirty="0">
                <a:sym typeface="Source Sans Pro Light"/>
              </a:rPr>
              <a:t>Jede </a:t>
            </a:r>
            <a:r>
              <a:rPr lang="de-DE" sz="1200" b="1" dirty="0">
                <a:sym typeface="Source Sans Pro Semibold"/>
              </a:rPr>
              <a:t>Beobachtung</a:t>
            </a:r>
            <a:r>
              <a:rPr lang="de-DE" sz="1200" dirty="0">
                <a:sym typeface="Source Sans Pro Semibold"/>
              </a:rPr>
              <a:t> </a:t>
            </a:r>
            <a:r>
              <a:rPr lang="de-DE" sz="1200" dirty="0" smtClean="0">
                <a:sym typeface="Source Sans Pro Semibold"/>
              </a:rPr>
              <a:t>(jeder Datensatz) </a:t>
            </a:r>
            <a:r>
              <a:rPr lang="de-DE" sz="1200" dirty="0" smtClean="0">
                <a:sym typeface="Source Sans Pro Light"/>
              </a:rPr>
              <a:t>ist </a:t>
            </a:r>
            <a:r>
              <a:rPr lang="de-DE" sz="1200" dirty="0">
                <a:sym typeface="Source Sans Pro Light"/>
              </a:rPr>
              <a:t>in einer eigenen </a:t>
            </a:r>
            <a:r>
              <a:rPr lang="de-DE" sz="1200" b="1" dirty="0">
                <a:sym typeface="Source Sans Pro Semibold"/>
              </a:rPr>
              <a:t>Zeile</a:t>
            </a:r>
            <a:endParaRPr lang="de-DE" sz="1200" b="1" dirty="0">
              <a:sym typeface="Source Sans Pro Semibold"/>
            </a:endParaRP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47650"/>
            <a:ext cx="1446473" cy="407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543305">
              <a:lnSpc>
                <a:spcPct val="90000"/>
              </a:lnSpc>
              <a:buClr>
                <a:srgbClr val="F39019"/>
              </a:buClr>
              <a:defRPr b="0">
                <a:latin typeface="Source Sans Pro" panose="020B0503030403020204" pitchFamily="34" charset="0"/>
                <a:ea typeface="Source Sans Pro" panose="020B0503030403020204" pitchFamily="34" charset="0"/>
                <a:cs typeface="Source Sans Pro Light"/>
              </a:defRPr>
            </a:lvl1pPr>
          </a:lstStyle>
          <a:p>
            <a:r>
              <a:rPr lang="de-DE" dirty="0">
                <a:sym typeface="Source Sans Pro Light"/>
              </a:rPr>
              <a:t>Jede </a:t>
            </a:r>
            <a:r>
              <a:rPr lang="de-DE" b="1" dirty="0">
                <a:sym typeface="Source Sans Pro Semibold"/>
              </a:rPr>
              <a:t>Variable</a:t>
            </a:r>
            <a:r>
              <a:rPr lang="de-DE" dirty="0">
                <a:sym typeface="Source Sans Pro Light"/>
              </a:rPr>
              <a:t> ist in einer eigenen </a:t>
            </a:r>
            <a:r>
              <a:rPr lang="de-DE" b="1" dirty="0">
                <a:sym typeface="Source Sans Pro Semibold"/>
              </a:rPr>
              <a:t>Spalte</a:t>
            </a:r>
            <a:endParaRPr lang="de-DE" b="1" dirty="0">
              <a:sym typeface="Source Sans Pro Semibold"/>
            </a:endParaRPr>
          </a:p>
        </p:txBody>
      </p:sp>
      <p:sp>
        <p:nvSpPr>
          <p:cNvPr id="146" name="&amp;"/>
          <p:cNvSpPr txBox="1"/>
          <p:nvPr/>
        </p:nvSpPr>
        <p:spPr>
          <a:xfrm>
            <a:off x="159556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r>
              <a:rPr dirty="0"/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32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 dirty="0" err="1" smtClean="0"/>
              <a:t>dplyr</a:t>
            </a:r>
            <a:r>
              <a:rPr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Pipes (alias </a:t>
            </a:r>
            <a:r>
              <a:rPr lang="en-US" dirty="0" err="1" smtClean="0"/>
              <a:t>Verkettungen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kompartibel</a:t>
            </a:r>
            <a:r>
              <a:rPr lang="en-US" b="0" dirty="0">
                <a:solidFill>
                  <a:srgbClr val="000000"/>
                </a:solidFill>
              </a:rPr>
              <a:t> und </a:t>
            </a:r>
            <a:r>
              <a:rPr lang="en-US" b="0" dirty="0" err="1">
                <a:solidFill>
                  <a:srgbClr val="000000"/>
                </a:solidFill>
              </a:rPr>
              <a:t>erwarten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aufger</a:t>
            </a:r>
            <a:r>
              <a:rPr lang="en-US" b="0" dirty="0" err="1">
                <a:solidFill>
                  <a:srgbClr val="000000"/>
                </a:solidFill>
                <a:sym typeface="Source Sans Pro Light"/>
              </a:rPr>
              <a:t>äumte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Daten</a:t>
            </a:r>
            <a:r>
              <a:rPr lang="en-US" b="0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Aufger</a:t>
            </a:r>
            <a:r>
              <a:rPr lang="en-US" dirty="0" err="1">
                <a:solidFill>
                  <a:srgbClr val="000000"/>
                </a:solidFill>
                <a:sym typeface="Source Sans Pro Light"/>
              </a:rPr>
              <a:t>äumte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Source Sans Pro Light"/>
              </a:rPr>
              <a:t>Daten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>
                <a:solidFill>
                  <a:srgbClr val="000000"/>
                </a:solidFill>
                <a:sym typeface="Source Sans Pro Light"/>
              </a:rPr>
              <a:t>sind</a:t>
            </a:r>
            <a:r>
              <a:rPr b="0" dirty="0">
                <a:solidFill>
                  <a:srgbClr val="000000"/>
                </a:solidFill>
              </a:rPr>
              <a:t>: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48" name="pipes"/>
          <p:cNvSpPr txBox="1"/>
          <p:nvPr/>
        </p:nvSpPr>
        <p:spPr>
          <a:xfrm>
            <a:off x="3719048" y="2125130"/>
            <a:ext cx="819029" cy="250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</a:t>
            </a:r>
            <a:r>
              <a:rPr dirty="0" smtClean="0"/>
              <a:t>ipes</a:t>
            </a:r>
            <a:r>
              <a:rPr lang="en-US" dirty="0" smtClean="0"/>
              <a:t> </a:t>
            </a:r>
            <a:r>
              <a:rPr lang="en-US" sz="900" dirty="0" smtClean="0"/>
              <a:t>(</a:t>
            </a:r>
            <a:r>
              <a:rPr lang="en-US" sz="900" dirty="0" err="1" smtClean="0"/>
              <a:t>oder</a:t>
            </a:r>
            <a:r>
              <a:rPr lang="en-US" sz="900" dirty="0" smtClean="0"/>
              <a:t> </a:t>
            </a:r>
            <a:r>
              <a:rPr lang="en-US" sz="900" dirty="0" err="1" smtClean="0"/>
              <a:t>Verkettungen</a:t>
            </a:r>
            <a:r>
              <a:rPr lang="en-US" sz="900" dirty="0" smtClean="0"/>
              <a:t>)</a:t>
            </a:r>
            <a:endParaRPr sz="900" dirty="0"/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x %&gt;% f(y)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 err="1"/>
              <a:t>w</a:t>
            </a:r>
            <a:r>
              <a:rPr lang="en-US" b="0" dirty="0" err="1" smtClean="0"/>
              <a:t>ird</a:t>
            </a:r>
            <a:r>
              <a:rPr lang="en-US" b="0" dirty="0" smtClean="0"/>
              <a:t> </a:t>
            </a:r>
            <a:r>
              <a:rPr lang="en-US" b="0" dirty="0" err="1" smtClean="0"/>
              <a:t>zu</a:t>
            </a:r>
            <a:r>
              <a:rPr lang="en-US" b="0" dirty="0" smtClean="0"/>
              <a:t> </a:t>
            </a:r>
            <a:r>
              <a:rPr b="1" dirty="0" smtClean="0"/>
              <a:t>f(x</a:t>
            </a:r>
            <a:r>
              <a:rPr b="1" dirty="0"/>
              <a:t>, y)</a:t>
            </a:r>
          </a:p>
        </p:txBody>
      </p:sp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82783" y="2035033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241818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7" y="2815656"/>
            <a:ext cx="3368047" cy="396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filter(</a:t>
            </a:r>
            <a:r>
              <a:rPr sz="1100" dirty="0"/>
              <a:t>.data, …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Zeilen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extrahieren die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eine Bedingung erfüllen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.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b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</a:b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lang="en-US" sz="11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sz="1100" b="1" dirty="0" smtClean="0"/>
              <a:t>filter</a:t>
            </a:r>
            <a:r>
              <a:rPr sz="1100" b="1" dirty="0"/>
              <a:t>_()</a:t>
            </a:r>
            <a:r>
              <a:rPr sz="1100" dirty="0"/>
              <a:t>.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smtClean="0"/>
              <a:t>filter(iris</a:t>
            </a:r>
            <a:r>
              <a:rPr sz="1100" i="1" dirty="0"/>
              <a:t>, </a:t>
            </a:r>
            <a:r>
              <a:rPr sz="1100" i="1" dirty="0" err="1"/>
              <a:t>Sepal.Length</a:t>
            </a:r>
            <a:r>
              <a:rPr sz="1100" i="1" dirty="0"/>
              <a:t> &gt; 7)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5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distinct(</a:t>
            </a:r>
            <a:r>
              <a:rPr sz="1100" dirty="0"/>
              <a:t>.data, ..., .</a:t>
            </a:r>
            <a:r>
              <a:rPr sz="1100" dirty="0" err="1"/>
              <a:t>keep_all</a:t>
            </a:r>
            <a:r>
              <a:rPr sz="1100" dirty="0"/>
              <a:t> = FALSE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Duplikate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entfernen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zeilenweise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). </a:t>
            </a: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Ebenso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sz="1100" b="1" dirty="0" smtClean="0"/>
              <a:t>distinct</a:t>
            </a:r>
            <a:r>
              <a:rPr sz="1100" b="1" dirty="0"/>
              <a:t>_()</a:t>
            </a:r>
            <a:r>
              <a:rPr sz="1100" dirty="0"/>
              <a:t>. </a:t>
            </a:r>
            <a:br>
              <a:rPr sz="1100" dirty="0"/>
            </a:br>
            <a:r>
              <a:rPr sz="1100" i="1" dirty="0"/>
              <a:t>distinct(iris, Species)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sample_frac</a:t>
            </a:r>
            <a:r>
              <a:rPr sz="1100" b="1" dirty="0"/>
              <a:t>(</a:t>
            </a:r>
            <a:r>
              <a:rPr sz="1100" dirty="0" err="1"/>
              <a:t>tbl</a:t>
            </a:r>
            <a:r>
              <a:rPr sz="1100" dirty="0"/>
              <a:t>, size = 1, replace = FALSE,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      </a:t>
            </a:r>
            <a:r>
              <a:rPr sz="1100" dirty="0" smtClean="0"/>
              <a:t>weight </a:t>
            </a:r>
            <a:r>
              <a:rPr sz="1100" dirty="0"/>
              <a:t>= NULL, .</a:t>
            </a:r>
            <a:r>
              <a:rPr sz="1100" dirty="0" err="1"/>
              <a:t>env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Bruchteil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der Zeilen stichprobenartig auswählen.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sample_frac</a:t>
            </a:r>
            <a:r>
              <a:rPr sz="1100" i="1" dirty="0" smtClean="0"/>
              <a:t>(iris</a:t>
            </a:r>
            <a:r>
              <a:rPr sz="1100" i="1" dirty="0"/>
              <a:t>, 0.5, replace = TRUE)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sample_n</a:t>
            </a:r>
            <a:r>
              <a:rPr sz="1100" b="1" dirty="0"/>
              <a:t>(</a:t>
            </a:r>
            <a:r>
              <a:rPr sz="1100" dirty="0" err="1"/>
              <a:t>tbl</a:t>
            </a:r>
            <a:r>
              <a:rPr sz="1100" dirty="0"/>
              <a:t>, size, replace = FALSE,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</a:t>
            </a:r>
            <a:r>
              <a:rPr sz="1100" dirty="0" smtClean="0"/>
              <a:t>weight </a:t>
            </a:r>
            <a:r>
              <a:rPr sz="1100" dirty="0"/>
              <a:t>= NULL, .</a:t>
            </a:r>
            <a:r>
              <a:rPr sz="1100" dirty="0" err="1"/>
              <a:t>env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Zeilen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+mn-lt"/>
                <a:sym typeface="Source Sans Pro Light"/>
              </a:rPr>
              <a:t>stichprobenartig</a:t>
            </a:r>
            <a:r>
              <a:rPr lang="en-US" sz="1100" b="0" dirty="0">
                <a:solidFill>
                  <a:srgbClr val="000000"/>
                </a:solidFill>
                <a:latin typeface="+mn-lt"/>
                <a:sym typeface="Source Sans Pro Light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latin typeface="+mn-lt"/>
                <a:sym typeface="Source Sans Pro Light"/>
              </a:rPr>
              <a:t>auswählen</a:t>
            </a:r>
            <a:r>
              <a:rPr lang="en-US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. 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sample_n</a:t>
            </a:r>
            <a:r>
              <a:rPr sz="1100" i="1" dirty="0" smtClean="0"/>
              <a:t>(iris</a:t>
            </a:r>
            <a:r>
              <a:rPr sz="1100" i="1" dirty="0"/>
              <a:t>, 10, replace = TRUE)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/>
              <a:t>slice(</a:t>
            </a:r>
            <a:r>
              <a:rPr sz="1100" dirty="0"/>
              <a:t>.data, …</a:t>
            </a:r>
            <a:r>
              <a:rPr sz="1100" b="1" dirty="0"/>
              <a:t>)</a:t>
            </a:r>
            <a:r>
              <a:rPr sz="1100" dirty="0"/>
              <a:t>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Zeilen anhand ihrer Position auswählen. Ebenso </a:t>
            </a:r>
            <a:r>
              <a:rPr sz="1100" b="1" dirty="0" smtClean="0"/>
              <a:t>slice_()</a:t>
            </a:r>
            <a:r>
              <a:rPr sz="1100" dirty="0" smtClean="0"/>
              <a:t>. </a:t>
            </a:r>
            <a:endParaRPr lang="en-US" sz="1100" dirty="0" smtClean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smtClean="0"/>
              <a:t>slice(iris</a:t>
            </a:r>
            <a:r>
              <a:rPr sz="1100" i="1" dirty="0"/>
              <a:t>, 10:15)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sz="600" i="1" dirty="0"/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b="1" dirty="0" err="1"/>
              <a:t>top_n</a:t>
            </a:r>
            <a:r>
              <a:rPr sz="1100" b="1" dirty="0"/>
              <a:t>(</a:t>
            </a:r>
            <a:r>
              <a:rPr sz="1100" dirty="0"/>
              <a:t>x, n, </a:t>
            </a:r>
            <a:r>
              <a:rPr sz="1100" dirty="0" err="1"/>
              <a:t>wt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Beste 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 Einträge auswählen und sortieren </a:t>
            </a: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/>
            </a:r>
            <a:b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</a:br>
            <a:r>
              <a:rPr lang="de-DE" sz="11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(</a:t>
            </a:r>
            <a:r>
              <a:rPr lang="de-DE" sz="1100" b="0" dirty="0">
                <a:solidFill>
                  <a:srgbClr val="000000"/>
                </a:solidFill>
                <a:latin typeface="+mn-lt"/>
                <a:sym typeface="Source Sans Pro Light"/>
              </a:rPr>
              <a:t>nach Gruppe falls die Daten gruppiert sind).</a:t>
            </a:r>
          </a:p>
          <a:p>
            <a:pPr defTabSz="566674"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sz="1100" i="1" dirty="0" err="1" smtClean="0"/>
              <a:t>top_n</a:t>
            </a:r>
            <a:r>
              <a:rPr sz="1100" i="1" dirty="0" smtClean="0"/>
              <a:t>(iris</a:t>
            </a:r>
            <a:r>
              <a:rPr sz="1100" i="1" dirty="0"/>
              <a:t>, 5, </a:t>
            </a:r>
            <a:r>
              <a:rPr sz="1100" i="1" dirty="0" err="1"/>
              <a:t>Sepal.Width</a:t>
            </a:r>
            <a:r>
              <a:rPr sz="1100" i="1" dirty="0"/>
              <a:t>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54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de-DE" dirty="0" smtClean="0">
                <a:sym typeface="Source Sans Pro Light"/>
              </a:rPr>
              <a:t>Mit einer Untermenge </a:t>
            </a:r>
            <a:r>
              <a:rPr lang="de-DE" dirty="0">
                <a:sym typeface="Source Sans Pro Light"/>
              </a:rPr>
              <a:t>der Zeilen wird </a:t>
            </a:r>
            <a:r>
              <a:rPr lang="de-DE" dirty="0" smtClean="0">
                <a:sym typeface="Source Sans Pro Light"/>
              </a:rPr>
              <a:t>eine neue </a:t>
            </a:r>
            <a:r>
              <a:rPr lang="de-DE" dirty="0">
                <a:sym typeface="Source Sans Pro Light"/>
              </a:rPr>
              <a:t>Tabelle </a:t>
            </a:r>
            <a:r>
              <a:rPr lang="de-DE" dirty="0" smtClean="0">
                <a:sym typeface="Source Sans Pro Light"/>
              </a:rPr>
              <a:t>erstellt.</a:t>
            </a:r>
            <a:endParaRPr lang="de-DE" dirty="0">
              <a:sym typeface="Source Sans Pro Light"/>
            </a:endParaRPr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-Standard-</a:t>
            </a:r>
            <a:r>
              <a:rPr lang="en-US" dirty="0" err="1"/>
              <a:t>e</a:t>
            </a:r>
            <a:r>
              <a:rPr lang="en-US" dirty="0" err="1" smtClean="0"/>
              <a:t>valuierenden</a:t>
            </a:r>
            <a:r>
              <a:rPr lang="en-US" dirty="0" smtClean="0"/>
              <a:t> Code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Endung</a:t>
            </a:r>
            <a:r>
              <a:rPr lang="en-US" dirty="0" smtClean="0"/>
              <a:t> _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8" y="7536407"/>
            <a:ext cx="3517841" cy="29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n-US" dirty="0" err="1" smtClean="0"/>
              <a:t>Siehe</a:t>
            </a:r>
            <a:r>
              <a:rPr b="1" dirty="0" smtClean="0"/>
              <a:t> </a:t>
            </a:r>
            <a:r>
              <a:rPr b="1" dirty="0"/>
              <a:t>?base::logic</a:t>
            </a:r>
            <a:r>
              <a:rPr dirty="0"/>
              <a:t> </a:t>
            </a:r>
            <a:r>
              <a:rPr lang="en-US" dirty="0" smtClean="0"/>
              <a:t>u</a:t>
            </a:r>
            <a:r>
              <a:rPr dirty="0" smtClean="0"/>
              <a:t>nd </a:t>
            </a:r>
            <a:r>
              <a:rPr b="1" dirty="0"/>
              <a:t>?Comparison</a:t>
            </a:r>
            <a:r>
              <a:rPr dirty="0"/>
              <a:t> </a:t>
            </a:r>
            <a:r>
              <a:rPr dirty="0" err="1" smtClean="0"/>
              <a:t>f</a:t>
            </a:r>
            <a:r>
              <a:rPr lang="en-US" dirty="0" err="1" smtClean="0"/>
              <a:t>ür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dirty="0" smtClean="0"/>
              <a:t>.</a:t>
            </a:r>
            <a:endParaRPr dirty="0"/>
          </a:p>
        </p:txBody>
      </p:sp>
      <p:graphicFrame>
        <p:nvGraphicFramePr>
          <p:cNvPr id="156" name="Table"/>
          <p:cNvGraphicFramePr/>
          <p:nvPr>
            <p:extLst>
              <p:ext uri="{D42A27DB-BD31-4B8C-83A1-F6EECF244321}">
                <p14:modId xmlns:p14="http://schemas.microsoft.com/office/powerpoint/2010/main" val="1304092727"/>
              </p:ext>
            </p:extLst>
          </p:nvPr>
        </p:nvGraphicFramePr>
        <p:xfrm>
          <a:off x="4940359" y="7249411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>
            <p:extLst>
              <p:ext uri="{D42A27DB-BD31-4B8C-83A1-F6EECF244321}">
                <p14:modId xmlns:p14="http://schemas.microsoft.com/office/powerpoint/2010/main" val="4055786444"/>
              </p:ext>
            </p:extLst>
          </p:nvPr>
        </p:nvGraphicFramePr>
        <p:xfrm>
          <a:off x="4940359" y="7076803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 err="1">
                          <a:sym typeface="Source Sans Pro"/>
                        </a:rPr>
                        <a:t>xor</a:t>
                      </a:r>
                      <a:r>
                        <a:rPr sz="1200" dirty="0">
                          <a:sym typeface="Source Sans Pro"/>
                        </a:rPr>
                        <a:t>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8045876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arrange(</a:t>
            </a:r>
            <a:r>
              <a:rPr dirty="0"/>
              <a:t>.data, 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AT" b="0" dirty="0">
                <a:solidFill>
                  <a:srgbClr val="000000"/>
                </a:solidFill>
                <a:latin typeface="+mn-lt"/>
                <a:sym typeface="Source Sans Pro Light"/>
              </a:rPr>
              <a:t>Zeilen anhand von Werten in einer Spalte sortieren (von klein nach groß</a:t>
            </a:r>
            <a:r>
              <a:rPr lang="de-AT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). Mit </a:t>
            </a:r>
            <a:r>
              <a:rPr b="1" dirty="0" err="1" smtClean="0">
                <a:latin typeface="+mn-lt"/>
              </a:rPr>
              <a:t>desc</a:t>
            </a:r>
            <a:r>
              <a:rPr b="1" dirty="0">
                <a:latin typeface="+mn-lt"/>
              </a:rPr>
              <a:t>() </a:t>
            </a:r>
            <a:r>
              <a:rPr lang="en-US" b="0" dirty="0" err="1" smtClean="0">
                <a:latin typeface="+mn-lt"/>
              </a:rPr>
              <a:t>kann</a:t>
            </a:r>
            <a:r>
              <a:rPr lang="en-US" b="0" dirty="0" smtClean="0">
                <a:latin typeface="+mn-lt"/>
              </a:rPr>
              <a:t> die </a:t>
            </a:r>
            <a:r>
              <a:rPr lang="en-US" b="0" dirty="0" err="1" smtClean="0">
                <a:latin typeface="+mn-lt"/>
              </a:rPr>
              <a:t>Sortierung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umgedreht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werden</a:t>
            </a:r>
            <a:r>
              <a:rPr b="0" dirty="0" smtClean="0">
                <a:latin typeface="+mn-lt"/>
              </a:rPr>
              <a:t>.</a:t>
            </a:r>
            <a:endParaRPr b="0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arrange(</a:t>
            </a:r>
            <a:r>
              <a:rPr dirty="0" err="1"/>
              <a:t>mtcars</a:t>
            </a:r>
            <a:r>
              <a:rPr dirty="0"/>
              <a:t>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arrange(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desc</a:t>
            </a:r>
            <a:r>
              <a:rPr dirty="0"/>
              <a:t>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392075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add_row</a:t>
            </a:r>
            <a:r>
              <a:rPr b="1" dirty="0"/>
              <a:t>(.</a:t>
            </a:r>
            <a:r>
              <a:rPr dirty="0"/>
              <a:t>data, ..., .before = NULL, .after = NULL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 smtClean="0">
                <a:latin typeface="+mn-lt"/>
              </a:rPr>
              <a:t>Eine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oder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mehrere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Zeilen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hinzufügen</a:t>
            </a:r>
            <a:r>
              <a:rPr lang="en-US"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 err="1"/>
              <a:t>add_row</a:t>
            </a:r>
            <a:r>
              <a:rPr dirty="0"/>
              <a:t>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905515"/>
            <a:ext cx="307616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Datensätze</a:t>
            </a:r>
            <a:r>
              <a:rPr lang="en-US" dirty="0" smtClean="0"/>
              <a:t> </a:t>
            </a:r>
            <a:r>
              <a:rPr lang="en-US" dirty="0" err="1" smtClean="0"/>
              <a:t>gruppieren</a:t>
            </a:r>
            <a:endParaRPr dirty="0"/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632649"/>
            <a:ext cx="338874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Daten</a:t>
            </a:r>
            <a:r>
              <a:rPr lang="en-US" dirty="0" err="1"/>
              <a:t>sätze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dirty="0"/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1994"/>
            <a:ext cx="17761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VARIABLEN EXTRAHIEREN</a:t>
            </a:r>
            <a:endParaRPr dirty="0"/>
          </a:p>
        </p:txBody>
      </p:sp>
      <p:sp>
        <p:nvSpPr>
          <p:cNvPr id="163" name="ADD CASES"/>
          <p:cNvSpPr txBox="1"/>
          <p:nvPr/>
        </p:nvSpPr>
        <p:spPr>
          <a:xfrm>
            <a:off x="4791188" y="9160661"/>
            <a:ext cx="1851469" cy="1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n-US" dirty="0" smtClean="0"/>
              <a:t>NEUE ZEILEN HINZUFÜGEN</a:t>
            </a:r>
            <a:endParaRPr dirty="0"/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834375"/>
            <a:ext cx="11269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ORDNEN</a:t>
            </a:r>
            <a:endParaRPr dirty="0"/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872629"/>
            <a:ext cx="3975447" cy="1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 smtClean="0"/>
              <a:t>Logische</a:t>
            </a:r>
            <a:r>
              <a:rPr lang="en-US" dirty="0" smtClean="0"/>
              <a:t> und </a:t>
            </a:r>
            <a:r>
              <a:rPr dirty="0" err="1" smtClean="0"/>
              <a:t>bool</a:t>
            </a:r>
            <a:r>
              <a:rPr lang="en-US" dirty="0" err="1" smtClean="0"/>
              <a:t>sche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dirty="0" err="1" smtClean="0"/>
              <a:t>perator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dirty="0" smtClean="0"/>
              <a:t>filter()</a:t>
            </a:r>
            <a:r>
              <a:rPr lang="en-US" dirty="0" smtClean="0"/>
              <a:t> </a:t>
            </a:r>
            <a:r>
              <a:rPr lang="en-US" dirty="0" err="1" smtClean="0"/>
              <a:t>verwendbar</a:t>
            </a:r>
            <a:endParaRPr dirty="0"/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4814439" y="78209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4814439" y="9069539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24832" y="2324256"/>
            <a:ext cx="4059428" cy="54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der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dirty="0" smtClean="0"/>
              <a:t>.</a:t>
            </a:r>
            <a:r>
              <a:rPr lang="de-DE" dirty="0" smtClean="0"/>
              <a:t> </a:t>
            </a:r>
            <a:r>
              <a:rPr lang="de-DE" dirty="0"/>
              <a:t>Für nicht-Standard-evaluierenden Code ist eine Variante mit Endung _ zu verwenden.</a:t>
            </a:r>
            <a:endParaRPr lang="de-DE" dirty="0"/>
          </a:p>
        </p:txBody>
      </p:sp>
      <p:grpSp>
        <p:nvGrpSpPr>
          <p:cNvPr id="173" name="Group"/>
          <p:cNvGrpSpPr/>
          <p:nvPr/>
        </p:nvGrpSpPr>
        <p:grpSpPr>
          <a:xfrm>
            <a:off x="9429362" y="3988515"/>
            <a:ext cx="4000591" cy="455092"/>
            <a:chOff x="0" y="0"/>
            <a:chExt cx="4000589" cy="455091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455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contains(</a:t>
              </a:r>
              <a:r>
                <a:rPr dirty="0" smtClean="0"/>
                <a:t>match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ends_with</a:t>
              </a:r>
              <a:r>
                <a:rPr b="1" dirty="0"/>
                <a:t>(</a:t>
              </a:r>
              <a:r>
                <a:rPr dirty="0"/>
                <a:t>match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matches(</a:t>
              </a:r>
              <a:r>
                <a:rPr dirty="0"/>
                <a:t>match</a:t>
              </a:r>
              <a:r>
                <a:rPr b="1" dirty="0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078951" y="0"/>
              <a:ext cx="921638" cy="359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:</a:t>
              </a:r>
              <a:r>
                <a:rPr lang="en-US" b="0" dirty="0" smtClean="0"/>
                <a:t> </a:t>
              </a:r>
              <a:r>
                <a:rPr dirty="0" smtClean="0"/>
                <a:t> </a:t>
              </a:r>
              <a:r>
                <a:rPr lang="en-US" dirty="0" err="1" smtClean="0"/>
                <a:t>z</a:t>
              </a:r>
              <a:r>
                <a:rPr dirty="0" err="1" smtClean="0"/>
                <a:t>.</a:t>
              </a:r>
              <a:r>
                <a:rPr lang="en-US" dirty="0" err="1" smtClean="0"/>
                <a:t>B</a:t>
              </a:r>
              <a:r>
                <a:rPr lang="en-US" dirty="0" smtClean="0"/>
                <a:t>.</a:t>
              </a:r>
              <a:r>
                <a:rPr dirty="0" smtClean="0"/>
                <a:t> </a:t>
              </a:r>
              <a:r>
                <a:rPr dirty="0" err="1"/>
                <a:t>mpg:cyl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smtClean="0"/>
                <a:t>-</a:t>
              </a:r>
              <a:r>
                <a:rPr lang="en-US" b="0" dirty="0" smtClean="0"/>
                <a:t> </a:t>
              </a:r>
              <a:r>
                <a:rPr dirty="0" smtClean="0"/>
                <a:t> </a:t>
              </a:r>
              <a:r>
                <a:rPr lang="en-US" dirty="0" err="1" smtClean="0"/>
                <a:t>z.B</a:t>
              </a:r>
              <a:r>
                <a:rPr lang="en-US" dirty="0" smtClean="0"/>
                <a:t>.</a:t>
              </a:r>
              <a:r>
                <a:rPr dirty="0" smtClean="0"/>
                <a:t> </a:t>
              </a:r>
              <a:r>
                <a:rPr dirty="0"/>
                <a:t>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281554" y="1"/>
              <a:ext cx="1898658" cy="449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num_range</a:t>
              </a:r>
              <a:r>
                <a:rPr b="1" dirty="0"/>
                <a:t>(</a:t>
              </a:r>
              <a:r>
                <a:rPr dirty="0"/>
                <a:t>prefix, range</a:t>
              </a:r>
              <a:r>
                <a:rPr b="1" dirty="0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one_of</a:t>
              </a:r>
              <a:r>
                <a:rPr b="1" dirty="0"/>
                <a:t>(</a:t>
              </a:r>
              <a:r>
                <a:rPr dirty="0"/>
                <a:t>…</a:t>
              </a:r>
              <a:r>
                <a:rPr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starts_with</a:t>
              </a:r>
              <a:r>
                <a:rPr b="1" dirty="0"/>
                <a:t>(</a:t>
              </a:r>
              <a:r>
                <a:rPr dirty="0"/>
                <a:t>match</a:t>
              </a:r>
              <a:r>
                <a:rPr b="1" dirty="0"/>
                <a:t>)</a:t>
              </a:r>
              <a:r>
                <a:rPr dirty="0"/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9693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select(</a:t>
            </a:r>
            <a:r>
              <a:rPr dirty="0"/>
              <a:t>.data, 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Spalten anhand ihres Namens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auswählen. </a:t>
            </a:r>
            <a:r>
              <a:rPr lang="de-DE" b="0" dirty="0">
                <a:solidFill>
                  <a:srgbClr val="000000"/>
                </a:solidFill>
                <a:latin typeface="+mn-lt"/>
                <a:sym typeface="Source Sans Pro Light"/>
              </a:rPr>
              <a:t>Ebenso </a:t>
            </a:r>
            <a:r>
              <a:rPr b="1" dirty="0" err="1" smtClean="0"/>
              <a:t>select_if</a:t>
            </a:r>
            <a:r>
              <a:rPr b="1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select(iris, </a:t>
            </a:r>
            <a:r>
              <a:rPr dirty="0" err="1"/>
              <a:t>Sepal.Length</a:t>
            </a:r>
            <a:r>
              <a:rPr dirty="0"/>
              <a:t>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629347"/>
            <a:ext cx="31579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dirty="0"/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95846"/>
            <a:ext cx="227145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 smtClean="0"/>
              <a:t>Hilfsfunktionen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dirty="0" smtClean="0"/>
              <a:t>select ()</a:t>
            </a:r>
            <a:endParaRPr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lang="en-US" dirty="0" err="1" smtClean="0"/>
              <a:t>z.B</a:t>
            </a:r>
            <a:r>
              <a:rPr dirty="0" smtClean="0"/>
              <a:t>. </a:t>
            </a:r>
            <a:r>
              <a:rPr dirty="0"/>
              <a:t>select(iris, </a:t>
            </a:r>
            <a:r>
              <a:rPr dirty="0" err="1"/>
              <a:t>starts_with</a:t>
            </a:r>
            <a:r>
              <a:rPr dirty="0"/>
              <a:t>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4866196"/>
            <a:ext cx="4268448" cy="54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 smtClean="0"/>
              <a:t>Fenster-F</a:t>
            </a:r>
            <a:r>
              <a:rPr b="1" dirty="0" err="1" smtClean="0"/>
              <a:t>un</a:t>
            </a:r>
            <a:r>
              <a:rPr lang="en-US" b="1" dirty="0" err="1" smtClean="0"/>
              <a:t>k</a:t>
            </a:r>
            <a:r>
              <a:rPr b="1" dirty="0" err="1" smtClean="0"/>
              <a:t>tion</a:t>
            </a:r>
            <a:r>
              <a:rPr lang="en-US" b="1" dirty="0" err="1" smtClean="0"/>
              <a:t>en</a:t>
            </a:r>
            <a:r>
              <a:rPr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auf </a:t>
            </a:r>
            <a:r>
              <a:rPr lang="en-US" dirty="0" err="1" smtClean="0"/>
              <a:t>Spalten</a:t>
            </a:r>
            <a:r>
              <a:rPr lang="en-US" dirty="0" smtClean="0"/>
              <a:t> </a:t>
            </a:r>
            <a:r>
              <a:rPr lang="en-US" dirty="0" err="1" smtClean="0"/>
              <a:t>angewendet</a:t>
            </a:r>
            <a:r>
              <a:rPr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0" dirty="0" err="1">
                <a:solidFill>
                  <a:srgbClr val="000000"/>
                </a:solidFill>
              </a:rPr>
              <a:t>sind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Funktionen, </a:t>
            </a:r>
            <a:r>
              <a:rPr lang="de-DE" b="0" dirty="0">
                <a:solidFill>
                  <a:srgbClr val="000000"/>
                </a:solidFill>
                <a:sym typeface="Source Sans Pro Light"/>
              </a:rPr>
              <a:t>die einen Vektor als Eingabe und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(mit gleicher Länge) </a:t>
            </a:r>
            <a:r>
              <a:rPr lang="de-DE" b="0" dirty="0">
                <a:solidFill>
                  <a:srgbClr val="000000"/>
                </a:solidFill>
                <a:sym typeface="Source Sans Pro Light"/>
              </a:rPr>
              <a:t>als Ausgabe </a:t>
            </a:r>
            <a:r>
              <a:rPr lang="de-DE" b="0" dirty="0" smtClean="0">
                <a:solidFill>
                  <a:srgbClr val="000000"/>
                </a:solidFill>
                <a:sym typeface="Source Sans Pro Light"/>
              </a:rPr>
              <a:t>haben </a:t>
            </a:r>
            <a:r>
              <a:rPr lang="de-AT" dirty="0" smtClean="0">
                <a:sym typeface="Source Sans Pro Light"/>
              </a:rPr>
              <a:t>(</a:t>
            </a:r>
            <a:r>
              <a:rPr lang="de-AT" dirty="0">
                <a:sym typeface="Source Sans Pro Light"/>
              </a:rPr>
              <a:t>siehe nächste Seite</a:t>
            </a:r>
            <a:r>
              <a:rPr lang="de-AT" dirty="0" smtClean="0">
                <a:sym typeface="Source Sans Pro Light"/>
              </a:rPr>
              <a:t>).</a:t>
            </a:r>
            <a:endParaRPr lang="de-AT" dirty="0"/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513165" y="5654144"/>
            <a:ext cx="3125283" cy="445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mutate(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Neue Spalten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berechnen und hinzufügen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mutate(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gpm</a:t>
            </a:r>
            <a:r>
              <a:rPr dirty="0"/>
              <a:t> = 1/mpg)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transmute(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Neue Spalten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berechnen und ursprüngliche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Spalten entfernen.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 smtClean="0"/>
              <a:t>transmute(</a:t>
            </a:r>
            <a:r>
              <a:rPr i="1" dirty="0" err="1" smtClean="0"/>
              <a:t>mtcars</a:t>
            </a:r>
            <a:r>
              <a:rPr i="1" dirty="0"/>
              <a:t>, </a:t>
            </a:r>
            <a:r>
              <a:rPr i="1" dirty="0" err="1"/>
              <a:t>gpm</a:t>
            </a:r>
            <a:r>
              <a:rPr i="1" dirty="0"/>
              <a:t> = 1/mpg)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mutate_all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.funs,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jede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 anwenden. Verwendbar 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i="1" dirty="0" err="1"/>
              <a:t>mutate_all</a:t>
            </a:r>
            <a:r>
              <a:rPr i="1" dirty="0"/>
              <a:t>(faithful, funs(log(.), log2(.)))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mutate_at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.cols, .funs,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bestimmte Spalten anwenden. Verwendbar 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vars</a:t>
            </a:r>
            <a:r>
              <a:rPr b="1" dirty="0" smtClean="0"/>
              <a:t>()</a:t>
            </a:r>
            <a:r>
              <a:rPr lang="en-US" b="1" dirty="0" smtClean="0"/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und den Hilfsfunktionen für </a:t>
            </a:r>
            <a:r>
              <a:rPr dirty="0" smtClean="0"/>
              <a:t>select</a:t>
            </a:r>
            <a:r>
              <a:rPr dirty="0"/>
              <a:t>().</a:t>
            </a:r>
            <a:br>
              <a:rPr dirty="0"/>
            </a:br>
            <a:r>
              <a:rPr i="1" dirty="0" err="1"/>
              <a:t>mutate_at</a:t>
            </a:r>
            <a:r>
              <a:rPr i="1" dirty="0"/>
              <a:t>(iris, </a:t>
            </a:r>
            <a:r>
              <a:rPr i="1" dirty="0" err="1"/>
              <a:t>vars</a:t>
            </a:r>
            <a:r>
              <a:rPr i="1" dirty="0"/>
              <a:t>( -Species), funs(log(.)))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mutate_if</a:t>
            </a:r>
            <a:r>
              <a:rPr b="1" dirty="0"/>
              <a:t>(</a:t>
            </a:r>
            <a:r>
              <a:rPr dirty="0"/>
              <a:t>.</a:t>
            </a:r>
            <a:r>
              <a:rPr dirty="0" err="1"/>
              <a:t>tbl</a:t>
            </a:r>
            <a:r>
              <a:rPr dirty="0"/>
              <a:t>, .predicate, .funs, …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Auf jede Spalte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eines Typus anwenden.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Verwendbar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mit </a:t>
            </a:r>
            <a:r>
              <a:rPr b="1" dirty="0" smtClean="0"/>
              <a:t>funs</a:t>
            </a:r>
            <a:r>
              <a:rPr b="1" dirty="0"/>
              <a:t>()</a:t>
            </a:r>
            <a:r>
              <a:rPr dirty="0"/>
              <a:t>.</a:t>
            </a:r>
            <a:br>
              <a:rPr dirty="0"/>
            </a:br>
            <a:r>
              <a:rPr i="1" dirty="0" err="1"/>
              <a:t>mutate_if</a:t>
            </a:r>
            <a:r>
              <a:rPr i="1" dirty="0"/>
              <a:t>(iris, </a:t>
            </a:r>
            <a:r>
              <a:rPr i="1" dirty="0" err="1"/>
              <a:t>is.numeric</a:t>
            </a:r>
            <a:r>
              <a:rPr i="1" dirty="0"/>
              <a:t>, funs(log(.)))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add_column</a:t>
            </a:r>
            <a:r>
              <a:rPr b="1" dirty="0"/>
              <a:t>(</a:t>
            </a:r>
            <a:r>
              <a:rPr dirty="0"/>
              <a:t>.data, </a:t>
            </a:r>
            <a:r>
              <a:rPr lang="en-US" dirty="0" smtClean="0"/>
              <a:t>…</a:t>
            </a:r>
            <a:r>
              <a:rPr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dirty="0" smtClean="0"/>
              <a:t>.</a:t>
            </a:r>
            <a:r>
              <a:rPr dirty="0"/>
              <a:t>before = NULL, .after = NULL</a:t>
            </a:r>
            <a:r>
              <a:rPr b="1" dirty="0"/>
              <a:t>)</a:t>
            </a:r>
            <a:r>
              <a:rPr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Neue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Spalte</a:t>
            </a:r>
            <a:r>
              <a:rPr lang="en-US" b="0" dirty="0" smtClean="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</a:rPr>
              <a:t>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hinzufügen.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lang="de-DE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 err="1" smtClean="0"/>
              <a:t>add_column</a:t>
            </a:r>
            <a:r>
              <a:rPr i="1" dirty="0" smtClean="0"/>
              <a:t>(</a:t>
            </a:r>
            <a:r>
              <a:rPr i="1" dirty="0" err="1" smtClean="0"/>
              <a:t>mtcars</a:t>
            </a:r>
            <a:r>
              <a:rPr i="1" dirty="0"/>
              <a:t>, new = 1:32)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rename(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r>
              <a:rPr lang="de-DE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Spalte </a:t>
            </a:r>
            <a:r>
              <a:rPr lang="de-DE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umbenennen.</a:t>
            </a:r>
            <a:r>
              <a:rPr dirty="0"/>
              <a:t/>
            </a:r>
            <a:br>
              <a:rPr dirty="0"/>
            </a:br>
            <a:r>
              <a:rPr i="1" dirty="0"/>
              <a:t>rename(iris, Length = </a:t>
            </a:r>
            <a:r>
              <a:rPr i="1" dirty="0" err="1"/>
              <a:t>Sepal.Length</a:t>
            </a:r>
            <a:r>
              <a:rPr i="1" dirty="0"/>
              <a:t>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571865"/>
            <a:ext cx="20069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NEUE VARIABLEN ERSTELLEN</a:t>
            </a: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9435669" y="455040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61994"/>
            <a:ext cx="149560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ZEILEN EXTRAHIEREN</a:t>
            </a:r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2475049832"/>
              </p:ext>
            </p:extLst>
          </p:nvPr>
        </p:nvGraphicFramePr>
        <p:xfrm>
          <a:off x="4829373" y="2919351"/>
          <a:ext cx="381000" cy="603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8583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453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918884024"/>
              </p:ext>
            </p:extLst>
          </p:nvPr>
        </p:nvGraphicFramePr>
        <p:xfrm>
          <a:off x="5388173" y="2921700"/>
          <a:ext cx="381000" cy="2768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815779105"/>
              </p:ext>
            </p:extLst>
          </p:nvPr>
        </p:nvGraphicFramePr>
        <p:xfrm>
          <a:off x="4829373" y="3583920"/>
          <a:ext cx="381000" cy="5919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5267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  <a:tr h="10735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>
            <p:extLst>
              <p:ext uri="{D42A27DB-BD31-4B8C-83A1-F6EECF244321}">
                <p14:modId xmlns:p14="http://schemas.microsoft.com/office/powerpoint/2010/main" val="1850786611"/>
              </p:ext>
            </p:extLst>
          </p:nvPr>
        </p:nvGraphicFramePr>
        <p:xfrm>
          <a:off x="5388173" y="3583920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33875" y="370057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8" name="Table"/>
          <p:cNvGraphicFramePr/>
          <p:nvPr>
            <p:extLst>
              <p:ext uri="{D42A27DB-BD31-4B8C-83A1-F6EECF244321}">
                <p14:modId xmlns:p14="http://schemas.microsoft.com/office/powerpoint/2010/main" val="3074844918"/>
              </p:ext>
            </p:extLst>
          </p:nvPr>
        </p:nvGraphicFramePr>
        <p:xfrm>
          <a:off x="4829373" y="4304503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>
            <p:extLst>
              <p:ext uri="{D42A27DB-BD31-4B8C-83A1-F6EECF244321}">
                <p14:modId xmlns:p14="http://schemas.microsoft.com/office/powerpoint/2010/main" val="2055564397"/>
              </p:ext>
            </p:extLst>
          </p:nvPr>
        </p:nvGraphicFramePr>
        <p:xfrm>
          <a:off x="5388173" y="4306852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33875" y="44211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1" name="Table"/>
          <p:cNvGraphicFramePr/>
          <p:nvPr>
            <p:extLst>
              <p:ext uri="{D42A27DB-BD31-4B8C-83A1-F6EECF244321}">
                <p14:modId xmlns:p14="http://schemas.microsoft.com/office/powerpoint/2010/main" val="2416054669"/>
              </p:ext>
            </p:extLst>
          </p:nvPr>
        </p:nvGraphicFramePr>
        <p:xfrm>
          <a:off x="4829373" y="5566932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1696985222"/>
              </p:ext>
            </p:extLst>
          </p:nvPr>
        </p:nvGraphicFramePr>
        <p:xfrm>
          <a:off x="5388173" y="5569281"/>
          <a:ext cx="381000" cy="3911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33875" y="568358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4" name="Table"/>
          <p:cNvGraphicFramePr/>
          <p:nvPr>
            <p:extLst>
              <p:ext uri="{D42A27DB-BD31-4B8C-83A1-F6EECF244321}">
                <p14:modId xmlns:p14="http://schemas.microsoft.com/office/powerpoint/2010/main" val="253858954"/>
              </p:ext>
            </p:extLst>
          </p:nvPr>
        </p:nvGraphicFramePr>
        <p:xfrm>
          <a:off x="4829373" y="8129806"/>
          <a:ext cx="381000" cy="812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6256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>
            <p:extLst>
              <p:ext uri="{D42A27DB-BD31-4B8C-83A1-F6EECF244321}">
                <p14:modId xmlns:p14="http://schemas.microsoft.com/office/powerpoint/2010/main" val="3067055157"/>
              </p:ext>
            </p:extLst>
          </p:nvPr>
        </p:nvGraphicFramePr>
        <p:xfrm>
          <a:off x="5388173" y="8132155"/>
          <a:ext cx="381000" cy="812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 panose="020B0604020202020204" pitchFamily="34" charset="0"/>
                        <a:ea typeface="Helvetica"/>
                        <a:cs typeface="Helvetica" panose="020B0604020202020204" pitchFamily="34" charset="0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24645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7" name="Table"/>
          <p:cNvGraphicFramePr/>
          <p:nvPr>
            <p:extLst>
              <p:ext uri="{D42A27DB-BD31-4B8C-83A1-F6EECF244321}">
                <p14:modId xmlns:p14="http://schemas.microsoft.com/office/powerpoint/2010/main" val="827598915"/>
              </p:ext>
            </p:extLst>
          </p:nvPr>
        </p:nvGraphicFramePr>
        <p:xfrm>
          <a:off x="4829373" y="9440848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>
            <p:extLst>
              <p:ext uri="{D42A27DB-BD31-4B8C-83A1-F6EECF244321}">
                <p14:modId xmlns:p14="http://schemas.microsoft.com/office/powerpoint/2010/main" val="485208493"/>
              </p:ext>
            </p:extLst>
          </p:nvPr>
        </p:nvGraphicFramePr>
        <p:xfrm>
          <a:off x="5388173" y="9443198"/>
          <a:ext cx="381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55749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0" name="Table"/>
          <p:cNvGraphicFramePr/>
          <p:nvPr>
            <p:extLst>
              <p:ext uri="{D42A27DB-BD31-4B8C-83A1-F6EECF244321}">
                <p14:modId xmlns:p14="http://schemas.microsoft.com/office/powerpoint/2010/main" val="3480596453"/>
              </p:ext>
            </p:extLst>
          </p:nvPr>
        </p:nvGraphicFramePr>
        <p:xfrm>
          <a:off x="9427123" y="2945452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>
            <p:extLst>
              <p:ext uri="{D42A27DB-BD31-4B8C-83A1-F6EECF244321}">
                <p14:modId xmlns:p14="http://schemas.microsoft.com/office/powerpoint/2010/main" val="3732703518"/>
              </p:ext>
            </p:extLst>
          </p:nvPr>
        </p:nvGraphicFramePr>
        <p:xfrm>
          <a:off x="9985923" y="2947801"/>
          <a:ext cx="127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306210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3" name="Table"/>
          <p:cNvGraphicFramePr/>
          <p:nvPr>
            <p:extLst>
              <p:ext uri="{D42A27DB-BD31-4B8C-83A1-F6EECF244321}">
                <p14:modId xmlns:p14="http://schemas.microsoft.com/office/powerpoint/2010/main" val="452651048"/>
              </p:ext>
            </p:extLst>
          </p:nvPr>
        </p:nvGraphicFramePr>
        <p:xfrm>
          <a:off x="9427123" y="9646763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>
            <p:extLst>
              <p:ext uri="{D42A27DB-BD31-4B8C-83A1-F6EECF244321}">
                <p14:modId xmlns:p14="http://schemas.microsoft.com/office/powerpoint/2010/main" val="3603999458"/>
              </p:ext>
            </p:extLst>
          </p:nvPr>
        </p:nvGraphicFramePr>
        <p:xfrm>
          <a:off x="9947823" y="9649113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12575" y="976341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6" name="Table"/>
          <p:cNvGraphicFramePr/>
          <p:nvPr>
            <p:extLst>
              <p:ext uri="{D42A27DB-BD31-4B8C-83A1-F6EECF244321}">
                <p14:modId xmlns:p14="http://schemas.microsoft.com/office/powerpoint/2010/main" val="2291714147"/>
              </p:ext>
            </p:extLst>
          </p:nvPr>
        </p:nvGraphicFramePr>
        <p:xfrm>
          <a:off x="9427123" y="5703074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>
            <p:extLst>
              <p:ext uri="{D42A27DB-BD31-4B8C-83A1-F6EECF244321}">
                <p14:modId xmlns:p14="http://schemas.microsoft.com/office/powerpoint/2010/main" val="1248612391"/>
              </p:ext>
            </p:extLst>
          </p:nvPr>
        </p:nvGraphicFramePr>
        <p:xfrm>
          <a:off x="9960523" y="5705423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18925" y="581972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9" name="Table"/>
          <p:cNvGraphicFramePr/>
          <p:nvPr>
            <p:extLst>
              <p:ext uri="{D42A27DB-BD31-4B8C-83A1-F6EECF244321}">
                <p14:modId xmlns:p14="http://schemas.microsoft.com/office/powerpoint/2010/main" val="1384399434"/>
              </p:ext>
            </p:extLst>
          </p:nvPr>
        </p:nvGraphicFramePr>
        <p:xfrm>
          <a:off x="9427123" y="6325758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>
            <p:extLst>
              <p:ext uri="{D42A27DB-BD31-4B8C-83A1-F6EECF244321}">
                <p14:modId xmlns:p14="http://schemas.microsoft.com/office/powerpoint/2010/main" val="818095457"/>
              </p:ext>
            </p:extLst>
          </p:nvPr>
        </p:nvGraphicFramePr>
        <p:xfrm>
          <a:off x="9960523" y="6328107"/>
          <a:ext cx="127000" cy="50664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18925" y="644240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3353987796"/>
              </p:ext>
            </p:extLst>
          </p:nvPr>
        </p:nvGraphicFramePr>
        <p:xfrm>
          <a:off x="9427123" y="6923732"/>
          <a:ext cx="254000" cy="6197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>
            <p:extLst>
              <p:ext uri="{D42A27DB-BD31-4B8C-83A1-F6EECF244321}">
                <p14:modId xmlns:p14="http://schemas.microsoft.com/office/powerpoint/2010/main" val="644935677"/>
              </p:ext>
            </p:extLst>
          </p:nvPr>
        </p:nvGraphicFramePr>
        <p:xfrm>
          <a:off x="9858923" y="6926081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>
            <p:extLst>
              <p:ext uri="{D42A27DB-BD31-4B8C-83A1-F6EECF244321}">
                <p14:modId xmlns:p14="http://schemas.microsoft.com/office/powerpoint/2010/main" val="4257245264"/>
              </p:ext>
            </p:extLst>
          </p:nvPr>
        </p:nvGraphicFramePr>
        <p:xfrm>
          <a:off x="9439823" y="7552470"/>
          <a:ext cx="254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>
            <p:extLst>
              <p:ext uri="{D42A27DB-BD31-4B8C-83A1-F6EECF244321}">
                <p14:modId xmlns:p14="http://schemas.microsoft.com/office/powerpoint/2010/main" val="3699137923"/>
              </p:ext>
            </p:extLst>
          </p:nvPr>
        </p:nvGraphicFramePr>
        <p:xfrm>
          <a:off x="9858923" y="7554820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704625" y="76691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7" name="Table"/>
          <p:cNvGraphicFramePr/>
          <p:nvPr>
            <p:extLst>
              <p:ext uri="{D42A27DB-BD31-4B8C-83A1-F6EECF244321}">
                <p14:modId xmlns:p14="http://schemas.microsoft.com/office/powerpoint/2010/main" val="1997976794"/>
              </p:ext>
            </p:extLst>
          </p:nvPr>
        </p:nvGraphicFramePr>
        <p:xfrm>
          <a:off x="9427123" y="8947517"/>
          <a:ext cx="381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>
            <p:extLst>
              <p:ext uri="{D42A27DB-BD31-4B8C-83A1-F6EECF244321}">
                <p14:modId xmlns:p14="http://schemas.microsoft.com/office/powerpoint/2010/main" val="1317900241"/>
              </p:ext>
            </p:extLst>
          </p:nvPr>
        </p:nvGraphicFramePr>
        <p:xfrm>
          <a:off x="9953411" y="8949867"/>
          <a:ext cx="508000" cy="5054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  <a:gridCol w="1270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50800" marR="50800" marT="50800" marB="50800" anchor="ctr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812575" y="906416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>
            <a:off x="323328" y="3007041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>
            <a:off x="323328" y="6828537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23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35026" y="4089330"/>
            <a:ext cx="2732338" cy="30373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274155" y="4169153"/>
            <a:ext cx="1963679" cy="16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de-AT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Zusammenfassungs-Funktion</a:t>
            </a:r>
            <a:endParaRPr dirty="0"/>
          </a:p>
        </p:txBody>
      </p:sp>
      <p:pic>
        <p:nvPicPr>
          <p:cNvPr id="22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510398" y="5328382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056699" y="5403329"/>
            <a:ext cx="1184620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Fenster-Funktion</a:t>
            </a:r>
            <a:endParaRPr dirty="0"/>
          </a:p>
        </p:txBody>
      </p:sp>
      <p:sp>
        <p:nvSpPr>
          <p:cNvPr id="230" name="Data Transformation with dplyr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 err="1" smtClean="0"/>
              <a:t>Dat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transformieren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dirty="0" err="1" smtClean="0"/>
              <a:t>dplyr</a:t>
            </a:r>
            <a:r>
              <a:rPr dirty="0" smtClean="0"/>
              <a:t> </a:t>
            </a:r>
            <a:r>
              <a:rPr dirty="0"/>
              <a:t>: : 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SCHUMMELZETTEL</a:t>
            </a:r>
            <a:r>
              <a:rPr dirty="0" smtClean="0"/>
              <a:t> </a:t>
            </a:r>
            <a:endParaRPr dirty="0"/>
          </a:p>
        </p:txBody>
      </p:sp>
      <p:graphicFrame>
        <p:nvGraphicFramePr>
          <p:cNvPr id="241" name="Table"/>
          <p:cNvGraphicFramePr/>
          <p:nvPr>
            <p:extLst>
              <p:ext uri="{D42A27DB-BD31-4B8C-83A1-F6EECF244321}">
                <p14:modId xmlns:p14="http://schemas.microsoft.com/office/powerpoint/2010/main" val="3423603005"/>
              </p:ext>
            </p:extLst>
          </p:nvPr>
        </p:nvGraphicFramePr>
        <p:xfrm>
          <a:off x="758101" y="1903423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45" name="Shape 596"/>
          <p:cNvSpPr/>
          <p:nvPr/>
        </p:nvSpPr>
        <p:spPr>
          <a:xfrm flipV="1">
            <a:off x="814698" y="2022904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" name="Shape 597"/>
          <p:cNvSpPr/>
          <p:nvPr/>
        </p:nvSpPr>
        <p:spPr>
          <a:xfrm flipV="1">
            <a:off x="923671" y="2022904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" name="Shape 598"/>
          <p:cNvSpPr/>
          <p:nvPr/>
        </p:nvSpPr>
        <p:spPr>
          <a:xfrm flipV="1">
            <a:off x="1029642" y="2022904"/>
            <a:ext cx="0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48" name="Table"/>
          <p:cNvGraphicFramePr/>
          <p:nvPr>
            <p:extLst>
              <p:ext uri="{D42A27DB-BD31-4B8C-83A1-F6EECF244321}">
                <p14:modId xmlns:p14="http://schemas.microsoft.com/office/powerpoint/2010/main" val="471517796"/>
              </p:ext>
            </p:extLst>
          </p:nvPr>
        </p:nvGraphicFramePr>
        <p:xfrm>
          <a:off x="2254571" y="191761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7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49" name="Shape 596"/>
          <p:cNvSpPr/>
          <p:nvPr/>
        </p:nvSpPr>
        <p:spPr>
          <a:xfrm rot="5400000" flipV="1">
            <a:off x="2426794" y="2036606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" name="Shape 597"/>
          <p:cNvSpPr/>
          <p:nvPr/>
        </p:nvSpPr>
        <p:spPr>
          <a:xfrm rot="5400000" flipV="1">
            <a:off x="2426794" y="2146577"/>
            <a:ext cx="1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" name="Shape 598"/>
          <p:cNvSpPr/>
          <p:nvPr/>
        </p:nvSpPr>
        <p:spPr>
          <a:xfrm rot="5400000" flipV="1">
            <a:off x="2426794" y="1919058"/>
            <a:ext cx="0" cy="329184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52" name="Table"/>
          <p:cNvGraphicFramePr/>
          <p:nvPr>
            <p:extLst>
              <p:ext uri="{D42A27DB-BD31-4B8C-83A1-F6EECF244321}">
                <p14:modId xmlns:p14="http://schemas.microsoft.com/office/powerpoint/2010/main" val="13688416"/>
              </p:ext>
            </p:extLst>
          </p:nvPr>
        </p:nvGraphicFramePr>
        <p:xfrm>
          <a:off x="325367" y="5360568"/>
          <a:ext cx="381000" cy="5543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/>
                <a:gridCol w="127000"/>
                <a:gridCol w="127000"/>
              </a:tblGrid>
              <a:tr h="14436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</a:tr>
              <a:tr h="130603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253" name="Line"/>
          <p:cNvSpPr/>
          <p:nvPr/>
        </p:nvSpPr>
        <p:spPr>
          <a:xfrm>
            <a:off x="5232077" y="306759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7393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6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7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48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49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vectorized function"/>
          <p:cNvSpPr txBox="1"/>
          <p:nvPr/>
        </p:nvSpPr>
        <p:spPr>
          <a:xfrm>
            <a:off x="833946" y="2305245"/>
            <a:ext cx="1184620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err="1" smtClean="0"/>
              <a:t>Fenster-Funktion</a:t>
            </a:r>
            <a:endParaRPr dirty="0"/>
          </a:p>
        </p:txBody>
      </p:sp>
      <p:sp>
        <p:nvSpPr>
          <p:cNvPr id="251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2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4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5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tabLst>
                <a:tab pos="431800" algn="l"/>
              </a:tabLst>
            </a:pPr>
            <a:r>
              <a:rPr dirty="0"/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n()</a:t>
            </a:r>
            <a:r>
              <a:rPr dirty="0"/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n_distinct</a:t>
            </a:r>
            <a:r>
              <a:rPr b="1" dirty="0"/>
              <a:t>()</a:t>
            </a:r>
            <a:r>
              <a:rPr dirty="0"/>
              <a:t> - # of </a:t>
            </a:r>
            <a:r>
              <a:rPr dirty="0" err="1"/>
              <a:t>uniques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s</a:t>
            </a:r>
            <a:r>
              <a:rPr b="1" dirty="0"/>
              <a:t>um(!is.na())</a:t>
            </a:r>
            <a:r>
              <a:rPr dirty="0"/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mean()</a:t>
            </a:r>
            <a:r>
              <a:rPr dirty="0"/>
              <a:t> - mean, also </a:t>
            </a:r>
            <a:r>
              <a:rPr b="1" dirty="0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median()</a:t>
            </a:r>
            <a:r>
              <a:rPr dirty="0"/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mean()</a:t>
            </a:r>
            <a:r>
              <a:rPr dirty="0"/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b="1" dirty="0"/>
              <a:t>sum()</a:t>
            </a:r>
            <a:r>
              <a:rPr dirty="0"/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first()</a:t>
            </a:r>
            <a:r>
              <a:rPr dirty="0"/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mad() - mean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 err="1"/>
              <a:t>sd</a:t>
            </a:r>
            <a:r>
              <a:rPr dirty="0"/>
              <a:t>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             </a:t>
            </a:r>
            <a:r>
              <a:rPr dirty="0" err="1"/>
              <a:t>var</a:t>
            </a:r>
            <a:r>
              <a:rPr dirty="0"/>
              <a:t>() - variance</a:t>
            </a:r>
          </a:p>
        </p:txBody>
      </p:sp>
      <p:sp>
        <p:nvSpPr>
          <p:cNvPr id="256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7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2354308" y="10227785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ummary function"/>
          <p:cNvSpPr txBox="1"/>
          <p:nvPr/>
        </p:nvSpPr>
        <p:spPr>
          <a:xfrm>
            <a:off x="3957275" y="2314641"/>
            <a:ext cx="196367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de-AT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Zusammenfassungs-Funktion</a:t>
            </a:r>
            <a:endParaRPr dirty="0"/>
          </a:p>
        </p:txBody>
      </p:sp>
      <p:graphicFrame>
        <p:nvGraphicFramePr>
          <p:cNvPr id="264" name="Table"/>
          <p:cNvGraphicFramePr/>
          <p:nvPr/>
        </p:nvGraphicFramePr>
        <p:xfrm>
          <a:off x="4296320" y="8496148"/>
          <a:ext cx="362940" cy="2743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5" name="Also has_rownames(), remove_rownames()"/>
          <p:cNvSpPr txBox="1"/>
          <p:nvPr/>
        </p:nvSpPr>
        <p:spPr>
          <a:xfrm>
            <a:off x="3734004" y="9988072"/>
            <a:ext cx="288559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has_</a:t>
            </a:r>
            <a:r>
              <a:rPr b="1"/>
              <a:t>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6" name="Summary Functions"/>
          <p:cNvSpPr txBox="1"/>
          <p:nvPr/>
        </p:nvSpPr>
        <p:spPr>
          <a:xfrm>
            <a:off x="71279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67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69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0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1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2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3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6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z. </a:t>
            </a:r>
            <a:br/>
            <a:r>
              <a:t>(Duplicates removed). union_all() retains duplicates.</a:t>
            </a:r>
          </a:p>
        </p:txBody>
      </p:sp>
      <p:sp>
        <p:nvSpPr>
          <p:cNvPr id="277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78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r>
              <a:t/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79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0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8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4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88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Group"/>
          <p:cNvGrpSpPr/>
          <p:nvPr/>
        </p:nvGrpSpPr>
        <p:grpSpPr>
          <a:xfrm>
            <a:off x="3694649" y="8656656"/>
            <a:ext cx="847252" cy="463727"/>
            <a:chOff x="25400" y="25400"/>
            <a:chExt cx="847252" cy="463727"/>
          </a:xfrm>
        </p:grpSpPr>
        <p:sp>
          <p:nvSpPr>
            <p:cNvPr id="289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290" name="Table"/>
            <p:cNvGraphicFramePr/>
            <p:nvPr/>
          </p:nvGraphicFramePr>
          <p:xfrm>
            <a:off x="25400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1" name="Table"/>
            <p:cNvGraphicFramePr/>
            <p:nvPr/>
          </p:nvGraphicFramePr>
          <p:xfrm>
            <a:off x="529752" y="31927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3" name="Table"/>
          <p:cNvGraphicFramePr/>
          <p:nvPr/>
        </p:nvGraphicFramePr>
        <p:xfrm>
          <a:off x="4199001" y="936218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"/>
          <p:cNvGraphicFramePr/>
          <p:nvPr/>
        </p:nvGraphicFramePr>
        <p:xfrm>
          <a:off x="3747639" y="936871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5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04" name="Group"/>
          <p:cNvGrpSpPr/>
          <p:nvPr/>
        </p:nvGrpSpPr>
        <p:grpSpPr>
          <a:xfrm>
            <a:off x="7165748" y="1390378"/>
            <a:ext cx="2046470" cy="671338"/>
            <a:chOff x="19050" y="0"/>
            <a:chExt cx="2046470" cy="671338"/>
          </a:xfrm>
        </p:grpSpPr>
        <p:sp>
          <p:nvSpPr>
            <p:cNvPr id="296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97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y</a:t>
              </a:r>
            </a:p>
          </p:txBody>
        </p:sp>
        <p:graphicFrame>
          <p:nvGraphicFramePr>
            <p:cNvPr id="298" name="Table"/>
            <p:cNvGraphicFramePr/>
            <p:nvPr/>
          </p:nvGraphicFramePr>
          <p:xfrm>
            <a:off x="2540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16475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01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302" name="Table"/>
            <p:cNvGraphicFramePr/>
            <p:nvPr/>
          </p:nvGraphicFramePr>
          <p:xfrm>
            <a:off x="1389782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3" name="Table"/>
            <p:cNvGraphicFramePr/>
            <p:nvPr/>
          </p:nvGraphicFramePr>
          <p:xfrm>
            <a:off x="172262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5" name="Table"/>
          <p:cNvGraphicFramePr/>
          <p:nvPr/>
        </p:nvGraphicFramePr>
        <p:xfrm>
          <a:off x="7343888" y="4402524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Table"/>
          <p:cNvGraphicFramePr/>
          <p:nvPr/>
        </p:nvGraphicFramePr>
        <p:xfrm>
          <a:off x="7343888" y="5037946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Table"/>
          <p:cNvGraphicFramePr/>
          <p:nvPr/>
        </p:nvGraphicFramePr>
        <p:xfrm>
          <a:off x="7343888" y="5638614"/>
          <a:ext cx="4572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6375120"/>
          <a:ext cx="4572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178788" y="7366949"/>
          <a:ext cx="6223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127988" y="8015690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27988" y="8792842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18" name="Group"/>
          <p:cNvGrpSpPr/>
          <p:nvPr/>
        </p:nvGrpSpPr>
        <p:grpSpPr>
          <a:xfrm>
            <a:off x="10520610" y="1600968"/>
            <a:ext cx="1254159" cy="989904"/>
            <a:chOff x="0" y="25400"/>
            <a:chExt cx="1254159" cy="989904"/>
          </a:xfrm>
        </p:grpSpPr>
        <p:sp>
          <p:nvSpPr>
            <p:cNvPr id="312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13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y</a:t>
              </a:r>
            </a:p>
          </p:txBody>
        </p:sp>
        <p:graphicFrame>
          <p:nvGraphicFramePr>
            <p:cNvPr id="314" name="Table"/>
            <p:cNvGraphicFramePr/>
            <p:nvPr/>
          </p:nvGraphicFramePr>
          <p:xfrm>
            <a:off x="907101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5" name="Table"/>
            <p:cNvGraphicFramePr/>
            <p:nvPr/>
          </p:nvGraphicFramePr>
          <p:xfrm>
            <a:off x="911259" y="571491"/>
            <a:ext cx="342900" cy="3429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6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17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19" name="Table"/>
          <p:cNvGraphicFramePr/>
          <p:nvPr/>
        </p:nvGraphicFramePr>
        <p:xfrm>
          <a:off x="10526634" y="3468761"/>
          <a:ext cx="482600" cy="685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/>
        </p:nvGraphicFramePr>
        <p:xfrm>
          <a:off x="10666334" y="439617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/>
        </p:nvGraphicFramePr>
        <p:xfrm>
          <a:off x="10666334" y="5336482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875448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3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327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y</a:t>
            </a:r>
          </a:p>
        </p:txBody>
      </p:sp>
      <p:graphicFrame>
        <p:nvGraphicFramePr>
          <p:cNvPr id="328" name="Table"/>
          <p:cNvGraphicFramePr/>
          <p:nvPr/>
        </p:nvGraphicFramePr>
        <p:xfrm>
          <a:off x="10667212" y="7380288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Table"/>
          <p:cNvGraphicFramePr/>
          <p:nvPr/>
        </p:nvGraphicFramePr>
        <p:xfrm>
          <a:off x="11358288" y="7380288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0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331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aphicFrame>
        <p:nvGraphicFramePr>
          <p:cNvPr id="332" name="Table"/>
          <p:cNvGraphicFramePr/>
          <p:nvPr/>
        </p:nvGraphicFramePr>
        <p:xfrm>
          <a:off x="10666334" y="9226836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Table"/>
          <p:cNvGraphicFramePr/>
          <p:nvPr/>
        </p:nvGraphicFramePr>
        <p:xfrm>
          <a:off x="10666334" y="8650660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4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4308" y="10267275"/>
            <a:ext cx="11328135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ist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ein eingetragenes Markenzeichen </a:t>
            </a:r>
            <a:r>
              <a:rPr lang="de-AT" sz="900" b="0" dirty="0">
                <a:solidFill>
                  <a:srgbClr val="000000"/>
                </a:solidFill>
                <a:sym typeface="Source Sans Pro Light"/>
              </a:rPr>
              <a:t>von </a:t>
            </a:r>
            <a:r>
              <a:rPr sz="900" b="0" dirty="0" err="1">
                <a:solidFill>
                  <a:srgbClr val="000000"/>
                </a:solidFill>
              </a:rPr>
              <a:t>RS</a:t>
            </a:r>
            <a:r>
              <a:rPr dirty="0" err="1" smtClean="0"/>
              <a:t>tudio</a:t>
            </a:r>
            <a:r>
              <a:rPr dirty="0" smtClean="0"/>
              <a:t>, </a:t>
            </a:r>
            <a:r>
              <a:rPr dirty="0"/>
              <a:t>Inc.  •  </a:t>
            </a:r>
            <a:r>
              <a:rPr dirty="0">
                <a:hlinkClick r:id="rId11"/>
              </a:rPr>
              <a:t>CC BY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12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13"/>
              </a:rPr>
              <a:t>rstudio.com</a:t>
            </a:r>
            <a:r>
              <a:rPr dirty="0"/>
              <a:t> </a:t>
            </a:r>
            <a:r>
              <a:rPr dirty="0" smtClean="0"/>
              <a:t>•</a:t>
            </a:r>
            <a:r>
              <a:rPr lang="en-US" dirty="0" smtClean="0"/>
              <a:t> </a:t>
            </a:r>
            <a:r>
              <a:rPr lang="de-DE" sz="9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Übersetzt ins Deutsche von Lucia </a:t>
            </a:r>
            <a:r>
              <a:rPr lang="de-DE" sz="900" dirty="0" smtClean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Gjeltema</a:t>
            </a:r>
            <a:endParaRPr lang="en-US" dirty="0" smtClean="0"/>
          </a:p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de-AT" sz="900" b="0" dirty="0" smtClean="0">
                <a:solidFill>
                  <a:srgbClr val="000000"/>
                </a:solidFill>
                <a:sym typeface="Source Sans Pro Light"/>
              </a:rPr>
              <a:t>Weitere Informationen auf </a:t>
            </a:r>
            <a:r>
              <a:rPr sz="900" b="0" dirty="0" err="1">
                <a:solidFill>
                  <a:srgbClr val="000000"/>
                </a:solidFill>
              </a:rPr>
              <a:t>browseVignettes</a:t>
            </a:r>
            <a:r>
              <a:rPr sz="900" b="0" dirty="0">
                <a:solidFill>
                  <a:srgbClr val="000000"/>
                </a:solidFill>
              </a:rPr>
              <a:t>(package </a:t>
            </a:r>
            <a:r>
              <a:rPr sz="900" b="0" dirty="0">
                <a:solidFill>
                  <a:srgbClr val="000000"/>
                </a:solidFill>
              </a:rPr>
              <a:t>= c("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", "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"))  •  </a:t>
            </a:r>
            <a:r>
              <a:rPr sz="900" b="0" dirty="0" err="1">
                <a:solidFill>
                  <a:srgbClr val="000000"/>
                </a:solidFill>
              </a:rPr>
              <a:t>dplyr</a:t>
            </a:r>
            <a:r>
              <a:rPr sz="900" b="0" dirty="0">
                <a:solidFill>
                  <a:srgbClr val="000000"/>
                </a:solidFill>
              </a:rPr>
              <a:t>  0.5.0 •  </a:t>
            </a:r>
            <a:r>
              <a:rPr sz="900" b="0" dirty="0" err="1">
                <a:solidFill>
                  <a:srgbClr val="000000"/>
                </a:solidFill>
              </a:rPr>
              <a:t>tibble</a:t>
            </a:r>
            <a:r>
              <a:rPr sz="900" b="0" dirty="0">
                <a:solidFill>
                  <a:srgbClr val="000000"/>
                </a:solidFill>
              </a:rPr>
              <a:t>  1.2.0  •  </a:t>
            </a:r>
            <a:r>
              <a:rPr sz="900" b="0" dirty="0" smtClean="0">
                <a:solidFill>
                  <a:srgbClr val="000000"/>
                </a:solidFill>
              </a:rPr>
              <a:t>Update: 2017-01</a:t>
            </a:r>
            <a:endParaRPr lang="en-US" sz="9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1441</Words>
  <Application>Microsoft Office PowerPoint</Application>
  <PresentationFormat>Custom</PresentationFormat>
  <Paragraphs>593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 Roman</vt:lpstr>
      <vt:lpstr>Gill Sans</vt:lpstr>
      <vt:lpstr>Helvetica</vt:lpstr>
      <vt:lpstr>Helvetica Light</vt:lpstr>
      <vt:lpstr>Menlo</vt:lpstr>
      <vt:lpstr>Source Sans Pro</vt:lpstr>
      <vt:lpstr>Source Sans Pro Black</vt:lpstr>
      <vt:lpstr>Source Sans Pro Light</vt:lpstr>
      <vt:lpstr>Source Sans Pro Semibold</vt:lpstr>
      <vt:lpstr>White</vt:lpstr>
      <vt:lpstr>Daten transformieren mit dplyr : : SCHUMMELZETTEL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transformieren mit dplyr : : SCHUMMELZETTEL </dc:title>
  <cp:lastModifiedBy>Kommentar</cp:lastModifiedBy>
  <cp:revision>41</cp:revision>
  <dcterms:modified xsi:type="dcterms:W3CDTF">2017-09-12T22:46:26Z</dcterms:modified>
</cp:coreProperties>
</file>