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
  </p:handoutMasterIdLst>
  <p:sldIdLst>
    <p:sldId id="259" r:id="rId2"/>
    <p:sldId id="260" r:id="rId3"/>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p:defaultTextStyle>
  <p:extLst>
    <p:ext uri="{EFAFB233-063F-42B5-8137-9DF3F51BA10A}">
      <p15:sldGuideLst xmlns:p15="http://schemas.microsoft.com/office/powerpoint/2012/main">
        <p15:guide id="1" orient="horz" pos="958" userDrawn="1">
          <p15:clr>
            <a:srgbClr val="A4A3A4"/>
          </p15:clr>
        </p15:guide>
        <p15:guide id="2" pos="44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3939"/>
    <a:srgbClr val="5B6167"/>
    <a:srgbClr val="3C3C3D"/>
    <a:srgbClr val="E7552C"/>
    <a:srgbClr val="949494"/>
    <a:srgbClr val="E4E4E3"/>
    <a:srgbClr val="585858"/>
    <a:srgbClr val="000000"/>
    <a:srgbClr val="70767D"/>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Source Sans Pro"/>
          <a:ea typeface="Source Sans Pro"/>
          <a:cs typeface="Source Sans Pro"/>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Source Sans Pro"/>
          <a:ea typeface="Source Sans Pro"/>
          <a:cs typeface="Source Sans Pro"/>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Source Sans Pro"/>
          <a:ea typeface="Source Sans Pro"/>
          <a:cs typeface="Source Sans Pro"/>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Source Sans Pro"/>
          <a:ea typeface="Source Sans Pro"/>
          <a:cs typeface="Source Sans Pro"/>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p:restoredTop sz="93932" autoAdjust="0"/>
  </p:normalViewPr>
  <p:slideViewPr>
    <p:cSldViewPr snapToGrid="0">
      <p:cViewPr varScale="1">
        <p:scale>
          <a:sx n="65" d="100"/>
          <a:sy n="65" d="100"/>
        </p:scale>
        <p:origin x="1952" y="232"/>
      </p:cViewPr>
      <p:guideLst>
        <p:guide orient="horz" pos="958"/>
        <p:guide pos="4400"/>
      </p:guideLst>
    </p:cSldViewPr>
  </p:slideViewPr>
  <p:notesTextViewPr>
    <p:cViewPr>
      <p:scale>
        <a:sx n="1" d="1"/>
        <a:sy n="1" d="1"/>
      </p:scale>
      <p:origin x="0" y="0"/>
    </p:cViewPr>
  </p:notesTextViewPr>
  <p:notesViewPr>
    <p:cSldViewPr snapToGrid="0">
      <p:cViewPr varScale="1">
        <p:scale>
          <a:sx n="89" d="100"/>
          <a:sy n="89" d="100"/>
        </p:scale>
        <p:origin x="379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A1A45B-F66E-48A2-89C5-3AD170776287}" type="datetimeFigureOut">
              <a:rPr lang="da-DK" smtClean="0"/>
              <a:t>21/08/2018</a:t>
            </a:fld>
            <a:endParaRPr lang="da-DK"/>
          </a:p>
        </p:txBody>
      </p:sp>
      <p:sp>
        <p:nvSpPr>
          <p:cNvPr id="4" name="Pladsholder til sidefod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5" name="Pladsholder til slide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7FDCC0-BD89-4589-8355-28D22473BEB3}" type="slidenum">
              <a:rPr lang="da-DK" smtClean="0"/>
              <a:t>‹#›</a:t>
            </a:fld>
            <a:endParaRPr lang="da-DK"/>
          </a:p>
        </p:txBody>
      </p:sp>
    </p:spTree>
    <p:extLst>
      <p:ext uri="{BB962C8B-B14F-4D97-AF65-F5344CB8AC3E}">
        <p14:creationId xmlns:p14="http://schemas.microsoft.com/office/powerpoint/2010/main" val="1358073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1143000" y="685800"/>
            <a:ext cx="4572000" cy="3429000"/>
          </a:xfrm>
          <a:prstGeom prst="rect">
            <a:avLst/>
          </a:prstGeom>
        </p:spPr>
        <p:txBody>
          <a:bodyPr/>
          <a:lstStyle/>
          <a:p>
            <a:endParaRPr/>
          </a:p>
        </p:txBody>
      </p:sp>
      <p:sp>
        <p:nvSpPr>
          <p:cNvPr id="126" name="Shape 126"/>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817923562"/>
      </p:ext>
    </p:extLst>
  </p:cSld>
  <p:clrMap bg1="lt1" tx1="dk1" bg2="lt2" tx2="dk2" accent1="accent1" accent2="accent2" accent3="accent3" accent4="accent4" accent5="accent5" accent6="accent6" hlink="hlink" folHlink="folHlink"/>
  <p:notesStyle>
    <a:lvl1pPr defTabSz="457200" latinLnBrk="0">
      <a:lnSpc>
        <a:spcPct val="125000"/>
      </a:lnSpc>
      <a:defRPr sz="2600">
        <a:latin typeface="Avenir Roman"/>
        <a:ea typeface="Avenir Roman"/>
        <a:cs typeface="Avenir Roman"/>
        <a:sym typeface="Avenir Roman"/>
      </a:defRPr>
    </a:lvl1pPr>
    <a:lvl2pPr indent="228600" defTabSz="457200" latinLnBrk="0">
      <a:lnSpc>
        <a:spcPct val="125000"/>
      </a:lnSpc>
      <a:defRPr sz="2600">
        <a:latin typeface="Avenir Roman"/>
        <a:ea typeface="Avenir Roman"/>
        <a:cs typeface="Avenir Roman"/>
        <a:sym typeface="Avenir Roman"/>
      </a:defRPr>
    </a:lvl2pPr>
    <a:lvl3pPr indent="457200" defTabSz="457200" latinLnBrk="0">
      <a:lnSpc>
        <a:spcPct val="125000"/>
      </a:lnSpc>
      <a:defRPr sz="2600">
        <a:latin typeface="Avenir Roman"/>
        <a:ea typeface="Avenir Roman"/>
        <a:cs typeface="Avenir Roman"/>
        <a:sym typeface="Avenir Roman"/>
      </a:defRPr>
    </a:lvl3pPr>
    <a:lvl4pPr indent="685800" defTabSz="457200" latinLnBrk="0">
      <a:lnSpc>
        <a:spcPct val="125000"/>
      </a:lnSpc>
      <a:defRPr sz="2600">
        <a:latin typeface="Avenir Roman"/>
        <a:ea typeface="Avenir Roman"/>
        <a:cs typeface="Avenir Roman"/>
        <a:sym typeface="Avenir Roman"/>
      </a:defRPr>
    </a:lvl4pPr>
    <a:lvl5pPr indent="914400" defTabSz="457200" latinLnBrk="0">
      <a:lnSpc>
        <a:spcPct val="125000"/>
      </a:lnSpc>
      <a:defRPr sz="2600">
        <a:latin typeface="Avenir Roman"/>
        <a:ea typeface="Avenir Roman"/>
        <a:cs typeface="Avenir Roman"/>
        <a:sym typeface="Avenir Roman"/>
      </a:defRPr>
    </a:lvl5pPr>
    <a:lvl6pPr indent="1143000" defTabSz="457200" latinLnBrk="0">
      <a:lnSpc>
        <a:spcPct val="125000"/>
      </a:lnSpc>
      <a:defRPr sz="2600">
        <a:latin typeface="Avenir Roman"/>
        <a:ea typeface="Avenir Roman"/>
        <a:cs typeface="Avenir Roman"/>
        <a:sym typeface="Avenir Roman"/>
      </a:defRPr>
    </a:lvl6pPr>
    <a:lvl7pPr indent="1371600" defTabSz="457200" latinLnBrk="0">
      <a:lnSpc>
        <a:spcPct val="125000"/>
      </a:lnSpc>
      <a:defRPr sz="2600">
        <a:latin typeface="Avenir Roman"/>
        <a:ea typeface="Avenir Roman"/>
        <a:cs typeface="Avenir Roman"/>
        <a:sym typeface="Avenir Roman"/>
      </a:defRPr>
    </a:lvl7pPr>
    <a:lvl8pPr indent="1600200" defTabSz="457200" latinLnBrk="0">
      <a:lnSpc>
        <a:spcPct val="125000"/>
      </a:lnSpc>
      <a:defRPr sz="2600">
        <a:latin typeface="Avenir Roman"/>
        <a:ea typeface="Avenir Roman"/>
        <a:cs typeface="Avenir Roman"/>
        <a:sym typeface="Avenir Roman"/>
      </a:defRPr>
    </a:lvl8pPr>
    <a:lvl9pPr indent="1828800" defTabSz="457200" latinLnBrk="0">
      <a:lnSpc>
        <a:spcPct val="125000"/>
      </a:lnSpc>
      <a:defRPr sz="26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a:xfrm>
            <a:off x="1209675" y="685800"/>
            <a:ext cx="4438650" cy="3429000"/>
          </a:xfrm>
        </p:spPr>
      </p:sp>
      <p:sp>
        <p:nvSpPr>
          <p:cNvPr id="3" name="Pladsholder til noter 2"/>
          <p:cNvSpPr>
            <a:spLocks noGrp="1"/>
          </p:cNvSpPr>
          <p:nvPr>
            <p:ph type="body" idx="1"/>
          </p:nvPr>
        </p:nvSpPr>
        <p:spPr/>
        <p:txBody>
          <a:bodyPr/>
          <a:lstStyle/>
          <a:p>
            <a:endParaRPr lang="da-DK" dirty="0"/>
          </a:p>
        </p:txBody>
      </p:sp>
    </p:spTree>
    <p:extLst>
      <p:ext uri="{BB962C8B-B14F-4D97-AF65-F5344CB8AC3E}">
        <p14:creationId xmlns:p14="http://schemas.microsoft.com/office/powerpoint/2010/main" val="3787924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a:xfrm>
            <a:off x="1209675" y="685800"/>
            <a:ext cx="4438650" cy="3429000"/>
          </a:xfrm>
        </p:spPr>
      </p:sp>
      <p:sp>
        <p:nvSpPr>
          <p:cNvPr id="3" name="Pladsholder til noter 2"/>
          <p:cNvSpPr>
            <a:spLocks noGrp="1"/>
          </p:cNvSpPr>
          <p:nvPr>
            <p:ph type="body" idx="1"/>
          </p:nvPr>
        </p:nvSpPr>
        <p:spPr/>
        <p:txBody>
          <a:bodyPr/>
          <a:lstStyle/>
          <a:p>
            <a:endParaRPr lang="da-DK" dirty="0"/>
          </a:p>
        </p:txBody>
      </p:sp>
    </p:spTree>
    <p:extLst>
      <p:ext uri="{BB962C8B-B14F-4D97-AF65-F5344CB8AC3E}">
        <p14:creationId xmlns:p14="http://schemas.microsoft.com/office/powerpoint/2010/main" val="338885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2"/>
            <a:ext cx="11241486" cy="3547071"/>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r>
              <a:t>–Johnny Appleseed</a:t>
            </a:r>
          </a:p>
        </p:txBody>
      </p:sp>
      <p:sp>
        <p:nvSpPr>
          <p:cNvPr id="94" name="“Type a quote here.”"/>
          <p:cNvSpPr>
            <a:spLocks noGrp="1"/>
          </p:cNvSpPr>
          <p:nvPr>
            <p:ph type="body" sz="quarter" idx="14"/>
          </p:nvPr>
        </p:nvSpPr>
        <p:spPr>
          <a:xfrm>
            <a:off x="1364257" y="4742656"/>
            <a:ext cx="11241486" cy="736700"/>
          </a:xfrm>
          <a:prstGeom prst="rect">
            <a:avLst/>
          </a:prstGeom>
        </p:spPr>
        <p:txBody>
          <a:bodyPr>
            <a:spAutoFit/>
          </a:bodyPr>
          <a:lstStyle>
            <a:lvl1pPr marL="0" indent="0">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158750"/>
            <a:ext cx="13964218" cy="10477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725786" y="840878"/>
            <a:ext cx="10504786" cy="6357443"/>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364257" y="7375673"/>
            <a:ext cx="11241486" cy="1527970"/>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790156" y="10090546"/>
            <a:ext cx="376045" cy="38854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7216923" y="840878"/>
            <a:ext cx="5729884" cy="8840392"/>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023193" y="840878"/>
            <a:ext cx="5729884" cy="4283771"/>
          </a:xfrm>
          <a:prstGeom prst="rect">
            <a:avLst/>
          </a:prstGeom>
        </p:spPr>
        <p:txBody>
          <a:bodyPr anchor="b"/>
          <a:lstStyle>
            <a:lvl1pPr>
              <a:defRPr sz="3300">
                <a:latin typeface="Source Sans Pro Semibold"/>
                <a:ea typeface="Source Sans Pro Semibold"/>
                <a:cs typeface="Source Sans Pro Semibold"/>
                <a:sym typeface="Source Sans Pro Semibold"/>
              </a:defRPr>
            </a:lvl1pPr>
          </a:lstStyle>
          <a:p>
            <a:r>
              <a:t>Title Text</a:t>
            </a:r>
          </a:p>
        </p:txBody>
      </p:sp>
      <p:sp>
        <p:nvSpPr>
          <p:cNvPr id="40" name="Body Level One…"/>
          <p:cNvSpPr txBox="1">
            <a:spLocks noGrp="1"/>
          </p:cNvSpPr>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7216923" y="2955478"/>
            <a:ext cx="5729884" cy="6753077"/>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3" y="2955478"/>
            <a:ext cx="5729884" cy="6753077"/>
          </a:xfrm>
          <a:prstGeom prst="rect">
            <a:avLst/>
          </a:prstGeom>
        </p:spPr>
        <p:txBody>
          <a:bodyPr/>
          <a:lstStyle>
            <a:lvl1pPr marL="146957" indent="-146957">
              <a:defRPr b="1"/>
            </a:lvl1pPr>
            <a:lvl2pPr marL="489857" indent="-146957">
              <a:defRPr b="1"/>
            </a:lvl2pPr>
            <a:lvl3pPr marL="832757" indent="-146957">
              <a:defRPr b="1"/>
            </a:lvl3pPr>
            <a:lvl4pPr marL="1175657" indent="-146957">
              <a:defRPr b="1"/>
            </a:lvl4pPr>
            <a:lvl5pPr marL="1518557" indent="-146957">
              <a:defRPr b="1"/>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3" y="1523007"/>
            <a:ext cx="11923614"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half" idx="13"/>
          </p:nvPr>
        </p:nvSpPr>
        <p:spPr>
          <a:xfrm>
            <a:off x="1023193" y="1113730"/>
            <a:ext cx="5729884" cy="856754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7216923" y="5629423"/>
            <a:ext cx="5729884" cy="4051847"/>
          </a:xfrm>
          <a:prstGeom prst="rect">
            <a:avLst/>
          </a:prstGeom>
        </p:spPr>
        <p:txBody>
          <a:bodyPr lIns="91439" tIns="45719" rIns="91439" bIns="45719" anchor="t">
            <a:noAutofit/>
          </a:bodyPr>
          <a:lstStyle/>
          <a:p>
            <a:endParaRPr/>
          </a:p>
        </p:txBody>
      </p:sp>
      <p:sp>
        <p:nvSpPr>
          <p:cNvPr id="85" name="Image"/>
          <p:cNvSpPr>
            <a:spLocks noGrp="1"/>
          </p:cNvSpPr>
          <p:nvPr>
            <p:ph type="pic" sz="quarter" idx="15"/>
          </p:nvPr>
        </p:nvSpPr>
        <p:spPr>
          <a:xfrm>
            <a:off x="7223603" y="1113730"/>
            <a:ext cx="5729884" cy="405184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3" y="636240"/>
            <a:ext cx="11923614" cy="2319239"/>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normAutofit/>
          </a:bodyPr>
          <a:lstStyle/>
          <a:p>
            <a:r>
              <a:t>Title Text</a:t>
            </a:r>
          </a:p>
        </p:txBody>
      </p:sp>
      <p:sp>
        <p:nvSpPr>
          <p:cNvPr id="3" name="Body Level One…"/>
          <p:cNvSpPr txBox="1">
            <a:spLocks noGrp="1"/>
          </p:cNvSpPr>
          <p:nvPr>
            <p:ph type="body" idx="1"/>
          </p:nvPr>
        </p:nvSpPr>
        <p:spPr>
          <a:xfrm>
            <a:off x="1023193" y="2955478"/>
            <a:ext cx="11923614" cy="6753077"/>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sz="1800" b="0">
                <a:solidFill>
                  <a:srgbClr val="000000"/>
                </a:solidFill>
                <a:latin typeface="Helvetica Light"/>
                <a:ea typeface="Helvetica Light"/>
                <a:cs typeface="Helvetica Light"/>
                <a:sym typeface="Helvetica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1pPr>
      <a:lvl2pPr marL="0" marR="0" indent="228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2pPr>
      <a:lvl3pPr marL="0" marR="0" indent="457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3pPr>
      <a:lvl4pPr marL="0" marR="0" indent="685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4pPr>
      <a:lvl5pPr marL="0" marR="0" indent="9144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5pPr>
      <a:lvl6pPr marL="0" marR="0" indent="11430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6pPr>
      <a:lvl7pPr marL="0" marR="0" indent="1371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7pPr>
      <a:lvl8pPr marL="0" marR="0" indent="1600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8pPr>
      <a:lvl9pPr marL="0" marR="0" indent="1828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2pPr>
      <a:lvl3pPr marL="1037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3pPr>
      <a:lvl4pPr marL="1481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4pPr>
      <a:lvl5pPr marL="1926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5pPr>
      <a:lvl6pPr marL="2370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6pPr>
      <a:lvl7pPr marL="2815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7pPr>
      <a:lvl8pPr marL="3259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hyperlink" Target="https://cran.r-project.org/web/packages/data.table/data.table.pdf"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https://github.com/Rdatatable/data.table/wiki/Getting-started" TargetMode="External"/><Relationship Id="rId5" Type="http://schemas.openxmlformats.org/officeDocument/2006/relationships/hyperlink" Target="http://www.petrovski.dk/" TargetMode="External"/><Relationship Id="rId4" Type="http://schemas.openxmlformats.org/officeDocument/2006/relationships/hyperlink" Target="https://creativecommons.org/licenses/by-sa/4.0/" TargetMode="External"/><Relationship Id="rId9" Type="http://schemas.openxmlformats.org/officeDocument/2006/relationships/image" Target="../media/image4.sv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hyperlink" Target="https://cran.r-project.org/web/packages/data.table/data.table.pdf"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hyperlink" Target="https://github.com/Rdatatable/data.table/wiki/Getting-started" TargetMode="External"/><Relationship Id="rId5" Type="http://schemas.openxmlformats.org/officeDocument/2006/relationships/hyperlink" Target="http://www.petrovski.dk/" TargetMode="External"/><Relationship Id="rId4" Type="http://schemas.openxmlformats.org/officeDocument/2006/relationships/hyperlink" Target="https://creativecommons.org/licenses/by-sa/4.0/" TargetMode="External"/><Relationship Id="rId9"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1" name="Image" descr="Image"/>
          <p:cNvPicPr>
            <a:picLocks noChangeAspect="1"/>
          </p:cNvPicPr>
          <p:nvPr/>
        </p:nvPicPr>
        <p:blipFill>
          <a:blip r:embed="rId3">
            <a:extLst/>
          </a:blip>
          <a:stretch>
            <a:fillRect/>
          </a:stretch>
        </p:blipFill>
        <p:spPr>
          <a:xfrm>
            <a:off x="8384186" y="-668648"/>
            <a:ext cx="5603817" cy="2992964"/>
          </a:xfrm>
          <a:prstGeom prst="rect">
            <a:avLst/>
          </a:prstGeom>
          <a:ln w="12700">
            <a:miter lim="400000"/>
          </a:ln>
        </p:spPr>
      </p:pic>
      <p:sp>
        <p:nvSpPr>
          <p:cNvPr id="274" name="Line"/>
          <p:cNvSpPr/>
          <p:nvPr/>
        </p:nvSpPr>
        <p:spPr>
          <a:xfrm>
            <a:off x="241300" y="10337513"/>
            <a:ext cx="13434202" cy="1"/>
          </a:xfrm>
          <a:prstGeom prst="line">
            <a:avLst/>
          </a:prstGeom>
          <a:ln w="12700">
            <a:solidFill>
              <a:srgbClr val="949494"/>
            </a:solidFill>
            <a:miter lim="400000"/>
          </a:ln>
        </p:spPr>
        <p:txBody>
          <a:bodyPr lIns="54570" tIns="54570" rIns="54570" bIns="54570" anchor="ctr"/>
          <a:lstStyle/>
          <a:p>
            <a:pPr>
              <a:lnSpc>
                <a:spcPct val="80000"/>
              </a:lnSpc>
              <a:spcBef>
                <a:spcPts val="600"/>
              </a:spcBef>
              <a:defRPr b="0">
                <a:solidFill>
                  <a:srgbClr val="000000"/>
                </a:solidFill>
              </a:defRPr>
            </a:pPr>
            <a:endParaRPr dirty="0"/>
          </a:p>
        </p:txBody>
      </p:sp>
      <p:sp>
        <p:nvSpPr>
          <p:cNvPr id="276" name="Group"/>
          <p:cNvSpPr/>
          <p:nvPr/>
        </p:nvSpPr>
        <p:spPr>
          <a:xfrm>
            <a:off x="289898" y="1523999"/>
            <a:ext cx="4320000" cy="3121453"/>
          </a:xfrm>
          <a:prstGeom prst="rect">
            <a:avLst/>
          </a:prstGeom>
          <a:solidFill>
            <a:schemeClr val="bg1">
              <a:lumMod val="85000"/>
              <a:alpha val="23776"/>
            </a:schemeClr>
          </a:solidFill>
          <a:ln w="12700">
            <a:miter lim="400000"/>
          </a:ln>
        </p:spPr>
        <p:txBody>
          <a:bodyPr lIns="54570" tIns="54570" rIns="54570" bIns="54570" anchor="ctr"/>
          <a:lstStyle/>
          <a:p>
            <a:pPr>
              <a:lnSpc>
                <a:spcPct val="80000"/>
              </a:lnSpc>
              <a:spcBef>
                <a:spcPts val="0"/>
              </a:spcBef>
              <a:defRPr sz="1000" b="0">
                <a:solidFill>
                  <a:srgbClr val="000000"/>
                </a:solidFill>
              </a:defRPr>
            </a:pPr>
            <a:endParaRPr dirty="0"/>
          </a:p>
        </p:txBody>
      </p:sp>
      <p:sp>
        <p:nvSpPr>
          <p:cNvPr id="295" name="Basics"/>
          <p:cNvSpPr txBox="1"/>
          <p:nvPr/>
        </p:nvSpPr>
        <p:spPr>
          <a:xfrm>
            <a:off x="420972" y="1619308"/>
            <a:ext cx="968214" cy="333425"/>
          </a:xfrm>
          <a:prstGeom prst="rect">
            <a:avLst/>
          </a:prstGeom>
          <a:ln w="12700">
            <a:miter lim="400000"/>
          </a:ln>
          <a:extLst>
            <a:ext uri="{C572A759-6A51-4108-AA02-DFA0A04FC94B}">
              <ma14:wrappingTextBoxFlag xmlns:ma14="http://schemas.microsoft.com/office/mac/drawingml/2011/main" xmlns=""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lang="da-DK" dirty="0">
                <a:solidFill>
                  <a:schemeClr val="tx1">
                    <a:lumMod val="50000"/>
                  </a:schemeClr>
                </a:solidFill>
              </a:rPr>
              <a:t>Basics</a:t>
            </a:r>
            <a:endParaRPr dirty="0">
              <a:solidFill>
                <a:schemeClr val="tx1">
                  <a:lumMod val="50000"/>
                </a:schemeClr>
              </a:solidFill>
            </a:endParaRPr>
          </a:p>
        </p:txBody>
      </p:sp>
      <p:sp>
        <p:nvSpPr>
          <p:cNvPr id="298" name="RStudio® is a trademark of RStudio, Inc.  •  CC BY SA Your Name •  your@email.com  •  844-448-1212 • your.website.com •  Learn more at webpage or vignette   •  package version  0.5.0 •  Updated: 2017-01"/>
          <p:cNvSpPr txBox="1"/>
          <p:nvPr/>
        </p:nvSpPr>
        <p:spPr>
          <a:xfrm>
            <a:off x="2353572" y="10347903"/>
            <a:ext cx="11322666" cy="234855"/>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algn="r">
              <a:lnSpc>
                <a:spcPct val="90000"/>
              </a:lnSpc>
              <a:spcBef>
                <a:spcPts val="0"/>
              </a:spcBef>
              <a:defRPr sz="900" b="0">
                <a:solidFill>
                  <a:srgbClr val="000000"/>
                </a:solidFill>
              </a:defRPr>
            </a:pPr>
            <a:r>
              <a:rPr dirty="0">
                <a:solidFill>
                  <a:srgbClr val="5B6167"/>
                </a:solidFill>
                <a:hlinkClick r:id="rId4">
                  <a:extLst>
                    <a:ext uri="{A12FA001-AC4F-418D-AE19-62706E023703}">
                      <ahyp:hlinkClr xmlns:ahyp="http://schemas.microsoft.com/office/drawing/2018/hyperlinkcolor" val="tx"/>
                    </a:ext>
                  </a:extLst>
                </a:hlinkClick>
              </a:rPr>
              <a:t>CC BY SA</a:t>
            </a:r>
            <a:r>
              <a:rPr dirty="0">
                <a:solidFill>
                  <a:srgbClr val="5B6167"/>
                </a:solidFill>
              </a:rPr>
              <a:t> </a:t>
            </a:r>
            <a:r>
              <a:rPr lang="da-DK" dirty="0">
                <a:solidFill>
                  <a:srgbClr val="5B6167"/>
                </a:solidFill>
              </a:rPr>
              <a:t>Erik Petrovski </a:t>
            </a:r>
            <a:r>
              <a:rPr dirty="0">
                <a:solidFill>
                  <a:srgbClr val="5B6167"/>
                </a:solidFill>
              </a:rPr>
              <a:t>• </a:t>
            </a:r>
            <a:r>
              <a:rPr lang="da-DK" dirty="0" err="1">
                <a:solidFill>
                  <a:srgbClr val="5B6167"/>
                </a:solidFill>
              </a:rPr>
              <a:t>erik@petrovski.dk</a:t>
            </a:r>
            <a:r>
              <a:rPr dirty="0">
                <a:solidFill>
                  <a:srgbClr val="5B6167"/>
                </a:solidFill>
              </a:rPr>
              <a:t> • </a:t>
            </a:r>
            <a:r>
              <a:rPr lang="da-DK" dirty="0">
                <a:solidFill>
                  <a:srgbClr val="5B6167"/>
                </a:solidFill>
                <a:hlinkClick r:id="rId5">
                  <a:extLst>
                    <a:ext uri="{A12FA001-AC4F-418D-AE19-62706E023703}">
                      <ahyp:hlinkClr xmlns:ahyp="http://schemas.microsoft.com/office/drawing/2018/hyperlinkcolor" val="tx"/>
                    </a:ext>
                  </a:extLst>
                </a:hlinkClick>
              </a:rPr>
              <a:t>www.petrovski.dk</a:t>
            </a:r>
            <a:r>
              <a:rPr dirty="0">
                <a:solidFill>
                  <a:srgbClr val="5B6167"/>
                </a:solidFill>
              </a:rPr>
              <a:t> • Learn more</a:t>
            </a:r>
            <a:r>
              <a:rPr lang="da-DK" dirty="0">
                <a:solidFill>
                  <a:srgbClr val="5B6167"/>
                </a:solidFill>
              </a:rPr>
              <a:t> with the </a:t>
            </a:r>
            <a:r>
              <a:rPr lang="da-DK" dirty="0" err="1">
                <a:solidFill>
                  <a:srgbClr val="5B6167"/>
                </a:solidFill>
              </a:rPr>
              <a:t>data.table</a:t>
            </a:r>
            <a:r>
              <a:rPr dirty="0">
                <a:solidFill>
                  <a:srgbClr val="5B6167"/>
                </a:solidFill>
              </a:rPr>
              <a:t> </a:t>
            </a:r>
            <a:r>
              <a:rPr lang="da-DK" dirty="0">
                <a:solidFill>
                  <a:srgbClr val="5B6167"/>
                </a:solidFill>
                <a:hlinkClick r:id="rId6">
                  <a:extLst>
                    <a:ext uri="{A12FA001-AC4F-418D-AE19-62706E023703}">
                      <ahyp:hlinkClr xmlns:ahyp="http://schemas.microsoft.com/office/drawing/2018/hyperlinkcolor" val="tx"/>
                    </a:ext>
                  </a:extLst>
                </a:hlinkClick>
              </a:rPr>
              <a:t>webpage</a:t>
            </a:r>
            <a:r>
              <a:rPr lang="da-DK" dirty="0">
                <a:solidFill>
                  <a:srgbClr val="5B6167"/>
                </a:solidFill>
              </a:rPr>
              <a:t> </a:t>
            </a:r>
            <a:r>
              <a:rPr dirty="0">
                <a:solidFill>
                  <a:srgbClr val="5B6167"/>
                </a:solidFill>
              </a:rPr>
              <a:t>or</a:t>
            </a:r>
            <a:r>
              <a:rPr lang="da-DK" dirty="0">
                <a:solidFill>
                  <a:srgbClr val="5B6167"/>
                </a:solidFill>
              </a:rPr>
              <a:t> </a:t>
            </a:r>
            <a:r>
              <a:rPr dirty="0">
                <a:solidFill>
                  <a:srgbClr val="5B6167"/>
                </a:solidFill>
                <a:hlinkClick r:id="rId7">
                  <a:extLst>
                    <a:ext uri="{A12FA001-AC4F-418D-AE19-62706E023703}">
                      <ahyp:hlinkClr xmlns:ahyp="http://schemas.microsoft.com/office/drawing/2018/hyperlinkcolor" val="tx"/>
                    </a:ext>
                  </a:extLst>
                </a:hlinkClick>
              </a:rPr>
              <a:t>vignette</a:t>
            </a:r>
            <a:r>
              <a:rPr dirty="0">
                <a:solidFill>
                  <a:srgbClr val="5B6167"/>
                </a:solidFill>
              </a:rPr>
              <a:t> • </a:t>
            </a:r>
            <a:r>
              <a:rPr lang="da-DK" dirty="0" err="1">
                <a:solidFill>
                  <a:srgbClr val="5B6167"/>
                </a:solidFill>
              </a:rPr>
              <a:t>data.table</a:t>
            </a:r>
            <a:r>
              <a:rPr dirty="0">
                <a:solidFill>
                  <a:srgbClr val="5B6167"/>
                </a:solidFill>
              </a:rPr>
              <a:t> version </a:t>
            </a:r>
            <a:r>
              <a:rPr lang="da-DK" dirty="0">
                <a:solidFill>
                  <a:srgbClr val="5B6167"/>
                </a:solidFill>
              </a:rPr>
              <a:t>1</a:t>
            </a:r>
            <a:r>
              <a:rPr dirty="0">
                <a:solidFill>
                  <a:srgbClr val="5B6167"/>
                </a:solidFill>
              </a:rPr>
              <a:t>.</a:t>
            </a:r>
            <a:r>
              <a:rPr lang="da-DK" dirty="0">
                <a:solidFill>
                  <a:srgbClr val="5B6167"/>
                </a:solidFill>
              </a:rPr>
              <a:t>11</a:t>
            </a:r>
            <a:r>
              <a:rPr dirty="0">
                <a:solidFill>
                  <a:srgbClr val="5B6167"/>
                </a:solidFill>
              </a:rPr>
              <a:t>.</a:t>
            </a:r>
            <a:r>
              <a:rPr lang="da-DK" dirty="0">
                <a:solidFill>
                  <a:srgbClr val="5B6167"/>
                </a:solidFill>
              </a:rPr>
              <a:t>4</a:t>
            </a:r>
            <a:r>
              <a:rPr dirty="0">
                <a:solidFill>
                  <a:srgbClr val="5B6167"/>
                </a:solidFill>
              </a:rPr>
              <a:t> • Updated: 201</a:t>
            </a:r>
            <a:r>
              <a:rPr lang="da-DK" dirty="0">
                <a:solidFill>
                  <a:srgbClr val="5B6167"/>
                </a:solidFill>
              </a:rPr>
              <a:t>8</a:t>
            </a:r>
            <a:r>
              <a:rPr dirty="0">
                <a:solidFill>
                  <a:srgbClr val="5B6167"/>
                </a:solidFill>
              </a:rPr>
              <a:t>-0</a:t>
            </a:r>
            <a:r>
              <a:rPr lang="da-DK" dirty="0">
                <a:solidFill>
                  <a:srgbClr val="5B6167"/>
                </a:solidFill>
              </a:rPr>
              <a:t>8</a:t>
            </a:r>
            <a:endParaRPr dirty="0">
              <a:solidFill>
                <a:srgbClr val="5B6167"/>
              </a:solidFill>
            </a:endParaRPr>
          </a:p>
        </p:txBody>
      </p:sp>
      <p:sp>
        <p:nvSpPr>
          <p:cNvPr id="312" name="Three Column Layout: : CHEAT SHEET"/>
          <p:cNvSpPr txBox="1">
            <a:spLocks noGrp="1"/>
          </p:cNvSpPr>
          <p:nvPr>
            <p:ph type="title"/>
          </p:nvPr>
        </p:nvSpPr>
        <p:spPr>
          <a:xfrm>
            <a:off x="275721" y="552307"/>
            <a:ext cx="11293001" cy="612215"/>
          </a:xfrm>
          <a:prstGeom prst="rect">
            <a:avLst/>
          </a:prstGeom>
        </p:spPr>
        <p:txBody>
          <a:bodyPr lIns="0" tIns="0" rIns="0" bIns="0" anchor="t">
            <a:noAutofit/>
          </a:bodyPr>
          <a:lstStyle/>
          <a:p>
            <a:pPr lvl="1" indent="0" hangingPunct="0">
              <a:lnSpc>
                <a:spcPct val="90000"/>
              </a:lnSpc>
              <a:spcBef>
                <a:spcPts val="200"/>
              </a:spcBef>
            </a:pPr>
            <a:r>
              <a:rPr lang="da-DK" sz="4000" dirty="0">
                <a:latin typeface="+mj-lt"/>
              </a:rPr>
              <a:t>Data Transformation with data.table </a:t>
            </a:r>
            <a:r>
              <a:rPr sz="3600" b="1" dirty="0"/>
              <a:t>:</a:t>
            </a:r>
            <a:r>
              <a:rPr lang="da-DK" sz="3600" b="1" dirty="0"/>
              <a:t> </a:t>
            </a:r>
            <a:r>
              <a:rPr sz="3600" b="1" dirty="0"/>
              <a:t>: </a:t>
            </a:r>
            <a:r>
              <a:rPr sz="2800" b="1" dirty="0">
                <a:latin typeface="Source Sans Pro Semibold"/>
                <a:ea typeface="Source Sans Pro Semibold"/>
                <a:cs typeface="Source Sans Pro Semibold"/>
                <a:sym typeface="Source Sans Pro Semibold"/>
              </a:rPr>
              <a:t>CHEAT SHEET</a:t>
            </a:r>
            <a:r>
              <a:rPr sz="2800" b="1" dirty="0"/>
              <a:t> </a:t>
            </a:r>
          </a:p>
        </p:txBody>
      </p:sp>
      <p:sp>
        <p:nvSpPr>
          <p:cNvPr id="344" name="Line"/>
          <p:cNvSpPr/>
          <p:nvPr/>
        </p:nvSpPr>
        <p:spPr>
          <a:xfrm>
            <a:off x="4834526" y="1530349"/>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345" name="Line"/>
          <p:cNvSpPr/>
          <p:nvPr/>
        </p:nvSpPr>
        <p:spPr>
          <a:xfrm>
            <a:off x="9357554" y="4905534"/>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395" name="Logistics"/>
          <p:cNvSpPr txBox="1"/>
          <p:nvPr/>
        </p:nvSpPr>
        <p:spPr>
          <a:xfrm>
            <a:off x="4834526" y="1621986"/>
            <a:ext cx="3539430" cy="340029"/>
          </a:xfrm>
          <a:prstGeom prst="rect">
            <a:avLst/>
          </a:prstGeom>
          <a:ln w="12700">
            <a:miter lim="400000"/>
          </a:ln>
          <a:extLst>
            <a:ext uri="{C572A759-6A51-4108-AA02-DFA0A04FC94B}">
              <ma14:wrappingTextBoxFlag xmlns:ma14="http://schemas.microsoft.com/office/mac/drawingml/2011/main" xmlns="" val="1"/>
            </a:ext>
          </a:extLst>
        </p:spPr>
        <p:txBody>
          <a:bodyPr wrap="none" lIns="0" tIns="12700" rIns="12700" bIns="12700" anchor="ctr">
            <a:spAutoFit/>
          </a:bodyPr>
          <a:lstStyle/>
          <a:p>
            <a:pPr lvl="1" indent="0">
              <a:lnSpc>
                <a:spcPct val="80000"/>
              </a:lnSpc>
              <a:spcBef>
                <a:spcPts val="0"/>
              </a:spcBef>
              <a:defRPr sz="2500" b="0">
                <a:solidFill>
                  <a:srgbClr val="628DB5"/>
                </a:solidFill>
              </a:defRPr>
            </a:pPr>
            <a:r>
              <a:rPr lang="en-US" dirty="0">
                <a:solidFill>
                  <a:srgbClr val="393939"/>
                </a:solidFill>
              </a:rPr>
              <a:t>Manipulate columns with </a:t>
            </a:r>
            <a:r>
              <a:rPr lang="en-US" dirty="0">
                <a:solidFill>
                  <a:srgbClr val="196CA7"/>
                </a:solidFill>
              </a:rPr>
              <a:t>j</a:t>
            </a:r>
          </a:p>
        </p:txBody>
      </p:sp>
      <p:sp>
        <p:nvSpPr>
          <p:cNvPr id="396" name="Useful Elements"/>
          <p:cNvSpPr txBox="1"/>
          <p:nvPr/>
        </p:nvSpPr>
        <p:spPr>
          <a:xfrm>
            <a:off x="9357554" y="5015376"/>
            <a:ext cx="3858010" cy="340029"/>
          </a:xfrm>
          <a:prstGeom prst="rect">
            <a:avLst/>
          </a:prstGeom>
          <a:ln w="12700">
            <a:miter lim="400000"/>
          </a:ln>
          <a:extLst>
            <a:ext uri="{C572A759-6A51-4108-AA02-DFA0A04FC94B}">
              <ma14:wrappingTextBoxFlag xmlns:ma14="http://schemas.microsoft.com/office/mac/drawingml/2011/main" xmlns="" val="1"/>
            </a:ext>
          </a:extLst>
        </p:spPr>
        <p:txBody>
          <a:bodyPr wrap="square" lIns="0" tIns="12700" rIns="12700" bIns="12700" anchor="ctr">
            <a:spAutoFit/>
          </a:bodyPr>
          <a:lstStyle/>
          <a:p>
            <a:pPr lvl="1" indent="0">
              <a:lnSpc>
                <a:spcPct val="80000"/>
              </a:lnSpc>
              <a:spcBef>
                <a:spcPts val="0"/>
              </a:spcBef>
              <a:defRPr sz="2500" b="0">
                <a:solidFill>
                  <a:srgbClr val="628DB5"/>
                </a:solidFill>
              </a:defRPr>
            </a:pPr>
            <a:r>
              <a:rPr lang="en-US" dirty="0">
                <a:solidFill>
                  <a:srgbClr val="393939"/>
                </a:solidFill>
              </a:rPr>
              <a:t>Functions for data.tables</a:t>
            </a:r>
          </a:p>
        </p:txBody>
      </p:sp>
      <p:sp>
        <p:nvSpPr>
          <p:cNvPr id="141" name="Thank you for making a new cheatsheet for R! These cheatsheets have an important job:"/>
          <p:cNvSpPr txBox="1"/>
          <p:nvPr/>
        </p:nvSpPr>
        <p:spPr>
          <a:xfrm>
            <a:off x="444143" y="1990796"/>
            <a:ext cx="4032757" cy="2574896"/>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oAutofit/>
          </a:bodyPr>
          <a:lstStyle/>
          <a:p>
            <a:pPr lvl="1" indent="0">
              <a:lnSpc>
                <a:spcPct val="90000"/>
              </a:lnSpc>
            </a:pPr>
            <a:r>
              <a:rPr lang="en-US" b="0" dirty="0">
                <a:solidFill>
                  <a:srgbClr val="000000"/>
                </a:solidFill>
                <a:cs typeface="Arial" panose="020B0604020202020204" pitchFamily="34" charset="0"/>
              </a:rPr>
              <a:t>data.table is an extremely fast and memory efficient package for transforming data in R. It works by converting R’s native data frame objects into data.tables with new and enhanced functionality. The basics of working with data.tables are:</a:t>
            </a:r>
          </a:p>
          <a:p>
            <a:pPr lvl="1" indent="0">
              <a:lnSpc>
                <a:spcPct val="90000"/>
              </a:lnSpc>
              <a:defRPr b="0">
                <a:solidFill>
                  <a:srgbClr val="000000"/>
                </a:solidFill>
              </a:defRPr>
            </a:pPr>
            <a:endParaRPr lang="en-US" b="0" dirty="0">
              <a:solidFill>
                <a:srgbClr val="000000"/>
              </a:solidFill>
              <a:cs typeface="Arial" panose="020B0604020202020204" pitchFamily="34" charset="0"/>
            </a:endParaRPr>
          </a:p>
          <a:p>
            <a:pPr lvl="1" indent="0" algn="ctr">
              <a:lnSpc>
                <a:spcPct val="90000"/>
              </a:lnSpc>
            </a:pPr>
            <a:r>
              <a:rPr lang="en-US" sz="1600" dirty="0">
                <a:solidFill>
                  <a:srgbClr val="000000"/>
                </a:solidFill>
                <a:cs typeface="Arial" panose="020B0604020202020204" pitchFamily="34" charset="0"/>
              </a:rPr>
              <a:t>dt</a:t>
            </a:r>
            <a:r>
              <a:rPr lang="en-US" sz="1600" dirty="0">
                <a:cs typeface="Arial" panose="020B0604020202020204" pitchFamily="34" charset="0"/>
              </a:rPr>
              <a:t>[</a:t>
            </a:r>
            <a:r>
              <a:rPr lang="en-US" sz="1600" dirty="0" err="1">
                <a:solidFill>
                  <a:srgbClr val="119571"/>
                </a:solidFill>
                <a:cs typeface="Arial" panose="020B0604020202020204" pitchFamily="34" charset="0"/>
              </a:rPr>
              <a:t>i</a:t>
            </a:r>
            <a:r>
              <a:rPr lang="en-US" sz="1600" dirty="0">
                <a:cs typeface="Arial" panose="020B0604020202020204" pitchFamily="34" charset="0"/>
              </a:rPr>
              <a:t>, </a:t>
            </a:r>
            <a:r>
              <a:rPr lang="en-US" sz="1600" dirty="0">
                <a:solidFill>
                  <a:srgbClr val="0070C0"/>
                </a:solidFill>
                <a:cs typeface="Arial" panose="020B0604020202020204" pitchFamily="34" charset="0"/>
              </a:rPr>
              <a:t>j</a:t>
            </a:r>
            <a:r>
              <a:rPr lang="en-US" sz="1600" dirty="0">
                <a:cs typeface="Arial" panose="020B0604020202020204" pitchFamily="34" charset="0"/>
              </a:rPr>
              <a:t>, </a:t>
            </a:r>
            <a:r>
              <a:rPr lang="en-US" sz="1600" dirty="0">
                <a:solidFill>
                  <a:srgbClr val="B74919"/>
                </a:solidFill>
                <a:cs typeface="Arial" panose="020B0604020202020204" pitchFamily="34" charset="0"/>
              </a:rPr>
              <a:t>by</a:t>
            </a:r>
            <a:r>
              <a:rPr lang="en-US" sz="1600" dirty="0">
                <a:cs typeface="Arial" panose="020B0604020202020204" pitchFamily="34" charset="0"/>
              </a:rPr>
              <a:t>]</a:t>
            </a:r>
          </a:p>
          <a:p>
            <a:pPr algn="ctr">
              <a:lnSpc>
                <a:spcPct val="90000"/>
              </a:lnSpc>
              <a:spcBef>
                <a:spcPts val="0"/>
              </a:spcBef>
              <a:buClr>
                <a:schemeClr val="accent4">
                  <a:hueOff val="384618"/>
                  <a:satOff val="3869"/>
                  <a:lumOff val="5802"/>
                </a:schemeClr>
              </a:buClr>
              <a:defRPr b="0">
                <a:solidFill>
                  <a:srgbClr val="000000"/>
                </a:solidFill>
              </a:defRPr>
            </a:pPr>
            <a:endParaRPr lang="en-US" dirty="0">
              <a:cs typeface="Arial" panose="020B0604020202020204" pitchFamily="34" charset="0"/>
            </a:endParaRPr>
          </a:p>
          <a:p>
            <a:pPr lvl="1" indent="0" algn="ctr">
              <a:lnSpc>
                <a:spcPct val="90000"/>
              </a:lnSpc>
            </a:pPr>
            <a:r>
              <a:rPr lang="en-US" b="0" dirty="0">
                <a:solidFill>
                  <a:srgbClr val="000000"/>
                </a:solidFill>
                <a:cs typeface="Arial" panose="020B0604020202020204" pitchFamily="34" charset="0"/>
              </a:rPr>
              <a:t>Take data.table </a:t>
            </a:r>
            <a:r>
              <a:rPr lang="en-US" dirty="0">
                <a:solidFill>
                  <a:srgbClr val="000000"/>
                </a:solidFill>
                <a:cs typeface="Arial" panose="020B0604020202020204" pitchFamily="34" charset="0"/>
              </a:rPr>
              <a:t>dt</a:t>
            </a:r>
            <a:r>
              <a:rPr lang="en-US" b="0" dirty="0">
                <a:solidFill>
                  <a:srgbClr val="000000"/>
                </a:solidFill>
                <a:cs typeface="Arial" panose="020B0604020202020204" pitchFamily="34" charset="0"/>
              </a:rPr>
              <a:t>,</a:t>
            </a:r>
          </a:p>
          <a:p>
            <a:pPr lvl="1" indent="0" algn="ctr">
              <a:lnSpc>
                <a:spcPct val="90000"/>
              </a:lnSpc>
            </a:pPr>
            <a:r>
              <a:rPr lang="en-US" b="0" dirty="0">
                <a:solidFill>
                  <a:srgbClr val="000000"/>
                </a:solidFill>
                <a:cs typeface="Arial" panose="020B0604020202020204" pitchFamily="34" charset="0"/>
              </a:rPr>
              <a:t>subset rows using </a:t>
            </a:r>
            <a:r>
              <a:rPr lang="en-US" dirty="0" err="1">
                <a:solidFill>
                  <a:srgbClr val="119571"/>
                </a:solidFill>
                <a:cs typeface="Arial" panose="020B0604020202020204" pitchFamily="34" charset="0"/>
              </a:rPr>
              <a:t>i</a:t>
            </a:r>
            <a:r>
              <a:rPr lang="en-US" b="0" dirty="0">
                <a:solidFill>
                  <a:srgbClr val="000000"/>
                </a:solidFill>
                <a:cs typeface="Arial" panose="020B0604020202020204" pitchFamily="34" charset="0"/>
              </a:rPr>
              <a:t>, </a:t>
            </a:r>
          </a:p>
          <a:p>
            <a:pPr lvl="1" indent="0" algn="ctr">
              <a:lnSpc>
                <a:spcPct val="90000"/>
              </a:lnSpc>
            </a:pPr>
            <a:r>
              <a:rPr lang="en-US" b="0" dirty="0">
                <a:solidFill>
                  <a:srgbClr val="000000"/>
                </a:solidFill>
                <a:cs typeface="Arial" panose="020B0604020202020204" pitchFamily="34" charset="0"/>
              </a:rPr>
              <a:t>and manipulate columns with </a:t>
            </a:r>
            <a:r>
              <a:rPr lang="en-US" dirty="0">
                <a:solidFill>
                  <a:srgbClr val="0070C0"/>
                </a:solidFill>
                <a:cs typeface="Arial" panose="020B0604020202020204" pitchFamily="34" charset="0"/>
              </a:rPr>
              <a:t>j</a:t>
            </a:r>
            <a:r>
              <a:rPr lang="en-US" b="0" dirty="0">
                <a:solidFill>
                  <a:srgbClr val="000000"/>
                </a:solidFill>
                <a:cs typeface="Arial" panose="020B0604020202020204" pitchFamily="34" charset="0"/>
              </a:rPr>
              <a:t>, </a:t>
            </a:r>
          </a:p>
          <a:p>
            <a:pPr lvl="1" indent="0" algn="ctr">
              <a:lnSpc>
                <a:spcPct val="90000"/>
              </a:lnSpc>
            </a:pPr>
            <a:r>
              <a:rPr lang="en-US" b="0" dirty="0">
                <a:solidFill>
                  <a:srgbClr val="000000"/>
                </a:solidFill>
                <a:cs typeface="Arial" panose="020B0604020202020204" pitchFamily="34" charset="0"/>
              </a:rPr>
              <a:t>grouped according to </a:t>
            </a:r>
            <a:r>
              <a:rPr lang="en-US" dirty="0">
                <a:solidFill>
                  <a:srgbClr val="B74919"/>
                </a:solidFill>
                <a:cs typeface="Arial" panose="020B0604020202020204" pitchFamily="34" charset="0"/>
              </a:rPr>
              <a:t>by</a:t>
            </a:r>
            <a:r>
              <a:rPr lang="en-US" b="0" dirty="0">
                <a:solidFill>
                  <a:srgbClr val="000000"/>
                </a:solidFill>
                <a:cs typeface="Arial" panose="020B0604020202020204" pitchFamily="34" charset="0"/>
              </a:rPr>
              <a:t>.</a:t>
            </a:r>
            <a:endParaRPr lang="da-DK" b="0" dirty="0">
              <a:solidFill>
                <a:srgbClr val="000000"/>
              </a:solidFill>
            </a:endParaRPr>
          </a:p>
          <a:p>
            <a:pPr algn="ctr">
              <a:lnSpc>
                <a:spcPct val="90000"/>
              </a:lnSpc>
              <a:spcBef>
                <a:spcPts val="0"/>
              </a:spcBef>
              <a:buClr>
                <a:schemeClr val="accent4">
                  <a:hueOff val="384618"/>
                  <a:satOff val="3869"/>
                  <a:lumOff val="5802"/>
                </a:schemeClr>
              </a:buClr>
              <a:defRPr b="0">
                <a:solidFill>
                  <a:srgbClr val="000000"/>
                </a:solidFill>
              </a:defRPr>
            </a:pPr>
            <a:endParaRPr lang="en-US" dirty="0">
              <a:cs typeface="Arial" panose="020B0604020202020204" pitchFamily="34" charset="0"/>
            </a:endParaRPr>
          </a:p>
          <a:p>
            <a:pPr lvl="1" indent="0">
              <a:lnSpc>
                <a:spcPct val="90000"/>
              </a:lnSpc>
            </a:pPr>
            <a:r>
              <a:rPr lang="en-US" b="0" dirty="0">
                <a:solidFill>
                  <a:srgbClr val="000000"/>
                </a:solidFill>
                <a:cs typeface="Arial" panose="020B0604020202020204" pitchFamily="34" charset="0"/>
              </a:rPr>
              <a:t>data.tables are also data frames – functions that work with data frames therefore also work with data.tables.</a:t>
            </a:r>
            <a:endParaRPr lang="da-DK" b="0" dirty="0">
              <a:solidFill>
                <a:srgbClr val="000000"/>
              </a:solidFill>
            </a:endParaRPr>
          </a:p>
          <a:p>
            <a:pPr>
              <a:spcBef>
                <a:spcPts val="0"/>
              </a:spcBef>
              <a:buClr>
                <a:schemeClr val="accent4">
                  <a:hueOff val="384618"/>
                  <a:satOff val="3869"/>
                  <a:lumOff val="5802"/>
                </a:schemeClr>
              </a:buClr>
              <a:defRPr b="0">
                <a:solidFill>
                  <a:srgbClr val="000000"/>
                </a:solidFill>
              </a:defRPr>
            </a:pPr>
            <a:endParaRPr lang="en-US" dirty="0">
              <a:cs typeface="Arial" panose="020B0604020202020204" pitchFamily="34" charset="0"/>
            </a:endParaRPr>
          </a:p>
        </p:txBody>
      </p:sp>
      <p:sp>
        <p:nvSpPr>
          <p:cNvPr id="143" name="Use headers, colors, and/or backgrounds to separate or group together sections."/>
          <p:cNvSpPr txBox="1"/>
          <p:nvPr/>
        </p:nvSpPr>
        <p:spPr>
          <a:xfrm>
            <a:off x="289898" y="5500494"/>
            <a:ext cx="4211596" cy="1005323"/>
          </a:xfrm>
          <a:prstGeom prst="rect">
            <a:avLst/>
          </a:prstGeom>
          <a:ln w="12700">
            <a:miter lim="400000"/>
          </a:ln>
          <a:extLst>
            <a:ext uri="{C572A759-6A51-4108-AA02-DFA0A04FC94B}">
              <ma14:wrappingTextBoxFlag xmlns:ma14="http://schemas.microsoft.com/office/mac/drawingml/2011/main" xmlns="" val="1"/>
            </a:ext>
          </a:extLst>
        </p:spPr>
        <p:txBody>
          <a:bodyPr wrap="square" lIns="0" tIns="54000" rIns="0" bIns="54570">
            <a:spAutoFit/>
          </a:bodyPr>
          <a:lstStyle/>
          <a:p>
            <a:pPr lvl="1" indent="0">
              <a:lnSpc>
                <a:spcPct val="90000"/>
              </a:lnSpc>
            </a:pPr>
            <a:r>
              <a:rPr lang="en-US" dirty="0" err="1">
                <a:solidFill>
                  <a:srgbClr val="000000"/>
                </a:solidFill>
              </a:rPr>
              <a:t>data.table</a:t>
            </a:r>
            <a:r>
              <a:rPr lang="en-US" dirty="0">
                <a:solidFill>
                  <a:srgbClr val="000000"/>
                </a:solidFill>
              </a:rPr>
              <a:t>(</a:t>
            </a:r>
            <a:r>
              <a:rPr lang="en-US" b="0" dirty="0">
                <a:solidFill>
                  <a:srgbClr val="000000"/>
                </a:solidFill>
              </a:rPr>
              <a:t>a = c(1, 2), b = c(“a”, “b”)</a:t>
            </a:r>
            <a:r>
              <a:rPr lang="en-US" dirty="0">
                <a:solidFill>
                  <a:srgbClr val="000000"/>
                </a:solidFill>
              </a:rPr>
              <a:t>)</a:t>
            </a:r>
            <a:r>
              <a:rPr lang="en-US" b="0" dirty="0">
                <a:solidFill>
                  <a:srgbClr val="000000"/>
                </a:solidFill>
              </a:rPr>
              <a:t> – create a data.table from scratch. Analogous to </a:t>
            </a:r>
            <a:r>
              <a:rPr lang="en-US" b="0" dirty="0" err="1">
                <a:solidFill>
                  <a:srgbClr val="000000"/>
                </a:solidFill>
              </a:rPr>
              <a:t>data.frame</a:t>
            </a:r>
            <a:r>
              <a:rPr lang="en-US" b="0" dirty="0">
                <a:solidFill>
                  <a:srgbClr val="000000"/>
                </a:solidFill>
              </a:rPr>
              <a:t>()</a:t>
            </a:r>
            <a:r>
              <a:rPr lang="en-US" b="0" dirty="0">
                <a:solidFill>
                  <a:srgbClr val="000000"/>
                </a:solidFill>
                <a:cs typeface="Arial" panose="020B0604020202020204" pitchFamily="34" charset="0"/>
              </a:rPr>
              <a:t>.</a:t>
            </a:r>
            <a:endParaRPr lang="da-DK"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b="0" dirty="0">
              <a:solidFill>
                <a:srgbClr val="000000"/>
              </a:solidFill>
            </a:endParaRPr>
          </a:p>
          <a:p>
            <a:pPr lvl="1" indent="0">
              <a:lnSpc>
                <a:spcPct val="90000"/>
              </a:lnSpc>
            </a:pPr>
            <a:r>
              <a:rPr lang="en-US" dirty="0" err="1">
                <a:solidFill>
                  <a:srgbClr val="000000"/>
                </a:solidFill>
              </a:rPr>
              <a:t>setDT</a:t>
            </a:r>
            <a:r>
              <a:rPr lang="en-US" dirty="0">
                <a:solidFill>
                  <a:srgbClr val="000000"/>
                </a:solidFill>
              </a:rPr>
              <a:t>(</a:t>
            </a:r>
            <a:r>
              <a:rPr lang="en-US" b="0" dirty="0" err="1">
                <a:solidFill>
                  <a:srgbClr val="000000"/>
                </a:solidFill>
              </a:rPr>
              <a:t>df</a:t>
            </a:r>
            <a:r>
              <a:rPr lang="en-US" dirty="0">
                <a:solidFill>
                  <a:srgbClr val="000000"/>
                </a:solidFill>
              </a:rPr>
              <a:t>)</a:t>
            </a:r>
            <a:r>
              <a:rPr lang="en-US" b="0" dirty="0">
                <a:solidFill>
                  <a:srgbClr val="000000"/>
                </a:solidFill>
              </a:rPr>
              <a:t>* or </a:t>
            </a:r>
            <a:r>
              <a:rPr lang="en-US" dirty="0" err="1">
                <a:solidFill>
                  <a:srgbClr val="000000"/>
                </a:solidFill>
              </a:rPr>
              <a:t>as.data.table</a:t>
            </a:r>
            <a:r>
              <a:rPr lang="en-US" dirty="0">
                <a:solidFill>
                  <a:srgbClr val="000000"/>
                </a:solidFill>
              </a:rPr>
              <a:t>(</a:t>
            </a:r>
            <a:r>
              <a:rPr lang="en-US" b="0" dirty="0" err="1">
                <a:solidFill>
                  <a:srgbClr val="000000"/>
                </a:solidFill>
              </a:rPr>
              <a:t>df</a:t>
            </a:r>
            <a:r>
              <a:rPr lang="en-US" dirty="0">
                <a:solidFill>
                  <a:srgbClr val="000000"/>
                </a:solidFill>
              </a:rPr>
              <a:t>)</a:t>
            </a:r>
            <a:r>
              <a:rPr lang="en-US" b="0" dirty="0">
                <a:solidFill>
                  <a:srgbClr val="000000"/>
                </a:solidFill>
              </a:rPr>
              <a:t> – convert a data frame or a list to a data.table.</a:t>
            </a:r>
          </a:p>
        </p:txBody>
      </p:sp>
      <p:sp>
        <p:nvSpPr>
          <p:cNvPr id="144" name="Layout Suggestions"/>
          <p:cNvSpPr txBox="1"/>
          <p:nvPr/>
        </p:nvSpPr>
        <p:spPr>
          <a:xfrm>
            <a:off x="289898" y="5086068"/>
            <a:ext cx="4110112" cy="340029"/>
          </a:xfrm>
          <a:prstGeom prst="rect">
            <a:avLst/>
          </a:prstGeom>
          <a:ln w="12700">
            <a:miter lim="400000"/>
          </a:ln>
          <a:extLst>
            <a:ext uri="{C572A759-6A51-4108-AA02-DFA0A04FC94B}">
              <ma14:wrappingTextBoxFlag xmlns:ma14="http://schemas.microsoft.com/office/mac/drawingml/2011/main" xmlns="" val="1"/>
            </a:ext>
          </a:extLst>
        </p:spPr>
        <p:txBody>
          <a:bodyPr wrap="square" lIns="0" tIns="12700" rIns="0" bIns="12700" anchor="ctr">
            <a:spAutoFit/>
          </a:bodyPr>
          <a:lstStyle/>
          <a:p>
            <a:pPr lvl="1" indent="0">
              <a:lnSpc>
                <a:spcPct val="80000"/>
              </a:lnSpc>
              <a:spcBef>
                <a:spcPts val="0"/>
              </a:spcBef>
              <a:defRPr sz="2500" b="0">
                <a:solidFill>
                  <a:srgbClr val="628DB5"/>
                </a:solidFill>
              </a:defRPr>
            </a:pPr>
            <a:r>
              <a:rPr lang="en-US" dirty="0">
                <a:solidFill>
                  <a:srgbClr val="393939"/>
                </a:solidFill>
              </a:rPr>
              <a:t>Create a data.table</a:t>
            </a:r>
          </a:p>
        </p:txBody>
      </p:sp>
      <p:sp>
        <p:nvSpPr>
          <p:cNvPr id="145" name="Line"/>
          <p:cNvSpPr/>
          <p:nvPr/>
        </p:nvSpPr>
        <p:spPr>
          <a:xfrm>
            <a:off x="289898" y="4983632"/>
            <a:ext cx="4320000" cy="1"/>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46" name="Use headers, colors, and/or backgrounds to separate or group together sections."/>
          <p:cNvSpPr txBox="1"/>
          <p:nvPr/>
        </p:nvSpPr>
        <p:spPr>
          <a:xfrm>
            <a:off x="1668725" y="7355629"/>
            <a:ext cx="2941173" cy="1491906"/>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54570">
            <a:spAutoFit/>
          </a:bodyPr>
          <a:lstStyle/>
          <a:p>
            <a:pPr lvl="1" indent="0">
              <a:lnSpc>
                <a:spcPct val="90000"/>
              </a:lnSpc>
            </a:pPr>
            <a:r>
              <a:rPr lang="en-US" b="0" dirty="0">
                <a:solidFill>
                  <a:srgbClr val="000000"/>
                </a:solidFill>
              </a:rPr>
              <a:t>dt[</a:t>
            </a:r>
            <a:r>
              <a:rPr lang="en-US" dirty="0">
                <a:solidFill>
                  <a:srgbClr val="119571"/>
                </a:solidFill>
              </a:rPr>
              <a:t>1:2</a:t>
            </a:r>
            <a:r>
              <a:rPr lang="en-US" b="0" dirty="0">
                <a:solidFill>
                  <a:srgbClr val="000000"/>
                </a:solidFill>
              </a:rPr>
              <a:t>, ] – subset rows based on row numbers.</a:t>
            </a: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sz="1000" b="0"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sz="1000" b="0"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sz="1000" b="0"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sz="1000" b="0" dirty="0">
              <a:solidFill>
                <a:srgbClr val="000000"/>
              </a:solidFill>
            </a:endParaRPr>
          </a:p>
          <a:p>
            <a:pPr lvl="1" indent="0">
              <a:lnSpc>
                <a:spcPct val="90000"/>
              </a:lnSpc>
            </a:pPr>
            <a:r>
              <a:rPr lang="en-US" b="0" dirty="0">
                <a:solidFill>
                  <a:srgbClr val="000000"/>
                </a:solidFill>
              </a:rPr>
              <a:t>dt[</a:t>
            </a:r>
            <a:r>
              <a:rPr lang="en-US" dirty="0">
                <a:solidFill>
                  <a:srgbClr val="119571"/>
                </a:solidFill>
              </a:rPr>
              <a:t>a &gt; 5</a:t>
            </a:r>
            <a:r>
              <a:rPr lang="en-US" b="0" dirty="0">
                <a:solidFill>
                  <a:srgbClr val="000000"/>
                </a:solidFill>
              </a:rPr>
              <a:t>, ] – subset rows based on the values in one or more columns.</a:t>
            </a:r>
            <a:endParaRPr lang="da-DK" b="0"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b="0" dirty="0">
              <a:solidFill>
                <a:srgbClr val="000000"/>
              </a:solidFill>
            </a:endParaRPr>
          </a:p>
        </p:txBody>
      </p:sp>
      <p:sp>
        <p:nvSpPr>
          <p:cNvPr id="147" name="Layout Suggestions"/>
          <p:cNvSpPr txBox="1"/>
          <p:nvPr/>
        </p:nvSpPr>
        <p:spPr>
          <a:xfrm>
            <a:off x="289898" y="6862381"/>
            <a:ext cx="3182342" cy="340029"/>
          </a:xfrm>
          <a:prstGeom prst="rect">
            <a:avLst/>
          </a:prstGeom>
          <a:ln w="12700">
            <a:miter lim="400000"/>
          </a:ln>
          <a:extLst>
            <a:ext uri="{C572A759-6A51-4108-AA02-DFA0A04FC94B}">
              <ma14:wrappingTextBoxFlag xmlns:ma14="http://schemas.microsoft.com/office/mac/drawingml/2011/main" xmlns="" val="1"/>
            </a:ext>
          </a:extLst>
        </p:spPr>
        <p:txBody>
          <a:bodyPr wrap="square" lIns="0" tIns="14400" rIns="0" bIns="12700" anchor="ctr">
            <a:spAutoFit/>
          </a:bodyPr>
          <a:lstStyle/>
          <a:p>
            <a:pPr lvl="1" indent="0">
              <a:lnSpc>
                <a:spcPct val="80000"/>
              </a:lnSpc>
              <a:spcBef>
                <a:spcPts val="0"/>
              </a:spcBef>
              <a:defRPr sz="2500" b="0">
                <a:solidFill>
                  <a:srgbClr val="628DB5"/>
                </a:solidFill>
              </a:defRPr>
            </a:pPr>
            <a:r>
              <a:rPr lang="en-US" dirty="0">
                <a:solidFill>
                  <a:srgbClr val="393939"/>
                </a:solidFill>
              </a:rPr>
              <a:t>Subset rows using </a:t>
            </a:r>
            <a:r>
              <a:rPr lang="en-US" dirty="0">
                <a:solidFill>
                  <a:srgbClr val="119571"/>
                </a:solidFill>
              </a:rPr>
              <a:t>i</a:t>
            </a:r>
          </a:p>
        </p:txBody>
      </p:sp>
      <p:sp>
        <p:nvSpPr>
          <p:cNvPr id="148" name="Line"/>
          <p:cNvSpPr/>
          <p:nvPr/>
        </p:nvSpPr>
        <p:spPr>
          <a:xfrm>
            <a:off x="289898" y="6761056"/>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49" name="CODE"/>
          <p:cNvSpPr txBox="1"/>
          <p:nvPr/>
        </p:nvSpPr>
        <p:spPr>
          <a:xfrm>
            <a:off x="289898" y="9259757"/>
            <a:ext cx="3423934" cy="210314"/>
          </a:xfrm>
          <a:prstGeom prst="rect">
            <a:avLst/>
          </a:prstGeom>
          <a:ln w="12700">
            <a:miter lim="400000"/>
          </a:ln>
          <a:extLst>
            <a:ext uri="{C572A759-6A51-4108-AA02-DFA0A04FC94B}">
              <ma14:wrappingTextBoxFlag xmlns:ma14="http://schemas.microsoft.com/office/mac/drawingml/2011/main" xmlns="" val="1"/>
            </a:ext>
          </a:extLst>
        </p:spPr>
        <p:txBody>
          <a:bodyPr wrap="square" lIns="0" tIns="12700" rIns="0" bIns="12700" anchor="ctr">
            <a:spAutoFit/>
          </a:bodyPr>
          <a:lstStyle/>
          <a:p>
            <a:pPr lvl="1" indent="0"/>
            <a:r>
              <a:rPr lang="en-US" dirty="0"/>
              <a:t>LOGICAL OPERATORS TO USE IN </a:t>
            </a:r>
            <a:r>
              <a:rPr lang="en-US" dirty="0">
                <a:solidFill>
                  <a:srgbClr val="119571"/>
                </a:solidFill>
              </a:rPr>
              <a:t>i</a:t>
            </a:r>
          </a:p>
        </p:txBody>
      </p:sp>
      <p:sp>
        <p:nvSpPr>
          <p:cNvPr id="150" name="Line"/>
          <p:cNvSpPr/>
          <p:nvPr/>
        </p:nvSpPr>
        <p:spPr>
          <a:xfrm>
            <a:off x="289898" y="9242703"/>
            <a:ext cx="4320000" cy="1"/>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151" name="Use headers, colors, and/or backgrounds to separate or group together sections."/>
          <p:cNvSpPr txBox="1"/>
          <p:nvPr/>
        </p:nvSpPr>
        <p:spPr>
          <a:xfrm>
            <a:off x="289898" y="9527883"/>
            <a:ext cx="4211596" cy="468253"/>
          </a:xfrm>
          <a:prstGeom prst="rect">
            <a:avLst/>
          </a:prstGeom>
          <a:ln w="12700">
            <a:miter lim="400000"/>
          </a:ln>
          <a:extLst>
            <a:ext uri="{C572A759-6A51-4108-AA02-DFA0A04FC94B}">
              <ma14:wrappingTextBoxFlag xmlns:ma14="http://schemas.microsoft.com/office/mac/drawingml/2011/main" xmlns="" val="1"/>
            </a:ext>
          </a:extLst>
        </p:spPr>
        <p:txBody>
          <a:bodyPr wrap="square" lIns="0" tIns="54570" rIns="0" bIns="54570">
            <a:spAutoFit/>
          </a:bodyPr>
          <a:lstStyle/>
          <a:p>
            <a:pPr lvl="1" indent="0">
              <a:lnSpc>
                <a:spcPct val="90000"/>
              </a:lnSpc>
            </a:pPr>
            <a:r>
              <a:rPr lang="en-US" b="0" dirty="0">
                <a:solidFill>
                  <a:srgbClr val="000000"/>
                </a:solidFill>
              </a:rPr>
              <a:t>&lt;	&lt;=	is.na()	%in%	|	</a:t>
            </a:r>
            <a:r>
              <a:rPr lang="en-US" dirty="0">
                <a:solidFill>
                  <a:srgbClr val="000000"/>
                </a:solidFill>
              </a:rPr>
              <a:t>%like%</a:t>
            </a:r>
          </a:p>
          <a:p>
            <a:pPr lvl="1" indent="0">
              <a:lnSpc>
                <a:spcPct val="90000"/>
              </a:lnSpc>
            </a:pPr>
            <a:r>
              <a:rPr lang="en-US" b="0" dirty="0">
                <a:solidFill>
                  <a:srgbClr val="000000"/>
                </a:solidFill>
              </a:rPr>
              <a:t>&gt;	&gt;=	!is.na()	!	&amp;	</a:t>
            </a:r>
            <a:r>
              <a:rPr lang="en-US" dirty="0">
                <a:solidFill>
                  <a:srgbClr val="000000"/>
                </a:solidFill>
              </a:rPr>
              <a:t>%between%</a:t>
            </a:r>
          </a:p>
        </p:txBody>
      </p:sp>
      <p:graphicFrame>
        <p:nvGraphicFramePr>
          <p:cNvPr id="153" name="Table"/>
          <p:cNvGraphicFramePr/>
          <p:nvPr>
            <p:extLst>
              <p:ext uri="{D42A27DB-BD31-4B8C-83A1-F6EECF244321}">
                <p14:modId xmlns:p14="http://schemas.microsoft.com/office/powerpoint/2010/main" val="3503971988"/>
              </p:ext>
            </p:extLst>
          </p:nvPr>
        </p:nvGraphicFramePr>
        <p:xfrm>
          <a:off x="979678" y="7348238"/>
          <a:ext cx="452127" cy="457200"/>
        </p:xfrm>
        <a:graphic>
          <a:graphicData uri="http://schemas.openxmlformats.org/drawingml/2006/table">
            <a:tbl>
              <a:tblPr firstRow="1">
                <a:tableStyleId>{33BA23B1-9221-436E-865A-0063620EA4FD}</a:tableStyleId>
              </a:tblPr>
              <a:tblGrid>
                <a:gridCol w="150709">
                  <a:extLst>
                    <a:ext uri="{9D8B030D-6E8A-4147-A177-3AD203B41FA5}">
                      <a16:colId xmlns:a16="http://schemas.microsoft.com/office/drawing/2014/main" val="20000"/>
                    </a:ext>
                  </a:extLst>
                </a:gridCol>
                <a:gridCol w="150709">
                  <a:extLst>
                    <a:ext uri="{9D8B030D-6E8A-4147-A177-3AD203B41FA5}">
                      <a16:colId xmlns:a16="http://schemas.microsoft.com/office/drawing/2014/main" val="20001"/>
                    </a:ext>
                  </a:extLst>
                </a:gridCol>
                <a:gridCol w="150709">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bl>
          </a:graphicData>
        </a:graphic>
      </p:graphicFrame>
      <p:sp>
        <p:nvSpPr>
          <p:cNvPr id="154" name="Line"/>
          <p:cNvSpPr/>
          <p:nvPr/>
        </p:nvSpPr>
        <p:spPr>
          <a:xfrm flipV="1">
            <a:off x="783335" y="7492186"/>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55" name="Table"/>
          <p:cNvGraphicFramePr/>
          <p:nvPr>
            <p:extLst>
              <p:ext uri="{D42A27DB-BD31-4B8C-83A1-F6EECF244321}">
                <p14:modId xmlns:p14="http://schemas.microsoft.com/office/powerpoint/2010/main" val="2019281034"/>
              </p:ext>
            </p:extLst>
          </p:nvPr>
        </p:nvGraphicFramePr>
        <p:xfrm>
          <a:off x="289898" y="7351281"/>
          <a:ext cx="448557" cy="609600"/>
        </p:xfrm>
        <a:graphic>
          <a:graphicData uri="http://schemas.openxmlformats.org/drawingml/2006/table">
            <a:tbl>
              <a:tblPr firstRow="1">
                <a:tableStyleId>{33BA23B1-9221-436E-865A-0063620EA4FD}</a:tableStyleId>
              </a:tblPr>
              <a:tblGrid>
                <a:gridCol w="149519">
                  <a:extLst>
                    <a:ext uri="{9D8B030D-6E8A-4147-A177-3AD203B41FA5}">
                      <a16:colId xmlns:a16="http://schemas.microsoft.com/office/drawing/2014/main" val="20000"/>
                    </a:ext>
                  </a:extLst>
                </a:gridCol>
                <a:gridCol w="149519">
                  <a:extLst>
                    <a:ext uri="{9D8B030D-6E8A-4147-A177-3AD203B41FA5}">
                      <a16:colId xmlns:a16="http://schemas.microsoft.com/office/drawing/2014/main" val="20001"/>
                    </a:ext>
                  </a:extLst>
                </a:gridCol>
                <a:gridCol w="149519">
                  <a:extLst>
                    <a:ext uri="{9D8B030D-6E8A-4147-A177-3AD203B41FA5}">
                      <a16:colId xmlns:a16="http://schemas.microsoft.com/office/drawing/2014/main" val="20002"/>
                    </a:ext>
                  </a:extLst>
                </a:gridCol>
              </a:tblGrid>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0D1D2"/>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0D1D2"/>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0D1D2"/>
                    </a:solidFill>
                  </a:tcPr>
                </a:tc>
                <a:extLst>
                  <a:ext uri="{0D108BD9-81ED-4DB2-BD59-A6C34878D82A}">
                    <a16:rowId xmlns:a16="http://schemas.microsoft.com/office/drawing/2014/main" val="10003"/>
                  </a:ext>
                </a:extLst>
              </a:tr>
            </a:tbl>
          </a:graphicData>
        </a:graphic>
      </p:graphicFrame>
      <p:sp>
        <p:nvSpPr>
          <p:cNvPr id="160" name="Use headers, colors, and/or backgrounds to separate or group together sections."/>
          <p:cNvSpPr txBox="1"/>
          <p:nvPr/>
        </p:nvSpPr>
        <p:spPr>
          <a:xfrm>
            <a:off x="5947090" y="2502410"/>
            <a:ext cx="3173705" cy="332399"/>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1" indent="0">
              <a:lnSpc>
                <a:spcPct val="90000"/>
              </a:lnSpc>
            </a:pPr>
            <a:r>
              <a:rPr lang="en-US" b="0" dirty="0">
                <a:solidFill>
                  <a:srgbClr val="000000"/>
                </a:solidFill>
              </a:rPr>
              <a:t>dt[, </a:t>
            </a:r>
            <a:r>
              <a:rPr lang="en-US" dirty="0">
                <a:solidFill>
                  <a:srgbClr val="167CC5"/>
                </a:solidFill>
              </a:rPr>
              <a:t>c(2)</a:t>
            </a:r>
            <a:r>
              <a:rPr lang="en-US" b="0" dirty="0">
                <a:solidFill>
                  <a:srgbClr val="000000"/>
                </a:solidFill>
              </a:rPr>
              <a:t>] – select column(s) by number. Prefix column numbers with “-” to deselect.</a:t>
            </a:r>
          </a:p>
        </p:txBody>
      </p:sp>
      <p:graphicFrame>
        <p:nvGraphicFramePr>
          <p:cNvPr id="161" name="Table"/>
          <p:cNvGraphicFramePr/>
          <p:nvPr>
            <p:extLst>
              <p:ext uri="{D42A27DB-BD31-4B8C-83A1-F6EECF244321}">
                <p14:modId xmlns:p14="http://schemas.microsoft.com/office/powerpoint/2010/main" val="1662414917"/>
              </p:ext>
            </p:extLst>
          </p:nvPr>
        </p:nvGraphicFramePr>
        <p:xfrm>
          <a:off x="5544231" y="2506600"/>
          <a:ext cx="151200" cy="6096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162" name="Line"/>
          <p:cNvSpPr/>
          <p:nvPr/>
        </p:nvSpPr>
        <p:spPr>
          <a:xfrm>
            <a:off x="5355862" y="2657610"/>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63" name="Table"/>
          <p:cNvGraphicFramePr/>
          <p:nvPr>
            <p:extLst>
              <p:ext uri="{D42A27DB-BD31-4B8C-83A1-F6EECF244321}">
                <p14:modId xmlns:p14="http://schemas.microsoft.com/office/powerpoint/2010/main" val="603466902"/>
              </p:ext>
            </p:extLst>
          </p:nvPr>
        </p:nvGraphicFramePr>
        <p:xfrm>
          <a:off x="4834526" y="2500381"/>
          <a:ext cx="458046" cy="609600"/>
        </p:xfrm>
        <a:graphic>
          <a:graphicData uri="http://schemas.openxmlformats.org/drawingml/2006/table">
            <a:tbl>
              <a:tblPr firstRow="1">
                <a:tableStyleId>{33BA23B1-9221-436E-865A-0063620EA4FD}</a:tableStyleId>
              </a:tblPr>
              <a:tblGrid>
                <a:gridCol w="152682">
                  <a:extLst>
                    <a:ext uri="{9D8B030D-6E8A-4147-A177-3AD203B41FA5}">
                      <a16:colId xmlns:a16="http://schemas.microsoft.com/office/drawing/2014/main" val="20000"/>
                    </a:ext>
                  </a:extLst>
                </a:gridCol>
                <a:gridCol w="152682">
                  <a:extLst>
                    <a:ext uri="{9D8B030D-6E8A-4147-A177-3AD203B41FA5}">
                      <a16:colId xmlns:a16="http://schemas.microsoft.com/office/drawing/2014/main" val="20001"/>
                    </a:ext>
                  </a:extLst>
                </a:gridCol>
                <a:gridCol w="152682">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extLst>
                  <a:ext uri="{0D108BD9-81ED-4DB2-BD59-A6C34878D82A}">
                    <a16:rowId xmlns:a16="http://schemas.microsoft.com/office/drawing/2014/main" val="10003"/>
                  </a:ext>
                </a:extLst>
              </a:tr>
            </a:tbl>
          </a:graphicData>
        </a:graphic>
      </p:graphicFrame>
      <p:sp>
        <p:nvSpPr>
          <p:cNvPr id="164" name="Use headers, colors, and/or backgrounds to separate or group together sections."/>
          <p:cNvSpPr txBox="1"/>
          <p:nvPr/>
        </p:nvSpPr>
        <p:spPr>
          <a:xfrm>
            <a:off x="6003637" y="3350613"/>
            <a:ext cx="3117158" cy="166199"/>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1" indent="0">
              <a:lnSpc>
                <a:spcPct val="90000"/>
              </a:lnSpc>
            </a:pPr>
            <a:r>
              <a:rPr lang="en-US" b="0" dirty="0">
                <a:solidFill>
                  <a:srgbClr val="000000"/>
                </a:solidFill>
              </a:rPr>
              <a:t>dt[, </a:t>
            </a:r>
            <a:r>
              <a:rPr lang="en-US" dirty="0">
                <a:solidFill>
                  <a:srgbClr val="167CC5"/>
                </a:solidFill>
              </a:rPr>
              <a:t>.(b, c)</a:t>
            </a:r>
            <a:r>
              <a:rPr lang="en-US" b="0" dirty="0">
                <a:solidFill>
                  <a:srgbClr val="000000"/>
                </a:solidFill>
              </a:rPr>
              <a:t>] – select column(s) by name</a:t>
            </a:r>
            <a:r>
              <a:rPr lang="en-US" b="0" dirty="0">
                <a:solidFill>
                  <a:srgbClr val="000000"/>
                </a:solidFill>
                <a:cs typeface="Arial" panose="020B0604020202020204" pitchFamily="34" charset="0"/>
              </a:rPr>
              <a:t>.</a:t>
            </a:r>
            <a:endParaRPr lang="en-US" b="0" dirty="0">
              <a:solidFill>
                <a:srgbClr val="000000"/>
              </a:solidFill>
            </a:endParaRPr>
          </a:p>
        </p:txBody>
      </p:sp>
      <p:graphicFrame>
        <p:nvGraphicFramePr>
          <p:cNvPr id="165" name="Table"/>
          <p:cNvGraphicFramePr/>
          <p:nvPr>
            <p:extLst>
              <p:ext uri="{D42A27DB-BD31-4B8C-83A1-F6EECF244321}">
                <p14:modId xmlns:p14="http://schemas.microsoft.com/office/powerpoint/2010/main" val="89909741"/>
              </p:ext>
            </p:extLst>
          </p:nvPr>
        </p:nvGraphicFramePr>
        <p:xfrm>
          <a:off x="5544231" y="3350117"/>
          <a:ext cx="303608" cy="609600"/>
        </p:xfrm>
        <a:graphic>
          <a:graphicData uri="http://schemas.openxmlformats.org/drawingml/2006/table">
            <a:tbl>
              <a:tblPr firstRow="1">
                <a:tableStyleId>{33BA23B1-9221-436E-865A-0063620EA4FD}</a:tableStyleId>
              </a:tblPr>
              <a:tblGrid>
                <a:gridCol w="151804">
                  <a:extLst>
                    <a:ext uri="{9D8B030D-6E8A-4147-A177-3AD203B41FA5}">
                      <a16:colId xmlns:a16="http://schemas.microsoft.com/office/drawing/2014/main" val="20000"/>
                    </a:ext>
                  </a:extLst>
                </a:gridCol>
                <a:gridCol w="151804">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166" name="Line"/>
          <p:cNvSpPr/>
          <p:nvPr/>
        </p:nvSpPr>
        <p:spPr>
          <a:xfrm>
            <a:off x="5353979" y="3493905"/>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67" name="Table"/>
          <p:cNvGraphicFramePr/>
          <p:nvPr>
            <p:extLst>
              <p:ext uri="{D42A27DB-BD31-4B8C-83A1-F6EECF244321}">
                <p14:modId xmlns:p14="http://schemas.microsoft.com/office/powerpoint/2010/main" val="3043412211"/>
              </p:ext>
            </p:extLst>
          </p:nvPr>
        </p:nvGraphicFramePr>
        <p:xfrm>
          <a:off x="4834526" y="3349725"/>
          <a:ext cx="459123" cy="609600"/>
        </p:xfrm>
        <a:graphic>
          <a:graphicData uri="http://schemas.openxmlformats.org/drawingml/2006/table">
            <a:tbl>
              <a:tblPr firstRow="1">
                <a:tableStyleId>{33BA23B1-9221-436E-865A-0063620EA4FD}</a:tableStyleId>
              </a:tblPr>
              <a:tblGrid>
                <a:gridCol w="153041">
                  <a:extLst>
                    <a:ext uri="{9D8B030D-6E8A-4147-A177-3AD203B41FA5}">
                      <a16:colId xmlns:a16="http://schemas.microsoft.com/office/drawing/2014/main" val="20000"/>
                    </a:ext>
                  </a:extLst>
                </a:gridCol>
                <a:gridCol w="153041">
                  <a:extLst>
                    <a:ext uri="{9D8B030D-6E8A-4147-A177-3AD203B41FA5}">
                      <a16:colId xmlns:a16="http://schemas.microsoft.com/office/drawing/2014/main" val="20001"/>
                    </a:ext>
                  </a:extLst>
                </a:gridCol>
                <a:gridCol w="153041">
                  <a:extLst>
                    <a:ext uri="{9D8B030D-6E8A-4147-A177-3AD203B41FA5}">
                      <a16:colId xmlns:a16="http://schemas.microsoft.com/office/drawing/2014/main" val="20002"/>
                    </a:ext>
                  </a:extLst>
                </a:gridCol>
              </a:tblGrid>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graphicFrame>
        <p:nvGraphicFramePr>
          <p:cNvPr id="168" name="Table"/>
          <p:cNvGraphicFramePr/>
          <p:nvPr>
            <p:extLst>
              <p:ext uri="{D42A27DB-BD31-4B8C-83A1-F6EECF244321}">
                <p14:modId xmlns:p14="http://schemas.microsoft.com/office/powerpoint/2010/main" val="3956399153"/>
              </p:ext>
            </p:extLst>
          </p:nvPr>
        </p:nvGraphicFramePr>
        <p:xfrm>
          <a:off x="979679" y="8265394"/>
          <a:ext cx="448953" cy="304800"/>
        </p:xfrm>
        <a:graphic>
          <a:graphicData uri="http://schemas.openxmlformats.org/drawingml/2006/table">
            <a:tbl>
              <a:tblPr firstRow="1">
                <a:tableStyleId>{33BA23B1-9221-436E-865A-0063620EA4FD}</a:tableStyleId>
              </a:tblPr>
              <a:tblGrid>
                <a:gridCol w="149651">
                  <a:extLst>
                    <a:ext uri="{9D8B030D-6E8A-4147-A177-3AD203B41FA5}">
                      <a16:colId xmlns:a16="http://schemas.microsoft.com/office/drawing/2014/main" val="20000"/>
                    </a:ext>
                  </a:extLst>
                </a:gridCol>
                <a:gridCol w="149651">
                  <a:extLst>
                    <a:ext uri="{9D8B030D-6E8A-4147-A177-3AD203B41FA5}">
                      <a16:colId xmlns:a16="http://schemas.microsoft.com/office/drawing/2014/main" val="20001"/>
                    </a:ext>
                  </a:extLst>
                </a:gridCol>
                <a:gridCol w="149651">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t>6</a:t>
                      </a: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bl>
          </a:graphicData>
        </a:graphic>
      </p:graphicFrame>
      <p:sp>
        <p:nvSpPr>
          <p:cNvPr id="169" name="Line"/>
          <p:cNvSpPr/>
          <p:nvPr/>
        </p:nvSpPr>
        <p:spPr>
          <a:xfrm>
            <a:off x="783336" y="8417793"/>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70" name="Table"/>
          <p:cNvGraphicFramePr/>
          <p:nvPr>
            <p:extLst>
              <p:ext uri="{D42A27DB-BD31-4B8C-83A1-F6EECF244321}">
                <p14:modId xmlns:p14="http://schemas.microsoft.com/office/powerpoint/2010/main" val="1243047087"/>
              </p:ext>
            </p:extLst>
          </p:nvPr>
        </p:nvGraphicFramePr>
        <p:xfrm>
          <a:off x="289898" y="8265394"/>
          <a:ext cx="448557" cy="609600"/>
        </p:xfrm>
        <a:graphic>
          <a:graphicData uri="http://schemas.openxmlformats.org/drawingml/2006/table">
            <a:tbl>
              <a:tblPr firstRow="1">
                <a:tableStyleId>{33BA23B1-9221-436E-865A-0063620EA4FD}</a:tableStyleId>
              </a:tblPr>
              <a:tblGrid>
                <a:gridCol w="149519">
                  <a:extLst>
                    <a:ext uri="{9D8B030D-6E8A-4147-A177-3AD203B41FA5}">
                      <a16:colId xmlns:a16="http://schemas.microsoft.com/office/drawing/2014/main" val="20000"/>
                    </a:ext>
                  </a:extLst>
                </a:gridCol>
                <a:gridCol w="149519">
                  <a:extLst>
                    <a:ext uri="{9D8B030D-6E8A-4147-A177-3AD203B41FA5}">
                      <a16:colId xmlns:a16="http://schemas.microsoft.com/office/drawing/2014/main" val="20001"/>
                    </a:ext>
                  </a:extLst>
                </a:gridCol>
                <a:gridCol w="149519">
                  <a:extLst>
                    <a:ext uri="{9D8B030D-6E8A-4147-A177-3AD203B41FA5}">
                      <a16:colId xmlns:a16="http://schemas.microsoft.com/office/drawing/2014/main" val="20002"/>
                    </a:ext>
                  </a:extLst>
                </a:gridCol>
              </a:tblGrid>
              <a:tr h="14387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43870">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rgbClr val="D0D1D2"/>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0D1D2"/>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0D1D2"/>
                    </a:solidFill>
                  </a:tcPr>
                </a:tc>
                <a:extLst>
                  <a:ext uri="{0D108BD9-81ED-4DB2-BD59-A6C34878D82A}">
                    <a16:rowId xmlns:a16="http://schemas.microsoft.com/office/drawing/2014/main" val="10001"/>
                  </a:ext>
                </a:extLst>
              </a:tr>
              <a:tr h="143870">
                <a:tc>
                  <a:txBody>
                    <a:bodyPr/>
                    <a:lstStyle/>
                    <a:p>
                      <a:pPr defTabSz="914400">
                        <a:defRPr sz="1000">
                          <a:latin typeface="Helvetica"/>
                          <a:ea typeface="Helvetica"/>
                          <a:cs typeface="Helvetica"/>
                          <a:sym typeface="Helvetica"/>
                        </a:defRPr>
                      </a:pPr>
                      <a:r>
                        <a:rPr lang="da-DK" dirty="0"/>
                        <a:t>6</a:t>
                      </a: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43870">
                <a:tc>
                  <a:txBody>
                    <a:bodyPr/>
                    <a:lstStyle/>
                    <a:p>
                      <a:pPr defTabSz="914400">
                        <a:defRPr sz="1000">
                          <a:latin typeface="Helvetica"/>
                          <a:ea typeface="Helvetica"/>
                          <a:cs typeface="Helvetica"/>
                          <a:sym typeface="Helvetica"/>
                        </a:defRPr>
                      </a:pPr>
                      <a:r>
                        <a:rPr lang="da-DK" dirty="0"/>
                        <a:t>5</a:t>
                      </a:r>
                      <a:endParaRPr dirty="0"/>
                    </a:p>
                  </a:txBody>
                  <a:tcPr marL="0" marR="0" marT="0" marB="0" anchor="ctr" horzOverflow="overflow">
                    <a:solidFill>
                      <a:srgbClr val="D0D1D2"/>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0D1D2"/>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0D1D2"/>
                    </a:solidFill>
                  </a:tcPr>
                </a:tc>
                <a:extLst>
                  <a:ext uri="{0D108BD9-81ED-4DB2-BD59-A6C34878D82A}">
                    <a16:rowId xmlns:a16="http://schemas.microsoft.com/office/drawing/2014/main" val="10003"/>
                  </a:ext>
                </a:extLst>
              </a:tr>
            </a:tbl>
          </a:graphicData>
        </a:graphic>
      </p:graphicFrame>
      <p:sp>
        <p:nvSpPr>
          <p:cNvPr id="2" name="Rektangel 1"/>
          <p:cNvSpPr/>
          <p:nvPr/>
        </p:nvSpPr>
        <p:spPr>
          <a:xfrm>
            <a:off x="4834526" y="2149442"/>
            <a:ext cx="706284" cy="276999"/>
          </a:xfrm>
          <a:prstGeom prst="rect">
            <a:avLst/>
          </a:prstGeom>
        </p:spPr>
        <p:txBody>
          <a:bodyPr wrap="none" lIns="0">
            <a:spAutoFit/>
          </a:bodyPr>
          <a:lstStyle/>
          <a:p>
            <a:pPr lvl="1" indent="0"/>
            <a:r>
              <a:rPr lang="da-DK" dirty="0"/>
              <a:t>EXTRACT</a:t>
            </a:r>
          </a:p>
        </p:txBody>
      </p:sp>
      <p:sp>
        <p:nvSpPr>
          <p:cNvPr id="172" name="Line"/>
          <p:cNvSpPr/>
          <p:nvPr/>
        </p:nvSpPr>
        <p:spPr>
          <a:xfrm flipV="1">
            <a:off x="4834526" y="2127269"/>
            <a:ext cx="4320000" cy="3147"/>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173" name="Use headers, colors, and/or backgrounds to separate or group together sections."/>
          <p:cNvSpPr txBox="1"/>
          <p:nvPr/>
        </p:nvSpPr>
        <p:spPr>
          <a:xfrm>
            <a:off x="5911337" y="4544336"/>
            <a:ext cx="3243188" cy="88229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1" indent="0">
              <a:lnSpc>
                <a:spcPct val="90000"/>
              </a:lnSpc>
            </a:pPr>
            <a:r>
              <a:rPr lang="en-US" b="0" dirty="0">
                <a:solidFill>
                  <a:srgbClr val="000000"/>
                </a:solidFill>
                <a:latin typeface="Source Sans Pro" panose="020B0503030403020204" pitchFamily="34" charset="0"/>
                <a:ea typeface="Source Sans Pro" panose="020B0503030403020204" pitchFamily="34" charset="0"/>
              </a:rPr>
              <a:t>dt[, </a:t>
            </a:r>
            <a:r>
              <a:rPr lang="en-US" dirty="0">
                <a:solidFill>
                  <a:srgbClr val="167CC5"/>
                </a:solidFill>
                <a:latin typeface="Source Sans Pro" panose="020B0503030403020204" pitchFamily="34" charset="0"/>
                <a:ea typeface="Source Sans Pro" panose="020B0503030403020204" pitchFamily="34" charset="0"/>
              </a:rPr>
              <a:t>.(x = sum(a))</a:t>
            </a:r>
            <a:r>
              <a:rPr lang="en-US" b="0" dirty="0">
                <a:solidFill>
                  <a:srgbClr val="000000"/>
                </a:solidFill>
                <a:latin typeface="Source Sans Pro" panose="020B0503030403020204" pitchFamily="34" charset="0"/>
                <a:ea typeface="Source Sans Pro" panose="020B0503030403020204" pitchFamily="34" charset="0"/>
              </a:rPr>
              <a:t>] – create a </a:t>
            </a:r>
            <a:r>
              <a:rPr lang="en-US" b="0" dirty="0" err="1">
                <a:solidFill>
                  <a:srgbClr val="000000"/>
                </a:solidFill>
                <a:latin typeface="Source Sans Pro" panose="020B0503030403020204" pitchFamily="34" charset="0"/>
                <a:ea typeface="Source Sans Pro" panose="020B0503030403020204" pitchFamily="34" charset="0"/>
              </a:rPr>
              <a:t>data.table</a:t>
            </a:r>
            <a:r>
              <a:rPr lang="en-US" b="0" dirty="0">
                <a:solidFill>
                  <a:srgbClr val="000000"/>
                </a:solidFill>
                <a:latin typeface="Source Sans Pro" panose="020B0503030403020204" pitchFamily="34" charset="0"/>
                <a:ea typeface="Source Sans Pro" panose="020B0503030403020204" pitchFamily="34" charset="0"/>
              </a:rPr>
              <a:t> with new columns based on the summarized values of rows.</a:t>
            </a:r>
          </a:p>
          <a:p>
            <a:pPr lvl="1" indent="0">
              <a:lnSpc>
                <a:spcPct val="90000"/>
              </a:lnSpc>
            </a:pPr>
            <a:endParaRPr lang="en-US" b="0" dirty="0">
              <a:solidFill>
                <a:srgbClr val="000000"/>
              </a:solidFill>
              <a:latin typeface="Source Sans Pro" panose="020B0503030403020204" pitchFamily="34" charset="0"/>
              <a:ea typeface="Source Sans Pro" panose="020B0503030403020204" pitchFamily="34" charset="0"/>
            </a:endParaRPr>
          </a:p>
          <a:p>
            <a:pPr lvl="1" indent="0">
              <a:lnSpc>
                <a:spcPct val="90000"/>
              </a:lnSpc>
            </a:pPr>
            <a:r>
              <a:rPr lang="en-US" b="0" dirty="0">
                <a:solidFill>
                  <a:srgbClr val="000000"/>
                </a:solidFill>
                <a:latin typeface="Source Sans Pro" panose="020B0503030403020204" pitchFamily="34" charset="0"/>
                <a:ea typeface="Source Sans Pro" panose="020B0503030403020204" pitchFamily="34" charset="0"/>
              </a:rPr>
              <a:t>Summary functions such as mean(), median(), min(), max(), etc. may be used to summarize rows.</a:t>
            </a:r>
          </a:p>
        </p:txBody>
      </p:sp>
      <p:sp>
        <p:nvSpPr>
          <p:cNvPr id="182" name="Line"/>
          <p:cNvSpPr/>
          <p:nvPr/>
        </p:nvSpPr>
        <p:spPr>
          <a:xfrm>
            <a:off x="4834526" y="4180809"/>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206" name="Use headers, colors, and/or backgrounds to separate or group together sections."/>
          <p:cNvSpPr txBox="1"/>
          <p:nvPr/>
        </p:nvSpPr>
        <p:spPr>
          <a:xfrm>
            <a:off x="9357554" y="1796041"/>
            <a:ext cx="4320000" cy="1632161"/>
          </a:xfrm>
          <a:prstGeom prst="rect">
            <a:avLst/>
          </a:prstGeom>
          <a:ln w="12700">
            <a:miter lim="400000"/>
          </a:ln>
          <a:extLst>
            <a:ext uri="{C572A759-6A51-4108-AA02-DFA0A04FC94B}">
              <ma14:wrappingTextBoxFlag xmlns:ma14="http://schemas.microsoft.com/office/mac/drawingml/2011/main" xmlns="" val="1"/>
            </a:ext>
          </a:extLst>
        </p:spPr>
        <p:txBody>
          <a:bodyPr wrap="square" lIns="0" tIns="54570" rIns="0" bIns="54570">
            <a:spAutoFit/>
          </a:bodyPr>
          <a:lstStyle/>
          <a:p>
            <a:pPr lvl="1" indent="0">
              <a:lnSpc>
                <a:spcPct val="90000"/>
              </a:lnSpc>
            </a:pPr>
            <a:r>
              <a:rPr lang="en-US" b="0" dirty="0">
                <a:solidFill>
                  <a:srgbClr val="000000"/>
                </a:solidFill>
              </a:rPr>
              <a:t>dt[, </a:t>
            </a:r>
            <a:r>
              <a:rPr lang="en-US" dirty="0">
                <a:solidFill>
                  <a:srgbClr val="119571"/>
                </a:solidFill>
              </a:rPr>
              <a:t>.(</a:t>
            </a:r>
            <a:r>
              <a:rPr lang="en-US" dirty="0" err="1">
                <a:solidFill>
                  <a:srgbClr val="119571"/>
                </a:solidFill>
              </a:rPr>
              <a:t>sum_b</a:t>
            </a:r>
            <a:r>
              <a:rPr lang="en-US" dirty="0">
                <a:solidFill>
                  <a:srgbClr val="119571"/>
                </a:solidFill>
              </a:rPr>
              <a:t> = sum(b))</a:t>
            </a:r>
            <a:r>
              <a:rPr lang="en-US" dirty="0">
                <a:solidFill>
                  <a:srgbClr val="000000"/>
                </a:solidFill>
              </a:rPr>
              <a:t>, </a:t>
            </a:r>
            <a:r>
              <a:rPr lang="en-US" dirty="0">
                <a:solidFill>
                  <a:srgbClr val="B74919"/>
                </a:solidFill>
              </a:rPr>
              <a:t>by = .(a)</a:t>
            </a:r>
            <a:r>
              <a:rPr lang="en-US" b="0" dirty="0">
                <a:solidFill>
                  <a:srgbClr val="000000"/>
                </a:solidFill>
              </a:rPr>
              <a:t>]</a:t>
            </a:r>
            <a:r>
              <a:rPr lang="en-US" b="0" dirty="0">
                <a:solidFill>
                  <a:srgbClr val="B74919"/>
                </a:solidFill>
              </a:rPr>
              <a:t> </a:t>
            </a:r>
            <a:r>
              <a:rPr lang="en-US" b="0" dirty="0">
                <a:solidFill>
                  <a:srgbClr val="000000"/>
                </a:solidFill>
              </a:rPr>
              <a:t>– summarize rows within groups</a:t>
            </a:r>
            <a:r>
              <a:rPr lang="da-DK" b="0" dirty="0">
                <a:solidFill>
                  <a:srgbClr val="000000"/>
                </a:solidFill>
                <a:cs typeface="Arial" panose="020B0604020202020204" pitchFamily="34" charset="0"/>
              </a:rPr>
              <a:t>.</a:t>
            </a:r>
            <a:endParaRPr lang="da-DK" b="0"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b="0" dirty="0">
              <a:solidFill>
                <a:srgbClr val="000000"/>
              </a:solidFill>
            </a:endParaRPr>
          </a:p>
          <a:p>
            <a:pPr lvl="1" indent="0">
              <a:lnSpc>
                <a:spcPct val="90000"/>
              </a:lnSpc>
            </a:pPr>
            <a:r>
              <a:rPr lang="en-US" b="0" dirty="0">
                <a:solidFill>
                  <a:srgbClr val="000000"/>
                </a:solidFill>
                <a:sym typeface="Source Sans Pro Light"/>
              </a:rPr>
              <a:t>dt[, </a:t>
            </a:r>
            <a:r>
              <a:rPr lang="en-US" dirty="0">
                <a:solidFill>
                  <a:srgbClr val="119571"/>
                </a:solidFill>
                <a:sym typeface="Source Sans Pro Light"/>
              </a:rPr>
              <a:t>c := sum(b)</a:t>
            </a:r>
            <a:r>
              <a:rPr lang="en-US" dirty="0">
                <a:solidFill>
                  <a:srgbClr val="000000"/>
                </a:solidFill>
                <a:sym typeface="Source Sans Pro Light"/>
              </a:rPr>
              <a:t>, </a:t>
            </a:r>
            <a:r>
              <a:rPr lang="en-US" dirty="0">
                <a:solidFill>
                  <a:srgbClr val="B74919"/>
                </a:solidFill>
              </a:rPr>
              <a:t>by = .(a)</a:t>
            </a:r>
            <a:r>
              <a:rPr lang="en-US" b="0" dirty="0">
                <a:solidFill>
                  <a:srgbClr val="000000"/>
                </a:solidFill>
                <a:sym typeface="Source Sans Pro Light"/>
              </a:rPr>
              <a:t>] – create a new column and compute rows within groups</a:t>
            </a:r>
            <a:r>
              <a:rPr lang="da-DK" b="0" dirty="0">
                <a:solidFill>
                  <a:srgbClr val="000000"/>
                </a:solidFill>
                <a:cs typeface="Arial" panose="020B0604020202020204" pitchFamily="34" charset="0"/>
              </a:rPr>
              <a:t>.</a:t>
            </a:r>
            <a:endParaRPr lang="da-DK" b="0"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b="0" dirty="0">
              <a:solidFill>
                <a:srgbClr val="000000"/>
              </a:solidFill>
            </a:endParaRPr>
          </a:p>
          <a:p>
            <a:pPr lvl="1" indent="0">
              <a:lnSpc>
                <a:spcPct val="90000"/>
              </a:lnSpc>
            </a:pPr>
            <a:r>
              <a:rPr lang="en-US" b="0" dirty="0" err="1">
                <a:solidFill>
                  <a:srgbClr val="000000"/>
                </a:solidFill>
              </a:rPr>
              <a:t>dt</a:t>
            </a:r>
            <a:r>
              <a:rPr lang="en-US" b="0" dirty="0">
                <a:solidFill>
                  <a:srgbClr val="000000"/>
                </a:solidFill>
              </a:rPr>
              <a:t>[, </a:t>
            </a:r>
            <a:r>
              <a:rPr lang="en-US" dirty="0">
                <a:solidFill>
                  <a:srgbClr val="119571"/>
                </a:solidFill>
              </a:rPr>
              <a:t>.SD[1]</a:t>
            </a:r>
            <a:r>
              <a:rPr lang="en-US" dirty="0">
                <a:solidFill>
                  <a:srgbClr val="000000"/>
                </a:solidFill>
              </a:rPr>
              <a:t>, </a:t>
            </a:r>
            <a:r>
              <a:rPr lang="en-US" dirty="0">
                <a:solidFill>
                  <a:srgbClr val="B74919"/>
                </a:solidFill>
              </a:rPr>
              <a:t>by = .(a)</a:t>
            </a:r>
            <a:r>
              <a:rPr lang="en-US" b="0" dirty="0">
                <a:solidFill>
                  <a:srgbClr val="000000"/>
                </a:solidFill>
              </a:rPr>
              <a:t>] – extract first row of groups.</a:t>
            </a:r>
            <a:endParaRPr lang="da-DK" b="0"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b="0" dirty="0">
              <a:solidFill>
                <a:srgbClr val="000000"/>
              </a:solidFill>
            </a:endParaRPr>
          </a:p>
          <a:p>
            <a:pPr lvl="1" indent="0">
              <a:lnSpc>
                <a:spcPct val="90000"/>
              </a:lnSpc>
            </a:pPr>
            <a:r>
              <a:rPr lang="en-US" b="0" dirty="0" err="1">
                <a:solidFill>
                  <a:srgbClr val="000000"/>
                </a:solidFill>
                <a:sym typeface="Source Sans Pro Light"/>
              </a:rPr>
              <a:t>dt</a:t>
            </a:r>
            <a:r>
              <a:rPr lang="en-US" b="0" dirty="0">
                <a:solidFill>
                  <a:srgbClr val="000000"/>
                </a:solidFill>
                <a:sym typeface="Source Sans Pro Light"/>
              </a:rPr>
              <a:t>[, </a:t>
            </a:r>
            <a:r>
              <a:rPr lang="en-US" dirty="0">
                <a:solidFill>
                  <a:srgbClr val="119571"/>
                </a:solidFill>
                <a:sym typeface="Source Sans Pro Light"/>
              </a:rPr>
              <a:t>.SD[.N]</a:t>
            </a:r>
            <a:r>
              <a:rPr lang="en-US" dirty="0">
                <a:solidFill>
                  <a:srgbClr val="000000"/>
                </a:solidFill>
                <a:sym typeface="Source Sans Pro Light"/>
              </a:rPr>
              <a:t>, </a:t>
            </a:r>
            <a:r>
              <a:rPr lang="en-US" dirty="0">
                <a:solidFill>
                  <a:srgbClr val="B74919"/>
                </a:solidFill>
              </a:rPr>
              <a:t>by = .(a)</a:t>
            </a:r>
            <a:r>
              <a:rPr lang="en-US" b="0" dirty="0">
                <a:solidFill>
                  <a:srgbClr val="000000"/>
                </a:solidFill>
                <a:sym typeface="Source Sans Pro Light"/>
              </a:rPr>
              <a:t>] – extract last row of groups.</a:t>
            </a:r>
            <a:endParaRPr lang="da-DK" b="0" dirty="0">
              <a:solidFill>
                <a:srgbClr val="000000"/>
              </a:solidFill>
            </a:endParaRPr>
          </a:p>
        </p:txBody>
      </p:sp>
      <p:sp>
        <p:nvSpPr>
          <p:cNvPr id="207" name="Rektangel 206"/>
          <p:cNvSpPr/>
          <p:nvPr/>
        </p:nvSpPr>
        <p:spPr>
          <a:xfrm>
            <a:off x="9357554" y="1549375"/>
            <a:ext cx="3202951" cy="276999"/>
          </a:xfrm>
          <a:prstGeom prst="rect">
            <a:avLst/>
          </a:prstGeom>
        </p:spPr>
        <p:txBody>
          <a:bodyPr wrap="square" lIns="0">
            <a:spAutoFit/>
          </a:bodyPr>
          <a:lstStyle/>
          <a:p>
            <a:pPr lvl="1" indent="0"/>
            <a:r>
              <a:rPr lang="da-DK" dirty="0"/>
              <a:t>COMMON GROUPED OPREATIONS</a:t>
            </a:r>
          </a:p>
        </p:txBody>
      </p:sp>
      <p:sp>
        <p:nvSpPr>
          <p:cNvPr id="208" name="Line"/>
          <p:cNvSpPr/>
          <p:nvPr/>
        </p:nvSpPr>
        <p:spPr>
          <a:xfrm flipV="1">
            <a:off x="9357554" y="1528072"/>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209" name="Rektangel 208"/>
          <p:cNvSpPr/>
          <p:nvPr/>
        </p:nvSpPr>
        <p:spPr>
          <a:xfrm>
            <a:off x="4834526" y="5700505"/>
            <a:ext cx="1004442" cy="276999"/>
          </a:xfrm>
          <a:prstGeom prst="rect">
            <a:avLst/>
          </a:prstGeom>
        </p:spPr>
        <p:txBody>
          <a:bodyPr wrap="none" lIns="0">
            <a:spAutoFit/>
          </a:bodyPr>
          <a:lstStyle/>
          <a:p>
            <a:pPr lvl="1" indent="0"/>
            <a:r>
              <a:rPr lang="da-DK" dirty="0"/>
              <a:t>ADD COLUMN</a:t>
            </a:r>
          </a:p>
        </p:txBody>
      </p:sp>
      <p:sp>
        <p:nvSpPr>
          <p:cNvPr id="210" name="Line"/>
          <p:cNvSpPr/>
          <p:nvPr/>
        </p:nvSpPr>
        <p:spPr>
          <a:xfrm>
            <a:off x="4834526" y="5684790"/>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graphicFrame>
        <p:nvGraphicFramePr>
          <p:cNvPr id="220" name="Table"/>
          <p:cNvGraphicFramePr/>
          <p:nvPr>
            <p:extLst>
              <p:ext uri="{D42A27DB-BD31-4B8C-83A1-F6EECF244321}">
                <p14:modId xmlns:p14="http://schemas.microsoft.com/office/powerpoint/2010/main" val="3728021534"/>
              </p:ext>
            </p:extLst>
          </p:nvPr>
        </p:nvGraphicFramePr>
        <p:xfrm>
          <a:off x="5397064" y="6048504"/>
          <a:ext cx="449217" cy="609600"/>
        </p:xfrm>
        <a:graphic>
          <a:graphicData uri="http://schemas.openxmlformats.org/drawingml/2006/table">
            <a:tbl>
              <a:tblPr firstRow="1">
                <a:tableStyleId>{33BA23B1-9221-436E-865A-0063620EA4FD}</a:tableStyleId>
              </a:tblPr>
              <a:tblGrid>
                <a:gridCol w="149739">
                  <a:extLst>
                    <a:ext uri="{9D8B030D-6E8A-4147-A177-3AD203B41FA5}">
                      <a16:colId xmlns:a16="http://schemas.microsoft.com/office/drawing/2014/main" val="20000"/>
                    </a:ext>
                  </a:extLst>
                </a:gridCol>
                <a:gridCol w="149739">
                  <a:extLst>
                    <a:ext uri="{9D8B030D-6E8A-4147-A177-3AD203B41FA5}">
                      <a16:colId xmlns:a16="http://schemas.microsoft.com/office/drawing/2014/main" val="20001"/>
                    </a:ext>
                  </a:extLst>
                </a:gridCol>
                <a:gridCol w="149739">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r>
                        <a:rPr lang="da-DK" dirty="0"/>
                        <a:t>3</a:t>
                      </a: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r>
                        <a:rPr lang="da-DK" dirty="0"/>
                        <a:t>3</a:t>
                      </a: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r>
                        <a:rPr lang="da-DK" dirty="0"/>
                        <a:t>3</a:t>
                      </a: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221" name="Line"/>
          <p:cNvSpPr/>
          <p:nvPr/>
        </p:nvSpPr>
        <p:spPr>
          <a:xfrm>
            <a:off x="5192668" y="6195571"/>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222" name="Table"/>
          <p:cNvGraphicFramePr/>
          <p:nvPr>
            <p:extLst>
              <p:ext uri="{D42A27DB-BD31-4B8C-83A1-F6EECF244321}">
                <p14:modId xmlns:p14="http://schemas.microsoft.com/office/powerpoint/2010/main" val="523780244"/>
              </p:ext>
            </p:extLst>
          </p:nvPr>
        </p:nvGraphicFramePr>
        <p:xfrm>
          <a:off x="4834526" y="6048309"/>
          <a:ext cx="299356" cy="609600"/>
        </p:xfrm>
        <a:graphic>
          <a:graphicData uri="http://schemas.openxmlformats.org/drawingml/2006/table">
            <a:tbl>
              <a:tblPr firstRow="1">
                <a:tableStyleId>{33BA23B1-9221-436E-865A-0063620EA4FD}</a:tableStyleId>
              </a:tblPr>
              <a:tblGrid>
                <a:gridCol w="149678">
                  <a:extLst>
                    <a:ext uri="{9D8B030D-6E8A-4147-A177-3AD203B41FA5}">
                      <a16:colId xmlns:a16="http://schemas.microsoft.com/office/drawing/2014/main" val="20000"/>
                    </a:ext>
                  </a:extLst>
                </a:gridCol>
                <a:gridCol w="149678">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extLst>
                  <a:ext uri="{0D108BD9-81ED-4DB2-BD59-A6C34878D82A}">
                    <a16:rowId xmlns:a16="http://schemas.microsoft.com/office/drawing/2014/main" val="10003"/>
                  </a:ext>
                </a:extLst>
              </a:tr>
            </a:tbl>
          </a:graphicData>
        </a:graphic>
      </p:graphicFrame>
      <p:sp>
        <p:nvSpPr>
          <p:cNvPr id="223" name="Use headers, colors, and/or backgrounds to separate or group together sections."/>
          <p:cNvSpPr txBox="1"/>
          <p:nvPr/>
        </p:nvSpPr>
        <p:spPr>
          <a:xfrm>
            <a:off x="6109463" y="6049232"/>
            <a:ext cx="3033146" cy="332399"/>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1" indent="0">
              <a:lnSpc>
                <a:spcPct val="90000"/>
              </a:lnSpc>
            </a:pPr>
            <a:r>
              <a:rPr lang="en-US" b="0" dirty="0">
                <a:solidFill>
                  <a:srgbClr val="000000"/>
                </a:solidFill>
              </a:rPr>
              <a:t>dt[,</a:t>
            </a:r>
            <a:r>
              <a:rPr lang="en-US" dirty="0">
                <a:solidFill>
                  <a:srgbClr val="000000"/>
                </a:solidFill>
              </a:rPr>
              <a:t> </a:t>
            </a:r>
            <a:r>
              <a:rPr lang="en-US" dirty="0">
                <a:solidFill>
                  <a:srgbClr val="0070C0"/>
                </a:solidFill>
              </a:rPr>
              <a:t>c := 1 + 2</a:t>
            </a:r>
            <a:r>
              <a:rPr lang="en-US" b="0" dirty="0">
                <a:solidFill>
                  <a:srgbClr val="000000"/>
                </a:solidFill>
              </a:rPr>
              <a:t>] – create a new column based on an expression.</a:t>
            </a:r>
          </a:p>
        </p:txBody>
      </p:sp>
      <p:sp>
        <p:nvSpPr>
          <p:cNvPr id="224" name="Use headers, colors, and/or backgrounds to separate or group together sections."/>
          <p:cNvSpPr txBox="1"/>
          <p:nvPr/>
        </p:nvSpPr>
        <p:spPr>
          <a:xfrm>
            <a:off x="10957082" y="5895713"/>
            <a:ext cx="2763316" cy="49859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1" indent="0">
              <a:lnSpc>
                <a:spcPct val="90000"/>
              </a:lnSpc>
            </a:pPr>
            <a:r>
              <a:rPr lang="en-US" dirty="0" err="1">
                <a:solidFill>
                  <a:srgbClr val="000000"/>
                </a:solidFill>
                <a:cs typeface="Helvetica" panose="020B0604020202020204" pitchFamily="34" charset="0"/>
              </a:rPr>
              <a:t>setorder</a:t>
            </a:r>
            <a:r>
              <a:rPr lang="en-US" dirty="0">
                <a:solidFill>
                  <a:srgbClr val="000000"/>
                </a:solidFill>
                <a:cs typeface="Helvetica" panose="020B0604020202020204" pitchFamily="34" charset="0"/>
              </a:rPr>
              <a:t>(</a:t>
            </a:r>
            <a:r>
              <a:rPr lang="en-US" b="0" dirty="0">
                <a:solidFill>
                  <a:srgbClr val="000000"/>
                </a:solidFill>
                <a:cs typeface="Helvetica" panose="020B0604020202020204" pitchFamily="34" charset="0"/>
              </a:rPr>
              <a:t>dt, a, </a:t>
            </a:r>
            <a:r>
              <a:rPr lang="en-US" dirty="0">
                <a:solidFill>
                  <a:srgbClr val="000000"/>
                </a:solidFill>
                <a:cs typeface="Helvetica" panose="020B0604020202020204" pitchFamily="34" charset="0"/>
              </a:rPr>
              <a:t>-</a:t>
            </a:r>
            <a:r>
              <a:rPr lang="en-US" b="0" dirty="0">
                <a:solidFill>
                  <a:srgbClr val="000000"/>
                </a:solidFill>
                <a:cs typeface="Helvetica" panose="020B0604020202020204" pitchFamily="34" charset="0"/>
              </a:rPr>
              <a:t>b</a:t>
            </a:r>
            <a:r>
              <a:rPr lang="en-US" dirty="0">
                <a:solidFill>
                  <a:srgbClr val="000000"/>
                </a:solidFill>
                <a:cs typeface="Helvetica" panose="020B0604020202020204" pitchFamily="34" charset="0"/>
              </a:rPr>
              <a:t>)</a:t>
            </a:r>
            <a:r>
              <a:rPr lang="en-US" b="0" dirty="0">
                <a:solidFill>
                  <a:srgbClr val="000000"/>
                </a:solidFill>
                <a:cs typeface="Helvetica" panose="020B0604020202020204" pitchFamily="34" charset="0"/>
              </a:rPr>
              <a:t> – arrange the rows of a data.table. Prefix variable names with “</a:t>
            </a:r>
            <a:r>
              <a:rPr lang="en-US" dirty="0">
                <a:solidFill>
                  <a:srgbClr val="000000"/>
                </a:solidFill>
                <a:cs typeface="Helvetica" panose="020B0604020202020204" pitchFamily="34" charset="0"/>
              </a:rPr>
              <a:t>-</a:t>
            </a:r>
            <a:r>
              <a:rPr lang="en-US" b="0" dirty="0">
                <a:solidFill>
                  <a:srgbClr val="000000"/>
                </a:solidFill>
                <a:cs typeface="Helvetica" panose="020B0604020202020204" pitchFamily="34" charset="0"/>
              </a:rPr>
              <a:t>” for descending order.</a:t>
            </a:r>
          </a:p>
        </p:txBody>
      </p:sp>
      <p:graphicFrame>
        <p:nvGraphicFramePr>
          <p:cNvPr id="225" name="Table"/>
          <p:cNvGraphicFramePr/>
          <p:nvPr>
            <p:extLst>
              <p:ext uri="{D42A27DB-BD31-4B8C-83A1-F6EECF244321}">
                <p14:modId xmlns:p14="http://schemas.microsoft.com/office/powerpoint/2010/main" val="1528602"/>
              </p:ext>
            </p:extLst>
          </p:nvPr>
        </p:nvGraphicFramePr>
        <p:xfrm>
          <a:off x="10178740" y="5899522"/>
          <a:ext cx="453600" cy="609600"/>
        </p:xfrm>
        <a:graphic>
          <a:graphicData uri="http://schemas.openxmlformats.org/drawingml/2006/table">
            <a:tbl>
              <a:tblPr firstRow="1">
                <a:solidFill>
                  <a:srgbClr val="BE8411"/>
                </a:solidFill>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rgbClr val="F7DCA7"/>
                    </a:solidFill>
                  </a:tcPr>
                </a:tc>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rgbClr val="F7DCA7"/>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9D9D9"/>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chemeClr val="accent3">
                        <a:lumMod val="75000"/>
                      </a:schemeClr>
                    </a:solidFill>
                  </a:tcPr>
                </a:tc>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rgbClr val="EEB64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9D9D9"/>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rgbClr val="EEB648"/>
                    </a:solidFill>
                  </a:tcPr>
                </a:tc>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rgbClr val="F7DCA7"/>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9D9D9"/>
                    </a:solidFill>
                  </a:tcPr>
                </a:tc>
                <a:extLst>
                  <a:ext uri="{0D108BD9-81ED-4DB2-BD59-A6C34878D82A}">
                    <a16:rowId xmlns:a16="http://schemas.microsoft.com/office/drawing/2014/main" val="10003"/>
                  </a:ext>
                </a:extLst>
              </a:tr>
            </a:tbl>
          </a:graphicData>
        </a:graphic>
      </p:graphicFrame>
      <p:sp>
        <p:nvSpPr>
          <p:cNvPr id="226" name="Line"/>
          <p:cNvSpPr/>
          <p:nvPr/>
        </p:nvSpPr>
        <p:spPr>
          <a:xfrm>
            <a:off x="9948971" y="6048712"/>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227" name="Table"/>
          <p:cNvGraphicFramePr/>
          <p:nvPr>
            <p:extLst>
              <p:ext uri="{D42A27DB-BD31-4B8C-83A1-F6EECF244321}">
                <p14:modId xmlns:p14="http://schemas.microsoft.com/office/powerpoint/2010/main" val="1213186326"/>
              </p:ext>
            </p:extLst>
          </p:nvPr>
        </p:nvGraphicFramePr>
        <p:xfrm>
          <a:off x="9357554" y="5893262"/>
          <a:ext cx="453600" cy="6096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b="1" dirty="0"/>
                        <a:t>a</a:t>
                      </a:r>
                      <a:endParaRPr b="1"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rgbClr val="F7DCA7"/>
                    </a:solidFill>
                  </a:tcPr>
                </a:tc>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chemeClr val="accent3">
                        <a:lumMod val="7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chemeClr val="accent3">
                        <a:lumMod val="75000"/>
                      </a:schemeClr>
                    </a:solidFill>
                  </a:tcPr>
                </a:tc>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rgbClr val="EEB64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chemeClr val="accent3">
                        <a:lumMod val="75000"/>
                      </a:schemeClr>
                    </a:solidFill>
                  </a:tcPr>
                </a:tc>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chemeClr val="accent3"/>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extLst>
                  <a:ext uri="{0D108BD9-81ED-4DB2-BD59-A6C34878D82A}">
                    <a16:rowId xmlns:a16="http://schemas.microsoft.com/office/drawing/2014/main" val="10003"/>
                  </a:ext>
                </a:extLst>
              </a:tr>
            </a:tbl>
          </a:graphicData>
        </a:graphic>
      </p:graphicFrame>
      <p:sp>
        <p:nvSpPr>
          <p:cNvPr id="228" name="Rektangel 227"/>
          <p:cNvSpPr/>
          <p:nvPr/>
        </p:nvSpPr>
        <p:spPr>
          <a:xfrm>
            <a:off x="9357554" y="5560638"/>
            <a:ext cx="1183978" cy="276999"/>
          </a:xfrm>
          <a:prstGeom prst="rect">
            <a:avLst/>
          </a:prstGeom>
        </p:spPr>
        <p:txBody>
          <a:bodyPr wrap="none" lIns="0">
            <a:spAutoFit/>
          </a:bodyPr>
          <a:lstStyle/>
          <a:p>
            <a:pPr lvl="1" indent="0"/>
            <a:r>
              <a:rPr lang="da-DK" dirty="0"/>
              <a:t>ARRANGE ROWS</a:t>
            </a:r>
          </a:p>
        </p:txBody>
      </p:sp>
      <p:sp>
        <p:nvSpPr>
          <p:cNvPr id="229" name="Line"/>
          <p:cNvSpPr/>
          <p:nvPr/>
        </p:nvSpPr>
        <p:spPr>
          <a:xfrm flipV="1">
            <a:off x="9357554" y="5541429"/>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230" name="Use headers, colors, and/or backgrounds to separate or group together sections."/>
          <p:cNvSpPr txBox="1"/>
          <p:nvPr/>
        </p:nvSpPr>
        <p:spPr>
          <a:xfrm>
            <a:off x="10957082" y="7040286"/>
            <a:ext cx="2763316" cy="49859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1" indent="0">
              <a:lnSpc>
                <a:spcPct val="90000"/>
              </a:lnSpc>
            </a:pPr>
            <a:r>
              <a:rPr lang="en-US" dirty="0">
                <a:solidFill>
                  <a:srgbClr val="000000"/>
                </a:solidFill>
              </a:rPr>
              <a:t>unique(</a:t>
            </a:r>
            <a:r>
              <a:rPr lang="en-US" b="0" dirty="0">
                <a:solidFill>
                  <a:srgbClr val="000000"/>
                </a:solidFill>
              </a:rPr>
              <a:t>dt, a, b</a:t>
            </a:r>
            <a:r>
              <a:rPr lang="en-US" dirty="0">
                <a:solidFill>
                  <a:srgbClr val="000000"/>
                </a:solidFill>
              </a:rPr>
              <a:t>)</a:t>
            </a:r>
            <a:r>
              <a:rPr lang="en-US" b="0" dirty="0">
                <a:solidFill>
                  <a:srgbClr val="000000"/>
                </a:solidFill>
              </a:rPr>
              <a:t> – extract a subset of the data based on a unique combination of values.</a:t>
            </a:r>
          </a:p>
        </p:txBody>
      </p:sp>
      <p:graphicFrame>
        <p:nvGraphicFramePr>
          <p:cNvPr id="231" name="Table"/>
          <p:cNvGraphicFramePr/>
          <p:nvPr>
            <p:extLst>
              <p:ext uri="{D42A27DB-BD31-4B8C-83A1-F6EECF244321}">
                <p14:modId xmlns:p14="http://schemas.microsoft.com/office/powerpoint/2010/main" val="4125015044"/>
              </p:ext>
            </p:extLst>
          </p:nvPr>
        </p:nvGraphicFramePr>
        <p:xfrm>
          <a:off x="10156338" y="7077802"/>
          <a:ext cx="453600" cy="609600"/>
        </p:xfrm>
        <a:graphic>
          <a:graphicData uri="http://schemas.openxmlformats.org/drawingml/2006/table">
            <a:tbl>
              <a:tblPr firstRow="1">
                <a:solidFill>
                  <a:srgbClr val="BE8411"/>
                </a:solidFill>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rgbClr val="F7DCA7"/>
                    </a:solidFill>
                  </a:tcPr>
                </a:tc>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rgbClr val="F7DCA7"/>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9D9D9"/>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rgbClr val="EEB648"/>
                    </a:solidFill>
                  </a:tcPr>
                </a:tc>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rgbClr val="EEB64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9D9D9"/>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rgbClr val="F7DCA7"/>
                    </a:solidFill>
                  </a:tcPr>
                </a:tc>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rgbClr val="F7DCA7"/>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9D9D9"/>
                    </a:solidFill>
                  </a:tcPr>
                </a:tc>
                <a:extLst>
                  <a:ext uri="{0D108BD9-81ED-4DB2-BD59-A6C34878D82A}">
                    <a16:rowId xmlns:a16="http://schemas.microsoft.com/office/drawing/2014/main" val="10003"/>
                  </a:ext>
                </a:extLst>
              </a:tr>
            </a:tbl>
          </a:graphicData>
        </a:graphic>
      </p:graphicFrame>
      <p:sp>
        <p:nvSpPr>
          <p:cNvPr id="232" name="Line"/>
          <p:cNvSpPr/>
          <p:nvPr/>
        </p:nvSpPr>
        <p:spPr>
          <a:xfrm>
            <a:off x="9928849" y="7235416"/>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233" name="Table"/>
          <p:cNvGraphicFramePr/>
          <p:nvPr>
            <p:extLst>
              <p:ext uri="{D42A27DB-BD31-4B8C-83A1-F6EECF244321}">
                <p14:modId xmlns:p14="http://schemas.microsoft.com/office/powerpoint/2010/main" val="642347985"/>
              </p:ext>
            </p:extLst>
          </p:nvPr>
        </p:nvGraphicFramePr>
        <p:xfrm>
          <a:off x="9357554" y="7077803"/>
          <a:ext cx="453600" cy="7620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rgbClr val="F7DCA7"/>
                    </a:solidFill>
                  </a:tcPr>
                </a:tc>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chemeClr val="accent3">
                        <a:lumMod val="7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chemeClr val="accent3">
                        <a:lumMod val="75000"/>
                      </a:schemeClr>
                    </a:solidFill>
                  </a:tcPr>
                </a:tc>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rgbClr val="EEB64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chemeClr val="accent3"/>
                    </a:solidFill>
                  </a:tcPr>
                </a:tc>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chemeClr val="accent3"/>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extLst>
                  <a:ext uri="{0D108BD9-81ED-4DB2-BD59-A6C34878D82A}">
                    <a16:rowId xmlns:a16="http://schemas.microsoft.com/office/drawing/2014/main" val="10003"/>
                  </a:ext>
                </a:extLst>
              </a:tr>
              <a:tr h="114300">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chemeClr val="accent3"/>
                    </a:solidFill>
                  </a:tcPr>
                </a:tc>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rgbClr val="EEB64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extLst>
                  <a:ext uri="{0D108BD9-81ED-4DB2-BD59-A6C34878D82A}">
                    <a16:rowId xmlns:a16="http://schemas.microsoft.com/office/drawing/2014/main" val="10004"/>
                  </a:ext>
                </a:extLst>
              </a:tr>
            </a:tbl>
          </a:graphicData>
        </a:graphic>
      </p:graphicFrame>
      <p:sp>
        <p:nvSpPr>
          <p:cNvPr id="234" name="Rektangel 233"/>
          <p:cNvSpPr/>
          <p:nvPr/>
        </p:nvSpPr>
        <p:spPr>
          <a:xfrm>
            <a:off x="9357554" y="6749944"/>
            <a:ext cx="1100622" cy="276999"/>
          </a:xfrm>
          <a:prstGeom prst="rect">
            <a:avLst/>
          </a:prstGeom>
        </p:spPr>
        <p:txBody>
          <a:bodyPr wrap="none" lIns="0">
            <a:spAutoFit/>
          </a:bodyPr>
          <a:lstStyle/>
          <a:p>
            <a:pPr lvl="1" indent="0"/>
            <a:r>
              <a:rPr lang="da-DK" dirty="0"/>
              <a:t>UNIQUE CASES</a:t>
            </a:r>
          </a:p>
        </p:txBody>
      </p:sp>
      <p:sp>
        <p:nvSpPr>
          <p:cNvPr id="235" name="Line"/>
          <p:cNvSpPr/>
          <p:nvPr/>
        </p:nvSpPr>
        <p:spPr>
          <a:xfrm>
            <a:off x="9357554" y="6732059"/>
            <a:ext cx="4320000" cy="797"/>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237" name="Line"/>
          <p:cNvSpPr/>
          <p:nvPr/>
        </p:nvSpPr>
        <p:spPr>
          <a:xfrm>
            <a:off x="5205368" y="7153214"/>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238" name="Table"/>
          <p:cNvGraphicFramePr/>
          <p:nvPr>
            <p:extLst>
              <p:ext uri="{D42A27DB-BD31-4B8C-83A1-F6EECF244321}">
                <p14:modId xmlns:p14="http://schemas.microsoft.com/office/powerpoint/2010/main" val="186124319"/>
              </p:ext>
            </p:extLst>
          </p:nvPr>
        </p:nvGraphicFramePr>
        <p:xfrm>
          <a:off x="4834526" y="7001444"/>
          <a:ext cx="299356" cy="609600"/>
        </p:xfrm>
        <a:graphic>
          <a:graphicData uri="http://schemas.openxmlformats.org/drawingml/2006/table">
            <a:tbl>
              <a:tblPr firstRow="1">
                <a:tableStyleId>{33BA23B1-9221-436E-865A-0063620EA4FD}</a:tableStyleId>
              </a:tblPr>
              <a:tblGrid>
                <a:gridCol w="149678">
                  <a:extLst>
                    <a:ext uri="{9D8B030D-6E8A-4147-A177-3AD203B41FA5}">
                      <a16:colId xmlns:a16="http://schemas.microsoft.com/office/drawing/2014/main" val="20000"/>
                    </a:ext>
                  </a:extLst>
                </a:gridCol>
                <a:gridCol w="149678">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extLst>
                  <a:ext uri="{0D108BD9-81ED-4DB2-BD59-A6C34878D82A}">
                    <a16:rowId xmlns:a16="http://schemas.microsoft.com/office/drawing/2014/main" val="10003"/>
                  </a:ext>
                </a:extLst>
              </a:tr>
            </a:tbl>
          </a:graphicData>
        </a:graphic>
      </p:graphicFrame>
      <p:sp>
        <p:nvSpPr>
          <p:cNvPr id="239" name="Use headers, colors, and/or backgrounds to separate or group together sections."/>
          <p:cNvSpPr txBox="1"/>
          <p:nvPr/>
        </p:nvSpPr>
        <p:spPr>
          <a:xfrm>
            <a:off x="6109463" y="7003318"/>
            <a:ext cx="3045062" cy="703269"/>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1" indent="0">
              <a:lnSpc>
                <a:spcPct val="90000"/>
              </a:lnSpc>
            </a:pPr>
            <a:r>
              <a:rPr lang="en-US" b="0" dirty="0">
                <a:solidFill>
                  <a:srgbClr val="000000"/>
                </a:solidFill>
              </a:rPr>
              <a:t>dt[</a:t>
            </a:r>
            <a:r>
              <a:rPr lang="en-US" dirty="0">
                <a:solidFill>
                  <a:srgbClr val="119571"/>
                </a:solidFill>
              </a:rPr>
              <a:t>a == 1</a:t>
            </a:r>
            <a:r>
              <a:rPr lang="en-US" dirty="0">
                <a:solidFill>
                  <a:srgbClr val="000000"/>
                </a:solidFill>
              </a:rPr>
              <a:t>, </a:t>
            </a:r>
            <a:r>
              <a:rPr lang="en-US" dirty="0">
                <a:solidFill>
                  <a:srgbClr val="167CC5"/>
                </a:solidFill>
              </a:rPr>
              <a:t>c := 1 + 2</a:t>
            </a:r>
            <a:r>
              <a:rPr lang="en-US" b="0" dirty="0">
                <a:solidFill>
                  <a:srgbClr val="000000"/>
                </a:solidFill>
              </a:rPr>
              <a:t>] – create a new column based on an expression but only for a subset of rows.</a:t>
            </a:r>
            <a:endParaRPr lang="en-US" dirty="0"/>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dirty="0"/>
          </a:p>
        </p:txBody>
      </p:sp>
      <p:graphicFrame>
        <p:nvGraphicFramePr>
          <p:cNvPr id="247" name="Table"/>
          <p:cNvGraphicFramePr/>
          <p:nvPr>
            <p:extLst>
              <p:ext uri="{D42A27DB-BD31-4B8C-83A1-F6EECF244321}">
                <p14:modId xmlns:p14="http://schemas.microsoft.com/office/powerpoint/2010/main" val="650253575"/>
              </p:ext>
            </p:extLst>
          </p:nvPr>
        </p:nvGraphicFramePr>
        <p:xfrm>
          <a:off x="5527040" y="4575756"/>
          <a:ext cx="154319" cy="304800"/>
        </p:xfrm>
        <a:graphic>
          <a:graphicData uri="http://schemas.openxmlformats.org/drawingml/2006/table">
            <a:tbl>
              <a:tblPr firstRow="1">
                <a:tableStyleId>{33BA23B1-9221-436E-865A-0063620EA4FD}</a:tableStyleId>
              </a:tblPr>
              <a:tblGrid>
                <a:gridCol w="154319">
                  <a:extLst>
                    <a:ext uri="{9D8B030D-6E8A-4147-A177-3AD203B41FA5}">
                      <a16:colId xmlns:a16="http://schemas.microsoft.com/office/drawing/2014/main" val="20000"/>
                    </a:ext>
                  </a:extLst>
                </a:gridCol>
              </a:tblGrid>
              <a:tr h="114300">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bl>
          </a:graphicData>
        </a:graphic>
      </p:graphicFrame>
      <p:sp>
        <p:nvSpPr>
          <p:cNvPr id="248" name="Line"/>
          <p:cNvSpPr/>
          <p:nvPr/>
        </p:nvSpPr>
        <p:spPr>
          <a:xfrm>
            <a:off x="5340942" y="4725185"/>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249" name="Table"/>
          <p:cNvGraphicFramePr/>
          <p:nvPr>
            <p:extLst>
              <p:ext uri="{D42A27DB-BD31-4B8C-83A1-F6EECF244321}">
                <p14:modId xmlns:p14="http://schemas.microsoft.com/office/powerpoint/2010/main" val="4251470995"/>
              </p:ext>
            </p:extLst>
          </p:nvPr>
        </p:nvGraphicFramePr>
        <p:xfrm>
          <a:off x="4834526" y="4574631"/>
          <a:ext cx="462537" cy="609600"/>
        </p:xfrm>
        <a:graphic>
          <a:graphicData uri="http://schemas.openxmlformats.org/drawingml/2006/table">
            <a:tbl>
              <a:tblPr firstRow="1">
                <a:tableStyleId>{33BA23B1-9221-436E-865A-0063620EA4FD}</a:tableStyleId>
              </a:tblPr>
              <a:tblGrid>
                <a:gridCol w="154179">
                  <a:extLst>
                    <a:ext uri="{9D8B030D-6E8A-4147-A177-3AD203B41FA5}">
                      <a16:colId xmlns:a16="http://schemas.microsoft.com/office/drawing/2014/main" val="20000"/>
                    </a:ext>
                  </a:extLst>
                </a:gridCol>
                <a:gridCol w="154179">
                  <a:extLst>
                    <a:ext uri="{9D8B030D-6E8A-4147-A177-3AD203B41FA5}">
                      <a16:colId xmlns:a16="http://schemas.microsoft.com/office/drawing/2014/main" val="20001"/>
                    </a:ext>
                  </a:extLst>
                </a:gridCol>
                <a:gridCol w="154179">
                  <a:extLst>
                    <a:ext uri="{9D8B030D-6E8A-4147-A177-3AD203B41FA5}">
                      <a16:colId xmlns:a16="http://schemas.microsoft.com/office/drawing/2014/main" val="20002"/>
                    </a:ext>
                  </a:extLst>
                </a:gridCol>
              </a:tblGrid>
              <a:tr h="1524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extLst>
                  <a:ext uri="{0D108BD9-81ED-4DB2-BD59-A6C34878D82A}">
                    <a16:rowId xmlns:a16="http://schemas.microsoft.com/office/drawing/2014/main" val="10001"/>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extLst>
                  <a:ext uri="{0D108BD9-81ED-4DB2-BD59-A6C34878D82A}">
                    <a16:rowId xmlns:a16="http://schemas.microsoft.com/office/drawing/2014/main" val="10002"/>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extLst>
                  <a:ext uri="{0D108BD9-81ED-4DB2-BD59-A6C34878D82A}">
                    <a16:rowId xmlns:a16="http://schemas.microsoft.com/office/drawing/2014/main" val="10003"/>
                  </a:ext>
                </a:extLst>
              </a:tr>
            </a:tbl>
          </a:graphicData>
        </a:graphic>
      </p:graphicFrame>
      <p:sp>
        <p:nvSpPr>
          <p:cNvPr id="253" name="Rektangel 252"/>
          <p:cNvSpPr/>
          <p:nvPr/>
        </p:nvSpPr>
        <p:spPr>
          <a:xfrm>
            <a:off x="4834526" y="4192366"/>
            <a:ext cx="911468" cy="276999"/>
          </a:xfrm>
          <a:prstGeom prst="rect">
            <a:avLst/>
          </a:prstGeom>
        </p:spPr>
        <p:txBody>
          <a:bodyPr wrap="none" lIns="0">
            <a:spAutoFit/>
          </a:bodyPr>
          <a:lstStyle/>
          <a:p>
            <a:pPr lvl="1" indent="0"/>
            <a:r>
              <a:rPr lang="da-DK" dirty="0"/>
              <a:t>SUMMARIZE</a:t>
            </a:r>
          </a:p>
        </p:txBody>
      </p:sp>
      <p:graphicFrame>
        <p:nvGraphicFramePr>
          <p:cNvPr id="236" name="Table"/>
          <p:cNvGraphicFramePr/>
          <p:nvPr>
            <p:extLst>
              <p:ext uri="{D42A27DB-BD31-4B8C-83A1-F6EECF244321}">
                <p14:modId xmlns:p14="http://schemas.microsoft.com/office/powerpoint/2010/main" val="2876459712"/>
              </p:ext>
            </p:extLst>
          </p:nvPr>
        </p:nvGraphicFramePr>
        <p:xfrm>
          <a:off x="5406468" y="6998670"/>
          <a:ext cx="487625" cy="6096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49225">
                  <a:extLst>
                    <a:ext uri="{9D8B030D-6E8A-4147-A177-3AD203B41FA5}">
                      <a16:colId xmlns:a16="http://schemas.microsoft.com/office/drawing/2014/main" val="20001"/>
                    </a:ext>
                  </a:extLst>
                </a:gridCol>
                <a:gridCol w="187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r>
                        <a:rPr lang="da-DK" dirty="0"/>
                        <a:t>NA</a:t>
                      </a: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r>
                        <a:rPr lang="da-DK" dirty="0"/>
                        <a:t>3</a:t>
                      </a: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r>
                        <a:rPr lang="da-DK" dirty="0"/>
                        <a:t>NA</a:t>
                      </a: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3" name="Rektangel 2"/>
          <p:cNvSpPr/>
          <p:nvPr/>
        </p:nvSpPr>
        <p:spPr>
          <a:xfrm>
            <a:off x="9357554" y="8082223"/>
            <a:ext cx="4320000" cy="590931"/>
          </a:xfrm>
          <a:prstGeom prst="rect">
            <a:avLst/>
          </a:prstGeom>
        </p:spPr>
        <p:txBody>
          <a:bodyPr wrap="square" lIns="0" rIns="0">
            <a:spAutoFit/>
          </a:bodyPr>
          <a:lstStyle/>
          <a:p>
            <a:pPr lvl="1" indent="0">
              <a:lnSpc>
                <a:spcPct val="90000"/>
              </a:lnSpc>
            </a:pPr>
            <a:r>
              <a:rPr lang="en-US" dirty="0" err="1">
                <a:solidFill>
                  <a:srgbClr val="000000"/>
                </a:solidFill>
              </a:rPr>
              <a:t>uniqueN</a:t>
            </a:r>
            <a:r>
              <a:rPr lang="en-US" dirty="0">
                <a:solidFill>
                  <a:srgbClr val="000000"/>
                </a:solidFill>
              </a:rPr>
              <a:t>(</a:t>
            </a:r>
            <a:r>
              <a:rPr lang="en-US" b="0" dirty="0" err="1">
                <a:solidFill>
                  <a:srgbClr val="000000"/>
                </a:solidFill>
              </a:rPr>
              <a:t>dt</a:t>
            </a:r>
            <a:r>
              <a:rPr lang="en-US" b="0" dirty="0">
                <a:solidFill>
                  <a:srgbClr val="000000"/>
                </a:solidFill>
              </a:rPr>
              <a:t>, by = c(“a”, “b”)</a:t>
            </a:r>
            <a:r>
              <a:rPr lang="en-US" dirty="0">
                <a:solidFill>
                  <a:srgbClr val="000000"/>
                </a:solidFill>
              </a:rPr>
              <a:t>)</a:t>
            </a:r>
            <a:r>
              <a:rPr lang="en-US" b="0" dirty="0">
                <a:solidFill>
                  <a:srgbClr val="000000"/>
                </a:solidFill>
              </a:rPr>
              <a:t> – return the number of unique rows, based on columns specified in “by”. Leave out “by” to use all columns.</a:t>
            </a:r>
          </a:p>
        </p:txBody>
      </p:sp>
      <p:pic>
        <p:nvPicPr>
          <p:cNvPr id="84" name="Graphic 83">
            <a:extLst>
              <a:ext uri="{FF2B5EF4-FFF2-40B4-BE49-F238E27FC236}">
                <a16:creationId xmlns:a16="http://schemas.microsoft.com/office/drawing/2014/main" id="{43CC6773-1267-9A43-98DD-0FDDAB5749C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359509" y="294298"/>
            <a:ext cx="1316771" cy="1517805"/>
          </a:xfrm>
          <a:prstGeom prst="rect">
            <a:avLst/>
          </a:prstGeom>
        </p:spPr>
      </p:pic>
      <p:sp>
        <p:nvSpPr>
          <p:cNvPr id="92" name="Line">
            <a:extLst>
              <a:ext uri="{FF2B5EF4-FFF2-40B4-BE49-F238E27FC236}">
                <a16:creationId xmlns:a16="http://schemas.microsoft.com/office/drawing/2014/main" id="{D1B8FF3B-6C57-DF4D-B3E5-95B25814611A}"/>
              </a:ext>
            </a:extLst>
          </p:cNvPr>
          <p:cNvSpPr/>
          <p:nvPr/>
        </p:nvSpPr>
        <p:spPr>
          <a:xfrm flipV="1">
            <a:off x="4834525" y="7981457"/>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dirty="0"/>
          </a:p>
        </p:txBody>
      </p:sp>
      <p:sp>
        <p:nvSpPr>
          <p:cNvPr id="93" name="Layout Suggestions">
            <a:extLst>
              <a:ext uri="{FF2B5EF4-FFF2-40B4-BE49-F238E27FC236}">
                <a16:creationId xmlns:a16="http://schemas.microsoft.com/office/drawing/2014/main" id="{B31B9D0D-B029-3849-95ED-A6B0B6BAD9D8}"/>
              </a:ext>
            </a:extLst>
          </p:cNvPr>
          <p:cNvSpPr txBox="1"/>
          <p:nvPr/>
        </p:nvSpPr>
        <p:spPr>
          <a:xfrm>
            <a:off x="4834525" y="8071462"/>
            <a:ext cx="3840883" cy="340029"/>
          </a:xfrm>
          <a:prstGeom prst="rect">
            <a:avLst/>
          </a:prstGeom>
          <a:ln w="12700">
            <a:miter lim="400000"/>
          </a:ln>
          <a:extLst>
            <a:ext uri="{C572A759-6A51-4108-AA02-DFA0A04FC94B}">
              <ma14:wrappingTextBoxFlag xmlns:ma14="http://schemas.microsoft.com/office/mac/drawingml/2011/main" xmlns="" val="1"/>
            </a:ext>
          </a:extLst>
        </p:spPr>
        <p:txBody>
          <a:bodyPr wrap="square" lIns="0" tIns="12700" rIns="12700" bIns="12700" anchor="ctr">
            <a:spAutoFit/>
          </a:bodyPr>
          <a:lstStyle/>
          <a:p>
            <a:pPr lvl="1" indent="0">
              <a:lnSpc>
                <a:spcPct val="80000"/>
              </a:lnSpc>
              <a:spcBef>
                <a:spcPts val="0"/>
              </a:spcBef>
              <a:defRPr sz="2500" b="0">
                <a:solidFill>
                  <a:srgbClr val="628DB5"/>
                </a:solidFill>
              </a:defRPr>
            </a:pPr>
            <a:r>
              <a:rPr lang="en-US" dirty="0">
                <a:solidFill>
                  <a:schemeClr val="tx1">
                    <a:lumMod val="75000"/>
                  </a:schemeClr>
                </a:solidFill>
              </a:rPr>
              <a:t>Group according to </a:t>
            </a:r>
            <a:r>
              <a:rPr lang="en-US" dirty="0">
                <a:solidFill>
                  <a:srgbClr val="B74919"/>
                </a:solidFill>
              </a:rPr>
              <a:t>by</a:t>
            </a:r>
          </a:p>
        </p:txBody>
      </p:sp>
      <p:graphicFrame>
        <p:nvGraphicFramePr>
          <p:cNvPr id="94" name="Table">
            <a:extLst>
              <a:ext uri="{FF2B5EF4-FFF2-40B4-BE49-F238E27FC236}">
                <a16:creationId xmlns:a16="http://schemas.microsoft.com/office/drawing/2014/main" id="{79B945F6-A997-F048-867C-9D072ADC99E9}"/>
              </a:ext>
            </a:extLst>
          </p:cNvPr>
          <p:cNvGraphicFramePr/>
          <p:nvPr>
            <p:extLst>
              <p:ext uri="{D42A27DB-BD31-4B8C-83A1-F6EECF244321}">
                <p14:modId xmlns:p14="http://schemas.microsoft.com/office/powerpoint/2010/main" val="1839026124"/>
              </p:ext>
            </p:extLst>
          </p:nvPr>
        </p:nvGraphicFramePr>
        <p:xfrm>
          <a:off x="5541596" y="8572285"/>
          <a:ext cx="453600" cy="4572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7DCA7">
                        <a:alpha val="56488"/>
                      </a:srgb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7DCA7">
                        <a:alpha val="56488"/>
                      </a:srgb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7DCA7">
                        <a:alpha val="56488"/>
                      </a:srgb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7DCA7">
                        <a:alpha val="56488"/>
                      </a:srgb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7DCA7">
                        <a:alpha val="56488"/>
                      </a:srgb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7DCA7">
                        <a:alpha val="56488"/>
                      </a:srgbClr>
                    </a:solidFill>
                  </a:tcPr>
                </a:tc>
                <a:extLst>
                  <a:ext uri="{0D108BD9-81ED-4DB2-BD59-A6C34878D82A}">
                    <a16:rowId xmlns:a16="http://schemas.microsoft.com/office/drawing/2014/main" val="10002"/>
                  </a:ext>
                </a:extLst>
              </a:tr>
            </a:tbl>
          </a:graphicData>
        </a:graphic>
      </p:graphicFrame>
      <p:sp>
        <p:nvSpPr>
          <p:cNvPr id="95" name="Line">
            <a:extLst>
              <a:ext uri="{FF2B5EF4-FFF2-40B4-BE49-F238E27FC236}">
                <a16:creationId xmlns:a16="http://schemas.microsoft.com/office/drawing/2014/main" id="{2DABAA71-5B01-564B-ADCF-5D1C5CF0E04A}"/>
              </a:ext>
            </a:extLst>
          </p:cNvPr>
          <p:cNvSpPr/>
          <p:nvPr/>
        </p:nvSpPr>
        <p:spPr>
          <a:xfrm>
            <a:off x="5355353" y="8723388"/>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96" name="Table">
            <a:extLst>
              <a:ext uri="{FF2B5EF4-FFF2-40B4-BE49-F238E27FC236}">
                <a16:creationId xmlns:a16="http://schemas.microsoft.com/office/drawing/2014/main" id="{9BF9812C-594F-2649-8AB7-B2CB5A718183}"/>
              </a:ext>
            </a:extLst>
          </p:cNvPr>
          <p:cNvGraphicFramePr/>
          <p:nvPr>
            <p:extLst>
              <p:ext uri="{D42A27DB-BD31-4B8C-83A1-F6EECF244321}">
                <p14:modId xmlns:p14="http://schemas.microsoft.com/office/powerpoint/2010/main" val="1457983285"/>
              </p:ext>
            </p:extLst>
          </p:nvPr>
        </p:nvGraphicFramePr>
        <p:xfrm>
          <a:off x="4834525" y="8573668"/>
          <a:ext cx="453600" cy="10668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7DCA7"/>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7DCA7"/>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7DCA7"/>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7DCA7"/>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7DCA7"/>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7DCA7"/>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extLst>
                  <a:ext uri="{0D108BD9-81ED-4DB2-BD59-A6C34878D82A}">
                    <a16:rowId xmlns:a16="http://schemas.microsoft.com/office/drawing/2014/main" val="10003"/>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extLst>
                  <a:ext uri="{0D108BD9-81ED-4DB2-BD59-A6C34878D82A}">
                    <a16:rowId xmlns:a16="http://schemas.microsoft.com/office/drawing/2014/main" val="10004"/>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5"/>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6"/>
                  </a:ext>
                </a:extLst>
              </a:tr>
            </a:tbl>
          </a:graphicData>
        </a:graphic>
      </p:graphicFrame>
      <p:graphicFrame>
        <p:nvGraphicFramePr>
          <p:cNvPr id="97" name="Tabel 3">
            <a:extLst>
              <a:ext uri="{FF2B5EF4-FFF2-40B4-BE49-F238E27FC236}">
                <a16:creationId xmlns:a16="http://schemas.microsoft.com/office/drawing/2014/main" id="{443F8848-7FD4-6848-A08D-A03EE8956F06}"/>
              </a:ext>
            </a:extLst>
          </p:cNvPr>
          <p:cNvGraphicFramePr>
            <a:graphicFrameLocks noGrp="1"/>
          </p:cNvGraphicFramePr>
          <p:nvPr>
            <p:extLst>
              <p:ext uri="{D42A27DB-BD31-4B8C-83A1-F6EECF244321}">
                <p14:modId xmlns:p14="http://schemas.microsoft.com/office/powerpoint/2010/main" val="84756509"/>
              </p:ext>
            </p:extLst>
          </p:nvPr>
        </p:nvGraphicFramePr>
        <p:xfrm>
          <a:off x="5426367" y="9051157"/>
          <a:ext cx="453600" cy="3048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EEB64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EEB64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EEB648"/>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EEB64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EEB64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EEB648"/>
                    </a:solidFill>
                  </a:tcPr>
                </a:tc>
                <a:extLst>
                  <a:ext uri="{0D108BD9-81ED-4DB2-BD59-A6C34878D82A}">
                    <a16:rowId xmlns:a16="http://schemas.microsoft.com/office/drawing/2014/main" val="10001"/>
                  </a:ext>
                </a:extLst>
              </a:tr>
            </a:tbl>
          </a:graphicData>
        </a:graphic>
      </p:graphicFrame>
      <p:graphicFrame>
        <p:nvGraphicFramePr>
          <p:cNvPr id="98" name="Tabel 4">
            <a:extLst>
              <a:ext uri="{FF2B5EF4-FFF2-40B4-BE49-F238E27FC236}">
                <a16:creationId xmlns:a16="http://schemas.microsoft.com/office/drawing/2014/main" id="{B1606D4E-6C79-CA4E-8B89-B6BEB98D4D8D}"/>
              </a:ext>
            </a:extLst>
          </p:cNvPr>
          <p:cNvGraphicFramePr>
            <a:graphicFrameLocks noGrp="1"/>
          </p:cNvGraphicFramePr>
          <p:nvPr>
            <p:extLst>
              <p:ext uri="{D42A27DB-BD31-4B8C-83A1-F6EECF244321}">
                <p14:modId xmlns:p14="http://schemas.microsoft.com/office/powerpoint/2010/main" val="423351732"/>
              </p:ext>
            </p:extLst>
          </p:nvPr>
        </p:nvGraphicFramePr>
        <p:xfrm>
          <a:off x="5580383" y="9384514"/>
          <a:ext cx="453600" cy="3048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45591">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BE8411"/>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BE8411"/>
                    </a:solidFill>
                  </a:tcPr>
                </a:tc>
                <a:extLst>
                  <a:ext uri="{0D108BD9-81ED-4DB2-BD59-A6C34878D82A}">
                    <a16:rowId xmlns:a16="http://schemas.microsoft.com/office/drawing/2014/main" val="10001"/>
                  </a:ext>
                </a:extLst>
              </a:tr>
            </a:tbl>
          </a:graphicData>
        </a:graphic>
      </p:graphicFrame>
      <p:sp>
        <p:nvSpPr>
          <p:cNvPr id="99" name="Line">
            <a:extLst>
              <a:ext uri="{FF2B5EF4-FFF2-40B4-BE49-F238E27FC236}">
                <a16:creationId xmlns:a16="http://schemas.microsoft.com/office/drawing/2014/main" id="{A0C1E1A8-344F-B842-A209-E7720244B819}"/>
              </a:ext>
            </a:extLst>
          </p:cNvPr>
          <p:cNvSpPr/>
          <p:nvPr/>
        </p:nvSpPr>
        <p:spPr>
          <a:xfrm>
            <a:off x="6041833" y="8727896"/>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00" name="Table">
            <a:extLst>
              <a:ext uri="{FF2B5EF4-FFF2-40B4-BE49-F238E27FC236}">
                <a16:creationId xmlns:a16="http://schemas.microsoft.com/office/drawing/2014/main" id="{542333FA-63C1-CB4A-BBB5-22C50E8B3306}"/>
              </a:ext>
            </a:extLst>
          </p:cNvPr>
          <p:cNvGraphicFramePr/>
          <p:nvPr>
            <p:extLst>
              <p:ext uri="{D42A27DB-BD31-4B8C-83A1-F6EECF244321}">
                <p14:modId xmlns:p14="http://schemas.microsoft.com/office/powerpoint/2010/main" val="4274530397"/>
              </p:ext>
            </p:extLst>
          </p:nvPr>
        </p:nvGraphicFramePr>
        <p:xfrm>
          <a:off x="6218395" y="8571732"/>
          <a:ext cx="453600" cy="6096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7DCA7"/>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7DCA7"/>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7DCA7"/>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3"/>
                  </a:ext>
                </a:extLst>
              </a:tr>
            </a:tbl>
          </a:graphicData>
        </a:graphic>
      </p:graphicFrame>
      <p:sp>
        <p:nvSpPr>
          <p:cNvPr id="101" name="Use headers, colors, and/or backgrounds to separate or group together sections.">
            <a:extLst>
              <a:ext uri="{FF2B5EF4-FFF2-40B4-BE49-F238E27FC236}">
                <a16:creationId xmlns:a16="http://schemas.microsoft.com/office/drawing/2014/main" id="{98E8719E-5D47-0E45-9466-14965AD66E5B}"/>
              </a:ext>
            </a:extLst>
          </p:cNvPr>
          <p:cNvSpPr txBox="1"/>
          <p:nvPr/>
        </p:nvSpPr>
        <p:spPr>
          <a:xfrm>
            <a:off x="6822303" y="8579408"/>
            <a:ext cx="2332222" cy="104849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1" indent="0">
              <a:lnSpc>
                <a:spcPct val="90000"/>
              </a:lnSpc>
            </a:pPr>
            <a:r>
              <a:rPr lang="en-US" b="0" dirty="0">
                <a:solidFill>
                  <a:srgbClr val="000000"/>
                </a:solidFill>
              </a:rPr>
              <a:t>dt[, </a:t>
            </a:r>
            <a:r>
              <a:rPr lang="en-US" dirty="0">
                <a:solidFill>
                  <a:srgbClr val="119571"/>
                </a:solidFill>
              </a:rPr>
              <a:t>j</a:t>
            </a:r>
            <a:r>
              <a:rPr lang="en-US" dirty="0">
                <a:solidFill>
                  <a:srgbClr val="000000"/>
                </a:solidFill>
              </a:rPr>
              <a:t>, </a:t>
            </a:r>
            <a:r>
              <a:rPr lang="en-US" dirty="0">
                <a:solidFill>
                  <a:srgbClr val="B74919"/>
                </a:solidFill>
              </a:rPr>
              <a:t>by = .(a)</a:t>
            </a:r>
            <a:r>
              <a:rPr lang="en-US" b="0" dirty="0">
                <a:solidFill>
                  <a:srgbClr val="B74919"/>
                </a:solidFill>
              </a:rPr>
              <a:t>] </a:t>
            </a:r>
            <a:r>
              <a:rPr lang="en-US" b="0" dirty="0">
                <a:solidFill>
                  <a:srgbClr val="000000"/>
                </a:solidFill>
              </a:rPr>
              <a:t>– group rows by the values in one or more columns</a:t>
            </a:r>
            <a:r>
              <a:rPr lang="en-US" b="0" dirty="0">
                <a:solidFill>
                  <a:srgbClr val="000000"/>
                </a:solidFill>
                <a:cs typeface="Arial" panose="020B0604020202020204" pitchFamily="34" charset="0"/>
              </a:rPr>
              <a:t>.</a:t>
            </a:r>
          </a:p>
          <a:p>
            <a:pPr lvl="1" indent="0">
              <a:lnSpc>
                <a:spcPct val="90000"/>
              </a:lnSpc>
            </a:pPr>
            <a:endParaRPr lang="en-US" b="0" dirty="0">
              <a:solidFill>
                <a:srgbClr val="000000"/>
              </a:solidFill>
              <a:cs typeface="Arial" panose="020B0604020202020204" pitchFamily="34" charset="0"/>
            </a:endParaRPr>
          </a:p>
          <a:p>
            <a:pPr lvl="1" indent="0">
              <a:lnSpc>
                <a:spcPct val="90000"/>
              </a:lnSpc>
            </a:pPr>
            <a:r>
              <a:rPr lang="en-US" b="0" dirty="0">
                <a:solidFill>
                  <a:srgbClr val="000000"/>
                </a:solidFill>
                <a:cs typeface="Arial" panose="020B0604020202020204" pitchFamily="34" charset="0"/>
              </a:rPr>
              <a:t>Use “</a:t>
            </a:r>
            <a:r>
              <a:rPr lang="en-US" dirty="0" err="1">
                <a:solidFill>
                  <a:srgbClr val="B74919"/>
                </a:solidFill>
                <a:cs typeface="Arial" panose="020B0604020202020204" pitchFamily="34" charset="0"/>
              </a:rPr>
              <a:t>keyby</a:t>
            </a:r>
            <a:r>
              <a:rPr lang="en-US" dirty="0">
                <a:solidFill>
                  <a:srgbClr val="B74919"/>
                </a:solidFill>
                <a:cs typeface="Arial" panose="020B0604020202020204" pitchFamily="34" charset="0"/>
              </a:rPr>
              <a:t> = .(a)</a:t>
            </a:r>
            <a:r>
              <a:rPr lang="en-US" b="0" dirty="0">
                <a:solidFill>
                  <a:srgbClr val="000000"/>
                </a:solidFill>
                <a:cs typeface="Arial" panose="020B0604020202020204" pitchFamily="34" charset="0"/>
              </a:rPr>
              <a:t>” for grouping and simultaneously sorting according to group column(s).</a:t>
            </a:r>
            <a:endParaRPr lang="en-US" b="0" dirty="0">
              <a:solidFill>
                <a:srgbClr val="000000"/>
              </a:solidFill>
            </a:endParaRPr>
          </a:p>
        </p:txBody>
      </p:sp>
      <p:sp>
        <p:nvSpPr>
          <p:cNvPr id="102" name="Line">
            <a:extLst>
              <a:ext uri="{FF2B5EF4-FFF2-40B4-BE49-F238E27FC236}">
                <a16:creationId xmlns:a16="http://schemas.microsoft.com/office/drawing/2014/main" id="{6F914470-B6DA-2345-9E90-BF891DAB8549}"/>
              </a:ext>
            </a:extLst>
          </p:cNvPr>
          <p:cNvSpPr/>
          <p:nvPr/>
        </p:nvSpPr>
        <p:spPr>
          <a:xfrm>
            <a:off x="9357554" y="3668893"/>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03" name="Useful Elements">
            <a:extLst>
              <a:ext uri="{FF2B5EF4-FFF2-40B4-BE49-F238E27FC236}">
                <a16:creationId xmlns:a16="http://schemas.microsoft.com/office/drawing/2014/main" id="{DD34CE4D-5E1C-004A-9859-97898C186D20}"/>
              </a:ext>
            </a:extLst>
          </p:cNvPr>
          <p:cNvSpPr txBox="1"/>
          <p:nvPr/>
        </p:nvSpPr>
        <p:spPr>
          <a:xfrm>
            <a:off x="9357554" y="3778735"/>
            <a:ext cx="3858010" cy="340029"/>
          </a:xfrm>
          <a:prstGeom prst="rect">
            <a:avLst/>
          </a:prstGeom>
          <a:ln w="12700">
            <a:miter lim="400000"/>
          </a:ln>
          <a:extLst>
            <a:ext uri="{C572A759-6A51-4108-AA02-DFA0A04FC94B}">
              <ma14:wrappingTextBoxFlag xmlns:ma14="http://schemas.microsoft.com/office/mac/drawingml/2011/main" xmlns="" val="1"/>
            </a:ext>
          </a:extLst>
        </p:spPr>
        <p:txBody>
          <a:bodyPr wrap="square" lIns="0" tIns="12700" rIns="12700" bIns="12700" anchor="ctr">
            <a:spAutoFit/>
          </a:bodyPr>
          <a:lstStyle/>
          <a:p>
            <a:pPr lvl="1" indent="0">
              <a:lnSpc>
                <a:spcPct val="80000"/>
              </a:lnSpc>
              <a:spcBef>
                <a:spcPts val="0"/>
              </a:spcBef>
              <a:defRPr sz="2500" b="0">
                <a:solidFill>
                  <a:srgbClr val="628DB5"/>
                </a:solidFill>
              </a:defRPr>
            </a:pPr>
            <a:r>
              <a:rPr lang="en-US" dirty="0">
                <a:solidFill>
                  <a:srgbClr val="393939"/>
                </a:solidFill>
              </a:rPr>
              <a:t>Chaining</a:t>
            </a:r>
          </a:p>
        </p:txBody>
      </p:sp>
      <p:sp>
        <p:nvSpPr>
          <p:cNvPr id="108" name="Use headers, colors, and/or backgrounds to separate or group together sections.">
            <a:extLst>
              <a:ext uri="{FF2B5EF4-FFF2-40B4-BE49-F238E27FC236}">
                <a16:creationId xmlns:a16="http://schemas.microsoft.com/office/drawing/2014/main" id="{33A98CA9-3C1F-4C42-AC36-FE4E87F51AF9}"/>
              </a:ext>
            </a:extLst>
          </p:cNvPr>
          <p:cNvSpPr txBox="1"/>
          <p:nvPr/>
        </p:nvSpPr>
        <p:spPr>
          <a:xfrm>
            <a:off x="9357554" y="4204015"/>
            <a:ext cx="4211596" cy="442029"/>
          </a:xfrm>
          <a:prstGeom prst="rect">
            <a:avLst/>
          </a:prstGeom>
          <a:ln w="12700">
            <a:miter lim="400000"/>
          </a:ln>
          <a:extLst>
            <a:ext uri="{C572A759-6A51-4108-AA02-DFA0A04FC94B}">
              <ma14:wrappingTextBoxFlag xmlns:ma14="http://schemas.microsoft.com/office/mac/drawingml/2011/main" xmlns="" val="1"/>
            </a:ext>
          </a:extLst>
        </p:spPr>
        <p:txBody>
          <a:bodyPr wrap="square" lIns="0" tIns="54000" rIns="0" bIns="54570">
            <a:spAutoFit/>
          </a:bodyPr>
          <a:lstStyle/>
          <a:p>
            <a:pPr lvl="1" indent="0">
              <a:lnSpc>
                <a:spcPct val="90000"/>
              </a:lnSpc>
            </a:pPr>
            <a:r>
              <a:rPr lang="en-US" dirty="0" err="1">
                <a:solidFill>
                  <a:srgbClr val="000000"/>
                </a:solidFill>
              </a:rPr>
              <a:t>dt</a:t>
            </a:r>
            <a:r>
              <a:rPr lang="en-US" dirty="0">
                <a:solidFill>
                  <a:srgbClr val="000000"/>
                </a:solidFill>
              </a:rPr>
              <a:t>[</a:t>
            </a:r>
            <a:r>
              <a:rPr lang="en-US" b="0" dirty="0">
                <a:solidFill>
                  <a:srgbClr val="000000"/>
                </a:solidFill>
              </a:rPr>
              <a:t>…</a:t>
            </a:r>
            <a:r>
              <a:rPr lang="en-US" dirty="0">
                <a:solidFill>
                  <a:srgbClr val="000000"/>
                </a:solidFill>
              </a:rPr>
              <a:t>][</a:t>
            </a:r>
            <a:r>
              <a:rPr lang="en-US" b="0" dirty="0">
                <a:solidFill>
                  <a:srgbClr val="000000"/>
                </a:solidFill>
              </a:rPr>
              <a:t>…</a:t>
            </a:r>
            <a:r>
              <a:rPr lang="en-US" dirty="0">
                <a:solidFill>
                  <a:srgbClr val="000000"/>
                </a:solidFill>
              </a:rPr>
              <a:t>] </a:t>
            </a:r>
            <a:r>
              <a:rPr lang="en-US" b="0" dirty="0">
                <a:solidFill>
                  <a:srgbClr val="000000"/>
                </a:solidFill>
              </a:rPr>
              <a:t>– perform a sequence of </a:t>
            </a:r>
            <a:r>
              <a:rPr lang="en-US" b="0" dirty="0" err="1">
                <a:solidFill>
                  <a:srgbClr val="000000"/>
                </a:solidFill>
              </a:rPr>
              <a:t>data.table</a:t>
            </a:r>
            <a:r>
              <a:rPr lang="en-US" b="0" dirty="0">
                <a:solidFill>
                  <a:srgbClr val="000000"/>
                </a:solidFill>
              </a:rPr>
              <a:t> operations by </a:t>
            </a:r>
            <a:r>
              <a:rPr lang="en-US" b="0" i="1" dirty="0">
                <a:solidFill>
                  <a:srgbClr val="000000"/>
                </a:solidFill>
              </a:rPr>
              <a:t>chaining</a:t>
            </a:r>
            <a:r>
              <a:rPr lang="en-US" b="0" dirty="0">
                <a:solidFill>
                  <a:srgbClr val="000000"/>
                </a:solidFill>
              </a:rPr>
              <a:t> multiple “[]”. </a:t>
            </a:r>
            <a:endParaRPr lang="da-DK" b="0" dirty="0">
              <a:solidFill>
                <a:srgbClr val="000000"/>
              </a:solidFill>
            </a:endParaRPr>
          </a:p>
        </p:txBody>
      </p:sp>
      <p:sp>
        <p:nvSpPr>
          <p:cNvPr id="109" name="Group">
            <a:extLst>
              <a:ext uri="{FF2B5EF4-FFF2-40B4-BE49-F238E27FC236}">
                <a16:creationId xmlns:a16="http://schemas.microsoft.com/office/drawing/2014/main" id="{7C094C0A-A0A2-C145-A656-D45E5E8ECA8E}"/>
              </a:ext>
            </a:extLst>
          </p:cNvPr>
          <p:cNvSpPr/>
          <p:nvPr/>
        </p:nvSpPr>
        <p:spPr>
          <a:xfrm>
            <a:off x="9357554" y="8786963"/>
            <a:ext cx="4320000" cy="1348679"/>
          </a:xfrm>
          <a:prstGeom prst="rect">
            <a:avLst/>
          </a:prstGeom>
          <a:gradFill flip="none" rotWithShape="1">
            <a:gsLst>
              <a:gs pos="0">
                <a:srgbClr val="F6F6F6"/>
              </a:gs>
              <a:gs pos="38000">
                <a:srgbClr val="F6F6F6"/>
              </a:gs>
              <a:gs pos="100000">
                <a:schemeClr val="bg1"/>
              </a:gs>
            </a:gsLst>
            <a:lin ang="5400000" scaled="1"/>
            <a:tileRect/>
          </a:gradFill>
          <a:ln w="12700">
            <a:miter lim="400000"/>
          </a:ln>
        </p:spPr>
        <p:txBody>
          <a:bodyPr lIns="54570" tIns="54570" rIns="54570" bIns="54570" anchor="ctr"/>
          <a:lstStyle/>
          <a:p>
            <a:pPr>
              <a:lnSpc>
                <a:spcPct val="80000"/>
              </a:lnSpc>
              <a:spcBef>
                <a:spcPts val="0"/>
              </a:spcBef>
              <a:defRPr sz="1000" b="0">
                <a:solidFill>
                  <a:srgbClr val="000000"/>
                </a:solidFill>
              </a:defRPr>
            </a:pPr>
            <a:endParaRPr/>
          </a:p>
        </p:txBody>
      </p:sp>
      <p:sp>
        <p:nvSpPr>
          <p:cNvPr id="110" name="Thank you for making a new cheatsheet for R! These cheatsheets have an important job:">
            <a:extLst>
              <a:ext uri="{FF2B5EF4-FFF2-40B4-BE49-F238E27FC236}">
                <a16:creationId xmlns:a16="http://schemas.microsoft.com/office/drawing/2014/main" id="{6CD7B3C5-E6B1-2C4D-984E-697D10012176}"/>
              </a:ext>
            </a:extLst>
          </p:cNvPr>
          <p:cNvSpPr txBox="1"/>
          <p:nvPr/>
        </p:nvSpPr>
        <p:spPr>
          <a:xfrm>
            <a:off x="9513344" y="8901334"/>
            <a:ext cx="4130480" cy="119504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p>
            <a:pPr lvl="1" indent="0"/>
            <a:r>
              <a:rPr lang="da-DK" dirty="0"/>
              <a:t>* SET FUNCTIONS</a:t>
            </a:r>
          </a:p>
          <a:p>
            <a:pPr lvl="1" indent="0"/>
            <a:endParaRPr lang="en-US" b="0" dirty="0">
              <a:solidFill>
                <a:schemeClr val="tx1">
                  <a:lumMod val="75000"/>
                </a:schemeClr>
              </a:solidFill>
              <a:cs typeface="Arial" panose="020B0604020202020204" pitchFamily="34" charset="0"/>
            </a:endParaRPr>
          </a:p>
          <a:p>
            <a:pPr lvl="1" indent="0">
              <a:lnSpc>
                <a:spcPct val="90000"/>
              </a:lnSpc>
            </a:pPr>
            <a:r>
              <a:rPr lang="en-US" b="0" dirty="0" err="1">
                <a:solidFill>
                  <a:srgbClr val="000000"/>
                </a:solidFill>
                <a:cs typeface="Arial" panose="020B0604020202020204" pitchFamily="34" charset="0"/>
              </a:rPr>
              <a:t>data.table</a:t>
            </a:r>
            <a:r>
              <a:rPr lang="en-US" b="0" dirty="0">
                <a:solidFill>
                  <a:srgbClr val="000000"/>
                </a:solidFill>
                <a:cs typeface="Arial" panose="020B0604020202020204" pitchFamily="34" charset="0"/>
              </a:rPr>
              <a:t> provides a collection of functions beginning with “set”. They work without “&lt;-” to alter data.tables in place. For instance,  “</a:t>
            </a:r>
            <a:r>
              <a:rPr lang="en-US" dirty="0" err="1">
                <a:solidFill>
                  <a:srgbClr val="000000"/>
                </a:solidFill>
                <a:cs typeface="Arial" panose="020B0604020202020204" pitchFamily="34" charset="0"/>
              </a:rPr>
              <a:t>setDT</a:t>
            </a:r>
            <a:r>
              <a:rPr lang="en-US" dirty="0">
                <a:solidFill>
                  <a:srgbClr val="000000"/>
                </a:solidFill>
                <a:cs typeface="Arial" panose="020B0604020202020204" pitchFamily="34" charset="0"/>
              </a:rPr>
              <a:t>(</a:t>
            </a:r>
            <a:r>
              <a:rPr lang="en-US" b="0" dirty="0">
                <a:solidFill>
                  <a:srgbClr val="000000"/>
                </a:solidFill>
                <a:cs typeface="Arial" panose="020B0604020202020204" pitchFamily="34" charset="0"/>
              </a:rPr>
              <a:t>dt</a:t>
            </a:r>
            <a:r>
              <a:rPr lang="en-US" dirty="0">
                <a:solidFill>
                  <a:srgbClr val="000000"/>
                </a:solidFill>
                <a:cs typeface="Arial" panose="020B0604020202020204" pitchFamily="34" charset="0"/>
              </a:rPr>
              <a:t>)</a:t>
            </a:r>
            <a:r>
              <a:rPr lang="en-US" b="0" dirty="0">
                <a:solidFill>
                  <a:srgbClr val="000000"/>
                </a:solidFill>
                <a:cs typeface="Arial" panose="020B0604020202020204" pitchFamily="34" charset="0"/>
              </a:rPr>
              <a:t>” works like “dt &lt;- </a:t>
            </a:r>
            <a:r>
              <a:rPr lang="en-US" dirty="0" err="1">
                <a:solidFill>
                  <a:srgbClr val="000000"/>
                </a:solidFill>
                <a:cs typeface="Arial" panose="020B0604020202020204" pitchFamily="34" charset="0"/>
              </a:rPr>
              <a:t>as.data.table</a:t>
            </a:r>
            <a:r>
              <a:rPr lang="en-US" dirty="0">
                <a:solidFill>
                  <a:srgbClr val="000000"/>
                </a:solidFill>
                <a:cs typeface="Arial" panose="020B0604020202020204" pitchFamily="34" charset="0"/>
              </a:rPr>
              <a:t>(</a:t>
            </a:r>
            <a:r>
              <a:rPr lang="en-US" b="0" dirty="0">
                <a:solidFill>
                  <a:srgbClr val="000000"/>
                </a:solidFill>
                <a:cs typeface="Arial" panose="020B0604020202020204" pitchFamily="34" charset="0"/>
              </a:rPr>
              <a:t>dt</a:t>
            </a:r>
            <a:r>
              <a:rPr lang="en-US" dirty="0">
                <a:solidFill>
                  <a:srgbClr val="000000"/>
                </a:solidFill>
                <a:cs typeface="Arial" panose="020B0604020202020204" pitchFamily="34" charset="0"/>
              </a:rPr>
              <a:t>)</a:t>
            </a:r>
            <a:r>
              <a:rPr lang="en-US" b="0" dirty="0">
                <a:solidFill>
                  <a:srgbClr val="000000"/>
                </a:solidFill>
                <a:cs typeface="Arial" panose="020B0604020202020204" pitchFamily="34" charset="0"/>
              </a:rPr>
              <a:t>” but without creating any copies in memory.</a:t>
            </a:r>
          </a:p>
        </p:txBody>
      </p:sp>
    </p:spTree>
    <p:extLst>
      <p:ext uri="{BB962C8B-B14F-4D97-AF65-F5344CB8AC3E}">
        <p14:creationId xmlns:p14="http://schemas.microsoft.com/office/powerpoint/2010/main" val="261056509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1" name="Image" descr="Image"/>
          <p:cNvPicPr>
            <a:picLocks noChangeAspect="1"/>
          </p:cNvPicPr>
          <p:nvPr/>
        </p:nvPicPr>
        <p:blipFill>
          <a:blip r:embed="rId3">
            <a:extLst/>
          </a:blip>
          <a:stretch>
            <a:fillRect/>
          </a:stretch>
        </p:blipFill>
        <p:spPr>
          <a:xfrm>
            <a:off x="8382283" y="-671286"/>
            <a:ext cx="5603817" cy="2992964"/>
          </a:xfrm>
          <a:prstGeom prst="rect">
            <a:avLst/>
          </a:prstGeom>
          <a:ln w="12700">
            <a:miter lim="400000"/>
          </a:ln>
        </p:spPr>
      </p:pic>
      <p:sp>
        <p:nvSpPr>
          <p:cNvPr id="187" name="Line"/>
          <p:cNvSpPr/>
          <p:nvPr/>
        </p:nvSpPr>
        <p:spPr>
          <a:xfrm flipV="1">
            <a:off x="9359106" y="1144117"/>
            <a:ext cx="396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274" name="Line"/>
          <p:cNvSpPr/>
          <p:nvPr/>
        </p:nvSpPr>
        <p:spPr>
          <a:xfrm>
            <a:off x="241300" y="10337513"/>
            <a:ext cx="13434202" cy="1"/>
          </a:xfrm>
          <a:prstGeom prst="line">
            <a:avLst/>
          </a:prstGeom>
          <a:ln w="12700">
            <a:solidFill>
              <a:srgbClr val="5B6167"/>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298" name="RStudio® is a trademark of RStudio, Inc.  •  CC BY SA Your Name •  your@email.com  •  844-448-1212 • your.website.com •  Learn more at webpage or vignette   •  package version  0.5.0 •  Updated: 2017-01"/>
          <p:cNvSpPr txBox="1"/>
          <p:nvPr/>
        </p:nvSpPr>
        <p:spPr>
          <a:xfrm>
            <a:off x="2353572" y="10347903"/>
            <a:ext cx="11322666" cy="234855"/>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algn="r">
              <a:lnSpc>
                <a:spcPct val="90000"/>
              </a:lnSpc>
              <a:spcBef>
                <a:spcPts val="0"/>
              </a:spcBef>
              <a:defRPr sz="900" b="0">
                <a:solidFill>
                  <a:srgbClr val="000000"/>
                </a:solidFill>
              </a:defRPr>
            </a:pPr>
            <a:r>
              <a:rPr lang="da-DK" dirty="0">
                <a:solidFill>
                  <a:srgbClr val="5B6167"/>
                </a:solidFill>
                <a:hlinkClick r:id="rId4">
                  <a:extLst>
                    <a:ext uri="{A12FA001-AC4F-418D-AE19-62706E023703}">
                      <ahyp:hlinkClr xmlns:ahyp="http://schemas.microsoft.com/office/drawing/2018/hyperlinkcolor" val="tx"/>
                    </a:ext>
                  </a:extLst>
                </a:hlinkClick>
              </a:rPr>
              <a:t>CC BY SA</a:t>
            </a:r>
            <a:r>
              <a:rPr lang="da-DK" dirty="0">
                <a:solidFill>
                  <a:srgbClr val="5B6167"/>
                </a:solidFill>
              </a:rPr>
              <a:t> Erik </a:t>
            </a:r>
            <a:r>
              <a:rPr lang="da-DK" dirty="0" err="1">
                <a:solidFill>
                  <a:srgbClr val="5B6167"/>
                </a:solidFill>
              </a:rPr>
              <a:t>Petrovski</a:t>
            </a:r>
            <a:r>
              <a:rPr lang="da-DK" dirty="0">
                <a:solidFill>
                  <a:srgbClr val="5B6167"/>
                </a:solidFill>
              </a:rPr>
              <a:t> • </a:t>
            </a:r>
            <a:r>
              <a:rPr lang="da-DK" dirty="0" err="1">
                <a:solidFill>
                  <a:srgbClr val="5B6167"/>
                </a:solidFill>
              </a:rPr>
              <a:t>erik@petrovski.dk</a:t>
            </a:r>
            <a:r>
              <a:rPr lang="da-DK" dirty="0">
                <a:solidFill>
                  <a:srgbClr val="5B6167"/>
                </a:solidFill>
              </a:rPr>
              <a:t> • </a:t>
            </a:r>
            <a:r>
              <a:rPr lang="da-DK" dirty="0">
                <a:solidFill>
                  <a:srgbClr val="5B6167"/>
                </a:solidFill>
                <a:hlinkClick r:id="rId5">
                  <a:extLst>
                    <a:ext uri="{A12FA001-AC4F-418D-AE19-62706E023703}">
                      <ahyp:hlinkClr xmlns:ahyp="http://schemas.microsoft.com/office/drawing/2018/hyperlinkcolor" val="tx"/>
                    </a:ext>
                  </a:extLst>
                </a:hlinkClick>
              </a:rPr>
              <a:t>www.petrovski.dk</a:t>
            </a:r>
            <a:r>
              <a:rPr lang="da-DK" dirty="0">
                <a:solidFill>
                  <a:srgbClr val="5B6167"/>
                </a:solidFill>
              </a:rPr>
              <a:t> • Learn more with the </a:t>
            </a:r>
            <a:r>
              <a:rPr lang="da-DK" dirty="0" err="1">
                <a:solidFill>
                  <a:srgbClr val="5B6167"/>
                </a:solidFill>
              </a:rPr>
              <a:t>data.table</a:t>
            </a:r>
            <a:r>
              <a:rPr lang="da-DK" dirty="0">
                <a:solidFill>
                  <a:srgbClr val="5B6167"/>
                </a:solidFill>
              </a:rPr>
              <a:t> </a:t>
            </a:r>
            <a:r>
              <a:rPr lang="da-DK" dirty="0">
                <a:solidFill>
                  <a:srgbClr val="5B6167"/>
                </a:solidFill>
                <a:hlinkClick r:id="rId6">
                  <a:extLst>
                    <a:ext uri="{A12FA001-AC4F-418D-AE19-62706E023703}">
                      <ahyp:hlinkClr xmlns:ahyp="http://schemas.microsoft.com/office/drawing/2018/hyperlinkcolor" val="tx"/>
                    </a:ext>
                  </a:extLst>
                </a:hlinkClick>
              </a:rPr>
              <a:t>webpage</a:t>
            </a:r>
            <a:r>
              <a:rPr lang="da-DK" dirty="0">
                <a:solidFill>
                  <a:srgbClr val="5B6167"/>
                </a:solidFill>
              </a:rPr>
              <a:t> or </a:t>
            </a:r>
            <a:r>
              <a:rPr lang="da-DK" dirty="0">
                <a:solidFill>
                  <a:srgbClr val="5B6167"/>
                </a:solidFill>
                <a:hlinkClick r:id="rId7">
                  <a:extLst>
                    <a:ext uri="{A12FA001-AC4F-418D-AE19-62706E023703}">
                      <ahyp:hlinkClr xmlns:ahyp="http://schemas.microsoft.com/office/drawing/2018/hyperlinkcolor" val="tx"/>
                    </a:ext>
                  </a:extLst>
                </a:hlinkClick>
              </a:rPr>
              <a:t>vignette</a:t>
            </a:r>
            <a:r>
              <a:rPr lang="da-DK" dirty="0">
                <a:solidFill>
                  <a:srgbClr val="5B6167"/>
                </a:solidFill>
              </a:rPr>
              <a:t> • </a:t>
            </a:r>
            <a:r>
              <a:rPr lang="da-DK" dirty="0" err="1">
                <a:solidFill>
                  <a:srgbClr val="5B6167"/>
                </a:solidFill>
              </a:rPr>
              <a:t>data.table</a:t>
            </a:r>
            <a:r>
              <a:rPr lang="da-DK" dirty="0">
                <a:solidFill>
                  <a:srgbClr val="5B6167"/>
                </a:solidFill>
              </a:rPr>
              <a:t> version </a:t>
            </a:r>
            <a:r>
              <a:rPr lang="da-DK">
                <a:solidFill>
                  <a:srgbClr val="5B6167"/>
                </a:solidFill>
              </a:rPr>
              <a:t>1.11.4 • </a:t>
            </a:r>
            <a:r>
              <a:rPr lang="da-DK" dirty="0" err="1">
                <a:solidFill>
                  <a:srgbClr val="5B6167"/>
                </a:solidFill>
              </a:rPr>
              <a:t>Updated</a:t>
            </a:r>
            <a:r>
              <a:rPr lang="da-DK" dirty="0">
                <a:solidFill>
                  <a:srgbClr val="5B6167"/>
                </a:solidFill>
              </a:rPr>
              <a:t>: 2018-08</a:t>
            </a:r>
          </a:p>
        </p:txBody>
      </p:sp>
      <p:sp>
        <p:nvSpPr>
          <p:cNvPr id="2" name="Rektangel 1"/>
          <p:cNvSpPr/>
          <p:nvPr/>
        </p:nvSpPr>
        <p:spPr>
          <a:xfrm>
            <a:off x="4812083" y="1179735"/>
            <a:ext cx="339837" cy="276999"/>
          </a:xfrm>
          <a:prstGeom prst="rect">
            <a:avLst/>
          </a:prstGeom>
        </p:spPr>
        <p:txBody>
          <a:bodyPr wrap="none" lIns="0" rIns="0">
            <a:spAutoFit/>
          </a:bodyPr>
          <a:lstStyle/>
          <a:p>
            <a:pPr lvl="1" indent="0"/>
            <a:r>
              <a:rPr lang="da-DK" dirty="0"/>
              <a:t>BIND</a:t>
            </a:r>
          </a:p>
        </p:txBody>
      </p:sp>
      <p:sp>
        <p:nvSpPr>
          <p:cNvPr id="172" name="Line"/>
          <p:cNvSpPr/>
          <p:nvPr/>
        </p:nvSpPr>
        <p:spPr>
          <a:xfrm flipV="1">
            <a:off x="4812083" y="1144821"/>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186" name="Layout Suggestions"/>
          <p:cNvSpPr txBox="1"/>
          <p:nvPr/>
        </p:nvSpPr>
        <p:spPr>
          <a:xfrm>
            <a:off x="9359106" y="1240472"/>
            <a:ext cx="3840883" cy="340029"/>
          </a:xfrm>
          <a:prstGeom prst="rect">
            <a:avLst/>
          </a:prstGeom>
          <a:ln w="12700">
            <a:miter lim="400000"/>
          </a:ln>
          <a:extLst>
            <a:ext uri="{C572A759-6A51-4108-AA02-DFA0A04FC94B}">
              <ma14:wrappingTextBoxFlag xmlns:ma14="http://schemas.microsoft.com/office/mac/drawingml/2011/main" xmlns="" val="1"/>
            </a:ext>
          </a:extLst>
        </p:spPr>
        <p:txBody>
          <a:bodyPr wrap="square" lIns="0" tIns="12700" rIns="0" bIns="12700" anchor="ctr">
            <a:spAutoFit/>
          </a:bodyPr>
          <a:lstStyle/>
          <a:p>
            <a:pPr lvl="1" indent="0">
              <a:lnSpc>
                <a:spcPct val="80000"/>
              </a:lnSpc>
              <a:spcBef>
                <a:spcPts val="0"/>
              </a:spcBef>
              <a:defRPr sz="2500" b="0">
                <a:solidFill>
                  <a:srgbClr val="628DB5"/>
                </a:solidFill>
              </a:defRPr>
            </a:pPr>
            <a:r>
              <a:rPr lang="en-US" dirty="0">
                <a:solidFill>
                  <a:srgbClr val="393939"/>
                </a:solidFill>
              </a:rPr>
              <a:t>.SD</a:t>
            </a:r>
          </a:p>
        </p:txBody>
      </p:sp>
      <p:sp>
        <p:nvSpPr>
          <p:cNvPr id="88" name="Line"/>
          <p:cNvSpPr/>
          <p:nvPr/>
        </p:nvSpPr>
        <p:spPr>
          <a:xfrm>
            <a:off x="290230" y="3486498"/>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89" name="Logistics"/>
          <p:cNvSpPr txBox="1"/>
          <p:nvPr/>
        </p:nvSpPr>
        <p:spPr>
          <a:xfrm>
            <a:off x="290230" y="3578135"/>
            <a:ext cx="2816477" cy="340029"/>
          </a:xfrm>
          <a:prstGeom prst="rect">
            <a:avLst/>
          </a:prstGeom>
          <a:ln w="12700">
            <a:miter lim="400000"/>
          </a:ln>
          <a:extLst>
            <a:ext uri="{C572A759-6A51-4108-AA02-DFA0A04FC94B}">
              <ma14:wrappingTextBoxFlag xmlns:ma14="http://schemas.microsoft.com/office/mac/drawingml/2011/main" xmlns="" val="1"/>
            </a:ext>
          </a:extLst>
        </p:spPr>
        <p:txBody>
          <a:bodyPr wrap="none" lIns="0" tIns="12700" rIns="0" bIns="12700" anchor="ctr">
            <a:spAutoFit/>
          </a:bodyPr>
          <a:lstStyle/>
          <a:p>
            <a:pPr lvl="1" indent="0">
              <a:lnSpc>
                <a:spcPct val="80000"/>
              </a:lnSpc>
              <a:spcBef>
                <a:spcPts val="0"/>
              </a:spcBef>
              <a:defRPr sz="2500" b="0">
                <a:solidFill>
                  <a:srgbClr val="628DB5"/>
                </a:solidFill>
              </a:defRPr>
            </a:pPr>
            <a:r>
              <a:rPr lang="en-US" dirty="0">
                <a:solidFill>
                  <a:srgbClr val="393939"/>
                </a:solidFill>
              </a:rPr>
              <a:t>Combine </a:t>
            </a:r>
            <a:r>
              <a:rPr lang="en-US" dirty="0" err="1">
                <a:solidFill>
                  <a:srgbClr val="393939"/>
                </a:solidFill>
              </a:rPr>
              <a:t>data.tables</a:t>
            </a:r>
            <a:endParaRPr lang="en-US" dirty="0">
              <a:solidFill>
                <a:srgbClr val="393939"/>
              </a:solidFill>
            </a:endParaRPr>
          </a:p>
        </p:txBody>
      </p:sp>
      <p:sp>
        <p:nvSpPr>
          <p:cNvPr id="90" name="Use headers, colors, and/or backgrounds to separate or group together sections."/>
          <p:cNvSpPr txBox="1"/>
          <p:nvPr/>
        </p:nvSpPr>
        <p:spPr>
          <a:xfrm>
            <a:off x="2217201" y="4459938"/>
            <a:ext cx="2386445" cy="775003"/>
          </a:xfrm>
          <a:prstGeom prst="rect">
            <a:avLst/>
          </a:prstGeom>
          <a:ln w="12700">
            <a:miter lim="400000"/>
          </a:ln>
          <a:extLst>
            <a:ext uri="{C572A759-6A51-4108-AA02-DFA0A04FC94B}">
              <ma14:wrappingTextBoxFlag xmlns:ma14="http://schemas.microsoft.com/office/mac/drawingml/2011/main" xmlns="" val="1"/>
            </a:ext>
          </a:extLst>
        </p:spPr>
        <p:txBody>
          <a:bodyPr wrap="square" lIns="0" tIns="54570" rIns="0" bIns="54570">
            <a:spAutoFit/>
          </a:bodyPr>
          <a:lstStyle/>
          <a:p>
            <a:pPr lvl="1" indent="0">
              <a:lnSpc>
                <a:spcPct val="90000"/>
              </a:lnSpc>
            </a:pPr>
            <a:r>
              <a:rPr lang="en-US" b="0" dirty="0" err="1">
                <a:solidFill>
                  <a:srgbClr val="000000"/>
                </a:solidFill>
              </a:rPr>
              <a:t>dt_a</a:t>
            </a:r>
            <a:r>
              <a:rPr lang="en-US" b="0" dirty="0">
                <a:solidFill>
                  <a:srgbClr val="000000"/>
                </a:solidFill>
              </a:rPr>
              <a:t>[</a:t>
            </a:r>
            <a:r>
              <a:rPr lang="en-US" b="0" dirty="0" err="1">
                <a:solidFill>
                  <a:srgbClr val="000000"/>
                </a:solidFill>
              </a:rPr>
              <a:t>dt_b</a:t>
            </a:r>
            <a:r>
              <a:rPr lang="en-US" b="0" dirty="0">
                <a:solidFill>
                  <a:srgbClr val="000000"/>
                </a:solidFill>
              </a:rPr>
              <a:t>,</a:t>
            </a:r>
            <a:r>
              <a:rPr lang="en-US" dirty="0">
                <a:solidFill>
                  <a:srgbClr val="000000"/>
                </a:solidFill>
              </a:rPr>
              <a:t> .on(b = y)</a:t>
            </a:r>
            <a:r>
              <a:rPr lang="en-US" b="0" dirty="0">
                <a:solidFill>
                  <a:srgbClr val="000000"/>
                </a:solidFill>
              </a:rPr>
              <a:t>] – join two data.tables based on rows with equal values. </a:t>
            </a:r>
            <a:r>
              <a:rPr lang="en-US" b="0" dirty="0" err="1">
                <a:solidFill>
                  <a:srgbClr val="5B6167"/>
                </a:solidFill>
              </a:rPr>
              <a:t>setkey</a:t>
            </a:r>
            <a:r>
              <a:rPr lang="en-US" b="0" dirty="0">
                <a:solidFill>
                  <a:srgbClr val="5B6167"/>
                </a:solidFill>
              </a:rPr>
              <a:t>() can be used in stead of “.on”.</a:t>
            </a:r>
          </a:p>
        </p:txBody>
      </p:sp>
      <p:graphicFrame>
        <p:nvGraphicFramePr>
          <p:cNvPr id="93" name="Table"/>
          <p:cNvGraphicFramePr/>
          <p:nvPr>
            <p:extLst>
              <p:ext uri="{D42A27DB-BD31-4B8C-83A1-F6EECF244321}">
                <p14:modId xmlns:p14="http://schemas.microsoft.com/office/powerpoint/2010/main" val="1866355837"/>
              </p:ext>
            </p:extLst>
          </p:nvPr>
        </p:nvGraphicFramePr>
        <p:xfrm>
          <a:off x="290230" y="4457837"/>
          <a:ext cx="305364" cy="609600"/>
        </p:xfrm>
        <a:graphic>
          <a:graphicData uri="http://schemas.openxmlformats.org/drawingml/2006/table">
            <a:tbl>
              <a:tblPr firstRow="1">
                <a:tableStyleId>{33BA23B1-9221-436E-865A-0063620EA4FD}</a:tableStyleId>
              </a:tblPr>
              <a:tblGrid>
                <a:gridCol w="152682">
                  <a:extLst>
                    <a:ext uri="{9D8B030D-6E8A-4147-A177-3AD203B41FA5}">
                      <a16:colId xmlns:a16="http://schemas.microsoft.com/office/drawing/2014/main" val="20000"/>
                    </a:ext>
                  </a:extLst>
                </a:gridCol>
                <a:gridCol w="152682">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t>3</a:t>
                      </a: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98" name="Rektangel 97"/>
          <p:cNvSpPr/>
          <p:nvPr/>
        </p:nvSpPr>
        <p:spPr>
          <a:xfrm>
            <a:off x="290230" y="4114434"/>
            <a:ext cx="333425" cy="276999"/>
          </a:xfrm>
          <a:prstGeom prst="rect">
            <a:avLst/>
          </a:prstGeom>
        </p:spPr>
        <p:txBody>
          <a:bodyPr wrap="none" lIns="0" rIns="0">
            <a:spAutoFit/>
          </a:bodyPr>
          <a:lstStyle/>
          <a:p>
            <a:pPr lvl="1" indent="0"/>
            <a:r>
              <a:rPr lang="da-DK" dirty="0"/>
              <a:t>JOIN</a:t>
            </a:r>
          </a:p>
        </p:txBody>
      </p:sp>
      <p:sp>
        <p:nvSpPr>
          <p:cNvPr id="99" name="Line"/>
          <p:cNvSpPr/>
          <p:nvPr/>
        </p:nvSpPr>
        <p:spPr>
          <a:xfrm flipV="1">
            <a:off x="290230" y="4092326"/>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100" name="Line"/>
          <p:cNvSpPr/>
          <p:nvPr/>
        </p:nvSpPr>
        <p:spPr>
          <a:xfrm>
            <a:off x="290230" y="6375032"/>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101" name="Rektangel 100"/>
          <p:cNvSpPr/>
          <p:nvPr/>
        </p:nvSpPr>
        <p:spPr>
          <a:xfrm>
            <a:off x="290230" y="6397103"/>
            <a:ext cx="971420" cy="276999"/>
          </a:xfrm>
          <a:prstGeom prst="rect">
            <a:avLst/>
          </a:prstGeom>
        </p:spPr>
        <p:txBody>
          <a:bodyPr wrap="none" lIns="0" rIns="0">
            <a:spAutoFit/>
          </a:bodyPr>
          <a:lstStyle/>
          <a:p>
            <a:pPr lvl="1" indent="0"/>
            <a:r>
              <a:rPr lang="da-DK" dirty="0"/>
              <a:t>ROLLING JOIN</a:t>
            </a:r>
          </a:p>
        </p:txBody>
      </p:sp>
      <p:graphicFrame>
        <p:nvGraphicFramePr>
          <p:cNvPr id="102" name="Table"/>
          <p:cNvGraphicFramePr/>
          <p:nvPr>
            <p:extLst>
              <p:ext uri="{D42A27DB-BD31-4B8C-83A1-F6EECF244321}">
                <p14:modId xmlns:p14="http://schemas.microsoft.com/office/powerpoint/2010/main" val="3228704673"/>
              </p:ext>
            </p:extLst>
          </p:nvPr>
        </p:nvGraphicFramePr>
        <p:xfrm>
          <a:off x="895909" y="4449716"/>
          <a:ext cx="305364" cy="609600"/>
        </p:xfrm>
        <a:graphic>
          <a:graphicData uri="http://schemas.openxmlformats.org/drawingml/2006/table">
            <a:tbl>
              <a:tblPr firstRow="1">
                <a:tableStyleId>{33BA23B1-9221-436E-865A-0063620EA4FD}</a:tableStyleId>
              </a:tblPr>
              <a:tblGrid>
                <a:gridCol w="152682">
                  <a:extLst>
                    <a:ext uri="{9D8B030D-6E8A-4147-A177-3AD203B41FA5}">
                      <a16:colId xmlns:a16="http://schemas.microsoft.com/office/drawing/2014/main" val="20000"/>
                    </a:ext>
                  </a:extLst>
                </a:gridCol>
                <a:gridCol w="152682">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y</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t>3</a:t>
                      </a: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103" name="Use headers, colors, and/or backgrounds to separate or group together sections."/>
          <p:cNvSpPr txBox="1"/>
          <p:nvPr/>
        </p:nvSpPr>
        <p:spPr>
          <a:xfrm>
            <a:off x="637358" y="4602092"/>
            <a:ext cx="318258" cy="359505"/>
          </a:xfrm>
          <a:prstGeom prst="rect">
            <a:avLst/>
          </a:prstGeom>
          <a:ln w="12700">
            <a:miter lim="400000"/>
          </a:ln>
          <a:extLst>
            <a:ext uri="{C572A759-6A51-4108-AA02-DFA0A04FC94B}">
              <ma14:wrappingTextBoxFlag xmlns:ma14="http://schemas.microsoft.com/office/mac/drawingml/2011/main" xmlns="" val="1"/>
            </a:ext>
          </a:extLst>
        </p:spPr>
        <p:txBody>
          <a:bodyPr wrap="square" lIns="54570" tIns="54570" rIns="54570" bIns="54570">
            <a:spAutoFit/>
          </a:bodyPr>
          <a:lstStyle/>
          <a:p>
            <a:pPr lvl="1" indent="0">
              <a:lnSpc>
                <a:spcPct val="90000"/>
              </a:lnSpc>
            </a:pPr>
            <a:r>
              <a:rPr lang="en-US" sz="1800" b="0" dirty="0">
                <a:solidFill>
                  <a:srgbClr val="53585F"/>
                </a:solidFill>
              </a:rPr>
              <a:t>+</a:t>
            </a:r>
          </a:p>
        </p:txBody>
      </p:sp>
      <p:graphicFrame>
        <p:nvGraphicFramePr>
          <p:cNvPr id="104" name="Table"/>
          <p:cNvGraphicFramePr/>
          <p:nvPr>
            <p:extLst>
              <p:ext uri="{D42A27DB-BD31-4B8C-83A1-F6EECF244321}">
                <p14:modId xmlns:p14="http://schemas.microsoft.com/office/powerpoint/2010/main" val="4204061120"/>
              </p:ext>
            </p:extLst>
          </p:nvPr>
        </p:nvGraphicFramePr>
        <p:xfrm>
          <a:off x="1466990" y="4461315"/>
          <a:ext cx="449184" cy="609600"/>
        </p:xfrm>
        <a:graphic>
          <a:graphicData uri="http://schemas.openxmlformats.org/drawingml/2006/table">
            <a:tbl>
              <a:tblPr firstRow="1">
                <a:tableStyleId>{33BA23B1-9221-436E-865A-0063620EA4FD}</a:tableStyleId>
              </a:tblPr>
              <a:tblGrid>
                <a:gridCol w="149728">
                  <a:extLst>
                    <a:ext uri="{9D8B030D-6E8A-4147-A177-3AD203B41FA5}">
                      <a16:colId xmlns:a16="http://schemas.microsoft.com/office/drawing/2014/main" val="20000"/>
                    </a:ext>
                  </a:extLst>
                </a:gridCol>
                <a:gridCol w="149728">
                  <a:extLst>
                    <a:ext uri="{9D8B030D-6E8A-4147-A177-3AD203B41FA5}">
                      <a16:colId xmlns:a16="http://schemas.microsoft.com/office/drawing/2014/main" val="20001"/>
                    </a:ext>
                  </a:extLst>
                </a:gridCol>
                <a:gridCol w="149728">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t>3</a:t>
                      </a: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t>3</a:t>
                      </a:r>
                      <a:endParaRPr dirty="0"/>
                    </a:p>
                  </a:txBody>
                  <a:tcPr marL="0" marR="0" marT="0" marB="0" anchor="ctr" horzOverflow="overflow">
                    <a:solidFill>
                      <a:srgbClr val="D9D9D9"/>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rgbClr val="D9D9D9"/>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rgbClr val="D9D9D9"/>
                    </a:solidFill>
                  </a:tcPr>
                </a:tc>
                <a:extLst>
                  <a:ext uri="{0D108BD9-81ED-4DB2-BD59-A6C34878D82A}">
                    <a16:rowId xmlns:a16="http://schemas.microsoft.com/office/drawing/2014/main" val="10003"/>
                  </a:ext>
                </a:extLst>
              </a:tr>
            </a:tbl>
          </a:graphicData>
        </a:graphic>
      </p:graphicFrame>
      <p:sp>
        <p:nvSpPr>
          <p:cNvPr id="105" name="Use headers, colors, and/or backgrounds to separate or group together sections."/>
          <p:cNvSpPr txBox="1"/>
          <p:nvPr/>
        </p:nvSpPr>
        <p:spPr>
          <a:xfrm>
            <a:off x="1221828" y="4602536"/>
            <a:ext cx="318258" cy="359505"/>
          </a:xfrm>
          <a:prstGeom prst="rect">
            <a:avLst/>
          </a:prstGeom>
          <a:ln w="12700">
            <a:miter lim="400000"/>
          </a:ln>
          <a:extLst>
            <a:ext uri="{C572A759-6A51-4108-AA02-DFA0A04FC94B}">
              <ma14:wrappingTextBoxFlag xmlns:ma14="http://schemas.microsoft.com/office/mac/drawingml/2011/main" xmlns="" val="1"/>
            </a:ext>
          </a:extLst>
        </p:spPr>
        <p:txBody>
          <a:bodyPr wrap="square" lIns="54570" tIns="54570" rIns="54570" bIns="54570">
            <a:spAutoFit/>
          </a:bodyPr>
          <a:lstStyle/>
          <a:p>
            <a:pPr lvl="1" indent="0">
              <a:lnSpc>
                <a:spcPct val="90000"/>
              </a:lnSpc>
            </a:pPr>
            <a:r>
              <a:rPr lang="en-US" sz="1800" b="0" dirty="0">
                <a:solidFill>
                  <a:srgbClr val="53585F"/>
                </a:solidFill>
              </a:rPr>
              <a:t>=</a:t>
            </a:r>
          </a:p>
        </p:txBody>
      </p:sp>
      <p:sp>
        <p:nvSpPr>
          <p:cNvPr id="106" name="Use headers, colors, and/or backgrounds to separate or group together sections."/>
          <p:cNvSpPr txBox="1"/>
          <p:nvPr/>
        </p:nvSpPr>
        <p:spPr>
          <a:xfrm>
            <a:off x="2622666" y="5392773"/>
            <a:ext cx="1980980" cy="775003"/>
          </a:xfrm>
          <a:prstGeom prst="rect">
            <a:avLst/>
          </a:prstGeom>
          <a:ln w="12700">
            <a:miter lim="400000"/>
          </a:ln>
          <a:extLst>
            <a:ext uri="{C572A759-6A51-4108-AA02-DFA0A04FC94B}">
              <ma14:wrappingTextBoxFlag xmlns:ma14="http://schemas.microsoft.com/office/mac/drawingml/2011/main" xmlns="" val="1"/>
            </a:ext>
          </a:extLst>
        </p:spPr>
        <p:txBody>
          <a:bodyPr wrap="square" lIns="0" tIns="54570" rIns="0" bIns="54570">
            <a:spAutoFit/>
          </a:bodyPr>
          <a:lstStyle/>
          <a:p>
            <a:pPr lvl="1" indent="0">
              <a:lnSpc>
                <a:spcPct val="90000"/>
              </a:lnSpc>
            </a:pPr>
            <a:r>
              <a:rPr lang="en-US" b="0" dirty="0" err="1">
                <a:solidFill>
                  <a:srgbClr val="000000"/>
                </a:solidFill>
              </a:rPr>
              <a:t>dt_a</a:t>
            </a:r>
            <a:r>
              <a:rPr lang="en-US" b="0" dirty="0">
                <a:solidFill>
                  <a:srgbClr val="000000"/>
                </a:solidFill>
              </a:rPr>
              <a:t>[</a:t>
            </a:r>
            <a:r>
              <a:rPr lang="en-US" b="0" dirty="0" err="1">
                <a:solidFill>
                  <a:srgbClr val="000000"/>
                </a:solidFill>
              </a:rPr>
              <a:t>dt_b</a:t>
            </a:r>
            <a:r>
              <a:rPr lang="en-US" b="0" dirty="0">
                <a:solidFill>
                  <a:srgbClr val="000000"/>
                </a:solidFill>
              </a:rPr>
              <a:t>,</a:t>
            </a:r>
            <a:r>
              <a:rPr lang="en-US" dirty="0">
                <a:solidFill>
                  <a:srgbClr val="000000"/>
                </a:solidFill>
              </a:rPr>
              <a:t> .on(b = y, c &gt; z)</a:t>
            </a:r>
            <a:r>
              <a:rPr lang="en-US" b="0" dirty="0">
                <a:solidFill>
                  <a:srgbClr val="000000"/>
                </a:solidFill>
              </a:rPr>
              <a:t>] – join two data.tables based on rows with equal and unequal values</a:t>
            </a:r>
          </a:p>
        </p:txBody>
      </p:sp>
      <p:graphicFrame>
        <p:nvGraphicFramePr>
          <p:cNvPr id="107" name="Table"/>
          <p:cNvGraphicFramePr/>
          <p:nvPr>
            <p:extLst>
              <p:ext uri="{D42A27DB-BD31-4B8C-83A1-F6EECF244321}">
                <p14:modId xmlns:p14="http://schemas.microsoft.com/office/powerpoint/2010/main" val="3211723856"/>
              </p:ext>
            </p:extLst>
          </p:nvPr>
        </p:nvGraphicFramePr>
        <p:xfrm>
          <a:off x="290230" y="5400652"/>
          <a:ext cx="453600" cy="6096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t>7</a:t>
                      </a: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t>5</a:t>
                      </a: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t>3</a:t>
                      </a: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t>6</a:t>
                      </a: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graphicFrame>
        <p:nvGraphicFramePr>
          <p:cNvPr id="108" name="Table"/>
          <p:cNvGraphicFramePr/>
          <p:nvPr>
            <p:extLst>
              <p:ext uri="{D42A27DB-BD31-4B8C-83A1-F6EECF244321}">
                <p14:modId xmlns:p14="http://schemas.microsoft.com/office/powerpoint/2010/main" val="3368756601"/>
              </p:ext>
            </p:extLst>
          </p:nvPr>
        </p:nvGraphicFramePr>
        <p:xfrm>
          <a:off x="997835" y="5392531"/>
          <a:ext cx="454107" cy="609600"/>
        </p:xfrm>
        <a:graphic>
          <a:graphicData uri="http://schemas.openxmlformats.org/drawingml/2006/table">
            <a:tbl>
              <a:tblPr firstRow="1">
                <a:tableStyleId>{33BA23B1-9221-436E-865A-0063620EA4FD}</a:tableStyleId>
              </a:tblPr>
              <a:tblGrid>
                <a:gridCol w="151369">
                  <a:extLst>
                    <a:ext uri="{9D8B030D-6E8A-4147-A177-3AD203B41FA5}">
                      <a16:colId xmlns:a16="http://schemas.microsoft.com/office/drawing/2014/main" val="20000"/>
                    </a:ext>
                  </a:extLst>
                </a:gridCol>
                <a:gridCol w="151369">
                  <a:extLst>
                    <a:ext uri="{9D8B030D-6E8A-4147-A177-3AD203B41FA5}">
                      <a16:colId xmlns:a16="http://schemas.microsoft.com/office/drawing/2014/main" val="20001"/>
                    </a:ext>
                  </a:extLst>
                </a:gridCol>
                <a:gridCol w="151369">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y</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z</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t>3</a:t>
                      </a: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t>4</a:t>
                      </a: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t>5</a:t>
                      </a: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t>8</a:t>
                      </a: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109" name="Use headers, colors, and/or backgrounds to separate or group together sections."/>
          <p:cNvSpPr txBox="1"/>
          <p:nvPr/>
        </p:nvSpPr>
        <p:spPr>
          <a:xfrm>
            <a:off x="761387" y="5545351"/>
            <a:ext cx="318258" cy="359505"/>
          </a:xfrm>
          <a:prstGeom prst="rect">
            <a:avLst/>
          </a:prstGeom>
          <a:ln w="12700">
            <a:miter lim="400000"/>
          </a:ln>
          <a:extLst>
            <a:ext uri="{C572A759-6A51-4108-AA02-DFA0A04FC94B}">
              <ma14:wrappingTextBoxFlag xmlns:ma14="http://schemas.microsoft.com/office/mac/drawingml/2011/main" xmlns="" val="1"/>
            </a:ext>
          </a:extLst>
        </p:spPr>
        <p:txBody>
          <a:bodyPr wrap="square" lIns="54570" tIns="54570" rIns="54570" bIns="54570">
            <a:spAutoFit/>
          </a:bodyPr>
          <a:lstStyle/>
          <a:p>
            <a:pPr lvl="1" indent="0">
              <a:lnSpc>
                <a:spcPct val="90000"/>
              </a:lnSpc>
            </a:pPr>
            <a:r>
              <a:rPr lang="en-US" sz="1800" b="0" dirty="0">
                <a:solidFill>
                  <a:srgbClr val="53585F"/>
                </a:solidFill>
              </a:rPr>
              <a:t>+</a:t>
            </a:r>
          </a:p>
        </p:txBody>
      </p:sp>
      <p:graphicFrame>
        <p:nvGraphicFramePr>
          <p:cNvPr id="110" name="Table"/>
          <p:cNvGraphicFramePr/>
          <p:nvPr>
            <p:extLst>
              <p:ext uri="{D42A27DB-BD31-4B8C-83A1-F6EECF244321}">
                <p14:modId xmlns:p14="http://schemas.microsoft.com/office/powerpoint/2010/main" val="4212991816"/>
              </p:ext>
            </p:extLst>
          </p:nvPr>
        </p:nvGraphicFramePr>
        <p:xfrm>
          <a:off x="1725593" y="5404130"/>
          <a:ext cx="640800" cy="609600"/>
        </p:xfrm>
        <a:graphic>
          <a:graphicData uri="http://schemas.openxmlformats.org/drawingml/2006/table">
            <a:tbl>
              <a:tblPr firstRow="1">
                <a:tableStyleId>{33BA23B1-9221-436E-865A-0063620EA4FD}</a:tableStyleId>
              </a:tblPr>
              <a:tblGrid>
                <a:gridCol w="187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gridCol w="151200">
                  <a:extLst>
                    <a:ext uri="{9D8B030D-6E8A-4147-A177-3AD203B41FA5}">
                      <a16:colId xmlns:a16="http://schemas.microsoft.com/office/drawing/2014/main" val="20003"/>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t>3</a:t>
                      </a: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r>
                        <a:rPr lang="da-DK" dirty="0"/>
                        <a:t>4</a:t>
                      </a: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t>3</a:t>
                      </a: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r>
                        <a:rPr lang="da-DK" dirty="0"/>
                        <a:t>5</a:t>
                      </a: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t>NA</a:t>
                      </a: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r>
                        <a:rPr lang="da-DK" dirty="0"/>
                        <a:t>8</a:t>
                      </a: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111" name="Use headers, colors, and/or backgrounds to separate or group together sections."/>
          <p:cNvSpPr txBox="1"/>
          <p:nvPr/>
        </p:nvSpPr>
        <p:spPr>
          <a:xfrm>
            <a:off x="1469320" y="5545351"/>
            <a:ext cx="318258" cy="359505"/>
          </a:xfrm>
          <a:prstGeom prst="rect">
            <a:avLst/>
          </a:prstGeom>
          <a:ln w="12700">
            <a:miter lim="400000"/>
          </a:ln>
          <a:extLst>
            <a:ext uri="{C572A759-6A51-4108-AA02-DFA0A04FC94B}">
              <ma14:wrappingTextBoxFlag xmlns:ma14="http://schemas.microsoft.com/office/mac/drawingml/2011/main" xmlns="" val="1"/>
            </a:ext>
          </a:extLst>
        </p:spPr>
        <p:txBody>
          <a:bodyPr wrap="square" lIns="54570" tIns="54570" rIns="54570" bIns="54570">
            <a:spAutoFit/>
          </a:bodyPr>
          <a:lstStyle/>
          <a:p>
            <a:pPr lvl="1" indent="0">
              <a:lnSpc>
                <a:spcPct val="90000"/>
              </a:lnSpc>
            </a:pPr>
            <a:r>
              <a:rPr lang="en-US" sz="1800" b="0" dirty="0">
                <a:solidFill>
                  <a:srgbClr val="53585F"/>
                </a:solidFill>
              </a:rPr>
              <a:t>=</a:t>
            </a:r>
          </a:p>
        </p:txBody>
      </p:sp>
      <p:sp>
        <p:nvSpPr>
          <p:cNvPr id="112" name="Use headers, colors, and/or backgrounds to separate or group together sections."/>
          <p:cNvSpPr txBox="1"/>
          <p:nvPr/>
        </p:nvSpPr>
        <p:spPr>
          <a:xfrm>
            <a:off x="290231" y="6778121"/>
            <a:ext cx="4313416" cy="608804"/>
          </a:xfrm>
          <a:prstGeom prst="rect">
            <a:avLst/>
          </a:prstGeom>
          <a:ln w="12700">
            <a:miter lim="400000"/>
          </a:ln>
          <a:extLst>
            <a:ext uri="{C572A759-6A51-4108-AA02-DFA0A04FC94B}">
              <ma14:wrappingTextBoxFlag xmlns:ma14="http://schemas.microsoft.com/office/mac/drawingml/2011/main" xmlns="" val="1"/>
            </a:ext>
          </a:extLst>
        </p:spPr>
        <p:txBody>
          <a:bodyPr wrap="square" lIns="0" tIns="54570" rIns="0" bIns="54570">
            <a:spAutoFit/>
          </a:bodyPr>
          <a:lstStyle/>
          <a:p>
            <a:pPr lvl="1" indent="0">
              <a:lnSpc>
                <a:spcPct val="90000"/>
              </a:lnSpc>
            </a:pPr>
            <a:r>
              <a:rPr lang="en-US" b="0" dirty="0">
                <a:solidFill>
                  <a:srgbClr val="000000"/>
                </a:solidFill>
              </a:rPr>
              <a:t>By default, a rolling join matches rows, defined by an id variable, but only keeps the most recent preceding match with the left table, defined by a date variable.</a:t>
            </a:r>
          </a:p>
        </p:txBody>
      </p:sp>
      <p:sp>
        <p:nvSpPr>
          <p:cNvPr id="113" name="Use headers, colors, and/or backgrounds to separate or group together sections."/>
          <p:cNvSpPr txBox="1"/>
          <p:nvPr/>
        </p:nvSpPr>
        <p:spPr>
          <a:xfrm>
            <a:off x="6527669" y="1455483"/>
            <a:ext cx="2651762" cy="442605"/>
          </a:xfrm>
          <a:prstGeom prst="rect">
            <a:avLst/>
          </a:prstGeom>
          <a:ln w="12700">
            <a:miter lim="400000"/>
          </a:ln>
          <a:extLst>
            <a:ext uri="{C572A759-6A51-4108-AA02-DFA0A04FC94B}">
              <ma14:wrappingTextBoxFlag xmlns:ma14="http://schemas.microsoft.com/office/mac/drawingml/2011/main" xmlns="" val="1"/>
            </a:ext>
          </a:extLst>
        </p:spPr>
        <p:txBody>
          <a:bodyPr wrap="square" lIns="0" tIns="54570" rIns="0" bIns="54570">
            <a:spAutoFit/>
          </a:bodyPr>
          <a:lstStyle/>
          <a:p>
            <a:pPr lvl="1" indent="0">
              <a:lnSpc>
                <a:spcPct val="90000"/>
              </a:lnSpc>
            </a:pPr>
            <a:r>
              <a:rPr lang="en-US" dirty="0" err="1">
                <a:solidFill>
                  <a:srgbClr val="000000"/>
                </a:solidFill>
              </a:rPr>
              <a:t>rbind</a:t>
            </a:r>
            <a:r>
              <a:rPr lang="en-US" dirty="0">
                <a:solidFill>
                  <a:srgbClr val="000000"/>
                </a:solidFill>
              </a:rPr>
              <a:t>(</a:t>
            </a:r>
            <a:r>
              <a:rPr lang="en-US" b="0" dirty="0" err="1">
                <a:solidFill>
                  <a:srgbClr val="000000"/>
                </a:solidFill>
              </a:rPr>
              <a:t>dt_a</a:t>
            </a:r>
            <a:r>
              <a:rPr lang="en-US" b="0" dirty="0">
                <a:solidFill>
                  <a:srgbClr val="000000"/>
                </a:solidFill>
              </a:rPr>
              <a:t>, </a:t>
            </a:r>
            <a:r>
              <a:rPr lang="en-US" b="0" dirty="0" err="1">
                <a:solidFill>
                  <a:srgbClr val="000000"/>
                </a:solidFill>
              </a:rPr>
              <a:t>dt_b</a:t>
            </a:r>
            <a:r>
              <a:rPr lang="en-US" dirty="0">
                <a:solidFill>
                  <a:srgbClr val="000000"/>
                </a:solidFill>
              </a:rPr>
              <a:t>) </a:t>
            </a:r>
            <a:r>
              <a:rPr lang="en-US" b="0" dirty="0">
                <a:solidFill>
                  <a:srgbClr val="000000"/>
                </a:solidFill>
              </a:rPr>
              <a:t>– combine rows of two data.tables</a:t>
            </a:r>
            <a:endParaRPr lang="en-US" dirty="0">
              <a:solidFill>
                <a:srgbClr val="000000"/>
              </a:solidFill>
            </a:endParaRPr>
          </a:p>
        </p:txBody>
      </p:sp>
      <p:graphicFrame>
        <p:nvGraphicFramePr>
          <p:cNvPr id="114" name="Table"/>
          <p:cNvGraphicFramePr/>
          <p:nvPr>
            <p:extLst>
              <p:ext uri="{D42A27DB-BD31-4B8C-83A1-F6EECF244321}">
                <p14:modId xmlns:p14="http://schemas.microsoft.com/office/powerpoint/2010/main" val="748793577"/>
              </p:ext>
            </p:extLst>
          </p:nvPr>
        </p:nvGraphicFramePr>
        <p:xfrm>
          <a:off x="4812083" y="1525090"/>
          <a:ext cx="305364" cy="457200"/>
        </p:xfrm>
        <a:graphic>
          <a:graphicData uri="http://schemas.openxmlformats.org/drawingml/2006/table">
            <a:tbl>
              <a:tblPr firstRow="1">
                <a:tableStyleId>{33BA23B1-9221-436E-865A-0063620EA4FD}</a:tableStyleId>
              </a:tblPr>
              <a:tblGrid>
                <a:gridCol w="152682">
                  <a:extLst>
                    <a:ext uri="{9D8B030D-6E8A-4147-A177-3AD203B41FA5}">
                      <a16:colId xmlns:a16="http://schemas.microsoft.com/office/drawing/2014/main" val="20000"/>
                    </a:ext>
                  </a:extLst>
                </a:gridCol>
                <a:gridCol w="152682">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9D9D9"/>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9D9D9"/>
                    </a:solidFill>
                  </a:tcPr>
                </a:tc>
                <a:extLst>
                  <a:ext uri="{0D108BD9-81ED-4DB2-BD59-A6C34878D82A}">
                    <a16:rowId xmlns:a16="http://schemas.microsoft.com/office/drawing/2014/main" val="10002"/>
                  </a:ext>
                </a:extLst>
              </a:tr>
            </a:tbl>
          </a:graphicData>
        </a:graphic>
      </p:graphicFrame>
      <p:graphicFrame>
        <p:nvGraphicFramePr>
          <p:cNvPr id="115" name="Table"/>
          <p:cNvGraphicFramePr/>
          <p:nvPr>
            <p:extLst>
              <p:ext uri="{D42A27DB-BD31-4B8C-83A1-F6EECF244321}">
                <p14:modId xmlns:p14="http://schemas.microsoft.com/office/powerpoint/2010/main" val="334224205"/>
              </p:ext>
            </p:extLst>
          </p:nvPr>
        </p:nvGraphicFramePr>
        <p:xfrm>
          <a:off x="5366472" y="1516969"/>
          <a:ext cx="305364" cy="457200"/>
        </p:xfrm>
        <a:graphic>
          <a:graphicData uri="http://schemas.openxmlformats.org/drawingml/2006/table">
            <a:tbl>
              <a:tblPr firstRow="1">
                <a:tableStyleId>{33BA23B1-9221-436E-865A-0063620EA4FD}</a:tableStyleId>
              </a:tblPr>
              <a:tblGrid>
                <a:gridCol w="152682">
                  <a:extLst>
                    <a:ext uri="{9D8B030D-6E8A-4147-A177-3AD203B41FA5}">
                      <a16:colId xmlns:a16="http://schemas.microsoft.com/office/drawing/2014/main" val="20000"/>
                    </a:ext>
                  </a:extLst>
                </a:gridCol>
                <a:gridCol w="152682">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2"/>
                  </a:ext>
                </a:extLst>
              </a:tr>
            </a:tbl>
          </a:graphicData>
        </a:graphic>
      </p:graphicFrame>
      <p:sp>
        <p:nvSpPr>
          <p:cNvPr id="116" name="Use headers, colors, and/or backgrounds to separate or group together sections."/>
          <p:cNvSpPr txBox="1"/>
          <p:nvPr/>
        </p:nvSpPr>
        <p:spPr>
          <a:xfrm>
            <a:off x="5107921" y="1578851"/>
            <a:ext cx="318258" cy="359505"/>
          </a:xfrm>
          <a:prstGeom prst="rect">
            <a:avLst/>
          </a:prstGeom>
          <a:ln w="12700">
            <a:miter lim="400000"/>
          </a:ln>
          <a:extLst>
            <a:ext uri="{C572A759-6A51-4108-AA02-DFA0A04FC94B}">
              <ma14:wrappingTextBoxFlag xmlns:ma14="http://schemas.microsoft.com/office/mac/drawingml/2011/main" xmlns="" val="1"/>
            </a:ext>
          </a:extLst>
        </p:spPr>
        <p:txBody>
          <a:bodyPr wrap="square" lIns="54570" tIns="54570" rIns="54570" bIns="54570">
            <a:spAutoFit/>
          </a:bodyPr>
          <a:lstStyle/>
          <a:p>
            <a:pPr lvl="1" indent="0">
              <a:lnSpc>
                <a:spcPct val="90000"/>
              </a:lnSpc>
            </a:pPr>
            <a:r>
              <a:rPr lang="en-US" sz="1800" b="0" dirty="0">
                <a:solidFill>
                  <a:srgbClr val="53585F"/>
                </a:solidFill>
              </a:rPr>
              <a:t>+</a:t>
            </a:r>
          </a:p>
        </p:txBody>
      </p:sp>
      <p:graphicFrame>
        <p:nvGraphicFramePr>
          <p:cNvPr id="117" name="Table"/>
          <p:cNvGraphicFramePr/>
          <p:nvPr>
            <p:extLst>
              <p:ext uri="{D42A27DB-BD31-4B8C-83A1-F6EECF244321}">
                <p14:modId xmlns:p14="http://schemas.microsoft.com/office/powerpoint/2010/main" val="50310310"/>
              </p:ext>
            </p:extLst>
          </p:nvPr>
        </p:nvGraphicFramePr>
        <p:xfrm>
          <a:off x="5937326" y="1518080"/>
          <a:ext cx="299456" cy="762000"/>
        </p:xfrm>
        <a:graphic>
          <a:graphicData uri="http://schemas.openxmlformats.org/drawingml/2006/table">
            <a:tbl>
              <a:tblPr firstRow="1">
                <a:tableStyleId>{33BA23B1-9221-436E-865A-0063620EA4FD}</a:tableStyleId>
              </a:tblPr>
              <a:tblGrid>
                <a:gridCol w="149728">
                  <a:extLst>
                    <a:ext uri="{9D8B030D-6E8A-4147-A177-3AD203B41FA5}">
                      <a16:colId xmlns:a16="http://schemas.microsoft.com/office/drawing/2014/main" val="20000"/>
                    </a:ext>
                  </a:extLst>
                </a:gridCol>
                <a:gridCol w="149728">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BE8411"/>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9D9D9"/>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9D9D9"/>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3"/>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4"/>
                  </a:ext>
                </a:extLst>
              </a:tr>
            </a:tbl>
          </a:graphicData>
        </a:graphic>
      </p:graphicFrame>
      <p:sp>
        <p:nvSpPr>
          <p:cNvPr id="118" name="Use headers, colors, and/or backgrounds to separate or group together sections."/>
          <p:cNvSpPr txBox="1"/>
          <p:nvPr/>
        </p:nvSpPr>
        <p:spPr>
          <a:xfrm>
            <a:off x="5688264" y="1579295"/>
            <a:ext cx="318258" cy="359505"/>
          </a:xfrm>
          <a:prstGeom prst="rect">
            <a:avLst/>
          </a:prstGeom>
          <a:ln w="12700">
            <a:miter lim="400000"/>
          </a:ln>
          <a:extLst>
            <a:ext uri="{C572A759-6A51-4108-AA02-DFA0A04FC94B}">
              <ma14:wrappingTextBoxFlag xmlns:ma14="http://schemas.microsoft.com/office/mac/drawingml/2011/main" xmlns="" val="1"/>
            </a:ext>
          </a:extLst>
        </p:spPr>
        <p:txBody>
          <a:bodyPr wrap="square" lIns="54570" tIns="54570" rIns="54570" bIns="54570">
            <a:spAutoFit/>
          </a:bodyPr>
          <a:lstStyle/>
          <a:p>
            <a:pPr lvl="1" indent="0">
              <a:lnSpc>
                <a:spcPct val="90000"/>
              </a:lnSpc>
            </a:pPr>
            <a:r>
              <a:rPr lang="en-US" sz="1800" b="0" dirty="0">
                <a:solidFill>
                  <a:srgbClr val="53585F"/>
                </a:solidFill>
              </a:rPr>
              <a:t>=</a:t>
            </a:r>
          </a:p>
        </p:txBody>
      </p:sp>
      <p:sp>
        <p:nvSpPr>
          <p:cNvPr id="125" name="Use headers, colors, and/or backgrounds to separate or group together sections."/>
          <p:cNvSpPr txBox="1"/>
          <p:nvPr/>
        </p:nvSpPr>
        <p:spPr>
          <a:xfrm>
            <a:off x="6805004" y="2472728"/>
            <a:ext cx="2374426" cy="442605"/>
          </a:xfrm>
          <a:prstGeom prst="rect">
            <a:avLst/>
          </a:prstGeom>
          <a:ln w="12700">
            <a:miter lim="400000"/>
          </a:ln>
          <a:extLst>
            <a:ext uri="{C572A759-6A51-4108-AA02-DFA0A04FC94B}">
              <ma14:wrappingTextBoxFlag xmlns:ma14="http://schemas.microsoft.com/office/mac/drawingml/2011/main" xmlns="" val="1"/>
            </a:ext>
          </a:extLst>
        </p:spPr>
        <p:txBody>
          <a:bodyPr wrap="square" lIns="0" tIns="54570" rIns="0" bIns="54570">
            <a:spAutoFit/>
          </a:bodyPr>
          <a:lstStyle/>
          <a:p>
            <a:pPr lvl="1" indent="0">
              <a:lnSpc>
                <a:spcPct val="90000"/>
              </a:lnSpc>
            </a:pPr>
            <a:r>
              <a:rPr lang="en-US" dirty="0" err="1">
                <a:solidFill>
                  <a:srgbClr val="000000"/>
                </a:solidFill>
              </a:rPr>
              <a:t>cbind</a:t>
            </a:r>
            <a:r>
              <a:rPr lang="en-US" dirty="0">
                <a:solidFill>
                  <a:srgbClr val="000000"/>
                </a:solidFill>
              </a:rPr>
              <a:t>(</a:t>
            </a:r>
            <a:r>
              <a:rPr lang="en-US" b="0" dirty="0" err="1">
                <a:solidFill>
                  <a:srgbClr val="000000"/>
                </a:solidFill>
              </a:rPr>
              <a:t>dt_a</a:t>
            </a:r>
            <a:r>
              <a:rPr lang="en-US" b="0" dirty="0">
                <a:solidFill>
                  <a:srgbClr val="000000"/>
                </a:solidFill>
              </a:rPr>
              <a:t>, </a:t>
            </a:r>
            <a:r>
              <a:rPr lang="en-US" b="0" dirty="0" err="1">
                <a:solidFill>
                  <a:srgbClr val="000000"/>
                </a:solidFill>
              </a:rPr>
              <a:t>dt_b</a:t>
            </a:r>
            <a:r>
              <a:rPr lang="en-US" dirty="0">
                <a:solidFill>
                  <a:srgbClr val="000000"/>
                </a:solidFill>
              </a:rPr>
              <a:t>) </a:t>
            </a:r>
            <a:r>
              <a:rPr lang="en-US" b="0" dirty="0">
                <a:solidFill>
                  <a:srgbClr val="000000"/>
                </a:solidFill>
              </a:rPr>
              <a:t>– combine columns of two data.tables</a:t>
            </a:r>
            <a:endParaRPr lang="en-US" dirty="0">
              <a:solidFill>
                <a:srgbClr val="000000"/>
              </a:solidFill>
            </a:endParaRPr>
          </a:p>
        </p:txBody>
      </p:sp>
      <p:graphicFrame>
        <p:nvGraphicFramePr>
          <p:cNvPr id="126" name="Table"/>
          <p:cNvGraphicFramePr/>
          <p:nvPr>
            <p:extLst>
              <p:ext uri="{D42A27DB-BD31-4B8C-83A1-F6EECF244321}">
                <p14:modId xmlns:p14="http://schemas.microsoft.com/office/powerpoint/2010/main" val="1970420112"/>
              </p:ext>
            </p:extLst>
          </p:nvPr>
        </p:nvGraphicFramePr>
        <p:xfrm>
          <a:off x="4812083" y="2527095"/>
          <a:ext cx="305364" cy="609600"/>
        </p:xfrm>
        <a:graphic>
          <a:graphicData uri="http://schemas.openxmlformats.org/drawingml/2006/table">
            <a:tbl>
              <a:tblPr firstRow="1">
                <a:tableStyleId>{33BA23B1-9221-436E-865A-0063620EA4FD}</a:tableStyleId>
              </a:tblPr>
              <a:tblGrid>
                <a:gridCol w="152682">
                  <a:extLst>
                    <a:ext uri="{9D8B030D-6E8A-4147-A177-3AD203B41FA5}">
                      <a16:colId xmlns:a16="http://schemas.microsoft.com/office/drawing/2014/main" val="20000"/>
                    </a:ext>
                  </a:extLst>
                </a:gridCol>
                <a:gridCol w="152682">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9D9D9"/>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9D9D9"/>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bg1">
                        <a:lumMod val="8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9D9D9"/>
                    </a:solidFill>
                  </a:tcPr>
                </a:tc>
                <a:extLst>
                  <a:ext uri="{0D108BD9-81ED-4DB2-BD59-A6C34878D82A}">
                    <a16:rowId xmlns:a16="http://schemas.microsoft.com/office/drawing/2014/main" val="10003"/>
                  </a:ext>
                </a:extLst>
              </a:tr>
            </a:tbl>
          </a:graphicData>
        </a:graphic>
      </p:graphicFrame>
      <p:graphicFrame>
        <p:nvGraphicFramePr>
          <p:cNvPr id="127" name="Table"/>
          <p:cNvGraphicFramePr/>
          <p:nvPr>
            <p:extLst>
              <p:ext uri="{D42A27DB-BD31-4B8C-83A1-F6EECF244321}">
                <p14:modId xmlns:p14="http://schemas.microsoft.com/office/powerpoint/2010/main" val="3587249602"/>
              </p:ext>
            </p:extLst>
          </p:nvPr>
        </p:nvGraphicFramePr>
        <p:xfrm>
          <a:off x="5366472" y="2518974"/>
          <a:ext cx="305364" cy="609600"/>
        </p:xfrm>
        <a:graphic>
          <a:graphicData uri="http://schemas.openxmlformats.org/drawingml/2006/table">
            <a:tbl>
              <a:tblPr firstRow="1">
                <a:tableStyleId>{33BA23B1-9221-436E-865A-0063620EA4FD}</a:tableStyleId>
              </a:tblPr>
              <a:tblGrid>
                <a:gridCol w="152682">
                  <a:extLst>
                    <a:ext uri="{9D8B030D-6E8A-4147-A177-3AD203B41FA5}">
                      <a16:colId xmlns:a16="http://schemas.microsoft.com/office/drawing/2014/main" val="20000"/>
                    </a:ext>
                  </a:extLst>
                </a:gridCol>
                <a:gridCol w="152682">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y</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3"/>
                  </a:ext>
                </a:extLst>
              </a:tr>
            </a:tbl>
          </a:graphicData>
        </a:graphic>
      </p:graphicFrame>
      <p:sp>
        <p:nvSpPr>
          <p:cNvPr id="128" name="Use headers, colors, and/or backgrounds to separate or group together sections."/>
          <p:cNvSpPr txBox="1"/>
          <p:nvPr/>
        </p:nvSpPr>
        <p:spPr>
          <a:xfrm>
            <a:off x="5107921" y="2671350"/>
            <a:ext cx="318258" cy="359505"/>
          </a:xfrm>
          <a:prstGeom prst="rect">
            <a:avLst/>
          </a:prstGeom>
          <a:ln w="12700">
            <a:miter lim="400000"/>
          </a:ln>
          <a:extLst>
            <a:ext uri="{C572A759-6A51-4108-AA02-DFA0A04FC94B}">
              <ma14:wrappingTextBoxFlag xmlns:ma14="http://schemas.microsoft.com/office/mac/drawingml/2011/main" xmlns="" val="1"/>
            </a:ext>
          </a:extLst>
        </p:spPr>
        <p:txBody>
          <a:bodyPr wrap="square" lIns="54570" tIns="54570" rIns="54570" bIns="54570">
            <a:spAutoFit/>
          </a:bodyPr>
          <a:lstStyle/>
          <a:p>
            <a:pPr lvl="1" indent="0">
              <a:lnSpc>
                <a:spcPct val="90000"/>
              </a:lnSpc>
            </a:pPr>
            <a:r>
              <a:rPr lang="en-US" sz="1800" b="0" dirty="0">
                <a:solidFill>
                  <a:srgbClr val="53585F"/>
                </a:solidFill>
              </a:rPr>
              <a:t>+</a:t>
            </a:r>
          </a:p>
        </p:txBody>
      </p:sp>
      <p:graphicFrame>
        <p:nvGraphicFramePr>
          <p:cNvPr id="129" name="Table"/>
          <p:cNvGraphicFramePr/>
          <p:nvPr>
            <p:extLst>
              <p:ext uri="{D42A27DB-BD31-4B8C-83A1-F6EECF244321}">
                <p14:modId xmlns:p14="http://schemas.microsoft.com/office/powerpoint/2010/main" val="3751877974"/>
              </p:ext>
            </p:extLst>
          </p:nvPr>
        </p:nvGraphicFramePr>
        <p:xfrm>
          <a:off x="5941310" y="2521928"/>
          <a:ext cx="600920" cy="609600"/>
        </p:xfrm>
        <a:graphic>
          <a:graphicData uri="http://schemas.openxmlformats.org/drawingml/2006/table">
            <a:tbl>
              <a:tblPr firstRow="1">
                <a:tableStyleId>{33BA23B1-9221-436E-865A-0063620EA4FD}</a:tableStyleId>
              </a:tblPr>
              <a:tblGrid>
                <a:gridCol w="150230">
                  <a:extLst>
                    <a:ext uri="{9D8B030D-6E8A-4147-A177-3AD203B41FA5}">
                      <a16:colId xmlns:a16="http://schemas.microsoft.com/office/drawing/2014/main" val="20000"/>
                    </a:ext>
                  </a:extLst>
                </a:gridCol>
                <a:gridCol w="150230">
                  <a:extLst>
                    <a:ext uri="{9D8B030D-6E8A-4147-A177-3AD203B41FA5}">
                      <a16:colId xmlns:a16="http://schemas.microsoft.com/office/drawing/2014/main" val="20001"/>
                    </a:ext>
                  </a:extLst>
                </a:gridCol>
                <a:gridCol w="150230">
                  <a:extLst>
                    <a:ext uri="{9D8B030D-6E8A-4147-A177-3AD203B41FA5}">
                      <a16:colId xmlns:a16="http://schemas.microsoft.com/office/drawing/2014/main" val="20002"/>
                    </a:ext>
                  </a:extLst>
                </a:gridCol>
                <a:gridCol w="150230">
                  <a:extLst>
                    <a:ext uri="{9D8B030D-6E8A-4147-A177-3AD203B41FA5}">
                      <a16:colId xmlns:a16="http://schemas.microsoft.com/office/drawing/2014/main" val="20003"/>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y</a:t>
                      </a:r>
                      <a:endParaRPr dirty="0"/>
                    </a:p>
                  </a:txBody>
                  <a:tcPr marL="0" marR="0" marT="0" marB="0" anchor="ctr" horzOverflow="overflow">
                    <a:solidFill>
                      <a:srgbClr val="BE8411"/>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3"/>
                  </a:ext>
                </a:extLst>
              </a:tr>
            </a:tbl>
          </a:graphicData>
        </a:graphic>
      </p:graphicFrame>
      <p:sp>
        <p:nvSpPr>
          <p:cNvPr id="130" name="Use headers, colors, and/or backgrounds to separate or group together sections."/>
          <p:cNvSpPr txBox="1"/>
          <p:nvPr/>
        </p:nvSpPr>
        <p:spPr>
          <a:xfrm>
            <a:off x="5678536" y="2671794"/>
            <a:ext cx="318258" cy="359505"/>
          </a:xfrm>
          <a:prstGeom prst="rect">
            <a:avLst/>
          </a:prstGeom>
          <a:ln w="12700">
            <a:miter lim="400000"/>
          </a:ln>
          <a:extLst>
            <a:ext uri="{C572A759-6A51-4108-AA02-DFA0A04FC94B}">
              <ma14:wrappingTextBoxFlag xmlns:ma14="http://schemas.microsoft.com/office/mac/drawingml/2011/main" xmlns="" val="1"/>
            </a:ext>
          </a:extLst>
        </p:spPr>
        <p:txBody>
          <a:bodyPr wrap="square" lIns="54570" tIns="54570" rIns="54570" bIns="54570">
            <a:spAutoFit/>
          </a:bodyPr>
          <a:lstStyle/>
          <a:p>
            <a:pPr lvl="1" indent="0">
              <a:lnSpc>
                <a:spcPct val="90000"/>
              </a:lnSpc>
            </a:pPr>
            <a:r>
              <a:rPr lang="en-US" sz="1800" b="0" dirty="0">
                <a:solidFill>
                  <a:srgbClr val="53585F"/>
                </a:solidFill>
              </a:rPr>
              <a:t>=</a:t>
            </a:r>
          </a:p>
        </p:txBody>
      </p:sp>
      <p:graphicFrame>
        <p:nvGraphicFramePr>
          <p:cNvPr id="42" name="Table"/>
          <p:cNvGraphicFramePr/>
          <p:nvPr>
            <p:extLst>
              <p:ext uri="{D42A27DB-BD31-4B8C-83A1-F6EECF244321}">
                <p14:modId xmlns:p14="http://schemas.microsoft.com/office/powerpoint/2010/main" val="2990930744"/>
              </p:ext>
            </p:extLst>
          </p:nvPr>
        </p:nvGraphicFramePr>
        <p:xfrm>
          <a:off x="290230" y="7562882"/>
          <a:ext cx="1003446" cy="914400"/>
        </p:xfrm>
        <a:graphic>
          <a:graphicData uri="http://schemas.openxmlformats.org/drawingml/2006/table">
            <a:tbl>
              <a:tblPr firstRow="1">
                <a:tableStyleId>{33BA23B1-9221-436E-865A-0063620EA4FD}</a:tableStyleId>
              </a:tblPr>
              <a:tblGrid>
                <a:gridCol w="161998">
                  <a:extLst>
                    <a:ext uri="{9D8B030D-6E8A-4147-A177-3AD203B41FA5}">
                      <a16:colId xmlns:a16="http://schemas.microsoft.com/office/drawing/2014/main" val="20000"/>
                    </a:ext>
                  </a:extLst>
                </a:gridCol>
                <a:gridCol w="161998">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id</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date</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01-01-2010</a:t>
                      </a:r>
                      <a:endParaRPr dirty="0"/>
                    </a:p>
                  </a:txBody>
                  <a:tcPr marL="0" marR="0" marT="0" marB="0" anchor="ctr" horzOverflow="overflow">
                    <a:solidFill>
                      <a:srgbClr val="D9D9D9"/>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t>01-01-2012</a:t>
                      </a:r>
                      <a:endParaRPr dirty="0"/>
                    </a:p>
                  </a:txBody>
                  <a:tcPr marL="0" marR="0" marT="0" marB="0" anchor="ctr" horzOverflow="overflow">
                    <a:solidFill>
                      <a:srgbClr val="F4CD81"/>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t>3</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01-01-2014</a:t>
                      </a:r>
                      <a:endParaRPr dirty="0"/>
                    </a:p>
                  </a:txBody>
                  <a:tcPr marL="0" marR="0" marT="0" marB="0" anchor="ctr" horzOverflow="overflow">
                    <a:solidFill>
                      <a:srgbClr val="D9D9D9"/>
                    </a:solidFill>
                  </a:tcPr>
                </a:tc>
                <a:extLst>
                  <a:ext uri="{0D108BD9-81ED-4DB2-BD59-A6C34878D82A}">
                    <a16:rowId xmlns:a16="http://schemas.microsoft.com/office/drawing/2014/main" val="10003"/>
                  </a:ext>
                </a:extLst>
              </a:tr>
              <a:tr h="114300">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01-01-2010</a:t>
                      </a:r>
                      <a:endParaRPr dirty="0"/>
                    </a:p>
                  </a:txBody>
                  <a:tcPr marL="0" marR="0" marT="0" marB="0" anchor="ctr" horzOverflow="overflow">
                    <a:solidFill>
                      <a:srgbClr val="D9D9D9"/>
                    </a:solidFill>
                  </a:tcPr>
                </a:tc>
                <a:extLst>
                  <a:ext uri="{0D108BD9-81ED-4DB2-BD59-A6C34878D82A}">
                    <a16:rowId xmlns:a16="http://schemas.microsoft.com/office/drawing/2014/main" val="10004"/>
                  </a:ext>
                </a:extLst>
              </a:tr>
              <a:tr h="114300">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t>01-01-2012</a:t>
                      </a:r>
                      <a:endParaRPr dirty="0"/>
                    </a:p>
                  </a:txBody>
                  <a:tcPr marL="0" marR="0" marT="0" marB="0" anchor="ctr" horzOverflow="overflow">
                    <a:solidFill>
                      <a:srgbClr val="F4CD81"/>
                    </a:solidFill>
                  </a:tcPr>
                </a:tc>
                <a:extLst>
                  <a:ext uri="{0D108BD9-81ED-4DB2-BD59-A6C34878D82A}">
                    <a16:rowId xmlns:a16="http://schemas.microsoft.com/office/drawing/2014/main" val="10005"/>
                  </a:ext>
                </a:extLst>
              </a:tr>
            </a:tbl>
          </a:graphicData>
        </a:graphic>
      </p:graphicFrame>
      <p:sp>
        <p:nvSpPr>
          <p:cNvPr id="44" name="Use headers, colors, and/or backgrounds to separate or group together sections."/>
          <p:cNvSpPr txBox="1"/>
          <p:nvPr/>
        </p:nvSpPr>
        <p:spPr>
          <a:xfrm>
            <a:off x="1352113" y="7607409"/>
            <a:ext cx="227439" cy="359505"/>
          </a:xfrm>
          <a:prstGeom prst="rect">
            <a:avLst/>
          </a:prstGeom>
          <a:ln w="12700">
            <a:miter lim="400000"/>
          </a:ln>
          <a:extLst>
            <a:ext uri="{C572A759-6A51-4108-AA02-DFA0A04FC94B}">
              <ma14:wrappingTextBoxFlag xmlns:ma14="http://schemas.microsoft.com/office/mac/drawingml/2011/main" xmlns="" val="1"/>
            </a:ext>
          </a:extLst>
        </p:spPr>
        <p:txBody>
          <a:bodyPr wrap="square" lIns="54570" tIns="54570" rIns="54570" bIns="54570">
            <a:spAutoFit/>
          </a:bodyPr>
          <a:lstStyle/>
          <a:p>
            <a:pPr lvl="1" indent="0">
              <a:lnSpc>
                <a:spcPct val="90000"/>
              </a:lnSpc>
            </a:pPr>
            <a:r>
              <a:rPr lang="en-US" sz="1800" b="0" dirty="0">
                <a:solidFill>
                  <a:srgbClr val="53585F"/>
                </a:solidFill>
              </a:rPr>
              <a:t>+</a:t>
            </a:r>
          </a:p>
        </p:txBody>
      </p:sp>
      <p:sp>
        <p:nvSpPr>
          <p:cNvPr id="46" name="Use headers, colors, and/or backgrounds to separate or group together sections."/>
          <p:cNvSpPr txBox="1"/>
          <p:nvPr/>
        </p:nvSpPr>
        <p:spPr>
          <a:xfrm>
            <a:off x="2753567" y="7604940"/>
            <a:ext cx="236139" cy="359505"/>
          </a:xfrm>
          <a:prstGeom prst="rect">
            <a:avLst/>
          </a:prstGeom>
          <a:ln w="12700">
            <a:miter lim="400000"/>
          </a:ln>
          <a:extLst>
            <a:ext uri="{C572A759-6A51-4108-AA02-DFA0A04FC94B}">
              <ma14:wrappingTextBoxFlag xmlns:ma14="http://schemas.microsoft.com/office/mac/drawingml/2011/main" xmlns="" val="1"/>
            </a:ext>
          </a:extLst>
        </p:spPr>
        <p:txBody>
          <a:bodyPr wrap="square" lIns="54570" tIns="54570" rIns="54570" bIns="54570">
            <a:spAutoFit/>
          </a:bodyPr>
          <a:lstStyle/>
          <a:p>
            <a:pPr lvl="1" indent="0">
              <a:lnSpc>
                <a:spcPct val="90000"/>
              </a:lnSpc>
            </a:pPr>
            <a:r>
              <a:rPr lang="en-US" sz="1800" b="0" dirty="0">
                <a:solidFill>
                  <a:srgbClr val="53585F"/>
                </a:solidFill>
              </a:rPr>
              <a:t>=</a:t>
            </a:r>
          </a:p>
        </p:txBody>
      </p:sp>
      <p:graphicFrame>
        <p:nvGraphicFramePr>
          <p:cNvPr id="47" name="Table"/>
          <p:cNvGraphicFramePr/>
          <p:nvPr>
            <p:extLst>
              <p:ext uri="{D42A27DB-BD31-4B8C-83A1-F6EECF244321}">
                <p14:modId xmlns:p14="http://schemas.microsoft.com/office/powerpoint/2010/main" val="2415574406"/>
              </p:ext>
            </p:extLst>
          </p:nvPr>
        </p:nvGraphicFramePr>
        <p:xfrm>
          <a:off x="1661484" y="7558562"/>
          <a:ext cx="1003446" cy="457200"/>
        </p:xfrm>
        <a:graphic>
          <a:graphicData uri="http://schemas.openxmlformats.org/drawingml/2006/table">
            <a:tbl>
              <a:tblPr firstRow="1">
                <a:tableStyleId>{33BA23B1-9221-436E-865A-0063620EA4FD}</a:tableStyleId>
              </a:tblPr>
              <a:tblGrid>
                <a:gridCol w="161998">
                  <a:extLst>
                    <a:ext uri="{9D8B030D-6E8A-4147-A177-3AD203B41FA5}">
                      <a16:colId xmlns:a16="http://schemas.microsoft.com/office/drawing/2014/main" val="20000"/>
                    </a:ext>
                  </a:extLst>
                </a:gridCol>
                <a:gridCol w="161998">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id</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date</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t>01-01-2013</a:t>
                      </a:r>
                      <a:endParaRPr dirty="0"/>
                    </a:p>
                  </a:txBody>
                  <a:tcPr marL="0" marR="0" marT="0" marB="0" anchor="ctr" horzOverflow="overflow">
                    <a:solidFill>
                      <a:srgbClr val="F4CD81"/>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t>01-01-2013</a:t>
                      </a:r>
                      <a:endParaRPr dirty="0"/>
                    </a:p>
                  </a:txBody>
                  <a:tcPr marL="0" marR="0" marT="0" marB="0" anchor="ctr" horzOverflow="overflow">
                    <a:solidFill>
                      <a:srgbClr val="F4CD81"/>
                    </a:solidFill>
                  </a:tcPr>
                </a:tc>
                <a:extLst>
                  <a:ext uri="{0D108BD9-81ED-4DB2-BD59-A6C34878D82A}">
                    <a16:rowId xmlns:a16="http://schemas.microsoft.com/office/drawing/2014/main" val="10002"/>
                  </a:ext>
                </a:extLst>
              </a:tr>
            </a:tbl>
          </a:graphicData>
        </a:graphic>
      </p:graphicFrame>
      <p:graphicFrame>
        <p:nvGraphicFramePr>
          <p:cNvPr id="48" name="Table"/>
          <p:cNvGraphicFramePr/>
          <p:nvPr>
            <p:extLst>
              <p:ext uri="{D42A27DB-BD31-4B8C-83A1-F6EECF244321}">
                <p14:modId xmlns:p14="http://schemas.microsoft.com/office/powerpoint/2010/main" val="2638465367"/>
              </p:ext>
            </p:extLst>
          </p:nvPr>
        </p:nvGraphicFramePr>
        <p:xfrm>
          <a:off x="3081956" y="7558119"/>
          <a:ext cx="1074881" cy="457200"/>
        </p:xfrm>
        <a:graphic>
          <a:graphicData uri="http://schemas.openxmlformats.org/drawingml/2006/table">
            <a:tbl>
              <a:tblPr firstRow="1">
                <a:tableStyleId>{33BA23B1-9221-436E-865A-0063620EA4FD}</a:tableStyleId>
              </a:tblPr>
              <a:tblGrid>
                <a:gridCol w="96593">
                  <a:extLst>
                    <a:ext uri="{9D8B030D-6E8A-4147-A177-3AD203B41FA5}">
                      <a16:colId xmlns:a16="http://schemas.microsoft.com/office/drawing/2014/main" val="20000"/>
                    </a:ext>
                  </a:extLst>
                </a:gridCol>
                <a:gridCol w="147638">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151200">
                  <a:extLst>
                    <a:ext uri="{9D8B030D-6E8A-4147-A177-3AD203B41FA5}">
                      <a16:colId xmlns:a16="http://schemas.microsoft.com/office/drawing/2014/main" val="20003"/>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id</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date</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t>01-01-2013</a:t>
                      </a: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rgbClr val="F4CD81"/>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t>01-01-2013</a:t>
                      </a: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rgbClr val="F4CD81"/>
                    </a:solidFill>
                  </a:tcPr>
                </a:tc>
                <a:extLst>
                  <a:ext uri="{0D108BD9-81ED-4DB2-BD59-A6C34878D82A}">
                    <a16:rowId xmlns:a16="http://schemas.microsoft.com/office/drawing/2014/main" val="10002"/>
                  </a:ext>
                </a:extLst>
              </a:tr>
            </a:tbl>
          </a:graphicData>
        </a:graphic>
      </p:graphicFrame>
      <p:sp>
        <p:nvSpPr>
          <p:cNvPr id="49" name="Use headers, colors, and/or backgrounds to separate or group together sections."/>
          <p:cNvSpPr txBox="1"/>
          <p:nvPr/>
        </p:nvSpPr>
        <p:spPr>
          <a:xfrm>
            <a:off x="290231" y="8677256"/>
            <a:ext cx="1484549" cy="851947"/>
          </a:xfrm>
          <a:prstGeom prst="rect">
            <a:avLst/>
          </a:prstGeom>
          <a:ln w="12700">
            <a:miter lim="400000"/>
          </a:ln>
          <a:extLst>
            <a:ext uri="{C572A759-6A51-4108-AA02-DFA0A04FC94B}">
              <ma14:wrappingTextBoxFlag xmlns:ma14="http://schemas.microsoft.com/office/mac/drawingml/2011/main" xmlns="" val="1"/>
            </a:ext>
          </a:extLst>
        </p:spPr>
        <p:txBody>
          <a:bodyPr wrap="square" lIns="0" tIns="54570" rIns="0" bIns="54570">
            <a:spAutoFit/>
          </a:bodyPr>
          <a:lstStyle/>
          <a:p>
            <a:pPr lvl="1" indent="0">
              <a:lnSpc>
                <a:spcPct val="90000"/>
              </a:lnSpc>
            </a:pPr>
            <a:r>
              <a:rPr lang="en-US" b="0" dirty="0">
                <a:solidFill>
                  <a:srgbClr val="5B6167"/>
                </a:solidFill>
              </a:rPr>
              <a:t># first set keys</a:t>
            </a:r>
          </a:p>
          <a:p>
            <a:pPr lvl="1" indent="0">
              <a:lnSpc>
                <a:spcPct val="90000"/>
              </a:lnSpc>
            </a:pPr>
            <a:r>
              <a:rPr lang="en-US" b="0" dirty="0" err="1">
                <a:solidFill>
                  <a:srgbClr val="000000"/>
                </a:solidFill>
              </a:rPr>
              <a:t>setkey</a:t>
            </a:r>
            <a:r>
              <a:rPr lang="en-US" b="0" dirty="0">
                <a:solidFill>
                  <a:srgbClr val="000000"/>
                </a:solidFill>
              </a:rPr>
              <a:t>(</a:t>
            </a:r>
            <a:r>
              <a:rPr lang="en-US" b="0" dirty="0" err="1">
                <a:solidFill>
                  <a:srgbClr val="000000"/>
                </a:solidFill>
              </a:rPr>
              <a:t>dt_a</a:t>
            </a:r>
            <a:r>
              <a:rPr lang="en-US" b="0" dirty="0">
                <a:solidFill>
                  <a:srgbClr val="000000"/>
                </a:solidFill>
              </a:rPr>
              <a:t>, id, date)</a:t>
            </a:r>
          </a:p>
          <a:p>
            <a:pPr lvl="1" indent="0">
              <a:lnSpc>
                <a:spcPct val="90000"/>
              </a:lnSpc>
            </a:pPr>
            <a:r>
              <a:rPr lang="en-US" b="0" dirty="0" err="1">
                <a:solidFill>
                  <a:srgbClr val="000000"/>
                </a:solidFill>
              </a:rPr>
              <a:t>setkey</a:t>
            </a:r>
            <a:r>
              <a:rPr lang="en-US" b="0" dirty="0">
                <a:solidFill>
                  <a:srgbClr val="000000"/>
                </a:solidFill>
              </a:rPr>
              <a:t>(</a:t>
            </a:r>
            <a:r>
              <a:rPr lang="en-US" b="0" dirty="0" err="1">
                <a:solidFill>
                  <a:srgbClr val="000000"/>
                </a:solidFill>
              </a:rPr>
              <a:t>dt_b</a:t>
            </a:r>
            <a:r>
              <a:rPr lang="en-US" b="0" dirty="0">
                <a:solidFill>
                  <a:srgbClr val="000000"/>
                </a:solidFill>
              </a:rPr>
              <a:t>, id, date)</a:t>
            </a:r>
          </a:p>
          <a:p>
            <a:pPr lvl="1" indent="0">
              <a:lnSpc>
                <a:spcPct val="90000"/>
              </a:lnSpc>
            </a:pPr>
            <a:endParaRPr lang="en-US" b="0" dirty="0">
              <a:solidFill>
                <a:srgbClr val="000000"/>
              </a:solidFill>
            </a:endParaRPr>
          </a:p>
        </p:txBody>
      </p:sp>
      <p:sp>
        <p:nvSpPr>
          <p:cNvPr id="3" name="Rektangel 2"/>
          <p:cNvSpPr/>
          <p:nvPr/>
        </p:nvSpPr>
        <p:spPr>
          <a:xfrm>
            <a:off x="2136613" y="8677256"/>
            <a:ext cx="1992985" cy="450380"/>
          </a:xfrm>
          <a:prstGeom prst="rect">
            <a:avLst/>
          </a:prstGeom>
        </p:spPr>
        <p:txBody>
          <a:bodyPr wrap="square" lIns="0" rIns="0">
            <a:spAutoFit/>
          </a:bodyPr>
          <a:lstStyle/>
          <a:p>
            <a:pPr lvl="1" indent="0">
              <a:lnSpc>
                <a:spcPct val="90000"/>
              </a:lnSpc>
            </a:pPr>
            <a:r>
              <a:rPr lang="en-US" b="0" dirty="0">
                <a:solidFill>
                  <a:srgbClr val="5B6167"/>
                </a:solidFill>
              </a:rPr>
              <a:t># then roll</a:t>
            </a:r>
          </a:p>
          <a:p>
            <a:pPr lvl="1" indent="0">
              <a:lnSpc>
                <a:spcPct val="90000"/>
              </a:lnSpc>
            </a:pPr>
            <a:r>
              <a:rPr lang="en-US" b="0" dirty="0" err="1">
                <a:solidFill>
                  <a:srgbClr val="000000"/>
                </a:solidFill>
              </a:rPr>
              <a:t>dt_a</a:t>
            </a:r>
            <a:r>
              <a:rPr lang="en-US" b="0" dirty="0">
                <a:solidFill>
                  <a:srgbClr val="000000"/>
                </a:solidFill>
              </a:rPr>
              <a:t>[</a:t>
            </a:r>
            <a:r>
              <a:rPr lang="en-US" b="0" dirty="0" err="1">
                <a:solidFill>
                  <a:srgbClr val="000000"/>
                </a:solidFill>
              </a:rPr>
              <a:t>dt_b</a:t>
            </a:r>
            <a:r>
              <a:rPr lang="en-US" b="0" dirty="0">
                <a:solidFill>
                  <a:srgbClr val="000000"/>
                </a:solidFill>
              </a:rPr>
              <a:t>, </a:t>
            </a:r>
            <a:r>
              <a:rPr lang="en-US" dirty="0">
                <a:solidFill>
                  <a:srgbClr val="000000"/>
                </a:solidFill>
              </a:rPr>
              <a:t>roll = TRUE</a:t>
            </a:r>
            <a:r>
              <a:rPr lang="en-US" b="0" dirty="0">
                <a:solidFill>
                  <a:srgbClr val="000000"/>
                </a:solidFill>
              </a:rPr>
              <a:t>]</a:t>
            </a:r>
          </a:p>
        </p:txBody>
      </p:sp>
      <p:sp>
        <p:nvSpPr>
          <p:cNvPr id="51" name="Use headers, colors, and/or backgrounds to separate or group together sections."/>
          <p:cNvSpPr txBox="1"/>
          <p:nvPr/>
        </p:nvSpPr>
        <p:spPr>
          <a:xfrm>
            <a:off x="290231" y="9491535"/>
            <a:ext cx="3976970" cy="276405"/>
          </a:xfrm>
          <a:prstGeom prst="rect">
            <a:avLst/>
          </a:prstGeom>
          <a:ln w="12700">
            <a:miter lim="400000"/>
          </a:ln>
          <a:extLst>
            <a:ext uri="{C572A759-6A51-4108-AA02-DFA0A04FC94B}">
              <ma14:wrappingTextBoxFlag xmlns:ma14="http://schemas.microsoft.com/office/mac/drawingml/2011/main" xmlns="" val="1"/>
            </a:ext>
          </a:extLst>
        </p:spPr>
        <p:txBody>
          <a:bodyPr wrap="square" lIns="0" tIns="54570" rIns="0" bIns="54570">
            <a:spAutoFit/>
          </a:bodyPr>
          <a:lstStyle/>
          <a:p>
            <a:pPr lvl="1" indent="0">
              <a:lnSpc>
                <a:spcPct val="90000"/>
              </a:lnSpc>
            </a:pPr>
            <a:r>
              <a:rPr lang="en-US" b="0" dirty="0" err="1">
                <a:solidFill>
                  <a:srgbClr val="000000"/>
                </a:solidFill>
              </a:rPr>
              <a:t>dt</a:t>
            </a:r>
            <a:r>
              <a:rPr lang="en-US" b="0" dirty="0">
                <a:solidFill>
                  <a:srgbClr val="000000"/>
                </a:solidFill>
              </a:rPr>
              <a:t>[, </a:t>
            </a:r>
            <a:r>
              <a:rPr lang="en-US" dirty="0">
                <a:solidFill>
                  <a:srgbClr val="000000"/>
                </a:solidFill>
              </a:rPr>
              <a:t>roll = +</a:t>
            </a:r>
            <a:r>
              <a:rPr lang="en-US" dirty="0" err="1">
                <a:solidFill>
                  <a:srgbClr val="000000"/>
                </a:solidFill>
              </a:rPr>
              <a:t>Inf</a:t>
            </a:r>
            <a:r>
              <a:rPr lang="en-US" dirty="0">
                <a:solidFill>
                  <a:srgbClr val="000000"/>
                </a:solidFill>
              </a:rPr>
              <a:t>]</a:t>
            </a:r>
            <a:r>
              <a:rPr lang="en-US" b="0" dirty="0">
                <a:solidFill>
                  <a:srgbClr val="000000"/>
                </a:solidFill>
              </a:rPr>
              <a:t> – reverse the direction of the rolling join.</a:t>
            </a:r>
          </a:p>
        </p:txBody>
      </p:sp>
      <p:sp>
        <p:nvSpPr>
          <p:cNvPr id="54" name="Use headers, colors, and/or backgrounds to separate or group together sections."/>
          <p:cNvSpPr txBox="1"/>
          <p:nvPr/>
        </p:nvSpPr>
        <p:spPr>
          <a:xfrm>
            <a:off x="290231" y="2621028"/>
            <a:ext cx="4318112" cy="608804"/>
          </a:xfrm>
          <a:prstGeom prst="rect">
            <a:avLst/>
          </a:prstGeom>
          <a:ln w="12700">
            <a:miter lim="400000"/>
          </a:ln>
          <a:extLst>
            <a:ext uri="{C572A759-6A51-4108-AA02-DFA0A04FC94B}">
              <ma14:wrappingTextBoxFlag xmlns:ma14="http://schemas.microsoft.com/office/mac/drawingml/2011/main" xmlns="" val="1"/>
            </a:ext>
          </a:extLst>
        </p:spPr>
        <p:txBody>
          <a:bodyPr wrap="square" lIns="0" tIns="54570" rIns="0" bIns="54570">
            <a:spAutoFit/>
          </a:bodyPr>
          <a:lstStyle/>
          <a:p>
            <a:pPr lvl="1" indent="0">
              <a:lnSpc>
                <a:spcPct val="90000"/>
              </a:lnSpc>
            </a:pPr>
            <a:r>
              <a:rPr lang="en-US" dirty="0" err="1">
                <a:solidFill>
                  <a:srgbClr val="000000"/>
                </a:solidFill>
              </a:rPr>
              <a:t>setkey</a:t>
            </a:r>
            <a:r>
              <a:rPr lang="en-US" dirty="0">
                <a:solidFill>
                  <a:srgbClr val="000000"/>
                </a:solidFill>
              </a:rPr>
              <a:t>(</a:t>
            </a:r>
            <a:r>
              <a:rPr lang="en-US" b="0" dirty="0" err="1">
                <a:solidFill>
                  <a:srgbClr val="000000"/>
                </a:solidFill>
              </a:rPr>
              <a:t>dt</a:t>
            </a:r>
            <a:r>
              <a:rPr lang="en-US" b="0" dirty="0">
                <a:solidFill>
                  <a:srgbClr val="000000"/>
                </a:solidFill>
              </a:rPr>
              <a:t>, a,  b</a:t>
            </a:r>
            <a:r>
              <a:rPr lang="en-US" dirty="0">
                <a:solidFill>
                  <a:srgbClr val="000000"/>
                </a:solidFill>
              </a:rPr>
              <a:t>)</a:t>
            </a:r>
            <a:r>
              <a:rPr lang="en-US" b="0" dirty="0">
                <a:solidFill>
                  <a:srgbClr val="000000"/>
                </a:solidFill>
              </a:rPr>
              <a:t> – set keys in a </a:t>
            </a:r>
            <a:r>
              <a:rPr lang="en-US" b="0" dirty="0" err="1">
                <a:solidFill>
                  <a:srgbClr val="000000"/>
                </a:solidFill>
              </a:rPr>
              <a:t>data.table</a:t>
            </a:r>
            <a:r>
              <a:rPr lang="en-US" b="0" dirty="0">
                <a:solidFill>
                  <a:srgbClr val="000000"/>
                </a:solidFill>
              </a:rPr>
              <a:t> to enable faster repeated lookups in specified columns using “</a:t>
            </a:r>
            <a:r>
              <a:rPr lang="en-US" b="0" dirty="0" err="1">
                <a:solidFill>
                  <a:srgbClr val="000000"/>
                </a:solidFill>
              </a:rPr>
              <a:t>dt</a:t>
            </a:r>
            <a:r>
              <a:rPr lang="en-US" b="0" dirty="0">
                <a:solidFill>
                  <a:srgbClr val="000000"/>
                </a:solidFill>
              </a:rPr>
              <a:t>[.(value), ]” or for merging without specifying merging columns “</a:t>
            </a:r>
            <a:r>
              <a:rPr lang="en-US" b="0" dirty="0" err="1">
                <a:solidFill>
                  <a:srgbClr val="000000"/>
                </a:solidFill>
              </a:rPr>
              <a:t>dt_a</a:t>
            </a:r>
            <a:r>
              <a:rPr lang="en-US" b="0" dirty="0">
                <a:solidFill>
                  <a:srgbClr val="000000"/>
                </a:solidFill>
              </a:rPr>
              <a:t>[</a:t>
            </a:r>
            <a:r>
              <a:rPr lang="en-US" b="0" dirty="0" err="1">
                <a:solidFill>
                  <a:srgbClr val="000000"/>
                </a:solidFill>
              </a:rPr>
              <a:t>dt_b</a:t>
            </a:r>
            <a:r>
              <a:rPr lang="en-US" b="0" dirty="0">
                <a:solidFill>
                  <a:srgbClr val="000000"/>
                </a:solidFill>
              </a:rPr>
              <a:t>]”.</a:t>
            </a:r>
            <a:endParaRPr lang="en-US" dirty="0">
              <a:solidFill>
                <a:srgbClr val="000000"/>
              </a:solidFill>
            </a:endParaRPr>
          </a:p>
        </p:txBody>
      </p:sp>
      <p:sp>
        <p:nvSpPr>
          <p:cNvPr id="56" name="Rektangel 55"/>
          <p:cNvSpPr/>
          <p:nvPr/>
        </p:nvSpPr>
        <p:spPr>
          <a:xfrm>
            <a:off x="290230" y="2365731"/>
            <a:ext cx="629981" cy="276999"/>
          </a:xfrm>
          <a:prstGeom prst="rect">
            <a:avLst/>
          </a:prstGeom>
        </p:spPr>
        <p:txBody>
          <a:bodyPr wrap="none" lIns="0" rIns="0">
            <a:spAutoFit/>
          </a:bodyPr>
          <a:lstStyle/>
          <a:p>
            <a:pPr lvl="1" indent="0"/>
            <a:r>
              <a:rPr lang="da-DK" dirty="0"/>
              <a:t>SET KEYS</a:t>
            </a:r>
          </a:p>
        </p:txBody>
      </p:sp>
      <p:sp>
        <p:nvSpPr>
          <p:cNvPr id="57" name="Line"/>
          <p:cNvSpPr/>
          <p:nvPr/>
        </p:nvSpPr>
        <p:spPr>
          <a:xfrm flipV="1">
            <a:off x="290230" y="2330166"/>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68" name="Use headers, colors, and/or backgrounds to separate or group together sections."/>
          <p:cNvSpPr txBox="1"/>
          <p:nvPr/>
        </p:nvSpPr>
        <p:spPr>
          <a:xfrm>
            <a:off x="381910" y="2836944"/>
            <a:ext cx="4318113" cy="276405"/>
          </a:xfrm>
          <a:prstGeom prst="rect">
            <a:avLst/>
          </a:prstGeom>
          <a:ln w="12700">
            <a:miter lim="400000"/>
          </a:ln>
          <a:extLst>
            <a:ext uri="{C572A759-6A51-4108-AA02-DFA0A04FC94B}">
              <ma14:wrappingTextBoxFlag xmlns:ma14="http://schemas.microsoft.com/office/mac/drawingml/2011/main" xmlns="" val="1"/>
            </a:ext>
          </a:extLst>
        </p:spPr>
        <p:txBody>
          <a:bodyPr wrap="square" lIns="54570" tIns="54570" rIns="54570" bIns="54570">
            <a:spAutoFit/>
          </a:bodyPr>
          <a:lstStyle/>
          <a:p>
            <a:pPr lvl="1" indent="0">
              <a:lnSpc>
                <a:spcPct val="90000"/>
              </a:lnSpc>
            </a:pPr>
            <a:endParaRPr lang="en-US" b="0" dirty="0">
              <a:solidFill>
                <a:srgbClr val="000000"/>
              </a:solidFill>
            </a:endParaRPr>
          </a:p>
        </p:txBody>
      </p:sp>
      <p:sp>
        <p:nvSpPr>
          <p:cNvPr id="71" name="Line"/>
          <p:cNvSpPr/>
          <p:nvPr/>
        </p:nvSpPr>
        <p:spPr>
          <a:xfrm>
            <a:off x="4812083" y="3464867"/>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72" name="Logistics"/>
          <p:cNvSpPr txBox="1"/>
          <p:nvPr/>
        </p:nvSpPr>
        <p:spPr>
          <a:xfrm>
            <a:off x="4812083" y="3556504"/>
            <a:ext cx="2845331" cy="340029"/>
          </a:xfrm>
          <a:prstGeom prst="rect">
            <a:avLst/>
          </a:prstGeom>
          <a:ln w="12700">
            <a:miter lim="400000"/>
          </a:ln>
          <a:extLst>
            <a:ext uri="{C572A759-6A51-4108-AA02-DFA0A04FC94B}">
              <ma14:wrappingTextBoxFlag xmlns:ma14="http://schemas.microsoft.com/office/mac/drawingml/2011/main" xmlns="" val="1"/>
            </a:ext>
          </a:extLst>
        </p:spPr>
        <p:txBody>
          <a:bodyPr wrap="none" lIns="0" tIns="12700" rIns="0" bIns="12700" anchor="ctr">
            <a:spAutoFit/>
          </a:bodyPr>
          <a:lstStyle/>
          <a:p>
            <a:pPr lvl="1" indent="0">
              <a:lnSpc>
                <a:spcPct val="80000"/>
              </a:lnSpc>
              <a:spcBef>
                <a:spcPts val="0"/>
              </a:spcBef>
              <a:defRPr sz="2500" b="0">
                <a:solidFill>
                  <a:srgbClr val="628DB5"/>
                </a:solidFill>
              </a:defRPr>
            </a:pPr>
            <a:r>
              <a:rPr lang="en-US" dirty="0">
                <a:solidFill>
                  <a:srgbClr val="393939"/>
                </a:solidFill>
              </a:rPr>
              <a:t>Reshape a data.table</a:t>
            </a:r>
          </a:p>
        </p:txBody>
      </p:sp>
      <p:sp>
        <p:nvSpPr>
          <p:cNvPr id="75" name="Rektangel 74"/>
          <p:cNvSpPr/>
          <p:nvPr/>
        </p:nvSpPr>
        <p:spPr>
          <a:xfrm>
            <a:off x="4812083" y="4095308"/>
            <a:ext cx="445635" cy="276999"/>
          </a:xfrm>
          <a:prstGeom prst="rect">
            <a:avLst/>
          </a:prstGeom>
        </p:spPr>
        <p:txBody>
          <a:bodyPr wrap="none" lIns="0" rIns="0">
            <a:spAutoFit/>
          </a:bodyPr>
          <a:lstStyle/>
          <a:p>
            <a:pPr lvl="1" indent="0"/>
            <a:r>
              <a:rPr lang="da-DK" dirty="0"/>
              <a:t>DCAST</a:t>
            </a:r>
          </a:p>
        </p:txBody>
      </p:sp>
      <p:sp>
        <p:nvSpPr>
          <p:cNvPr id="76" name="Line"/>
          <p:cNvSpPr/>
          <p:nvPr/>
        </p:nvSpPr>
        <p:spPr>
          <a:xfrm flipV="1">
            <a:off x="4812083" y="4074927"/>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77" name="Line"/>
          <p:cNvSpPr/>
          <p:nvPr/>
        </p:nvSpPr>
        <p:spPr>
          <a:xfrm>
            <a:off x="4812083" y="6801194"/>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78" name="Rektangel 77"/>
          <p:cNvSpPr/>
          <p:nvPr/>
        </p:nvSpPr>
        <p:spPr>
          <a:xfrm>
            <a:off x="4812083" y="6818600"/>
            <a:ext cx="459421" cy="276999"/>
          </a:xfrm>
          <a:prstGeom prst="rect">
            <a:avLst/>
          </a:prstGeom>
        </p:spPr>
        <p:txBody>
          <a:bodyPr wrap="none" lIns="0">
            <a:spAutoFit/>
          </a:bodyPr>
          <a:lstStyle/>
          <a:p>
            <a:pPr lvl="1" indent="0"/>
            <a:r>
              <a:rPr lang="da-DK" dirty="0"/>
              <a:t>MELT</a:t>
            </a:r>
          </a:p>
        </p:txBody>
      </p:sp>
      <p:sp>
        <p:nvSpPr>
          <p:cNvPr id="83" name="Use headers, colors, and/or backgrounds to separate or group together sections."/>
          <p:cNvSpPr txBox="1"/>
          <p:nvPr/>
        </p:nvSpPr>
        <p:spPr>
          <a:xfrm>
            <a:off x="7052184" y="4471341"/>
            <a:ext cx="2029281" cy="604997"/>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54570">
            <a:spAutoFit/>
          </a:bodyPr>
          <a:lstStyle/>
          <a:p>
            <a:pPr lvl="1" indent="0">
              <a:lnSpc>
                <a:spcPct val="90000"/>
              </a:lnSpc>
            </a:pPr>
            <a:r>
              <a:rPr lang="en-US" dirty="0" err="1">
                <a:solidFill>
                  <a:srgbClr val="000000"/>
                </a:solidFill>
              </a:rPr>
              <a:t>dcast</a:t>
            </a:r>
            <a:r>
              <a:rPr lang="en-US" dirty="0">
                <a:solidFill>
                  <a:srgbClr val="000000"/>
                </a:solidFill>
              </a:rPr>
              <a:t>(</a:t>
            </a:r>
            <a:r>
              <a:rPr lang="en-US" b="0" dirty="0" err="1">
                <a:solidFill>
                  <a:srgbClr val="000000"/>
                </a:solidFill>
              </a:rPr>
              <a:t>dt</a:t>
            </a:r>
            <a:r>
              <a:rPr lang="en-US" b="0" dirty="0">
                <a:solidFill>
                  <a:srgbClr val="000000"/>
                </a:solidFill>
              </a:rPr>
              <a:t>, </a:t>
            </a:r>
          </a:p>
          <a:p>
            <a:pPr lvl="1" indent="0">
              <a:lnSpc>
                <a:spcPct val="90000"/>
              </a:lnSpc>
            </a:pPr>
            <a:r>
              <a:rPr lang="en-US" b="0" dirty="0">
                <a:solidFill>
                  <a:srgbClr val="000000"/>
                </a:solidFill>
              </a:rPr>
              <a:t>              id ~ y,</a:t>
            </a:r>
          </a:p>
          <a:p>
            <a:pPr lvl="1" indent="0">
              <a:lnSpc>
                <a:spcPct val="90000"/>
              </a:lnSpc>
            </a:pPr>
            <a:r>
              <a:rPr lang="en-US" b="0" dirty="0">
                <a:solidFill>
                  <a:srgbClr val="000000"/>
                </a:solidFill>
              </a:rPr>
              <a:t>              </a:t>
            </a:r>
            <a:r>
              <a:rPr lang="en-US" b="0" dirty="0" err="1">
                <a:solidFill>
                  <a:srgbClr val="000000"/>
                </a:solidFill>
              </a:rPr>
              <a:t>value.var</a:t>
            </a:r>
            <a:r>
              <a:rPr lang="en-US" b="0" dirty="0">
                <a:solidFill>
                  <a:srgbClr val="000000"/>
                </a:solidFill>
              </a:rPr>
              <a:t> = c(“a”, “b”)</a:t>
            </a:r>
            <a:r>
              <a:rPr lang="en-US" dirty="0">
                <a:solidFill>
                  <a:srgbClr val="000000"/>
                </a:solidFill>
              </a:rPr>
              <a:t>)</a:t>
            </a:r>
          </a:p>
        </p:txBody>
      </p:sp>
      <p:graphicFrame>
        <p:nvGraphicFramePr>
          <p:cNvPr id="84" name="Table"/>
          <p:cNvGraphicFramePr/>
          <p:nvPr>
            <p:extLst>
              <p:ext uri="{D42A27DB-BD31-4B8C-83A1-F6EECF244321}">
                <p14:modId xmlns:p14="http://schemas.microsoft.com/office/powerpoint/2010/main" val="434976309"/>
              </p:ext>
            </p:extLst>
          </p:nvPr>
        </p:nvGraphicFramePr>
        <p:xfrm>
          <a:off x="4812083" y="4463629"/>
          <a:ext cx="628225" cy="7620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74625">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gridCol w="151200">
                  <a:extLst>
                    <a:ext uri="{9D8B030D-6E8A-4147-A177-3AD203B41FA5}">
                      <a16:colId xmlns:a16="http://schemas.microsoft.com/office/drawing/2014/main" val="20003"/>
                    </a:ext>
                  </a:extLst>
                </a:gridCol>
              </a:tblGrid>
              <a:tr h="114300">
                <a:tc>
                  <a:txBody>
                    <a:bodyPr/>
                    <a:lstStyle/>
                    <a:p>
                      <a:pPr defTabSz="914400">
                        <a:defRPr sz="1000">
                          <a:latin typeface="Helvetica"/>
                          <a:ea typeface="Helvetica"/>
                          <a:cs typeface="Helvetica"/>
                          <a:sym typeface="Helvetica"/>
                        </a:defRPr>
                      </a:pPr>
                      <a:r>
                        <a:rPr lang="da-DK" dirty="0"/>
                        <a:t>id</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y</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3</a:t>
                      </a:r>
                      <a:endParaRPr dirty="0"/>
                    </a:p>
                  </a:txBody>
                  <a:tcPr marL="0" marR="0" marT="0" marB="0" anchor="ctr" horzOverflow="overflow">
                    <a:solidFill>
                      <a:srgbClr val="D9D9D9"/>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Z</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4</a:t>
                      </a:r>
                      <a:endParaRPr dirty="0"/>
                    </a:p>
                  </a:txBody>
                  <a:tcPr marL="0" marR="0" marT="0" marB="0" anchor="ctr" horzOverflow="overflow">
                    <a:solidFill>
                      <a:srgbClr val="D9D9D9"/>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3</a:t>
                      </a:r>
                      <a:endParaRPr dirty="0"/>
                    </a:p>
                  </a:txBody>
                  <a:tcPr marL="0" marR="0" marT="0" marB="0" anchor="ctr" horzOverflow="overflow">
                    <a:solidFill>
                      <a:srgbClr val="D9D9D9"/>
                    </a:solidFill>
                  </a:tcPr>
                </a:tc>
                <a:extLst>
                  <a:ext uri="{0D108BD9-81ED-4DB2-BD59-A6C34878D82A}">
                    <a16:rowId xmlns:a16="http://schemas.microsoft.com/office/drawing/2014/main" val="10003"/>
                  </a:ext>
                </a:extLst>
              </a:tr>
              <a:tr h="114300">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Z</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4</a:t>
                      </a:r>
                      <a:endParaRPr dirty="0"/>
                    </a:p>
                  </a:txBody>
                  <a:tcPr marL="0" marR="0" marT="0" marB="0" anchor="ctr" horzOverflow="overflow">
                    <a:solidFill>
                      <a:srgbClr val="D9D9D9"/>
                    </a:solidFill>
                  </a:tcPr>
                </a:tc>
                <a:extLst>
                  <a:ext uri="{0D108BD9-81ED-4DB2-BD59-A6C34878D82A}">
                    <a16:rowId xmlns:a16="http://schemas.microsoft.com/office/drawing/2014/main" val="10004"/>
                  </a:ext>
                </a:extLst>
              </a:tr>
            </a:tbl>
          </a:graphicData>
        </a:graphic>
      </p:graphicFrame>
      <p:sp>
        <p:nvSpPr>
          <p:cNvPr id="92" name="Rektangel 91"/>
          <p:cNvSpPr/>
          <p:nvPr/>
        </p:nvSpPr>
        <p:spPr>
          <a:xfrm>
            <a:off x="9359106" y="2299538"/>
            <a:ext cx="2620910" cy="276999"/>
          </a:xfrm>
          <a:prstGeom prst="rect">
            <a:avLst/>
          </a:prstGeom>
        </p:spPr>
        <p:txBody>
          <a:bodyPr wrap="none" lIns="0" rIns="0">
            <a:spAutoFit/>
          </a:bodyPr>
          <a:lstStyle/>
          <a:p>
            <a:pPr lvl="1" indent="0"/>
            <a:r>
              <a:rPr lang="da-DK" dirty="0"/>
              <a:t>MULTIPLE COLUMN TYPE CONVERSION</a:t>
            </a:r>
          </a:p>
        </p:txBody>
      </p:sp>
      <p:sp>
        <p:nvSpPr>
          <p:cNvPr id="94" name="Line"/>
          <p:cNvSpPr/>
          <p:nvPr/>
        </p:nvSpPr>
        <p:spPr>
          <a:xfrm flipV="1">
            <a:off x="9359106" y="2269991"/>
            <a:ext cx="4320000" cy="3147"/>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dirty="0"/>
          </a:p>
        </p:txBody>
      </p:sp>
      <p:sp>
        <p:nvSpPr>
          <p:cNvPr id="95" name="Use headers, colors, and/or backgrounds to separate or group together sections."/>
          <p:cNvSpPr txBox="1"/>
          <p:nvPr/>
        </p:nvSpPr>
        <p:spPr>
          <a:xfrm>
            <a:off x="9359106" y="1658492"/>
            <a:ext cx="4318113" cy="468253"/>
          </a:xfrm>
          <a:prstGeom prst="rect">
            <a:avLst/>
          </a:prstGeom>
          <a:ln w="12700">
            <a:miter lim="400000"/>
          </a:ln>
          <a:extLst>
            <a:ext uri="{C572A759-6A51-4108-AA02-DFA0A04FC94B}">
              <ma14:wrappingTextBoxFlag xmlns:ma14="http://schemas.microsoft.com/office/mac/drawingml/2011/main" xmlns="" val="1"/>
            </a:ext>
          </a:extLst>
        </p:spPr>
        <p:txBody>
          <a:bodyPr wrap="square" lIns="0" tIns="54570" rIns="0" bIns="54570">
            <a:spAutoFit/>
          </a:bodyPr>
          <a:lstStyle/>
          <a:p>
            <a:pPr lvl="1" indent="0">
              <a:lnSpc>
                <a:spcPct val="90000"/>
              </a:lnSpc>
            </a:pPr>
            <a:r>
              <a:rPr lang="en-US" b="0" dirty="0">
                <a:solidFill>
                  <a:srgbClr val="000000"/>
                </a:solidFill>
              </a:rPr>
              <a:t>Refer to a </a:t>
            </a:r>
            <a:r>
              <a:rPr lang="en-US" dirty="0">
                <a:solidFill>
                  <a:srgbClr val="000000"/>
                </a:solidFill>
              </a:rPr>
              <a:t>S</a:t>
            </a:r>
            <a:r>
              <a:rPr lang="en-US" b="0" dirty="0">
                <a:solidFill>
                  <a:srgbClr val="000000"/>
                </a:solidFill>
              </a:rPr>
              <a:t>ubset of the </a:t>
            </a:r>
            <a:r>
              <a:rPr lang="en-US" dirty="0">
                <a:solidFill>
                  <a:srgbClr val="000000"/>
                </a:solidFill>
              </a:rPr>
              <a:t>D</a:t>
            </a:r>
            <a:r>
              <a:rPr lang="en-US" b="0" dirty="0">
                <a:solidFill>
                  <a:srgbClr val="000000"/>
                </a:solidFill>
              </a:rPr>
              <a:t>ata within a </a:t>
            </a:r>
            <a:r>
              <a:rPr lang="en-US" b="0" dirty="0" err="1">
                <a:solidFill>
                  <a:srgbClr val="000000"/>
                </a:solidFill>
              </a:rPr>
              <a:t>data.table</a:t>
            </a:r>
            <a:r>
              <a:rPr lang="en-US" b="0" dirty="0">
                <a:solidFill>
                  <a:srgbClr val="000000"/>
                </a:solidFill>
              </a:rPr>
              <a:t> </a:t>
            </a:r>
          </a:p>
          <a:p>
            <a:pPr lvl="1" indent="0">
              <a:lnSpc>
                <a:spcPct val="90000"/>
              </a:lnSpc>
            </a:pPr>
            <a:r>
              <a:rPr lang="en-US" b="0" dirty="0">
                <a:solidFill>
                  <a:srgbClr val="000000"/>
                </a:solidFill>
              </a:rPr>
              <a:t>with </a:t>
            </a:r>
            <a:r>
              <a:rPr lang="en-US" dirty="0">
                <a:solidFill>
                  <a:srgbClr val="000000"/>
                </a:solidFill>
              </a:rPr>
              <a:t>.SD</a:t>
            </a:r>
            <a:r>
              <a:rPr lang="en-US" b="0" dirty="0">
                <a:solidFill>
                  <a:srgbClr val="000000"/>
                </a:solidFill>
              </a:rPr>
              <a:t>.</a:t>
            </a:r>
          </a:p>
        </p:txBody>
      </p:sp>
      <p:sp>
        <p:nvSpPr>
          <p:cNvPr id="119" name="Use headers, colors, and/or backgrounds to separate or group together sections."/>
          <p:cNvSpPr txBox="1"/>
          <p:nvPr/>
        </p:nvSpPr>
        <p:spPr>
          <a:xfrm>
            <a:off x="9359106" y="2569624"/>
            <a:ext cx="4318113" cy="442605"/>
          </a:xfrm>
          <a:prstGeom prst="rect">
            <a:avLst/>
          </a:prstGeom>
          <a:ln w="12700">
            <a:miter lim="400000"/>
          </a:ln>
          <a:extLst>
            <a:ext uri="{C572A759-6A51-4108-AA02-DFA0A04FC94B}">
              <ma14:wrappingTextBoxFlag xmlns:ma14="http://schemas.microsoft.com/office/mac/drawingml/2011/main" xmlns="" val="1"/>
            </a:ext>
          </a:extLst>
        </p:spPr>
        <p:txBody>
          <a:bodyPr wrap="square" lIns="0" tIns="54570" rIns="0" bIns="54570">
            <a:spAutoFit/>
          </a:bodyPr>
          <a:lstStyle/>
          <a:p>
            <a:pPr lvl="1" indent="0">
              <a:lnSpc>
                <a:spcPct val="90000"/>
              </a:lnSpc>
            </a:pPr>
            <a:r>
              <a:rPr lang="en-US" b="0" dirty="0" err="1">
                <a:solidFill>
                  <a:srgbClr val="000000"/>
                </a:solidFill>
              </a:rPr>
              <a:t>dt</a:t>
            </a:r>
            <a:r>
              <a:rPr lang="en-US" b="0" dirty="0">
                <a:solidFill>
                  <a:srgbClr val="000000"/>
                </a:solidFill>
              </a:rPr>
              <a:t>[, </a:t>
            </a:r>
            <a:r>
              <a:rPr lang="en-US" dirty="0" err="1">
                <a:solidFill>
                  <a:srgbClr val="000000"/>
                </a:solidFill>
              </a:rPr>
              <a:t>lapply</a:t>
            </a:r>
            <a:r>
              <a:rPr lang="en-US" dirty="0">
                <a:solidFill>
                  <a:srgbClr val="000000"/>
                </a:solidFill>
              </a:rPr>
              <a:t>(.SD, </a:t>
            </a:r>
            <a:r>
              <a:rPr lang="en-US" dirty="0" err="1">
                <a:solidFill>
                  <a:srgbClr val="000000"/>
                </a:solidFill>
              </a:rPr>
              <a:t>as.character</a:t>
            </a:r>
            <a:r>
              <a:rPr lang="en-US" dirty="0">
                <a:solidFill>
                  <a:srgbClr val="000000"/>
                </a:solidFill>
              </a:rPr>
              <a:t>), .</a:t>
            </a:r>
            <a:r>
              <a:rPr lang="en-US" dirty="0" err="1">
                <a:solidFill>
                  <a:srgbClr val="000000"/>
                </a:solidFill>
              </a:rPr>
              <a:t>SDcols</a:t>
            </a:r>
            <a:r>
              <a:rPr lang="en-US" dirty="0">
                <a:solidFill>
                  <a:srgbClr val="000000"/>
                </a:solidFill>
              </a:rPr>
              <a:t> = c(“a”, “b”)</a:t>
            </a:r>
            <a:r>
              <a:rPr lang="en-US" b="0" dirty="0">
                <a:solidFill>
                  <a:srgbClr val="000000"/>
                </a:solidFill>
              </a:rPr>
              <a:t>] – convert designated columns to character</a:t>
            </a:r>
          </a:p>
        </p:txBody>
      </p:sp>
      <p:sp>
        <p:nvSpPr>
          <p:cNvPr id="120" name="Line"/>
          <p:cNvSpPr/>
          <p:nvPr/>
        </p:nvSpPr>
        <p:spPr>
          <a:xfrm>
            <a:off x="5499227" y="4599143"/>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21" name="Use headers, colors, and/or backgrounds to separate or group together sections."/>
          <p:cNvSpPr txBox="1"/>
          <p:nvPr/>
        </p:nvSpPr>
        <p:spPr>
          <a:xfrm>
            <a:off x="1418421" y="1509079"/>
            <a:ext cx="3189922" cy="442605"/>
          </a:xfrm>
          <a:prstGeom prst="rect">
            <a:avLst/>
          </a:prstGeom>
          <a:ln w="12700">
            <a:miter lim="400000"/>
          </a:ln>
          <a:extLst>
            <a:ext uri="{C572A759-6A51-4108-AA02-DFA0A04FC94B}">
              <ma14:wrappingTextBoxFlag xmlns:ma14="http://schemas.microsoft.com/office/mac/drawingml/2011/main" xmlns="" val="1"/>
            </a:ext>
          </a:extLst>
        </p:spPr>
        <p:txBody>
          <a:bodyPr wrap="square" lIns="0" tIns="54570" rIns="0" bIns="54570">
            <a:spAutoFit/>
          </a:bodyPr>
          <a:lstStyle/>
          <a:p>
            <a:pPr lvl="1" indent="0">
              <a:lnSpc>
                <a:spcPct val="90000"/>
              </a:lnSpc>
            </a:pPr>
            <a:r>
              <a:rPr lang="en-US" dirty="0" err="1">
                <a:solidFill>
                  <a:srgbClr val="000000"/>
                </a:solidFill>
              </a:rPr>
              <a:t>setnames</a:t>
            </a:r>
            <a:r>
              <a:rPr lang="en-US" dirty="0">
                <a:solidFill>
                  <a:srgbClr val="000000"/>
                </a:solidFill>
              </a:rPr>
              <a:t>(</a:t>
            </a:r>
            <a:r>
              <a:rPr lang="en-US" b="0" dirty="0" err="1">
                <a:solidFill>
                  <a:srgbClr val="000000"/>
                </a:solidFill>
              </a:rPr>
              <a:t>dt</a:t>
            </a:r>
            <a:r>
              <a:rPr lang="en-US" b="0" dirty="0">
                <a:solidFill>
                  <a:srgbClr val="000000"/>
                </a:solidFill>
              </a:rPr>
              <a:t>, c(“a”,</a:t>
            </a:r>
            <a:r>
              <a:rPr lang="en-US" b="0" dirty="0">
                <a:solidFill>
                  <a:srgbClr val="000000"/>
                </a:solidFill>
                <a:sym typeface="Source Sans Pro Light"/>
              </a:rPr>
              <a:t> “b”), c(“x”, “y”</a:t>
            </a:r>
            <a:r>
              <a:rPr lang="en-US" b="0" dirty="0">
                <a:solidFill>
                  <a:srgbClr val="000000"/>
                </a:solidFill>
              </a:rPr>
              <a:t>)</a:t>
            </a:r>
            <a:r>
              <a:rPr lang="en-US" dirty="0">
                <a:solidFill>
                  <a:srgbClr val="000000"/>
                </a:solidFill>
              </a:rPr>
              <a:t>)</a:t>
            </a:r>
            <a:r>
              <a:rPr lang="en-US" b="0" dirty="0">
                <a:solidFill>
                  <a:srgbClr val="000000"/>
                </a:solidFill>
              </a:rPr>
              <a:t> – rename multiple columns</a:t>
            </a:r>
            <a:r>
              <a:rPr lang="en-US" b="0" dirty="0">
                <a:solidFill>
                  <a:srgbClr val="000000"/>
                </a:solidFill>
                <a:cs typeface="Arial" panose="020B0604020202020204" pitchFamily="34" charset="0"/>
              </a:rPr>
              <a:t>.</a:t>
            </a:r>
            <a:endParaRPr lang="en-US" b="0" dirty="0">
              <a:solidFill>
                <a:srgbClr val="000000"/>
              </a:solidFill>
            </a:endParaRPr>
          </a:p>
        </p:txBody>
      </p:sp>
      <p:graphicFrame>
        <p:nvGraphicFramePr>
          <p:cNvPr id="122" name="Table"/>
          <p:cNvGraphicFramePr/>
          <p:nvPr>
            <p:extLst>
              <p:ext uri="{D42A27DB-BD31-4B8C-83A1-F6EECF244321}">
                <p14:modId xmlns:p14="http://schemas.microsoft.com/office/powerpoint/2010/main" val="3574763263"/>
              </p:ext>
            </p:extLst>
          </p:nvPr>
        </p:nvGraphicFramePr>
        <p:xfrm>
          <a:off x="850530" y="1500612"/>
          <a:ext cx="302400" cy="609600"/>
        </p:xfrm>
        <a:graphic>
          <a:graphicData uri="http://schemas.openxmlformats.org/drawingml/2006/table">
            <a:tbl>
              <a:tblPr firstRow="1">
                <a:solidFill>
                  <a:srgbClr val="BE8411"/>
                </a:solidFill>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y</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123" name="Line"/>
          <p:cNvSpPr/>
          <p:nvPr/>
        </p:nvSpPr>
        <p:spPr>
          <a:xfrm>
            <a:off x="656920" y="1649662"/>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24" name="Table"/>
          <p:cNvGraphicFramePr/>
          <p:nvPr>
            <p:extLst>
              <p:ext uri="{D42A27DB-BD31-4B8C-83A1-F6EECF244321}">
                <p14:modId xmlns:p14="http://schemas.microsoft.com/office/powerpoint/2010/main" val="1450874939"/>
              </p:ext>
            </p:extLst>
          </p:nvPr>
        </p:nvGraphicFramePr>
        <p:xfrm>
          <a:off x="290230" y="1515091"/>
          <a:ext cx="302400" cy="6096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131" name="Rektangel 130"/>
          <p:cNvSpPr/>
          <p:nvPr/>
        </p:nvSpPr>
        <p:spPr>
          <a:xfrm>
            <a:off x="290230" y="1175931"/>
            <a:ext cx="1285608" cy="276999"/>
          </a:xfrm>
          <a:prstGeom prst="rect">
            <a:avLst/>
          </a:prstGeom>
        </p:spPr>
        <p:txBody>
          <a:bodyPr wrap="none" lIns="0" rIns="0">
            <a:spAutoFit/>
          </a:bodyPr>
          <a:lstStyle/>
          <a:p>
            <a:pPr lvl="1" indent="0"/>
            <a:r>
              <a:rPr lang="da-DK" dirty="0"/>
              <a:t>RENAME COLUMNS</a:t>
            </a:r>
          </a:p>
        </p:txBody>
      </p:sp>
      <p:sp>
        <p:nvSpPr>
          <p:cNvPr id="132" name="Line"/>
          <p:cNvSpPr/>
          <p:nvPr/>
        </p:nvSpPr>
        <p:spPr>
          <a:xfrm>
            <a:off x="290230" y="1143474"/>
            <a:ext cx="4320000" cy="797"/>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graphicFrame>
        <p:nvGraphicFramePr>
          <p:cNvPr id="141" name="Table"/>
          <p:cNvGraphicFramePr/>
          <p:nvPr>
            <p:extLst>
              <p:ext uri="{D42A27DB-BD31-4B8C-83A1-F6EECF244321}">
                <p14:modId xmlns:p14="http://schemas.microsoft.com/office/powerpoint/2010/main" val="2947360056"/>
              </p:ext>
            </p:extLst>
          </p:nvPr>
        </p:nvGraphicFramePr>
        <p:xfrm>
          <a:off x="5711216" y="4463629"/>
          <a:ext cx="1185862" cy="457200"/>
        </p:xfrm>
        <a:graphic>
          <a:graphicData uri="http://schemas.openxmlformats.org/drawingml/2006/table">
            <a:tbl>
              <a:tblPr firstRow="1">
                <a:tableStyleId>{33BA23B1-9221-436E-865A-0063620EA4FD}</a:tableStyleId>
              </a:tblPr>
              <a:tblGrid>
                <a:gridCol w="147638">
                  <a:extLst>
                    <a:ext uri="{9D8B030D-6E8A-4147-A177-3AD203B41FA5}">
                      <a16:colId xmlns:a16="http://schemas.microsoft.com/office/drawing/2014/main" val="20000"/>
                    </a:ext>
                  </a:extLst>
                </a:gridCol>
                <a:gridCol w="258762">
                  <a:extLst>
                    <a:ext uri="{9D8B030D-6E8A-4147-A177-3AD203B41FA5}">
                      <a16:colId xmlns:a16="http://schemas.microsoft.com/office/drawing/2014/main" val="20001"/>
                    </a:ext>
                  </a:extLst>
                </a:gridCol>
                <a:gridCol w="252412">
                  <a:extLst>
                    <a:ext uri="{9D8B030D-6E8A-4147-A177-3AD203B41FA5}">
                      <a16:colId xmlns:a16="http://schemas.microsoft.com/office/drawing/2014/main" val="20002"/>
                    </a:ext>
                  </a:extLst>
                </a:gridCol>
                <a:gridCol w="266700">
                  <a:extLst>
                    <a:ext uri="{9D8B030D-6E8A-4147-A177-3AD203B41FA5}">
                      <a16:colId xmlns:a16="http://schemas.microsoft.com/office/drawing/2014/main" val="20003"/>
                    </a:ext>
                  </a:extLst>
                </a:gridCol>
                <a:gridCol w="260350">
                  <a:extLst>
                    <a:ext uri="{9D8B030D-6E8A-4147-A177-3AD203B41FA5}">
                      <a16:colId xmlns:a16="http://schemas.microsoft.com/office/drawing/2014/main" val="20004"/>
                    </a:ext>
                  </a:extLst>
                </a:gridCol>
              </a:tblGrid>
              <a:tr h="114300">
                <a:tc>
                  <a:txBody>
                    <a:bodyPr/>
                    <a:lstStyle/>
                    <a:p>
                      <a:pPr defTabSz="914400">
                        <a:defRPr sz="1000">
                          <a:latin typeface="Helvetica"/>
                          <a:ea typeface="Helvetica"/>
                          <a:cs typeface="Helvetica"/>
                          <a:sym typeface="Helvetica"/>
                        </a:defRPr>
                      </a:pPr>
                      <a:r>
                        <a:rPr lang="da-DK" dirty="0"/>
                        <a:t>id</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err="1"/>
                        <a:t>a_X</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err="1"/>
                        <a:t>a_Z</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err="1"/>
                        <a:t>b_X</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err="1"/>
                        <a:t>b_Z</a:t>
                      </a:r>
                      <a:endParaRPr dirty="0"/>
                    </a:p>
                  </a:txBody>
                  <a:tcPr marL="0" marR="0" marT="0" marB="0" anchor="ctr" horzOverflow="overflow">
                    <a:solidFill>
                      <a:srgbClr val="BE8411"/>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3</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4</a:t>
                      </a:r>
                      <a:endParaRPr dirty="0"/>
                    </a:p>
                  </a:txBody>
                  <a:tcPr marL="0" marR="0" marT="0" marB="0" anchor="ctr" horzOverflow="overflow">
                    <a:solidFill>
                      <a:srgbClr val="D9D9D9"/>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3</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4</a:t>
                      </a:r>
                      <a:endParaRPr dirty="0"/>
                    </a:p>
                  </a:txBody>
                  <a:tcPr marL="0" marR="0" marT="0" marB="0" anchor="ctr" horzOverflow="overflow">
                    <a:solidFill>
                      <a:srgbClr val="D9D9D9"/>
                    </a:solidFill>
                  </a:tcPr>
                </a:tc>
                <a:extLst>
                  <a:ext uri="{0D108BD9-81ED-4DB2-BD59-A6C34878D82A}">
                    <a16:rowId xmlns:a16="http://schemas.microsoft.com/office/drawing/2014/main" val="10002"/>
                  </a:ext>
                </a:extLst>
              </a:tr>
            </a:tbl>
          </a:graphicData>
        </a:graphic>
      </p:graphicFrame>
      <p:sp>
        <p:nvSpPr>
          <p:cNvPr id="143" name="Use headers, colors, and/or backgrounds to separate or group together sections."/>
          <p:cNvSpPr txBox="1"/>
          <p:nvPr/>
        </p:nvSpPr>
        <p:spPr>
          <a:xfrm>
            <a:off x="6840570" y="7161729"/>
            <a:ext cx="2573850" cy="98869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54570">
            <a:spAutoFit/>
          </a:bodyPr>
          <a:lstStyle/>
          <a:p>
            <a:pPr lvl="1" indent="0">
              <a:lnSpc>
                <a:spcPct val="90000"/>
              </a:lnSpc>
            </a:pPr>
            <a:r>
              <a:rPr lang="en-US" dirty="0">
                <a:solidFill>
                  <a:srgbClr val="000000"/>
                </a:solidFill>
              </a:rPr>
              <a:t>melt(</a:t>
            </a:r>
            <a:r>
              <a:rPr lang="en-US" b="0" dirty="0" err="1">
                <a:solidFill>
                  <a:srgbClr val="000000"/>
                </a:solidFill>
              </a:rPr>
              <a:t>dt</a:t>
            </a:r>
            <a:r>
              <a:rPr lang="en-US" b="0" dirty="0">
                <a:solidFill>
                  <a:srgbClr val="000000"/>
                </a:solidFill>
              </a:rPr>
              <a:t>, </a:t>
            </a:r>
          </a:p>
          <a:p>
            <a:pPr lvl="1" indent="0">
              <a:lnSpc>
                <a:spcPct val="90000"/>
              </a:lnSpc>
            </a:pPr>
            <a:r>
              <a:rPr lang="en-US" b="0" dirty="0">
                <a:solidFill>
                  <a:srgbClr val="000000"/>
                </a:solidFill>
              </a:rPr>
              <a:t>            </a:t>
            </a:r>
            <a:r>
              <a:rPr lang="en-US" b="0" dirty="0" err="1">
                <a:solidFill>
                  <a:srgbClr val="000000"/>
                </a:solidFill>
              </a:rPr>
              <a:t>id.vars</a:t>
            </a:r>
            <a:r>
              <a:rPr lang="en-US" b="0" dirty="0">
                <a:solidFill>
                  <a:srgbClr val="000000"/>
                </a:solidFill>
              </a:rPr>
              <a:t> = c("id"), </a:t>
            </a:r>
          </a:p>
          <a:p>
            <a:pPr lvl="1" indent="0">
              <a:lnSpc>
                <a:spcPct val="90000"/>
              </a:lnSpc>
            </a:pPr>
            <a:r>
              <a:rPr lang="en-US" b="0" dirty="0">
                <a:solidFill>
                  <a:srgbClr val="000000"/>
                </a:solidFill>
              </a:rPr>
              <a:t>            measure = patterns("^a", "^b"), </a:t>
            </a:r>
          </a:p>
          <a:p>
            <a:pPr lvl="1" indent="0">
              <a:lnSpc>
                <a:spcPct val="90000"/>
              </a:lnSpc>
            </a:pPr>
            <a:r>
              <a:rPr lang="en-US" b="0" dirty="0">
                <a:solidFill>
                  <a:srgbClr val="000000"/>
                </a:solidFill>
              </a:rPr>
              <a:t>            </a:t>
            </a:r>
            <a:r>
              <a:rPr lang="en-US" b="0" dirty="0" err="1">
                <a:solidFill>
                  <a:srgbClr val="000000"/>
                </a:solidFill>
              </a:rPr>
              <a:t>variable.name</a:t>
            </a:r>
            <a:r>
              <a:rPr lang="en-US" b="0" dirty="0">
                <a:solidFill>
                  <a:srgbClr val="000000"/>
                </a:solidFill>
              </a:rPr>
              <a:t> = "y",</a:t>
            </a:r>
          </a:p>
          <a:p>
            <a:pPr lvl="1" indent="0">
              <a:lnSpc>
                <a:spcPct val="90000"/>
              </a:lnSpc>
            </a:pPr>
            <a:r>
              <a:rPr lang="en-US" b="0" dirty="0">
                <a:solidFill>
                  <a:srgbClr val="000000"/>
                </a:solidFill>
              </a:rPr>
              <a:t>            </a:t>
            </a:r>
            <a:r>
              <a:rPr lang="en-US" b="0" dirty="0" err="1">
                <a:solidFill>
                  <a:srgbClr val="000000"/>
                </a:solidFill>
              </a:rPr>
              <a:t>value.name</a:t>
            </a:r>
            <a:r>
              <a:rPr lang="en-US" b="0" dirty="0">
                <a:solidFill>
                  <a:srgbClr val="000000"/>
                </a:solidFill>
              </a:rPr>
              <a:t> = c("a", "b")</a:t>
            </a:r>
            <a:r>
              <a:rPr lang="en-US" dirty="0">
                <a:solidFill>
                  <a:srgbClr val="000000"/>
                </a:solidFill>
              </a:rPr>
              <a:t>)</a:t>
            </a:r>
          </a:p>
        </p:txBody>
      </p:sp>
      <p:sp>
        <p:nvSpPr>
          <p:cNvPr id="144" name="Use headers, colors, and/or backgrounds to separate or group together sections."/>
          <p:cNvSpPr txBox="1"/>
          <p:nvPr/>
        </p:nvSpPr>
        <p:spPr>
          <a:xfrm>
            <a:off x="4812083" y="5334380"/>
            <a:ext cx="4608886" cy="276405"/>
          </a:xfrm>
          <a:prstGeom prst="rect">
            <a:avLst/>
          </a:prstGeom>
          <a:ln w="12700">
            <a:miter lim="400000"/>
          </a:ln>
          <a:extLst>
            <a:ext uri="{C572A759-6A51-4108-AA02-DFA0A04FC94B}">
              <ma14:wrappingTextBoxFlag xmlns:ma14="http://schemas.microsoft.com/office/mac/drawingml/2011/main" xmlns="" val="1"/>
            </a:ext>
          </a:extLst>
        </p:spPr>
        <p:txBody>
          <a:bodyPr wrap="square" lIns="0" tIns="54570" rIns="0" bIns="54570">
            <a:spAutoFit/>
          </a:bodyPr>
          <a:lstStyle/>
          <a:p>
            <a:pPr lvl="1" indent="0">
              <a:lnSpc>
                <a:spcPct val="90000"/>
              </a:lnSpc>
            </a:pPr>
            <a:r>
              <a:rPr lang="en-US" b="0" dirty="0">
                <a:solidFill>
                  <a:schemeClr val="tx1">
                    <a:lumMod val="50000"/>
                  </a:schemeClr>
                </a:solidFill>
              </a:rPr>
              <a:t>Reshape a data.table from long to wide format. </a:t>
            </a:r>
            <a:endParaRPr lang="en-US" b="0" dirty="0">
              <a:solidFill>
                <a:srgbClr val="000000"/>
              </a:solidFill>
            </a:endParaRPr>
          </a:p>
        </p:txBody>
      </p:sp>
      <p:graphicFrame>
        <p:nvGraphicFramePr>
          <p:cNvPr id="145" name="Table"/>
          <p:cNvGraphicFramePr/>
          <p:nvPr>
            <p:extLst>
              <p:ext uri="{D42A27DB-BD31-4B8C-83A1-F6EECF244321}">
                <p14:modId xmlns:p14="http://schemas.microsoft.com/office/powerpoint/2010/main" val="4079991212"/>
              </p:ext>
            </p:extLst>
          </p:nvPr>
        </p:nvGraphicFramePr>
        <p:xfrm>
          <a:off x="6210918" y="7161729"/>
          <a:ext cx="567424" cy="762000"/>
        </p:xfrm>
        <a:graphic>
          <a:graphicData uri="http://schemas.openxmlformats.org/drawingml/2006/table">
            <a:tbl>
              <a:tblPr firstRow="1">
                <a:tableStyleId>{33BA23B1-9221-436E-865A-0063620EA4FD}</a:tableStyleId>
              </a:tblPr>
              <a:tblGrid>
                <a:gridCol w="147638">
                  <a:extLst>
                    <a:ext uri="{9D8B030D-6E8A-4147-A177-3AD203B41FA5}">
                      <a16:colId xmlns:a16="http://schemas.microsoft.com/office/drawing/2014/main" val="20000"/>
                    </a:ext>
                  </a:extLst>
                </a:gridCol>
                <a:gridCol w="145809">
                  <a:extLst>
                    <a:ext uri="{9D8B030D-6E8A-4147-A177-3AD203B41FA5}">
                      <a16:colId xmlns:a16="http://schemas.microsoft.com/office/drawing/2014/main" val="20001"/>
                    </a:ext>
                  </a:extLst>
                </a:gridCol>
                <a:gridCol w="136988">
                  <a:extLst>
                    <a:ext uri="{9D8B030D-6E8A-4147-A177-3AD203B41FA5}">
                      <a16:colId xmlns:a16="http://schemas.microsoft.com/office/drawing/2014/main" val="20002"/>
                    </a:ext>
                  </a:extLst>
                </a:gridCol>
                <a:gridCol w="136989">
                  <a:extLst>
                    <a:ext uri="{9D8B030D-6E8A-4147-A177-3AD203B41FA5}">
                      <a16:colId xmlns:a16="http://schemas.microsoft.com/office/drawing/2014/main" val="20003"/>
                    </a:ext>
                  </a:extLst>
                </a:gridCol>
              </a:tblGrid>
              <a:tr h="114300">
                <a:tc>
                  <a:txBody>
                    <a:bodyPr/>
                    <a:lstStyle/>
                    <a:p>
                      <a:pPr defTabSz="914400">
                        <a:defRPr sz="1000">
                          <a:latin typeface="Helvetica"/>
                          <a:ea typeface="Helvetica"/>
                          <a:cs typeface="Helvetica"/>
                          <a:sym typeface="Helvetica"/>
                        </a:defRPr>
                      </a:pPr>
                      <a:r>
                        <a:rPr lang="da-DK" dirty="0"/>
                        <a:t>id</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y</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3</a:t>
                      </a:r>
                      <a:endParaRPr dirty="0"/>
                    </a:p>
                  </a:txBody>
                  <a:tcPr marL="0" marR="0" marT="0" marB="0" anchor="ctr" horzOverflow="overflow">
                    <a:solidFill>
                      <a:srgbClr val="D9D9D9"/>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3</a:t>
                      </a:r>
                      <a:endParaRPr dirty="0"/>
                    </a:p>
                  </a:txBody>
                  <a:tcPr marL="0" marR="0" marT="0" marB="0" anchor="ctr" horzOverflow="overflow">
                    <a:solidFill>
                      <a:srgbClr val="D9D9D9"/>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4</a:t>
                      </a:r>
                      <a:endParaRPr dirty="0"/>
                    </a:p>
                  </a:txBody>
                  <a:tcPr marL="0" marR="0" marT="0" marB="0" anchor="ctr" horzOverflow="overflow">
                    <a:solidFill>
                      <a:srgbClr val="D9D9D9"/>
                    </a:solidFill>
                  </a:tcPr>
                </a:tc>
                <a:extLst>
                  <a:ext uri="{0D108BD9-81ED-4DB2-BD59-A6C34878D82A}">
                    <a16:rowId xmlns:a16="http://schemas.microsoft.com/office/drawing/2014/main" val="10003"/>
                  </a:ext>
                </a:extLst>
              </a:tr>
              <a:tr h="114300">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4</a:t>
                      </a:r>
                      <a:endParaRPr dirty="0"/>
                    </a:p>
                  </a:txBody>
                  <a:tcPr marL="0" marR="0" marT="0" marB="0" anchor="ctr" horzOverflow="overflow">
                    <a:solidFill>
                      <a:srgbClr val="D9D9D9"/>
                    </a:solidFill>
                  </a:tcPr>
                </a:tc>
                <a:extLst>
                  <a:ext uri="{0D108BD9-81ED-4DB2-BD59-A6C34878D82A}">
                    <a16:rowId xmlns:a16="http://schemas.microsoft.com/office/drawing/2014/main" val="10004"/>
                  </a:ext>
                </a:extLst>
              </a:tr>
            </a:tbl>
          </a:graphicData>
        </a:graphic>
      </p:graphicFrame>
      <p:sp>
        <p:nvSpPr>
          <p:cNvPr id="146" name="Line"/>
          <p:cNvSpPr/>
          <p:nvPr/>
        </p:nvSpPr>
        <p:spPr>
          <a:xfrm>
            <a:off x="6027674" y="7333310"/>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47" name="Table"/>
          <p:cNvGraphicFramePr/>
          <p:nvPr>
            <p:extLst>
              <p:ext uri="{D42A27DB-BD31-4B8C-83A1-F6EECF244321}">
                <p14:modId xmlns:p14="http://schemas.microsoft.com/office/powerpoint/2010/main" val="2857588476"/>
              </p:ext>
            </p:extLst>
          </p:nvPr>
        </p:nvGraphicFramePr>
        <p:xfrm>
          <a:off x="4812083" y="7171318"/>
          <a:ext cx="1185862" cy="457200"/>
        </p:xfrm>
        <a:graphic>
          <a:graphicData uri="http://schemas.openxmlformats.org/drawingml/2006/table">
            <a:tbl>
              <a:tblPr firstRow="1">
                <a:tableStyleId>{33BA23B1-9221-436E-865A-0063620EA4FD}</a:tableStyleId>
              </a:tblPr>
              <a:tblGrid>
                <a:gridCol w="147638">
                  <a:extLst>
                    <a:ext uri="{9D8B030D-6E8A-4147-A177-3AD203B41FA5}">
                      <a16:colId xmlns:a16="http://schemas.microsoft.com/office/drawing/2014/main" val="20000"/>
                    </a:ext>
                  </a:extLst>
                </a:gridCol>
                <a:gridCol w="258762">
                  <a:extLst>
                    <a:ext uri="{9D8B030D-6E8A-4147-A177-3AD203B41FA5}">
                      <a16:colId xmlns:a16="http://schemas.microsoft.com/office/drawing/2014/main" val="20001"/>
                    </a:ext>
                  </a:extLst>
                </a:gridCol>
                <a:gridCol w="252412">
                  <a:extLst>
                    <a:ext uri="{9D8B030D-6E8A-4147-A177-3AD203B41FA5}">
                      <a16:colId xmlns:a16="http://schemas.microsoft.com/office/drawing/2014/main" val="20002"/>
                    </a:ext>
                  </a:extLst>
                </a:gridCol>
                <a:gridCol w="266700">
                  <a:extLst>
                    <a:ext uri="{9D8B030D-6E8A-4147-A177-3AD203B41FA5}">
                      <a16:colId xmlns:a16="http://schemas.microsoft.com/office/drawing/2014/main" val="20003"/>
                    </a:ext>
                  </a:extLst>
                </a:gridCol>
                <a:gridCol w="260350">
                  <a:extLst>
                    <a:ext uri="{9D8B030D-6E8A-4147-A177-3AD203B41FA5}">
                      <a16:colId xmlns:a16="http://schemas.microsoft.com/office/drawing/2014/main" val="20004"/>
                    </a:ext>
                  </a:extLst>
                </a:gridCol>
              </a:tblGrid>
              <a:tr h="114300">
                <a:tc>
                  <a:txBody>
                    <a:bodyPr/>
                    <a:lstStyle/>
                    <a:p>
                      <a:pPr defTabSz="914400">
                        <a:defRPr sz="1000">
                          <a:latin typeface="Helvetica"/>
                          <a:ea typeface="Helvetica"/>
                          <a:cs typeface="Helvetica"/>
                          <a:sym typeface="Helvetica"/>
                        </a:defRPr>
                      </a:pPr>
                      <a:r>
                        <a:rPr lang="da-DK" dirty="0"/>
                        <a:t>id</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err="1"/>
                        <a:t>a_X</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err="1"/>
                        <a:t>a_Z</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err="1"/>
                        <a:t>b_X</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err="1"/>
                        <a:t>b_Z</a:t>
                      </a:r>
                      <a:endParaRPr dirty="0"/>
                    </a:p>
                  </a:txBody>
                  <a:tcPr marL="0" marR="0" marT="0" marB="0" anchor="ctr" horzOverflow="overflow">
                    <a:solidFill>
                      <a:srgbClr val="BE8411"/>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3</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4</a:t>
                      </a:r>
                      <a:endParaRPr dirty="0"/>
                    </a:p>
                  </a:txBody>
                  <a:tcPr marL="0" marR="0" marT="0" marB="0" anchor="ctr" horzOverflow="overflow">
                    <a:solidFill>
                      <a:srgbClr val="D9D9D9"/>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3</a:t>
                      </a:r>
                      <a:endParaRPr dirty="0"/>
                    </a:p>
                  </a:txBody>
                  <a:tcPr marL="0" marR="0" marT="0" marB="0" anchor="ctr" horzOverflow="overflow">
                    <a:solidFill>
                      <a:srgbClr val="D9D9D9"/>
                    </a:solidFill>
                  </a:tcPr>
                </a:tc>
                <a:tc>
                  <a:txBody>
                    <a:bodyPr/>
                    <a:lstStyle/>
                    <a:p>
                      <a:pPr defTabSz="914400">
                        <a:defRPr sz="1000">
                          <a:latin typeface="Helvetica"/>
                          <a:ea typeface="Helvetica"/>
                          <a:cs typeface="Helvetica"/>
                          <a:sym typeface="Helvetica"/>
                        </a:defRPr>
                      </a:pPr>
                      <a:r>
                        <a:rPr lang="da-DK" dirty="0"/>
                        <a:t>4</a:t>
                      </a:r>
                      <a:endParaRPr dirty="0"/>
                    </a:p>
                  </a:txBody>
                  <a:tcPr marL="0" marR="0" marT="0" marB="0" anchor="ctr" horzOverflow="overflow">
                    <a:solidFill>
                      <a:srgbClr val="D9D9D9"/>
                    </a:solidFill>
                  </a:tcPr>
                </a:tc>
                <a:extLst>
                  <a:ext uri="{0D108BD9-81ED-4DB2-BD59-A6C34878D82A}">
                    <a16:rowId xmlns:a16="http://schemas.microsoft.com/office/drawing/2014/main" val="10002"/>
                  </a:ext>
                </a:extLst>
              </a:tr>
            </a:tbl>
          </a:graphicData>
        </a:graphic>
      </p:graphicFrame>
      <p:sp>
        <p:nvSpPr>
          <p:cNvPr id="148" name="Use headers, colors, and/or backgrounds to separate or group together sections."/>
          <p:cNvSpPr txBox="1"/>
          <p:nvPr/>
        </p:nvSpPr>
        <p:spPr>
          <a:xfrm>
            <a:off x="4812083" y="8270195"/>
            <a:ext cx="4717933" cy="276405"/>
          </a:xfrm>
          <a:prstGeom prst="rect">
            <a:avLst/>
          </a:prstGeom>
          <a:ln w="12700">
            <a:miter lim="400000"/>
          </a:ln>
          <a:extLst>
            <a:ext uri="{C572A759-6A51-4108-AA02-DFA0A04FC94B}">
              <ma14:wrappingTextBoxFlag xmlns:ma14="http://schemas.microsoft.com/office/mac/drawingml/2011/main" xmlns="" val="1"/>
            </a:ext>
          </a:extLst>
        </p:spPr>
        <p:txBody>
          <a:bodyPr wrap="square" lIns="0" tIns="54570" rIns="0" bIns="54570">
            <a:spAutoFit/>
          </a:bodyPr>
          <a:lstStyle/>
          <a:p>
            <a:pPr lvl="1" indent="0">
              <a:lnSpc>
                <a:spcPct val="90000"/>
              </a:lnSpc>
            </a:pPr>
            <a:r>
              <a:rPr lang="en-US" b="0" dirty="0">
                <a:solidFill>
                  <a:schemeClr val="tx1">
                    <a:lumMod val="50000"/>
                  </a:schemeClr>
                </a:solidFill>
              </a:rPr>
              <a:t>Reshape a data.table from wide to long format.</a:t>
            </a:r>
          </a:p>
        </p:txBody>
      </p:sp>
      <p:sp>
        <p:nvSpPr>
          <p:cNvPr id="154" name="Line"/>
          <p:cNvSpPr/>
          <p:nvPr/>
        </p:nvSpPr>
        <p:spPr>
          <a:xfrm flipV="1">
            <a:off x="9359106" y="4313436"/>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55" name="Layout Suggestions"/>
          <p:cNvSpPr txBox="1"/>
          <p:nvPr/>
        </p:nvSpPr>
        <p:spPr>
          <a:xfrm>
            <a:off x="9359106" y="4406616"/>
            <a:ext cx="3840883" cy="340029"/>
          </a:xfrm>
          <a:prstGeom prst="rect">
            <a:avLst/>
          </a:prstGeom>
          <a:ln w="12700">
            <a:miter lim="400000"/>
          </a:ln>
          <a:extLst>
            <a:ext uri="{C572A759-6A51-4108-AA02-DFA0A04FC94B}">
              <ma14:wrappingTextBoxFlag xmlns:ma14="http://schemas.microsoft.com/office/mac/drawingml/2011/main" xmlns="" val="1"/>
            </a:ext>
          </a:extLst>
        </p:spPr>
        <p:txBody>
          <a:bodyPr wrap="square" lIns="0" tIns="12700" rIns="0" bIns="12700" anchor="ctr">
            <a:spAutoFit/>
          </a:bodyPr>
          <a:lstStyle/>
          <a:p>
            <a:pPr lvl="1" indent="0">
              <a:lnSpc>
                <a:spcPct val="80000"/>
              </a:lnSpc>
              <a:spcBef>
                <a:spcPts val="0"/>
              </a:spcBef>
              <a:defRPr sz="2500" b="0">
                <a:solidFill>
                  <a:srgbClr val="628DB5"/>
                </a:solidFill>
              </a:defRPr>
            </a:pPr>
            <a:r>
              <a:rPr lang="en-US" dirty="0">
                <a:solidFill>
                  <a:srgbClr val="975CBC"/>
                </a:solidFill>
              </a:rPr>
              <a:t>fread &amp; </a:t>
            </a:r>
            <a:r>
              <a:rPr lang="en-US" dirty="0" err="1">
                <a:solidFill>
                  <a:srgbClr val="975CBC"/>
                </a:solidFill>
              </a:rPr>
              <a:t>fwrite</a:t>
            </a:r>
            <a:endParaRPr lang="en-US" dirty="0">
              <a:solidFill>
                <a:srgbClr val="975CBC"/>
              </a:solidFill>
            </a:endParaRPr>
          </a:p>
        </p:txBody>
      </p:sp>
      <p:sp>
        <p:nvSpPr>
          <p:cNvPr id="156" name="Rektangel 155"/>
          <p:cNvSpPr/>
          <p:nvPr/>
        </p:nvSpPr>
        <p:spPr>
          <a:xfrm>
            <a:off x="9359106" y="5501141"/>
            <a:ext cx="540212" cy="276999"/>
          </a:xfrm>
          <a:prstGeom prst="rect">
            <a:avLst/>
          </a:prstGeom>
        </p:spPr>
        <p:txBody>
          <a:bodyPr wrap="none" lIns="0" rIns="0">
            <a:spAutoFit/>
          </a:bodyPr>
          <a:lstStyle/>
          <a:p>
            <a:pPr lvl="1" indent="0"/>
            <a:r>
              <a:rPr lang="da-DK" dirty="0"/>
              <a:t>IMPORT</a:t>
            </a:r>
          </a:p>
        </p:txBody>
      </p:sp>
      <p:sp>
        <p:nvSpPr>
          <p:cNvPr id="157" name="Line"/>
          <p:cNvSpPr/>
          <p:nvPr/>
        </p:nvSpPr>
        <p:spPr>
          <a:xfrm flipV="1">
            <a:off x="9359106" y="5481530"/>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dirty="0"/>
          </a:p>
        </p:txBody>
      </p:sp>
      <p:sp>
        <p:nvSpPr>
          <p:cNvPr id="158" name="Use headers, colors, and/or backgrounds to separate or group together sections."/>
          <p:cNvSpPr txBox="1"/>
          <p:nvPr/>
        </p:nvSpPr>
        <p:spPr>
          <a:xfrm>
            <a:off x="9359106" y="4830594"/>
            <a:ext cx="4318113" cy="442605"/>
          </a:xfrm>
          <a:prstGeom prst="rect">
            <a:avLst/>
          </a:prstGeom>
          <a:ln w="12700">
            <a:miter lim="400000"/>
          </a:ln>
          <a:extLst>
            <a:ext uri="{C572A759-6A51-4108-AA02-DFA0A04FC94B}">
              <ma14:wrappingTextBoxFlag xmlns:ma14="http://schemas.microsoft.com/office/mac/drawingml/2011/main" xmlns="" val="1"/>
            </a:ext>
          </a:extLst>
        </p:spPr>
        <p:txBody>
          <a:bodyPr wrap="square" lIns="0" tIns="54570" rIns="0" bIns="54570">
            <a:spAutoFit/>
          </a:bodyPr>
          <a:lstStyle/>
          <a:p>
            <a:pPr lvl="1" indent="0">
              <a:lnSpc>
                <a:spcPct val="90000"/>
              </a:lnSpc>
            </a:pPr>
            <a:r>
              <a:rPr lang="en-US" b="0" dirty="0">
                <a:solidFill>
                  <a:srgbClr val="000000"/>
                </a:solidFill>
              </a:rPr>
              <a:t>fread &amp; </a:t>
            </a:r>
            <a:r>
              <a:rPr lang="en-US" b="0" dirty="0" err="1">
                <a:solidFill>
                  <a:srgbClr val="000000"/>
                </a:solidFill>
              </a:rPr>
              <a:t>fwrite</a:t>
            </a:r>
            <a:r>
              <a:rPr lang="en-US" b="0" dirty="0">
                <a:solidFill>
                  <a:srgbClr val="000000"/>
                </a:solidFill>
              </a:rPr>
              <a:t> are </a:t>
            </a:r>
            <a:r>
              <a:rPr lang="en-US" b="0" dirty="0" err="1">
                <a:solidFill>
                  <a:srgbClr val="000000"/>
                </a:solidFill>
              </a:rPr>
              <a:t>data.table’s</a:t>
            </a:r>
            <a:r>
              <a:rPr lang="en-US" b="0" dirty="0">
                <a:solidFill>
                  <a:srgbClr val="000000"/>
                </a:solidFill>
              </a:rPr>
              <a:t> fast and multithreaded functions for importing from and exporting to flat files – such as csv and </a:t>
            </a:r>
            <a:r>
              <a:rPr lang="en-US" b="0" dirty="0" err="1">
                <a:solidFill>
                  <a:srgbClr val="000000"/>
                </a:solidFill>
              </a:rPr>
              <a:t>tsv</a:t>
            </a:r>
            <a:r>
              <a:rPr lang="en-US" b="0" dirty="0">
                <a:solidFill>
                  <a:srgbClr val="000000"/>
                </a:solidFill>
              </a:rPr>
              <a:t>.</a:t>
            </a:r>
          </a:p>
        </p:txBody>
      </p:sp>
      <p:sp>
        <p:nvSpPr>
          <p:cNvPr id="159" name="Use headers, colors, and/or backgrounds to separate or group together sections."/>
          <p:cNvSpPr txBox="1"/>
          <p:nvPr/>
        </p:nvSpPr>
        <p:spPr>
          <a:xfrm>
            <a:off x="9359106" y="5750167"/>
            <a:ext cx="4318113" cy="826299"/>
          </a:xfrm>
          <a:prstGeom prst="rect">
            <a:avLst/>
          </a:prstGeom>
          <a:ln w="12700">
            <a:miter lim="400000"/>
          </a:ln>
          <a:extLst>
            <a:ext uri="{C572A759-6A51-4108-AA02-DFA0A04FC94B}">
              <ma14:wrappingTextBoxFlag xmlns:ma14="http://schemas.microsoft.com/office/mac/drawingml/2011/main" xmlns="" val="1"/>
            </a:ext>
          </a:extLst>
        </p:spPr>
        <p:txBody>
          <a:bodyPr wrap="square" lIns="0" tIns="54570" rIns="0" bIns="54570">
            <a:spAutoFit/>
          </a:bodyPr>
          <a:lstStyle/>
          <a:p>
            <a:pPr lvl="1" indent="0">
              <a:lnSpc>
                <a:spcPct val="90000"/>
              </a:lnSpc>
            </a:pPr>
            <a:r>
              <a:rPr lang="en-US" dirty="0" err="1">
                <a:solidFill>
                  <a:srgbClr val="000000"/>
                </a:solidFill>
              </a:rPr>
              <a:t>fread</a:t>
            </a:r>
            <a:r>
              <a:rPr lang="en-US" dirty="0">
                <a:solidFill>
                  <a:srgbClr val="000000"/>
                </a:solidFill>
              </a:rPr>
              <a:t>(</a:t>
            </a:r>
            <a:r>
              <a:rPr lang="en-US" b="0" dirty="0">
                <a:solidFill>
                  <a:srgbClr val="000000"/>
                </a:solidFill>
              </a:rPr>
              <a:t>“</a:t>
            </a:r>
            <a:r>
              <a:rPr lang="en-US" b="0" dirty="0" err="1">
                <a:solidFill>
                  <a:srgbClr val="000000"/>
                </a:solidFill>
              </a:rPr>
              <a:t>file.csv</a:t>
            </a:r>
            <a:r>
              <a:rPr lang="en-US" b="0" dirty="0">
                <a:solidFill>
                  <a:srgbClr val="000000"/>
                </a:solidFill>
              </a:rPr>
              <a:t>”</a:t>
            </a:r>
            <a:r>
              <a:rPr lang="en-US" dirty="0">
                <a:solidFill>
                  <a:srgbClr val="000000"/>
                </a:solidFill>
              </a:rPr>
              <a:t>) </a:t>
            </a:r>
            <a:r>
              <a:rPr lang="en-US" b="0" dirty="0">
                <a:solidFill>
                  <a:srgbClr val="000000"/>
                </a:solidFill>
              </a:rPr>
              <a:t>– read a flat file into R. </a:t>
            </a:r>
          </a:p>
          <a:p>
            <a:pPr lvl="1" indent="0">
              <a:lnSpc>
                <a:spcPct val="90000"/>
              </a:lnSpc>
            </a:pPr>
            <a:endParaRPr lang="en-US" b="0" dirty="0">
              <a:solidFill>
                <a:srgbClr val="000000"/>
              </a:solidFill>
            </a:endParaRPr>
          </a:p>
          <a:p>
            <a:pPr lvl="1" indent="0">
              <a:lnSpc>
                <a:spcPct val="90000"/>
              </a:lnSpc>
            </a:pPr>
            <a:r>
              <a:rPr lang="en-US" dirty="0">
                <a:solidFill>
                  <a:srgbClr val="000000"/>
                </a:solidFill>
              </a:rPr>
              <a:t>fread(</a:t>
            </a:r>
            <a:r>
              <a:rPr lang="en-US" b="0" dirty="0">
                <a:solidFill>
                  <a:srgbClr val="000000"/>
                </a:solidFill>
              </a:rPr>
              <a:t>“file.csv”, cols = c(“a”, “b”)</a:t>
            </a:r>
            <a:r>
              <a:rPr lang="en-US" dirty="0">
                <a:solidFill>
                  <a:srgbClr val="000000"/>
                </a:solidFill>
              </a:rPr>
              <a:t>) </a:t>
            </a:r>
            <a:r>
              <a:rPr lang="en-US" b="0" dirty="0">
                <a:solidFill>
                  <a:srgbClr val="000000"/>
                </a:solidFill>
              </a:rPr>
              <a:t>– read two columns named “a” and “b” from a file named “file.csv” in the working directory.</a:t>
            </a:r>
          </a:p>
        </p:txBody>
      </p:sp>
      <p:sp>
        <p:nvSpPr>
          <p:cNvPr id="160" name="Rektangel 159"/>
          <p:cNvSpPr/>
          <p:nvPr/>
        </p:nvSpPr>
        <p:spPr>
          <a:xfrm>
            <a:off x="9359106" y="6802340"/>
            <a:ext cx="548227" cy="276999"/>
          </a:xfrm>
          <a:prstGeom prst="rect">
            <a:avLst/>
          </a:prstGeom>
        </p:spPr>
        <p:txBody>
          <a:bodyPr wrap="none" lIns="0" rIns="0">
            <a:spAutoFit/>
          </a:bodyPr>
          <a:lstStyle/>
          <a:p>
            <a:pPr lvl="1" indent="0"/>
            <a:r>
              <a:rPr lang="da-DK" dirty="0"/>
              <a:t>EXPORT</a:t>
            </a:r>
          </a:p>
        </p:txBody>
      </p:sp>
      <p:sp>
        <p:nvSpPr>
          <p:cNvPr id="161" name="Line"/>
          <p:cNvSpPr/>
          <p:nvPr/>
        </p:nvSpPr>
        <p:spPr>
          <a:xfrm flipV="1">
            <a:off x="9359106" y="6780688"/>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162" name="Use headers, colors, and/or backgrounds to separate or group together sections."/>
          <p:cNvSpPr txBox="1"/>
          <p:nvPr/>
        </p:nvSpPr>
        <p:spPr>
          <a:xfrm>
            <a:off x="9359106" y="7067254"/>
            <a:ext cx="4318113" cy="276405"/>
          </a:xfrm>
          <a:prstGeom prst="rect">
            <a:avLst/>
          </a:prstGeom>
          <a:ln w="12700">
            <a:miter lim="400000"/>
          </a:ln>
          <a:extLst>
            <a:ext uri="{C572A759-6A51-4108-AA02-DFA0A04FC94B}">
              <ma14:wrappingTextBoxFlag xmlns:ma14="http://schemas.microsoft.com/office/mac/drawingml/2011/main" xmlns="" val="1"/>
            </a:ext>
          </a:extLst>
        </p:spPr>
        <p:txBody>
          <a:bodyPr wrap="square" lIns="0" tIns="54570" rIns="0" bIns="54570">
            <a:spAutoFit/>
          </a:bodyPr>
          <a:lstStyle/>
          <a:p>
            <a:pPr lvl="1" indent="0">
              <a:lnSpc>
                <a:spcPct val="90000"/>
              </a:lnSpc>
            </a:pPr>
            <a:r>
              <a:rPr lang="en-US" dirty="0" err="1">
                <a:solidFill>
                  <a:srgbClr val="000000"/>
                </a:solidFill>
              </a:rPr>
              <a:t>fwrite</a:t>
            </a:r>
            <a:r>
              <a:rPr lang="en-US" dirty="0">
                <a:solidFill>
                  <a:srgbClr val="000000"/>
                </a:solidFill>
              </a:rPr>
              <a:t>(</a:t>
            </a:r>
            <a:r>
              <a:rPr lang="en-US" b="0" dirty="0" err="1">
                <a:solidFill>
                  <a:srgbClr val="000000"/>
                </a:solidFill>
              </a:rPr>
              <a:t>dt</a:t>
            </a:r>
            <a:r>
              <a:rPr lang="en-US" b="0" dirty="0">
                <a:solidFill>
                  <a:srgbClr val="000000"/>
                </a:solidFill>
              </a:rPr>
              <a:t>, file =“”</a:t>
            </a:r>
            <a:r>
              <a:rPr lang="en-US" dirty="0">
                <a:solidFill>
                  <a:srgbClr val="000000"/>
                </a:solidFill>
              </a:rPr>
              <a:t>) </a:t>
            </a:r>
            <a:r>
              <a:rPr lang="en-US" b="0" dirty="0">
                <a:solidFill>
                  <a:srgbClr val="000000"/>
                </a:solidFill>
              </a:rPr>
              <a:t>– write a flat file from R. </a:t>
            </a:r>
          </a:p>
        </p:txBody>
      </p:sp>
      <p:sp>
        <p:nvSpPr>
          <p:cNvPr id="163" name="Rektangel 162"/>
          <p:cNvSpPr/>
          <p:nvPr/>
        </p:nvSpPr>
        <p:spPr>
          <a:xfrm>
            <a:off x="9359106" y="7535060"/>
            <a:ext cx="1232710" cy="276999"/>
          </a:xfrm>
          <a:prstGeom prst="rect">
            <a:avLst/>
          </a:prstGeom>
        </p:spPr>
        <p:txBody>
          <a:bodyPr wrap="none" lIns="0" rIns="0">
            <a:spAutoFit/>
          </a:bodyPr>
          <a:lstStyle/>
          <a:p>
            <a:pPr lvl="1" indent="0"/>
            <a:r>
              <a:rPr lang="da-DK" dirty="0"/>
              <a:t>MULTITHREADING</a:t>
            </a:r>
          </a:p>
        </p:txBody>
      </p:sp>
      <p:sp>
        <p:nvSpPr>
          <p:cNvPr id="164" name="Line"/>
          <p:cNvSpPr/>
          <p:nvPr/>
        </p:nvSpPr>
        <p:spPr>
          <a:xfrm flipV="1">
            <a:off x="9359106" y="7515809"/>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165" name="Use headers, colors, and/or backgrounds to separate or group together sections."/>
          <p:cNvSpPr txBox="1"/>
          <p:nvPr/>
        </p:nvSpPr>
        <p:spPr>
          <a:xfrm>
            <a:off x="9359106" y="7816096"/>
            <a:ext cx="4318113" cy="442605"/>
          </a:xfrm>
          <a:prstGeom prst="rect">
            <a:avLst/>
          </a:prstGeom>
          <a:ln w="12700">
            <a:miter lim="400000"/>
          </a:ln>
          <a:extLst>
            <a:ext uri="{C572A759-6A51-4108-AA02-DFA0A04FC94B}">
              <ma14:wrappingTextBoxFlag xmlns:ma14="http://schemas.microsoft.com/office/mac/drawingml/2011/main" xmlns="" val="1"/>
            </a:ext>
          </a:extLst>
        </p:spPr>
        <p:txBody>
          <a:bodyPr wrap="square" lIns="0" tIns="54570" rIns="0" bIns="54570">
            <a:spAutoFit/>
          </a:bodyPr>
          <a:lstStyle/>
          <a:p>
            <a:pPr lvl="1" indent="0">
              <a:lnSpc>
                <a:spcPct val="90000"/>
              </a:lnSpc>
            </a:pPr>
            <a:r>
              <a:rPr lang="en-US" dirty="0" err="1">
                <a:solidFill>
                  <a:srgbClr val="000000"/>
                </a:solidFill>
              </a:rPr>
              <a:t>setDTthreads</a:t>
            </a:r>
            <a:r>
              <a:rPr lang="en-US" dirty="0">
                <a:solidFill>
                  <a:srgbClr val="000000"/>
                </a:solidFill>
              </a:rPr>
              <a:t>() </a:t>
            </a:r>
            <a:r>
              <a:rPr lang="en-US" b="0" dirty="0">
                <a:solidFill>
                  <a:srgbClr val="000000"/>
                </a:solidFill>
              </a:rPr>
              <a:t>– set the number of threads that fread may use. Default is all available and appropriate for the task at hand.</a:t>
            </a:r>
          </a:p>
        </p:txBody>
      </p:sp>
      <p:sp>
        <p:nvSpPr>
          <p:cNvPr id="166" name="Rektangel 165"/>
          <p:cNvSpPr/>
          <p:nvPr/>
        </p:nvSpPr>
        <p:spPr>
          <a:xfrm>
            <a:off x="9359106" y="3206373"/>
            <a:ext cx="1056379" cy="276999"/>
          </a:xfrm>
          <a:prstGeom prst="rect">
            <a:avLst/>
          </a:prstGeom>
        </p:spPr>
        <p:txBody>
          <a:bodyPr wrap="none" lIns="0" rIns="0">
            <a:spAutoFit/>
          </a:bodyPr>
          <a:lstStyle/>
          <a:p>
            <a:pPr lvl="1" indent="0"/>
            <a:r>
              <a:rPr lang="da-DK" dirty="0"/>
              <a:t>GROUP OPTIMA</a:t>
            </a:r>
          </a:p>
        </p:txBody>
      </p:sp>
      <p:sp>
        <p:nvSpPr>
          <p:cNvPr id="167" name="Line"/>
          <p:cNvSpPr/>
          <p:nvPr/>
        </p:nvSpPr>
        <p:spPr>
          <a:xfrm flipV="1">
            <a:off x="9359106" y="3183532"/>
            <a:ext cx="4320000" cy="3147"/>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dirty="0"/>
          </a:p>
        </p:txBody>
      </p:sp>
      <p:sp>
        <p:nvSpPr>
          <p:cNvPr id="168" name="Use headers, colors, and/or backgrounds to separate or group together sections."/>
          <p:cNvSpPr txBox="1"/>
          <p:nvPr/>
        </p:nvSpPr>
        <p:spPr>
          <a:xfrm>
            <a:off x="9359106" y="3452169"/>
            <a:ext cx="4318113" cy="608804"/>
          </a:xfrm>
          <a:prstGeom prst="rect">
            <a:avLst/>
          </a:prstGeom>
          <a:ln w="12700">
            <a:miter lim="400000"/>
          </a:ln>
          <a:extLst>
            <a:ext uri="{C572A759-6A51-4108-AA02-DFA0A04FC94B}">
              <ma14:wrappingTextBoxFlag xmlns:ma14="http://schemas.microsoft.com/office/mac/drawingml/2011/main" xmlns="" val="1"/>
            </a:ext>
          </a:extLst>
        </p:spPr>
        <p:txBody>
          <a:bodyPr wrap="square" lIns="0" tIns="54570" rIns="0" bIns="54570">
            <a:spAutoFit/>
          </a:bodyPr>
          <a:lstStyle/>
          <a:p>
            <a:pPr lvl="1" indent="0">
              <a:lnSpc>
                <a:spcPct val="90000"/>
              </a:lnSpc>
            </a:pPr>
            <a:r>
              <a:rPr lang="en-US" b="0" dirty="0" err="1">
                <a:solidFill>
                  <a:srgbClr val="000000"/>
                </a:solidFill>
              </a:rPr>
              <a:t>dt</a:t>
            </a:r>
            <a:r>
              <a:rPr lang="en-US" b="0" dirty="0">
                <a:solidFill>
                  <a:srgbClr val="000000"/>
                </a:solidFill>
              </a:rPr>
              <a:t>[, </a:t>
            </a:r>
            <a:r>
              <a:rPr lang="en-US" dirty="0">
                <a:solidFill>
                  <a:srgbClr val="000000"/>
                </a:solidFill>
              </a:rPr>
              <a:t>.SD[</a:t>
            </a:r>
            <a:r>
              <a:rPr lang="en-US" dirty="0" err="1">
                <a:solidFill>
                  <a:srgbClr val="000000"/>
                </a:solidFill>
              </a:rPr>
              <a:t>which.max</a:t>
            </a:r>
            <a:r>
              <a:rPr lang="en-US" dirty="0">
                <a:solidFill>
                  <a:srgbClr val="000000"/>
                </a:solidFill>
              </a:rPr>
              <a:t>(a)], by = b</a:t>
            </a:r>
            <a:r>
              <a:rPr lang="en-US" b="0" dirty="0">
                <a:solidFill>
                  <a:srgbClr val="000000"/>
                </a:solidFill>
              </a:rPr>
              <a:t>] – select the row with the highest value of within a column grouped according to b. Also works with </a:t>
            </a:r>
            <a:r>
              <a:rPr lang="en-US" b="0" dirty="0" err="1">
                <a:solidFill>
                  <a:srgbClr val="000000"/>
                </a:solidFill>
              </a:rPr>
              <a:t>which.min</a:t>
            </a:r>
            <a:r>
              <a:rPr lang="en-US" b="0" dirty="0">
                <a:solidFill>
                  <a:srgbClr val="000000"/>
                </a:solidFill>
              </a:rPr>
              <a:t>() and which(). </a:t>
            </a:r>
            <a:r>
              <a:rPr lang="en-US" b="0" dirty="0">
                <a:solidFill>
                  <a:srgbClr val="5B6167"/>
                </a:solidFill>
              </a:rPr>
              <a:t>Similar to .SD[.N] and .SD[1] on page 1.</a:t>
            </a:r>
          </a:p>
        </p:txBody>
      </p:sp>
      <p:graphicFrame>
        <p:nvGraphicFramePr>
          <p:cNvPr id="96" name="Table 95">
            <a:extLst>
              <a:ext uri="{FF2B5EF4-FFF2-40B4-BE49-F238E27FC236}">
                <a16:creationId xmlns:a16="http://schemas.microsoft.com/office/drawing/2014/main" id="{D888ACE9-7937-1742-8112-74898F785820}"/>
              </a:ext>
            </a:extLst>
          </p:cNvPr>
          <p:cNvGraphicFramePr>
            <a:graphicFrameLocks noGrp="1"/>
          </p:cNvGraphicFramePr>
          <p:nvPr>
            <p:extLst>
              <p:ext uri="{D42A27DB-BD31-4B8C-83A1-F6EECF244321}">
                <p14:modId xmlns:p14="http://schemas.microsoft.com/office/powerpoint/2010/main" val="3168877821"/>
              </p:ext>
            </p:extLst>
          </p:nvPr>
        </p:nvGraphicFramePr>
        <p:xfrm>
          <a:off x="4812083" y="5596049"/>
          <a:ext cx="4435491" cy="934826"/>
        </p:xfrm>
        <a:graphic>
          <a:graphicData uri="http://schemas.openxmlformats.org/drawingml/2006/table">
            <a:tbl>
              <a:tblPr firstRow="1" bandRow="1">
                <a:tableStyleId>{5940675A-B579-460E-94D1-54222C63F5DA}</a:tableStyleId>
              </a:tblPr>
              <a:tblGrid>
                <a:gridCol w="795655">
                  <a:extLst>
                    <a:ext uri="{9D8B030D-6E8A-4147-A177-3AD203B41FA5}">
                      <a16:colId xmlns:a16="http://schemas.microsoft.com/office/drawing/2014/main" val="985492433"/>
                    </a:ext>
                  </a:extLst>
                </a:gridCol>
                <a:gridCol w="3639836">
                  <a:extLst>
                    <a:ext uri="{9D8B030D-6E8A-4147-A177-3AD203B41FA5}">
                      <a16:colId xmlns:a16="http://schemas.microsoft.com/office/drawing/2014/main" val="1441745969"/>
                    </a:ext>
                  </a:extLst>
                </a:gridCol>
              </a:tblGrid>
              <a:tr h="123267">
                <a:tc>
                  <a:txBody>
                    <a:bodyPr/>
                    <a:lstStyle/>
                    <a:p>
                      <a:pPr algn="l"/>
                      <a:r>
                        <a:rPr lang="en-US" sz="1200" b="0" dirty="0" err="1">
                          <a:solidFill>
                            <a:srgbClr val="5B6167"/>
                          </a:solidFill>
                          <a:latin typeface="Source Sans Pro" panose="020B0503030403020204" pitchFamily="34" charset="0"/>
                          <a:ea typeface="Source Sans Pro" panose="020B0503030403020204" pitchFamily="34" charset="0"/>
                        </a:rPr>
                        <a:t>dt</a:t>
                      </a:r>
                      <a:endParaRPr lang="da-DK"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4200" rtl="0" eaLnBrk="1" fontAlgn="auto" latinLnBrk="0" hangingPunct="1">
                        <a:lnSpc>
                          <a:spcPct val="100000"/>
                        </a:lnSpc>
                        <a:spcBef>
                          <a:spcPts val="0"/>
                        </a:spcBef>
                        <a:spcAft>
                          <a:spcPts val="0"/>
                        </a:spcAft>
                        <a:buClrTx/>
                        <a:buSzTx/>
                        <a:buFontTx/>
                        <a:buNone/>
                        <a:tabLst/>
                        <a:defRPr/>
                      </a:pPr>
                      <a:r>
                        <a:rPr lang="en-US" sz="1200" b="0" dirty="0">
                          <a:solidFill>
                            <a:srgbClr val="5B6167"/>
                          </a:solidFill>
                          <a:latin typeface="Source Sans Pro" panose="020B0503030403020204" pitchFamily="34" charset="0"/>
                          <a:ea typeface="Source Sans Pro" panose="020B0503030403020204" pitchFamily="34" charset="0"/>
                        </a:rPr>
                        <a:t>A </a:t>
                      </a:r>
                      <a:r>
                        <a:rPr lang="en-US" sz="1200" b="0" dirty="0" err="1">
                          <a:solidFill>
                            <a:srgbClr val="5B6167"/>
                          </a:solidFill>
                          <a:latin typeface="Source Sans Pro" panose="020B0503030403020204" pitchFamily="34" charset="0"/>
                          <a:ea typeface="Source Sans Pro" panose="020B0503030403020204" pitchFamily="34" charset="0"/>
                        </a:rPr>
                        <a:t>data.table</a:t>
                      </a:r>
                      <a:r>
                        <a:rPr lang="en-US" sz="1200" b="0" dirty="0">
                          <a:solidFill>
                            <a:srgbClr val="5B6167"/>
                          </a:solidFill>
                          <a:latin typeface="Source Sans Pro" panose="020B0503030403020204" pitchFamily="34" charset="0"/>
                          <a:ea typeface="Source Sans Pro" panose="020B0503030403020204" pitchFamily="34" charset="0"/>
                        </a:rPr>
                        <a:t>.</a:t>
                      </a:r>
                      <a:endParaRPr lang="da-DK"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3864515"/>
                  </a:ext>
                </a:extLst>
              </a:tr>
              <a:tr h="369802">
                <a:tc>
                  <a:txBody>
                    <a:bodyPr/>
                    <a:lstStyle/>
                    <a:p>
                      <a:pPr algn="l"/>
                      <a:r>
                        <a:rPr lang="en-US" sz="1200" b="0" dirty="0">
                          <a:solidFill>
                            <a:srgbClr val="5B6167"/>
                          </a:solidFill>
                          <a:latin typeface="Source Sans Pro" panose="020B0503030403020204" pitchFamily="34" charset="0"/>
                          <a:ea typeface="Source Sans Pro" panose="020B0503030403020204" pitchFamily="34" charset="0"/>
                        </a:rPr>
                        <a:t>id ~ y</a:t>
                      </a:r>
                      <a:endParaRPr lang="da-DK"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4200" rtl="0" eaLnBrk="1" fontAlgn="auto" latinLnBrk="0" hangingPunct="1">
                        <a:lnSpc>
                          <a:spcPct val="100000"/>
                        </a:lnSpc>
                        <a:spcBef>
                          <a:spcPts val="0"/>
                        </a:spcBef>
                        <a:spcAft>
                          <a:spcPts val="0"/>
                        </a:spcAft>
                        <a:buClrTx/>
                        <a:buSzTx/>
                        <a:buFontTx/>
                        <a:buNone/>
                        <a:tabLst/>
                        <a:defRPr/>
                      </a:pPr>
                      <a:r>
                        <a:rPr lang="en-US" sz="1200" b="0" dirty="0">
                          <a:solidFill>
                            <a:srgbClr val="5B6167"/>
                          </a:solidFill>
                          <a:latin typeface="Source Sans Pro" panose="020B0503030403020204" pitchFamily="34" charset="0"/>
                          <a:ea typeface="Source Sans Pro" panose="020B0503030403020204" pitchFamily="34" charset="0"/>
                        </a:rPr>
                        <a:t>Formula with a LHS: id column(s) containing id(s) for multiple entries. And a RHS: column(s) with value(s) to spread in column headers.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687017"/>
                  </a:ext>
                </a:extLst>
              </a:tr>
              <a:tr h="203306">
                <a:tc>
                  <a:txBody>
                    <a:bodyPr/>
                    <a:lstStyle/>
                    <a:p>
                      <a:pPr algn="l"/>
                      <a:r>
                        <a:rPr lang="en-US" sz="1200" b="0" dirty="0" err="1">
                          <a:solidFill>
                            <a:srgbClr val="5B6167"/>
                          </a:solidFill>
                          <a:latin typeface="Source Sans Pro" panose="020B0503030403020204" pitchFamily="34" charset="0"/>
                          <a:ea typeface="Source Sans Pro" panose="020B0503030403020204" pitchFamily="34" charset="0"/>
                        </a:rPr>
                        <a:t>value.var</a:t>
                      </a:r>
                      <a:endParaRPr lang="da-DK"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4200" rtl="0" eaLnBrk="1" fontAlgn="auto" latinLnBrk="0" hangingPunct="1">
                        <a:lnSpc>
                          <a:spcPct val="100000"/>
                        </a:lnSpc>
                        <a:spcBef>
                          <a:spcPts val="0"/>
                        </a:spcBef>
                        <a:spcAft>
                          <a:spcPts val="0"/>
                        </a:spcAft>
                        <a:buClrTx/>
                        <a:buSzTx/>
                        <a:buFontTx/>
                        <a:buNone/>
                        <a:tabLst/>
                        <a:defRPr/>
                      </a:pPr>
                      <a:r>
                        <a:rPr lang="en-US" sz="1200" b="0" dirty="0">
                          <a:solidFill>
                            <a:srgbClr val="5B6167"/>
                          </a:solidFill>
                          <a:latin typeface="Source Sans Pro" panose="020B0503030403020204" pitchFamily="34" charset="0"/>
                          <a:ea typeface="Source Sans Pro" panose="020B0503030403020204" pitchFamily="34" charset="0"/>
                        </a:rPr>
                        <a:t>Column(s) containing values to fill into cells.</a:t>
                      </a:r>
                      <a:endParaRPr lang="da-DK"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0144068"/>
                  </a:ext>
                </a:extLst>
              </a:tr>
            </a:tbl>
          </a:graphicData>
        </a:graphic>
      </p:graphicFrame>
      <p:graphicFrame>
        <p:nvGraphicFramePr>
          <p:cNvPr id="97" name="Table 96">
            <a:extLst>
              <a:ext uri="{FF2B5EF4-FFF2-40B4-BE49-F238E27FC236}">
                <a16:creationId xmlns:a16="http://schemas.microsoft.com/office/drawing/2014/main" id="{725F88E0-FF3D-8A4A-8ECB-854DE71CF602}"/>
              </a:ext>
            </a:extLst>
          </p:cNvPr>
          <p:cNvGraphicFramePr>
            <a:graphicFrameLocks noGrp="1"/>
          </p:cNvGraphicFramePr>
          <p:nvPr>
            <p:extLst>
              <p:ext uri="{D42A27DB-BD31-4B8C-83A1-F6EECF244321}">
                <p14:modId xmlns:p14="http://schemas.microsoft.com/office/powerpoint/2010/main" val="1833373946"/>
              </p:ext>
            </p:extLst>
          </p:nvPr>
        </p:nvGraphicFramePr>
        <p:xfrm>
          <a:off x="4812083" y="8543628"/>
          <a:ext cx="4571860" cy="1097280"/>
        </p:xfrm>
        <a:graphic>
          <a:graphicData uri="http://schemas.openxmlformats.org/drawingml/2006/table">
            <a:tbl>
              <a:tblPr firstRow="1" bandRow="1">
                <a:tableStyleId>{5940675A-B579-460E-94D1-54222C63F5DA}</a:tableStyleId>
              </a:tblPr>
              <a:tblGrid>
                <a:gridCol w="1082271">
                  <a:extLst>
                    <a:ext uri="{9D8B030D-6E8A-4147-A177-3AD203B41FA5}">
                      <a16:colId xmlns:a16="http://schemas.microsoft.com/office/drawing/2014/main" val="985492433"/>
                    </a:ext>
                  </a:extLst>
                </a:gridCol>
                <a:gridCol w="3489589">
                  <a:extLst>
                    <a:ext uri="{9D8B030D-6E8A-4147-A177-3AD203B41FA5}">
                      <a16:colId xmlns:a16="http://schemas.microsoft.com/office/drawing/2014/main" val="1441745969"/>
                    </a:ext>
                  </a:extLst>
                </a:gridCol>
              </a:tblGrid>
              <a:tr h="134928">
                <a:tc>
                  <a:txBody>
                    <a:bodyPr/>
                    <a:lstStyle/>
                    <a:p>
                      <a:pPr algn="l"/>
                      <a:r>
                        <a:rPr lang="en-US" sz="1200" b="0">
                          <a:solidFill>
                            <a:srgbClr val="5B6167"/>
                          </a:solidFill>
                          <a:latin typeface="Source Sans Pro" panose="020B0503030403020204" pitchFamily="34" charset="0"/>
                          <a:ea typeface="Source Sans Pro" panose="020B0503030403020204" pitchFamily="34" charset="0"/>
                        </a:rPr>
                        <a:t>dt</a:t>
                      </a:r>
                      <a:endParaRPr lang="en-US"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4200" rtl="0" eaLnBrk="1" fontAlgn="auto" latinLnBrk="0" hangingPunct="1">
                        <a:lnSpc>
                          <a:spcPct val="100000"/>
                        </a:lnSpc>
                        <a:spcBef>
                          <a:spcPts val="0"/>
                        </a:spcBef>
                        <a:spcAft>
                          <a:spcPts val="0"/>
                        </a:spcAft>
                        <a:buClrTx/>
                        <a:buSzTx/>
                        <a:buFontTx/>
                        <a:buNone/>
                        <a:tabLst/>
                        <a:defRPr/>
                      </a:pPr>
                      <a:r>
                        <a:rPr lang="en-US" sz="1200" b="0" dirty="0">
                          <a:solidFill>
                            <a:srgbClr val="5B6167"/>
                          </a:solidFill>
                          <a:latin typeface="Source Sans Pro" panose="020B0503030403020204" pitchFamily="34" charset="0"/>
                          <a:ea typeface="Source Sans Pro" panose="020B0503030403020204" pitchFamily="34" charset="0"/>
                        </a:rPr>
                        <a:t>A </a:t>
                      </a:r>
                      <a:r>
                        <a:rPr lang="en-US" sz="1200" b="0" dirty="0" err="1">
                          <a:solidFill>
                            <a:srgbClr val="5B6167"/>
                          </a:solidFill>
                          <a:latin typeface="Source Sans Pro" panose="020B0503030403020204" pitchFamily="34" charset="0"/>
                          <a:ea typeface="Source Sans Pro" panose="020B0503030403020204" pitchFamily="34" charset="0"/>
                        </a:rPr>
                        <a:t>data.table</a:t>
                      </a:r>
                      <a:r>
                        <a:rPr lang="en-US" sz="1200" b="0" dirty="0">
                          <a:solidFill>
                            <a:srgbClr val="5B6167"/>
                          </a:solidFill>
                          <a:latin typeface="Source Sans Pro" panose="020B0503030403020204" pitchFamily="34" charset="0"/>
                          <a:ea typeface="Source Sans Pro" panose="020B0503030403020204" pitchFamily="34" charset="0"/>
                        </a:rPr>
                        <a:t>.</a:t>
                      </a:r>
                      <a:endParaRPr lang="en-US"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3864515"/>
                  </a:ext>
                </a:extLst>
              </a:tr>
              <a:tr h="115720">
                <a:tc>
                  <a:txBody>
                    <a:bodyPr/>
                    <a:lstStyle/>
                    <a:p>
                      <a:pPr algn="l"/>
                      <a:r>
                        <a:rPr lang="en-US" sz="1200" b="0" dirty="0" err="1">
                          <a:solidFill>
                            <a:srgbClr val="5B6167"/>
                          </a:solidFill>
                          <a:latin typeface="Source Sans Pro" panose="020B0503030403020204" pitchFamily="34" charset="0"/>
                          <a:ea typeface="Source Sans Pro" panose="020B0503030403020204" pitchFamily="34" charset="0"/>
                        </a:rPr>
                        <a:t>id.</a:t>
                      </a:r>
                      <a:r>
                        <a:rPr lang="en-US" sz="1200" b="0" err="1">
                          <a:solidFill>
                            <a:srgbClr val="5B6167"/>
                          </a:solidFill>
                          <a:latin typeface="Source Sans Pro" panose="020B0503030403020204" pitchFamily="34" charset="0"/>
                          <a:ea typeface="Source Sans Pro" panose="020B0503030403020204" pitchFamily="34" charset="0"/>
                        </a:rPr>
                        <a:t>vars</a:t>
                      </a:r>
                      <a:r>
                        <a:rPr lang="en-US" sz="1200" b="0">
                          <a:solidFill>
                            <a:srgbClr val="5B6167"/>
                          </a:solidFill>
                          <a:latin typeface="Source Sans Pro" panose="020B0503030403020204" pitchFamily="34" charset="0"/>
                          <a:ea typeface="Source Sans Pro" panose="020B0503030403020204" pitchFamily="34" charset="0"/>
                        </a:rPr>
                        <a:t> </a:t>
                      </a:r>
                      <a:endParaRPr lang="en-US"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4200" rtl="0" eaLnBrk="1" fontAlgn="auto" latinLnBrk="0" hangingPunct="1">
                        <a:lnSpc>
                          <a:spcPct val="100000"/>
                        </a:lnSpc>
                        <a:spcBef>
                          <a:spcPts val="0"/>
                        </a:spcBef>
                        <a:spcAft>
                          <a:spcPts val="0"/>
                        </a:spcAft>
                        <a:buClrTx/>
                        <a:buSzTx/>
                        <a:buFontTx/>
                        <a:buNone/>
                        <a:tabLst/>
                        <a:defRPr/>
                      </a:pPr>
                      <a:r>
                        <a:rPr lang="en-US" sz="1200" b="0" dirty="0">
                          <a:solidFill>
                            <a:srgbClr val="5B6167"/>
                          </a:solidFill>
                          <a:latin typeface="Source Sans Pro" panose="020B0503030403020204" pitchFamily="34" charset="0"/>
                          <a:ea typeface="Source Sans Pro" panose="020B0503030403020204" pitchFamily="34" charset="0"/>
                        </a:rPr>
                        <a:t>Id column(s) with id(s) for multiple entries.</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687017"/>
                  </a:ext>
                </a:extLst>
              </a:tr>
              <a:tr h="314832">
                <a:tc>
                  <a:txBody>
                    <a:bodyPr/>
                    <a:lstStyle/>
                    <a:p>
                      <a:pPr algn="l"/>
                      <a:r>
                        <a:rPr lang="en-US" sz="1200" b="0">
                          <a:solidFill>
                            <a:srgbClr val="5B6167"/>
                          </a:solidFill>
                          <a:latin typeface="Source Sans Pro" panose="020B0503030403020204" pitchFamily="34" charset="0"/>
                          <a:ea typeface="Source Sans Pro" panose="020B0503030403020204" pitchFamily="34" charset="0"/>
                        </a:rPr>
                        <a:t>measure</a:t>
                      </a:r>
                      <a:endParaRPr lang="en-US"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4200" rtl="0" eaLnBrk="1" fontAlgn="auto" latinLnBrk="0" hangingPunct="1">
                        <a:lnSpc>
                          <a:spcPct val="100000"/>
                        </a:lnSpc>
                        <a:spcBef>
                          <a:spcPts val="0"/>
                        </a:spcBef>
                        <a:spcAft>
                          <a:spcPts val="0"/>
                        </a:spcAft>
                        <a:buClrTx/>
                        <a:buSzTx/>
                        <a:buFontTx/>
                        <a:buNone/>
                        <a:tabLst/>
                        <a:defRPr/>
                      </a:pPr>
                      <a:r>
                        <a:rPr lang="en-US" sz="1200" noProof="0" dirty="0">
                          <a:solidFill>
                            <a:srgbClr val="5B6167"/>
                          </a:solidFill>
                          <a:latin typeface="Source Sans Pro" panose="020B0503030403020204" pitchFamily="34" charset="0"/>
                          <a:ea typeface="Source Sans Pro" panose="020B0503030403020204" pitchFamily="34" charset="0"/>
                        </a:rPr>
                        <a:t>Column(s) containing values to fill into cells </a:t>
                      </a:r>
                    </a:p>
                    <a:p>
                      <a:pPr marL="0" marR="0" lvl="0" indent="0" algn="l" defTabSz="584200" rtl="0" eaLnBrk="1" fontAlgn="auto" latinLnBrk="0" hangingPunct="1">
                        <a:lnSpc>
                          <a:spcPct val="100000"/>
                        </a:lnSpc>
                        <a:spcBef>
                          <a:spcPts val="0"/>
                        </a:spcBef>
                        <a:spcAft>
                          <a:spcPts val="0"/>
                        </a:spcAft>
                        <a:buClrTx/>
                        <a:buSzTx/>
                        <a:buFontTx/>
                        <a:buNone/>
                        <a:tabLst/>
                        <a:defRPr/>
                      </a:pPr>
                      <a:r>
                        <a:rPr lang="en-US" sz="1200" dirty="0">
                          <a:solidFill>
                            <a:srgbClr val="5B6167"/>
                          </a:solidFill>
                          <a:latin typeface="Source Sans Pro" panose="020B0503030403020204" pitchFamily="34" charset="0"/>
                          <a:ea typeface="Source Sans Pro" panose="020B0503030403020204" pitchFamily="34" charset="0"/>
                        </a:rPr>
                        <a:t>(often in pattern form).</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0144068"/>
                  </a:ext>
                </a:extLst>
              </a:tr>
              <a:tr h="314832">
                <a:tc>
                  <a:txBody>
                    <a:bodyPr/>
                    <a:lstStyle/>
                    <a:p>
                      <a:pPr algn="l"/>
                      <a:r>
                        <a:rPr lang="en-US" sz="1200" b="0" dirty="0" err="1">
                          <a:solidFill>
                            <a:srgbClr val="5B6167"/>
                          </a:solidFill>
                          <a:latin typeface="Source Sans Pro" panose="020B0503030403020204" pitchFamily="34" charset="0"/>
                          <a:ea typeface="Source Sans Pro" panose="020B0503030403020204" pitchFamily="34" charset="0"/>
                        </a:rPr>
                        <a:t>variable.name</a:t>
                      </a:r>
                      <a:r>
                        <a:rPr lang="en-US" sz="1200" b="0" dirty="0">
                          <a:solidFill>
                            <a:srgbClr val="5B6167"/>
                          </a:solidFill>
                          <a:latin typeface="Source Sans Pro" panose="020B0503030403020204" pitchFamily="34" charset="0"/>
                          <a:ea typeface="Source Sans Pro" panose="020B0503030403020204" pitchFamily="34" charset="0"/>
                        </a:rPr>
                        <a:t>, </a:t>
                      </a:r>
                      <a:r>
                        <a:rPr lang="en-US" sz="1200" b="0" dirty="0" err="1">
                          <a:solidFill>
                            <a:srgbClr val="5B6167"/>
                          </a:solidFill>
                          <a:latin typeface="Source Sans Pro" panose="020B0503030403020204" pitchFamily="34" charset="0"/>
                          <a:ea typeface="Source Sans Pro" panose="020B0503030403020204" pitchFamily="34" charset="0"/>
                        </a:rPr>
                        <a:t>value.name</a:t>
                      </a:r>
                      <a:r>
                        <a:rPr lang="en-US" sz="1200" b="0" dirty="0">
                          <a:solidFill>
                            <a:srgbClr val="5B6167"/>
                          </a:solidFill>
                          <a:latin typeface="Source Sans Pro" panose="020B0503030403020204" pitchFamily="34" charset="0"/>
                          <a:ea typeface="Source Sans Pro" panose="020B0503030403020204" pitchFamily="34" charset="0"/>
                        </a:rPr>
                        <a:t>  </a:t>
                      </a:r>
                      <a:endParaRPr lang="en-US"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4200" rtl="0" eaLnBrk="1" fontAlgn="auto" latinLnBrk="0" hangingPunct="1">
                        <a:lnSpc>
                          <a:spcPct val="100000"/>
                        </a:lnSpc>
                        <a:spcBef>
                          <a:spcPts val="0"/>
                        </a:spcBef>
                        <a:spcAft>
                          <a:spcPts val="0"/>
                        </a:spcAft>
                        <a:buClrTx/>
                        <a:buSzTx/>
                        <a:buFontTx/>
                        <a:buNone/>
                        <a:tabLst/>
                        <a:defRPr/>
                      </a:pPr>
                      <a:r>
                        <a:rPr lang="en-US" sz="1200" b="0" dirty="0">
                          <a:solidFill>
                            <a:srgbClr val="5B6167"/>
                          </a:solidFill>
                          <a:latin typeface="Source Sans Pro" panose="020B0503030403020204" pitchFamily="34" charset="0"/>
                          <a:ea typeface="Source Sans Pro" panose="020B0503030403020204" pitchFamily="34" charset="0"/>
                        </a:rPr>
                        <a:t>Name(s) of new column(s) for variables and values derived from old headers.</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7247653"/>
                  </a:ext>
                </a:extLst>
              </a:tr>
            </a:tbl>
          </a:graphicData>
        </a:graphic>
      </p:graphicFrame>
      <p:pic>
        <p:nvPicPr>
          <p:cNvPr id="134" name="Graphic 133">
            <a:extLst>
              <a:ext uri="{FF2B5EF4-FFF2-40B4-BE49-F238E27FC236}">
                <a16:creationId xmlns:a16="http://schemas.microsoft.com/office/drawing/2014/main" id="{9163FF8E-1C9A-C347-A90F-68E553F7FC6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359509" y="294298"/>
            <a:ext cx="1316771" cy="1517805"/>
          </a:xfrm>
          <a:prstGeom prst="rect">
            <a:avLst/>
          </a:prstGeom>
        </p:spPr>
      </p:pic>
    </p:spTree>
    <p:extLst>
      <p:ext uri="{BB962C8B-B14F-4D97-AF65-F5344CB8AC3E}">
        <p14:creationId xmlns:p14="http://schemas.microsoft.com/office/powerpoint/2010/main" val="2580689609"/>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4C4C4C"/>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2431</TotalTime>
  <Words>1768</Words>
  <Application>Microsoft Macintosh PowerPoint</Application>
  <PresentationFormat>Custom</PresentationFormat>
  <Paragraphs>396</Paragraphs>
  <Slides>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Avenir Roman</vt:lpstr>
      <vt:lpstr>Gill Sans</vt:lpstr>
      <vt:lpstr>Helvetica</vt:lpstr>
      <vt:lpstr>Helvetica Light</vt:lpstr>
      <vt:lpstr>Source Sans Pro</vt:lpstr>
      <vt:lpstr>Source Sans Pro Light</vt:lpstr>
      <vt:lpstr>Source Sans Pro Semibold</vt:lpstr>
      <vt:lpstr>White</vt:lpstr>
      <vt:lpstr>Data Transformation with data.table : : CHEAT SHEET </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Four Column Layout : : CHEAT SHEET</dc:title>
  <dc:creator>Erik Petrovski</dc:creator>
  <cp:lastModifiedBy>Erik Petrovski</cp:lastModifiedBy>
  <cp:revision>537</cp:revision>
  <cp:lastPrinted>2018-08-21T15:20:03Z</cp:lastPrinted>
  <dcterms:modified xsi:type="dcterms:W3CDTF">2018-08-21T15:29:01Z</dcterms:modified>
</cp:coreProperties>
</file>