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hyperlink" Target="https://creativecommons.org/licenses/by/4.0/" TargetMode="External"/><Relationship Id="rId6" Type="http://schemas.openxmlformats.org/officeDocument/2006/relationships/hyperlink" Target="mailto:info@rstudio.com" TargetMode="External"/><Relationship Id="rId7" Type="http://schemas.openxmlformats.org/officeDocument/2006/relationships/hyperlink" Target="http://rstudio.com" TargetMode="External"/><Relationship Id="rId8" Type="http://schemas.openxmlformats.org/officeDocument/2006/relationships/image" Target="../media/image2.png"/><Relationship Id="rId9" Type="http://schemas.openxmlformats.org/officeDocument/2006/relationships/image" Target="../media/image4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3162846" y="1952841"/>
            <a:ext cx="1311237" cy="93167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20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21" name="Rectangle"/>
          <p:cNvSpPr/>
          <p:nvPr/>
        </p:nvSpPr>
        <p:spPr>
          <a:xfrm>
            <a:off x="4809890" y="6324202"/>
            <a:ext cx="4350220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22" name="Summarise Cases"/>
          <p:cNvSpPr txBox="1"/>
          <p:nvPr/>
        </p:nvSpPr>
        <p:spPr>
          <a:xfrm>
            <a:off x="306210" y="3050161"/>
            <a:ext cx="237394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Summarise Cases</a:t>
            </a:r>
          </a:p>
        </p:txBody>
      </p:sp>
      <p:sp>
        <p:nvSpPr>
          <p:cNvPr id="123" name="Rounded Rectangle"/>
          <p:cNvSpPr/>
          <p:nvPr/>
        </p:nvSpPr>
        <p:spPr>
          <a:xfrm>
            <a:off x="323328" y="7902106"/>
            <a:ext cx="4062993" cy="992897"/>
          </a:xfrm>
          <a:prstGeom prst="roundRect">
            <a:avLst>
              <a:gd name="adj" fmla="val 637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lvl="1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24" name="group_by(.data, ..., add = FALSE)…"/>
          <p:cNvSpPr txBox="1"/>
          <p:nvPr/>
        </p:nvSpPr>
        <p:spPr>
          <a:xfrm>
            <a:off x="331386" y="8968961"/>
            <a:ext cx="4248620" cy="887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numCol="2" spcCol="212430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group_by(</a:t>
            </a:r>
            <a:r>
              <a:t>.data, ..., add = FALSE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Returns copy of table </a:t>
            </a:r>
            <a:br/>
            <a:r>
              <a:t>grouped by …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g_iris &lt;- group_by(iris, Species)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ungroup(</a:t>
            </a:r>
            <a:r>
              <a:t>x,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Returns ungrouped copy </a:t>
            </a:r>
            <a:br/>
            <a:r>
              <a:t>of table.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ungroup(g_iris)</a:t>
            </a:r>
          </a:p>
        </p:txBody>
      </p:sp>
      <p:graphicFrame>
        <p:nvGraphicFramePr>
          <p:cNvPr id="125" name="Table"/>
          <p:cNvGraphicFramePr/>
          <p:nvPr/>
        </p:nvGraphicFramePr>
        <p:xfrm>
          <a:off x="348728" y="8005938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" name="Table"/>
          <p:cNvGraphicFramePr/>
          <p:nvPr/>
        </p:nvGraphicFramePr>
        <p:xfrm>
          <a:off x="932928" y="7958242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</a:tbl>
          </a:graphicData>
        </a:graphic>
      </p:graphicFrame>
      <p:sp>
        <p:nvSpPr>
          <p:cNvPr id="127" name="Line"/>
          <p:cNvSpPr/>
          <p:nvPr/>
        </p:nvSpPr>
        <p:spPr>
          <a:xfrm>
            <a:off x="727576" y="846455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28" name="Table"/>
          <p:cNvGraphicFramePr/>
          <p:nvPr/>
        </p:nvGraphicFramePr>
        <p:xfrm>
          <a:off x="934253" y="835025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" name="Table"/>
          <p:cNvGraphicFramePr/>
          <p:nvPr/>
        </p:nvGraphicFramePr>
        <p:xfrm>
          <a:off x="934921" y="862296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" name="Table"/>
          <p:cNvGraphicFramePr/>
          <p:nvPr/>
        </p:nvGraphicFramePr>
        <p:xfrm>
          <a:off x="1502438" y="823595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sp>
        <p:nvSpPr>
          <p:cNvPr id="131" name="Line"/>
          <p:cNvSpPr/>
          <p:nvPr/>
        </p:nvSpPr>
        <p:spPr>
          <a:xfrm>
            <a:off x="1344225" y="846455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2" name="Use group_by() to created a &quot;grouped&quot; copy of a table.  dplyr functions will manipulate each &quot;group&quot; separately and then combine the results."/>
          <p:cNvSpPr txBox="1"/>
          <p:nvPr/>
        </p:nvSpPr>
        <p:spPr>
          <a:xfrm>
            <a:off x="323328" y="7318872"/>
            <a:ext cx="3961294" cy="522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group_by()</a:t>
            </a:r>
            <a:r>
              <a:t> to created a "grouped" copy of a table. </a:t>
            </a:r>
            <a:br/>
            <a:r>
              <a:t>dplyr functions will manipulate each "group" separately and then combine the results.</a:t>
            </a:r>
          </a:p>
        </p:txBody>
      </p:sp>
      <p:sp>
        <p:nvSpPr>
          <p:cNvPr id="133" name="mtcars %&gt;%…"/>
          <p:cNvSpPr txBox="1"/>
          <p:nvPr/>
        </p:nvSpPr>
        <p:spPr>
          <a:xfrm>
            <a:off x="2063916" y="7998504"/>
            <a:ext cx="248479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mtcars %&gt;%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group_by(cyl) %&gt;%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summarise(avg = mean(mpg))</a:t>
            </a:r>
          </a:p>
        </p:txBody>
      </p:sp>
      <p:sp>
        <p:nvSpPr>
          <p:cNvPr id="134" name="These apply summary functions to columns to create a new table. Summary functions take vectors as input and return one value (see back)."/>
          <p:cNvSpPr txBox="1"/>
          <p:nvPr/>
        </p:nvSpPr>
        <p:spPr>
          <a:xfrm>
            <a:off x="323328" y="3478309"/>
            <a:ext cx="414039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These apply </a:t>
            </a:r>
            <a:r>
              <a:rPr b="1"/>
              <a:t>summary functions</a:t>
            </a:r>
            <a:r>
              <a:t> to columns to create a new table. Summary functions take vectors as input and return one value (see back).</a:t>
            </a:r>
          </a:p>
        </p:txBody>
      </p:sp>
      <p:sp>
        <p:nvSpPr>
          <p:cNvPr id="135" name="VARIATIONS…"/>
          <p:cNvSpPr txBox="1"/>
          <p:nvPr/>
        </p:nvSpPr>
        <p:spPr>
          <a:xfrm>
            <a:off x="323328" y="5885415"/>
            <a:ext cx="324398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>
            <a:spAutoFit/>
          </a:bodyPr>
          <a:lstStyle/>
          <a:p>
            <a:pPr lvl="1" indent="0"/>
            <a:r>
              <a:t>VARIATIONS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summarise_all()</a:t>
            </a:r>
            <a:r>
              <a:t> - Apply funs to every column.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summarise_at()</a:t>
            </a:r>
            <a:r>
              <a:t> - Apply funs to specific columns.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summarise_if()</a:t>
            </a:r>
            <a:r>
              <a:t> - Apply funs to all cols of one type.</a:t>
            </a:r>
          </a:p>
        </p:txBody>
      </p:sp>
      <p:graphicFrame>
        <p:nvGraphicFramePr>
          <p:cNvPr id="136" name="Table"/>
          <p:cNvGraphicFramePr/>
          <p:nvPr/>
        </p:nvGraphicFramePr>
        <p:xfrm>
          <a:off x="323328" y="4378193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37" name="Table"/>
          <p:cNvGraphicFramePr/>
          <p:nvPr/>
        </p:nvGraphicFramePr>
        <p:xfrm>
          <a:off x="881133" y="4377389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8" name="Line"/>
          <p:cNvSpPr/>
          <p:nvPr/>
        </p:nvSpPr>
        <p:spPr>
          <a:xfrm>
            <a:off x="709542" y="449484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39" name="Table"/>
          <p:cNvGraphicFramePr/>
          <p:nvPr/>
        </p:nvGraphicFramePr>
        <p:xfrm>
          <a:off x="323328" y="5142269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40" name="Table"/>
          <p:cNvGraphicFramePr/>
          <p:nvPr/>
        </p:nvGraphicFramePr>
        <p:xfrm>
          <a:off x="882128" y="5144618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</a:tbl>
          </a:graphicData>
        </a:graphic>
      </p:graphicFrame>
      <p:sp>
        <p:nvSpPr>
          <p:cNvPr id="141" name="Line"/>
          <p:cNvSpPr/>
          <p:nvPr/>
        </p:nvSpPr>
        <p:spPr>
          <a:xfrm>
            <a:off x="709542" y="5258918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42" name="summarise(.data, …) Compute table of summaries. Also summarise_().  summarise(mtcars, avg = mean(mpg))…"/>
          <p:cNvSpPr txBox="1"/>
          <p:nvPr/>
        </p:nvSpPr>
        <p:spPr>
          <a:xfrm>
            <a:off x="1388325" y="4314592"/>
            <a:ext cx="2908472" cy="1644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</a:t>
            </a:r>
            <a:r>
              <a:t>(.data, …)</a:t>
            </a:r>
            <a:br/>
            <a:r>
              <a:t>Compute table of summaries. Also </a:t>
            </a:r>
            <a:r>
              <a:rPr b="1"/>
              <a:t>summarise_</a:t>
            </a:r>
            <a:r>
              <a:t>(). </a:t>
            </a:r>
            <a:br/>
            <a:r>
              <a:rPr i="1"/>
              <a:t>summarise(mtcars, avg = mean(mpg))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count</a:t>
            </a:r>
            <a:r>
              <a:t>(x, ..., wt = NULL, sort = FALSE)</a:t>
            </a:r>
            <a:br/>
            <a:r>
              <a:t>Count number of rows in each group defined by the variables in … Also </a:t>
            </a:r>
            <a:r>
              <a:rPr b="1"/>
              <a:t>tally</a:t>
            </a:r>
            <a:r>
              <a:t>().</a:t>
            </a:r>
            <a:br/>
            <a:r>
              <a:rPr i="1"/>
              <a:t>count(iris, Species)</a:t>
            </a:r>
          </a:p>
        </p:txBody>
      </p:sp>
      <p:sp>
        <p:nvSpPr>
          <p:cNvPr id="143" name="RStudio® is a trademark of RStudio, Inc.  •  CC BY RStudio •  info@rstudio.com  •  844-448-1212 • rstudio.com •  Learn more with browseVignettes(package = c(&quot;dplyr&quot;, &quot;tibble&quot;))  •  dplyr  0.5.0 •  tibble  1.2.0 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•  Learn more with browseVignettes(package = c("dplyr", "tibble"))  •  dplyr  0.5.0 •  tibble  1.2.0  •  Updated: 2017-01</a:t>
            </a:r>
          </a:p>
        </p:txBody>
      </p:sp>
      <p:sp>
        <p:nvSpPr>
          <p:cNvPr id="144" name="Each observation, or case, is in its own row"/>
          <p:cNvSpPr txBox="1"/>
          <p:nvPr/>
        </p:nvSpPr>
        <p:spPr>
          <a:xfrm>
            <a:off x="1676166" y="2488312"/>
            <a:ext cx="1620561" cy="59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observation</a:t>
            </a:r>
            <a:r>
              <a:t>, or</a:t>
            </a:r>
            <a:r>
              <a:rPr b="1"/>
              <a:t> case</a:t>
            </a:r>
            <a:r>
              <a:t>,</a:t>
            </a:r>
            <a:r>
              <a:rPr b="1"/>
              <a:t> </a:t>
            </a:r>
            <a:r>
              <a:t>is in its own </a:t>
            </a:r>
            <a:r>
              <a:rPr b="1"/>
              <a:t>row</a:t>
            </a:r>
          </a:p>
        </p:txBody>
      </p:sp>
      <p:sp>
        <p:nvSpPr>
          <p:cNvPr id="145" name="Each variable is in its own column"/>
          <p:cNvSpPr txBox="1"/>
          <p:nvPr/>
        </p:nvSpPr>
        <p:spPr>
          <a:xfrm>
            <a:off x="323328" y="2488312"/>
            <a:ext cx="1225853" cy="414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variable</a:t>
            </a:r>
            <a:r>
              <a:t> is in its own </a:t>
            </a:r>
            <a:r>
              <a:rPr b="1"/>
              <a:t>column</a:t>
            </a:r>
          </a:p>
        </p:txBody>
      </p:sp>
      <p:sp>
        <p:nvSpPr>
          <p:cNvPr id="146" name="&amp;"/>
          <p:cNvSpPr txBox="1"/>
          <p:nvPr/>
        </p:nvSpPr>
        <p:spPr>
          <a:xfrm>
            <a:off x="1381438" y="1996606"/>
            <a:ext cx="223492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>
                <a:solidFill>
                  <a:srgbClr val="A7AAA9"/>
                </a:solidFill>
              </a:defRPr>
            </a:lvl1pPr>
          </a:lstStyle>
          <a:p>
            <a:pPr/>
            <a:r>
              <a:t>&amp;</a:t>
            </a:r>
          </a:p>
        </p:txBody>
      </p:sp>
      <p:sp>
        <p:nvSpPr>
          <p:cNvPr id="147" name="dplyr functions work with pipes and expect tidy data. In tidy data:"/>
          <p:cNvSpPr txBox="1"/>
          <p:nvPr/>
        </p:nvSpPr>
        <p:spPr>
          <a:xfrm>
            <a:off x="323328" y="1524000"/>
            <a:ext cx="4264736" cy="225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dplyr</a:t>
            </a:r>
            <a:r>
              <a:t> functions work with pipes and expect </a:t>
            </a:r>
            <a:r>
              <a:rPr b="1"/>
              <a:t>tidy data</a:t>
            </a:r>
            <a:r>
              <a:t>. In tidy data:</a:t>
            </a:r>
          </a:p>
        </p:txBody>
      </p:sp>
      <p:sp>
        <p:nvSpPr>
          <p:cNvPr id="148" name="pipes"/>
          <p:cNvSpPr txBox="1"/>
          <p:nvPr/>
        </p:nvSpPr>
        <p:spPr>
          <a:xfrm>
            <a:off x="3863795" y="2170248"/>
            <a:ext cx="486890" cy="222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pipes</a:t>
            </a:r>
          </a:p>
        </p:txBody>
      </p:sp>
      <p:sp>
        <p:nvSpPr>
          <p:cNvPr id="149" name="x %&gt;% f(y)…"/>
          <p:cNvSpPr txBox="1"/>
          <p:nvPr/>
        </p:nvSpPr>
        <p:spPr>
          <a:xfrm>
            <a:off x="3401401" y="2503950"/>
            <a:ext cx="105556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x %&gt;% f(y)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becomes  </a:t>
            </a:r>
            <a:r>
              <a:rPr b="1"/>
              <a:t>f(x, y)</a:t>
            </a:r>
            <a:endParaRPr b="1"/>
          </a:p>
        </p:txBody>
      </p:sp>
      <p:pic>
        <p:nvPicPr>
          <p:cNvPr id="150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pasted-image.pdf" descr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398055" y="2064748"/>
            <a:ext cx="584201" cy="31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3" name="filter(.data, …) Extract rows that meet logical criteria. Also filter_(). filter(iris, Sepal.Length &gt; 7)…"/>
          <p:cNvSpPr txBox="1"/>
          <p:nvPr/>
        </p:nvSpPr>
        <p:spPr>
          <a:xfrm>
            <a:off x="5889308" y="2870520"/>
            <a:ext cx="3030894" cy="3364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filter(</a:t>
            </a:r>
            <a:r>
              <a:t>.data, …</a:t>
            </a:r>
            <a:r>
              <a:rPr b="1"/>
              <a:t>)</a:t>
            </a:r>
            <a:r>
              <a:t> Extract rows that meet logical criteria. Also </a:t>
            </a:r>
            <a:r>
              <a:rPr b="1"/>
              <a:t>filter_()</a:t>
            </a:r>
            <a:r>
              <a:t>. </a:t>
            </a:r>
            <a:r>
              <a:rPr i="1"/>
              <a:t>filter(iris, Sepal.Length &gt; 7)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distinct(</a:t>
            </a:r>
            <a:r>
              <a:t>.data, ..., .keep_all = FALSE</a:t>
            </a:r>
            <a:r>
              <a:rPr b="1"/>
              <a:t>)</a:t>
            </a:r>
            <a:r>
              <a:t> Remove rows with duplicate values. Also </a:t>
            </a:r>
            <a:r>
              <a:rPr b="1"/>
              <a:t>distinct_()</a:t>
            </a:r>
            <a:r>
              <a:t>. </a:t>
            </a:r>
            <a:br/>
            <a:r>
              <a:rPr i="1"/>
              <a:t>distinct(iris, Species)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sample_frac(</a:t>
            </a:r>
            <a:r>
              <a:t>tbl, size = 1, replace = FALSE,  weight = NULL, .env = parent.frame()</a:t>
            </a:r>
            <a:r>
              <a:rPr b="1"/>
              <a:t>)</a:t>
            </a:r>
            <a:r>
              <a:t> Randomly select fraction of rows. </a:t>
            </a:r>
            <a:br/>
            <a:r>
              <a:rPr i="1"/>
              <a:t>sample_frac(iris, 0.5, replace = TRUE)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sample_n(</a:t>
            </a:r>
            <a:r>
              <a:t>tbl, size, replace = FALSE, weight = NULL, .env = parent.frame()</a:t>
            </a:r>
            <a:r>
              <a:rPr b="1"/>
              <a:t>)</a:t>
            </a:r>
            <a:r>
              <a:t> Randomly select size rows. </a:t>
            </a:r>
            <a:r>
              <a:rPr i="1"/>
              <a:t>sample_n(iris, 10, replace = TRUE)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slice(</a:t>
            </a:r>
            <a:r>
              <a:t>.data, …</a:t>
            </a:r>
            <a:r>
              <a:rPr b="1"/>
              <a:t>)</a:t>
            </a:r>
            <a:r>
              <a:t> Select rows by position. Also </a:t>
            </a:r>
            <a:r>
              <a:rPr b="1"/>
              <a:t>slice_()</a:t>
            </a:r>
            <a:r>
              <a:t>. </a:t>
            </a:r>
            <a:r>
              <a:rPr i="1"/>
              <a:t>slice(iris, 10:15)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top_n(</a:t>
            </a:r>
            <a:r>
              <a:t>x, n, wt</a:t>
            </a:r>
            <a:r>
              <a:rPr b="1"/>
              <a:t>)</a:t>
            </a:r>
            <a:r>
              <a:t> Select and order top n entries (by group if grouped data). </a:t>
            </a:r>
            <a:r>
              <a:rPr i="1"/>
              <a:t>top_n(iris, 5, Sepal.Width)</a:t>
            </a:r>
          </a:p>
        </p:txBody>
      </p:sp>
      <p:sp>
        <p:nvSpPr>
          <p:cNvPr id="154" name="Row functions return a subset of rows as a new table. Use a variant that ends in _ for non-standard evaluation friendly code."/>
          <p:cNvSpPr txBox="1"/>
          <p:nvPr/>
        </p:nvSpPr>
        <p:spPr>
          <a:xfrm>
            <a:off x="4806008" y="2324256"/>
            <a:ext cx="414039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Row functions return a subset of rows as a new table. Use a variant that ends in _ for non-standard evaluation friendly code.</a:t>
            </a:r>
          </a:p>
        </p:txBody>
      </p:sp>
      <p:sp>
        <p:nvSpPr>
          <p:cNvPr id="155" name="See ?base::logic and ?Comparison for help."/>
          <p:cNvSpPr txBox="1"/>
          <p:nvPr/>
        </p:nvSpPr>
        <p:spPr>
          <a:xfrm>
            <a:off x="4940359" y="7042631"/>
            <a:ext cx="2738926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t>See</a:t>
            </a:r>
            <a:r>
              <a:rPr b="1"/>
              <a:t> ?base::logic</a:t>
            </a:r>
            <a:r>
              <a:t> and </a:t>
            </a:r>
            <a:r>
              <a:rPr b="1"/>
              <a:t>?Comparison</a:t>
            </a:r>
            <a:r>
              <a:t> for help.</a:t>
            </a:r>
          </a:p>
        </p:txBody>
      </p:sp>
      <p:graphicFrame>
        <p:nvGraphicFramePr>
          <p:cNvPr id="156" name="Table"/>
          <p:cNvGraphicFramePr/>
          <p:nvPr/>
        </p:nvGraphicFramePr>
        <p:xfrm>
          <a:off x="4940359" y="6801355"/>
          <a:ext cx="4069194" cy="22181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678198"/>
                <a:gridCol w="678198"/>
                <a:gridCol w="678198"/>
                <a:gridCol w="678198"/>
                <a:gridCol w="678198"/>
                <a:gridCol w="678198"/>
              </a:tblGrid>
              <a:tr h="22181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&gt;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&gt;=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!is.na()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!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&amp;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sym typeface="Source Sans Pro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7" name="Table"/>
          <p:cNvGraphicFramePr/>
          <p:nvPr/>
        </p:nvGraphicFramePr>
        <p:xfrm>
          <a:off x="4940359" y="6628747"/>
          <a:ext cx="4069194" cy="2488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678198"/>
                <a:gridCol w="678198"/>
                <a:gridCol w="678198"/>
                <a:gridCol w="678198"/>
                <a:gridCol w="678198"/>
                <a:gridCol w="678198"/>
              </a:tblGrid>
              <a:tr h="24884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&lt;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&lt;=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is.na()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%in%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|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xor()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8" name="arrange(.data, …)…"/>
          <p:cNvSpPr txBox="1"/>
          <p:nvPr/>
        </p:nvSpPr>
        <p:spPr>
          <a:xfrm>
            <a:off x="5889308" y="7872140"/>
            <a:ext cx="3080167" cy="1057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arrange(</a:t>
            </a:r>
            <a:r>
              <a:t>.data,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Order rows by values of a column (low to high), use with </a:t>
            </a:r>
            <a:r>
              <a:rPr b="1"/>
              <a:t>desc() </a:t>
            </a:r>
            <a:r>
              <a:t>to order from high to low.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arrange(mtcars, 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arrange(mtcars, desc(mpg))</a:t>
            </a:r>
          </a:p>
        </p:txBody>
      </p:sp>
      <p:sp>
        <p:nvSpPr>
          <p:cNvPr id="159" name="add_row(.data, ..., .before = NULL, .after = NULL)…"/>
          <p:cNvSpPr txBox="1"/>
          <p:nvPr/>
        </p:nvSpPr>
        <p:spPr>
          <a:xfrm>
            <a:off x="5889308" y="9218339"/>
            <a:ext cx="3127429" cy="736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add_row(.</a:t>
            </a:r>
            <a:r>
              <a:t>data, ..., .before = NULL, .after = NULL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Add one or more rows to a table.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add_row(faithful, eruptions = 1, waiting = 1)</a:t>
            </a:r>
          </a:p>
        </p:txBody>
      </p:sp>
      <p:sp>
        <p:nvSpPr>
          <p:cNvPr id="160" name="Group Cases"/>
          <p:cNvSpPr txBox="1"/>
          <p:nvPr/>
        </p:nvSpPr>
        <p:spPr>
          <a:xfrm>
            <a:off x="323328" y="6819751"/>
            <a:ext cx="169037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Group Cases</a:t>
            </a:r>
          </a:p>
        </p:txBody>
      </p:sp>
      <p:sp>
        <p:nvSpPr>
          <p:cNvPr id="161" name="Manipulate Cases"/>
          <p:cNvSpPr txBox="1"/>
          <p:nvPr/>
        </p:nvSpPr>
        <p:spPr>
          <a:xfrm>
            <a:off x="4791188" y="1492021"/>
            <a:ext cx="235489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Manipulate Cases</a:t>
            </a:r>
          </a:p>
        </p:txBody>
      </p:sp>
      <p:sp>
        <p:nvSpPr>
          <p:cNvPr id="162" name="EXTRACT VARIABLES"/>
          <p:cNvSpPr txBox="1"/>
          <p:nvPr/>
        </p:nvSpPr>
        <p:spPr>
          <a:xfrm>
            <a:off x="9426688" y="2064871"/>
            <a:ext cx="140512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VARIABLES</a:t>
            </a:r>
          </a:p>
        </p:txBody>
      </p:sp>
      <p:sp>
        <p:nvSpPr>
          <p:cNvPr id="163" name="ADD CASES"/>
          <p:cNvSpPr txBox="1"/>
          <p:nvPr/>
        </p:nvSpPr>
        <p:spPr>
          <a:xfrm>
            <a:off x="4791188" y="8947377"/>
            <a:ext cx="7784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ADD CASES</a:t>
            </a:r>
          </a:p>
        </p:txBody>
      </p:sp>
      <p:sp>
        <p:nvSpPr>
          <p:cNvPr id="164" name="ARRANGE CASES"/>
          <p:cNvSpPr txBox="1"/>
          <p:nvPr/>
        </p:nvSpPr>
        <p:spPr>
          <a:xfrm>
            <a:off x="4791188" y="7630414"/>
            <a:ext cx="11399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ARRANGE CASES</a:t>
            </a:r>
          </a:p>
        </p:txBody>
      </p:sp>
      <p:sp>
        <p:nvSpPr>
          <p:cNvPr id="165" name="Logical and boolean operators to use with filter()"/>
          <p:cNvSpPr txBox="1"/>
          <p:nvPr/>
        </p:nvSpPr>
        <p:spPr>
          <a:xfrm>
            <a:off x="4920208" y="6403313"/>
            <a:ext cx="32980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Logical and boolean operators to use with filter()</a:t>
            </a:r>
          </a:p>
        </p:txBody>
      </p:sp>
      <p:sp>
        <p:nvSpPr>
          <p:cNvPr id="166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7" name="Line"/>
          <p:cNvSpPr/>
          <p:nvPr/>
        </p:nvSpPr>
        <p:spPr>
          <a:xfrm>
            <a:off x="4814439" y="7592318"/>
            <a:ext cx="438587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8" name="Line"/>
          <p:cNvSpPr/>
          <p:nvPr/>
        </p:nvSpPr>
        <p:spPr>
          <a:xfrm>
            <a:off x="4814439" y="8904947"/>
            <a:ext cx="437805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9" name="Column functions return a set of columns as a new table. Use a variant that ends in _ for non-standard evaluation friendly code."/>
          <p:cNvSpPr txBox="1"/>
          <p:nvPr/>
        </p:nvSpPr>
        <p:spPr>
          <a:xfrm>
            <a:off x="9401723" y="2320095"/>
            <a:ext cx="4059428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Column functions return a set of columns as a new table. Use a variant that ends in _ for non-standard evaluation friendly code.</a:t>
            </a:r>
          </a:p>
        </p:txBody>
      </p:sp>
      <p:grpSp>
        <p:nvGrpSpPr>
          <p:cNvPr id="173" name="Group"/>
          <p:cNvGrpSpPr/>
          <p:nvPr/>
        </p:nvGrpSpPr>
        <p:grpSpPr>
          <a:xfrm>
            <a:off x="9429362" y="3970227"/>
            <a:ext cx="4046310" cy="636581"/>
            <a:chOff x="0" y="0"/>
            <a:chExt cx="4046308" cy="636580"/>
          </a:xfrm>
        </p:grpSpPr>
        <p:sp>
          <p:nvSpPr>
            <p:cNvPr id="170" name="contains(match)…"/>
            <p:cNvSpPr txBox="1"/>
            <p:nvPr/>
          </p:nvSpPr>
          <p:spPr>
            <a:xfrm>
              <a:off x="0" y="0"/>
              <a:ext cx="1225852" cy="636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contains(</a:t>
              </a:r>
              <a:r>
                <a:t>match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ends_with(</a:t>
              </a:r>
              <a:r>
                <a:t>match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matches(</a:t>
              </a:r>
              <a:r>
                <a:t>match</a:t>
              </a:r>
              <a:r>
                <a:rPr b="1"/>
                <a:t>)</a:t>
              </a:r>
            </a:p>
          </p:txBody>
        </p:sp>
        <p:sp>
          <p:nvSpPr>
            <p:cNvPr id="171" name=":, e.g. mpg:cyl…"/>
            <p:cNvSpPr txBox="1"/>
            <p:nvPr/>
          </p:nvSpPr>
          <p:spPr>
            <a:xfrm>
              <a:off x="3124671" y="0"/>
              <a:ext cx="921638" cy="444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:</a:t>
              </a:r>
              <a:r>
                <a:t>, e.g. mpg:cyl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-</a:t>
              </a:r>
              <a:r>
                <a:t>, e.g, -Species</a:t>
              </a:r>
            </a:p>
          </p:txBody>
        </p:sp>
        <p:sp>
          <p:nvSpPr>
            <p:cNvPr id="172" name="num_range(prefix, range)…"/>
            <p:cNvSpPr txBox="1"/>
            <p:nvPr/>
          </p:nvSpPr>
          <p:spPr>
            <a:xfrm>
              <a:off x="1345562" y="0"/>
              <a:ext cx="1659400" cy="636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num_range(</a:t>
              </a:r>
              <a:r>
                <a:t>prefix, range</a:t>
              </a:r>
              <a:r>
                <a:rPr b="1"/>
                <a:t>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one_of(</a:t>
              </a:r>
              <a:r>
                <a:t>…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starts_with(</a:t>
              </a:r>
              <a:r>
                <a:t>match</a:t>
              </a:r>
              <a:r>
                <a:rPr b="1"/>
                <a:t>)</a:t>
              </a:r>
              <a:r>
                <a:t> </a:t>
              </a:r>
            </a:p>
          </p:txBody>
        </p:sp>
      </p:grpSp>
      <p:sp>
        <p:nvSpPr>
          <p:cNvPr id="174" name="select(.data, …)…"/>
          <p:cNvSpPr txBox="1"/>
          <p:nvPr/>
        </p:nvSpPr>
        <p:spPr>
          <a:xfrm>
            <a:off x="10467445" y="2805494"/>
            <a:ext cx="291230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select(</a:t>
            </a:r>
            <a:r>
              <a:t>.data,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Extract columns by name. Also </a:t>
            </a:r>
            <a:r>
              <a:rPr b="1"/>
              <a:t>select_if()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select(iris, Sepal.Length, Species)</a:t>
            </a:r>
          </a:p>
        </p:txBody>
      </p:sp>
      <p:sp>
        <p:nvSpPr>
          <p:cNvPr id="175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Manipulate Variables</a:t>
            </a:r>
          </a:p>
        </p:txBody>
      </p:sp>
      <p:sp>
        <p:nvSpPr>
          <p:cNvPr id="176" name="Use these helpers with select (),…"/>
          <p:cNvSpPr txBox="1"/>
          <p:nvPr/>
        </p:nvSpPr>
        <p:spPr>
          <a:xfrm>
            <a:off x="9409755" y="3553965"/>
            <a:ext cx="2260702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Use these helpers with select (),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e.g. select(iris, starts_with("Sepal"))</a:t>
            </a:r>
          </a:p>
        </p:txBody>
      </p:sp>
      <p:sp>
        <p:nvSpPr>
          <p:cNvPr id="177" name="These apply vectorized functions to columns. Vectorized funs take vectors as input and return vectors of the same length as output (see back)."/>
          <p:cNvSpPr txBox="1"/>
          <p:nvPr/>
        </p:nvSpPr>
        <p:spPr>
          <a:xfrm>
            <a:off x="9424832" y="5003355"/>
            <a:ext cx="4268448" cy="634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These apply </a:t>
            </a:r>
            <a:r>
              <a:rPr b="1"/>
              <a:t>vectorized functions</a:t>
            </a:r>
            <a:r>
              <a:t> to columns. Vectorized funs take vectors as input and return vectors of the same length as output (see back).</a:t>
            </a:r>
          </a:p>
        </p:txBody>
      </p:sp>
      <p:sp>
        <p:nvSpPr>
          <p:cNvPr id="178" name="mutate(.data, …)  Compute new column(s).…"/>
          <p:cNvSpPr txBox="1"/>
          <p:nvPr/>
        </p:nvSpPr>
        <p:spPr>
          <a:xfrm>
            <a:off x="10467445" y="5809592"/>
            <a:ext cx="2912301" cy="4357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mutate(</a:t>
            </a:r>
            <a:r>
              <a:t>.data, …</a:t>
            </a:r>
            <a:r>
              <a:rPr b="1"/>
              <a:t>)</a:t>
            </a:r>
            <a:r>
              <a:t> </a:t>
            </a:r>
            <a:br/>
            <a:r>
              <a:t>Compute new column(s).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mutate(mtcars, gpm = 1/mpg)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transmute(</a:t>
            </a:r>
            <a:r>
              <a:t>.data, …</a:t>
            </a:r>
            <a:r>
              <a:rPr b="1"/>
              <a:t>)</a:t>
            </a:r>
            <a:br/>
            <a:r>
              <a:t>Compute new column(s), drop others. </a:t>
            </a:r>
            <a:r>
              <a:rPr i="1"/>
              <a:t>transmute(mtcars, gpm = 1/mpg)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mutate_all(</a:t>
            </a:r>
            <a:r>
              <a:t>.tbl, .funs, …</a:t>
            </a:r>
            <a:r>
              <a:rPr b="1"/>
              <a:t>)</a:t>
            </a:r>
            <a:r>
              <a:t> Apply funs to every column. Use with </a:t>
            </a:r>
            <a:r>
              <a:rPr b="1"/>
              <a:t>funs()</a:t>
            </a:r>
            <a:r>
              <a:t>. </a:t>
            </a:r>
            <a:br/>
            <a:r>
              <a:rPr i="1"/>
              <a:t>mutate_all(faithful, funs(log(.), log2(.)))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mutate_at(</a:t>
            </a:r>
            <a:r>
              <a:t>.tbl, .cols, .funs, …</a:t>
            </a:r>
            <a:r>
              <a:rPr b="1"/>
              <a:t>)</a:t>
            </a:r>
            <a:r>
              <a:t> Apply funs to specific columns. Use with </a:t>
            </a:r>
            <a:r>
              <a:rPr b="1"/>
              <a:t>funs()</a:t>
            </a:r>
            <a:r>
              <a:t>, </a:t>
            </a:r>
            <a:r>
              <a:rPr b="1"/>
              <a:t>vars()</a:t>
            </a:r>
            <a:r>
              <a:t> and the helper functions for select().</a:t>
            </a:r>
            <a:br/>
            <a:r>
              <a:rPr i="1"/>
              <a:t>mutate_at(iris, vars( -Species), funs(log(.)))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mutate_if(</a:t>
            </a:r>
            <a:r>
              <a:t>.tbl, .predicate, .funs, …</a:t>
            </a:r>
            <a:r>
              <a:rPr b="1"/>
              <a:t>)</a:t>
            </a:r>
            <a:r>
              <a:t> </a:t>
            </a:r>
            <a:br/>
            <a:r>
              <a:t>Apply funs to all columns of one type. </a:t>
            </a:r>
            <a:br/>
            <a:r>
              <a:t>Use with </a:t>
            </a:r>
            <a:r>
              <a:rPr b="1"/>
              <a:t>funs()</a:t>
            </a:r>
            <a:r>
              <a:t>.</a:t>
            </a:r>
            <a:br/>
            <a:r>
              <a:rPr i="1"/>
              <a:t>mutate_if(iris, is.numeric, funs(log(.)))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add_column(</a:t>
            </a:r>
            <a:r>
              <a:t>.data, ..., .before = NULL, .after = NULL</a:t>
            </a:r>
            <a:r>
              <a:rPr b="1"/>
              <a:t>)</a:t>
            </a:r>
            <a:r>
              <a:t> Add new column(s). </a:t>
            </a:r>
            <a:r>
              <a:rPr i="1"/>
              <a:t>add_column(mtcars, new = 1:32)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rename(</a:t>
            </a:r>
            <a:r>
              <a:t>.data, …</a:t>
            </a:r>
            <a:r>
              <a:rPr b="1"/>
              <a:t>)</a:t>
            </a:r>
            <a:r>
              <a:t> Rename columns.</a:t>
            </a:r>
            <a:br/>
            <a:r>
              <a:rPr i="1"/>
              <a:t>rename(iris, Length = Sepal.Length)</a:t>
            </a:r>
          </a:p>
        </p:txBody>
      </p:sp>
      <p:sp>
        <p:nvSpPr>
          <p:cNvPr id="179" name="MAKE NEW VARIABLES"/>
          <p:cNvSpPr txBox="1"/>
          <p:nvPr/>
        </p:nvSpPr>
        <p:spPr>
          <a:xfrm>
            <a:off x="9426688" y="4706232"/>
            <a:ext cx="152369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MAKE NEW VARIABLES</a:t>
            </a:r>
          </a:p>
        </p:txBody>
      </p:sp>
      <p:sp>
        <p:nvSpPr>
          <p:cNvPr id="180" name="Line"/>
          <p:cNvSpPr/>
          <p:nvPr/>
        </p:nvSpPr>
        <p:spPr>
          <a:xfrm>
            <a:off x="9435669" y="4687560"/>
            <a:ext cx="424677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1" name="EXTRACT CASES"/>
          <p:cNvSpPr txBox="1"/>
          <p:nvPr/>
        </p:nvSpPr>
        <p:spPr>
          <a:xfrm>
            <a:off x="4791188" y="2059201"/>
            <a:ext cx="109880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CASES</a:t>
            </a:r>
          </a:p>
        </p:txBody>
      </p:sp>
      <p:sp>
        <p:nvSpPr>
          <p:cNvPr id="182" name="Line"/>
          <p:cNvSpPr/>
          <p:nvPr/>
        </p:nvSpPr>
        <p:spPr>
          <a:xfrm>
            <a:off x="4814439" y="2046199"/>
            <a:ext cx="4341122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183" name="Table"/>
          <p:cNvGraphicFramePr/>
          <p:nvPr/>
        </p:nvGraphicFramePr>
        <p:xfrm>
          <a:off x="4829373" y="2827911"/>
          <a:ext cx="381001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9379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84" name="Table"/>
          <p:cNvGraphicFramePr/>
          <p:nvPr/>
        </p:nvGraphicFramePr>
        <p:xfrm>
          <a:off x="5388173" y="283026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5" name="Table"/>
          <p:cNvGraphicFramePr/>
          <p:nvPr/>
        </p:nvGraphicFramePr>
        <p:xfrm>
          <a:off x="4829373" y="3492480"/>
          <a:ext cx="381001" cy="6858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6" name="Table"/>
          <p:cNvGraphicFramePr/>
          <p:nvPr/>
        </p:nvGraphicFramePr>
        <p:xfrm>
          <a:off x="5388173" y="349483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</a:tbl>
          </a:graphicData>
        </a:graphic>
      </p:graphicFrame>
      <p:sp>
        <p:nvSpPr>
          <p:cNvPr id="187" name="Line"/>
          <p:cNvSpPr/>
          <p:nvPr/>
        </p:nvSpPr>
        <p:spPr>
          <a:xfrm>
            <a:off x="5215587" y="3609130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88" name="Table"/>
          <p:cNvGraphicFramePr/>
          <p:nvPr/>
        </p:nvGraphicFramePr>
        <p:xfrm>
          <a:off x="4829373" y="421306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9" name="Table"/>
          <p:cNvGraphicFramePr/>
          <p:nvPr/>
        </p:nvGraphicFramePr>
        <p:xfrm>
          <a:off x="5388173" y="42154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190" name="Line"/>
          <p:cNvSpPr/>
          <p:nvPr/>
        </p:nvSpPr>
        <p:spPr>
          <a:xfrm>
            <a:off x="5215587" y="432971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91" name="Table"/>
          <p:cNvGraphicFramePr/>
          <p:nvPr/>
        </p:nvGraphicFramePr>
        <p:xfrm>
          <a:off x="4829373" y="547549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92" name="Table"/>
          <p:cNvGraphicFramePr/>
          <p:nvPr/>
        </p:nvGraphicFramePr>
        <p:xfrm>
          <a:off x="5388173" y="547784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193" name="Line"/>
          <p:cNvSpPr/>
          <p:nvPr/>
        </p:nvSpPr>
        <p:spPr>
          <a:xfrm>
            <a:off x="5215587" y="559214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94" name="Table"/>
          <p:cNvGraphicFramePr/>
          <p:nvPr/>
        </p:nvGraphicFramePr>
        <p:xfrm>
          <a:off x="4829373" y="795607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5" name="Table"/>
          <p:cNvGraphicFramePr/>
          <p:nvPr/>
        </p:nvGraphicFramePr>
        <p:xfrm>
          <a:off x="5388173" y="795841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sp>
        <p:nvSpPr>
          <p:cNvPr id="196" name="Line"/>
          <p:cNvSpPr/>
          <p:nvPr/>
        </p:nvSpPr>
        <p:spPr>
          <a:xfrm>
            <a:off x="5215587" y="8072719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97" name="Table"/>
          <p:cNvGraphicFramePr/>
          <p:nvPr/>
        </p:nvGraphicFramePr>
        <p:xfrm>
          <a:off x="4829373" y="92671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98" name="Table"/>
          <p:cNvGraphicFramePr/>
          <p:nvPr/>
        </p:nvGraphicFramePr>
        <p:xfrm>
          <a:off x="5388173" y="926946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199" name="Line"/>
          <p:cNvSpPr/>
          <p:nvPr/>
        </p:nvSpPr>
        <p:spPr>
          <a:xfrm>
            <a:off x="5215587" y="938376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00" name="Table"/>
          <p:cNvGraphicFramePr/>
          <p:nvPr/>
        </p:nvGraphicFramePr>
        <p:xfrm>
          <a:off x="9427123" y="28540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01" name="Table"/>
          <p:cNvGraphicFramePr/>
          <p:nvPr/>
        </p:nvGraphicFramePr>
        <p:xfrm>
          <a:off x="9985923" y="285636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02" name="Line"/>
          <p:cNvSpPr/>
          <p:nvPr/>
        </p:nvSpPr>
        <p:spPr>
          <a:xfrm>
            <a:off x="9813337" y="297066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03" name="Table"/>
          <p:cNvGraphicFramePr/>
          <p:nvPr/>
        </p:nvGraphicFramePr>
        <p:xfrm>
          <a:off x="9427123" y="969248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04" name="Table"/>
          <p:cNvGraphicFramePr/>
          <p:nvPr/>
        </p:nvGraphicFramePr>
        <p:xfrm>
          <a:off x="9947823" y="969483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05" name="Line"/>
          <p:cNvSpPr/>
          <p:nvPr/>
        </p:nvSpPr>
        <p:spPr>
          <a:xfrm>
            <a:off x="9800637" y="980913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06" name="Table"/>
          <p:cNvGraphicFramePr/>
          <p:nvPr/>
        </p:nvGraphicFramePr>
        <p:xfrm>
          <a:off x="9427123" y="585852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07" name="Table"/>
          <p:cNvGraphicFramePr/>
          <p:nvPr/>
        </p:nvGraphicFramePr>
        <p:xfrm>
          <a:off x="9960523" y="586087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08" name="Line"/>
          <p:cNvSpPr/>
          <p:nvPr/>
        </p:nvSpPr>
        <p:spPr>
          <a:xfrm>
            <a:off x="9800637" y="597517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09" name="Table"/>
          <p:cNvGraphicFramePr/>
          <p:nvPr/>
        </p:nvGraphicFramePr>
        <p:xfrm>
          <a:off x="9427123" y="6481206"/>
          <a:ext cx="357982" cy="46275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5093"/>
                <a:gridCol w="115093"/>
                <a:gridCol w="115093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0" name="Table"/>
          <p:cNvGraphicFramePr/>
          <p:nvPr/>
        </p:nvGraphicFramePr>
        <p:xfrm>
          <a:off x="9960523" y="6483555"/>
          <a:ext cx="122238" cy="47148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696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11" name="Line"/>
          <p:cNvSpPr/>
          <p:nvPr/>
        </p:nvSpPr>
        <p:spPr>
          <a:xfrm>
            <a:off x="9800637" y="6597856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12" name="Table"/>
          <p:cNvGraphicFramePr/>
          <p:nvPr/>
        </p:nvGraphicFramePr>
        <p:xfrm>
          <a:off x="9427123" y="707918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3" name="Table"/>
          <p:cNvGraphicFramePr/>
          <p:nvPr/>
        </p:nvGraphicFramePr>
        <p:xfrm>
          <a:off x="9858923" y="708152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4" name="Table"/>
          <p:cNvGraphicFramePr/>
          <p:nvPr/>
        </p:nvGraphicFramePr>
        <p:xfrm>
          <a:off x="9439823" y="7707918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5" name="Table"/>
          <p:cNvGraphicFramePr/>
          <p:nvPr/>
        </p:nvGraphicFramePr>
        <p:xfrm>
          <a:off x="9858923" y="7710268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16" name="Line"/>
          <p:cNvSpPr/>
          <p:nvPr/>
        </p:nvSpPr>
        <p:spPr>
          <a:xfrm>
            <a:off x="9686337" y="7824568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17" name="Table"/>
          <p:cNvGraphicFramePr/>
          <p:nvPr/>
        </p:nvGraphicFramePr>
        <p:xfrm>
          <a:off x="9427123" y="907553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8" name="Table"/>
          <p:cNvGraphicFramePr/>
          <p:nvPr/>
        </p:nvGraphicFramePr>
        <p:xfrm>
          <a:off x="9935123" y="907788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19" name="Line"/>
          <p:cNvSpPr/>
          <p:nvPr/>
        </p:nvSpPr>
        <p:spPr>
          <a:xfrm>
            <a:off x="9787937" y="919218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0" name="Line"/>
          <p:cNvSpPr/>
          <p:nvPr/>
        </p:nvSpPr>
        <p:spPr>
          <a:xfrm>
            <a:off x="323328" y="30708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1" name="Line"/>
          <p:cNvSpPr/>
          <p:nvPr/>
        </p:nvSpPr>
        <p:spPr>
          <a:xfrm>
            <a:off x="4814439" y="1530350"/>
            <a:ext cx="43858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2" name="Line"/>
          <p:cNvSpPr/>
          <p:nvPr/>
        </p:nvSpPr>
        <p:spPr>
          <a:xfrm>
            <a:off x="323328" y="6860432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23" name="pasted-image.pdf" descr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pasted-image.pdf" descr="pasted-image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600589" y="3952769"/>
            <a:ext cx="2483944" cy="276125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ummary function"/>
          <p:cNvSpPr txBox="1"/>
          <p:nvPr/>
        </p:nvSpPr>
        <p:spPr>
          <a:xfrm>
            <a:off x="1769801" y="3989753"/>
            <a:ext cx="124744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summary function</a:t>
            </a:r>
          </a:p>
        </p:txBody>
      </p:sp>
      <p:pic>
        <p:nvPicPr>
          <p:cNvPr id="226" name="pasted-image.pdf" descr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087961" y="5445274"/>
            <a:ext cx="2483944" cy="276231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vectorized function"/>
          <p:cNvSpPr txBox="1"/>
          <p:nvPr/>
        </p:nvSpPr>
        <p:spPr>
          <a:xfrm>
            <a:off x="11214924" y="5475439"/>
            <a:ext cx="131556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vectorized function</a:t>
            </a:r>
          </a:p>
        </p:txBody>
      </p:sp>
      <p:pic>
        <p:nvPicPr>
          <p:cNvPr id="228" name="pasted-image.pdf" descr="pasted-image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pasted-image.pdf" descr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Data Transformation with dplyr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Data Transformation with dplyr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grpSp>
        <p:nvGrpSpPr>
          <p:cNvPr id="235" name="Group"/>
          <p:cNvGrpSpPr/>
          <p:nvPr/>
        </p:nvGrpSpPr>
        <p:grpSpPr>
          <a:xfrm>
            <a:off x="1691695" y="1968470"/>
            <a:ext cx="537580" cy="537579"/>
            <a:chOff x="12700" y="12700"/>
            <a:chExt cx="537578" cy="537578"/>
          </a:xfrm>
        </p:grpSpPr>
        <p:graphicFrame>
          <p:nvGraphicFramePr>
            <p:cNvPr id="231" name="Table"/>
            <p:cNvGraphicFramePr/>
            <p:nvPr/>
          </p:nvGraphicFramePr>
          <p:xfrm>
            <a:off x="12700" y="12700"/>
            <a:ext cx="537579" cy="53757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>
                      <a:lnL w="0">
                        <a:miter lim="400000"/>
                      </a:lnL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>
                      <a:lnR w="0">
                        <a:miter lim="400000"/>
                      </a:lnR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32" name="Line"/>
            <p:cNvSpPr/>
            <p:nvPr/>
          </p:nvSpPr>
          <p:spPr>
            <a:xfrm>
              <a:off x="12700" y="285104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>
              <a:off x="12700" y="407196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34" name="Line"/>
            <p:cNvSpPr/>
            <p:nvPr/>
          </p:nvSpPr>
          <p:spPr>
            <a:xfrm>
              <a:off x="12700" y="175147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40" name="Group"/>
          <p:cNvGrpSpPr/>
          <p:nvPr/>
        </p:nvGrpSpPr>
        <p:grpSpPr>
          <a:xfrm>
            <a:off x="354230" y="1968470"/>
            <a:ext cx="537579" cy="537579"/>
            <a:chOff x="108006" y="12700"/>
            <a:chExt cx="537578" cy="537578"/>
          </a:xfrm>
        </p:grpSpPr>
        <p:graphicFrame>
          <p:nvGraphicFramePr>
            <p:cNvPr id="236" name="Table"/>
            <p:cNvGraphicFramePr/>
            <p:nvPr/>
          </p:nvGraphicFramePr>
          <p:xfrm>
            <a:off x="108006" y="12700"/>
            <a:ext cx="537580" cy="53757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>
                      <a:lnL w="0">
                        <a:miter lim="400000"/>
                      </a:lnL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>
                      <a:lnR w="0">
                        <a:miter lim="400000"/>
                      </a:lnR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37" name="Line"/>
            <p:cNvSpPr/>
            <p:nvPr/>
          </p:nvSpPr>
          <p:spPr>
            <a:xfrm flipV="1">
              <a:off x="168543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" name="Line"/>
            <p:cNvSpPr/>
            <p:nvPr/>
          </p:nvSpPr>
          <p:spPr>
            <a:xfrm flipV="1">
              <a:off x="279121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" name="Line"/>
            <p:cNvSpPr/>
            <p:nvPr/>
          </p:nvSpPr>
          <p:spPr>
            <a:xfrm flipV="1">
              <a:off x="383082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3762" y="2245292"/>
            <a:ext cx="2483943" cy="276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47639" y="2232646"/>
            <a:ext cx="2483943" cy="276124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OFFSETS…"/>
          <p:cNvSpPr txBox="1"/>
          <p:nvPr/>
        </p:nvSpPr>
        <p:spPr>
          <a:xfrm>
            <a:off x="317648" y="2715787"/>
            <a:ext cx="3055254" cy="6838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OFFSETS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CUMULATIVE AGGREGATES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cumall()</a:t>
            </a:r>
            <a:r>
              <a:t> - Cumulative all()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cumany()</a:t>
            </a:r>
            <a:r>
              <a:t> - Cumulative any()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cummax()</a:t>
            </a:r>
            <a:r>
              <a:t> - Cumulative max()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cummean()</a:t>
            </a:r>
            <a:r>
              <a:t> - Cumulative mean()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cummin()</a:t>
            </a:r>
            <a:r>
              <a:t> - Cumulative min()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cumprod()</a:t>
            </a:r>
            <a:r>
              <a:t> - Cumulative prod()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cumsum()</a:t>
            </a:r>
            <a:r>
              <a:t> - Cumulative sum()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RANKINGS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cume_dist()</a:t>
            </a:r>
            <a:r>
              <a:t> - Proportion of all values &lt;=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dense_rank()</a:t>
            </a:r>
            <a:r>
              <a:t> - rank with ties = min, no gaps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min_rank() </a:t>
            </a:r>
            <a:r>
              <a:t>- rank with ties = min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ntile()</a:t>
            </a:r>
            <a:r>
              <a:t> - bins into n bins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percent_rank()</a:t>
            </a:r>
            <a:r>
              <a:t> - min_rank scaled to [0,1]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row_number()</a:t>
            </a:r>
            <a:r>
              <a:t> - rank with ties = "first"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MATH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+, - , *, /, ^, %/%, %% </a:t>
            </a:r>
            <a:r>
              <a:t>- arithmetic ops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log(), log2(), log10() </a:t>
            </a:r>
            <a:r>
              <a:t>- logs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&lt;, &lt;=, &gt;, &gt;=, !=, ==</a:t>
            </a:r>
            <a:r>
              <a:t> - logical comparisons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MISC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between()</a:t>
            </a:r>
            <a:r>
              <a:t> - x &gt;= left &amp; x &lt;= right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case_when()</a:t>
            </a:r>
            <a:r>
              <a:t> - multi-case if_else()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coalesce()</a:t>
            </a:r>
            <a:r>
              <a:t> - first non-NA values by element  across a set of vectors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if_else()</a:t>
            </a:r>
            <a:r>
              <a:t> - element-wise if() + else()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na_if()</a:t>
            </a:r>
            <a:r>
              <a:t> - replace specific values with NA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pmax()</a:t>
            </a:r>
            <a:r>
              <a:t> - element-wise max()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pmin()</a:t>
            </a:r>
            <a:r>
              <a:t> - element-wise min()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recode()</a:t>
            </a:r>
            <a:r>
              <a:t> - Vectorized switch()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recode_factor()</a:t>
            </a:r>
            <a:r>
              <a:t> - Vectorized switch()</a:t>
            </a:r>
            <a:br/>
            <a:r>
              <a:t>for factors</a:t>
            </a:r>
          </a:p>
        </p:txBody>
      </p:sp>
      <p:sp>
        <p:nvSpPr>
          <p:cNvPr id="246" name="mutate() and transmute() apply vectorized functions to columns to create new columns. Vectorized functions take vectors as input and return vectors of the same length as output."/>
          <p:cNvSpPr txBox="1"/>
          <p:nvPr/>
        </p:nvSpPr>
        <p:spPr>
          <a:xfrm>
            <a:off x="335608" y="1452744"/>
            <a:ext cx="3054155" cy="803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mutate()</a:t>
            </a:r>
            <a:r>
              <a:t> and </a:t>
            </a:r>
            <a:r>
              <a:rPr b="1"/>
              <a:t>transmute()</a:t>
            </a:r>
            <a:r>
              <a:t> apply vectorized functions to columns to create new columns. Vectorized functions take vectors as input and return vectors of the same length as output.</a:t>
            </a:r>
          </a:p>
        </p:txBody>
      </p:sp>
      <p:sp>
        <p:nvSpPr>
          <p:cNvPr id="247" name="Vectorized Functions"/>
          <p:cNvSpPr txBox="1"/>
          <p:nvPr/>
        </p:nvSpPr>
        <p:spPr>
          <a:xfrm>
            <a:off x="320788" y="691629"/>
            <a:ext cx="279209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Vectorized Functions</a:t>
            </a:r>
          </a:p>
        </p:txBody>
      </p:sp>
      <p:sp>
        <p:nvSpPr>
          <p:cNvPr id="248" name="TO USE WITH MUTATE ()"/>
          <p:cNvSpPr txBox="1"/>
          <p:nvPr/>
        </p:nvSpPr>
        <p:spPr>
          <a:xfrm>
            <a:off x="320788" y="1187689"/>
            <a:ext cx="16154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TO USE WITH MUTATE ()</a:t>
            </a:r>
          </a:p>
        </p:txBody>
      </p:sp>
      <p:sp>
        <p:nvSpPr>
          <p:cNvPr id="249" name="Line"/>
          <p:cNvSpPr/>
          <p:nvPr/>
        </p:nvSpPr>
        <p:spPr>
          <a:xfrm>
            <a:off x="344039" y="729958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50" name="vectorized function"/>
          <p:cNvSpPr txBox="1"/>
          <p:nvPr/>
        </p:nvSpPr>
        <p:spPr>
          <a:xfrm>
            <a:off x="470724" y="2275458"/>
            <a:ext cx="131556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vectorized function</a:t>
            </a:r>
          </a:p>
        </p:txBody>
      </p:sp>
      <p:sp>
        <p:nvSpPr>
          <p:cNvPr id="251" name="Summary Functions"/>
          <p:cNvSpPr txBox="1"/>
          <p:nvPr/>
        </p:nvSpPr>
        <p:spPr>
          <a:xfrm>
            <a:off x="3724388" y="691629"/>
            <a:ext cx="270065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Summary Functions</a:t>
            </a:r>
          </a:p>
        </p:txBody>
      </p:sp>
      <p:sp>
        <p:nvSpPr>
          <p:cNvPr id="252" name="Line"/>
          <p:cNvSpPr/>
          <p:nvPr/>
        </p:nvSpPr>
        <p:spPr>
          <a:xfrm>
            <a:off x="3747639" y="729958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53" name="TO USE WITH SUMMARISE ()"/>
          <p:cNvSpPr txBox="1"/>
          <p:nvPr/>
        </p:nvSpPr>
        <p:spPr>
          <a:xfrm>
            <a:off x="3731523" y="1187689"/>
            <a:ext cx="188808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TO USE WITH SUMMARISE ()</a:t>
            </a:r>
          </a:p>
        </p:txBody>
      </p:sp>
      <p:sp>
        <p:nvSpPr>
          <p:cNvPr id="254" name="summarise() applies summary functions to columns to create a new table. Summary functions take vectors as input and return single values as output."/>
          <p:cNvSpPr txBox="1"/>
          <p:nvPr/>
        </p:nvSpPr>
        <p:spPr>
          <a:xfrm>
            <a:off x="3739208" y="1452744"/>
            <a:ext cx="305415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summarise() </a:t>
            </a:r>
            <a:r>
              <a:t>applies summary functions to columns to create a new table. Summary functions take vectors as input and return single values as output.</a:t>
            </a:r>
          </a:p>
        </p:txBody>
      </p:sp>
      <p:sp>
        <p:nvSpPr>
          <p:cNvPr id="255" name="COUNTS…"/>
          <p:cNvSpPr txBox="1"/>
          <p:nvPr/>
        </p:nvSpPr>
        <p:spPr>
          <a:xfrm>
            <a:off x="3724388" y="2645959"/>
            <a:ext cx="3055254" cy="491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tabLst>
                <a:tab pos="431800" algn="l"/>
              </a:tabLst>
            </a:pPr>
            <a:r>
              <a:t>COUNTS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n()</a:t>
            </a:r>
            <a:r>
              <a:t> - number of values/rows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n_distinct()</a:t>
            </a:r>
            <a:r>
              <a:t> - # of uniques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s</a:t>
            </a:r>
            <a:r>
              <a:rPr b="1"/>
              <a:t>um(!is.na())</a:t>
            </a:r>
            <a:r>
              <a:t> - # of non-NA’s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LOCATION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mean()</a:t>
            </a:r>
            <a:r>
              <a:t> - mean, also </a:t>
            </a:r>
            <a:r>
              <a:rPr b="1"/>
              <a:t>mean(!is.na())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median()</a:t>
            </a:r>
            <a:r>
              <a:t> - median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LOGICALS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mean()</a:t>
            </a:r>
            <a:r>
              <a:t> - Proportion of TRUE’s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sum()</a:t>
            </a:r>
            <a:r>
              <a:t> - # of TRUE’s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POSITION/ORDER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first()</a:t>
            </a:r>
            <a:r>
              <a:t> - first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dplyr::last() - last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dplyr::nth() - value in nth location of vector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RANK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quantile() - nth quantile 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min() - minimum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max() - maximum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SPREAD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IQR() - Inter-Quartile Range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mad() - mean absolute deviation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sd() - standard deviation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var() - variance</a:t>
            </a:r>
          </a:p>
        </p:txBody>
      </p:sp>
      <p:sp>
        <p:nvSpPr>
          <p:cNvPr id="256" name="Row Names"/>
          <p:cNvSpPr txBox="1"/>
          <p:nvPr/>
        </p:nvSpPr>
        <p:spPr>
          <a:xfrm>
            <a:off x="3717528" y="7611278"/>
            <a:ext cx="15970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Row Names</a:t>
            </a:r>
          </a:p>
        </p:txBody>
      </p:sp>
      <p:sp>
        <p:nvSpPr>
          <p:cNvPr id="257" name="Line"/>
          <p:cNvSpPr/>
          <p:nvPr/>
        </p:nvSpPr>
        <p:spPr>
          <a:xfrm>
            <a:off x="3740779" y="7649606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58" name="Tidy data does not use rownames, which store a variable outside of the columns. To work with the rownames, first move them into a column."/>
          <p:cNvSpPr txBox="1"/>
          <p:nvPr/>
        </p:nvSpPr>
        <p:spPr>
          <a:xfrm>
            <a:off x="3732348" y="8011712"/>
            <a:ext cx="3054155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t>Tidy data does not use rownames, which store a variable outside of the columns. To work with the rownames, first move them into a column.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</p:txBody>
      </p:sp>
      <p:sp>
        <p:nvSpPr>
          <p:cNvPr id="259" name="RStudio® is a trademark of RStudio, Inc.  •  CC BY RStudio •  info@rstudio.com  •  844-448-1212 • rstudio.com •  Learn more with browseVignettes(package = c(&quot;dplyr&quot;, &quot;tibble&quot;))  •  dplyr  0.5.0 •  tibble  1.2.0 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5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6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7" invalidUrl="" action="" tgtFrame="" tooltip="" history="1" highlightClick="0" endSnd="0"/>
              </a:rPr>
              <a:t>rstudio.com</a:t>
            </a:r>
            <a:r>
              <a:t> •  Learn more with browseVignettes(package = c("dplyr", "tibble"))  •  dplyr  0.5.0 •  tibble  1.2.0  •  Updated: 2017-01</a:t>
            </a:r>
          </a:p>
        </p:txBody>
      </p:sp>
      <p:sp>
        <p:nvSpPr>
          <p:cNvPr id="26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1" name="rownames_to_column()…"/>
          <p:cNvSpPr txBox="1"/>
          <p:nvPr/>
        </p:nvSpPr>
        <p:spPr>
          <a:xfrm>
            <a:off x="4644014" y="8557982"/>
            <a:ext cx="2229621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rownames_to_column()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Move row names into col.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a &lt;- rownames_to_column(iris, var = "C")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column_to_rownames()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Move col in row names. 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column_to_rownames(a, var = "C")</a:t>
            </a:r>
          </a:p>
        </p:txBody>
      </p:sp>
      <p:pic>
        <p:nvPicPr>
          <p:cNvPr id="262" name="pasted-image.pdf" descr="pasted-image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summary function"/>
          <p:cNvSpPr txBox="1"/>
          <p:nvPr/>
        </p:nvSpPr>
        <p:spPr>
          <a:xfrm>
            <a:off x="3892318" y="2269629"/>
            <a:ext cx="124744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summary function</a:t>
            </a:r>
          </a:p>
        </p:txBody>
      </p:sp>
      <p:graphicFrame>
        <p:nvGraphicFramePr>
          <p:cNvPr id="264" name="Table"/>
          <p:cNvGraphicFramePr/>
          <p:nvPr/>
        </p:nvGraphicFramePr>
        <p:xfrm>
          <a:off x="4296320" y="8496148"/>
          <a:ext cx="524867" cy="25836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20980"/>
                <a:gridCol w="120980"/>
                <a:gridCol w="12098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5" name="Also has_rownames(), remove_rownames()"/>
          <p:cNvSpPr txBox="1"/>
          <p:nvPr/>
        </p:nvSpPr>
        <p:spPr>
          <a:xfrm>
            <a:off x="3734004" y="9988072"/>
            <a:ext cx="2885593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Also has_</a:t>
            </a:r>
            <a:r>
              <a:rPr b="1"/>
              <a:t>rownames()</a:t>
            </a:r>
            <a:r>
              <a:t>, </a:t>
            </a:r>
            <a:r>
              <a:rPr b="1"/>
              <a:t>remove_rownames()</a:t>
            </a:r>
          </a:p>
        </p:txBody>
      </p:sp>
      <p:sp>
        <p:nvSpPr>
          <p:cNvPr id="266" name="Summary Functions"/>
          <p:cNvSpPr txBox="1"/>
          <p:nvPr/>
        </p:nvSpPr>
        <p:spPr>
          <a:xfrm>
            <a:off x="7127988" y="691629"/>
            <a:ext cx="270065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Summary Functions</a:t>
            </a:r>
          </a:p>
        </p:txBody>
      </p:sp>
      <p:sp>
        <p:nvSpPr>
          <p:cNvPr id="267" name="Line"/>
          <p:cNvSpPr/>
          <p:nvPr/>
        </p:nvSpPr>
        <p:spPr>
          <a:xfrm>
            <a:off x="7151239" y="729958"/>
            <a:ext cx="645795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8" name="COMBINE VARIABLES"/>
          <p:cNvSpPr txBox="1"/>
          <p:nvPr/>
        </p:nvSpPr>
        <p:spPr>
          <a:xfrm>
            <a:off x="7134363" y="1187689"/>
            <a:ext cx="143027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COMBINE VARIABLES</a:t>
            </a:r>
          </a:p>
        </p:txBody>
      </p:sp>
      <p:sp>
        <p:nvSpPr>
          <p:cNvPr id="269" name="COMBINE CASES"/>
          <p:cNvSpPr txBox="1"/>
          <p:nvPr/>
        </p:nvSpPr>
        <p:spPr>
          <a:xfrm>
            <a:off x="10537963" y="1187689"/>
            <a:ext cx="112395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COMBINE CASES</a:t>
            </a:r>
          </a:p>
        </p:txBody>
      </p:sp>
      <p:sp>
        <p:nvSpPr>
          <p:cNvPr id="270" name="Use bind_cols() to paste tables beside each other as they are.…"/>
          <p:cNvSpPr txBox="1"/>
          <p:nvPr/>
        </p:nvSpPr>
        <p:spPr>
          <a:xfrm>
            <a:off x="7137268" y="2221288"/>
            <a:ext cx="3055254" cy="217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bind_cols()</a:t>
            </a:r>
            <a:r>
              <a:t> to paste tables beside each other as they are.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bind_cols(…) </a:t>
            </a:r>
            <a:r>
              <a:rPr b="0"/>
              <a:t>Returns tables placed side by side as a single table. 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BE SURE THAT ROWS ALIGN.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"</a:t>
            </a:r>
            <a:r>
              <a:rPr b="1"/>
              <a:t>Mutating Join</a:t>
            </a:r>
            <a:r>
              <a:t>" to join one table to columns from another, matching values with the rows that they correspond to.  Each join retains a different combination of values from the tables.</a:t>
            </a:r>
          </a:p>
        </p:txBody>
      </p:sp>
      <p:sp>
        <p:nvSpPr>
          <p:cNvPr id="271" name="left_join(x, y, by = NULL,…"/>
          <p:cNvSpPr txBox="1"/>
          <p:nvPr/>
        </p:nvSpPr>
        <p:spPr>
          <a:xfrm>
            <a:off x="7899607" y="4364579"/>
            <a:ext cx="2321241" cy="262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left_join(</a:t>
            </a:r>
            <a:r>
              <a:t>x, y, by = NULL,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copy=FALSE,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matching values from y to x.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right_join(</a:t>
            </a:r>
            <a:r>
              <a:t>x, y, by = NULL, copy = 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matching values from x to y.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inner_join(</a:t>
            </a:r>
            <a:r>
              <a:t>x, y, by = NULL, copy = 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data. Retain only rows with matches.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full_join(</a:t>
            </a:r>
            <a:r>
              <a:t>x, y, by = NULL, copy=FALSE,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data. Retain all values, all rows.</a:t>
            </a:r>
          </a:p>
        </p:txBody>
      </p:sp>
      <p:sp>
        <p:nvSpPr>
          <p:cNvPr id="272" name="Use by = c(&quot;col1&quot;, &quot;col2&quot;)  to specify the column(s) to match on.…"/>
          <p:cNvSpPr txBox="1"/>
          <p:nvPr/>
        </p:nvSpPr>
        <p:spPr>
          <a:xfrm>
            <a:off x="7899607" y="7370905"/>
            <a:ext cx="2321241" cy="2327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by = c("col1", "col2")</a:t>
            </a:r>
            <a:r>
              <a:t>  to specify the column(s) to match on.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left_join(x, y, by = "A")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named vector,  </a:t>
            </a:r>
            <a:r>
              <a:rPr b="1"/>
              <a:t>by = c("col1" = "col2")</a:t>
            </a:r>
            <a:r>
              <a:t>, to match on columns with different names in each data set.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left_join(x, y, by = c("C" = "D"))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suffix</a:t>
            </a:r>
            <a:r>
              <a:t> to specify suffix to give to duplicate column names.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left_join(x, y, by = c("C" = "D"), suffix = c("1", "2"))</a:t>
            </a:r>
          </a:p>
        </p:txBody>
      </p:sp>
      <p:sp>
        <p:nvSpPr>
          <p:cNvPr id="273" name="Line"/>
          <p:cNvSpPr/>
          <p:nvPr/>
        </p:nvSpPr>
        <p:spPr>
          <a:xfrm>
            <a:off x="7146248" y="3413389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4" name="Line"/>
          <p:cNvSpPr/>
          <p:nvPr/>
        </p:nvSpPr>
        <p:spPr>
          <a:xfrm>
            <a:off x="7146248" y="7249614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5" name="Use bind_rows() to paste tables below each other as they are."/>
          <p:cNvSpPr txBox="1"/>
          <p:nvPr/>
        </p:nvSpPr>
        <p:spPr>
          <a:xfrm>
            <a:off x="10533790" y="2900246"/>
            <a:ext cx="3074323" cy="418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bind_rows()</a:t>
            </a:r>
            <a:r>
              <a:t> to paste tables below each other as they are. </a:t>
            </a:r>
          </a:p>
        </p:txBody>
      </p:sp>
      <p:sp>
        <p:nvSpPr>
          <p:cNvPr id="276" name="bind_rows(…, .id = NULL)…"/>
          <p:cNvSpPr txBox="1"/>
          <p:nvPr/>
        </p:nvSpPr>
        <p:spPr>
          <a:xfrm>
            <a:off x="11099938" y="3445396"/>
            <a:ext cx="2529336" cy="247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bind_rows(</a:t>
            </a:r>
            <a:r>
              <a:t>…, .id = NULL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Returns tables one on top of the other as a single table. Set .id to a column name to add a column of the original table names (as pictured)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intersect(x,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Rows that appear in both x and z.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setdiff(x,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Rows that appear in x but not z.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union(x,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Rows that appear in x or z. </a:t>
            </a:r>
            <a:br/>
            <a:r>
              <a:t>(Duplicates removed). union_all() retains duplicates.</a:t>
            </a:r>
          </a:p>
        </p:txBody>
      </p:sp>
      <p:sp>
        <p:nvSpPr>
          <p:cNvPr id="277" name="Use a &quot;Filtering Join&quot; to filter one table against the rows of another."/>
          <p:cNvSpPr txBox="1"/>
          <p:nvPr/>
        </p:nvSpPr>
        <p:spPr>
          <a:xfrm>
            <a:off x="10549376" y="8100035"/>
            <a:ext cx="3098983" cy="364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"</a:t>
            </a:r>
            <a:r>
              <a:rPr b="1"/>
              <a:t>Filtering Join</a:t>
            </a:r>
            <a:r>
              <a:t>" to filter one table against the rows of another. </a:t>
            </a:r>
          </a:p>
        </p:txBody>
      </p:sp>
      <p:sp>
        <p:nvSpPr>
          <p:cNvPr id="278" name="semi_join(x, y, by = NULL, …)…"/>
          <p:cNvSpPr txBox="1"/>
          <p:nvPr/>
        </p:nvSpPr>
        <p:spPr>
          <a:xfrm>
            <a:off x="11099938" y="8552152"/>
            <a:ext cx="2529336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semi_join(</a:t>
            </a:r>
            <a:r>
              <a:t>x, y, by = NULL,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 rows of x that have a match in y. USEFUL TO SEE WHAT WILL BE JOINED.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anti_join(</a:t>
            </a:r>
            <a:r>
              <a:t>x, y, by = NULL, …</a:t>
            </a:r>
            <a:r>
              <a:rPr b="1"/>
              <a:t>)</a:t>
            </a:r>
            <a:br/>
            <a:r>
              <a:t>Return rows of x that do not have a match in y. USEFUL TO SEE WHAT WILL NOT BE JOINED.</a:t>
            </a:r>
          </a:p>
        </p:txBody>
      </p:sp>
      <p:sp>
        <p:nvSpPr>
          <p:cNvPr id="279" name="Use setequal() to test whether two data sets contain the exact same rows (in any order)."/>
          <p:cNvSpPr txBox="1"/>
          <p:nvPr/>
        </p:nvSpPr>
        <p:spPr>
          <a:xfrm>
            <a:off x="10524666" y="6330748"/>
            <a:ext cx="307385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setequal()</a:t>
            </a:r>
            <a:r>
              <a:t> to test whether two data sets contain the exact same rows (in any order). </a:t>
            </a:r>
          </a:p>
        </p:txBody>
      </p:sp>
      <p:sp>
        <p:nvSpPr>
          <p:cNvPr id="280" name="Line"/>
          <p:cNvSpPr/>
          <p:nvPr/>
        </p:nvSpPr>
        <p:spPr>
          <a:xfrm>
            <a:off x="3736273" y="1183717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1" name="Line"/>
          <p:cNvSpPr/>
          <p:nvPr/>
        </p:nvSpPr>
        <p:spPr>
          <a:xfrm>
            <a:off x="10555209" y="1183717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82" name="pasted-image.pdf" descr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EXTRACT ROWS"/>
          <p:cNvSpPr txBox="1"/>
          <p:nvPr/>
        </p:nvSpPr>
        <p:spPr>
          <a:xfrm>
            <a:off x="10537963" y="6923995"/>
            <a:ext cx="107609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ROWS</a:t>
            </a:r>
          </a:p>
        </p:txBody>
      </p:sp>
      <p:sp>
        <p:nvSpPr>
          <p:cNvPr id="284" name="Line"/>
          <p:cNvSpPr/>
          <p:nvPr/>
        </p:nvSpPr>
        <p:spPr>
          <a:xfrm>
            <a:off x="10555209" y="6920023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5" name="Line"/>
          <p:cNvSpPr/>
          <p:nvPr/>
        </p:nvSpPr>
        <p:spPr>
          <a:xfrm>
            <a:off x="329533" y="1183717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6" name="Line"/>
          <p:cNvSpPr/>
          <p:nvPr/>
        </p:nvSpPr>
        <p:spPr>
          <a:xfrm>
            <a:off x="329533" y="2689243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7" name="Line"/>
          <p:cNvSpPr/>
          <p:nvPr/>
        </p:nvSpPr>
        <p:spPr>
          <a:xfrm>
            <a:off x="3723800" y="2626722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88" name="1.pdf" descr="1.pdf"/>
          <p:cNvPicPr>
            <a:picLocks noChangeAspect="1"/>
          </p:cNvPicPr>
          <p:nvPr/>
        </p:nvPicPr>
        <p:blipFill>
          <a:blip r:embed="rId10">
            <a:alphaModFix amt="34692"/>
            <a:extLst/>
          </a:blip>
          <a:srcRect l="89332" t="49826" r="0" b="18418"/>
          <a:stretch>
            <a:fillRect/>
          </a:stretch>
        </p:blipFill>
        <p:spPr>
          <a:xfrm>
            <a:off x="14036407" y="7558776"/>
            <a:ext cx="223301" cy="22386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2" name="Group"/>
          <p:cNvGrpSpPr/>
          <p:nvPr/>
        </p:nvGrpSpPr>
        <p:grpSpPr>
          <a:xfrm>
            <a:off x="3694649" y="8656656"/>
            <a:ext cx="6234236" cy="6145689"/>
            <a:chOff x="25400" y="25400"/>
            <a:chExt cx="6234235" cy="6145687"/>
          </a:xfrm>
        </p:grpSpPr>
        <p:sp>
          <p:nvSpPr>
            <p:cNvPr id="289" name="Line"/>
            <p:cNvSpPr/>
            <p:nvPr/>
          </p:nvSpPr>
          <p:spPr>
            <a:xfrm>
              <a:off x="396422" y="254000"/>
              <a:ext cx="111558" cy="0"/>
            </a:xfrm>
            <a:prstGeom prst="line">
              <a:avLst/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290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91" name="Table"/>
            <p:cNvGraphicFramePr/>
            <p:nvPr/>
          </p:nvGraphicFramePr>
          <p:xfrm>
            <a:off x="529752" y="31927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</p:grpSp>
      <p:graphicFrame>
        <p:nvGraphicFramePr>
          <p:cNvPr id="293" name="Table"/>
          <p:cNvGraphicFramePr/>
          <p:nvPr/>
        </p:nvGraphicFramePr>
        <p:xfrm>
          <a:off x="4199001" y="936218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4" name="Table"/>
          <p:cNvGraphicFramePr/>
          <p:nvPr/>
        </p:nvGraphicFramePr>
        <p:xfrm>
          <a:off x="3747639" y="9368712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95" name="Line"/>
          <p:cNvSpPr/>
          <p:nvPr/>
        </p:nvSpPr>
        <p:spPr>
          <a:xfrm>
            <a:off x="4115833" y="9590785"/>
            <a:ext cx="111558" cy="1"/>
          </a:xfrm>
          <a:prstGeom prst="line">
            <a:avLst/>
          </a:prstGeom>
          <a:ln>
            <a:solidFill>
              <a:srgbClr val="53585F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304" name="Group"/>
          <p:cNvGrpSpPr/>
          <p:nvPr/>
        </p:nvGrpSpPr>
        <p:grpSpPr>
          <a:xfrm>
            <a:off x="7165748" y="1390378"/>
            <a:ext cx="7433454" cy="6353300"/>
            <a:chOff x="19050" y="0"/>
            <a:chExt cx="7433453" cy="6353298"/>
          </a:xfrm>
        </p:grpSpPr>
        <p:sp>
          <p:nvSpPr>
            <p:cNvPr id="296" name="x"/>
            <p:cNvSpPr txBox="1"/>
            <p:nvPr/>
          </p:nvSpPr>
          <p:spPr>
            <a:xfrm>
              <a:off x="19050" y="0"/>
              <a:ext cx="127000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97" name="y"/>
            <p:cNvSpPr txBox="1"/>
            <p:nvPr/>
          </p:nvSpPr>
          <p:spPr>
            <a:xfrm>
              <a:off x="715977" y="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y</a:t>
              </a:r>
            </a:p>
          </p:txBody>
        </p:sp>
        <p:graphicFrame>
          <p:nvGraphicFramePr>
            <p:cNvPr id="298" name="Table"/>
            <p:cNvGraphicFramePr/>
            <p:nvPr/>
          </p:nvGraphicFramePr>
          <p:xfrm>
            <a:off x="25400" y="214138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99" name="Table"/>
            <p:cNvGraphicFramePr/>
            <p:nvPr/>
          </p:nvGraphicFramePr>
          <p:xfrm>
            <a:off x="716475" y="214138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00" name="+"/>
            <p:cNvSpPr txBox="1"/>
            <p:nvPr/>
          </p:nvSpPr>
          <p:spPr>
            <a:xfrm>
              <a:off x="453742" y="245887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301" name="="/>
            <p:cNvSpPr txBox="1"/>
            <p:nvPr/>
          </p:nvSpPr>
          <p:spPr>
            <a:xfrm>
              <a:off x="1144065" y="245887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=</a:t>
              </a:r>
            </a:p>
          </p:txBody>
        </p:sp>
        <p:graphicFrame>
          <p:nvGraphicFramePr>
            <p:cNvPr id="302" name="Table"/>
            <p:cNvGraphicFramePr/>
            <p:nvPr/>
          </p:nvGraphicFramePr>
          <p:xfrm>
            <a:off x="1389782" y="214138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03" name="Table"/>
            <p:cNvGraphicFramePr/>
            <p:nvPr/>
          </p:nvGraphicFramePr>
          <p:xfrm>
            <a:off x="1722620" y="214138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</p:grpSp>
      <p:graphicFrame>
        <p:nvGraphicFramePr>
          <p:cNvPr id="305" name="Table"/>
          <p:cNvGraphicFramePr/>
          <p:nvPr/>
        </p:nvGraphicFramePr>
        <p:xfrm>
          <a:off x="7343888" y="4402524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06" name="Table"/>
          <p:cNvGraphicFramePr/>
          <p:nvPr/>
        </p:nvGraphicFramePr>
        <p:xfrm>
          <a:off x="7343888" y="5037946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r>
                        <a:rPr sz="600"/>
                        <a:t>N</a:t>
                      </a:r>
                      <a: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7" name="Table"/>
          <p:cNvGraphicFramePr/>
          <p:nvPr/>
        </p:nvGraphicFramePr>
        <p:xfrm>
          <a:off x="7343888" y="5638614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8" name="Table"/>
          <p:cNvGraphicFramePr/>
          <p:nvPr/>
        </p:nvGraphicFramePr>
        <p:xfrm>
          <a:off x="7343888" y="6375120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9" name="Table"/>
          <p:cNvGraphicFramePr/>
          <p:nvPr/>
        </p:nvGraphicFramePr>
        <p:xfrm>
          <a:off x="7178788" y="7366949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39700"/>
                <a:gridCol w="114300"/>
                <a:gridCol w="1397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10" name="Table"/>
          <p:cNvGraphicFramePr/>
          <p:nvPr/>
        </p:nvGraphicFramePr>
        <p:xfrm>
          <a:off x="7127988" y="8015690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9700"/>
                <a:gridCol w="139700"/>
                <a:gridCol w="114300"/>
                <a:gridCol w="139700"/>
                <a:gridCol w="1397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A.x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A.y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" name="Table"/>
          <p:cNvGraphicFramePr/>
          <p:nvPr/>
        </p:nvGraphicFramePr>
        <p:xfrm>
          <a:off x="7127988" y="8792842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9700"/>
                <a:gridCol w="139700"/>
                <a:gridCol w="114300"/>
                <a:gridCol w="139700"/>
                <a:gridCol w="1397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pSp>
        <p:nvGrpSpPr>
          <p:cNvPr id="318" name="Group"/>
          <p:cNvGrpSpPr/>
          <p:nvPr/>
        </p:nvGrpSpPr>
        <p:grpSpPr>
          <a:xfrm>
            <a:off x="10520610" y="1600968"/>
            <a:ext cx="6641143" cy="6685253"/>
            <a:chOff x="0" y="25400"/>
            <a:chExt cx="6641141" cy="6685251"/>
          </a:xfrm>
        </p:grpSpPr>
        <p:sp>
          <p:nvSpPr>
            <p:cNvPr id="312" name="x"/>
            <p:cNvSpPr txBox="1"/>
            <p:nvPr/>
          </p:nvSpPr>
          <p:spPr>
            <a:xfrm>
              <a:off x="743835" y="299005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13" name="y"/>
            <p:cNvSpPr txBox="1"/>
            <p:nvPr/>
          </p:nvSpPr>
          <p:spPr>
            <a:xfrm>
              <a:off x="746990" y="752701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y</a:t>
              </a:r>
            </a:p>
          </p:txBody>
        </p:sp>
        <p:graphicFrame>
          <p:nvGraphicFramePr>
            <p:cNvPr id="314" name="Table"/>
            <p:cNvGraphicFramePr/>
            <p:nvPr/>
          </p:nvGraphicFramePr>
          <p:xfrm>
            <a:off x="907101" y="25400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15" name="Table"/>
            <p:cNvGraphicFramePr/>
            <p:nvPr/>
          </p:nvGraphicFramePr>
          <p:xfrm>
            <a:off x="911259" y="571491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4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16" name="+"/>
            <p:cNvSpPr txBox="1"/>
            <p:nvPr/>
          </p:nvSpPr>
          <p:spPr>
            <a:xfrm>
              <a:off x="423393" y="62160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317" name="Line"/>
            <p:cNvSpPr/>
            <p:nvPr/>
          </p:nvSpPr>
          <p:spPr>
            <a:xfrm>
              <a:off x="0" y="979051"/>
              <a:ext cx="1247445" cy="1"/>
            </a:xfrm>
            <a:prstGeom prst="line">
              <a:avLst/>
            </a:prstGeom>
            <a:noFill/>
            <a:ln w="25400" cap="flat">
              <a:solidFill>
                <a:srgbClr val="A7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aphicFrame>
        <p:nvGraphicFramePr>
          <p:cNvPr id="319" name="Table"/>
          <p:cNvGraphicFramePr/>
          <p:nvPr/>
        </p:nvGraphicFramePr>
        <p:xfrm>
          <a:off x="10526634" y="3468761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97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DF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z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z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0" name="Table"/>
          <p:cNvGraphicFramePr/>
          <p:nvPr/>
        </p:nvGraphicFramePr>
        <p:xfrm>
          <a:off x="10666334" y="4396174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1" name="Table"/>
          <p:cNvGraphicFramePr/>
          <p:nvPr/>
        </p:nvGraphicFramePr>
        <p:xfrm>
          <a:off x="10666334" y="5336482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2" name="Table"/>
          <p:cNvGraphicFramePr/>
          <p:nvPr/>
        </p:nvGraphicFramePr>
        <p:xfrm>
          <a:off x="10666334" y="487544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pic>
        <p:nvPicPr>
          <p:cNvPr id="323" name="pasted-image.pdf" descr="pasted-image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3270833" y="4367353"/>
            <a:ext cx="374545" cy="239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pasted-image.pdf" descr="pasted-image.pdf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3270833" y="4809789"/>
            <a:ext cx="374545" cy="239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pasted-image.pdf" descr="pasted-image.pdf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3270833" y="5278492"/>
            <a:ext cx="374545" cy="239293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x"/>
          <p:cNvSpPr txBox="1"/>
          <p:nvPr/>
        </p:nvSpPr>
        <p:spPr>
          <a:xfrm>
            <a:off x="10660862" y="7166150"/>
            <a:ext cx="1270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767C85"/>
                </a:solidFill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27" name="y"/>
          <p:cNvSpPr txBox="1"/>
          <p:nvPr/>
        </p:nvSpPr>
        <p:spPr>
          <a:xfrm>
            <a:off x="11357789" y="7166150"/>
            <a:ext cx="1270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767C85"/>
                </a:solidFill>
              </a:defRPr>
            </a:lvl1pPr>
          </a:lstStyle>
          <a:p>
            <a:pPr/>
            <a:r>
              <a:t>y</a:t>
            </a:r>
          </a:p>
        </p:txBody>
      </p:sp>
      <p:graphicFrame>
        <p:nvGraphicFramePr>
          <p:cNvPr id="328" name="Table"/>
          <p:cNvGraphicFramePr/>
          <p:nvPr/>
        </p:nvGraphicFramePr>
        <p:xfrm>
          <a:off x="10667212" y="738028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9" name="Table"/>
          <p:cNvGraphicFramePr/>
          <p:nvPr/>
        </p:nvGraphicFramePr>
        <p:xfrm>
          <a:off x="11358288" y="7380288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330" name="+"/>
          <p:cNvSpPr txBox="1"/>
          <p:nvPr/>
        </p:nvSpPr>
        <p:spPr>
          <a:xfrm>
            <a:off x="11095554" y="7412038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331" name="="/>
          <p:cNvSpPr txBox="1"/>
          <p:nvPr/>
        </p:nvSpPr>
        <p:spPr>
          <a:xfrm>
            <a:off x="11785878" y="7412038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aphicFrame>
        <p:nvGraphicFramePr>
          <p:cNvPr id="332" name="Table"/>
          <p:cNvGraphicFramePr/>
          <p:nvPr/>
        </p:nvGraphicFramePr>
        <p:xfrm>
          <a:off x="10666334" y="9226836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3" name="Table"/>
          <p:cNvGraphicFramePr/>
          <p:nvPr/>
        </p:nvGraphicFramePr>
        <p:xfrm>
          <a:off x="10666334" y="8650660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334" name="Line"/>
          <p:cNvSpPr/>
          <p:nvPr/>
        </p:nvSpPr>
        <p:spPr>
          <a:xfrm>
            <a:off x="7149152" y="1183717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