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image" Target="../media/image3.png"/><Relationship Id="rId7" Type="http://schemas.openxmlformats.org/officeDocument/2006/relationships/hyperlink" Target="mailto:hadley@me.com" TargetMode="External"/><Relationship Id="rId8" Type="http://schemas.openxmlformats.org/officeDocument/2006/relationships/hyperlink" Target="http://r-pkgs.had.co.nz" TargetMode="External"/><Relationship Id="rId9" Type="http://schemas.openxmlformats.org/officeDocument/2006/relationships/image" Target="../media/image1.tif"/><Relationship Id="rId10" Type="http://schemas.openxmlformats.org/officeDocument/2006/relationships/image" Target="../media/image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://rmarkdown.rstudio.com" TargetMode="External"/><Relationship Id="rId7" Type="http://schemas.openxmlformats.org/officeDocument/2006/relationships/hyperlink" Target="http://r-pkgs.had.co.nz/release.html" TargetMode="External"/><Relationship Id="rId8" Type="http://schemas.openxmlformats.org/officeDocument/2006/relationships/image" Target="../media/image4.png"/><Relationship Id="rId9" Type="http://schemas.openxmlformats.org/officeDocument/2006/relationships/image" Target="../media/image5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://rmarkdown.rstudio.com" TargetMode="External"/><Relationship Id="rId7" Type="http://schemas.openxmlformats.org/officeDocument/2006/relationships/hyperlink" Target="http://r-pkgs.had.co.nz/release.html" TargetMode="External"/><Relationship Id="rId8" Type="http://schemas.openxmlformats.org/officeDocument/2006/relationships/image" Target="../media/image4.png"/><Relationship Id="rId9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2.png"/><Relationship Id="rId10" Type="http://schemas.openxmlformats.org/officeDocument/2006/relationships/hyperlink" Target="http://www.fontsquirrel.com/fonts/source-sans-pro" TargetMode="External"/><Relationship Id="rId11" Type="http://schemas.openxmlformats.org/officeDocument/2006/relationships/hyperlink" Target="http://fortawesome.github.io/Font-Awesome/get-started/" TargetMode="External"/><Relationship Id="rId12" Type="http://schemas.openxmlformats.org/officeDocument/2006/relationships/hyperlink" Target="http://fortawesome.github.io/Font-Awesome/cheatsheet/" TargetMode="External"/><Relationship Id="rId13" Type="http://schemas.openxmlformats.org/officeDocument/2006/relationships/image" Target="../media/image10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2.png"/><Relationship Id="rId10" Type="http://schemas.openxmlformats.org/officeDocument/2006/relationships/hyperlink" Target="http://www.fontsquirrel.com/fonts/source-sans-pro" TargetMode="External"/><Relationship Id="rId11" Type="http://schemas.openxmlformats.org/officeDocument/2006/relationships/hyperlink" Target="http://fortawesome.github.io/Font-Awesome/get-started/" TargetMode="External"/><Relationship Id="rId12" Type="http://schemas.openxmlformats.org/officeDocument/2006/relationships/hyperlink" Target="http://fortawesome.github.io/Font-Awesome/cheatsheet/" TargetMode="External"/><Relationship Id="rId13" Type="http://schemas.openxmlformats.org/officeDocument/2006/relationships/image" Target="../media/image10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2.png"/><Relationship Id="rId10" Type="http://schemas.openxmlformats.org/officeDocument/2006/relationships/hyperlink" Target="http://www.fontsquirrel.com/fonts/source-sans-pro" TargetMode="External"/><Relationship Id="rId11" Type="http://schemas.openxmlformats.org/officeDocument/2006/relationships/hyperlink" Target="http://fortawesome.github.io/Font-Awesome/get-started/" TargetMode="External"/><Relationship Id="rId12" Type="http://schemas.openxmlformats.org/officeDocument/2006/relationships/hyperlink" Target="http://fortawesome.github.io/Font-Awesome/cheatsheet/" TargetMode="External"/><Relationship Id="rId13" Type="http://schemas.openxmlformats.org/officeDocument/2006/relationships/image" Target="../media/image10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2.png"/><Relationship Id="rId10" Type="http://schemas.openxmlformats.org/officeDocument/2006/relationships/hyperlink" Target="http://www.fontsquirrel.com/fonts/source-sans-pro" TargetMode="External"/><Relationship Id="rId11" Type="http://schemas.openxmlformats.org/officeDocument/2006/relationships/hyperlink" Target="http://fortawesome.github.io/Font-Awesome/get-started/" TargetMode="External"/><Relationship Id="rId12" Type="http://schemas.openxmlformats.org/officeDocument/2006/relationships/hyperlink" Target="http://fortawesome.github.io/Font-Awesome/cheatsheet/" TargetMode="External"/><Relationship Id="rId13" Type="http://schemas.openxmlformats.org/officeDocument/2006/relationships/image" Target="../media/image10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2.png"/><Relationship Id="rId10" Type="http://schemas.openxmlformats.org/officeDocument/2006/relationships/image" Target="../media/image10.png"/><Relationship Id="rId11" Type="http://schemas.openxmlformats.org/officeDocument/2006/relationships/hyperlink" Target="http://www.fontsquirrel.com/fonts/source-sans-pro" TargetMode="External"/><Relationship Id="rId12" Type="http://schemas.openxmlformats.org/officeDocument/2006/relationships/hyperlink" Target="http://fortawesome.github.io/Font-Awesome/get-started/" TargetMode="External"/><Relationship Id="rId13" Type="http://schemas.openxmlformats.org/officeDocument/2006/relationships/hyperlink" Target="http://fortawesome.github.io/Font-Awesome/cheatsheet/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2.png"/><Relationship Id="rId10" Type="http://schemas.openxmlformats.org/officeDocument/2006/relationships/image" Target="../media/image10.png"/><Relationship Id="rId11" Type="http://schemas.openxmlformats.org/officeDocument/2006/relationships/hyperlink" Target="http://www.fontsquirrel.com/fonts/source-sans-pro" TargetMode="External"/><Relationship Id="rId12" Type="http://schemas.openxmlformats.org/officeDocument/2006/relationships/hyperlink" Target="http://fortawesome.github.io/Font-Awesome/get-started/" TargetMode="External"/><Relationship Id="rId13" Type="http://schemas.openxmlformats.org/officeDocument/2006/relationships/hyperlink" Target="http://fortawesome.github.io/Font-Awesome/cheatsheet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"/>
          <p:cNvSpPr/>
          <p:nvPr/>
        </p:nvSpPr>
        <p:spPr>
          <a:xfrm>
            <a:off x="4822590" y="8404679"/>
            <a:ext cx="4350220" cy="595627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29" name="Rectangle"/>
          <p:cNvSpPr/>
          <p:nvPr/>
        </p:nvSpPr>
        <p:spPr>
          <a:xfrm>
            <a:off x="4822590" y="3299279"/>
            <a:ext cx="4350220" cy="595627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30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Group"/>
          <p:cNvSpPr/>
          <p:nvPr/>
        </p:nvSpPr>
        <p:spPr>
          <a:xfrm>
            <a:off x="9422106" y="4987184"/>
            <a:ext cx="4259110" cy="141216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32" name="Group"/>
          <p:cNvSpPr/>
          <p:nvPr/>
        </p:nvSpPr>
        <p:spPr>
          <a:xfrm>
            <a:off x="4820641" y="2322610"/>
            <a:ext cx="4346832" cy="941479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33" name="Group"/>
          <p:cNvSpPr/>
          <p:nvPr/>
        </p:nvSpPr>
        <p:spPr>
          <a:xfrm>
            <a:off x="4820641" y="4987184"/>
            <a:ext cx="4346832" cy="113472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34" name=""/>
          <p:cNvSpPr txBox="1"/>
          <p:nvPr/>
        </p:nvSpPr>
        <p:spPr>
          <a:xfrm>
            <a:off x="9437227" y="5012410"/>
            <a:ext cx="404870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135" name="Use  tests/ to store tests that will alert you if your code breaks."/>
          <p:cNvSpPr txBox="1"/>
          <p:nvPr/>
        </p:nvSpPr>
        <p:spPr>
          <a:xfrm>
            <a:off x="9430821" y="4475673"/>
            <a:ext cx="424167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tests/ to store tests that will alert you if your code breaks.</a:t>
            </a:r>
          </a:p>
        </p:txBody>
      </p:sp>
      <p:sp>
        <p:nvSpPr>
          <p:cNvPr id="136" name="Add a tests/ directory…"/>
          <p:cNvSpPr txBox="1"/>
          <p:nvPr/>
        </p:nvSpPr>
        <p:spPr>
          <a:xfrm>
            <a:off x="9946877" y="5019264"/>
            <a:ext cx="3717980" cy="1391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t>Add a </a:t>
            </a:r>
            <a:r>
              <a:rPr b="1"/>
              <a:t>tests/</a:t>
            </a:r>
            <a:r>
              <a:t> directory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Import</a:t>
            </a:r>
            <a:r>
              <a:rPr b="1"/>
              <a:t> testthat</a:t>
            </a:r>
            <a:r>
              <a:t> with 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devtools::</a:t>
            </a:r>
            <a:r>
              <a:rPr b="1"/>
              <a:t>use_testthat()</a:t>
            </a:r>
            <a:r>
              <a:t>, which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t>sets up package to use automated tests with testthat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t>Write tests with </a:t>
            </a:r>
            <a:r>
              <a:rPr b="1"/>
              <a:t>context()</a:t>
            </a:r>
            <a:r>
              <a:t>, </a:t>
            </a:r>
            <a:r>
              <a:rPr b="1"/>
              <a:t>test()</a:t>
            </a:r>
            <a:r>
              <a:t>, and expect statements</a:t>
            </a:r>
          </a:p>
          <a:p>
            <a:pPr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t>Save your tests as .R files in </a:t>
            </a:r>
            <a:r>
              <a:rPr b="1"/>
              <a:t>tests/testthat/</a:t>
            </a:r>
          </a:p>
        </p:txBody>
      </p:sp>
      <p:sp>
        <p:nvSpPr>
          <p:cNvPr id="137" name="1. Modify your code or tests.…"/>
          <p:cNvSpPr txBox="1"/>
          <p:nvPr/>
        </p:nvSpPr>
        <p:spPr>
          <a:xfrm>
            <a:off x="9429079" y="6673333"/>
            <a:ext cx="2467961" cy="1567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1. </a:t>
            </a:r>
            <a:r>
              <a:t>Modify your code or tests.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2. </a:t>
            </a:r>
            <a:r>
              <a:t>Test your code with one of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devtools::</a:t>
            </a:r>
            <a:r>
              <a:rPr b="1"/>
              <a:t>test()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Runs all tests in</a:t>
            </a:r>
            <a:r>
              <a:t>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</a:t>
            </a: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tests/</a:t>
            </a:r>
            <a:r>
              <a:t>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Ctrl/Cmd + Shift + T 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defRPr>
            </a:pPr>
            <a:r>
              <a:t>(keyboard shortcut)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3. </a:t>
            </a:r>
            <a:r>
              <a:t>Repeat until all tests pass</a:t>
            </a:r>
          </a:p>
        </p:txBody>
      </p:sp>
      <p:sp>
        <p:nvSpPr>
          <p:cNvPr id="138" name=""/>
          <p:cNvSpPr txBox="1"/>
          <p:nvPr/>
        </p:nvSpPr>
        <p:spPr>
          <a:xfrm>
            <a:off x="9437227" y="5742831"/>
            <a:ext cx="404870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139" name=""/>
          <p:cNvSpPr txBox="1"/>
          <p:nvPr/>
        </p:nvSpPr>
        <p:spPr>
          <a:xfrm>
            <a:off x="9437227" y="6026996"/>
            <a:ext cx="404870" cy="41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140" name="context(&quot;Arithmetic&quot;)…"/>
          <p:cNvSpPr/>
          <p:nvPr/>
        </p:nvSpPr>
        <p:spPr>
          <a:xfrm>
            <a:off x="11572123" y="7030317"/>
            <a:ext cx="2084514" cy="1149753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context("Arithmetic")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test_that("Math works", {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expect_equal(1 + 1, 2)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expect_equal(1 + 2, 3)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expect_equal(1 + 3, 4)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})</a:t>
            </a:r>
          </a:p>
        </p:txBody>
      </p:sp>
      <p:sp>
        <p:nvSpPr>
          <p:cNvPr id="141" name="Square"/>
          <p:cNvSpPr/>
          <p:nvPr/>
        </p:nvSpPr>
        <p:spPr>
          <a:xfrm>
            <a:off x="1249195" y="6672956"/>
            <a:ext cx="355601" cy="355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2" name="Rectangle"/>
          <p:cNvSpPr/>
          <p:nvPr/>
        </p:nvSpPr>
        <p:spPr>
          <a:xfrm>
            <a:off x="1249195" y="6284527"/>
            <a:ext cx="355601" cy="342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3" name="Package Structure"/>
          <p:cNvSpPr txBox="1"/>
          <p:nvPr/>
        </p:nvSpPr>
        <p:spPr>
          <a:xfrm>
            <a:off x="306210" y="1513461"/>
            <a:ext cx="243776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Package Structure</a:t>
            </a:r>
          </a:p>
        </p:txBody>
      </p:sp>
      <p:sp>
        <p:nvSpPr>
          <p:cNvPr id="144" name="Line"/>
          <p:cNvSpPr/>
          <p:nvPr/>
        </p:nvSpPr>
        <p:spPr>
          <a:xfrm>
            <a:off x="323328" y="1534139"/>
            <a:ext cx="4216591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5" name="Package Development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Package Development: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46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7" name="Setup ( DESCRIPTION)"/>
          <p:cNvSpPr txBox="1"/>
          <p:nvPr/>
        </p:nvSpPr>
        <p:spPr>
          <a:xfrm>
            <a:off x="4791188" y="1492021"/>
            <a:ext cx="321709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Setup (</a:t>
            </a:r>
            <a:r>
              <a:rPr sz="2300">
                <a:latin typeface="FontAwesome"/>
                <a:ea typeface="FontAwesome"/>
                <a:cs typeface="FontAwesome"/>
                <a:sym typeface="FontAwesome"/>
              </a:rPr>
              <a:t> </a:t>
            </a:r>
            <a:r>
              <a:t>DESCRIPTION)</a:t>
            </a:r>
          </a:p>
        </p:txBody>
      </p:sp>
      <p:sp>
        <p:nvSpPr>
          <p:cNvPr id="148" name="RStudio® is a trademark of RStudio, Inc.  •  CC BY RStudio •  info@rstudio.com  •  844-448-1212 • rstudio.com •  Learn more at http://r-pkgs.had.co.nz/  •  devtools 1.5.1  •  Updated: 2015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at</a:t>
            </a:r>
            <a:r>
              <a:rPr b="1"/>
              <a:t> http://r-pkgs.had.co.nz/ </a:t>
            </a:r>
            <a:r>
              <a:t> •  devtools 1.5.1  •  Updated: 2015-01</a:t>
            </a:r>
          </a:p>
        </p:txBody>
      </p:sp>
      <p:pic>
        <p:nvPicPr>
          <p:cNvPr id="149" name="pasted-image.pdf" descr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1" name="The contents of a package can be stored on disk as a:…"/>
          <p:cNvSpPr txBox="1"/>
          <p:nvPr/>
        </p:nvSpPr>
        <p:spPr>
          <a:xfrm>
            <a:off x="260578" y="4248324"/>
            <a:ext cx="4251841" cy="187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The contents of a package can be stored on disk as a:</a:t>
            </a:r>
          </a:p>
          <a:p>
            <a:pPr marL="342900" indent="-1651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source</a:t>
            </a:r>
            <a:r>
              <a:rPr b="0"/>
              <a:t> - a directory with sub-directories (as above)</a:t>
            </a:r>
            <a:endParaRPr b="0"/>
          </a:p>
          <a:p>
            <a:pPr marL="342900" indent="-1651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bundle </a:t>
            </a:r>
            <a:r>
              <a:rPr b="0"/>
              <a:t>- a single compressed file (</a:t>
            </a:r>
            <a:r>
              <a:rPr b="0" i="1"/>
              <a:t>.tar.gz</a:t>
            </a:r>
            <a:r>
              <a:rPr b="0"/>
              <a:t>)</a:t>
            </a:r>
            <a:endParaRPr b="0"/>
          </a:p>
          <a:p>
            <a:pPr marL="342900" indent="-165100">
              <a:lnSpc>
                <a:spcPct val="90000"/>
              </a:lnSpc>
              <a:spcBef>
                <a:spcPts val="8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binary</a:t>
            </a:r>
            <a:r>
              <a:rPr b="0"/>
              <a:t> - a single compressed file optimized for a specific OS</a:t>
            </a:r>
            <a:endParaRPr b="0"/>
          </a:p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rPr b="0"/>
              <a:t>Or installed into an R library (loaded into memory during an R session) or archived online in a repository. Use the functions below to move between these states.</a:t>
            </a:r>
          </a:p>
        </p:txBody>
      </p:sp>
      <p:grpSp>
        <p:nvGrpSpPr>
          <p:cNvPr id="179" name="Group"/>
          <p:cNvGrpSpPr/>
          <p:nvPr/>
        </p:nvGrpSpPr>
        <p:grpSpPr>
          <a:xfrm>
            <a:off x="357854" y="5952170"/>
            <a:ext cx="4171578" cy="3290493"/>
            <a:chOff x="25399" y="-4045"/>
            <a:chExt cx="4171577" cy="3290492"/>
          </a:xfrm>
        </p:grpSpPr>
        <p:grpSp>
          <p:nvGrpSpPr>
            <p:cNvPr id="172" name="Group"/>
            <p:cNvGrpSpPr/>
            <p:nvPr/>
          </p:nvGrpSpPr>
          <p:grpSpPr>
            <a:xfrm>
              <a:off x="25399" y="25400"/>
              <a:ext cx="4171579" cy="3261047"/>
              <a:chOff x="45883" y="-436017"/>
              <a:chExt cx="4171577" cy="3261046"/>
            </a:xfrm>
          </p:grpSpPr>
          <p:graphicFrame>
            <p:nvGraphicFramePr>
              <p:cNvPr id="152" name="Table"/>
              <p:cNvGraphicFramePr/>
              <p:nvPr/>
            </p:nvGraphicFramePr>
            <p:xfrm>
              <a:off x="45883" y="-436018"/>
              <a:ext cx="4171579" cy="3261048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{2708684C-4D16-4618-839F-0558EEFCDFE6}</a:tableStyleId>
                  </a:tblPr>
                  <a:tblGrid>
                    <a:gridCol w="1638300"/>
                    <a:gridCol w="533400"/>
                    <a:gridCol w="374575"/>
                    <a:gridCol w="374575"/>
                    <a:gridCol w="374575"/>
                    <a:gridCol w="399975"/>
                    <a:gridCol w="463475"/>
                  </a:tblGrid>
                  <a:tr h="726875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tabLst>
                              <a:tab pos="1181100" algn="l"/>
                            </a:tabLst>
                            <a:defRPr>
                              <a:latin typeface="Source Sans Pro"/>
                              <a:ea typeface="Source Sans Pro"/>
                              <a:cs typeface="Source Sans Pro"/>
                            </a:defRPr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12700">
                          <a:solidFill>
                            <a:srgbClr val="A6AAA9"/>
                          </a:solidFill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tabLst>
                              <a:tab pos="1181100" algn="l"/>
                            </a:tabLst>
                            <a:defRPr sz="1100">
                              <a:latin typeface="Source Sans Pro"/>
                              <a:ea typeface="Source Sans Pro"/>
                              <a:cs typeface="Source Sans Pro"/>
                            </a:defRPr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12700">
                          <a:solidFill>
                            <a:srgbClr val="A6AAA9"/>
                          </a:solidFill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tabLst>
                              <a:tab pos="1181100" algn="l"/>
                            </a:tabLst>
                            <a:defRPr sz="1100">
                              <a:latin typeface="Source Sans Pro"/>
                              <a:ea typeface="Source Sans Pro"/>
                              <a:cs typeface="Source Sans Pro"/>
                            </a:defRPr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12700">
                          <a:solidFill>
                            <a:srgbClr val="A6AAA9"/>
                          </a:solidFill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tabLst>
                              <a:tab pos="1181100" algn="l"/>
                            </a:tabLst>
                            <a:defRPr sz="1100">
                              <a:latin typeface="Source Sans Pro"/>
                              <a:ea typeface="Source Sans Pro"/>
                              <a:cs typeface="Source Sans Pro"/>
                            </a:defRPr>
                          </a:pPr>
                        </a:p>
                      </a:txBody>
                      <a:tcPr marL="12700" marR="12700" marT="12700" marB="127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12700">
                          <a:solidFill>
                            <a:srgbClr val="A6AAA9"/>
                          </a:solidFill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tabLst>
                              <a:tab pos="1181100" algn="l"/>
                            </a:tabLst>
                            <a:defRPr sz="1100">
                              <a:latin typeface="Source Sans Pro"/>
                              <a:ea typeface="Source Sans Pro"/>
                              <a:cs typeface="Source Sans Pro"/>
                            </a:defRPr>
                          </a:pPr>
                        </a:p>
                      </a:txBody>
                      <a:tcPr marL="12700" marR="12700" marT="12700" marB="127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12700">
                          <a:solidFill>
                            <a:srgbClr val="A6AAA9"/>
                          </a:solidFill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tabLst>
                              <a:tab pos="1181100" algn="l"/>
                            </a:tabLst>
                            <a:defRPr sz="1100">
                              <a:latin typeface="Source Sans Pro"/>
                              <a:ea typeface="Source Sans Pro"/>
                              <a:cs typeface="Source Sans Pro"/>
                            </a:defRPr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12700">
                          <a:solidFill>
                            <a:srgbClr val="A6AAA9"/>
                          </a:solidFill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tabLst>
                              <a:tab pos="1181100" algn="l"/>
                            </a:tabLst>
                            <a:defRPr sz="1100">
                              <a:latin typeface="Source Sans Pro"/>
                              <a:ea typeface="Source Sans Pro"/>
                              <a:cs typeface="Source Sans Pro"/>
                            </a:defRPr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12700">
                          <a:solidFill>
                            <a:srgbClr val="A6AAA9"/>
                          </a:solidFill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="1" sz="1200"/>
                            <a:t>install.packages()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rPr>
                            <a:t>CRAN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chemeClr val="accent1">
                                  <a:satOff val="-3355"/>
                                  <a:lumOff val="26614"/>
                                </a:schemeClr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b="1" sz="900"/>
                          </a:pPr>
                          <a:r>
                            <a:t>install.packages(</a:t>
                          </a:r>
                          <a:r>
                            <a:rPr b="0" i="1"/>
                            <a:t>type = "source"</a:t>
                          </a:r>
                          <a:r>
                            <a:t>)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rPr>
                            <a:t>CRAN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="1" sz="1200"/>
                            <a:t>R CMD install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</a:pPr>
                          <a:r>
                            <a:rPr>
                              <a:solidFill>
                                <a:schemeClr val="accent1">
                                  <a:hueOff val="195744"/>
                                  <a:satOff val="-47052"/>
                                  <a:lumOff val="24890"/>
                                </a:schemeClr>
                              </a:solidFill>
                            </a:rPr>
                            <a:t>devtools::</a:t>
                          </a:r>
                          <a:r>
                            <a:rPr b="1"/>
                            <a:t>install()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</a:pPr>
                          <a:r>
                            <a:rPr>
                              <a:solidFill>
                                <a:schemeClr val="accent1">
                                  <a:hueOff val="195744"/>
                                  <a:satOff val="-47052"/>
                                  <a:lumOff val="24890"/>
                                </a:schemeClr>
                              </a:solidFill>
                            </a:rPr>
                            <a:t>devtools::</a:t>
                          </a:r>
                          <a:r>
                            <a:rPr b="1"/>
                            <a:t>build()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</a:pPr>
                          <a:r>
                            <a:rPr>
                              <a:solidFill>
                                <a:schemeClr val="accent1">
                                  <a:hueOff val="195744"/>
                                  <a:satOff val="-47052"/>
                                  <a:lumOff val="24890"/>
                                </a:schemeClr>
                              </a:solidFill>
                            </a:rPr>
                            <a:t>devtools::</a:t>
                          </a:r>
                          <a:r>
                            <a:rPr b="1" sz="1100"/>
                            <a:t>install_github()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rPr>
                            <a:t>github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</a:pPr>
                          <a:r>
                            <a:rPr>
                              <a:solidFill>
                                <a:schemeClr val="accent1">
                                  <a:hueOff val="195744"/>
                                  <a:satOff val="-47052"/>
                                  <a:lumOff val="24890"/>
                                </a:schemeClr>
                              </a:solidFill>
                            </a:rPr>
                            <a:t>devtools::</a:t>
                          </a:r>
                          <a:r>
                            <a:rPr b="1"/>
                            <a:t>load_all()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200"/>
                            <a:t>Build &amp; Reload (RStudio)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37827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="1" sz="1200"/>
                            <a:t>library()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159727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b="1"/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12700">
                          <a:solidFill>
                            <a:srgbClr val="A6AAA9"/>
                          </a:solidFill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000"/>
                            <a:t>Internet</a:t>
                          </a:r>
                        </a:p>
                      </a:txBody>
                      <a:tcPr marL="0" marR="0" marT="0" marB="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000">
                              <a:solidFill>
                                <a:srgbClr val="53585F"/>
                              </a:solidFill>
                            </a:rPr>
                            <a:t>On disk</a:t>
                          </a:r>
                        </a:p>
                      </a:txBody>
                      <a:tcPr marL="0" marR="0" marT="0" marB="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12700">
                          <a:solidFill>
                            <a:srgbClr val="A6AAA9"/>
                          </a:solidFill>
                          <a:miter lim="400000"/>
                        </a:lnB>
                        <a:solidFill>
                          <a:srgbClr val="A9A9A9"/>
                        </a:solidFill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000">
                              <a:solidFill>
                                <a:srgbClr val="53585F"/>
                              </a:solidFill>
                            </a:rPr>
                            <a:t>libraryy</a:t>
                          </a:r>
                        </a:p>
                      </a:txBody>
                      <a:tcPr marL="0" marR="0" marT="0" marB="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12700">
                          <a:solidFill>
                            <a:srgbClr val="A6AAA9"/>
                          </a:solidFill>
                          <a:miter lim="400000"/>
                        </a:lnB>
                        <a:solidFill>
                          <a:srgbClr val="C0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900">
                              <a:solidFill>
                                <a:srgbClr val="53585F"/>
                              </a:solidFill>
                            </a:rPr>
                            <a:t>memory</a:t>
                          </a:r>
                        </a:p>
                      </a:txBody>
                      <a:tcPr marL="0" marR="0" marT="0" marB="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12700">
                          <a:solidFill>
                            <a:srgbClr val="A6AAA9"/>
                          </a:solidFill>
                          <a:miter lim="400000"/>
                        </a:lnB>
                        <a:solidFill>
                          <a:srgbClr val="DCDEE0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53" name="Triangle"/>
              <p:cNvSpPr/>
              <p:nvPr/>
            </p:nvSpPr>
            <p:spPr>
              <a:xfrm rot="5400000">
                <a:off x="3380947" y="1230607"/>
                <a:ext cx="76201" cy="76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4" name="Line"/>
              <p:cNvSpPr/>
              <p:nvPr/>
            </p:nvSpPr>
            <p:spPr>
              <a:xfrm>
                <a:off x="2100160" y="424450"/>
                <a:ext cx="9651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5" name="Line"/>
              <p:cNvSpPr/>
              <p:nvPr/>
            </p:nvSpPr>
            <p:spPr>
              <a:xfrm>
                <a:off x="2105967" y="619912"/>
                <a:ext cx="5841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6" name="Line"/>
              <p:cNvSpPr/>
              <p:nvPr/>
            </p:nvSpPr>
            <p:spPr>
              <a:xfrm>
                <a:off x="3209546" y="845769"/>
                <a:ext cx="2539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7" name="Line"/>
              <p:cNvSpPr/>
              <p:nvPr/>
            </p:nvSpPr>
            <p:spPr>
              <a:xfrm>
                <a:off x="2841653" y="1052389"/>
                <a:ext cx="6222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8" name="Line"/>
              <p:cNvSpPr/>
              <p:nvPr/>
            </p:nvSpPr>
            <p:spPr>
              <a:xfrm>
                <a:off x="2462560" y="1699566"/>
                <a:ext cx="2412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9" name="Line"/>
              <p:cNvSpPr/>
              <p:nvPr/>
            </p:nvSpPr>
            <p:spPr>
              <a:xfrm>
                <a:off x="2167547" y="1904599"/>
                <a:ext cx="1396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0" name="Line"/>
              <p:cNvSpPr/>
              <p:nvPr/>
            </p:nvSpPr>
            <p:spPr>
              <a:xfrm flipV="1">
                <a:off x="2472995" y="2122726"/>
                <a:ext cx="14223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1" name="Line"/>
              <p:cNvSpPr/>
              <p:nvPr/>
            </p:nvSpPr>
            <p:spPr>
              <a:xfrm flipV="1">
                <a:off x="3609394" y="2324725"/>
                <a:ext cx="2920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2" name="Line"/>
              <p:cNvSpPr/>
              <p:nvPr/>
            </p:nvSpPr>
            <p:spPr>
              <a:xfrm>
                <a:off x="2470627" y="2326821"/>
                <a:ext cx="9905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3" name="Line"/>
              <p:cNvSpPr/>
              <p:nvPr/>
            </p:nvSpPr>
            <p:spPr>
              <a:xfrm>
                <a:off x="3605160" y="2541521"/>
                <a:ext cx="2920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4" name="Line"/>
              <p:cNvSpPr/>
              <p:nvPr/>
            </p:nvSpPr>
            <p:spPr>
              <a:xfrm>
                <a:off x="2780011" y="695031"/>
                <a:ext cx="1" cy="292003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5" name="Line"/>
              <p:cNvSpPr/>
              <p:nvPr/>
            </p:nvSpPr>
            <p:spPr>
              <a:xfrm>
                <a:off x="3150028" y="480261"/>
                <a:ext cx="1" cy="292003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6" name="Line"/>
              <p:cNvSpPr/>
              <p:nvPr/>
            </p:nvSpPr>
            <p:spPr>
              <a:xfrm flipV="1">
                <a:off x="2784244" y="1120942"/>
                <a:ext cx="1" cy="507903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7" name="Line"/>
              <p:cNvSpPr/>
              <p:nvPr/>
            </p:nvSpPr>
            <p:spPr>
              <a:xfrm>
                <a:off x="2474849" y="1235339"/>
                <a:ext cx="918568" cy="413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76" fill="norm" stroke="1" extrusionOk="0">
                    <a:moveTo>
                      <a:pt x="0" y="20876"/>
                    </a:moveTo>
                    <a:lnTo>
                      <a:pt x="5723" y="20179"/>
                    </a:lnTo>
                    <a:cubicBezTo>
                      <a:pt x="6023" y="7189"/>
                      <a:pt x="6654" y="-724"/>
                      <a:pt x="7328" y="52"/>
                    </a:cubicBezTo>
                    <a:cubicBezTo>
                      <a:pt x="7928" y="743"/>
                      <a:pt x="8464" y="8293"/>
                      <a:pt x="8733" y="19830"/>
                    </a:cubicBezTo>
                    <a:lnTo>
                      <a:pt x="21600" y="19481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8" name="Line"/>
              <p:cNvSpPr/>
              <p:nvPr/>
            </p:nvSpPr>
            <p:spPr>
              <a:xfrm flipV="1">
                <a:off x="2409743" y="1370803"/>
                <a:ext cx="1" cy="50703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9" name="Triangle"/>
              <p:cNvSpPr/>
              <p:nvPr/>
            </p:nvSpPr>
            <p:spPr>
              <a:xfrm>
                <a:off x="2364348" y="1350235"/>
                <a:ext cx="88901" cy="38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0" name="Line"/>
              <p:cNvSpPr/>
              <p:nvPr/>
            </p:nvSpPr>
            <p:spPr>
              <a:xfrm flipV="1">
                <a:off x="2413056" y="1791711"/>
                <a:ext cx="1" cy="50703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71" name="Triangle"/>
              <p:cNvSpPr/>
              <p:nvPr/>
            </p:nvSpPr>
            <p:spPr>
              <a:xfrm>
                <a:off x="2367661" y="1771143"/>
                <a:ext cx="88901" cy="38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73" name="Repository"/>
            <p:cNvSpPr txBox="1"/>
            <p:nvPr/>
          </p:nvSpPr>
          <p:spPr>
            <a:xfrm rot="16200000">
              <a:off x="1600416" y="174382"/>
              <a:ext cx="821599" cy="464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tabLst>
                  <a:tab pos="1181100" algn="l"/>
                </a:tabLst>
                <a:defRPr sz="11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Repository</a:t>
              </a:r>
            </a:p>
          </p:txBody>
        </p:sp>
        <p:sp>
          <p:nvSpPr>
            <p:cNvPr id="174" name="Source"/>
            <p:cNvSpPr txBox="1"/>
            <p:nvPr/>
          </p:nvSpPr>
          <p:spPr>
            <a:xfrm rot="16200000">
              <a:off x="2096903" y="397743"/>
              <a:ext cx="544294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tabLst>
                  <a:tab pos="1181100" algn="l"/>
                </a:tabLst>
                <a:defRPr sz="11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Source</a:t>
              </a:r>
            </a:p>
          </p:txBody>
        </p:sp>
        <p:sp>
          <p:nvSpPr>
            <p:cNvPr id="175" name="Bundle"/>
            <p:cNvSpPr txBox="1"/>
            <p:nvPr/>
          </p:nvSpPr>
          <p:spPr>
            <a:xfrm rot="16200000">
              <a:off x="2459245" y="390968"/>
              <a:ext cx="557985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tabLst>
                  <a:tab pos="1181100" algn="l"/>
                </a:tabLst>
                <a:defRPr sz="11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Bundle</a:t>
              </a:r>
            </a:p>
          </p:txBody>
        </p:sp>
        <p:sp>
          <p:nvSpPr>
            <p:cNvPr id="176" name="Binary"/>
            <p:cNvSpPr txBox="1"/>
            <p:nvPr/>
          </p:nvSpPr>
          <p:spPr>
            <a:xfrm rot="16200000">
              <a:off x="2856221" y="407243"/>
              <a:ext cx="527810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tabLst>
                  <a:tab pos="1181100" algn="l"/>
                </a:tabLst>
                <a:defRPr sz="11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Binary</a:t>
              </a:r>
            </a:p>
          </p:txBody>
        </p:sp>
        <p:sp>
          <p:nvSpPr>
            <p:cNvPr id="177" name="Installed"/>
            <p:cNvSpPr txBox="1"/>
            <p:nvPr/>
          </p:nvSpPr>
          <p:spPr>
            <a:xfrm rot="16200000">
              <a:off x="3184940" y="342073"/>
              <a:ext cx="659547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tabLst>
                  <a:tab pos="1181100" algn="l"/>
                </a:tabLst>
                <a:defRPr sz="11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Installed</a:t>
              </a:r>
            </a:p>
          </p:txBody>
        </p:sp>
        <p:sp>
          <p:nvSpPr>
            <p:cNvPr id="178" name="In memory"/>
            <p:cNvSpPr txBox="1"/>
            <p:nvPr/>
          </p:nvSpPr>
          <p:spPr>
            <a:xfrm rot="16200000">
              <a:off x="3526779" y="278230"/>
              <a:ext cx="790446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tabLst>
                  <a:tab pos="1181100" algn="l"/>
                </a:tabLst>
                <a:defRPr sz="11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In memory</a:t>
              </a:r>
            </a:p>
          </p:txBody>
        </p:sp>
      </p:grpSp>
      <p:sp>
        <p:nvSpPr>
          <p:cNvPr id="180" name="A package is a convention for organizing files into directories.…"/>
          <p:cNvSpPr txBox="1"/>
          <p:nvPr/>
        </p:nvSpPr>
        <p:spPr>
          <a:xfrm>
            <a:off x="239896" y="1859950"/>
            <a:ext cx="4278493" cy="876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A package is a convention for organizing files into directories. </a:t>
            </a:r>
          </a:p>
          <a:p>
            <a:pPr>
              <a:lnSpc>
                <a:spcPct val="3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This sheet shows how to work with the 7 most common parts of an R package:</a:t>
            </a:r>
          </a:p>
        </p:txBody>
      </p:sp>
      <p:sp>
        <p:nvSpPr>
          <p:cNvPr id="181" name=" Package…"/>
          <p:cNvSpPr txBox="1"/>
          <p:nvPr/>
        </p:nvSpPr>
        <p:spPr>
          <a:xfrm>
            <a:off x="991867" y="2633343"/>
            <a:ext cx="1658301" cy="192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4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lnSpc>
                <a:spcPct val="11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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 </a:t>
            </a:r>
            <a:r>
              <a:t>Package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  </a:t>
            </a:r>
            <a:r>
              <a:t>DESCRIPTION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  </a:t>
            </a:r>
            <a:r>
              <a:t>R/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  </a:t>
            </a:r>
            <a:r>
              <a:t>tests/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  </a:t>
            </a:r>
            <a:r>
              <a:t>man/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  </a:t>
            </a:r>
            <a:r>
              <a:t>vignettes/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  </a:t>
            </a:r>
            <a:r>
              <a:t>data/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  </a:t>
            </a:r>
            <a:r>
              <a:t>NAMESPACE</a:t>
            </a:r>
          </a:p>
        </p:txBody>
      </p:sp>
      <p:sp>
        <p:nvSpPr>
          <p:cNvPr id="182" name="Rectangle"/>
          <p:cNvSpPr/>
          <p:nvPr/>
        </p:nvSpPr>
        <p:spPr>
          <a:xfrm>
            <a:off x="2747706" y="3155793"/>
            <a:ext cx="914401" cy="157253"/>
          </a:xfrm>
          <a:prstGeom prst="roundRect">
            <a:avLst>
              <a:gd name="adj" fmla="val 0"/>
            </a:avLst>
          </a:prstGeom>
          <a:solidFill>
            <a:schemeClr val="accent1">
              <a:hueOff val="195744"/>
              <a:satOff val="-47052"/>
              <a:lumOff val="2489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defRPr>
            </a:pPr>
          </a:p>
        </p:txBody>
      </p:sp>
      <p:sp>
        <p:nvSpPr>
          <p:cNvPr id="183" name="Rectangle"/>
          <p:cNvSpPr/>
          <p:nvPr/>
        </p:nvSpPr>
        <p:spPr>
          <a:xfrm>
            <a:off x="2747706" y="2961333"/>
            <a:ext cx="914401" cy="157253"/>
          </a:xfrm>
          <a:prstGeom prst="roundRect">
            <a:avLst>
              <a:gd name="adj" fmla="val 0"/>
            </a:avLst>
          </a:prstGeom>
          <a:solidFill>
            <a:schemeClr val="accent1">
              <a:hueOff val="195744"/>
              <a:satOff val="-47052"/>
              <a:lumOff val="2489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defRPr>
            </a:pPr>
          </a:p>
        </p:txBody>
      </p:sp>
      <p:sp>
        <p:nvSpPr>
          <p:cNvPr id="184" name="Rectangle"/>
          <p:cNvSpPr/>
          <p:nvPr/>
        </p:nvSpPr>
        <p:spPr>
          <a:xfrm>
            <a:off x="2747706" y="3350253"/>
            <a:ext cx="914401" cy="157253"/>
          </a:xfrm>
          <a:prstGeom prst="roundRect">
            <a:avLst>
              <a:gd name="adj" fmla="val 0"/>
            </a:avLst>
          </a:prstGeom>
          <a:solidFill>
            <a:schemeClr val="accent1">
              <a:hueOff val="195744"/>
              <a:satOff val="-47052"/>
              <a:lumOff val="2489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defRPr>
            </a:pPr>
          </a:p>
        </p:txBody>
      </p:sp>
      <p:sp>
        <p:nvSpPr>
          <p:cNvPr id="185" name="Rectangle"/>
          <p:cNvSpPr/>
          <p:nvPr/>
        </p:nvSpPr>
        <p:spPr>
          <a:xfrm>
            <a:off x="2747706" y="3544713"/>
            <a:ext cx="914401" cy="157253"/>
          </a:xfrm>
          <a:prstGeom prst="roundRect">
            <a:avLst>
              <a:gd name="adj" fmla="val 0"/>
            </a:avLst>
          </a:prstGeom>
          <a:solidFill>
            <a:schemeClr val="accent1">
              <a:hueOff val="195744"/>
              <a:satOff val="-47052"/>
              <a:lumOff val="2489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defRPr>
            </a:pPr>
          </a:p>
        </p:txBody>
      </p:sp>
      <p:sp>
        <p:nvSpPr>
          <p:cNvPr id="186" name="Rectangle"/>
          <p:cNvSpPr/>
          <p:nvPr/>
        </p:nvSpPr>
        <p:spPr>
          <a:xfrm>
            <a:off x="2747706" y="3739174"/>
            <a:ext cx="914401" cy="157253"/>
          </a:xfrm>
          <a:prstGeom prst="roundRect">
            <a:avLst>
              <a:gd name="adj" fmla="val 0"/>
            </a:avLst>
          </a:prstGeom>
          <a:solidFill>
            <a:schemeClr val="accent1">
              <a:hueOff val="195744"/>
              <a:satOff val="-47052"/>
              <a:lumOff val="2489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defRPr>
            </a:pPr>
          </a:p>
        </p:txBody>
      </p:sp>
      <p:sp>
        <p:nvSpPr>
          <p:cNvPr id="187" name="Rectangle"/>
          <p:cNvSpPr/>
          <p:nvPr/>
        </p:nvSpPr>
        <p:spPr>
          <a:xfrm>
            <a:off x="2747706" y="3933634"/>
            <a:ext cx="914401" cy="157253"/>
          </a:xfrm>
          <a:prstGeom prst="roundRect">
            <a:avLst>
              <a:gd name="adj" fmla="val 0"/>
            </a:avLst>
          </a:prstGeom>
          <a:solidFill>
            <a:schemeClr val="accent1">
              <a:hueOff val="195744"/>
              <a:satOff val="-47052"/>
              <a:lumOff val="2489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defRPr>
            </a:pPr>
          </a:p>
        </p:txBody>
      </p:sp>
      <p:sp>
        <p:nvSpPr>
          <p:cNvPr id="188" name="Rectangle"/>
          <p:cNvSpPr/>
          <p:nvPr/>
        </p:nvSpPr>
        <p:spPr>
          <a:xfrm>
            <a:off x="2747706" y="4128094"/>
            <a:ext cx="914401" cy="157253"/>
          </a:xfrm>
          <a:prstGeom prst="roundRect">
            <a:avLst>
              <a:gd name="adj" fmla="val 0"/>
            </a:avLst>
          </a:prstGeom>
          <a:solidFill>
            <a:schemeClr val="accent1">
              <a:hueOff val="195744"/>
              <a:satOff val="-47052"/>
              <a:lumOff val="2489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defRPr>
            </a:pPr>
          </a:p>
        </p:txBody>
      </p:sp>
      <p:sp>
        <p:nvSpPr>
          <p:cNvPr id="189" name="devtools::add_build_ignore(&quot;file&quot;)…"/>
          <p:cNvSpPr txBox="1"/>
          <p:nvPr/>
        </p:nvSpPr>
        <p:spPr>
          <a:xfrm>
            <a:off x="219417" y="9277439"/>
            <a:ext cx="4546601" cy="712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devtools::</a:t>
            </a:r>
            <a:r>
              <a:rPr b="1"/>
              <a:t>add_build_ignore(</a:t>
            </a:r>
            <a:r>
              <a:rPr i="1"/>
              <a:t>"file"</a:t>
            </a:r>
            <a:r>
              <a:rPr b="1"/>
              <a:t>)</a:t>
            </a:r>
            <a:endParaRPr b="1"/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Adds file to .Rbuildignore, a list of files that will not be included when package is built.</a:t>
            </a:r>
          </a:p>
        </p:txBody>
      </p:sp>
      <p:sp>
        <p:nvSpPr>
          <p:cNvPr id="190" name="SETUP"/>
          <p:cNvSpPr txBox="1"/>
          <p:nvPr/>
        </p:nvSpPr>
        <p:spPr>
          <a:xfrm>
            <a:off x="2963276" y="2929953"/>
            <a:ext cx="48326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defRPr>
                <a:solidFill>
                  <a:srgbClr val="FFFFFF"/>
                </a:solidFill>
              </a:defRPr>
            </a:pPr>
            <a:r>
              <a:t>SETUP</a:t>
            </a:r>
          </a:p>
        </p:txBody>
      </p:sp>
      <p:sp>
        <p:nvSpPr>
          <p:cNvPr id="191" name="WRITE CODE"/>
          <p:cNvSpPr txBox="1"/>
          <p:nvPr/>
        </p:nvSpPr>
        <p:spPr>
          <a:xfrm>
            <a:off x="2771099" y="3125098"/>
            <a:ext cx="86761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defRPr>
                <a:solidFill>
                  <a:srgbClr val="FFFFFF"/>
                </a:solidFill>
              </a:defRPr>
            </a:pPr>
            <a:r>
              <a:t>WRITE CODE</a:t>
            </a:r>
          </a:p>
        </p:txBody>
      </p:sp>
      <p:sp>
        <p:nvSpPr>
          <p:cNvPr id="192" name="TEST"/>
          <p:cNvSpPr txBox="1"/>
          <p:nvPr/>
        </p:nvSpPr>
        <p:spPr>
          <a:xfrm>
            <a:off x="3018521" y="3320244"/>
            <a:ext cx="37277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defRPr>
                <a:solidFill>
                  <a:srgbClr val="FFFFFF"/>
                </a:solidFill>
              </a:defRPr>
            </a:pPr>
            <a:r>
              <a:t>TEST</a:t>
            </a:r>
          </a:p>
        </p:txBody>
      </p:sp>
      <p:sp>
        <p:nvSpPr>
          <p:cNvPr id="193" name="DOCUMENT"/>
          <p:cNvSpPr txBox="1"/>
          <p:nvPr/>
        </p:nvSpPr>
        <p:spPr>
          <a:xfrm>
            <a:off x="2798836" y="3515390"/>
            <a:ext cx="8121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defRPr>
                <a:solidFill>
                  <a:srgbClr val="FFFFFF"/>
                </a:solidFill>
              </a:defRPr>
            </a:pPr>
            <a:r>
              <a:t>DOCUMENT</a:t>
            </a:r>
          </a:p>
        </p:txBody>
      </p:sp>
      <p:sp>
        <p:nvSpPr>
          <p:cNvPr id="194" name="TEACH"/>
          <p:cNvSpPr txBox="1"/>
          <p:nvPr/>
        </p:nvSpPr>
        <p:spPr>
          <a:xfrm>
            <a:off x="2963123" y="3710535"/>
            <a:ext cx="48356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defRPr>
                <a:solidFill>
                  <a:srgbClr val="FFFFFF"/>
                </a:solidFill>
              </a:defRPr>
            </a:pPr>
            <a:r>
              <a:t>TEACH</a:t>
            </a:r>
          </a:p>
        </p:txBody>
      </p:sp>
      <p:sp>
        <p:nvSpPr>
          <p:cNvPr id="195" name="ADD DATA"/>
          <p:cNvSpPr txBox="1"/>
          <p:nvPr/>
        </p:nvSpPr>
        <p:spPr>
          <a:xfrm>
            <a:off x="2861473" y="3905680"/>
            <a:ext cx="68686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defRPr>
                <a:solidFill>
                  <a:srgbClr val="FFFFFF"/>
                </a:solidFill>
              </a:defRPr>
            </a:pPr>
            <a:r>
              <a:t>ADD DATA</a:t>
            </a:r>
          </a:p>
        </p:txBody>
      </p:sp>
      <p:sp>
        <p:nvSpPr>
          <p:cNvPr id="196" name="ORGANIZE"/>
          <p:cNvSpPr txBox="1"/>
          <p:nvPr/>
        </p:nvSpPr>
        <p:spPr>
          <a:xfrm>
            <a:off x="2838765" y="4100826"/>
            <a:ext cx="73228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defRPr>
                <a:solidFill>
                  <a:srgbClr val="FFFFFF"/>
                </a:solidFill>
              </a:defRPr>
            </a:pPr>
            <a:r>
              <a:t>ORGANIZE</a:t>
            </a:r>
          </a:p>
        </p:txBody>
      </p:sp>
      <p:sp>
        <p:nvSpPr>
          <p:cNvPr id="197" name="You must have a DESCRIPTION file…"/>
          <p:cNvSpPr txBox="1"/>
          <p:nvPr/>
        </p:nvSpPr>
        <p:spPr>
          <a:xfrm>
            <a:off x="5448803" y="2120211"/>
            <a:ext cx="3449193" cy="1346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You must have a DESCRIPTION file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Add the packages that yours relies on with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devtools::</a:t>
            </a:r>
            <a:r>
              <a:rPr b="1"/>
              <a:t>use_package()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Adds a package to the Imports or Suggests field</a:t>
            </a:r>
          </a:p>
        </p:txBody>
      </p:sp>
      <p:sp>
        <p:nvSpPr>
          <p:cNvPr id="198" name=""/>
          <p:cNvSpPr txBox="1"/>
          <p:nvPr/>
        </p:nvSpPr>
        <p:spPr>
          <a:xfrm>
            <a:off x="5060544" y="2305761"/>
            <a:ext cx="404871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199" name=""/>
          <p:cNvSpPr txBox="1"/>
          <p:nvPr/>
        </p:nvSpPr>
        <p:spPr>
          <a:xfrm>
            <a:off x="5060544" y="2574654"/>
            <a:ext cx="404871" cy="41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00" name="Package: mypackage…"/>
          <p:cNvSpPr/>
          <p:nvPr/>
        </p:nvSpPr>
        <p:spPr>
          <a:xfrm>
            <a:off x="9537889" y="1899237"/>
            <a:ext cx="4027542" cy="2077541"/>
          </a:xfrm>
          <a:prstGeom prst="rect">
            <a:avLst/>
          </a:prstGeom>
          <a:solidFill>
            <a:srgbClr val="FFFFFF"/>
          </a:solidFill>
          <a:ln w="12700">
            <a:solidFill>
              <a:srgbClr val="53585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Package: mypackage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Title: Title of Package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Version: 0.1.0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Authors@R: person("Hadley", "Wickham", email = 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"</a:t>
            </a:r>
            <a:r>
              <a:rPr u="sng">
                <a:hlinkClick r:id="rId7" invalidUrl="" action="" tgtFrame="" tooltip="" history="1" highlightClick="0" endSnd="0"/>
              </a:rPr>
              <a:t>hadley@me.com</a:t>
            </a:r>
            <a:r>
              <a:t>", role = c("aut", "cre"))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Description: What the package does (one paragraph)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Depends: R (&gt;= 3.1.0)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License: GPL-2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LazyData: true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Imports: 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dplyr (&gt;= 0.4.0),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ggvis (&gt;= 0.2)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Suggests: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knitr (&gt;= 0.1.0)</a:t>
            </a:r>
          </a:p>
        </p:txBody>
      </p:sp>
      <p:sp>
        <p:nvSpPr>
          <p:cNvPr id="201" name="MIT license applies to your code if re-shared."/>
          <p:cNvSpPr txBox="1"/>
          <p:nvPr/>
        </p:nvSpPr>
        <p:spPr>
          <a:xfrm>
            <a:off x="6066873" y="3363783"/>
            <a:ext cx="1423192" cy="62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MIT license applies to your code if re-shared.</a:t>
            </a:r>
          </a:p>
        </p:txBody>
      </p:sp>
      <p:sp>
        <p:nvSpPr>
          <p:cNvPr id="202" name="MIT"/>
          <p:cNvSpPr txBox="1"/>
          <p:nvPr/>
        </p:nvSpPr>
        <p:spPr>
          <a:xfrm>
            <a:off x="6522059" y="3282338"/>
            <a:ext cx="487420" cy="314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algn="ctr" defTabSz="572516">
              <a:lnSpc>
                <a:spcPct val="90000"/>
              </a:lnSpc>
              <a:defRPr sz="1274">
                <a:solidFill>
                  <a:srgbClr val="000000"/>
                </a:solidFill>
              </a:defRPr>
            </a:lvl1pPr>
          </a:lstStyle>
          <a:p>
            <a:pPr/>
            <a:r>
              <a:t>MIT</a:t>
            </a:r>
          </a:p>
        </p:txBody>
      </p:sp>
      <p:sp>
        <p:nvSpPr>
          <p:cNvPr id="203" name="Visit r-pkgs.had.co.nz to learn much more about writing and publishing packages for R"/>
          <p:cNvSpPr/>
          <p:nvPr/>
        </p:nvSpPr>
        <p:spPr>
          <a:xfrm>
            <a:off x="6638654" y="9192621"/>
            <a:ext cx="1570318" cy="80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Visit</a:t>
            </a:r>
            <a:r>
              <a:t> </a:t>
            </a:r>
            <a:r>
              <a:rPr>
                <a:hlinkClick r:id="rId8" invalidUrl="" action="" tgtFrame="" tooltip="" history="1" highlightClick="0" endSnd="0"/>
              </a:rPr>
              <a:t>r-pkgs.had.co.nz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learn much more about writing and publishing packages for R</a:t>
            </a:r>
          </a:p>
        </p:txBody>
      </p:sp>
      <p:sp>
        <p:nvSpPr>
          <p:cNvPr id="204" name="All of the R code in your package goes in  R/. A package with just an R/ directory is still a very useful package."/>
          <p:cNvSpPr txBox="1"/>
          <p:nvPr/>
        </p:nvSpPr>
        <p:spPr>
          <a:xfrm>
            <a:off x="4813175" y="4426651"/>
            <a:ext cx="4354805" cy="63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All of the R code in your package goes in </a:t>
            </a: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R/. A package with just an R/ directory is still a very useful package.</a:t>
            </a:r>
          </a:p>
        </p:txBody>
      </p:sp>
      <p:sp>
        <p:nvSpPr>
          <p:cNvPr id="205" name="Create a new package project with…"/>
          <p:cNvSpPr txBox="1"/>
          <p:nvPr/>
        </p:nvSpPr>
        <p:spPr>
          <a:xfrm>
            <a:off x="5448803" y="4901405"/>
            <a:ext cx="3229601" cy="1253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Create a new package project with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chemeClr val="accent1"/>
                </a:solidFill>
              </a:rPr>
              <a:t>devtools::</a:t>
            </a:r>
            <a:r>
              <a:rPr b="1"/>
              <a:t>create(</a:t>
            </a:r>
            <a:r>
              <a:t>"path/to/name"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Create a template to develop into a package.</a:t>
            </a:r>
          </a:p>
          <a:p>
            <a:pPr>
              <a:lnSpc>
                <a:spcPct val="1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Save your code in</a:t>
            </a:r>
            <a:r>
              <a:t> </a:t>
            </a: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R/ as scripts (extension .R)</a:t>
            </a:r>
          </a:p>
        </p:txBody>
      </p:sp>
      <p:sp>
        <p:nvSpPr>
          <p:cNvPr id="206" name="1. Edit your code.…"/>
          <p:cNvSpPr txBox="1"/>
          <p:nvPr/>
        </p:nvSpPr>
        <p:spPr>
          <a:xfrm>
            <a:off x="5026246" y="6432738"/>
            <a:ext cx="3947715" cy="1907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1. </a:t>
            </a:r>
            <a:r>
              <a:t>Ed</a:t>
            </a:r>
            <a:r>
              <a:t>it your code.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2. </a:t>
            </a:r>
            <a:r>
              <a:t>L</a:t>
            </a:r>
            <a:r>
              <a:t>oad your code with one of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devtools::</a:t>
            </a:r>
            <a:r>
              <a:rPr b="1"/>
              <a:t>load_all()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Re-loads all </a:t>
            </a:r>
            <a:r>
              <a:rPr i="1"/>
              <a:t>saved</a:t>
            </a:r>
            <a:r>
              <a:t> files in </a:t>
            </a: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</a:t>
            </a:r>
            <a:r>
              <a:rPr>
                <a:solidFill>
                  <a:srgbClr val="53585F"/>
                </a:solidFill>
              </a:rPr>
              <a:t> </a:t>
            </a:r>
            <a:r>
              <a:t>R/ into memory.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Ctrl/Cmd + Shift + L </a:t>
            </a:r>
            <a:r>
              <a:rPr>
                <a:solidFill>
                  <a:schemeClr val="accent1"/>
                </a:solidFill>
              </a:rPr>
              <a:t>(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keyboard shortcut</a:t>
            </a:r>
            <a:r>
              <a:rPr>
                <a:solidFill>
                  <a:schemeClr val="accent1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 b="0">
                <a:solidFill>
                  <a:srgbClr val="000000"/>
                </a:solidFill>
              </a:defRPr>
            </a:pPr>
            <a:r>
              <a:t>Saves all open files then calls load_all().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3. </a:t>
            </a:r>
            <a:r>
              <a:t>E</a:t>
            </a:r>
            <a:r>
              <a:t>xperiment in the console.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4. </a:t>
            </a:r>
            <a:r>
              <a:t>Repeat.</a:t>
            </a:r>
          </a:p>
        </p:txBody>
      </p:sp>
      <p:sp>
        <p:nvSpPr>
          <p:cNvPr id="207" name=""/>
          <p:cNvSpPr txBox="1"/>
          <p:nvPr/>
        </p:nvSpPr>
        <p:spPr>
          <a:xfrm>
            <a:off x="5060544" y="4998056"/>
            <a:ext cx="404871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08" name=""/>
          <p:cNvSpPr txBox="1"/>
          <p:nvPr/>
        </p:nvSpPr>
        <p:spPr>
          <a:xfrm>
            <a:off x="5060544" y="5660648"/>
            <a:ext cx="404871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09" name="Use consistent style with r-pkgs.had.co.nz/r.html#style…"/>
          <p:cNvSpPr txBox="1"/>
          <p:nvPr/>
        </p:nvSpPr>
        <p:spPr>
          <a:xfrm>
            <a:off x="4849398" y="8265064"/>
            <a:ext cx="4040242" cy="877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65099" indent="-165099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b="0"/>
              <a:t>Use consistent style with</a:t>
            </a:r>
            <a:r>
              <a:t> r-pkgs.had.co.nz/r.html#style</a:t>
            </a:r>
            <a:endParaRPr b="0"/>
          </a:p>
          <a:p>
            <a:pPr marL="165099" indent="-165099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b="0"/>
              <a:t>Click on a function and press </a:t>
            </a:r>
            <a:r>
              <a:t>F2</a:t>
            </a:r>
            <a:r>
              <a:rPr b="0"/>
              <a:t> to open its definition</a:t>
            </a:r>
            <a:endParaRPr b="0"/>
          </a:p>
          <a:p>
            <a:pPr marL="165099" indent="-165099">
              <a:lnSpc>
                <a:spcPct val="80000"/>
              </a:lnSpc>
              <a:spcBef>
                <a:spcPts val="8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b="0"/>
              <a:t>Search for a function with </a:t>
            </a:r>
            <a:r>
              <a:t>Ctrl + .</a:t>
            </a:r>
          </a:p>
        </p:txBody>
      </p:sp>
      <p:sp>
        <p:nvSpPr>
          <p:cNvPr id="210" name="Rounded Rectangle"/>
          <p:cNvSpPr/>
          <p:nvPr/>
        </p:nvSpPr>
        <p:spPr>
          <a:xfrm>
            <a:off x="11429834" y="3426118"/>
            <a:ext cx="2098600" cy="515542"/>
          </a:xfrm>
          <a:prstGeom prst="roundRect">
            <a:avLst>
              <a:gd name="adj" fmla="val 6231"/>
            </a:avLst>
          </a:prstGeom>
          <a:solidFill>
            <a:srgbClr val="DCDEE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211" name="Suggest packages that are not very essential to yours. Users can install them manually, or not, as they like."/>
          <p:cNvSpPr txBox="1"/>
          <p:nvPr/>
        </p:nvSpPr>
        <p:spPr>
          <a:xfrm>
            <a:off x="11392977" y="3346368"/>
            <a:ext cx="2136408" cy="62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Suggest</a:t>
            </a:r>
            <a:r>
              <a:t> packages that are not very essential to yours. Users can install them manually, or not, as they like.</a:t>
            </a:r>
          </a:p>
        </p:txBody>
      </p:sp>
      <p:sp>
        <p:nvSpPr>
          <p:cNvPr id="212" name="Rounded Rectangle"/>
          <p:cNvSpPr/>
          <p:nvPr/>
        </p:nvSpPr>
        <p:spPr>
          <a:xfrm>
            <a:off x="11429834" y="2855359"/>
            <a:ext cx="2098600" cy="515542"/>
          </a:xfrm>
          <a:prstGeom prst="roundRect">
            <a:avLst>
              <a:gd name="adj" fmla="val 6231"/>
            </a:avLst>
          </a:prstGeom>
          <a:solidFill>
            <a:srgbClr val="DCDEE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213" name="Import packages that your package must have to work. R will install them when it installs your package."/>
          <p:cNvSpPr txBox="1"/>
          <p:nvPr/>
        </p:nvSpPr>
        <p:spPr>
          <a:xfrm>
            <a:off x="11388995" y="2780027"/>
            <a:ext cx="2136408" cy="62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Import</a:t>
            </a:r>
            <a:r>
              <a:t> packages that your package </a:t>
            </a:r>
            <a:r>
              <a:rPr i="1"/>
              <a:t>must have</a:t>
            </a:r>
            <a:r>
              <a:t> to work. R will install them when it installs your package.</a:t>
            </a:r>
          </a:p>
        </p:txBody>
      </p:sp>
      <p:sp>
        <p:nvSpPr>
          <p:cNvPr id="214" name="GPL-2 license applies to your code, and all code anyone bundles with it, if re-shared."/>
          <p:cNvSpPr txBox="1"/>
          <p:nvPr/>
        </p:nvSpPr>
        <p:spPr>
          <a:xfrm>
            <a:off x="7471976" y="3427308"/>
            <a:ext cx="1658301" cy="62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defTabSz="572516">
              <a:lnSpc>
                <a:spcPct val="90000"/>
              </a:lnSpc>
              <a:defRPr b="0" sz="980">
                <a:solidFill>
                  <a:srgbClr val="000000"/>
                </a:solidFill>
              </a:defRPr>
            </a:pPr>
            <a:r>
              <a:t>GPL-2 license applies to your code, </a:t>
            </a:r>
            <a:r>
              <a:rPr i="1"/>
              <a:t>and all code anyone bundles with it</a:t>
            </a:r>
            <a:r>
              <a:t>, if re-shared.</a:t>
            </a:r>
          </a:p>
        </p:txBody>
      </p:sp>
      <p:sp>
        <p:nvSpPr>
          <p:cNvPr id="215" name="GPL-2"/>
          <p:cNvSpPr txBox="1"/>
          <p:nvPr/>
        </p:nvSpPr>
        <p:spPr>
          <a:xfrm>
            <a:off x="7906119" y="3282338"/>
            <a:ext cx="764615" cy="314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algn="ctr" defTabSz="572516">
              <a:lnSpc>
                <a:spcPct val="90000"/>
              </a:lnSpc>
              <a:defRPr sz="1274">
                <a:solidFill>
                  <a:srgbClr val="000000"/>
                </a:solidFill>
              </a:defRPr>
            </a:lvl1pPr>
          </a:lstStyle>
          <a:p>
            <a:pPr/>
            <a:r>
              <a:t>GPL-2</a:t>
            </a:r>
          </a:p>
        </p:txBody>
      </p:sp>
      <p:sp>
        <p:nvSpPr>
          <p:cNvPr id="216" name="No strings attached."/>
          <p:cNvSpPr txBox="1"/>
          <p:nvPr/>
        </p:nvSpPr>
        <p:spPr>
          <a:xfrm>
            <a:off x="4790962" y="3446494"/>
            <a:ext cx="1285299" cy="314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No strings attached.</a:t>
            </a:r>
          </a:p>
        </p:txBody>
      </p:sp>
      <p:sp>
        <p:nvSpPr>
          <p:cNvPr id="217" name="CC0"/>
          <p:cNvSpPr txBox="1"/>
          <p:nvPr/>
        </p:nvSpPr>
        <p:spPr>
          <a:xfrm>
            <a:off x="5189901" y="3282338"/>
            <a:ext cx="487421" cy="314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algn="ctr" defTabSz="572516">
              <a:lnSpc>
                <a:spcPct val="90000"/>
              </a:lnSpc>
              <a:defRPr sz="1274">
                <a:solidFill>
                  <a:srgbClr val="000000"/>
                </a:solidFill>
              </a:defRPr>
            </a:lvl1pPr>
          </a:lstStyle>
          <a:p>
            <a:pPr/>
            <a:r>
              <a:t>CC0</a:t>
            </a:r>
          </a:p>
        </p:txBody>
      </p:sp>
      <p:pic>
        <p:nvPicPr>
          <p:cNvPr id="218" name="pasted-image.tiff" descr="pasted-image.tif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761028" y="9192621"/>
            <a:ext cx="750266" cy="984349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Line"/>
          <p:cNvSpPr/>
          <p:nvPr/>
        </p:nvSpPr>
        <p:spPr>
          <a:xfrm>
            <a:off x="4803828" y="6204256"/>
            <a:ext cx="437469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0" name="WORKFLOW"/>
          <p:cNvSpPr txBox="1"/>
          <p:nvPr/>
        </p:nvSpPr>
        <p:spPr>
          <a:xfrm>
            <a:off x="4803378" y="6207262"/>
            <a:ext cx="83469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WORKFLOW</a:t>
            </a:r>
          </a:p>
        </p:txBody>
      </p:sp>
      <p:sp>
        <p:nvSpPr>
          <p:cNvPr id="221" name="Write Code (  R/)"/>
          <p:cNvSpPr txBox="1"/>
          <p:nvPr/>
        </p:nvSpPr>
        <p:spPr>
          <a:xfrm>
            <a:off x="4803549" y="4089380"/>
            <a:ext cx="24423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Write Code ( </a:t>
            </a:r>
            <a:r>
              <a:rPr sz="2300"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R/)</a:t>
            </a:r>
          </a:p>
        </p:txBody>
      </p:sp>
      <p:sp>
        <p:nvSpPr>
          <p:cNvPr id="222" name="Line"/>
          <p:cNvSpPr/>
          <p:nvPr/>
        </p:nvSpPr>
        <p:spPr>
          <a:xfrm>
            <a:off x="4820667" y="4110058"/>
            <a:ext cx="4358873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223" name="Table"/>
          <p:cNvGraphicFramePr/>
          <p:nvPr/>
        </p:nvGraphicFramePr>
        <p:xfrm>
          <a:off x="9921109" y="8293136"/>
          <a:ext cx="19120965" cy="221575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1158331"/>
                <a:gridCol w="2184689"/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 statement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Tests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expect_equal()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is equal within small numerical tolerance?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expect_identical()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is exactly equal?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expect_match()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matches specified string or regular expression?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expect_output()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prints specified output?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expect_message()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displays specified message?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expect_warning()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displays specified warning?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expect_error()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throws specified error?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expect_is()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output inherits from certain class?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expect_false()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returns FALSE?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expect_true()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returns TRUE?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4" name="Example Test"/>
          <p:cNvSpPr txBox="1"/>
          <p:nvPr/>
        </p:nvSpPr>
        <p:spPr>
          <a:xfrm>
            <a:off x="12099876" y="6812560"/>
            <a:ext cx="9177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def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defRPr>
            </a:pPr>
            <a:r>
              <a:t>Example Test</a:t>
            </a:r>
          </a:p>
        </p:txBody>
      </p:sp>
      <p:sp>
        <p:nvSpPr>
          <p:cNvPr id="225" name="Line"/>
          <p:cNvSpPr/>
          <p:nvPr/>
        </p:nvSpPr>
        <p:spPr>
          <a:xfrm>
            <a:off x="9439801" y="6460448"/>
            <a:ext cx="4223719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6" name="WORKFLOW"/>
          <p:cNvSpPr txBox="1"/>
          <p:nvPr/>
        </p:nvSpPr>
        <p:spPr>
          <a:xfrm>
            <a:off x="9439350" y="6463455"/>
            <a:ext cx="83469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WORKFLOW</a:t>
            </a:r>
          </a:p>
        </p:txBody>
      </p:sp>
      <p:sp>
        <p:nvSpPr>
          <p:cNvPr id="227" name=""/>
          <p:cNvSpPr txBox="1"/>
          <p:nvPr/>
        </p:nvSpPr>
        <p:spPr>
          <a:xfrm>
            <a:off x="9437227" y="5305383"/>
            <a:ext cx="404870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28" name="Test (  tests/)"/>
          <p:cNvSpPr txBox="1"/>
          <p:nvPr/>
        </p:nvSpPr>
        <p:spPr>
          <a:xfrm>
            <a:off x="9422106" y="4093405"/>
            <a:ext cx="203264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Test ( </a:t>
            </a:r>
            <a:r>
              <a:rPr sz="2300">
                <a:latin typeface="FontAwesome"/>
                <a:ea typeface="FontAwesome"/>
                <a:cs typeface="FontAwesome"/>
                <a:sym typeface="FontAwesome"/>
              </a:rPr>
              <a:t> tests</a:t>
            </a:r>
            <a:r>
              <a:t>/)</a:t>
            </a:r>
          </a:p>
        </p:txBody>
      </p:sp>
      <p:sp>
        <p:nvSpPr>
          <p:cNvPr id="229" name="Line"/>
          <p:cNvSpPr/>
          <p:nvPr/>
        </p:nvSpPr>
        <p:spPr>
          <a:xfrm>
            <a:off x="9439224" y="4114083"/>
            <a:ext cx="4241680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30" name="devtools.png" descr="devtools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2302192" y="196937"/>
            <a:ext cx="1384301" cy="1604359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The   DESCRIPTION file describes your work,  sets up how your package will work with other packages, and applies a copyright."/>
          <p:cNvSpPr txBox="1"/>
          <p:nvPr/>
        </p:nvSpPr>
        <p:spPr>
          <a:xfrm>
            <a:off x="4730273" y="1811921"/>
            <a:ext cx="4509454" cy="616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The  </a:t>
            </a: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 </a:t>
            </a:r>
            <a:r>
              <a:t>DESCRIPTION file describes your work,  sets up how your package will work with other packages, and applies a copyright.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ctangle"/>
          <p:cNvSpPr/>
          <p:nvPr/>
        </p:nvSpPr>
        <p:spPr>
          <a:xfrm>
            <a:off x="9430210" y="9771046"/>
            <a:ext cx="424284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34" name="Group"/>
          <p:cNvSpPr/>
          <p:nvPr/>
        </p:nvSpPr>
        <p:spPr>
          <a:xfrm>
            <a:off x="9435831" y="6804054"/>
            <a:ext cx="4218899" cy="134625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235" name="Group"/>
          <p:cNvSpPr/>
          <p:nvPr/>
        </p:nvSpPr>
        <p:spPr>
          <a:xfrm>
            <a:off x="326895" y="1556467"/>
            <a:ext cx="4206199" cy="1048255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236" name="Group"/>
          <p:cNvSpPr/>
          <p:nvPr/>
        </p:nvSpPr>
        <p:spPr>
          <a:xfrm>
            <a:off x="326895" y="8594791"/>
            <a:ext cx="4484125" cy="132325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237" name="Group"/>
          <p:cNvSpPr/>
          <p:nvPr/>
        </p:nvSpPr>
        <p:spPr>
          <a:xfrm>
            <a:off x="4811584" y="1032820"/>
            <a:ext cx="4346832" cy="6790749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238" name="Line"/>
          <p:cNvSpPr/>
          <p:nvPr/>
        </p:nvSpPr>
        <p:spPr>
          <a:xfrm>
            <a:off x="9428543" y="730478"/>
            <a:ext cx="2495496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39" name=".Rd FORMATTING TAGS"/>
          <p:cNvSpPr txBox="1"/>
          <p:nvPr/>
        </p:nvSpPr>
        <p:spPr>
          <a:xfrm>
            <a:off x="327057" y="5088402"/>
            <a:ext cx="15526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.Rd FORMATTING TAGS</a:t>
            </a:r>
          </a:p>
        </p:txBody>
      </p:sp>
      <p:sp>
        <p:nvSpPr>
          <p:cNvPr id="240" name="Add Data ( data/)"/>
          <p:cNvSpPr txBox="1"/>
          <p:nvPr/>
        </p:nvSpPr>
        <p:spPr>
          <a:xfrm>
            <a:off x="9405293" y="692149"/>
            <a:ext cx="254199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Add Data (</a:t>
            </a:r>
            <a:r>
              <a:rPr sz="2300"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data/)</a:t>
            </a:r>
          </a:p>
        </p:txBody>
      </p:sp>
      <p:sp>
        <p:nvSpPr>
          <p:cNvPr id="241" name="RStudio® is a trademark of RStudio, Inc.  •  CC BY RStudio •  info@rstudio.com  •  844-448-1212 • rstudio.com •  Learn more at http://r-pkgs.had.co.nz/  •  devtools 1.5.1  •  Updated: 2015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•  Learn more at</a:t>
            </a:r>
            <a:r>
              <a:rPr b="1"/>
              <a:t> http://r-pkgs.had.co.nz/ </a:t>
            </a:r>
            <a:r>
              <a:t> •  devtools 1.5.1  •  Updated: 2015-01</a:t>
            </a:r>
          </a:p>
        </p:txBody>
      </p:sp>
      <p:pic>
        <p:nvPicPr>
          <p:cNvPr id="242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4" name="Document ( man/)"/>
          <p:cNvSpPr txBox="1"/>
          <p:nvPr/>
        </p:nvSpPr>
        <p:spPr>
          <a:xfrm>
            <a:off x="295719" y="681616"/>
            <a:ext cx="273281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Document (</a:t>
            </a:r>
            <a:r>
              <a:rPr sz="2300"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man/)</a:t>
            </a:r>
          </a:p>
        </p:txBody>
      </p:sp>
      <p:sp>
        <p:nvSpPr>
          <p:cNvPr id="245" name="Line"/>
          <p:cNvSpPr/>
          <p:nvPr/>
        </p:nvSpPr>
        <p:spPr>
          <a:xfrm>
            <a:off x="312837" y="719945"/>
            <a:ext cx="8852468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6" name="Line"/>
          <p:cNvSpPr/>
          <p:nvPr/>
        </p:nvSpPr>
        <p:spPr>
          <a:xfrm>
            <a:off x="9440169" y="5586238"/>
            <a:ext cx="4246175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7" name="Organize ( NAMESPACE)"/>
          <p:cNvSpPr txBox="1"/>
          <p:nvPr/>
        </p:nvSpPr>
        <p:spPr>
          <a:xfrm>
            <a:off x="9416919" y="5547909"/>
            <a:ext cx="341902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Organize (</a:t>
            </a:r>
            <a:r>
              <a:rPr sz="2300">
                <a:latin typeface="FontAwesome"/>
                <a:ea typeface="FontAwesome"/>
                <a:cs typeface="FontAwesome"/>
                <a:sym typeface="FontAwesome"/>
              </a:rPr>
              <a:t> </a:t>
            </a:r>
            <a:r>
              <a:t>NAMESPACE)</a:t>
            </a:r>
          </a:p>
        </p:txBody>
      </p:sp>
      <p:sp>
        <p:nvSpPr>
          <p:cNvPr id="248" name="Teach ( vignettes/)"/>
          <p:cNvSpPr txBox="1"/>
          <p:nvPr/>
        </p:nvSpPr>
        <p:spPr>
          <a:xfrm>
            <a:off x="306210" y="7892529"/>
            <a:ext cx="273789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Teach (</a:t>
            </a:r>
            <a:r>
              <a:rPr sz="2300"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vignettes/)</a:t>
            </a:r>
          </a:p>
        </p:txBody>
      </p:sp>
      <p:sp>
        <p:nvSpPr>
          <p:cNvPr id="249" name="Line"/>
          <p:cNvSpPr/>
          <p:nvPr/>
        </p:nvSpPr>
        <p:spPr>
          <a:xfrm>
            <a:off x="323328" y="7930858"/>
            <a:ext cx="8852468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50" name="---…"/>
          <p:cNvSpPr/>
          <p:nvPr/>
        </p:nvSpPr>
        <p:spPr>
          <a:xfrm>
            <a:off x="4971229" y="8601141"/>
            <a:ext cx="4027542" cy="1646146"/>
          </a:xfrm>
          <a:prstGeom prst="rect">
            <a:avLst/>
          </a:prstGeom>
          <a:solidFill>
            <a:srgbClr val="FFFFFF"/>
          </a:solidFill>
          <a:ln w="12700">
            <a:solidFill>
              <a:srgbClr val="53585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---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title: "Vignette Title"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author: "Vignette Author"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date: "`r Sys.Date()`"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output: rmarkdown::html_vignette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vignette: &gt;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%\VignetteIndexEntry{Vignette Title}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%\VignetteEngine{knitr::rmarkdown}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\usepackage[utf8]{inputenc}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---</a:t>
            </a:r>
          </a:p>
        </p:txBody>
      </p:sp>
      <p:sp>
        <p:nvSpPr>
          <p:cNvPr id="251" name=" vignettes/ holds documents that teach your users how to solve real problems with your tools."/>
          <p:cNvSpPr txBox="1"/>
          <p:nvPr/>
        </p:nvSpPr>
        <p:spPr>
          <a:xfrm>
            <a:off x="205439" y="8116258"/>
            <a:ext cx="8367284" cy="63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vignettes/ holds documents that teach your users how to solve real problems with your tools.</a:t>
            </a:r>
          </a:p>
        </p:txBody>
      </p:sp>
      <p:sp>
        <p:nvSpPr>
          <p:cNvPr id="252" name="Create a  vignettes/  directory and a template vignette with…"/>
          <p:cNvSpPr txBox="1"/>
          <p:nvPr/>
        </p:nvSpPr>
        <p:spPr>
          <a:xfrm>
            <a:off x="851468" y="8472927"/>
            <a:ext cx="4040242" cy="1614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Create a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vignettes/  directory and a template vignette with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devtools::</a:t>
            </a:r>
            <a:r>
              <a:rPr b="1"/>
              <a:t>use_vignette()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Adds template vignette as vignettes/my-vignette.Rmd.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Append YAML headers to your vignettes (like right)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Write the body of your vignettes in R Markdown 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(</a:t>
            </a:r>
            <a:r>
              <a:rPr u="sng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hlinkClick r:id="rId6" invalidUrl="" action="" tgtFrame="" tooltip="" history="1" highlightClick="0" endSnd="0"/>
              </a:rPr>
              <a:t>rmarkdown.rstudio.com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)</a:t>
            </a:r>
          </a:p>
        </p:txBody>
      </p:sp>
      <p:sp>
        <p:nvSpPr>
          <p:cNvPr id="253" name=""/>
          <p:cNvSpPr txBox="1"/>
          <p:nvPr/>
        </p:nvSpPr>
        <p:spPr>
          <a:xfrm>
            <a:off x="433254" y="8587074"/>
            <a:ext cx="404871" cy="41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54" name=""/>
          <p:cNvSpPr txBox="1"/>
          <p:nvPr/>
        </p:nvSpPr>
        <p:spPr>
          <a:xfrm>
            <a:off x="433254" y="9217243"/>
            <a:ext cx="404871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55" name=""/>
          <p:cNvSpPr txBox="1"/>
          <p:nvPr/>
        </p:nvSpPr>
        <p:spPr>
          <a:xfrm>
            <a:off x="433254" y="9466413"/>
            <a:ext cx="404871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56" name="\email{name@@foo.com}…"/>
          <p:cNvSpPr txBox="1"/>
          <p:nvPr/>
        </p:nvSpPr>
        <p:spPr>
          <a:xfrm>
            <a:off x="2335919" y="5385108"/>
            <a:ext cx="2218234" cy="2551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\email{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name@@foo.com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\href{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url</a:t>
            </a:r>
            <a:r>
              <a:t>}{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display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\url{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url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\link[=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dest</a:t>
            </a:r>
            <a:r>
              <a:t>]{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display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\linkS4class{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class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\code{\link{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function</a:t>
            </a:r>
            <a:r>
              <a:t>}}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\code{\link[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package</a:t>
            </a:r>
            <a:r>
              <a:t>]{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function</a:t>
            </a:r>
            <a:r>
              <a:t>}}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\tabular{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lcr</a:t>
            </a:r>
            <a:r>
              <a:t>}{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    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left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\tab 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centered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\tab</a:t>
            </a:r>
            <a:r>
              <a:rPr>
                <a:solidFill>
                  <a:schemeClr val="accent1"/>
                </a:solidFill>
              </a:rPr>
              <a:t> 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right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\cr</a:t>
            </a:r>
            <a:endParaRPr>
              <a:solidFill>
                <a:schemeClr val="accent1"/>
              </a:solidFill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chemeClr val="accent1"/>
                </a:solidFill>
              </a:rPr>
              <a:t>    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cell </a:t>
            </a:r>
            <a:r>
              <a:t>\tab 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cell</a:t>
            </a:r>
            <a:r>
              <a:rPr>
                <a:solidFill>
                  <a:schemeClr val="accent1"/>
                </a:solidFill>
              </a:rPr>
              <a:t>            </a:t>
            </a:r>
            <a:r>
              <a:t>\tab</a:t>
            </a:r>
            <a:r>
              <a:rPr>
                <a:solidFill>
                  <a:schemeClr val="accent1"/>
                </a:solidFill>
              </a:rPr>
              <a:t> 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cell </a:t>
            </a:r>
            <a:r>
              <a:rPr>
                <a:solidFill>
                  <a:schemeClr val="accent1"/>
                </a:solidFill>
              </a:rPr>
              <a:t>  </a:t>
            </a:r>
            <a:r>
              <a:t>\cr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}</a:t>
            </a:r>
          </a:p>
        </p:txBody>
      </p:sp>
      <p:sp>
        <p:nvSpPr>
          <p:cNvPr id="257" name="\emph{italic text}…"/>
          <p:cNvSpPr txBox="1"/>
          <p:nvPr/>
        </p:nvSpPr>
        <p:spPr>
          <a:xfrm>
            <a:off x="437974" y="5385108"/>
            <a:ext cx="1514308" cy="2216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\emph{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italic text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\strong{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bold text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\code{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function(args)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\pkg{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package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\dontrun{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code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\dontshow{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code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\donttest{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code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\deqn{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 + b (block)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\eqn{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 + b (inline)</a:t>
            </a:r>
            <a:r>
              <a:t>}</a:t>
            </a:r>
          </a:p>
        </p:txBody>
      </p:sp>
      <p:sp>
        <p:nvSpPr>
          <p:cNvPr id="258" name=" man/ contains the documentation for your functions, the help…"/>
          <p:cNvSpPr txBox="1"/>
          <p:nvPr/>
        </p:nvSpPr>
        <p:spPr>
          <a:xfrm>
            <a:off x="319746" y="1088232"/>
            <a:ext cx="4242842" cy="493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man/ contains the documentation for your functions, the help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pages in your package.</a:t>
            </a:r>
          </a:p>
        </p:txBody>
      </p:sp>
      <p:sp>
        <p:nvSpPr>
          <p:cNvPr id="259" name="1. Add roxygen comments in your .R files…"/>
          <p:cNvSpPr txBox="1"/>
          <p:nvPr/>
        </p:nvSpPr>
        <p:spPr>
          <a:xfrm>
            <a:off x="329181" y="2986124"/>
            <a:ext cx="4170380" cy="1996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1.</a:t>
            </a:r>
            <a:r>
              <a:rPr>
                <a:solidFill>
                  <a:srgbClr val="A6AAA9"/>
                </a:solidFill>
              </a:rPr>
              <a:t> </a:t>
            </a:r>
            <a:r>
              <a:t>Add roxygen comments in your .R files</a:t>
            </a:r>
          </a:p>
          <a:p>
            <a:pPr marL="279400" indent="-2794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2. </a:t>
            </a:r>
            <a:r>
              <a:t>Convert roxygen comments into documentation with one of: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devtools::</a:t>
            </a:r>
            <a:r>
              <a:rPr b="1"/>
              <a:t>document()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Converts roxygen comments to .Rd files and places them in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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man/. Builds NAMESPACE.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Ctrl/Cmd + Shift + D 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(Keyboard Shortcut)</a:t>
            </a:r>
          </a:p>
          <a:p>
            <a:pPr marL="279400" indent="-279400">
              <a:lnSpc>
                <a:spcPct val="90000"/>
              </a:lnSpc>
              <a:spcBef>
                <a:spcPts val="4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3. </a:t>
            </a:r>
            <a:r>
              <a:t>Open help pages with </a:t>
            </a:r>
            <a:r>
              <a:rPr b="1"/>
              <a:t>? </a:t>
            </a:r>
            <a:r>
              <a:t>to preview documentation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4. </a:t>
            </a:r>
            <a:r>
              <a:t>Repeat</a:t>
            </a:r>
          </a:p>
        </p:txBody>
      </p:sp>
      <p:sp>
        <p:nvSpPr>
          <p:cNvPr id="260" name="Use roxygen comments to document each function beside its definition…"/>
          <p:cNvSpPr txBox="1"/>
          <p:nvPr/>
        </p:nvSpPr>
        <p:spPr>
          <a:xfrm>
            <a:off x="851468" y="1459278"/>
            <a:ext cx="3693377" cy="1170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t>Use roxygen comments to document each function beside its definition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t>Document the name of each exported data set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Include helpful examples for each function</a:t>
            </a:r>
          </a:p>
        </p:txBody>
      </p:sp>
      <p:sp>
        <p:nvSpPr>
          <p:cNvPr id="261" name=""/>
          <p:cNvSpPr txBox="1"/>
          <p:nvPr/>
        </p:nvSpPr>
        <p:spPr>
          <a:xfrm>
            <a:off x="433254" y="1581867"/>
            <a:ext cx="404871" cy="41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62" name=""/>
          <p:cNvSpPr txBox="1"/>
          <p:nvPr/>
        </p:nvSpPr>
        <p:spPr>
          <a:xfrm>
            <a:off x="433254" y="1935957"/>
            <a:ext cx="404871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63" name=""/>
          <p:cNvSpPr txBox="1"/>
          <p:nvPr/>
        </p:nvSpPr>
        <p:spPr>
          <a:xfrm>
            <a:off x="433254" y="2239248"/>
            <a:ext cx="404871" cy="41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64" name="Line"/>
          <p:cNvSpPr/>
          <p:nvPr/>
        </p:nvSpPr>
        <p:spPr>
          <a:xfrm>
            <a:off x="300264" y="5070816"/>
            <a:ext cx="4228214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65" name="WORKFLOW"/>
          <p:cNvSpPr txBox="1"/>
          <p:nvPr/>
        </p:nvSpPr>
        <p:spPr>
          <a:xfrm>
            <a:off x="342681" y="2776445"/>
            <a:ext cx="83469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WORKFLOW</a:t>
            </a:r>
          </a:p>
        </p:txBody>
      </p:sp>
      <p:sp>
        <p:nvSpPr>
          <p:cNvPr id="266" name="Line"/>
          <p:cNvSpPr/>
          <p:nvPr/>
        </p:nvSpPr>
        <p:spPr>
          <a:xfrm>
            <a:off x="315888" y="2720759"/>
            <a:ext cx="4228214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67" name="The roxygen2 package lets you write…"/>
          <p:cNvSpPr txBox="1"/>
          <p:nvPr/>
        </p:nvSpPr>
        <p:spPr>
          <a:xfrm>
            <a:off x="4867388" y="1425726"/>
            <a:ext cx="4242841" cy="2613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 </a:t>
            </a:r>
            <a:r>
              <a:rPr b="1"/>
              <a:t>roxygen2 </a:t>
            </a:r>
            <a:r>
              <a:t>package</a:t>
            </a:r>
            <a:r>
              <a:rPr b="1"/>
              <a:t> </a:t>
            </a:r>
            <a:r>
              <a:t>lets you write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documentation inline in your .R files with a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shorthand syntax. devtools implements 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roxygen2 to make documentation.</a:t>
            </a:r>
          </a:p>
          <a:p>
            <a:pPr marL="266700" indent="-1397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Add roxygen documentation as comment lines </a:t>
            </a:r>
          </a:p>
          <a:p>
            <a:pPr indent="1270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that begin with </a:t>
            </a:r>
            <a:r>
              <a:rPr b="1"/>
              <a:t>#’</a:t>
            </a:r>
            <a:r>
              <a:t>. </a:t>
            </a:r>
          </a:p>
          <a:p>
            <a:pPr marL="266700" indent="-1397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Place comment lines directly above the code that defines the object documented. </a:t>
            </a:r>
          </a:p>
          <a:p>
            <a:pPr marL="266700" indent="-1397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Place a roxygen </a:t>
            </a:r>
            <a:r>
              <a:rPr b="1"/>
              <a:t>@ </a:t>
            </a:r>
            <a:r>
              <a:t>tag (right) after </a:t>
            </a:r>
            <a:r>
              <a:rPr b="1"/>
              <a:t>#’</a:t>
            </a:r>
            <a:r>
              <a:t> to supply a specific section of documentation. </a:t>
            </a:r>
          </a:p>
          <a:p>
            <a:pPr marL="266700" indent="-1397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Untagged lines will be used to generate a title, description, and details section (in that order)</a:t>
            </a:r>
          </a:p>
        </p:txBody>
      </p:sp>
      <p:sp>
        <p:nvSpPr>
          <p:cNvPr id="268" name="#' Add together two numbers.…"/>
          <p:cNvSpPr/>
          <p:nvPr/>
        </p:nvSpPr>
        <p:spPr>
          <a:xfrm>
            <a:off x="4978005" y="3968243"/>
            <a:ext cx="4027542" cy="1983830"/>
          </a:xfrm>
          <a:prstGeom prst="rect">
            <a:avLst/>
          </a:prstGeom>
          <a:solidFill>
            <a:srgbClr val="FFFFFF"/>
          </a:solidFill>
          <a:ln w="12700">
            <a:solidFill>
              <a:srgbClr val="53585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Add together two numbers.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@param x A number.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@param y A number.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@return The sum of \code{x} and \code{y}.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@examples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add(1, 1)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@export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add &lt;- function(x, y) {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x + y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269" name="Rectangle"/>
          <p:cNvSpPr/>
          <p:nvPr/>
        </p:nvSpPr>
        <p:spPr>
          <a:xfrm>
            <a:off x="7386803" y="6651105"/>
            <a:ext cx="1446480" cy="40124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0" name="Rectangle"/>
          <p:cNvSpPr/>
          <p:nvPr/>
        </p:nvSpPr>
        <p:spPr>
          <a:xfrm>
            <a:off x="7386803" y="7083814"/>
            <a:ext cx="1446480" cy="43180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1" name="Rectangle"/>
          <p:cNvSpPr/>
          <p:nvPr/>
        </p:nvSpPr>
        <p:spPr>
          <a:xfrm>
            <a:off x="7386803" y="7553610"/>
            <a:ext cx="1446480" cy="20222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2" name="data"/>
          <p:cNvSpPr txBox="1"/>
          <p:nvPr/>
        </p:nvSpPr>
        <p:spPr>
          <a:xfrm>
            <a:off x="8402996" y="6822555"/>
            <a:ext cx="406220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 algn="ctr">
              <a:spcBef>
                <a:spcPts val="0"/>
              </a:spcBef>
              <a:defRPr b="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defRPr>
            </a:pPr>
            <a:r>
              <a:t>data</a:t>
            </a:r>
          </a:p>
        </p:txBody>
      </p:sp>
      <p:sp>
        <p:nvSpPr>
          <p:cNvPr id="273" name="S4"/>
          <p:cNvSpPr txBox="1"/>
          <p:nvPr/>
        </p:nvSpPr>
        <p:spPr>
          <a:xfrm>
            <a:off x="8504723" y="7257932"/>
            <a:ext cx="278966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 algn="ctr">
              <a:spcBef>
                <a:spcPts val="0"/>
              </a:spcBef>
              <a:defRPr b="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defRPr>
            </a:pPr>
            <a:r>
              <a:t>S4</a:t>
            </a:r>
          </a:p>
        </p:txBody>
      </p:sp>
      <p:sp>
        <p:nvSpPr>
          <p:cNvPr id="274" name="RC"/>
          <p:cNvSpPr txBox="1"/>
          <p:nvPr/>
        </p:nvSpPr>
        <p:spPr>
          <a:xfrm>
            <a:off x="8495277" y="7517601"/>
            <a:ext cx="295578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 algn="ctr">
              <a:spcBef>
                <a:spcPts val="0"/>
              </a:spcBef>
              <a:defRPr b="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defRPr>
            </a:pPr>
            <a:r>
              <a:t>RC</a:t>
            </a:r>
          </a:p>
        </p:txBody>
      </p:sp>
      <p:sp>
        <p:nvSpPr>
          <p:cNvPr id="275" name="@aliases…"/>
          <p:cNvSpPr txBox="1"/>
          <p:nvPr/>
        </p:nvSpPr>
        <p:spPr>
          <a:xfrm>
            <a:off x="5054892" y="6356232"/>
            <a:ext cx="948611" cy="1442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@aliases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@concepts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@describeIn</a:t>
            </a:r>
          </a:p>
          <a:p>
            <a:pPr>
              <a:lnSpc>
                <a:spcPct val="12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@examples</a:t>
            </a:r>
          </a:p>
          <a:p>
            <a:pPr>
              <a:lnSpc>
                <a:spcPct val="12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@export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@family</a:t>
            </a:r>
          </a:p>
        </p:txBody>
      </p:sp>
      <p:sp>
        <p:nvSpPr>
          <p:cNvPr id="276" name="@inheritParams…"/>
          <p:cNvSpPr txBox="1"/>
          <p:nvPr/>
        </p:nvSpPr>
        <p:spPr>
          <a:xfrm>
            <a:off x="6103709" y="6356232"/>
            <a:ext cx="1175383" cy="1442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@inheritParams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@keywords</a:t>
            </a:r>
          </a:p>
          <a:p>
            <a:pPr>
              <a:lnSpc>
                <a:spcPct val="12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@param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@rdname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</a:t>
            </a:r>
            <a:r>
              <a:rPr b="1"/>
              <a:t>return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@section</a:t>
            </a:r>
          </a:p>
        </p:txBody>
      </p:sp>
      <p:sp>
        <p:nvSpPr>
          <p:cNvPr id="277" name="@seealso…"/>
          <p:cNvSpPr txBox="1"/>
          <p:nvPr/>
        </p:nvSpPr>
        <p:spPr>
          <a:xfrm>
            <a:off x="7379298" y="6356232"/>
            <a:ext cx="789658" cy="1442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@seealso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@format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@source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@include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@slot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@field</a:t>
            </a:r>
          </a:p>
        </p:txBody>
      </p:sp>
      <p:sp>
        <p:nvSpPr>
          <p:cNvPr id="278" name="COMMON ROXYGEN TAGS"/>
          <p:cNvSpPr txBox="1"/>
          <p:nvPr/>
        </p:nvSpPr>
        <p:spPr>
          <a:xfrm>
            <a:off x="4834447" y="6103008"/>
            <a:ext cx="171008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COMMON ROXYGEN TAGS</a:t>
            </a:r>
          </a:p>
        </p:txBody>
      </p:sp>
      <p:sp>
        <p:nvSpPr>
          <p:cNvPr id="279" name="Line"/>
          <p:cNvSpPr/>
          <p:nvPr/>
        </p:nvSpPr>
        <p:spPr>
          <a:xfrm>
            <a:off x="4807653" y="6085422"/>
            <a:ext cx="436791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0" name="Line"/>
          <p:cNvSpPr/>
          <p:nvPr/>
        </p:nvSpPr>
        <p:spPr>
          <a:xfrm>
            <a:off x="4816814" y="1035995"/>
            <a:ext cx="4347774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1" name="roxygen2"/>
          <p:cNvSpPr txBox="1"/>
          <p:nvPr/>
        </p:nvSpPr>
        <p:spPr>
          <a:xfrm>
            <a:off x="4907863" y="997667"/>
            <a:ext cx="124618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roxygen2</a:t>
            </a:r>
          </a:p>
        </p:txBody>
      </p:sp>
      <p:sp>
        <p:nvSpPr>
          <p:cNvPr id="282" name="devtools::use_data()…"/>
          <p:cNvSpPr txBox="1"/>
          <p:nvPr/>
        </p:nvSpPr>
        <p:spPr>
          <a:xfrm>
            <a:off x="9502794" y="2552217"/>
            <a:ext cx="4040242" cy="1480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devtools::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use_data()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Adds a data object to data/ </a:t>
            </a:r>
          </a:p>
          <a:p>
            <a:pPr>
              <a:lnSpc>
                <a:spcPct val="80000"/>
              </a:lnSpc>
              <a:spcBef>
                <a:spcPts val="9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(R/Sysdata.rda if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internal = TRUE</a:t>
            </a:r>
            <a:r>
              <a:t>)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devtools::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use_data_raw()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Adds an R Script used to clean a data set to data-raw/. Includes data-raw/ on .Rbuildignore.</a:t>
            </a:r>
          </a:p>
        </p:txBody>
      </p:sp>
      <p:sp>
        <p:nvSpPr>
          <p:cNvPr id="283" name="Group"/>
          <p:cNvSpPr/>
          <p:nvPr/>
        </p:nvSpPr>
        <p:spPr>
          <a:xfrm>
            <a:off x="9435831" y="1570201"/>
            <a:ext cx="4218899" cy="95340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284" name="Save data as .Rdata files (suggested)…"/>
          <p:cNvSpPr txBox="1"/>
          <p:nvPr/>
        </p:nvSpPr>
        <p:spPr>
          <a:xfrm>
            <a:off x="9945560" y="1556467"/>
            <a:ext cx="3630164" cy="926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Save data as .Rdata files (suggested) 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Store data in one of </a:t>
            </a:r>
            <a:r>
              <a:rPr b="1"/>
              <a:t>data/</a:t>
            </a:r>
            <a:r>
              <a:t>, </a:t>
            </a:r>
            <a:r>
              <a:rPr b="1"/>
              <a:t>R/Sysdata.rda</a:t>
            </a:r>
            <a:r>
              <a:t>, </a:t>
            </a:r>
            <a:r>
              <a:rPr b="1"/>
              <a:t>inst/extdata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 b="0">
                <a:solidFill>
                  <a:srgbClr val="000000"/>
                </a:solidFill>
              </a:defRPr>
            </a:pPr>
            <a:r>
              <a:t>Always use </a:t>
            </a:r>
            <a:r>
              <a:rPr b="1"/>
              <a:t>LazyData: true</a:t>
            </a:r>
            <a:r>
              <a:t> in your DESCRIPTION file.</a:t>
            </a:r>
          </a:p>
        </p:txBody>
      </p:sp>
      <p:sp>
        <p:nvSpPr>
          <p:cNvPr id="285" name=""/>
          <p:cNvSpPr txBox="1"/>
          <p:nvPr/>
        </p:nvSpPr>
        <p:spPr>
          <a:xfrm>
            <a:off x="9527538" y="1586953"/>
            <a:ext cx="404870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86" name=""/>
          <p:cNvSpPr txBox="1"/>
          <p:nvPr/>
        </p:nvSpPr>
        <p:spPr>
          <a:xfrm>
            <a:off x="9527538" y="1867873"/>
            <a:ext cx="404870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87" name=""/>
          <p:cNvSpPr txBox="1"/>
          <p:nvPr/>
        </p:nvSpPr>
        <p:spPr>
          <a:xfrm>
            <a:off x="9527538" y="2148793"/>
            <a:ext cx="404870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88" name="Store data in…"/>
          <p:cNvSpPr txBox="1"/>
          <p:nvPr/>
        </p:nvSpPr>
        <p:spPr>
          <a:xfrm>
            <a:off x="9504031" y="3912332"/>
            <a:ext cx="4251841" cy="1323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Store data in </a:t>
            </a:r>
          </a:p>
          <a:p>
            <a:pPr marL="381000" indent="-1651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data/</a:t>
            </a:r>
            <a:r>
              <a:rPr b="0"/>
              <a:t> to make data available to package users</a:t>
            </a:r>
            <a:endParaRPr b="0"/>
          </a:p>
          <a:p>
            <a:pPr marL="381000" indent="-1651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R/sysdata.rda </a:t>
            </a:r>
            <a:r>
              <a:rPr b="0"/>
              <a:t>to keep data internal for use by your functions.</a:t>
            </a:r>
            <a:endParaRPr b="0"/>
          </a:p>
          <a:p>
            <a:pPr marL="381000" indent="-165100">
              <a:lnSpc>
                <a:spcPct val="90000"/>
              </a:lnSpc>
              <a:spcBef>
                <a:spcPts val="8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inst/extdata </a:t>
            </a:r>
            <a:r>
              <a:rPr b="0"/>
              <a:t>to make raw data available for loading and parsing examples. Access this data with </a:t>
            </a:r>
            <a:r>
              <a:t>system.file()</a:t>
            </a:r>
          </a:p>
        </p:txBody>
      </p:sp>
      <p:sp>
        <p:nvSpPr>
          <p:cNvPr id="289" name="The  data/ directory allows you to…"/>
          <p:cNvSpPr txBox="1"/>
          <p:nvPr/>
        </p:nvSpPr>
        <p:spPr>
          <a:xfrm>
            <a:off x="9428609" y="980496"/>
            <a:ext cx="4246044" cy="63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 data</a:t>
            </a:r>
            <a:r>
              <a:t>/ directory allows you to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include data with your package.</a:t>
            </a:r>
          </a:p>
        </p:txBody>
      </p:sp>
      <p:sp>
        <p:nvSpPr>
          <p:cNvPr id="290" name="Line"/>
          <p:cNvSpPr/>
          <p:nvPr/>
        </p:nvSpPr>
        <p:spPr>
          <a:xfrm>
            <a:off x="9434136" y="3896778"/>
            <a:ext cx="4200938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91" name="The   NAMESPACE file helps you make your package self-contained: it won’t interfere with other packages, and other packages won’t interfere with it."/>
          <p:cNvSpPr txBox="1"/>
          <p:nvPr/>
        </p:nvSpPr>
        <p:spPr>
          <a:xfrm>
            <a:off x="9453374" y="5976156"/>
            <a:ext cx="4278492" cy="757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The  </a:t>
            </a: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 </a:t>
            </a:r>
            <a:r>
              <a:t>NAMESPACE file helps you make your package self-contained: it won’t interfere with other packages, and other packages won’t interfere with it.</a:t>
            </a:r>
          </a:p>
        </p:txBody>
      </p:sp>
      <p:sp>
        <p:nvSpPr>
          <p:cNvPr id="292" name="Export functions for users by placing @export in their roxygen comments…"/>
          <p:cNvSpPr txBox="1"/>
          <p:nvPr/>
        </p:nvSpPr>
        <p:spPr>
          <a:xfrm>
            <a:off x="9945560" y="6779065"/>
            <a:ext cx="3693376" cy="1359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t>Export functions for users by placing </a:t>
            </a:r>
            <a:r>
              <a:rPr b="1"/>
              <a:t>@export </a:t>
            </a:r>
            <a:r>
              <a:t>in their roxygen comments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Import objects from other packages with </a:t>
            </a:r>
            <a:r>
              <a:rPr b="1"/>
              <a:t>package::object</a:t>
            </a:r>
            <a:r>
              <a:t> (recommended) or  </a:t>
            </a:r>
            <a:r>
              <a:rPr b="1"/>
              <a:t>@import</a:t>
            </a:r>
            <a:r>
              <a:t>, </a:t>
            </a:r>
            <a:r>
              <a:rPr b="1"/>
              <a:t>@importFrom</a:t>
            </a:r>
            <a:r>
              <a:t>, </a:t>
            </a:r>
            <a:r>
              <a:rPr b="1"/>
              <a:t>@importClassesFrom</a:t>
            </a:r>
            <a:r>
              <a:t>, </a:t>
            </a:r>
            <a:r>
              <a:rPr b="1"/>
              <a:t>@importMethodsFrom</a:t>
            </a:r>
            <a:r>
              <a:t> (not always recommended)</a:t>
            </a:r>
          </a:p>
        </p:txBody>
      </p:sp>
      <p:sp>
        <p:nvSpPr>
          <p:cNvPr id="293" name="1. Modify your code or tests.…"/>
          <p:cNvSpPr txBox="1"/>
          <p:nvPr/>
        </p:nvSpPr>
        <p:spPr>
          <a:xfrm>
            <a:off x="9622797" y="8726260"/>
            <a:ext cx="3939645" cy="956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1. </a:t>
            </a:r>
            <a:r>
              <a:t>Modify your code or tests.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2. </a:t>
            </a:r>
            <a:r>
              <a:t>Document your package (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devtools::</a:t>
            </a:r>
            <a:r>
              <a:rPr b="1"/>
              <a:t>document()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3. </a:t>
            </a:r>
            <a:r>
              <a:t>Check NAMESPACE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4. </a:t>
            </a:r>
            <a:r>
              <a:t>Repeat until NAMESPACE is correct</a:t>
            </a:r>
          </a:p>
        </p:txBody>
      </p:sp>
      <p:sp>
        <p:nvSpPr>
          <p:cNvPr id="294" name=""/>
          <p:cNvSpPr txBox="1"/>
          <p:nvPr/>
        </p:nvSpPr>
        <p:spPr>
          <a:xfrm>
            <a:off x="9527538" y="6850853"/>
            <a:ext cx="404870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95" name=""/>
          <p:cNvSpPr txBox="1"/>
          <p:nvPr/>
        </p:nvSpPr>
        <p:spPr>
          <a:xfrm>
            <a:off x="9527538" y="7386446"/>
            <a:ext cx="404870" cy="41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96" name="WORKFLOW"/>
          <p:cNvSpPr txBox="1"/>
          <p:nvPr/>
        </p:nvSpPr>
        <p:spPr>
          <a:xfrm>
            <a:off x="9435601" y="8446570"/>
            <a:ext cx="83469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WORKFLOW</a:t>
            </a:r>
          </a:p>
        </p:txBody>
      </p:sp>
      <p:sp>
        <p:nvSpPr>
          <p:cNvPr id="297" name="Line"/>
          <p:cNvSpPr/>
          <p:nvPr/>
        </p:nvSpPr>
        <p:spPr>
          <a:xfrm>
            <a:off x="9408807" y="8390884"/>
            <a:ext cx="4228214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98" name="SUBMIT YOUR PACKAGE…"/>
          <p:cNvSpPr txBox="1"/>
          <p:nvPr/>
        </p:nvSpPr>
        <p:spPr>
          <a:xfrm>
            <a:off x="9430821" y="9794544"/>
            <a:ext cx="2016021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>
              <a:lnSpc>
                <a:spcPct val="9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t>SUBMIT YOUR PACKAGE</a:t>
            </a:r>
          </a:p>
          <a:p>
            <a:pPr lvl="1" indent="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u="sng">
                <a:hlinkClick r:id="rId7" invalidUrl="" action="" tgtFrame="" tooltip="" history="1" highlightClick="0" endSnd="0"/>
              </a:rPr>
              <a:t>r-pkgs.had.co.nz/release.html</a:t>
            </a:r>
          </a:p>
        </p:txBody>
      </p:sp>
      <p:pic>
        <p:nvPicPr>
          <p:cNvPr id="299" name="devtools.png" descr="devtool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302192" y="196937"/>
            <a:ext cx="1384301" cy="16043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roxygen2.png" descr="roxygen2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063285" y="1214253"/>
            <a:ext cx="948611" cy="10996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Line"/>
          <p:cNvSpPr/>
          <p:nvPr/>
        </p:nvSpPr>
        <p:spPr>
          <a:xfrm>
            <a:off x="4870893" y="1215445"/>
            <a:ext cx="4298508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03" name="Rectangle"/>
          <p:cNvSpPr/>
          <p:nvPr/>
        </p:nvSpPr>
        <p:spPr>
          <a:xfrm>
            <a:off x="9430210" y="9771046"/>
            <a:ext cx="424284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04" name="Group"/>
          <p:cNvSpPr/>
          <p:nvPr/>
        </p:nvSpPr>
        <p:spPr>
          <a:xfrm>
            <a:off x="9435831" y="6804054"/>
            <a:ext cx="4218899" cy="134625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305" name="Group"/>
          <p:cNvSpPr/>
          <p:nvPr/>
        </p:nvSpPr>
        <p:spPr>
          <a:xfrm>
            <a:off x="326895" y="1556467"/>
            <a:ext cx="4206199" cy="1048255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306" name="Group"/>
          <p:cNvSpPr/>
          <p:nvPr/>
        </p:nvSpPr>
        <p:spPr>
          <a:xfrm>
            <a:off x="326895" y="8594791"/>
            <a:ext cx="4484125" cy="132325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307" name="Line"/>
          <p:cNvSpPr/>
          <p:nvPr/>
        </p:nvSpPr>
        <p:spPr>
          <a:xfrm>
            <a:off x="9428543" y="730478"/>
            <a:ext cx="2495496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08" name=".Rd FORMATTING TAGS"/>
          <p:cNvSpPr txBox="1"/>
          <p:nvPr/>
        </p:nvSpPr>
        <p:spPr>
          <a:xfrm>
            <a:off x="327057" y="5088402"/>
            <a:ext cx="15526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.Rd FORMATTING TAGS</a:t>
            </a:r>
          </a:p>
        </p:txBody>
      </p:sp>
      <p:sp>
        <p:nvSpPr>
          <p:cNvPr id="309" name="Add Data ( data/)"/>
          <p:cNvSpPr txBox="1"/>
          <p:nvPr/>
        </p:nvSpPr>
        <p:spPr>
          <a:xfrm>
            <a:off x="9405293" y="692149"/>
            <a:ext cx="254199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Add Data (</a:t>
            </a:r>
            <a:r>
              <a:rPr sz="2300"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data/)</a:t>
            </a:r>
          </a:p>
        </p:txBody>
      </p:sp>
      <p:sp>
        <p:nvSpPr>
          <p:cNvPr id="310" name="RStudio® is a trademark of RStudio, Inc.  •  CC BY RStudio •  info@rstudio.com  •  844-448-1212 • rstudio.com •  Learn more at http://r-pkgs.had.co.nz/  •  devtools 1.5.1  •  Updated: 2015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•  Learn more at</a:t>
            </a:r>
            <a:r>
              <a:rPr b="1"/>
              <a:t> http://r-pkgs.had.co.nz/ </a:t>
            </a:r>
            <a:r>
              <a:t> •  devtools 1.5.1  •  Updated: 2015-01</a:t>
            </a:r>
          </a:p>
        </p:txBody>
      </p:sp>
      <p:pic>
        <p:nvPicPr>
          <p:cNvPr id="311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3" name="Document ( man/)"/>
          <p:cNvSpPr txBox="1"/>
          <p:nvPr/>
        </p:nvSpPr>
        <p:spPr>
          <a:xfrm>
            <a:off x="295719" y="681616"/>
            <a:ext cx="273281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Document (</a:t>
            </a:r>
            <a:r>
              <a:rPr sz="2300"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man/)</a:t>
            </a:r>
          </a:p>
        </p:txBody>
      </p:sp>
      <p:sp>
        <p:nvSpPr>
          <p:cNvPr id="314" name="Line"/>
          <p:cNvSpPr/>
          <p:nvPr/>
        </p:nvSpPr>
        <p:spPr>
          <a:xfrm>
            <a:off x="312837" y="719945"/>
            <a:ext cx="8852468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5" name="Line"/>
          <p:cNvSpPr/>
          <p:nvPr/>
        </p:nvSpPr>
        <p:spPr>
          <a:xfrm>
            <a:off x="9440169" y="5586238"/>
            <a:ext cx="4246175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6" name="Organize ( NAMESPACE)"/>
          <p:cNvSpPr txBox="1"/>
          <p:nvPr/>
        </p:nvSpPr>
        <p:spPr>
          <a:xfrm>
            <a:off x="9416919" y="5547909"/>
            <a:ext cx="341902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Organize (</a:t>
            </a:r>
            <a:r>
              <a:rPr sz="2300">
                <a:latin typeface="FontAwesome"/>
                <a:ea typeface="FontAwesome"/>
                <a:cs typeface="FontAwesome"/>
                <a:sym typeface="FontAwesome"/>
              </a:rPr>
              <a:t> </a:t>
            </a:r>
            <a:r>
              <a:t>NAMESPACE)</a:t>
            </a:r>
          </a:p>
        </p:txBody>
      </p:sp>
      <p:sp>
        <p:nvSpPr>
          <p:cNvPr id="317" name="Teach ( vignettes/)"/>
          <p:cNvSpPr txBox="1"/>
          <p:nvPr/>
        </p:nvSpPr>
        <p:spPr>
          <a:xfrm>
            <a:off x="306210" y="7892529"/>
            <a:ext cx="273789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Teach (</a:t>
            </a:r>
            <a:r>
              <a:rPr sz="2300"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vignettes/)</a:t>
            </a:r>
          </a:p>
        </p:txBody>
      </p:sp>
      <p:sp>
        <p:nvSpPr>
          <p:cNvPr id="318" name="Line"/>
          <p:cNvSpPr/>
          <p:nvPr/>
        </p:nvSpPr>
        <p:spPr>
          <a:xfrm>
            <a:off x="323328" y="7930858"/>
            <a:ext cx="8852468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9" name="---…"/>
          <p:cNvSpPr/>
          <p:nvPr/>
        </p:nvSpPr>
        <p:spPr>
          <a:xfrm>
            <a:off x="4971229" y="8601141"/>
            <a:ext cx="4027542" cy="1646146"/>
          </a:xfrm>
          <a:prstGeom prst="rect">
            <a:avLst/>
          </a:prstGeom>
          <a:solidFill>
            <a:srgbClr val="FFFFFF"/>
          </a:solidFill>
          <a:ln w="12700">
            <a:solidFill>
              <a:srgbClr val="53585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---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title: "Vignette Title"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author: "Vignette Author"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date: "`r Sys.Date()`"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output: rmarkdown::html_vignette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vignette: &gt;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%\VignetteIndexEntry{Vignette Title}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%\VignetteEngine{knitr::rmarkdown}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\usepackage[utf8]{inputenc}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---</a:t>
            </a:r>
          </a:p>
        </p:txBody>
      </p:sp>
      <p:sp>
        <p:nvSpPr>
          <p:cNvPr id="320" name=" vignettes/ holds documents that teach your users how to solve real problems with your tools."/>
          <p:cNvSpPr txBox="1"/>
          <p:nvPr/>
        </p:nvSpPr>
        <p:spPr>
          <a:xfrm>
            <a:off x="205439" y="8116258"/>
            <a:ext cx="8367284" cy="63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vignettes/ holds documents that teach your users how to solve real problems with your tools.</a:t>
            </a:r>
          </a:p>
        </p:txBody>
      </p:sp>
      <p:sp>
        <p:nvSpPr>
          <p:cNvPr id="321" name="Create a  vignettes/  directory and a template vignette with…"/>
          <p:cNvSpPr txBox="1"/>
          <p:nvPr/>
        </p:nvSpPr>
        <p:spPr>
          <a:xfrm>
            <a:off x="851468" y="8472927"/>
            <a:ext cx="4040242" cy="1614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Create a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vignettes/  directory and a template vignette with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devtools::</a:t>
            </a:r>
            <a:r>
              <a:rPr b="1"/>
              <a:t>use_vignette()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Adds template vignette as vignettes/my-vignette.Rmd.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Append YAML headers to your vignettes (like right)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Write the body of your vignettes in R Markdown 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(</a:t>
            </a:r>
            <a:r>
              <a:rPr u="sng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hlinkClick r:id="rId6" invalidUrl="" action="" tgtFrame="" tooltip="" history="1" highlightClick="0" endSnd="0"/>
              </a:rPr>
              <a:t>rmarkdown.rstudio.com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)</a:t>
            </a:r>
          </a:p>
        </p:txBody>
      </p:sp>
      <p:sp>
        <p:nvSpPr>
          <p:cNvPr id="322" name=""/>
          <p:cNvSpPr txBox="1"/>
          <p:nvPr/>
        </p:nvSpPr>
        <p:spPr>
          <a:xfrm>
            <a:off x="433254" y="8587074"/>
            <a:ext cx="404871" cy="41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323" name=""/>
          <p:cNvSpPr txBox="1"/>
          <p:nvPr/>
        </p:nvSpPr>
        <p:spPr>
          <a:xfrm>
            <a:off x="433254" y="9217243"/>
            <a:ext cx="404871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324" name=""/>
          <p:cNvSpPr txBox="1"/>
          <p:nvPr/>
        </p:nvSpPr>
        <p:spPr>
          <a:xfrm>
            <a:off x="433254" y="9466413"/>
            <a:ext cx="404871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325" name="\email{name@@foo.com}…"/>
          <p:cNvSpPr txBox="1"/>
          <p:nvPr/>
        </p:nvSpPr>
        <p:spPr>
          <a:xfrm>
            <a:off x="2335919" y="5385108"/>
            <a:ext cx="2218234" cy="2551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\email{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name@@foo.com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\href{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url</a:t>
            </a:r>
            <a:r>
              <a:t>}{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display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\url{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url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\link[=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dest</a:t>
            </a:r>
            <a:r>
              <a:t>]{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display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\linkS4class{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class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\code{\link{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function</a:t>
            </a:r>
            <a:r>
              <a:t>}}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\code{\link[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package</a:t>
            </a:r>
            <a:r>
              <a:t>]{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function</a:t>
            </a:r>
            <a:r>
              <a:t>}}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\tabular{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lcr</a:t>
            </a:r>
            <a:r>
              <a:t>}{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    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left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\tab 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centered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\tab</a:t>
            </a:r>
            <a:r>
              <a:rPr>
                <a:solidFill>
                  <a:schemeClr val="accent1"/>
                </a:solidFill>
              </a:rPr>
              <a:t> 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right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\cr</a:t>
            </a:r>
            <a:endParaRPr>
              <a:solidFill>
                <a:schemeClr val="accent1"/>
              </a:solidFill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chemeClr val="accent1"/>
                </a:solidFill>
              </a:rPr>
              <a:t>    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cell </a:t>
            </a:r>
            <a:r>
              <a:t>\tab 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cell</a:t>
            </a:r>
            <a:r>
              <a:rPr>
                <a:solidFill>
                  <a:schemeClr val="accent1"/>
                </a:solidFill>
              </a:rPr>
              <a:t>            </a:t>
            </a:r>
            <a:r>
              <a:t>\tab</a:t>
            </a:r>
            <a:r>
              <a:rPr>
                <a:solidFill>
                  <a:schemeClr val="accent1"/>
                </a:solidFill>
              </a:rPr>
              <a:t> 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cell </a:t>
            </a:r>
            <a:r>
              <a:rPr>
                <a:solidFill>
                  <a:schemeClr val="accent1"/>
                </a:solidFill>
              </a:rPr>
              <a:t>  </a:t>
            </a:r>
            <a:r>
              <a:t>\cr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}</a:t>
            </a:r>
          </a:p>
        </p:txBody>
      </p:sp>
      <p:sp>
        <p:nvSpPr>
          <p:cNvPr id="326" name="\emph{italic text}…"/>
          <p:cNvSpPr txBox="1"/>
          <p:nvPr/>
        </p:nvSpPr>
        <p:spPr>
          <a:xfrm>
            <a:off x="437974" y="5385108"/>
            <a:ext cx="1514308" cy="2216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\emph{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italic text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\strong{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bold text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\code{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function(args)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\pkg{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package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\dontrun{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code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\dontshow{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code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\donttest{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code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\deqn{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 + b (block)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\eqn{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 + b (inline)</a:t>
            </a:r>
            <a:r>
              <a:t>}</a:t>
            </a:r>
          </a:p>
        </p:txBody>
      </p:sp>
      <p:sp>
        <p:nvSpPr>
          <p:cNvPr id="327" name=" man/ contains the documentation for your functions, the help…"/>
          <p:cNvSpPr txBox="1"/>
          <p:nvPr/>
        </p:nvSpPr>
        <p:spPr>
          <a:xfrm>
            <a:off x="319746" y="1088232"/>
            <a:ext cx="4242842" cy="493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man/ contains the documentation for your functions, the help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pages in your package.</a:t>
            </a:r>
          </a:p>
        </p:txBody>
      </p:sp>
      <p:sp>
        <p:nvSpPr>
          <p:cNvPr id="328" name="1. Add roxygen comments in your .R files…"/>
          <p:cNvSpPr txBox="1"/>
          <p:nvPr/>
        </p:nvSpPr>
        <p:spPr>
          <a:xfrm>
            <a:off x="329181" y="2986124"/>
            <a:ext cx="4170380" cy="1996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1.</a:t>
            </a:r>
            <a:r>
              <a:rPr>
                <a:solidFill>
                  <a:srgbClr val="A6AAA9"/>
                </a:solidFill>
              </a:rPr>
              <a:t> </a:t>
            </a:r>
            <a:r>
              <a:t>Add roxygen comments in your .R files</a:t>
            </a:r>
          </a:p>
          <a:p>
            <a:pPr marL="279400" indent="-2794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2. </a:t>
            </a:r>
            <a:r>
              <a:t>Convert roxygen comments into documentation with one of: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devtools::</a:t>
            </a:r>
            <a:r>
              <a:rPr b="1"/>
              <a:t>document()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Converts roxygen comments to .Rd files and places them in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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man/. Builds NAMESPACE.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Ctrl/Cmd + Shift + D 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(Keyboard Shortcut)</a:t>
            </a:r>
          </a:p>
          <a:p>
            <a:pPr marL="279400" indent="-279400">
              <a:lnSpc>
                <a:spcPct val="90000"/>
              </a:lnSpc>
              <a:spcBef>
                <a:spcPts val="4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3. </a:t>
            </a:r>
            <a:r>
              <a:t>Open help pages with </a:t>
            </a:r>
            <a:r>
              <a:rPr b="1"/>
              <a:t>? </a:t>
            </a:r>
            <a:r>
              <a:t>to preview documentation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4. </a:t>
            </a:r>
            <a:r>
              <a:t>Repeat</a:t>
            </a:r>
          </a:p>
        </p:txBody>
      </p:sp>
      <p:sp>
        <p:nvSpPr>
          <p:cNvPr id="329" name="Use roxygen comments to document each function beside its definition…"/>
          <p:cNvSpPr txBox="1"/>
          <p:nvPr/>
        </p:nvSpPr>
        <p:spPr>
          <a:xfrm>
            <a:off x="851468" y="1459278"/>
            <a:ext cx="3693377" cy="1170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t>Use roxygen comments to document each function beside its definition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t>Document the name of each exported data set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Include helpful examples for each function</a:t>
            </a:r>
          </a:p>
        </p:txBody>
      </p:sp>
      <p:sp>
        <p:nvSpPr>
          <p:cNvPr id="330" name=""/>
          <p:cNvSpPr txBox="1"/>
          <p:nvPr/>
        </p:nvSpPr>
        <p:spPr>
          <a:xfrm>
            <a:off x="433254" y="1581867"/>
            <a:ext cx="404871" cy="41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331" name=""/>
          <p:cNvSpPr txBox="1"/>
          <p:nvPr/>
        </p:nvSpPr>
        <p:spPr>
          <a:xfrm>
            <a:off x="433254" y="1935957"/>
            <a:ext cx="404871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332" name=""/>
          <p:cNvSpPr txBox="1"/>
          <p:nvPr/>
        </p:nvSpPr>
        <p:spPr>
          <a:xfrm>
            <a:off x="433254" y="2239248"/>
            <a:ext cx="404871" cy="41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333" name="Line"/>
          <p:cNvSpPr/>
          <p:nvPr/>
        </p:nvSpPr>
        <p:spPr>
          <a:xfrm>
            <a:off x="300264" y="5070816"/>
            <a:ext cx="4228214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34" name="WORKFLOW"/>
          <p:cNvSpPr txBox="1"/>
          <p:nvPr/>
        </p:nvSpPr>
        <p:spPr>
          <a:xfrm>
            <a:off x="342681" y="2776445"/>
            <a:ext cx="83469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WORKFLOW</a:t>
            </a:r>
          </a:p>
        </p:txBody>
      </p:sp>
      <p:sp>
        <p:nvSpPr>
          <p:cNvPr id="335" name="Line"/>
          <p:cNvSpPr/>
          <p:nvPr/>
        </p:nvSpPr>
        <p:spPr>
          <a:xfrm>
            <a:off x="315888" y="2720759"/>
            <a:ext cx="4228214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36" name="The roxygen2 package lets you write…"/>
          <p:cNvSpPr txBox="1"/>
          <p:nvPr/>
        </p:nvSpPr>
        <p:spPr>
          <a:xfrm>
            <a:off x="4867388" y="1425726"/>
            <a:ext cx="4242841" cy="2613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 </a:t>
            </a:r>
            <a:r>
              <a:rPr b="1"/>
              <a:t>roxygen2 </a:t>
            </a:r>
            <a:r>
              <a:t>package</a:t>
            </a:r>
            <a:r>
              <a:rPr b="1"/>
              <a:t> </a:t>
            </a:r>
            <a:r>
              <a:t>lets you write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documentation inline in your .R files with a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shorthand syntax. devtools implements 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roxygen2 to make documentation.</a:t>
            </a:r>
          </a:p>
          <a:p>
            <a:pPr marL="266700" indent="-1397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Add roxygen documentation as comment lines </a:t>
            </a:r>
          </a:p>
          <a:p>
            <a:pPr indent="1270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that begin with </a:t>
            </a:r>
            <a:r>
              <a:rPr b="1"/>
              <a:t>#’</a:t>
            </a:r>
            <a:r>
              <a:t>. </a:t>
            </a:r>
          </a:p>
          <a:p>
            <a:pPr marL="266700" indent="-1397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Place comment lines directly above the code that defines the object documented. </a:t>
            </a:r>
          </a:p>
          <a:p>
            <a:pPr marL="266700" indent="-1397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Place a roxygen </a:t>
            </a:r>
            <a:r>
              <a:rPr b="1"/>
              <a:t>@ </a:t>
            </a:r>
            <a:r>
              <a:t>tag (right) after </a:t>
            </a:r>
            <a:r>
              <a:rPr b="1"/>
              <a:t>#’</a:t>
            </a:r>
            <a:r>
              <a:t> to supply a specific section of documentation. </a:t>
            </a:r>
          </a:p>
          <a:p>
            <a:pPr marL="266700" indent="-1397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Untagged lines will be used to generate a title, description, and details section (in that order)</a:t>
            </a:r>
          </a:p>
        </p:txBody>
      </p:sp>
      <p:sp>
        <p:nvSpPr>
          <p:cNvPr id="337" name="#' Add together two numbers.…"/>
          <p:cNvSpPr/>
          <p:nvPr/>
        </p:nvSpPr>
        <p:spPr>
          <a:xfrm>
            <a:off x="4978005" y="3968243"/>
            <a:ext cx="4027542" cy="1983830"/>
          </a:xfrm>
          <a:prstGeom prst="rect">
            <a:avLst/>
          </a:prstGeom>
          <a:solidFill>
            <a:srgbClr val="FFFFFF"/>
          </a:solidFill>
          <a:ln w="12700">
            <a:solidFill>
              <a:srgbClr val="53585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Add together two numbers.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@param x A number.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@param y A number.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@return The sum of \code{x} and \code{y}.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@examples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add(1, 1)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@export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add &lt;- function(x, y) {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x + y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338" name="Rectangle"/>
          <p:cNvSpPr/>
          <p:nvPr/>
        </p:nvSpPr>
        <p:spPr>
          <a:xfrm>
            <a:off x="7386803" y="6651105"/>
            <a:ext cx="1446480" cy="40124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39" name="Rectangle"/>
          <p:cNvSpPr/>
          <p:nvPr/>
        </p:nvSpPr>
        <p:spPr>
          <a:xfrm>
            <a:off x="7386803" y="7083814"/>
            <a:ext cx="1446480" cy="43180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40" name="Rectangle"/>
          <p:cNvSpPr/>
          <p:nvPr/>
        </p:nvSpPr>
        <p:spPr>
          <a:xfrm>
            <a:off x="7386803" y="7553610"/>
            <a:ext cx="1446480" cy="20222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41" name="data"/>
          <p:cNvSpPr txBox="1"/>
          <p:nvPr/>
        </p:nvSpPr>
        <p:spPr>
          <a:xfrm>
            <a:off x="8402996" y="6822555"/>
            <a:ext cx="406220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 algn="ctr">
              <a:spcBef>
                <a:spcPts val="0"/>
              </a:spcBef>
              <a:defRPr b="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defRPr>
            </a:pPr>
            <a:r>
              <a:t>data</a:t>
            </a:r>
          </a:p>
        </p:txBody>
      </p:sp>
      <p:sp>
        <p:nvSpPr>
          <p:cNvPr id="342" name="S4"/>
          <p:cNvSpPr txBox="1"/>
          <p:nvPr/>
        </p:nvSpPr>
        <p:spPr>
          <a:xfrm>
            <a:off x="8504723" y="7257932"/>
            <a:ext cx="278966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 algn="ctr">
              <a:spcBef>
                <a:spcPts val="0"/>
              </a:spcBef>
              <a:defRPr b="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defRPr>
            </a:pPr>
            <a:r>
              <a:t>S4</a:t>
            </a:r>
          </a:p>
        </p:txBody>
      </p:sp>
      <p:sp>
        <p:nvSpPr>
          <p:cNvPr id="343" name="RC"/>
          <p:cNvSpPr txBox="1"/>
          <p:nvPr/>
        </p:nvSpPr>
        <p:spPr>
          <a:xfrm>
            <a:off x="8495277" y="7517601"/>
            <a:ext cx="295578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 algn="ctr">
              <a:spcBef>
                <a:spcPts val="0"/>
              </a:spcBef>
              <a:defRPr b="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defRPr>
            </a:pPr>
            <a:r>
              <a:t>RC</a:t>
            </a:r>
          </a:p>
        </p:txBody>
      </p:sp>
      <p:sp>
        <p:nvSpPr>
          <p:cNvPr id="344" name="@aliases…"/>
          <p:cNvSpPr txBox="1"/>
          <p:nvPr/>
        </p:nvSpPr>
        <p:spPr>
          <a:xfrm>
            <a:off x="5054892" y="6356232"/>
            <a:ext cx="948611" cy="1442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@aliases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@concepts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@describeIn</a:t>
            </a:r>
          </a:p>
          <a:p>
            <a:pPr>
              <a:lnSpc>
                <a:spcPct val="12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@examples</a:t>
            </a:r>
          </a:p>
          <a:p>
            <a:pPr>
              <a:lnSpc>
                <a:spcPct val="12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@export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@family</a:t>
            </a:r>
          </a:p>
        </p:txBody>
      </p:sp>
      <p:sp>
        <p:nvSpPr>
          <p:cNvPr id="345" name="@inheritParams…"/>
          <p:cNvSpPr txBox="1"/>
          <p:nvPr/>
        </p:nvSpPr>
        <p:spPr>
          <a:xfrm>
            <a:off x="6103709" y="6356232"/>
            <a:ext cx="1175383" cy="1442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@inheritParams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@keywords</a:t>
            </a:r>
          </a:p>
          <a:p>
            <a:pPr>
              <a:lnSpc>
                <a:spcPct val="12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@param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@rdname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</a:t>
            </a:r>
            <a:r>
              <a:rPr b="1"/>
              <a:t>return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@section</a:t>
            </a:r>
          </a:p>
        </p:txBody>
      </p:sp>
      <p:sp>
        <p:nvSpPr>
          <p:cNvPr id="346" name="@seealso…"/>
          <p:cNvSpPr txBox="1"/>
          <p:nvPr/>
        </p:nvSpPr>
        <p:spPr>
          <a:xfrm>
            <a:off x="7379298" y="6356232"/>
            <a:ext cx="789658" cy="1442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@seealso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@format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@source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@include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@slot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@field</a:t>
            </a:r>
          </a:p>
        </p:txBody>
      </p:sp>
      <p:sp>
        <p:nvSpPr>
          <p:cNvPr id="347" name="COMMON ROXYGEN TAGS"/>
          <p:cNvSpPr txBox="1"/>
          <p:nvPr/>
        </p:nvSpPr>
        <p:spPr>
          <a:xfrm>
            <a:off x="4834447" y="6103008"/>
            <a:ext cx="171008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COMMON ROXYGEN TAGS</a:t>
            </a:r>
          </a:p>
        </p:txBody>
      </p:sp>
      <p:sp>
        <p:nvSpPr>
          <p:cNvPr id="348" name="Line"/>
          <p:cNvSpPr/>
          <p:nvPr/>
        </p:nvSpPr>
        <p:spPr>
          <a:xfrm>
            <a:off x="4807653" y="6085422"/>
            <a:ext cx="436791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49" name="devtools::use_data()…"/>
          <p:cNvSpPr txBox="1"/>
          <p:nvPr/>
        </p:nvSpPr>
        <p:spPr>
          <a:xfrm>
            <a:off x="9502794" y="2552217"/>
            <a:ext cx="4040242" cy="1480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devtools::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use_data()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Adds a data object to data/ </a:t>
            </a:r>
          </a:p>
          <a:p>
            <a:pPr>
              <a:lnSpc>
                <a:spcPct val="80000"/>
              </a:lnSpc>
              <a:spcBef>
                <a:spcPts val="9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(R/Sysdata.rda if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internal = TRUE</a:t>
            </a:r>
            <a:r>
              <a:t>)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devtools::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use_data_raw()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Adds an R Script used to clean a data set to data-raw/. Includes data-raw/ on .Rbuildignore.</a:t>
            </a:r>
          </a:p>
        </p:txBody>
      </p:sp>
      <p:sp>
        <p:nvSpPr>
          <p:cNvPr id="350" name="Group"/>
          <p:cNvSpPr/>
          <p:nvPr/>
        </p:nvSpPr>
        <p:spPr>
          <a:xfrm>
            <a:off x="9435831" y="1570201"/>
            <a:ext cx="4218899" cy="95340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351" name="Save data as .Rdata files (suggested)…"/>
          <p:cNvSpPr txBox="1"/>
          <p:nvPr/>
        </p:nvSpPr>
        <p:spPr>
          <a:xfrm>
            <a:off x="9945560" y="1556467"/>
            <a:ext cx="3630164" cy="926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Save data as .Rdata files (suggested) 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Store data in one of </a:t>
            </a:r>
            <a:r>
              <a:rPr b="1"/>
              <a:t>data/</a:t>
            </a:r>
            <a:r>
              <a:t>, </a:t>
            </a:r>
            <a:r>
              <a:rPr b="1"/>
              <a:t>R/Sysdata.rda</a:t>
            </a:r>
            <a:r>
              <a:t>, </a:t>
            </a:r>
            <a:r>
              <a:rPr b="1"/>
              <a:t>inst/extdata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 b="0">
                <a:solidFill>
                  <a:srgbClr val="000000"/>
                </a:solidFill>
              </a:defRPr>
            </a:pPr>
            <a:r>
              <a:t>Always use </a:t>
            </a:r>
            <a:r>
              <a:rPr b="1"/>
              <a:t>LazyData: true</a:t>
            </a:r>
            <a:r>
              <a:t> in your DESCRIPTION file.</a:t>
            </a:r>
          </a:p>
        </p:txBody>
      </p:sp>
      <p:sp>
        <p:nvSpPr>
          <p:cNvPr id="352" name=""/>
          <p:cNvSpPr txBox="1"/>
          <p:nvPr/>
        </p:nvSpPr>
        <p:spPr>
          <a:xfrm>
            <a:off x="9527538" y="1586953"/>
            <a:ext cx="404870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353" name=""/>
          <p:cNvSpPr txBox="1"/>
          <p:nvPr/>
        </p:nvSpPr>
        <p:spPr>
          <a:xfrm>
            <a:off x="9527538" y="1867873"/>
            <a:ext cx="404870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354" name=""/>
          <p:cNvSpPr txBox="1"/>
          <p:nvPr/>
        </p:nvSpPr>
        <p:spPr>
          <a:xfrm>
            <a:off x="9527538" y="2148793"/>
            <a:ext cx="404870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355" name="Store data in…"/>
          <p:cNvSpPr txBox="1"/>
          <p:nvPr/>
        </p:nvSpPr>
        <p:spPr>
          <a:xfrm>
            <a:off x="9504031" y="3912332"/>
            <a:ext cx="4251841" cy="1323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Store data in </a:t>
            </a:r>
          </a:p>
          <a:p>
            <a:pPr marL="381000" indent="-1651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data/</a:t>
            </a:r>
            <a:r>
              <a:rPr b="0"/>
              <a:t> to make data available to package users</a:t>
            </a:r>
            <a:endParaRPr b="0"/>
          </a:p>
          <a:p>
            <a:pPr marL="381000" indent="-1651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R/sysdata.rda </a:t>
            </a:r>
            <a:r>
              <a:rPr b="0"/>
              <a:t>to keep data internal for use by your functions.</a:t>
            </a:r>
            <a:endParaRPr b="0"/>
          </a:p>
          <a:p>
            <a:pPr marL="381000" indent="-165100">
              <a:lnSpc>
                <a:spcPct val="90000"/>
              </a:lnSpc>
              <a:spcBef>
                <a:spcPts val="8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inst/extdata </a:t>
            </a:r>
            <a:r>
              <a:rPr b="0"/>
              <a:t>to make raw data available for loading and parsing examples. Access this data with </a:t>
            </a:r>
            <a:r>
              <a:t>system.file()</a:t>
            </a:r>
          </a:p>
        </p:txBody>
      </p:sp>
      <p:sp>
        <p:nvSpPr>
          <p:cNvPr id="356" name="The  data/ directory allows you to…"/>
          <p:cNvSpPr txBox="1"/>
          <p:nvPr/>
        </p:nvSpPr>
        <p:spPr>
          <a:xfrm>
            <a:off x="9428609" y="980496"/>
            <a:ext cx="4246044" cy="63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 data</a:t>
            </a:r>
            <a:r>
              <a:t>/ directory allows you to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include data with your package.</a:t>
            </a:r>
          </a:p>
        </p:txBody>
      </p:sp>
      <p:sp>
        <p:nvSpPr>
          <p:cNvPr id="357" name="Line"/>
          <p:cNvSpPr/>
          <p:nvPr/>
        </p:nvSpPr>
        <p:spPr>
          <a:xfrm>
            <a:off x="9434136" y="3896778"/>
            <a:ext cx="4200938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58" name="The   NAMESPACE file helps you make your package self-contained: it won’t interfere with other packages, and other packages won’t interfere with it."/>
          <p:cNvSpPr txBox="1"/>
          <p:nvPr/>
        </p:nvSpPr>
        <p:spPr>
          <a:xfrm>
            <a:off x="9453374" y="5976156"/>
            <a:ext cx="4278492" cy="757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The  </a:t>
            </a: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 </a:t>
            </a:r>
            <a:r>
              <a:t>NAMESPACE file helps you make your package self-contained: it won’t interfere with other packages, and other packages won’t interfere with it.</a:t>
            </a:r>
          </a:p>
        </p:txBody>
      </p:sp>
      <p:sp>
        <p:nvSpPr>
          <p:cNvPr id="359" name="Export functions for users by placing @export in their roxygen comments…"/>
          <p:cNvSpPr txBox="1"/>
          <p:nvPr/>
        </p:nvSpPr>
        <p:spPr>
          <a:xfrm>
            <a:off x="9945560" y="6779065"/>
            <a:ext cx="3693376" cy="1359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t>Export functions for users by placing </a:t>
            </a:r>
            <a:r>
              <a:rPr b="1"/>
              <a:t>@export </a:t>
            </a:r>
            <a:r>
              <a:t>in their roxygen comments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Import objects from other packages with </a:t>
            </a:r>
            <a:r>
              <a:rPr b="1"/>
              <a:t>package::object</a:t>
            </a:r>
            <a:r>
              <a:t> (recommended) or  </a:t>
            </a:r>
            <a:r>
              <a:rPr b="1"/>
              <a:t>@import</a:t>
            </a:r>
            <a:r>
              <a:t>, </a:t>
            </a:r>
            <a:r>
              <a:rPr b="1"/>
              <a:t>@importFrom</a:t>
            </a:r>
            <a:r>
              <a:t>, </a:t>
            </a:r>
            <a:r>
              <a:rPr b="1"/>
              <a:t>@importClassesFrom</a:t>
            </a:r>
            <a:r>
              <a:t>, </a:t>
            </a:r>
            <a:r>
              <a:rPr b="1"/>
              <a:t>@importMethodsFrom</a:t>
            </a:r>
            <a:r>
              <a:t> (not always recommended)</a:t>
            </a:r>
          </a:p>
        </p:txBody>
      </p:sp>
      <p:sp>
        <p:nvSpPr>
          <p:cNvPr id="360" name="1. Modify your code or tests.…"/>
          <p:cNvSpPr txBox="1"/>
          <p:nvPr/>
        </p:nvSpPr>
        <p:spPr>
          <a:xfrm>
            <a:off x="9622797" y="8726260"/>
            <a:ext cx="3939645" cy="956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1. </a:t>
            </a:r>
            <a:r>
              <a:t>Modify your code or tests.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2. </a:t>
            </a:r>
            <a:r>
              <a:t>Document your package (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devtools::</a:t>
            </a:r>
            <a:r>
              <a:rPr b="1"/>
              <a:t>document()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3. </a:t>
            </a:r>
            <a:r>
              <a:t>Check NAMESPACE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4. </a:t>
            </a:r>
            <a:r>
              <a:t>Repeat until NAMESPACE is correct</a:t>
            </a:r>
          </a:p>
        </p:txBody>
      </p:sp>
      <p:sp>
        <p:nvSpPr>
          <p:cNvPr id="361" name=""/>
          <p:cNvSpPr txBox="1"/>
          <p:nvPr/>
        </p:nvSpPr>
        <p:spPr>
          <a:xfrm>
            <a:off x="9527538" y="6850853"/>
            <a:ext cx="404870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362" name=""/>
          <p:cNvSpPr txBox="1"/>
          <p:nvPr/>
        </p:nvSpPr>
        <p:spPr>
          <a:xfrm>
            <a:off x="9527538" y="7386446"/>
            <a:ext cx="404870" cy="41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363" name="WORKFLOW"/>
          <p:cNvSpPr txBox="1"/>
          <p:nvPr/>
        </p:nvSpPr>
        <p:spPr>
          <a:xfrm>
            <a:off x="9435601" y="8446570"/>
            <a:ext cx="83469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WORKFLOW</a:t>
            </a:r>
          </a:p>
        </p:txBody>
      </p:sp>
      <p:sp>
        <p:nvSpPr>
          <p:cNvPr id="364" name="Line"/>
          <p:cNvSpPr/>
          <p:nvPr/>
        </p:nvSpPr>
        <p:spPr>
          <a:xfrm>
            <a:off x="9408807" y="8390884"/>
            <a:ext cx="4228214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65" name="SUBMIT YOUR PACKAGE…"/>
          <p:cNvSpPr txBox="1"/>
          <p:nvPr/>
        </p:nvSpPr>
        <p:spPr>
          <a:xfrm>
            <a:off x="9430821" y="9794544"/>
            <a:ext cx="2016021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>
              <a:lnSpc>
                <a:spcPct val="9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t>SUBMIT YOUR PACKAGE</a:t>
            </a:r>
          </a:p>
          <a:p>
            <a:pPr lvl="1" indent="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u="sng">
                <a:hlinkClick r:id="rId7" invalidUrl="" action="" tgtFrame="" tooltip="" history="1" highlightClick="0" endSnd="0"/>
              </a:rPr>
              <a:t>r-pkgs.had.co.nz/release.html</a:t>
            </a:r>
          </a:p>
        </p:txBody>
      </p:sp>
      <p:pic>
        <p:nvPicPr>
          <p:cNvPr id="366" name="devtools.png" descr="devtool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302192" y="196937"/>
            <a:ext cx="1384301" cy="16043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" name="roxygen2.png" descr="roxygen2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063285" y="1328553"/>
            <a:ext cx="948611" cy="1099615"/>
          </a:xfrm>
          <a:prstGeom prst="rect">
            <a:avLst/>
          </a:prstGeom>
          <a:ln w="12700">
            <a:miter lim="400000"/>
          </a:ln>
        </p:spPr>
      </p:pic>
      <p:sp>
        <p:nvSpPr>
          <p:cNvPr id="368" name="ROXYGEN2"/>
          <p:cNvSpPr txBox="1"/>
          <p:nvPr/>
        </p:nvSpPr>
        <p:spPr>
          <a:xfrm>
            <a:off x="4872287" y="1271131"/>
            <a:ext cx="75803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ROXYGEN2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71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 LOGO</a:t>
            </a:r>
            <a:endParaRPr sz="1600"/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(optional)</a:t>
            </a:r>
          </a:p>
        </p:txBody>
      </p:sp>
      <p:pic>
        <p:nvPicPr>
          <p:cNvPr id="372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58627" y="8380696"/>
            <a:ext cx="448425" cy="44854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73" name="Table"/>
          <p:cNvGraphicFramePr/>
          <p:nvPr/>
        </p:nvGraphicFramePr>
        <p:xfrm>
          <a:off x="9552767" y="9368497"/>
          <a:ext cx="19120965" cy="221575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1425320"/>
                <a:gridCol w="1917700"/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386" name="Group"/>
          <p:cNvGrpSpPr/>
          <p:nvPr/>
        </p:nvGrpSpPr>
        <p:grpSpPr>
          <a:xfrm>
            <a:off x="1029800" y="4344473"/>
            <a:ext cx="2877191" cy="1066589"/>
            <a:chOff x="0" y="0"/>
            <a:chExt cx="2877189" cy="1066587"/>
          </a:xfrm>
        </p:grpSpPr>
        <p:pic>
          <p:nvPicPr>
            <p:cNvPr id="374" name="ggplot2-cheatsheet.png" descr="ggplot2-cheatsheet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70976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377" name="Group"/>
            <p:cNvGrpSpPr/>
            <p:nvPr/>
          </p:nvGrpSpPr>
          <p:grpSpPr>
            <a:xfrm>
              <a:off x="144509" y="98571"/>
              <a:ext cx="1247567" cy="968017"/>
              <a:chOff x="0" y="0"/>
              <a:chExt cx="1247566" cy="968016"/>
            </a:xfrm>
          </p:grpSpPr>
          <p:sp>
            <p:nvSpPr>
              <p:cNvPr id="375" name="Line"/>
              <p:cNvSpPr/>
              <p:nvPr/>
            </p:nvSpPr>
            <p:spPr>
              <a:xfrm>
                <a:off x="-1" y="0"/>
                <a:ext cx="1119317" cy="8613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600" fill="norm" stroke="1" extrusionOk="0">
                    <a:moveTo>
                      <a:pt x="854" y="685"/>
                    </a:moveTo>
                    <a:cubicBezTo>
                      <a:pt x="275" y="4059"/>
                      <a:pt x="-11" y="7506"/>
                      <a:pt x="0" y="10963"/>
                    </a:cubicBezTo>
                    <a:cubicBezTo>
                      <a:pt x="12" y="14423"/>
                      <a:pt x="321" y="17871"/>
                      <a:pt x="923" y="21242"/>
                    </a:cubicBezTo>
                    <a:cubicBezTo>
                      <a:pt x="1303" y="17428"/>
                      <a:pt x="2054" y="13692"/>
                      <a:pt x="3156" y="10123"/>
                    </a:cubicBezTo>
                    <a:cubicBezTo>
                      <a:pt x="4268" y="6522"/>
                      <a:pt x="5730" y="3120"/>
                      <a:pt x="7506" y="0"/>
                    </a:cubicBezTo>
                    <a:cubicBezTo>
                      <a:pt x="7027" y="1691"/>
                      <a:pt x="6780" y="3479"/>
                      <a:pt x="6776" y="5281"/>
                    </a:cubicBezTo>
                    <a:cubicBezTo>
                      <a:pt x="6772" y="7081"/>
                      <a:pt x="7011" y="8869"/>
                      <a:pt x="7482" y="10562"/>
                    </a:cubicBezTo>
                    <a:cubicBezTo>
                      <a:pt x="6673" y="12123"/>
                      <a:pt x="6240" y="13961"/>
                      <a:pt x="6236" y="15843"/>
                    </a:cubicBezTo>
                    <a:cubicBezTo>
                      <a:pt x="6233" y="17722"/>
                      <a:pt x="6658" y="19560"/>
                      <a:pt x="7458" y="21124"/>
                    </a:cubicBezTo>
                    <a:cubicBezTo>
                      <a:pt x="7594" y="17646"/>
                      <a:pt x="8125" y="14214"/>
                      <a:pt x="9034" y="10938"/>
                    </a:cubicBezTo>
                    <a:cubicBezTo>
                      <a:pt x="10021" y="7383"/>
                      <a:pt x="11440" y="4056"/>
                      <a:pt x="13237" y="1085"/>
                    </a:cubicBezTo>
                    <a:cubicBezTo>
                      <a:pt x="12734" y="2559"/>
                      <a:pt x="12494" y="4162"/>
                      <a:pt x="12536" y="5774"/>
                    </a:cubicBezTo>
                    <a:cubicBezTo>
                      <a:pt x="12573" y="7165"/>
                      <a:pt x="12819" y="8533"/>
                      <a:pt x="13261" y="9800"/>
                    </a:cubicBezTo>
                    <a:cubicBezTo>
                      <a:pt x="12874" y="10854"/>
                      <a:pt x="12673" y="12007"/>
                      <a:pt x="12674" y="13174"/>
                    </a:cubicBezTo>
                    <a:cubicBezTo>
                      <a:pt x="12675" y="14342"/>
                      <a:pt x="12878" y="15495"/>
                      <a:pt x="13268" y="16547"/>
                    </a:cubicBezTo>
                    <a:cubicBezTo>
                      <a:pt x="12947" y="16864"/>
                      <a:pt x="12759" y="17358"/>
                      <a:pt x="12761" y="17881"/>
                    </a:cubicBezTo>
                    <a:cubicBezTo>
                      <a:pt x="12763" y="18409"/>
                      <a:pt x="12958" y="18904"/>
                      <a:pt x="13285" y="19215"/>
                    </a:cubicBezTo>
                    <a:cubicBezTo>
                      <a:pt x="13803" y="16210"/>
                      <a:pt x="14523" y="13270"/>
                      <a:pt x="15438" y="10430"/>
                    </a:cubicBezTo>
                    <a:cubicBezTo>
                      <a:pt x="16500" y="7130"/>
                      <a:pt x="17818" y="3981"/>
                      <a:pt x="19372" y="1029"/>
                    </a:cubicBezTo>
                    <a:cubicBezTo>
                      <a:pt x="19154" y="1685"/>
                      <a:pt x="19042" y="2392"/>
                      <a:pt x="19042" y="3107"/>
                    </a:cubicBezTo>
                    <a:cubicBezTo>
                      <a:pt x="19042" y="3821"/>
                      <a:pt x="19154" y="4528"/>
                      <a:pt x="19372" y="5184"/>
                    </a:cubicBezTo>
                    <a:cubicBezTo>
                      <a:pt x="18985" y="5878"/>
                      <a:pt x="18777" y="6713"/>
                      <a:pt x="18777" y="7570"/>
                    </a:cubicBezTo>
                    <a:cubicBezTo>
                      <a:pt x="18777" y="8427"/>
                      <a:pt x="18985" y="9263"/>
                      <a:pt x="19372" y="9957"/>
                    </a:cubicBezTo>
                    <a:cubicBezTo>
                      <a:pt x="18824" y="10876"/>
                      <a:pt x="18527" y="12005"/>
                      <a:pt x="18527" y="13168"/>
                    </a:cubicBezTo>
                    <a:cubicBezTo>
                      <a:pt x="18527" y="14331"/>
                      <a:pt x="18824" y="15461"/>
                      <a:pt x="19372" y="16380"/>
                    </a:cubicBezTo>
                    <a:cubicBezTo>
                      <a:pt x="19054" y="16693"/>
                      <a:pt x="18854" y="17169"/>
                      <a:pt x="18825" y="17687"/>
                    </a:cubicBezTo>
                    <a:cubicBezTo>
                      <a:pt x="18797" y="18162"/>
                      <a:pt x="18916" y="18632"/>
                      <a:pt x="19155" y="18994"/>
                    </a:cubicBezTo>
                    <a:cubicBezTo>
                      <a:pt x="18064" y="18928"/>
                      <a:pt x="16972" y="19093"/>
                      <a:pt x="15921" y="19481"/>
                    </a:cubicBezTo>
                    <a:cubicBezTo>
                      <a:pt x="14732" y="19920"/>
                      <a:pt x="13615" y="20638"/>
                      <a:pt x="12625" y="21600"/>
                    </a:cubicBezTo>
                    <a:cubicBezTo>
                      <a:pt x="14146" y="21108"/>
                      <a:pt x="15710" y="20869"/>
                      <a:pt x="17277" y="20888"/>
                    </a:cubicBezTo>
                    <a:cubicBezTo>
                      <a:pt x="18731" y="20905"/>
                      <a:pt x="20178" y="21144"/>
                      <a:pt x="21589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76" name="Triangle"/>
              <p:cNvSpPr/>
              <p:nvPr/>
            </p:nvSpPr>
            <p:spPr>
              <a:xfrm rot="6477870">
                <a:off x="1104609" y="825059"/>
                <a:ext cx="126530" cy="126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385" name="Group"/>
            <p:cNvGrpSpPr/>
            <p:nvPr/>
          </p:nvGrpSpPr>
          <p:grpSpPr>
            <a:xfrm>
              <a:off x="1501209" y="0"/>
              <a:ext cx="1375981" cy="1059391"/>
              <a:chOff x="0" y="0"/>
              <a:chExt cx="1375980" cy="1059390"/>
            </a:xfrm>
          </p:grpSpPr>
          <p:pic>
            <p:nvPicPr>
              <p:cNvPr id="378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4692" y="0"/>
                <a:ext cx="1370977" cy="1059391"/>
              </a:xfrm>
              <a:prstGeom prst="rect">
                <a:avLst/>
              </a:prstGeom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379" name="Rectangle"/>
              <p:cNvSpPr/>
              <p:nvPr/>
            </p:nvSpPr>
            <p:spPr>
              <a:xfrm>
                <a:off x="0" y="2645"/>
                <a:ext cx="1371600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380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50670" t="5520" r="2092" b="17626"/>
              <a:stretch>
                <a:fillRect/>
              </a:stretch>
            </p:blipFill>
            <p:spPr>
              <a:xfrm>
                <a:off x="696342" y="59856"/>
                <a:ext cx="647606" cy="8141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81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382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73554" t="25553" r="2092" b="55133"/>
              <a:stretch>
                <a:fillRect/>
              </a:stretch>
            </p:blipFill>
            <p:spPr>
              <a:xfrm>
                <a:off x="1007851" y="267807"/>
                <a:ext cx="333876" cy="2046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83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384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73554" t="34350" r="2092" b="60546"/>
              <a:stretch>
                <a:fillRect/>
              </a:stretch>
            </p:blipFill>
            <p:spPr>
              <a:xfrm>
                <a:off x="1007851" y="355914"/>
                <a:ext cx="333876" cy="540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387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88" name="Basics"/>
          <p:cNvSpPr txBox="1"/>
          <p:nvPr/>
        </p:nvSpPr>
        <p:spPr>
          <a:xfrm>
            <a:off x="306210" y="151346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Basics</a:t>
            </a:r>
          </a:p>
        </p:txBody>
      </p:sp>
      <p:sp>
        <p:nvSpPr>
          <p:cNvPr id="389" name="Each cheatsheet should be licensed under the creative commons license.…"/>
          <p:cNvSpPr txBox="1"/>
          <p:nvPr/>
        </p:nvSpPr>
        <p:spPr>
          <a:xfrm>
            <a:off x="323328" y="9087077"/>
            <a:ext cx="4154099" cy="992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Each cheatsheet should be licensed under the creative commons license.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To license the sheet as creative commons, put CC'd by &lt;your name&gt; in the small print at the bottom of each page and link it to </a:t>
            </a:r>
            <a:r>
              <a:rPr b="1"/>
              <a:t>http://creativecommons.org/licenses/by/4.0/</a:t>
            </a:r>
          </a:p>
        </p:txBody>
      </p:sp>
      <p:sp>
        <p:nvSpPr>
          <p:cNvPr id="390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23328" y="3084609"/>
            <a:ext cx="414039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Remember that the best cheatsheets are </a:t>
            </a:r>
            <a:r>
              <a:rPr b="1"/>
              <a:t>visual</a:t>
            </a:r>
            <a:r>
              <a:t>—not written—documents. Whenever possible use visual elements to make it easier for readers to find the information they need.</a:t>
            </a:r>
          </a:p>
        </p:txBody>
      </p:sp>
      <p:sp>
        <p:nvSpPr>
          <p:cNvPr id="391" name="RStudio® is a trademark of RStudio, Inc.  •  CC BY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</a:t>
            </a:r>
            <a:r>
              <a:t>Your Name •  </a:t>
            </a:r>
            <a:r>
              <a:rPr>
                <a:hlinkClick r:id="rId5" invalidUrl="" action="" tgtFrame="" tooltip="" history="1" highlightClick="0" endSnd="0"/>
              </a:rPr>
              <a:t>your@email.com</a:t>
            </a:r>
            <a:r>
              <a:t>  •  844-448-1212 • </a:t>
            </a:r>
            <a:r>
              <a:rPr>
                <a:hlinkClick r:id="rId6" invalidUrl="" action="" tgtFrame="" tooltip="" history="1" highlightClick="0" endSnd="0"/>
              </a:rPr>
              <a:t>your.website.com</a:t>
            </a:r>
            <a:r>
              <a:t>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392" name="Thank you for making a new cheatsheet for R! These cheatsheets have an important job:"/>
          <p:cNvSpPr txBox="1"/>
          <p:nvPr/>
        </p:nvSpPr>
        <p:spPr>
          <a:xfrm>
            <a:off x="323328" y="2070100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Thank you </a:t>
            </a:r>
            <a:r>
              <a:t>for making a new cheatsheet for R! These cheatsheets have an important job: </a:t>
            </a:r>
          </a:p>
        </p:txBody>
      </p:sp>
      <p:sp>
        <p:nvSpPr>
          <p:cNvPr id="393" name="Cheatsheets make it easy for R users…"/>
          <p:cNvSpPr txBox="1"/>
          <p:nvPr/>
        </p:nvSpPr>
        <p:spPr>
          <a:xfrm>
            <a:off x="1055848" y="2563762"/>
            <a:ext cx="2496254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Cheatsheets make it easy for R users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to look up useful information.</a:t>
            </a:r>
          </a:p>
        </p:txBody>
      </p:sp>
      <p:sp>
        <p:nvSpPr>
          <p:cNvPr id="394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95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Manipulate Variables</a:t>
            </a:r>
          </a:p>
        </p:txBody>
      </p:sp>
      <p:grpSp>
        <p:nvGrpSpPr>
          <p:cNvPr id="398" name="Group"/>
          <p:cNvGrpSpPr/>
          <p:nvPr/>
        </p:nvGrpSpPr>
        <p:grpSpPr>
          <a:xfrm>
            <a:off x="8014905" y="2881105"/>
            <a:ext cx="2818196" cy="228903"/>
            <a:chOff x="0" y="0"/>
            <a:chExt cx="2818194" cy="228901"/>
          </a:xfrm>
        </p:grpSpPr>
        <p:sp>
          <p:nvSpPr>
            <p:cNvPr id="396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397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99" name="Line"/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400" name="pasted-image.pdf" descr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03" name="Group"/>
          <p:cNvGrpSpPr/>
          <p:nvPr/>
        </p:nvGrpSpPr>
        <p:grpSpPr>
          <a:xfrm>
            <a:off x="1202352" y="5963994"/>
            <a:ext cx="2483943" cy="276124"/>
            <a:chOff x="0" y="0"/>
            <a:chExt cx="2483942" cy="276123"/>
          </a:xfrm>
        </p:grpSpPr>
        <p:pic>
          <p:nvPicPr>
            <p:cNvPr id="401" name="pasted-image.pdf" descr="pasted-image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02" name="summary function"/>
            <p:cNvSpPr txBox="1"/>
            <p:nvPr/>
          </p:nvSpPr>
          <p:spPr>
            <a:xfrm>
              <a:off x="169211" y="36983"/>
              <a:ext cx="1247446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summary function</a:t>
              </a:r>
            </a:p>
          </p:txBody>
        </p:sp>
      </p:grpSp>
      <p:pic>
        <p:nvPicPr>
          <p:cNvPr id="404" name="pasted-image.pdf" descr="pasted-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405" name="Three Column Layout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Three Column Layout: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406" name="Use a layout that flows and makes it easy to zero in on specific topics."/>
          <p:cNvSpPr txBox="1"/>
          <p:nvPr/>
        </p:nvSpPr>
        <p:spPr>
          <a:xfrm>
            <a:off x="311956" y="3855249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1"/>
              <a:defRPr b="0">
                <a:solidFill>
                  <a:srgbClr val="000000"/>
                </a:solidFill>
              </a:defRPr>
            </a:pPr>
            <a:r>
              <a:t>Use a </a:t>
            </a:r>
            <a:r>
              <a:rPr b="1"/>
              <a:t>layout</a:t>
            </a:r>
            <a:r>
              <a:t> that flows and makes it easy to zero in on specific topics.</a:t>
            </a:r>
          </a:p>
        </p:txBody>
      </p:sp>
      <p:sp>
        <p:nvSpPr>
          <p:cNvPr id="407" name="Use visualizations to explain concepts quickly and concisely."/>
          <p:cNvSpPr txBox="1"/>
          <p:nvPr/>
        </p:nvSpPr>
        <p:spPr>
          <a:xfrm>
            <a:off x="322522" y="5576607"/>
            <a:ext cx="426473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408" name="Use visual elements to make the sheet scannable."/>
          <p:cNvSpPr txBox="1"/>
          <p:nvPr/>
        </p:nvSpPr>
        <p:spPr>
          <a:xfrm>
            <a:off x="323328" y="6413156"/>
            <a:ext cx="4264736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t>Use visual elements to make the sheet </a:t>
            </a:r>
            <a:r>
              <a:rPr b="1"/>
              <a:t>scannable</a:t>
            </a:r>
            <a:r>
              <a:t>.</a:t>
            </a:r>
          </a:p>
        </p:txBody>
      </p:sp>
      <p:grpSp>
        <p:nvGrpSpPr>
          <p:cNvPr id="416" name="Group"/>
          <p:cNvGrpSpPr/>
          <p:nvPr/>
        </p:nvGrpSpPr>
        <p:grpSpPr>
          <a:xfrm>
            <a:off x="1196148" y="6796480"/>
            <a:ext cx="2495154" cy="781280"/>
            <a:chOff x="0" y="0"/>
            <a:chExt cx="2495152" cy="781279"/>
          </a:xfrm>
        </p:grpSpPr>
        <p:sp>
          <p:nvSpPr>
            <p:cNvPr id="409" name="i + geom_area() x, y, alpha, color, fill, linetype, size…"/>
            <p:cNvSpPr txBox="1"/>
            <p:nvPr/>
          </p:nvSpPr>
          <p:spPr>
            <a:xfrm>
              <a:off x="437483" y="0"/>
              <a:ext cx="2057670" cy="78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geom_area()</a:t>
              </a:r>
              <a:br/>
              <a:r>
                <a:rPr b="0"/>
                <a:t>x, y, alpha, color, fill, linetype, size</a:t>
              </a:r>
              <a:endParaRPr b="0"/>
            </a:p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geom_line()</a:t>
              </a:r>
              <a:br>
                <a:rPr b="0"/>
              </a:br>
              <a:r>
                <a:rPr b="0"/>
                <a:t>x, y, alpha, color, group, linetype, size</a:t>
              </a:r>
            </a:p>
          </p:txBody>
        </p:sp>
        <p:grpSp>
          <p:nvGrpSpPr>
            <p:cNvPr id="412" name="Group"/>
            <p:cNvGrpSpPr/>
            <p:nvPr/>
          </p:nvGrpSpPr>
          <p:grpSpPr>
            <a:xfrm>
              <a:off x="0" y="406"/>
              <a:ext cx="360852" cy="358034"/>
              <a:chOff x="0" y="0"/>
              <a:chExt cx="360851" cy="358032"/>
            </a:xfrm>
          </p:grpSpPr>
          <p:pic>
            <p:nvPicPr>
              <p:cNvPr id="410" name="pasted-image.pdf" descr="pasted-image.pdf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914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11" name="Shape"/>
              <p:cNvSpPr/>
              <p:nvPr/>
            </p:nvSpPr>
            <p:spPr>
              <a:xfrm>
                <a:off x="0" y="64434"/>
                <a:ext cx="357951" cy="29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6494"/>
                    </a:moveTo>
                    <a:lnTo>
                      <a:pt x="2100" y="15338"/>
                    </a:lnTo>
                    <a:lnTo>
                      <a:pt x="3580" y="14133"/>
                    </a:lnTo>
                    <a:lnTo>
                      <a:pt x="4590" y="12375"/>
                    </a:lnTo>
                    <a:cubicBezTo>
                      <a:pt x="4727" y="12127"/>
                      <a:pt x="4864" y="11878"/>
                      <a:pt x="5001" y="11630"/>
                    </a:cubicBezTo>
                    <a:cubicBezTo>
                      <a:pt x="5138" y="11381"/>
                      <a:pt x="5276" y="11133"/>
                      <a:pt x="5413" y="10884"/>
                    </a:cubicBezTo>
                    <a:cubicBezTo>
                      <a:pt x="5582" y="11316"/>
                      <a:pt x="5751" y="11747"/>
                      <a:pt x="5921" y="12178"/>
                    </a:cubicBezTo>
                    <a:cubicBezTo>
                      <a:pt x="6090" y="12610"/>
                      <a:pt x="6260" y="13041"/>
                      <a:pt x="6429" y="13472"/>
                    </a:cubicBezTo>
                    <a:lnTo>
                      <a:pt x="8062" y="12224"/>
                    </a:lnTo>
                    <a:lnTo>
                      <a:pt x="9255" y="10392"/>
                    </a:lnTo>
                    <a:lnTo>
                      <a:pt x="10479" y="7160"/>
                    </a:lnTo>
                    <a:lnTo>
                      <a:pt x="12185" y="8959"/>
                    </a:lnTo>
                    <a:lnTo>
                      <a:pt x="13256" y="6557"/>
                    </a:lnTo>
                    <a:lnTo>
                      <a:pt x="14480" y="3207"/>
                    </a:lnTo>
                    <a:lnTo>
                      <a:pt x="15484" y="0"/>
                    </a:lnTo>
                    <a:lnTo>
                      <a:pt x="16816" y="3764"/>
                    </a:lnTo>
                    <a:lnTo>
                      <a:pt x="18301" y="3049"/>
                    </a:lnTo>
                    <a:lnTo>
                      <a:pt x="19746" y="6934"/>
                    </a:lnTo>
                    <a:lnTo>
                      <a:pt x="21600" y="10679"/>
                    </a:lnTo>
                    <a:lnTo>
                      <a:pt x="21458" y="21600"/>
                    </a:lnTo>
                    <a:lnTo>
                      <a:pt x="118" y="21508"/>
                    </a:lnTo>
                    <a:lnTo>
                      <a:pt x="0" y="16494"/>
                    </a:lnTo>
                    <a:close/>
                  </a:path>
                </a:pathLst>
              </a:cu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415" name="Group"/>
            <p:cNvGrpSpPr/>
            <p:nvPr/>
          </p:nvGrpSpPr>
          <p:grpSpPr>
            <a:xfrm>
              <a:off x="2533" y="396945"/>
              <a:ext cx="360323" cy="358033"/>
              <a:chOff x="0" y="0"/>
              <a:chExt cx="360321" cy="358032"/>
            </a:xfrm>
          </p:grpSpPr>
          <p:pic>
            <p:nvPicPr>
              <p:cNvPr id="413" name="pasted-image.pdf" descr="pasted-image.pdf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80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14" name="Line"/>
              <p:cNvSpPr/>
              <p:nvPr/>
            </p:nvSpPr>
            <p:spPr>
              <a:xfrm>
                <a:off x="0" y="72284"/>
                <a:ext cx="360322" cy="223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04" y="20087"/>
                    </a:lnTo>
                    <a:lnTo>
                      <a:pt x="3587" y="18508"/>
                    </a:lnTo>
                    <a:lnTo>
                      <a:pt x="4599" y="16206"/>
                    </a:lnTo>
                    <a:cubicBezTo>
                      <a:pt x="4736" y="15881"/>
                      <a:pt x="4874" y="15555"/>
                      <a:pt x="5011" y="15230"/>
                    </a:cubicBezTo>
                    <a:cubicBezTo>
                      <a:pt x="5148" y="14905"/>
                      <a:pt x="5286" y="14579"/>
                      <a:pt x="5423" y="14254"/>
                    </a:cubicBezTo>
                    <a:cubicBezTo>
                      <a:pt x="5593" y="14819"/>
                      <a:pt x="5762" y="15384"/>
                      <a:pt x="5932" y="15948"/>
                    </a:cubicBezTo>
                    <a:cubicBezTo>
                      <a:pt x="6102" y="16513"/>
                      <a:pt x="6272" y="17078"/>
                      <a:pt x="6442" y="17643"/>
                    </a:cubicBezTo>
                    <a:lnTo>
                      <a:pt x="8078" y="16008"/>
                    </a:lnTo>
                    <a:lnTo>
                      <a:pt x="9272" y="13609"/>
                    </a:lnTo>
                    <a:lnTo>
                      <a:pt x="10499" y="9377"/>
                    </a:lnTo>
                    <a:lnTo>
                      <a:pt x="12208" y="11732"/>
                    </a:lnTo>
                    <a:lnTo>
                      <a:pt x="13281" y="8587"/>
                    </a:lnTo>
                    <a:lnTo>
                      <a:pt x="14507" y="4200"/>
                    </a:lnTo>
                    <a:lnTo>
                      <a:pt x="15513" y="0"/>
                    </a:lnTo>
                    <a:lnTo>
                      <a:pt x="16848" y="4930"/>
                    </a:lnTo>
                    <a:lnTo>
                      <a:pt x="18336" y="3993"/>
                    </a:lnTo>
                    <a:lnTo>
                      <a:pt x="19783" y="9080"/>
                    </a:lnTo>
                    <a:lnTo>
                      <a:pt x="21600" y="13583"/>
                    </a:lnTo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sp>
        <p:nvSpPr>
          <p:cNvPr id="417" name="Use visual emphasis (like color, size, and font weight) to make important information easy to find."/>
          <p:cNvSpPr txBox="1"/>
          <p:nvPr/>
        </p:nvSpPr>
        <p:spPr>
          <a:xfrm>
            <a:off x="323328" y="7759606"/>
            <a:ext cx="4264736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4"/>
              <a:defRPr b="0">
                <a:solidFill>
                  <a:srgbClr val="000000"/>
                </a:solidFill>
              </a:defRPr>
            </a:pPr>
            <a:r>
              <a:t>Use visual </a:t>
            </a:r>
            <a:r>
              <a:rPr b="1"/>
              <a:t>emphasis</a:t>
            </a:r>
            <a:r>
              <a:t> (like color, size, and font weight) to make important information easy to find.</a:t>
            </a:r>
          </a:p>
        </p:txBody>
      </p:sp>
      <p:sp>
        <p:nvSpPr>
          <p:cNvPr id="418" name="dplyr::lag() - Offset elements by 1…"/>
          <p:cNvSpPr txBox="1"/>
          <p:nvPr/>
        </p:nvSpPr>
        <p:spPr>
          <a:xfrm>
            <a:off x="1215426" y="8253231"/>
            <a:ext cx="235489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</p:txBody>
      </p:sp>
      <p:sp>
        <p:nvSpPr>
          <p:cNvPr id="419" name="Line"/>
          <p:cNvSpPr/>
          <p:nvPr/>
        </p:nvSpPr>
        <p:spPr>
          <a:xfrm>
            <a:off x="4814439" y="1530350"/>
            <a:ext cx="88634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20" name="Use headers, colors, and/or backgrounds to separate or group together sections."/>
          <p:cNvSpPr txBox="1"/>
          <p:nvPr/>
        </p:nvSpPr>
        <p:spPr>
          <a:xfrm>
            <a:off x="4791188" y="1892216"/>
            <a:ext cx="2912301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</p:txBody>
      </p:sp>
      <p:sp>
        <p:nvSpPr>
          <p:cNvPr id="421" name="Create a visual hierarchy. Help users navigate the page with titles, subtitles, and subsubtitles"/>
          <p:cNvSpPr txBox="1"/>
          <p:nvPr/>
        </p:nvSpPr>
        <p:spPr>
          <a:xfrm>
            <a:off x="7892705" y="1891288"/>
            <a:ext cx="3207385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422" name="Quickly identify content with a package hexsticker (if available)…"/>
          <p:cNvSpPr txBox="1"/>
          <p:nvPr/>
        </p:nvSpPr>
        <p:spPr>
          <a:xfrm>
            <a:off x="11083583" y="1892300"/>
            <a:ext cx="2537610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</p:txBody>
      </p:sp>
      <p:grpSp>
        <p:nvGrpSpPr>
          <p:cNvPr id="425" name="Group"/>
          <p:cNvGrpSpPr/>
          <p:nvPr/>
        </p:nvGrpSpPr>
        <p:grpSpPr>
          <a:xfrm>
            <a:off x="4841546" y="2388629"/>
            <a:ext cx="827380" cy="215901"/>
            <a:chOff x="0" y="0"/>
            <a:chExt cx="827378" cy="215900"/>
          </a:xfrm>
        </p:grpSpPr>
        <p:sp>
          <p:nvSpPr>
            <p:cNvPr id="423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424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28" name="Group"/>
          <p:cNvGrpSpPr/>
          <p:nvPr/>
        </p:nvGrpSpPr>
        <p:grpSpPr>
          <a:xfrm>
            <a:off x="5800505" y="2383907"/>
            <a:ext cx="840852" cy="397495"/>
            <a:chOff x="0" y="0"/>
            <a:chExt cx="840851" cy="397494"/>
          </a:xfrm>
        </p:grpSpPr>
        <p:sp>
          <p:nvSpPr>
            <p:cNvPr id="426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7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2</a:t>
              </a:r>
            </a:p>
          </p:txBody>
        </p:sp>
      </p:grpSp>
      <p:grpSp>
        <p:nvGrpSpPr>
          <p:cNvPr id="431" name="Group"/>
          <p:cNvGrpSpPr/>
          <p:nvPr/>
        </p:nvGrpSpPr>
        <p:grpSpPr>
          <a:xfrm>
            <a:off x="6766455" y="2386231"/>
            <a:ext cx="840342" cy="679874"/>
            <a:chOff x="0" y="0"/>
            <a:chExt cx="840341" cy="679872"/>
          </a:xfrm>
        </p:grpSpPr>
        <p:sp>
          <p:nvSpPr>
            <p:cNvPr id="429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0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434" name="Group"/>
          <p:cNvGrpSpPr/>
          <p:nvPr/>
        </p:nvGrpSpPr>
        <p:grpSpPr>
          <a:xfrm>
            <a:off x="8014905" y="2379454"/>
            <a:ext cx="2815850" cy="431801"/>
            <a:chOff x="0" y="0"/>
            <a:chExt cx="2815849" cy="431800"/>
          </a:xfrm>
        </p:grpSpPr>
        <p:sp>
          <p:nvSpPr>
            <p:cNvPr id="432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b="0" sz="250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433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435" name="SUBSUBTITLE"/>
          <p:cNvSpPr txBox="1"/>
          <p:nvPr/>
        </p:nvSpPr>
        <p:spPr>
          <a:xfrm>
            <a:off x="8014905" y="321160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436" name="Line"/>
          <p:cNvSpPr/>
          <p:nvPr/>
        </p:nvSpPr>
        <p:spPr>
          <a:xfrm>
            <a:off x="13322994" y="1787872"/>
            <a:ext cx="185570" cy="4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9" h="21243" fill="norm" stroke="1" extrusionOk="0">
                <a:moveTo>
                  <a:pt x="0" y="21139"/>
                </a:moveTo>
                <a:cubicBezTo>
                  <a:pt x="6349" y="21600"/>
                  <a:pt x="12765" y="20509"/>
                  <a:pt x="16945" y="18263"/>
                </a:cubicBezTo>
                <a:cubicBezTo>
                  <a:pt x="20040" y="16600"/>
                  <a:pt x="21600" y="14493"/>
                  <a:pt x="21403" y="12366"/>
                </a:cubicBezTo>
                <a:lnTo>
                  <a:pt x="20454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37" name="Line"/>
          <p:cNvSpPr/>
          <p:nvPr/>
        </p:nvSpPr>
        <p:spPr>
          <a:xfrm>
            <a:off x="4814439" y="3892550"/>
            <a:ext cx="43096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38" name="Line"/>
          <p:cNvSpPr/>
          <p:nvPr/>
        </p:nvSpPr>
        <p:spPr>
          <a:xfrm>
            <a:off x="9377743" y="3892778"/>
            <a:ext cx="429697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39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4787900" y="4734875"/>
            <a:ext cx="4080953" cy="993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10" invalidUrl="" action="" tgtFrame="" tooltip="" history="1" highlightClick="0" endSnd="0"/>
              </a:rPr>
              <a:t>www.fontsquirrel.com/fonts/source-sans-pro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11" invalidUrl="" action="" tgtFrame="" tooltip="" history="1" highlightClick="0" endSnd="0"/>
              </a:rPr>
              <a:t>fortawesome.github.io/Font-Awesome/get-started/</a:t>
            </a:r>
          </a:p>
        </p:txBody>
      </p:sp>
      <p:sp>
        <p:nvSpPr>
          <p:cNvPr id="440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4787900" y="5843136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To use a </a:t>
            </a:r>
            <a:r>
              <a:rPr b="1"/>
              <a:t>font awesome</a:t>
            </a:r>
            <a:r>
              <a:t> icon, copy and paste one from here </a:t>
            </a:r>
            <a:r>
              <a:rPr u="sng">
                <a:hlinkClick r:id="rId12" invalidUrl="" action="" tgtFrame="" tooltip="" history="1" highlightClick="0" endSnd="0"/>
              </a:rPr>
              <a:t>fortawesome.github.io/Font-Awesome/cheatsheet/</a:t>
            </a:r>
            <a:r>
              <a:t>. Then set the text font to font awesome.</a:t>
            </a:r>
          </a:p>
        </p:txBody>
      </p:sp>
      <p:sp>
        <p:nvSpPr>
          <p:cNvPr id="441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4787900" y="8217956"/>
            <a:ext cx="4154098" cy="186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442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4787900" y="7043835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443" name="FONTS"/>
          <p:cNvSpPr txBox="1"/>
          <p:nvPr/>
        </p:nvSpPr>
        <p:spPr>
          <a:xfrm>
            <a:off x="4787900" y="4423669"/>
            <a:ext cx="4876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FONTS</a:t>
            </a:r>
          </a:p>
        </p:txBody>
      </p:sp>
      <p:sp>
        <p:nvSpPr>
          <p:cNvPr id="444" name="KEYNOTE"/>
          <p:cNvSpPr txBox="1"/>
          <p:nvPr/>
        </p:nvSpPr>
        <p:spPr>
          <a:xfrm>
            <a:off x="4787900" y="6757624"/>
            <a:ext cx="6647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445" name="KEYNOTE TIPS"/>
          <p:cNvSpPr txBox="1"/>
          <p:nvPr/>
        </p:nvSpPr>
        <p:spPr>
          <a:xfrm>
            <a:off x="4787900" y="7933359"/>
            <a:ext cx="99989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446" name="    "/>
          <p:cNvSpPr txBox="1"/>
          <p:nvPr/>
        </p:nvSpPr>
        <p:spPr>
          <a:xfrm>
            <a:off x="9552767" y="6097569"/>
            <a:ext cx="2015955" cy="4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90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    </a:t>
            </a:r>
          </a:p>
        </p:txBody>
      </p:sp>
      <p:sp>
        <p:nvSpPr>
          <p:cNvPr id="447" name="These are just font awesome characters"/>
          <p:cNvSpPr txBox="1"/>
          <p:nvPr/>
        </p:nvSpPr>
        <p:spPr>
          <a:xfrm>
            <a:off x="11533227" y="6115041"/>
            <a:ext cx="1386696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These are just font awesome characters</a:t>
            </a:r>
          </a:p>
        </p:txBody>
      </p:sp>
      <p:grpSp>
        <p:nvGrpSpPr>
          <p:cNvPr id="453" name="Group"/>
          <p:cNvGrpSpPr/>
          <p:nvPr/>
        </p:nvGrpSpPr>
        <p:grpSpPr>
          <a:xfrm>
            <a:off x="9563191" y="7051781"/>
            <a:ext cx="735185" cy="769395"/>
            <a:chOff x="299157" y="0"/>
            <a:chExt cx="735183" cy="769393"/>
          </a:xfrm>
        </p:grpSpPr>
        <p:graphicFrame>
          <p:nvGraphicFramePr>
            <p:cNvPr id="448" name="Table"/>
            <p:cNvGraphicFramePr/>
            <p:nvPr/>
          </p:nvGraphicFramePr>
          <p:xfrm>
            <a:off x="314133" y="56485"/>
            <a:ext cx="712910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F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M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449" name="Rectangle"/>
            <p:cNvSpPr/>
            <p:nvPr/>
          </p:nvSpPr>
          <p:spPr>
            <a:xfrm>
              <a:off x="299157" y="0"/>
              <a:ext cx="735185" cy="767058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50" name="Line"/>
            <p:cNvSpPr/>
            <p:nvPr/>
          </p:nvSpPr>
          <p:spPr>
            <a:xfrm>
              <a:off x="308022" y="363273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51" name="Line"/>
            <p:cNvSpPr/>
            <p:nvPr/>
          </p:nvSpPr>
          <p:spPr>
            <a:xfrm>
              <a:off x="308022" y="514509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52" name="Line"/>
            <p:cNvSpPr/>
            <p:nvPr/>
          </p:nvSpPr>
          <p:spPr>
            <a:xfrm>
              <a:off x="308022" y="675204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468" name="Group"/>
          <p:cNvGrpSpPr/>
          <p:nvPr/>
        </p:nvGrpSpPr>
        <p:grpSpPr>
          <a:xfrm>
            <a:off x="11781384" y="8382717"/>
            <a:ext cx="444501" cy="444501"/>
            <a:chOff x="0" y="0"/>
            <a:chExt cx="444500" cy="444500"/>
          </a:xfrm>
        </p:grpSpPr>
        <p:sp>
          <p:nvSpPr>
            <p:cNvPr id="454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463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455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6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7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8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9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60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61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62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464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65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66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67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474" name="Group"/>
          <p:cNvGrpSpPr/>
          <p:nvPr/>
        </p:nvGrpSpPr>
        <p:grpSpPr>
          <a:xfrm>
            <a:off x="11224224" y="8380695"/>
            <a:ext cx="448425" cy="448545"/>
            <a:chOff x="0" y="0"/>
            <a:chExt cx="448424" cy="448544"/>
          </a:xfrm>
        </p:grpSpPr>
        <p:pic>
          <p:nvPicPr>
            <p:cNvPr id="469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70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1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2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3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77" name="Group"/>
          <p:cNvGrpSpPr/>
          <p:nvPr/>
        </p:nvGrpSpPr>
        <p:grpSpPr>
          <a:xfrm>
            <a:off x="10113826" y="8380696"/>
            <a:ext cx="448425" cy="448544"/>
            <a:chOff x="0" y="0"/>
            <a:chExt cx="448424" cy="448543"/>
          </a:xfrm>
        </p:grpSpPr>
        <p:pic>
          <p:nvPicPr>
            <p:cNvPr id="475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76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478" name="ICONS"/>
          <p:cNvSpPr txBox="1"/>
          <p:nvPr/>
        </p:nvSpPr>
        <p:spPr>
          <a:xfrm>
            <a:off x="9354493" y="5814529"/>
            <a:ext cx="4573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479" name="MOCK TABLES"/>
          <p:cNvSpPr txBox="1"/>
          <p:nvPr/>
        </p:nvSpPr>
        <p:spPr>
          <a:xfrm>
            <a:off x="9354493" y="6752120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480" name="MOCK GRAPHS"/>
          <p:cNvSpPr txBox="1"/>
          <p:nvPr/>
        </p:nvSpPr>
        <p:spPr>
          <a:xfrm>
            <a:off x="9354493" y="8025946"/>
            <a:ext cx="102626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481" name="TABLES"/>
          <p:cNvSpPr txBox="1"/>
          <p:nvPr/>
        </p:nvSpPr>
        <p:spPr>
          <a:xfrm>
            <a:off x="9354493" y="9019660"/>
            <a:ext cx="54345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482" name="CODE"/>
          <p:cNvSpPr txBox="1"/>
          <p:nvPr/>
        </p:nvSpPr>
        <p:spPr>
          <a:xfrm>
            <a:off x="9354493" y="4423669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grpSp>
        <p:nvGrpSpPr>
          <p:cNvPr id="485" name="Group"/>
          <p:cNvGrpSpPr/>
          <p:nvPr/>
        </p:nvGrpSpPr>
        <p:grpSpPr>
          <a:xfrm>
            <a:off x="10669024" y="8380696"/>
            <a:ext cx="448425" cy="448544"/>
            <a:chOff x="0" y="0"/>
            <a:chExt cx="448424" cy="448543"/>
          </a:xfrm>
        </p:grpSpPr>
        <p:pic>
          <p:nvPicPr>
            <p:cNvPr id="483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84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486" name="ggplot(mpg, aes(hwy, cty)) +…"/>
          <p:cNvSpPr txBox="1"/>
          <p:nvPr/>
        </p:nvSpPr>
        <p:spPr>
          <a:xfrm>
            <a:off x="9559117" y="4938922"/>
            <a:ext cx="3025059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geom_point(aes(color = cyl))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487" name="Where possible, use code that works when run."/>
          <p:cNvSpPr txBox="1"/>
          <p:nvPr/>
        </p:nvSpPr>
        <p:spPr>
          <a:xfrm>
            <a:off x="9511709" y="4648189"/>
            <a:ext cx="329154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488" name="Logistics"/>
          <p:cNvSpPr txBox="1"/>
          <p:nvPr/>
        </p:nvSpPr>
        <p:spPr>
          <a:xfrm>
            <a:off x="4791188" y="385422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489" name="Useful Elements"/>
          <p:cNvSpPr txBox="1"/>
          <p:nvPr/>
        </p:nvSpPr>
        <p:spPr>
          <a:xfrm>
            <a:off x="9354493" y="3854449"/>
            <a:ext cx="21793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Useful Elements</a:t>
            </a:r>
          </a:p>
        </p:txBody>
      </p:sp>
      <p:sp>
        <p:nvSpPr>
          <p:cNvPr id="490" name="Layout Suggestions"/>
          <p:cNvSpPr txBox="1"/>
          <p:nvPr/>
        </p:nvSpPr>
        <p:spPr>
          <a:xfrm>
            <a:off x="4791188" y="1492021"/>
            <a:ext cx="26212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pic>
        <p:nvPicPr>
          <p:cNvPr id="491" name="rstudio.png" descr="rstudio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2294644" y="195549"/>
            <a:ext cx="1386697" cy="1607136"/>
          </a:xfrm>
          <a:prstGeom prst="rect">
            <a:avLst/>
          </a:prstGeom>
          <a:ln w="12700">
            <a:miter lim="400000"/>
          </a:ln>
        </p:spPr>
      </p:pic>
      <p:sp>
        <p:nvSpPr>
          <p:cNvPr id="492" name="Line"/>
          <p:cNvSpPr/>
          <p:nvPr/>
        </p:nvSpPr>
        <p:spPr>
          <a:xfrm>
            <a:off x="231073" y="8781291"/>
            <a:ext cx="431119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93" name="COPYRIGHT"/>
          <p:cNvSpPr txBox="1"/>
          <p:nvPr/>
        </p:nvSpPr>
        <p:spPr>
          <a:xfrm>
            <a:off x="230622" y="8784297"/>
            <a:ext cx="81869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COPYRIGHT</a:t>
            </a:r>
          </a:p>
        </p:txBody>
      </p:sp>
      <p:sp>
        <p:nvSpPr>
          <p:cNvPr id="494" name="can help explain…"/>
          <p:cNvSpPr/>
          <p:nvPr/>
        </p:nvSpPr>
        <p:spPr>
          <a:xfrm>
            <a:off x="12274610" y="5175920"/>
            <a:ext cx="1250951" cy="59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696" y="0"/>
                </a:moveTo>
                <a:cubicBezTo>
                  <a:pt x="6986" y="0"/>
                  <a:pt x="6407" y="1215"/>
                  <a:pt x="6407" y="2707"/>
                </a:cubicBezTo>
                <a:lnTo>
                  <a:pt x="6407" y="6826"/>
                </a:lnTo>
                <a:lnTo>
                  <a:pt x="0" y="6797"/>
                </a:lnTo>
                <a:lnTo>
                  <a:pt x="6407" y="10483"/>
                </a:lnTo>
                <a:lnTo>
                  <a:pt x="6407" y="18907"/>
                </a:lnTo>
                <a:cubicBezTo>
                  <a:pt x="6407" y="20399"/>
                  <a:pt x="6986" y="21600"/>
                  <a:pt x="7696" y="21600"/>
                </a:cubicBezTo>
                <a:lnTo>
                  <a:pt x="20319" y="21600"/>
                </a:lnTo>
                <a:cubicBezTo>
                  <a:pt x="21028" y="21600"/>
                  <a:pt x="21600" y="20399"/>
                  <a:pt x="21600" y="18907"/>
                </a:cubicBezTo>
                <a:lnTo>
                  <a:pt x="21600" y="2707"/>
                </a:lnTo>
                <a:cubicBezTo>
                  <a:pt x="21600" y="1215"/>
                  <a:pt x="21028" y="0"/>
                  <a:pt x="20319" y="0"/>
                </a:cubicBezTo>
                <a:lnTo>
                  <a:pt x="769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can help explain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code</a:t>
            </a:r>
          </a:p>
        </p:txBody>
      </p:sp>
      <p:sp>
        <p:nvSpPr>
          <p:cNvPr id="495" name="Word balloons"/>
          <p:cNvSpPr/>
          <p:nvPr/>
        </p:nvSpPr>
        <p:spPr>
          <a:xfrm>
            <a:off x="12463122" y="4692081"/>
            <a:ext cx="1056483" cy="483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136" y="0"/>
                </a:moveTo>
                <a:cubicBezTo>
                  <a:pt x="4296" y="0"/>
                  <a:pt x="3611" y="1497"/>
                  <a:pt x="3611" y="3334"/>
                </a:cubicBezTo>
                <a:lnTo>
                  <a:pt x="3611" y="15677"/>
                </a:lnTo>
                <a:lnTo>
                  <a:pt x="0" y="21600"/>
                </a:lnTo>
                <a:lnTo>
                  <a:pt x="4909" y="19951"/>
                </a:lnTo>
                <a:cubicBezTo>
                  <a:pt x="4986" y="19977"/>
                  <a:pt x="5056" y="20057"/>
                  <a:pt x="5136" y="20057"/>
                </a:cubicBezTo>
                <a:lnTo>
                  <a:pt x="20083" y="20057"/>
                </a:lnTo>
                <a:cubicBezTo>
                  <a:pt x="20923" y="20057"/>
                  <a:pt x="21600" y="18560"/>
                  <a:pt x="21600" y="16723"/>
                </a:cubicBezTo>
                <a:lnTo>
                  <a:pt x="21600" y="3334"/>
                </a:lnTo>
                <a:cubicBezTo>
                  <a:pt x="21600" y="1497"/>
                  <a:pt x="20923" y="0"/>
                  <a:pt x="20083" y="0"/>
                </a:cubicBezTo>
                <a:lnTo>
                  <a:pt x="513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Word balloons</a:t>
            </a:r>
          </a:p>
        </p:txBody>
      </p:sp>
      <p:graphicFrame>
        <p:nvGraphicFramePr>
          <p:cNvPr id="496" name="Table"/>
          <p:cNvGraphicFramePr/>
          <p:nvPr/>
        </p:nvGraphicFramePr>
        <p:xfrm>
          <a:off x="10686528" y="7094435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7" name="Table"/>
          <p:cNvGraphicFramePr/>
          <p:nvPr/>
        </p:nvGraphicFramePr>
        <p:xfrm>
          <a:off x="11270728" y="704673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</a:tbl>
          </a:graphicData>
        </a:graphic>
      </p:graphicFrame>
      <p:sp>
        <p:nvSpPr>
          <p:cNvPr id="498" name="Line"/>
          <p:cNvSpPr/>
          <p:nvPr/>
        </p:nvSpPr>
        <p:spPr>
          <a:xfrm>
            <a:off x="11065376" y="755305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499" name="Table"/>
          <p:cNvGraphicFramePr/>
          <p:nvPr/>
        </p:nvGraphicFramePr>
        <p:xfrm>
          <a:off x="11272053" y="743875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0" name="Table"/>
          <p:cNvGraphicFramePr/>
          <p:nvPr/>
        </p:nvGraphicFramePr>
        <p:xfrm>
          <a:off x="11272721" y="771146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1" name="Table"/>
          <p:cNvGraphicFramePr/>
          <p:nvPr/>
        </p:nvGraphicFramePr>
        <p:xfrm>
          <a:off x="11840238" y="7324452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sp>
        <p:nvSpPr>
          <p:cNvPr id="502" name="Line"/>
          <p:cNvSpPr/>
          <p:nvPr/>
        </p:nvSpPr>
        <p:spPr>
          <a:xfrm>
            <a:off x="11682025" y="7553052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503" name="Table"/>
          <p:cNvGraphicFramePr/>
          <p:nvPr/>
        </p:nvGraphicFramePr>
        <p:xfrm>
          <a:off x="12449733" y="708778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504" name="Table"/>
          <p:cNvGraphicFramePr/>
          <p:nvPr/>
        </p:nvGraphicFramePr>
        <p:xfrm>
          <a:off x="13007537" y="7086976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05" name="Line"/>
          <p:cNvSpPr/>
          <p:nvPr/>
        </p:nvSpPr>
        <p:spPr>
          <a:xfrm>
            <a:off x="12835946" y="7204430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08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 LOGO</a:t>
            </a:r>
            <a:endParaRPr sz="1600"/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(optional)</a:t>
            </a:r>
          </a:p>
        </p:txBody>
      </p:sp>
      <p:pic>
        <p:nvPicPr>
          <p:cNvPr id="50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58627" y="8380696"/>
            <a:ext cx="448425" cy="44854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510" name="Table"/>
          <p:cNvGraphicFramePr/>
          <p:nvPr/>
        </p:nvGraphicFramePr>
        <p:xfrm>
          <a:off x="9552767" y="9368497"/>
          <a:ext cx="19120965" cy="221575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1425320"/>
                <a:gridCol w="1917700"/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523" name="Group"/>
          <p:cNvGrpSpPr/>
          <p:nvPr/>
        </p:nvGrpSpPr>
        <p:grpSpPr>
          <a:xfrm>
            <a:off x="1029800" y="4344473"/>
            <a:ext cx="2877191" cy="1066589"/>
            <a:chOff x="0" y="0"/>
            <a:chExt cx="2877189" cy="1066587"/>
          </a:xfrm>
        </p:grpSpPr>
        <p:pic>
          <p:nvPicPr>
            <p:cNvPr id="511" name="ggplot2-cheatsheet.png" descr="ggplot2-cheatsheet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70976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514" name="Group"/>
            <p:cNvGrpSpPr/>
            <p:nvPr/>
          </p:nvGrpSpPr>
          <p:grpSpPr>
            <a:xfrm>
              <a:off x="144509" y="98571"/>
              <a:ext cx="1247567" cy="968017"/>
              <a:chOff x="0" y="0"/>
              <a:chExt cx="1247566" cy="968016"/>
            </a:xfrm>
          </p:grpSpPr>
          <p:sp>
            <p:nvSpPr>
              <p:cNvPr id="512" name="Line"/>
              <p:cNvSpPr/>
              <p:nvPr/>
            </p:nvSpPr>
            <p:spPr>
              <a:xfrm>
                <a:off x="-1" y="0"/>
                <a:ext cx="1119317" cy="8613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600" fill="norm" stroke="1" extrusionOk="0">
                    <a:moveTo>
                      <a:pt x="854" y="685"/>
                    </a:moveTo>
                    <a:cubicBezTo>
                      <a:pt x="275" y="4059"/>
                      <a:pt x="-11" y="7506"/>
                      <a:pt x="0" y="10963"/>
                    </a:cubicBezTo>
                    <a:cubicBezTo>
                      <a:pt x="12" y="14423"/>
                      <a:pt x="321" y="17871"/>
                      <a:pt x="923" y="21242"/>
                    </a:cubicBezTo>
                    <a:cubicBezTo>
                      <a:pt x="1303" y="17428"/>
                      <a:pt x="2054" y="13692"/>
                      <a:pt x="3156" y="10123"/>
                    </a:cubicBezTo>
                    <a:cubicBezTo>
                      <a:pt x="4268" y="6522"/>
                      <a:pt x="5730" y="3120"/>
                      <a:pt x="7506" y="0"/>
                    </a:cubicBezTo>
                    <a:cubicBezTo>
                      <a:pt x="7027" y="1691"/>
                      <a:pt x="6780" y="3479"/>
                      <a:pt x="6776" y="5281"/>
                    </a:cubicBezTo>
                    <a:cubicBezTo>
                      <a:pt x="6772" y="7081"/>
                      <a:pt x="7011" y="8869"/>
                      <a:pt x="7482" y="10562"/>
                    </a:cubicBezTo>
                    <a:cubicBezTo>
                      <a:pt x="6673" y="12123"/>
                      <a:pt x="6240" y="13961"/>
                      <a:pt x="6236" y="15843"/>
                    </a:cubicBezTo>
                    <a:cubicBezTo>
                      <a:pt x="6233" y="17722"/>
                      <a:pt x="6658" y="19560"/>
                      <a:pt x="7458" y="21124"/>
                    </a:cubicBezTo>
                    <a:cubicBezTo>
                      <a:pt x="7594" y="17646"/>
                      <a:pt x="8125" y="14214"/>
                      <a:pt x="9034" y="10938"/>
                    </a:cubicBezTo>
                    <a:cubicBezTo>
                      <a:pt x="10021" y="7383"/>
                      <a:pt x="11440" y="4056"/>
                      <a:pt x="13237" y="1085"/>
                    </a:cubicBezTo>
                    <a:cubicBezTo>
                      <a:pt x="12734" y="2559"/>
                      <a:pt x="12494" y="4162"/>
                      <a:pt x="12536" y="5774"/>
                    </a:cubicBezTo>
                    <a:cubicBezTo>
                      <a:pt x="12573" y="7165"/>
                      <a:pt x="12819" y="8533"/>
                      <a:pt x="13261" y="9800"/>
                    </a:cubicBezTo>
                    <a:cubicBezTo>
                      <a:pt x="12874" y="10854"/>
                      <a:pt x="12673" y="12007"/>
                      <a:pt x="12674" y="13174"/>
                    </a:cubicBezTo>
                    <a:cubicBezTo>
                      <a:pt x="12675" y="14342"/>
                      <a:pt x="12878" y="15495"/>
                      <a:pt x="13268" y="16547"/>
                    </a:cubicBezTo>
                    <a:cubicBezTo>
                      <a:pt x="12947" y="16864"/>
                      <a:pt x="12759" y="17358"/>
                      <a:pt x="12761" y="17881"/>
                    </a:cubicBezTo>
                    <a:cubicBezTo>
                      <a:pt x="12763" y="18409"/>
                      <a:pt x="12958" y="18904"/>
                      <a:pt x="13285" y="19215"/>
                    </a:cubicBezTo>
                    <a:cubicBezTo>
                      <a:pt x="13803" y="16210"/>
                      <a:pt x="14523" y="13270"/>
                      <a:pt x="15438" y="10430"/>
                    </a:cubicBezTo>
                    <a:cubicBezTo>
                      <a:pt x="16500" y="7130"/>
                      <a:pt x="17818" y="3981"/>
                      <a:pt x="19372" y="1029"/>
                    </a:cubicBezTo>
                    <a:cubicBezTo>
                      <a:pt x="19154" y="1685"/>
                      <a:pt x="19042" y="2392"/>
                      <a:pt x="19042" y="3107"/>
                    </a:cubicBezTo>
                    <a:cubicBezTo>
                      <a:pt x="19042" y="3821"/>
                      <a:pt x="19154" y="4528"/>
                      <a:pt x="19372" y="5184"/>
                    </a:cubicBezTo>
                    <a:cubicBezTo>
                      <a:pt x="18985" y="5878"/>
                      <a:pt x="18777" y="6713"/>
                      <a:pt x="18777" y="7570"/>
                    </a:cubicBezTo>
                    <a:cubicBezTo>
                      <a:pt x="18777" y="8427"/>
                      <a:pt x="18985" y="9263"/>
                      <a:pt x="19372" y="9957"/>
                    </a:cubicBezTo>
                    <a:cubicBezTo>
                      <a:pt x="18824" y="10876"/>
                      <a:pt x="18527" y="12005"/>
                      <a:pt x="18527" y="13168"/>
                    </a:cubicBezTo>
                    <a:cubicBezTo>
                      <a:pt x="18527" y="14331"/>
                      <a:pt x="18824" y="15461"/>
                      <a:pt x="19372" y="16380"/>
                    </a:cubicBezTo>
                    <a:cubicBezTo>
                      <a:pt x="19054" y="16693"/>
                      <a:pt x="18854" y="17169"/>
                      <a:pt x="18825" y="17687"/>
                    </a:cubicBezTo>
                    <a:cubicBezTo>
                      <a:pt x="18797" y="18162"/>
                      <a:pt x="18916" y="18632"/>
                      <a:pt x="19155" y="18994"/>
                    </a:cubicBezTo>
                    <a:cubicBezTo>
                      <a:pt x="18064" y="18928"/>
                      <a:pt x="16972" y="19093"/>
                      <a:pt x="15921" y="19481"/>
                    </a:cubicBezTo>
                    <a:cubicBezTo>
                      <a:pt x="14732" y="19920"/>
                      <a:pt x="13615" y="20638"/>
                      <a:pt x="12625" y="21600"/>
                    </a:cubicBezTo>
                    <a:cubicBezTo>
                      <a:pt x="14146" y="21108"/>
                      <a:pt x="15710" y="20869"/>
                      <a:pt x="17277" y="20888"/>
                    </a:cubicBezTo>
                    <a:cubicBezTo>
                      <a:pt x="18731" y="20905"/>
                      <a:pt x="20178" y="21144"/>
                      <a:pt x="21589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13" name="Triangle"/>
              <p:cNvSpPr/>
              <p:nvPr/>
            </p:nvSpPr>
            <p:spPr>
              <a:xfrm rot="6477870">
                <a:off x="1104609" y="825059"/>
                <a:ext cx="126530" cy="126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522" name="Group"/>
            <p:cNvGrpSpPr/>
            <p:nvPr/>
          </p:nvGrpSpPr>
          <p:grpSpPr>
            <a:xfrm>
              <a:off x="1501209" y="0"/>
              <a:ext cx="1375981" cy="1059391"/>
              <a:chOff x="0" y="0"/>
              <a:chExt cx="1375980" cy="1059390"/>
            </a:xfrm>
          </p:grpSpPr>
          <p:pic>
            <p:nvPicPr>
              <p:cNvPr id="515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4692" y="0"/>
                <a:ext cx="1370977" cy="1059391"/>
              </a:xfrm>
              <a:prstGeom prst="rect">
                <a:avLst/>
              </a:prstGeom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516" name="Rectangle"/>
              <p:cNvSpPr/>
              <p:nvPr/>
            </p:nvSpPr>
            <p:spPr>
              <a:xfrm>
                <a:off x="0" y="2645"/>
                <a:ext cx="1371600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517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50670" t="5520" r="2092" b="17626"/>
              <a:stretch>
                <a:fillRect/>
              </a:stretch>
            </p:blipFill>
            <p:spPr>
              <a:xfrm>
                <a:off x="696342" y="59856"/>
                <a:ext cx="647606" cy="8141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518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519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73554" t="25553" r="2092" b="55133"/>
              <a:stretch>
                <a:fillRect/>
              </a:stretch>
            </p:blipFill>
            <p:spPr>
              <a:xfrm>
                <a:off x="1007851" y="267807"/>
                <a:ext cx="333876" cy="2046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520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521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73554" t="34350" r="2092" b="60546"/>
              <a:stretch>
                <a:fillRect/>
              </a:stretch>
            </p:blipFill>
            <p:spPr>
              <a:xfrm>
                <a:off x="1007851" y="355914"/>
                <a:ext cx="333876" cy="540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524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25" name="Basics"/>
          <p:cNvSpPr txBox="1"/>
          <p:nvPr/>
        </p:nvSpPr>
        <p:spPr>
          <a:xfrm>
            <a:off x="306210" y="151346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Basics</a:t>
            </a:r>
          </a:p>
        </p:txBody>
      </p:sp>
      <p:sp>
        <p:nvSpPr>
          <p:cNvPr id="526" name="Each cheatsheet should be licensed under the creative commons license.…"/>
          <p:cNvSpPr txBox="1"/>
          <p:nvPr/>
        </p:nvSpPr>
        <p:spPr>
          <a:xfrm>
            <a:off x="323328" y="9087077"/>
            <a:ext cx="4154099" cy="992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Each cheatsheet should be licensed under the creative commons license.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To license the sheet as creative commons, put CC'd by &lt;your name&gt; in the small print at the bottom of each page and link it to </a:t>
            </a:r>
            <a:r>
              <a:rPr b="1"/>
              <a:t>http://creativecommons.org/licenses/by/4.0/</a:t>
            </a:r>
          </a:p>
        </p:txBody>
      </p:sp>
      <p:sp>
        <p:nvSpPr>
          <p:cNvPr id="527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23328" y="3084609"/>
            <a:ext cx="414039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Remember that the best cheatsheets are </a:t>
            </a:r>
            <a:r>
              <a:rPr b="1"/>
              <a:t>visual</a:t>
            </a:r>
            <a:r>
              <a:t>—not written—documents. Whenever possible use visual elements to make it easier for readers to find the information they need.</a:t>
            </a:r>
          </a:p>
        </p:txBody>
      </p:sp>
      <p:sp>
        <p:nvSpPr>
          <p:cNvPr id="528" name="RStudio® is a trademark of RStudio, Inc.  •  CC BY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</a:t>
            </a:r>
            <a:r>
              <a:t>Your Name •  </a:t>
            </a:r>
            <a:r>
              <a:rPr>
                <a:hlinkClick r:id="rId5" invalidUrl="" action="" tgtFrame="" tooltip="" history="1" highlightClick="0" endSnd="0"/>
              </a:rPr>
              <a:t>your@email.com</a:t>
            </a:r>
            <a:r>
              <a:t>  •  844-448-1212 • </a:t>
            </a:r>
            <a:r>
              <a:rPr>
                <a:hlinkClick r:id="rId6" invalidUrl="" action="" tgtFrame="" tooltip="" history="1" highlightClick="0" endSnd="0"/>
              </a:rPr>
              <a:t>your.website.com</a:t>
            </a:r>
            <a:r>
              <a:t>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529" name="Thank you for making a new cheatsheet for R! These cheatsheets have an important job:"/>
          <p:cNvSpPr txBox="1"/>
          <p:nvPr/>
        </p:nvSpPr>
        <p:spPr>
          <a:xfrm>
            <a:off x="323328" y="2070100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Thank you </a:t>
            </a:r>
            <a:r>
              <a:t>for making a new cheatsheet for R! These cheatsheets have an important job: </a:t>
            </a:r>
          </a:p>
        </p:txBody>
      </p:sp>
      <p:sp>
        <p:nvSpPr>
          <p:cNvPr id="530" name="Cheatsheets make it easy for R users…"/>
          <p:cNvSpPr txBox="1"/>
          <p:nvPr/>
        </p:nvSpPr>
        <p:spPr>
          <a:xfrm>
            <a:off x="1055848" y="2563762"/>
            <a:ext cx="2496254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Cheatsheets make it easy for R users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to look up useful information.</a:t>
            </a:r>
          </a:p>
        </p:txBody>
      </p:sp>
      <p:sp>
        <p:nvSpPr>
          <p:cNvPr id="531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32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Manipulate Variables</a:t>
            </a:r>
          </a:p>
        </p:txBody>
      </p:sp>
      <p:grpSp>
        <p:nvGrpSpPr>
          <p:cNvPr id="535" name="Group"/>
          <p:cNvGrpSpPr/>
          <p:nvPr/>
        </p:nvGrpSpPr>
        <p:grpSpPr>
          <a:xfrm>
            <a:off x="8014905" y="2881105"/>
            <a:ext cx="2818196" cy="228903"/>
            <a:chOff x="0" y="0"/>
            <a:chExt cx="2818194" cy="228901"/>
          </a:xfrm>
        </p:grpSpPr>
        <p:sp>
          <p:nvSpPr>
            <p:cNvPr id="533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534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536" name="Line"/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537" name="pasted-image.pdf" descr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40" name="Group"/>
          <p:cNvGrpSpPr/>
          <p:nvPr/>
        </p:nvGrpSpPr>
        <p:grpSpPr>
          <a:xfrm>
            <a:off x="1202352" y="5963994"/>
            <a:ext cx="2483943" cy="276124"/>
            <a:chOff x="0" y="0"/>
            <a:chExt cx="2483942" cy="276123"/>
          </a:xfrm>
        </p:grpSpPr>
        <p:pic>
          <p:nvPicPr>
            <p:cNvPr id="538" name="pasted-image.pdf" descr="pasted-image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39" name="summary function"/>
            <p:cNvSpPr txBox="1"/>
            <p:nvPr/>
          </p:nvSpPr>
          <p:spPr>
            <a:xfrm>
              <a:off x="169211" y="36983"/>
              <a:ext cx="1247446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summary function</a:t>
              </a:r>
            </a:p>
          </p:txBody>
        </p:sp>
      </p:grpSp>
      <p:pic>
        <p:nvPicPr>
          <p:cNvPr id="541" name="pasted-image.pdf" descr="pasted-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542" name="Three Column Layout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Three Column Layout: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543" name="Use a layout that flows and makes it easy to zero in on specific topics."/>
          <p:cNvSpPr txBox="1"/>
          <p:nvPr/>
        </p:nvSpPr>
        <p:spPr>
          <a:xfrm>
            <a:off x="311956" y="3855249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1"/>
              <a:defRPr b="0">
                <a:solidFill>
                  <a:srgbClr val="000000"/>
                </a:solidFill>
              </a:defRPr>
            </a:pPr>
            <a:r>
              <a:t>Use a </a:t>
            </a:r>
            <a:r>
              <a:rPr b="1"/>
              <a:t>layout</a:t>
            </a:r>
            <a:r>
              <a:t> that flows and makes it easy to zero in on specific topics.</a:t>
            </a:r>
          </a:p>
        </p:txBody>
      </p:sp>
      <p:sp>
        <p:nvSpPr>
          <p:cNvPr id="544" name="Use visualizations to explain concepts quickly and concisely."/>
          <p:cNvSpPr txBox="1"/>
          <p:nvPr/>
        </p:nvSpPr>
        <p:spPr>
          <a:xfrm>
            <a:off x="322522" y="5576607"/>
            <a:ext cx="426473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545" name="Use visual elements to make the sheet scannable."/>
          <p:cNvSpPr txBox="1"/>
          <p:nvPr/>
        </p:nvSpPr>
        <p:spPr>
          <a:xfrm>
            <a:off x="323328" y="6413156"/>
            <a:ext cx="4264736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t>Use visual elements to make the sheet </a:t>
            </a:r>
            <a:r>
              <a:rPr b="1"/>
              <a:t>scannable</a:t>
            </a:r>
            <a:r>
              <a:t>.</a:t>
            </a:r>
          </a:p>
        </p:txBody>
      </p:sp>
      <p:grpSp>
        <p:nvGrpSpPr>
          <p:cNvPr id="553" name="Group"/>
          <p:cNvGrpSpPr/>
          <p:nvPr/>
        </p:nvGrpSpPr>
        <p:grpSpPr>
          <a:xfrm>
            <a:off x="1196148" y="6796480"/>
            <a:ext cx="2495154" cy="781280"/>
            <a:chOff x="0" y="0"/>
            <a:chExt cx="2495152" cy="781279"/>
          </a:xfrm>
        </p:grpSpPr>
        <p:sp>
          <p:nvSpPr>
            <p:cNvPr id="546" name="i + geom_area() x, y, alpha, color, fill, linetype, size…"/>
            <p:cNvSpPr txBox="1"/>
            <p:nvPr/>
          </p:nvSpPr>
          <p:spPr>
            <a:xfrm>
              <a:off x="437483" y="0"/>
              <a:ext cx="2057670" cy="78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geom_area()</a:t>
              </a:r>
              <a:br/>
              <a:r>
                <a:rPr b="0"/>
                <a:t>x, y, alpha, color, fill, linetype, size</a:t>
              </a:r>
              <a:endParaRPr b="0"/>
            </a:p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geom_line()</a:t>
              </a:r>
              <a:br>
                <a:rPr b="0"/>
              </a:br>
              <a:r>
                <a:rPr b="0"/>
                <a:t>x, y, alpha, color, group, linetype, size</a:t>
              </a:r>
            </a:p>
          </p:txBody>
        </p:sp>
        <p:grpSp>
          <p:nvGrpSpPr>
            <p:cNvPr id="549" name="Group"/>
            <p:cNvGrpSpPr/>
            <p:nvPr/>
          </p:nvGrpSpPr>
          <p:grpSpPr>
            <a:xfrm>
              <a:off x="0" y="406"/>
              <a:ext cx="360852" cy="358034"/>
              <a:chOff x="0" y="0"/>
              <a:chExt cx="360851" cy="358032"/>
            </a:xfrm>
          </p:grpSpPr>
          <p:pic>
            <p:nvPicPr>
              <p:cNvPr id="547" name="pasted-image.pdf" descr="pasted-image.pdf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914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548" name="Shape"/>
              <p:cNvSpPr/>
              <p:nvPr/>
            </p:nvSpPr>
            <p:spPr>
              <a:xfrm>
                <a:off x="0" y="64434"/>
                <a:ext cx="357951" cy="29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6494"/>
                    </a:moveTo>
                    <a:lnTo>
                      <a:pt x="2100" y="15338"/>
                    </a:lnTo>
                    <a:lnTo>
                      <a:pt x="3580" y="14133"/>
                    </a:lnTo>
                    <a:lnTo>
                      <a:pt x="4590" y="12375"/>
                    </a:lnTo>
                    <a:cubicBezTo>
                      <a:pt x="4727" y="12127"/>
                      <a:pt x="4864" y="11878"/>
                      <a:pt x="5001" y="11630"/>
                    </a:cubicBezTo>
                    <a:cubicBezTo>
                      <a:pt x="5138" y="11381"/>
                      <a:pt x="5276" y="11133"/>
                      <a:pt x="5413" y="10884"/>
                    </a:cubicBezTo>
                    <a:cubicBezTo>
                      <a:pt x="5582" y="11316"/>
                      <a:pt x="5751" y="11747"/>
                      <a:pt x="5921" y="12178"/>
                    </a:cubicBezTo>
                    <a:cubicBezTo>
                      <a:pt x="6090" y="12610"/>
                      <a:pt x="6260" y="13041"/>
                      <a:pt x="6429" y="13472"/>
                    </a:cubicBezTo>
                    <a:lnTo>
                      <a:pt x="8062" y="12224"/>
                    </a:lnTo>
                    <a:lnTo>
                      <a:pt x="9255" y="10392"/>
                    </a:lnTo>
                    <a:lnTo>
                      <a:pt x="10479" y="7160"/>
                    </a:lnTo>
                    <a:lnTo>
                      <a:pt x="12185" y="8959"/>
                    </a:lnTo>
                    <a:lnTo>
                      <a:pt x="13256" y="6557"/>
                    </a:lnTo>
                    <a:lnTo>
                      <a:pt x="14480" y="3207"/>
                    </a:lnTo>
                    <a:lnTo>
                      <a:pt x="15484" y="0"/>
                    </a:lnTo>
                    <a:lnTo>
                      <a:pt x="16816" y="3764"/>
                    </a:lnTo>
                    <a:lnTo>
                      <a:pt x="18301" y="3049"/>
                    </a:lnTo>
                    <a:lnTo>
                      <a:pt x="19746" y="6934"/>
                    </a:lnTo>
                    <a:lnTo>
                      <a:pt x="21600" y="10679"/>
                    </a:lnTo>
                    <a:lnTo>
                      <a:pt x="21458" y="21600"/>
                    </a:lnTo>
                    <a:lnTo>
                      <a:pt x="118" y="21508"/>
                    </a:lnTo>
                    <a:lnTo>
                      <a:pt x="0" y="16494"/>
                    </a:lnTo>
                    <a:close/>
                  </a:path>
                </a:pathLst>
              </a:cu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552" name="Group"/>
            <p:cNvGrpSpPr/>
            <p:nvPr/>
          </p:nvGrpSpPr>
          <p:grpSpPr>
            <a:xfrm>
              <a:off x="2533" y="396945"/>
              <a:ext cx="360323" cy="358033"/>
              <a:chOff x="0" y="0"/>
              <a:chExt cx="360321" cy="358032"/>
            </a:xfrm>
          </p:grpSpPr>
          <p:pic>
            <p:nvPicPr>
              <p:cNvPr id="550" name="pasted-image.pdf" descr="pasted-image.pdf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80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551" name="Line"/>
              <p:cNvSpPr/>
              <p:nvPr/>
            </p:nvSpPr>
            <p:spPr>
              <a:xfrm>
                <a:off x="0" y="72284"/>
                <a:ext cx="360322" cy="223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04" y="20087"/>
                    </a:lnTo>
                    <a:lnTo>
                      <a:pt x="3587" y="18508"/>
                    </a:lnTo>
                    <a:lnTo>
                      <a:pt x="4599" y="16206"/>
                    </a:lnTo>
                    <a:cubicBezTo>
                      <a:pt x="4736" y="15881"/>
                      <a:pt x="4874" y="15555"/>
                      <a:pt x="5011" y="15230"/>
                    </a:cubicBezTo>
                    <a:cubicBezTo>
                      <a:pt x="5148" y="14905"/>
                      <a:pt x="5286" y="14579"/>
                      <a:pt x="5423" y="14254"/>
                    </a:cubicBezTo>
                    <a:cubicBezTo>
                      <a:pt x="5593" y="14819"/>
                      <a:pt x="5762" y="15384"/>
                      <a:pt x="5932" y="15948"/>
                    </a:cubicBezTo>
                    <a:cubicBezTo>
                      <a:pt x="6102" y="16513"/>
                      <a:pt x="6272" y="17078"/>
                      <a:pt x="6442" y="17643"/>
                    </a:cubicBezTo>
                    <a:lnTo>
                      <a:pt x="8078" y="16008"/>
                    </a:lnTo>
                    <a:lnTo>
                      <a:pt x="9272" y="13609"/>
                    </a:lnTo>
                    <a:lnTo>
                      <a:pt x="10499" y="9377"/>
                    </a:lnTo>
                    <a:lnTo>
                      <a:pt x="12208" y="11732"/>
                    </a:lnTo>
                    <a:lnTo>
                      <a:pt x="13281" y="8587"/>
                    </a:lnTo>
                    <a:lnTo>
                      <a:pt x="14507" y="4200"/>
                    </a:lnTo>
                    <a:lnTo>
                      <a:pt x="15513" y="0"/>
                    </a:lnTo>
                    <a:lnTo>
                      <a:pt x="16848" y="4930"/>
                    </a:lnTo>
                    <a:lnTo>
                      <a:pt x="18336" y="3993"/>
                    </a:lnTo>
                    <a:lnTo>
                      <a:pt x="19783" y="9080"/>
                    </a:lnTo>
                    <a:lnTo>
                      <a:pt x="21600" y="13583"/>
                    </a:lnTo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sp>
        <p:nvSpPr>
          <p:cNvPr id="554" name="Use visual emphasis (like color, size, and font weight) to make important information easy to find."/>
          <p:cNvSpPr txBox="1"/>
          <p:nvPr/>
        </p:nvSpPr>
        <p:spPr>
          <a:xfrm>
            <a:off x="323328" y="7759606"/>
            <a:ext cx="4264736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4"/>
              <a:defRPr b="0">
                <a:solidFill>
                  <a:srgbClr val="000000"/>
                </a:solidFill>
              </a:defRPr>
            </a:pPr>
            <a:r>
              <a:t>Use visual </a:t>
            </a:r>
            <a:r>
              <a:rPr b="1"/>
              <a:t>emphasis</a:t>
            </a:r>
            <a:r>
              <a:t> (like color, size, and font weight) to make important information easy to find.</a:t>
            </a:r>
          </a:p>
        </p:txBody>
      </p:sp>
      <p:sp>
        <p:nvSpPr>
          <p:cNvPr id="555" name="dplyr::lag() - Offset elements by 1…"/>
          <p:cNvSpPr txBox="1"/>
          <p:nvPr/>
        </p:nvSpPr>
        <p:spPr>
          <a:xfrm>
            <a:off x="1215426" y="8253231"/>
            <a:ext cx="235489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</p:txBody>
      </p:sp>
      <p:sp>
        <p:nvSpPr>
          <p:cNvPr id="556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57" name="Use headers, colors, and/or backgrounds to separate or group together sections."/>
          <p:cNvSpPr txBox="1"/>
          <p:nvPr/>
        </p:nvSpPr>
        <p:spPr>
          <a:xfrm>
            <a:off x="4791188" y="1892216"/>
            <a:ext cx="2912301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</p:txBody>
      </p:sp>
      <p:sp>
        <p:nvSpPr>
          <p:cNvPr id="558" name="Create a visual hierarchy. Help users navigate the page with titles, subtitles, and subsubtitles"/>
          <p:cNvSpPr txBox="1"/>
          <p:nvPr/>
        </p:nvSpPr>
        <p:spPr>
          <a:xfrm>
            <a:off x="7892705" y="1891288"/>
            <a:ext cx="3207385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559" name="Quickly identify content with a package hexsticker (if available)…"/>
          <p:cNvSpPr txBox="1"/>
          <p:nvPr/>
        </p:nvSpPr>
        <p:spPr>
          <a:xfrm>
            <a:off x="11083583" y="1892300"/>
            <a:ext cx="2537610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</p:txBody>
      </p:sp>
      <p:grpSp>
        <p:nvGrpSpPr>
          <p:cNvPr id="562" name="Group"/>
          <p:cNvGrpSpPr/>
          <p:nvPr/>
        </p:nvGrpSpPr>
        <p:grpSpPr>
          <a:xfrm>
            <a:off x="4841546" y="2388629"/>
            <a:ext cx="827380" cy="215901"/>
            <a:chOff x="0" y="0"/>
            <a:chExt cx="827378" cy="215900"/>
          </a:xfrm>
        </p:grpSpPr>
        <p:sp>
          <p:nvSpPr>
            <p:cNvPr id="560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561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65" name="Group"/>
          <p:cNvGrpSpPr/>
          <p:nvPr/>
        </p:nvGrpSpPr>
        <p:grpSpPr>
          <a:xfrm>
            <a:off x="5800505" y="2383907"/>
            <a:ext cx="840852" cy="397495"/>
            <a:chOff x="0" y="0"/>
            <a:chExt cx="840851" cy="397494"/>
          </a:xfrm>
        </p:grpSpPr>
        <p:sp>
          <p:nvSpPr>
            <p:cNvPr id="563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4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2</a:t>
              </a:r>
            </a:p>
          </p:txBody>
        </p:sp>
      </p:grpSp>
      <p:grpSp>
        <p:nvGrpSpPr>
          <p:cNvPr id="568" name="Group"/>
          <p:cNvGrpSpPr/>
          <p:nvPr/>
        </p:nvGrpSpPr>
        <p:grpSpPr>
          <a:xfrm>
            <a:off x="6766455" y="2386231"/>
            <a:ext cx="840342" cy="679874"/>
            <a:chOff x="0" y="0"/>
            <a:chExt cx="840341" cy="679872"/>
          </a:xfrm>
        </p:grpSpPr>
        <p:sp>
          <p:nvSpPr>
            <p:cNvPr id="566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7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571" name="Group"/>
          <p:cNvGrpSpPr/>
          <p:nvPr/>
        </p:nvGrpSpPr>
        <p:grpSpPr>
          <a:xfrm>
            <a:off x="8014905" y="2379454"/>
            <a:ext cx="2815850" cy="431801"/>
            <a:chOff x="0" y="0"/>
            <a:chExt cx="2815849" cy="431800"/>
          </a:xfrm>
        </p:grpSpPr>
        <p:sp>
          <p:nvSpPr>
            <p:cNvPr id="569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b="0" sz="250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570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572" name="SUBSUBTITLE"/>
          <p:cNvSpPr txBox="1"/>
          <p:nvPr/>
        </p:nvSpPr>
        <p:spPr>
          <a:xfrm>
            <a:off x="8014905" y="321160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573" name="Line"/>
          <p:cNvSpPr/>
          <p:nvPr/>
        </p:nvSpPr>
        <p:spPr>
          <a:xfrm>
            <a:off x="13322994" y="1787872"/>
            <a:ext cx="185570" cy="4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9" h="21243" fill="norm" stroke="1" extrusionOk="0">
                <a:moveTo>
                  <a:pt x="0" y="21139"/>
                </a:moveTo>
                <a:cubicBezTo>
                  <a:pt x="6349" y="21600"/>
                  <a:pt x="12765" y="20509"/>
                  <a:pt x="16945" y="18263"/>
                </a:cubicBezTo>
                <a:cubicBezTo>
                  <a:pt x="20040" y="16600"/>
                  <a:pt x="21600" y="14493"/>
                  <a:pt x="21403" y="12366"/>
                </a:cubicBezTo>
                <a:lnTo>
                  <a:pt x="20454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74" name="Line"/>
          <p:cNvSpPr/>
          <p:nvPr/>
        </p:nvSpPr>
        <p:spPr>
          <a:xfrm>
            <a:off x="4814439" y="3892550"/>
            <a:ext cx="43096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75" name="Line"/>
          <p:cNvSpPr/>
          <p:nvPr/>
        </p:nvSpPr>
        <p:spPr>
          <a:xfrm>
            <a:off x="9377743" y="3892778"/>
            <a:ext cx="429697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76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4787900" y="4734875"/>
            <a:ext cx="4080953" cy="993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10" invalidUrl="" action="" tgtFrame="" tooltip="" history="1" highlightClick="0" endSnd="0"/>
              </a:rPr>
              <a:t>www.fontsquirrel.com/fonts/source-sans-pro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11" invalidUrl="" action="" tgtFrame="" tooltip="" history="1" highlightClick="0" endSnd="0"/>
              </a:rPr>
              <a:t>fortawesome.github.io/Font-Awesome/get-started/</a:t>
            </a:r>
          </a:p>
        </p:txBody>
      </p:sp>
      <p:sp>
        <p:nvSpPr>
          <p:cNvPr id="577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4787900" y="5843136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To use a </a:t>
            </a:r>
            <a:r>
              <a:rPr b="1"/>
              <a:t>font awesome</a:t>
            </a:r>
            <a:r>
              <a:t> icon, copy and paste one from here </a:t>
            </a:r>
            <a:r>
              <a:rPr u="sng">
                <a:hlinkClick r:id="rId12" invalidUrl="" action="" tgtFrame="" tooltip="" history="1" highlightClick="0" endSnd="0"/>
              </a:rPr>
              <a:t>fortawesome.github.io/Font-Awesome/cheatsheet/</a:t>
            </a:r>
            <a:r>
              <a:t>. Then set the text font to font awesome.</a:t>
            </a:r>
          </a:p>
        </p:txBody>
      </p:sp>
      <p:sp>
        <p:nvSpPr>
          <p:cNvPr id="578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4787900" y="8217956"/>
            <a:ext cx="4154098" cy="186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579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4787900" y="7043835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580" name="FONTS"/>
          <p:cNvSpPr txBox="1"/>
          <p:nvPr/>
        </p:nvSpPr>
        <p:spPr>
          <a:xfrm>
            <a:off x="4787900" y="4423669"/>
            <a:ext cx="4876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FONTS</a:t>
            </a:r>
          </a:p>
        </p:txBody>
      </p:sp>
      <p:sp>
        <p:nvSpPr>
          <p:cNvPr id="581" name="KEYNOTE"/>
          <p:cNvSpPr txBox="1"/>
          <p:nvPr/>
        </p:nvSpPr>
        <p:spPr>
          <a:xfrm>
            <a:off x="4787900" y="6757624"/>
            <a:ext cx="6647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582" name="KEYNOTE TIPS"/>
          <p:cNvSpPr txBox="1"/>
          <p:nvPr/>
        </p:nvSpPr>
        <p:spPr>
          <a:xfrm>
            <a:off x="4787900" y="7933359"/>
            <a:ext cx="99989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583" name="    "/>
          <p:cNvSpPr txBox="1"/>
          <p:nvPr/>
        </p:nvSpPr>
        <p:spPr>
          <a:xfrm>
            <a:off x="9552767" y="6097569"/>
            <a:ext cx="2015955" cy="4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90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    </a:t>
            </a:r>
          </a:p>
        </p:txBody>
      </p:sp>
      <p:sp>
        <p:nvSpPr>
          <p:cNvPr id="584" name="These are just font awesome characters"/>
          <p:cNvSpPr txBox="1"/>
          <p:nvPr/>
        </p:nvSpPr>
        <p:spPr>
          <a:xfrm>
            <a:off x="11533227" y="6115041"/>
            <a:ext cx="1386696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These are just font awesome characters</a:t>
            </a:r>
          </a:p>
        </p:txBody>
      </p:sp>
      <p:grpSp>
        <p:nvGrpSpPr>
          <p:cNvPr id="590" name="Group"/>
          <p:cNvGrpSpPr/>
          <p:nvPr/>
        </p:nvGrpSpPr>
        <p:grpSpPr>
          <a:xfrm>
            <a:off x="9563191" y="7051781"/>
            <a:ext cx="735185" cy="769395"/>
            <a:chOff x="299157" y="0"/>
            <a:chExt cx="735183" cy="769393"/>
          </a:xfrm>
        </p:grpSpPr>
        <p:graphicFrame>
          <p:nvGraphicFramePr>
            <p:cNvPr id="585" name="Table"/>
            <p:cNvGraphicFramePr/>
            <p:nvPr/>
          </p:nvGraphicFramePr>
          <p:xfrm>
            <a:off x="314133" y="56485"/>
            <a:ext cx="712910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F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M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586" name="Rectangle"/>
            <p:cNvSpPr/>
            <p:nvPr/>
          </p:nvSpPr>
          <p:spPr>
            <a:xfrm>
              <a:off x="299157" y="0"/>
              <a:ext cx="735185" cy="767058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87" name="Line"/>
            <p:cNvSpPr/>
            <p:nvPr/>
          </p:nvSpPr>
          <p:spPr>
            <a:xfrm>
              <a:off x="308022" y="363273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88" name="Line"/>
            <p:cNvSpPr/>
            <p:nvPr/>
          </p:nvSpPr>
          <p:spPr>
            <a:xfrm>
              <a:off x="308022" y="514509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89" name="Line"/>
            <p:cNvSpPr/>
            <p:nvPr/>
          </p:nvSpPr>
          <p:spPr>
            <a:xfrm>
              <a:off x="308022" y="675204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605" name="Group"/>
          <p:cNvGrpSpPr/>
          <p:nvPr/>
        </p:nvGrpSpPr>
        <p:grpSpPr>
          <a:xfrm>
            <a:off x="11781384" y="8382717"/>
            <a:ext cx="444501" cy="444501"/>
            <a:chOff x="0" y="0"/>
            <a:chExt cx="444500" cy="444500"/>
          </a:xfrm>
        </p:grpSpPr>
        <p:sp>
          <p:nvSpPr>
            <p:cNvPr id="591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600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592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3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4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5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6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97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98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99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601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02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03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04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11" name="Group"/>
          <p:cNvGrpSpPr/>
          <p:nvPr/>
        </p:nvGrpSpPr>
        <p:grpSpPr>
          <a:xfrm>
            <a:off x="11224224" y="8380695"/>
            <a:ext cx="448425" cy="448545"/>
            <a:chOff x="0" y="0"/>
            <a:chExt cx="448424" cy="448544"/>
          </a:xfrm>
        </p:grpSpPr>
        <p:pic>
          <p:nvPicPr>
            <p:cNvPr id="606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07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8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9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0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14" name="Group"/>
          <p:cNvGrpSpPr/>
          <p:nvPr/>
        </p:nvGrpSpPr>
        <p:grpSpPr>
          <a:xfrm>
            <a:off x="10113826" y="8380696"/>
            <a:ext cx="448425" cy="448544"/>
            <a:chOff x="0" y="0"/>
            <a:chExt cx="448424" cy="448543"/>
          </a:xfrm>
        </p:grpSpPr>
        <p:pic>
          <p:nvPicPr>
            <p:cNvPr id="612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13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615" name="ICONS"/>
          <p:cNvSpPr txBox="1"/>
          <p:nvPr/>
        </p:nvSpPr>
        <p:spPr>
          <a:xfrm>
            <a:off x="9354493" y="5814529"/>
            <a:ext cx="4573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616" name="MOCK TABLES"/>
          <p:cNvSpPr txBox="1"/>
          <p:nvPr/>
        </p:nvSpPr>
        <p:spPr>
          <a:xfrm>
            <a:off x="9354493" y="6752120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617" name="MOCK GRAPHS"/>
          <p:cNvSpPr txBox="1"/>
          <p:nvPr/>
        </p:nvSpPr>
        <p:spPr>
          <a:xfrm>
            <a:off x="9354493" y="8025946"/>
            <a:ext cx="102626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618" name="TABLES"/>
          <p:cNvSpPr txBox="1"/>
          <p:nvPr/>
        </p:nvSpPr>
        <p:spPr>
          <a:xfrm>
            <a:off x="9354493" y="9019660"/>
            <a:ext cx="54345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619" name="CODE"/>
          <p:cNvSpPr txBox="1"/>
          <p:nvPr/>
        </p:nvSpPr>
        <p:spPr>
          <a:xfrm>
            <a:off x="9354493" y="4423669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grpSp>
        <p:nvGrpSpPr>
          <p:cNvPr id="622" name="Group"/>
          <p:cNvGrpSpPr/>
          <p:nvPr/>
        </p:nvGrpSpPr>
        <p:grpSpPr>
          <a:xfrm>
            <a:off x="10669024" y="8380696"/>
            <a:ext cx="448425" cy="448544"/>
            <a:chOff x="0" y="0"/>
            <a:chExt cx="448424" cy="448543"/>
          </a:xfrm>
        </p:grpSpPr>
        <p:pic>
          <p:nvPicPr>
            <p:cNvPr id="620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21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623" name="ggplot(mpg, aes(hwy, cty)) +…"/>
          <p:cNvSpPr txBox="1"/>
          <p:nvPr/>
        </p:nvSpPr>
        <p:spPr>
          <a:xfrm>
            <a:off x="9559117" y="4938922"/>
            <a:ext cx="3025059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geom_point(aes(color = cyl))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624" name="Where possible, use code that works when run."/>
          <p:cNvSpPr txBox="1"/>
          <p:nvPr/>
        </p:nvSpPr>
        <p:spPr>
          <a:xfrm>
            <a:off x="9511709" y="4648189"/>
            <a:ext cx="329154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625" name="Rectangle"/>
          <p:cNvSpPr/>
          <p:nvPr/>
        </p:nvSpPr>
        <p:spPr>
          <a:xfrm>
            <a:off x="4783291" y="1532135"/>
            <a:ext cx="8939663" cy="595627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26" name="Logistics"/>
          <p:cNvSpPr txBox="1"/>
          <p:nvPr/>
        </p:nvSpPr>
        <p:spPr>
          <a:xfrm>
            <a:off x="4791188" y="385422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627" name="Useful Elements"/>
          <p:cNvSpPr txBox="1"/>
          <p:nvPr/>
        </p:nvSpPr>
        <p:spPr>
          <a:xfrm>
            <a:off x="9354493" y="3854449"/>
            <a:ext cx="21793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Useful Elements</a:t>
            </a:r>
          </a:p>
        </p:txBody>
      </p:sp>
      <p:sp>
        <p:nvSpPr>
          <p:cNvPr id="628" name="Layout Suggestions"/>
          <p:cNvSpPr txBox="1"/>
          <p:nvPr/>
        </p:nvSpPr>
        <p:spPr>
          <a:xfrm>
            <a:off x="4791188" y="1492021"/>
            <a:ext cx="26212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pic>
        <p:nvPicPr>
          <p:cNvPr id="629" name="rstudio.png" descr="rstudio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2294644" y="195549"/>
            <a:ext cx="1386697" cy="1607136"/>
          </a:xfrm>
          <a:prstGeom prst="rect">
            <a:avLst/>
          </a:prstGeom>
          <a:ln w="12700">
            <a:miter lim="400000"/>
          </a:ln>
        </p:spPr>
      </p:pic>
      <p:sp>
        <p:nvSpPr>
          <p:cNvPr id="630" name="Line"/>
          <p:cNvSpPr/>
          <p:nvPr/>
        </p:nvSpPr>
        <p:spPr>
          <a:xfrm>
            <a:off x="231073" y="8781291"/>
            <a:ext cx="431119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31" name="COPYRIGHT"/>
          <p:cNvSpPr txBox="1"/>
          <p:nvPr/>
        </p:nvSpPr>
        <p:spPr>
          <a:xfrm>
            <a:off x="230622" y="8784297"/>
            <a:ext cx="81869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COPYRIGHT</a:t>
            </a:r>
          </a:p>
        </p:txBody>
      </p:sp>
      <p:sp>
        <p:nvSpPr>
          <p:cNvPr id="632" name="can help explain…"/>
          <p:cNvSpPr/>
          <p:nvPr/>
        </p:nvSpPr>
        <p:spPr>
          <a:xfrm>
            <a:off x="12274610" y="5175920"/>
            <a:ext cx="1250951" cy="59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696" y="0"/>
                </a:moveTo>
                <a:cubicBezTo>
                  <a:pt x="6986" y="0"/>
                  <a:pt x="6407" y="1215"/>
                  <a:pt x="6407" y="2707"/>
                </a:cubicBezTo>
                <a:lnTo>
                  <a:pt x="6407" y="6826"/>
                </a:lnTo>
                <a:lnTo>
                  <a:pt x="0" y="6797"/>
                </a:lnTo>
                <a:lnTo>
                  <a:pt x="6407" y="10483"/>
                </a:lnTo>
                <a:lnTo>
                  <a:pt x="6407" y="18907"/>
                </a:lnTo>
                <a:cubicBezTo>
                  <a:pt x="6407" y="20399"/>
                  <a:pt x="6986" y="21600"/>
                  <a:pt x="7696" y="21600"/>
                </a:cubicBezTo>
                <a:lnTo>
                  <a:pt x="20319" y="21600"/>
                </a:lnTo>
                <a:cubicBezTo>
                  <a:pt x="21028" y="21600"/>
                  <a:pt x="21600" y="20399"/>
                  <a:pt x="21600" y="18907"/>
                </a:cubicBezTo>
                <a:lnTo>
                  <a:pt x="21600" y="2707"/>
                </a:lnTo>
                <a:cubicBezTo>
                  <a:pt x="21600" y="1215"/>
                  <a:pt x="21028" y="0"/>
                  <a:pt x="20319" y="0"/>
                </a:cubicBezTo>
                <a:lnTo>
                  <a:pt x="769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can help explain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code</a:t>
            </a:r>
          </a:p>
        </p:txBody>
      </p:sp>
      <p:sp>
        <p:nvSpPr>
          <p:cNvPr id="633" name="Word balloons"/>
          <p:cNvSpPr/>
          <p:nvPr/>
        </p:nvSpPr>
        <p:spPr>
          <a:xfrm>
            <a:off x="12463122" y="4692081"/>
            <a:ext cx="1056483" cy="483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136" y="0"/>
                </a:moveTo>
                <a:cubicBezTo>
                  <a:pt x="4296" y="0"/>
                  <a:pt x="3611" y="1497"/>
                  <a:pt x="3611" y="3334"/>
                </a:cubicBezTo>
                <a:lnTo>
                  <a:pt x="3611" y="15677"/>
                </a:lnTo>
                <a:lnTo>
                  <a:pt x="0" y="21600"/>
                </a:lnTo>
                <a:lnTo>
                  <a:pt x="4909" y="19951"/>
                </a:lnTo>
                <a:cubicBezTo>
                  <a:pt x="4986" y="19977"/>
                  <a:pt x="5056" y="20057"/>
                  <a:pt x="5136" y="20057"/>
                </a:cubicBezTo>
                <a:lnTo>
                  <a:pt x="20083" y="20057"/>
                </a:lnTo>
                <a:cubicBezTo>
                  <a:pt x="20923" y="20057"/>
                  <a:pt x="21600" y="18560"/>
                  <a:pt x="21600" y="16723"/>
                </a:cubicBezTo>
                <a:lnTo>
                  <a:pt x="21600" y="3334"/>
                </a:lnTo>
                <a:cubicBezTo>
                  <a:pt x="21600" y="1497"/>
                  <a:pt x="20923" y="0"/>
                  <a:pt x="20083" y="0"/>
                </a:cubicBezTo>
                <a:lnTo>
                  <a:pt x="513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Word balloons</a:t>
            </a:r>
          </a:p>
        </p:txBody>
      </p:sp>
      <p:graphicFrame>
        <p:nvGraphicFramePr>
          <p:cNvPr id="634" name="Table"/>
          <p:cNvGraphicFramePr/>
          <p:nvPr/>
        </p:nvGraphicFramePr>
        <p:xfrm>
          <a:off x="10686528" y="7094435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5" name="Table"/>
          <p:cNvGraphicFramePr/>
          <p:nvPr/>
        </p:nvGraphicFramePr>
        <p:xfrm>
          <a:off x="11270728" y="704673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</a:tbl>
          </a:graphicData>
        </a:graphic>
      </p:graphicFrame>
      <p:sp>
        <p:nvSpPr>
          <p:cNvPr id="636" name="Line"/>
          <p:cNvSpPr/>
          <p:nvPr/>
        </p:nvSpPr>
        <p:spPr>
          <a:xfrm>
            <a:off x="11065376" y="755305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637" name="Table"/>
          <p:cNvGraphicFramePr/>
          <p:nvPr/>
        </p:nvGraphicFramePr>
        <p:xfrm>
          <a:off x="11272053" y="743875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8" name="Table"/>
          <p:cNvGraphicFramePr/>
          <p:nvPr/>
        </p:nvGraphicFramePr>
        <p:xfrm>
          <a:off x="11272721" y="771146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9" name="Table"/>
          <p:cNvGraphicFramePr/>
          <p:nvPr/>
        </p:nvGraphicFramePr>
        <p:xfrm>
          <a:off x="11840238" y="7324452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sp>
        <p:nvSpPr>
          <p:cNvPr id="640" name="Line"/>
          <p:cNvSpPr/>
          <p:nvPr/>
        </p:nvSpPr>
        <p:spPr>
          <a:xfrm>
            <a:off x="11682025" y="7553052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641" name="Table"/>
          <p:cNvGraphicFramePr/>
          <p:nvPr/>
        </p:nvGraphicFramePr>
        <p:xfrm>
          <a:off x="12449733" y="708778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642" name="Table"/>
          <p:cNvGraphicFramePr/>
          <p:nvPr/>
        </p:nvGraphicFramePr>
        <p:xfrm>
          <a:off x="13007537" y="7086976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43" name="Line"/>
          <p:cNvSpPr/>
          <p:nvPr/>
        </p:nvSpPr>
        <p:spPr>
          <a:xfrm>
            <a:off x="12835946" y="7204430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roup"/>
          <p:cNvSpPr/>
          <p:nvPr/>
        </p:nvSpPr>
        <p:spPr>
          <a:xfrm>
            <a:off x="9338623" y="3883479"/>
            <a:ext cx="4346831" cy="624563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646" name="Group"/>
          <p:cNvSpPr/>
          <p:nvPr/>
        </p:nvSpPr>
        <p:spPr>
          <a:xfrm>
            <a:off x="4771788" y="3883479"/>
            <a:ext cx="4346831" cy="624563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6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48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 LOGO</a:t>
            </a:r>
            <a:endParaRPr sz="1600"/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(optional)</a:t>
            </a:r>
          </a:p>
        </p:txBody>
      </p:sp>
      <p:pic>
        <p:nvPicPr>
          <p:cNvPr id="64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58627" y="8380696"/>
            <a:ext cx="448425" cy="44854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650" name="Table"/>
          <p:cNvGraphicFramePr/>
          <p:nvPr/>
        </p:nvGraphicFramePr>
        <p:xfrm>
          <a:off x="9552767" y="9368497"/>
          <a:ext cx="19120965" cy="221575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1425320"/>
                <a:gridCol w="1917700"/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663" name="Group"/>
          <p:cNvGrpSpPr/>
          <p:nvPr/>
        </p:nvGrpSpPr>
        <p:grpSpPr>
          <a:xfrm>
            <a:off x="1029800" y="4344473"/>
            <a:ext cx="2877191" cy="1066589"/>
            <a:chOff x="0" y="0"/>
            <a:chExt cx="2877189" cy="1066587"/>
          </a:xfrm>
        </p:grpSpPr>
        <p:pic>
          <p:nvPicPr>
            <p:cNvPr id="651" name="ggplot2-cheatsheet.png" descr="ggplot2-cheatsheet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70976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654" name="Group"/>
            <p:cNvGrpSpPr/>
            <p:nvPr/>
          </p:nvGrpSpPr>
          <p:grpSpPr>
            <a:xfrm>
              <a:off x="144509" y="98571"/>
              <a:ext cx="1247567" cy="968017"/>
              <a:chOff x="0" y="0"/>
              <a:chExt cx="1247566" cy="968016"/>
            </a:xfrm>
          </p:grpSpPr>
          <p:sp>
            <p:nvSpPr>
              <p:cNvPr id="652" name="Line"/>
              <p:cNvSpPr/>
              <p:nvPr/>
            </p:nvSpPr>
            <p:spPr>
              <a:xfrm>
                <a:off x="-1" y="0"/>
                <a:ext cx="1119317" cy="8613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600" fill="norm" stroke="1" extrusionOk="0">
                    <a:moveTo>
                      <a:pt x="854" y="685"/>
                    </a:moveTo>
                    <a:cubicBezTo>
                      <a:pt x="275" y="4059"/>
                      <a:pt x="-11" y="7506"/>
                      <a:pt x="0" y="10963"/>
                    </a:cubicBezTo>
                    <a:cubicBezTo>
                      <a:pt x="12" y="14423"/>
                      <a:pt x="321" y="17871"/>
                      <a:pt x="923" y="21242"/>
                    </a:cubicBezTo>
                    <a:cubicBezTo>
                      <a:pt x="1303" y="17428"/>
                      <a:pt x="2054" y="13692"/>
                      <a:pt x="3156" y="10123"/>
                    </a:cubicBezTo>
                    <a:cubicBezTo>
                      <a:pt x="4268" y="6522"/>
                      <a:pt x="5730" y="3120"/>
                      <a:pt x="7506" y="0"/>
                    </a:cubicBezTo>
                    <a:cubicBezTo>
                      <a:pt x="7027" y="1691"/>
                      <a:pt x="6780" y="3479"/>
                      <a:pt x="6776" y="5281"/>
                    </a:cubicBezTo>
                    <a:cubicBezTo>
                      <a:pt x="6772" y="7081"/>
                      <a:pt x="7011" y="8869"/>
                      <a:pt x="7482" y="10562"/>
                    </a:cubicBezTo>
                    <a:cubicBezTo>
                      <a:pt x="6673" y="12123"/>
                      <a:pt x="6240" y="13961"/>
                      <a:pt x="6236" y="15843"/>
                    </a:cubicBezTo>
                    <a:cubicBezTo>
                      <a:pt x="6233" y="17722"/>
                      <a:pt x="6658" y="19560"/>
                      <a:pt x="7458" y="21124"/>
                    </a:cubicBezTo>
                    <a:cubicBezTo>
                      <a:pt x="7594" y="17646"/>
                      <a:pt x="8125" y="14214"/>
                      <a:pt x="9034" y="10938"/>
                    </a:cubicBezTo>
                    <a:cubicBezTo>
                      <a:pt x="10021" y="7383"/>
                      <a:pt x="11440" y="4056"/>
                      <a:pt x="13237" y="1085"/>
                    </a:cubicBezTo>
                    <a:cubicBezTo>
                      <a:pt x="12734" y="2559"/>
                      <a:pt x="12494" y="4162"/>
                      <a:pt x="12536" y="5774"/>
                    </a:cubicBezTo>
                    <a:cubicBezTo>
                      <a:pt x="12573" y="7165"/>
                      <a:pt x="12819" y="8533"/>
                      <a:pt x="13261" y="9800"/>
                    </a:cubicBezTo>
                    <a:cubicBezTo>
                      <a:pt x="12874" y="10854"/>
                      <a:pt x="12673" y="12007"/>
                      <a:pt x="12674" y="13174"/>
                    </a:cubicBezTo>
                    <a:cubicBezTo>
                      <a:pt x="12675" y="14342"/>
                      <a:pt x="12878" y="15495"/>
                      <a:pt x="13268" y="16547"/>
                    </a:cubicBezTo>
                    <a:cubicBezTo>
                      <a:pt x="12947" y="16864"/>
                      <a:pt x="12759" y="17358"/>
                      <a:pt x="12761" y="17881"/>
                    </a:cubicBezTo>
                    <a:cubicBezTo>
                      <a:pt x="12763" y="18409"/>
                      <a:pt x="12958" y="18904"/>
                      <a:pt x="13285" y="19215"/>
                    </a:cubicBezTo>
                    <a:cubicBezTo>
                      <a:pt x="13803" y="16210"/>
                      <a:pt x="14523" y="13270"/>
                      <a:pt x="15438" y="10430"/>
                    </a:cubicBezTo>
                    <a:cubicBezTo>
                      <a:pt x="16500" y="7130"/>
                      <a:pt x="17818" y="3981"/>
                      <a:pt x="19372" y="1029"/>
                    </a:cubicBezTo>
                    <a:cubicBezTo>
                      <a:pt x="19154" y="1685"/>
                      <a:pt x="19042" y="2392"/>
                      <a:pt x="19042" y="3107"/>
                    </a:cubicBezTo>
                    <a:cubicBezTo>
                      <a:pt x="19042" y="3821"/>
                      <a:pt x="19154" y="4528"/>
                      <a:pt x="19372" y="5184"/>
                    </a:cubicBezTo>
                    <a:cubicBezTo>
                      <a:pt x="18985" y="5878"/>
                      <a:pt x="18777" y="6713"/>
                      <a:pt x="18777" y="7570"/>
                    </a:cubicBezTo>
                    <a:cubicBezTo>
                      <a:pt x="18777" y="8427"/>
                      <a:pt x="18985" y="9263"/>
                      <a:pt x="19372" y="9957"/>
                    </a:cubicBezTo>
                    <a:cubicBezTo>
                      <a:pt x="18824" y="10876"/>
                      <a:pt x="18527" y="12005"/>
                      <a:pt x="18527" y="13168"/>
                    </a:cubicBezTo>
                    <a:cubicBezTo>
                      <a:pt x="18527" y="14331"/>
                      <a:pt x="18824" y="15461"/>
                      <a:pt x="19372" y="16380"/>
                    </a:cubicBezTo>
                    <a:cubicBezTo>
                      <a:pt x="19054" y="16693"/>
                      <a:pt x="18854" y="17169"/>
                      <a:pt x="18825" y="17687"/>
                    </a:cubicBezTo>
                    <a:cubicBezTo>
                      <a:pt x="18797" y="18162"/>
                      <a:pt x="18916" y="18632"/>
                      <a:pt x="19155" y="18994"/>
                    </a:cubicBezTo>
                    <a:cubicBezTo>
                      <a:pt x="18064" y="18928"/>
                      <a:pt x="16972" y="19093"/>
                      <a:pt x="15921" y="19481"/>
                    </a:cubicBezTo>
                    <a:cubicBezTo>
                      <a:pt x="14732" y="19920"/>
                      <a:pt x="13615" y="20638"/>
                      <a:pt x="12625" y="21600"/>
                    </a:cubicBezTo>
                    <a:cubicBezTo>
                      <a:pt x="14146" y="21108"/>
                      <a:pt x="15710" y="20869"/>
                      <a:pt x="17277" y="20888"/>
                    </a:cubicBezTo>
                    <a:cubicBezTo>
                      <a:pt x="18731" y="20905"/>
                      <a:pt x="20178" y="21144"/>
                      <a:pt x="21589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53" name="Triangle"/>
              <p:cNvSpPr/>
              <p:nvPr/>
            </p:nvSpPr>
            <p:spPr>
              <a:xfrm rot="6477870">
                <a:off x="1104609" y="825059"/>
                <a:ext cx="126530" cy="126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662" name="Group"/>
            <p:cNvGrpSpPr/>
            <p:nvPr/>
          </p:nvGrpSpPr>
          <p:grpSpPr>
            <a:xfrm>
              <a:off x="1501209" y="0"/>
              <a:ext cx="1375981" cy="1059391"/>
              <a:chOff x="0" y="0"/>
              <a:chExt cx="1375980" cy="1059390"/>
            </a:xfrm>
          </p:grpSpPr>
          <p:pic>
            <p:nvPicPr>
              <p:cNvPr id="655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4692" y="0"/>
                <a:ext cx="1370977" cy="1059391"/>
              </a:xfrm>
              <a:prstGeom prst="rect">
                <a:avLst/>
              </a:prstGeom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656" name="Rectangle"/>
              <p:cNvSpPr/>
              <p:nvPr/>
            </p:nvSpPr>
            <p:spPr>
              <a:xfrm>
                <a:off x="0" y="2645"/>
                <a:ext cx="1371600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657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50670" t="5520" r="2092" b="17626"/>
              <a:stretch>
                <a:fillRect/>
              </a:stretch>
            </p:blipFill>
            <p:spPr>
              <a:xfrm>
                <a:off x="696342" y="59856"/>
                <a:ext cx="647606" cy="8141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658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659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73554" t="25553" r="2092" b="55133"/>
              <a:stretch>
                <a:fillRect/>
              </a:stretch>
            </p:blipFill>
            <p:spPr>
              <a:xfrm>
                <a:off x="1007851" y="267807"/>
                <a:ext cx="333876" cy="2046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660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661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73554" t="34350" r="2092" b="60546"/>
              <a:stretch>
                <a:fillRect/>
              </a:stretch>
            </p:blipFill>
            <p:spPr>
              <a:xfrm>
                <a:off x="1007851" y="355914"/>
                <a:ext cx="333876" cy="540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664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65" name="Basics"/>
          <p:cNvSpPr txBox="1"/>
          <p:nvPr/>
        </p:nvSpPr>
        <p:spPr>
          <a:xfrm>
            <a:off x="306210" y="151346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Basics</a:t>
            </a:r>
          </a:p>
        </p:txBody>
      </p:sp>
      <p:sp>
        <p:nvSpPr>
          <p:cNvPr id="666" name="Each cheatsheet should be licensed under the creative commons license.…"/>
          <p:cNvSpPr txBox="1"/>
          <p:nvPr/>
        </p:nvSpPr>
        <p:spPr>
          <a:xfrm>
            <a:off x="323328" y="9087077"/>
            <a:ext cx="4154099" cy="992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Each cheatsheet should be licensed under the creative commons license.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To license the sheet as creative commons, put CC'd by &lt;your name&gt; in the small print at the bottom of each page and link it to </a:t>
            </a:r>
            <a:r>
              <a:rPr b="1"/>
              <a:t>http://creativecommons.org/licenses/by/4.0/</a:t>
            </a:r>
          </a:p>
        </p:txBody>
      </p:sp>
      <p:sp>
        <p:nvSpPr>
          <p:cNvPr id="667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23328" y="3084609"/>
            <a:ext cx="414039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Remember that the best cheatsheets are </a:t>
            </a:r>
            <a:r>
              <a:rPr b="1"/>
              <a:t>visual</a:t>
            </a:r>
            <a:r>
              <a:t>—not written—documents. Whenever possible use visual elements to make it easier for readers to find the information they need.</a:t>
            </a:r>
          </a:p>
        </p:txBody>
      </p:sp>
      <p:sp>
        <p:nvSpPr>
          <p:cNvPr id="668" name="RStudio® is a trademark of RStudio, Inc.  •  CC BY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</a:t>
            </a:r>
            <a:r>
              <a:t>Your Name •  </a:t>
            </a:r>
            <a:r>
              <a:rPr>
                <a:hlinkClick r:id="rId5" invalidUrl="" action="" tgtFrame="" tooltip="" history="1" highlightClick="0" endSnd="0"/>
              </a:rPr>
              <a:t>your@email.com</a:t>
            </a:r>
            <a:r>
              <a:t>  •  844-448-1212 • </a:t>
            </a:r>
            <a:r>
              <a:rPr>
                <a:hlinkClick r:id="rId6" invalidUrl="" action="" tgtFrame="" tooltip="" history="1" highlightClick="0" endSnd="0"/>
              </a:rPr>
              <a:t>your.website.com</a:t>
            </a:r>
            <a:r>
              <a:t>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669" name="Thank you for making a new cheatsheet for R! These cheatsheets have an important job:"/>
          <p:cNvSpPr txBox="1"/>
          <p:nvPr/>
        </p:nvSpPr>
        <p:spPr>
          <a:xfrm>
            <a:off x="323328" y="2070100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Thank you </a:t>
            </a:r>
            <a:r>
              <a:t>for making a new cheatsheet for R! These cheatsheets have an important job: </a:t>
            </a:r>
          </a:p>
        </p:txBody>
      </p:sp>
      <p:sp>
        <p:nvSpPr>
          <p:cNvPr id="670" name="Cheatsheets make it easy for R users…"/>
          <p:cNvSpPr txBox="1"/>
          <p:nvPr/>
        </p:nvSpPr>
        <p:spPr>
          <a:xfrm>
            <a:off x="1055848" y="2563762"/>
            <a:ext cx="2496254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Cheatsheets make it easy for R users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to look up useful information.</a:t>
            </a:r>
          </a:p>
        </p:txBody>
      </p:sp>
      <p:sp>
        <p:nvSpPr>
          <p:cNvPr id="671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72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Manipulate Variables</a:t>
            </a:r>
          </a:p>
        </p:txBody>
      </p:sp>
      <p:grpSp>
        <p:nvGrpSpPr>
          <p:cNvPr id="675" name="Group"/>
          <p:cNvGrpSpPr/>
          <p:nvPr/>
        </p:nvGrpSpPr>
        <p:grpSpPr>
          <a:xfrm>
            <a:off x="8014905" y="2881105"/>
            <a:ext cx="2818196" cy="228903"/>
            <a:chOff x="0" y="0"/>
            <a:chExt cx="2818194" cy="228901"/>
          </a:xfrm>
        </p:grpSpPr>
        <p:sp>
          <p:nvSpPr>
            <p:cNvPr id="673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674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676" name="Line"/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677" name="pasted-image.pdf" descr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80" name="Group"/>
          <p:cNvGrpSpPr/>
          <p:nvPr/>
        </p:nvGrpSpPr>
        <p:grpSpPr>
          <a:xfrm>
            <a:off x="1202352" y="5963994"/>
            <a:ext cx="2483943" cy="276124"/>
            <a:chOff x="0" y="0"/>
            <a:chExt cx="2483942" cy="276123"/>
          </a:xfrm>
        </p:grpSpPr>
        <p:pic>
          <p:nvPicPr>
            <p:cNvPr id="678" name="pasted-image.pdf" descr="pasted-image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79" name="summary function"/>
            <p:cNvSpPr txBox="1"/>
            <p:nvPr/>
          </p:nvSpPr>
          <p:spPr>
            <a:xfrm>
              <a:off x="169211" y="36983"/>
              <a:ext cx="1247446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summary function</a:t>
              </a:r>
            </a:p>
          </p:txBody>
        </p:sp>
      </p:grpSp>
      <p:pic>
        <p:nvPicPr>
          <p:cNvPr id="681" name="pasted-image.pdf" descr="pasted-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682" name="Three Column Layout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Three Column Layout: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683" name="Use a layout that flows and makes it easy to zero in on specific topics."/>
          <p:cNvSpPr txBox="1"/>
          <p:nvPr/>
        </p:nvSpPr>
        <p:spPr>
          <a:xfrm>
            <a:off x="311956" y="3855249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1"/>
              <a:defRPr b="0">
                <a:solidFill>
                  <a:srgbClr val="000000"/>
                </a:solidFill>
              </a:defRPr>
            </a:pPr>
            <a:r>
              <a:t>Use a </a:t>
            </a:r>
            <a:r>
              <a:rPr b="1"/>
              <a:t>layout</a:t>
            </a:r>
            <a:r>
              <a:t> that flows and makes it easy to zero in on specific topics.</a:t>
            </a:r>
          </a:p>
        </p:txBody>
      </p:sp>
      <p:sp>
        <p:nvSpPr>
          <p:cNvPr id="684" name="Use visualizations to explain concepts quickly and concisely."/>
          <p:cNvSpPr txBox="1"/>
          <p:nvPr/>
        </p:nvSpPr>
        <p:spPr>
          <a:xfrm>
            <a:off x="322522" y="5576607"/>
            <a:ext cx="426473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685" name="Use visual elements to make the sheet scannable."/>
          <p:cNvSpPr txBox="1"/>
          <p:nvPr/>
        </p:nvSpPr>
        <p:spPr>
          <a:xfrm>
            <a:off x="323328" y="6413156"/>
            <a:ext cx="4264736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t>Use visual elements to make the sheet </a:t>
            </a:r>
            <a:r>
              <a:rPr b="1"/>
              <a:t>scannable</a:t>
            </a:r>
            <a:r>
              <a:t>.</a:t>
            </a:r>
          </a:p>
        </p:txBody>
      </p:sp>
      <p:grpSp>
        <p:nvGrpSpPr>
          <p:cNvPr id="693" name="Group"/>
          <p:cNvGrpSpPr/>
          <p:nvPr/>
        </p:nvGrpSpPr>
        <p:grpSpPr>
          <a:xfrm>
            <a:off x="1196148" y="6796480"/>
            <a:ext cx="2495154" cy="781280"/>
            <a:chOff x="0" y="0"/>
            <a:chExt cx="2495152" cy="781279"/>
          </a:xfrm>
        </p:grpSpPr>
        <p:sp>
          <p:nvSpPr>
            <p:cNvPr id="686" name="i + geom_area() x, y, alpha, color, fill, linetype, size…"/>
            <p:cNvSpPr txBox="1"/>
            <p:nvPr/>
          </p:nvSpPr>
          <p:spPr>
            <a:xfrm>
              <a:off x="437483" y="0"/>
              <a:ext cx="2057670" cy="78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geom_area()</a:t>
              </a:r>
              <a:br/>
              <a:r>
                <a:rPr b="0"/>
                <a:t>x, y, alpha, color, fill, linetype, size</a:t>
              </a:r>
              <a:endParaRPr b="0"/>
            </a:p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geom_line()</a:t>
              </a:r>
              <a:br>
                <a:rPr b="0"/>
              </a:br>
              <a:r>
                <a:rPr b="0"/>
                <a:t>x, y, alpha, color, group, linetype, size</a:t>
              </a:r>
            </a:p>
          </p:txBody>
        </p:sp>
        <p:grpSp>
          <p:nvGrpSpPr>
            <p:cNvPr id="689" name="Group"/>
            <p:cNvGrpSpPr/>
            <p:nvPr/>
          </p:nvGrpSpPr>
          <p:grpSpPr>
            <a:xfrm>
              <a:off x="0" y="406"/>
              <a:ext cx="360852" cy="358034"/>
              <a:chOff x="0" y="0"/>
              <a:chExt cx="360851" cy="358032"/>
            </a:xfrm>
          </p:grpSpPr>
          <p:pic>
            <p:nvPicPr>
              <p:cNvPr id="687" name="pasted-image.pdf" descr="pasted-image.pdf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914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688" name="Shape"/>
              <p:cNvSpPr/>
              <p:nvPr/>
            </p:nvSpPr>
            <p:spPr>
              <a:xfrm>
                <a:off x="0" y="64434"/>
                <a:ext cx="357951" cy="29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6494"/>
                    </a:moveTo>
                    <a:lnTo>
                      <a:pt x="2100" y="15338"/>
                    </a:lnTo>
                    <a:lnTo>
                      <a:pt x="3580" y="14133"/>
                    </a:lnTo>
                    <a:lnTo>
                      <a:pt x="4590" y="12375"/>
                    </a:lnTo>
                    <a:cubicBezTo>
                      <a:pt x="4727" y="12127"/>
                      <a:pt x="4864" y="11878"/>
                      <a:pt x="5001" y="11630"/>
                    </a:cubicBezTo>
                    <a:cubicBezTo>
                      <a:pt x="5138" y="11381"/>
                      <a:pt x="5276" y="11133"/>
                      <a:pt x="5413" y="10884"/>
                    </a:cubicBezTo>
                    <a:cubicBezTo>
                      <a:pt x="5582" y="11316"/>
                      <a:pt x="5751" y="11747"/>
                      <a:pt x="5921" y="12178"/>
                    </a:cubicBezTo>
                    <a:cubicBezTo>
                      <a:pt x="6090" y="12610"/>
                      <a:pt x="6260" y="13041"/>
                      <a:pt x="6429" y="13472"/>
                    </a:cubicBezTo>
                    <a:lnTo>
                      <a:pt x="8062" y="12224"/>
                    </a:lnTo>
                    <a:lnTo>
                      <a:pt x="9255" y="10392"/>
                    </a:lnTo>
                    <a:lnTo>
                      <a:pt x="10479" y="7160"/>
                    </a:lnTo>
                    <a:lnTo>
                      <a:pt x="12185" y="8959"/>
                    </a:lnTo>
                    <a:lnTo>
                      <a:pt x="13256" y="6557"/>
                    </a:lnTo>
                    <a:lnTo>
                      <a:pt x="14480" y="3207"/>
                    </a:lnTo>
                    <a:lnTo>
                      <a:pt x="15484" y="0"/>
                    </a:lnTo>
                    <a:lnTo>
                      <a:pt x="16816" y="3764"/>
                    </a:lnTo>
                    <a:lnTo>
                      <a:pt x="18301" y="3049"/>
                    </a:lnTo>
                    <a:lnTo>
                      <a:pt x="19746" y="6934"/>
                    </a:lnTo>
                    <a:lnTo>
                      <a:pt x="21600" y="10679"/>
                    </a:lnTo>
                    <a:lnTo>
                      <a:pt x="21458" y="21600"/>
                    </a:lnTo>
                    <a:lnTo>
                      <a:pt x="118" y="21508"/>
                    </a:lnTo>
                    <a:lnTo>
                      <a:pt x="0" y="16494"/>
                    </a:lnTo>
                    <a:close/>
                  </a:path>
                </a:pathLst>
              </a:cu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692" name="Group"/>
            <p:cNvGrpSpPr/>
            <p:nvPr/>
          </p:nvGrpSpPr>
          <p:grpSpPr>
            <a:xfrm>
              <a:off x="2533" y="396945"/>
              <a:ext cx="360323" cy="358033"/>
              <a:chOff x="0" y="0"/>
              <a:chExt cx="360321" cy="358032"/>
            </a:xfrm>
          </p:grpSpPr>
          <p:pic>
            <p:nvPicPr>
              <p:cNvPr id="690" name="pasted-image.pdf" descr="pasted-image.pdf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80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691" name="Line"/>
              <p:cNvSpPr/>
              <p:nvPr/>
            </p:nvSpPr>
            <p:spPr>
              <a:xfrm>
                <a:off x="0" y="72284"/>
                <a:ext cx="360322" cy="223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04" y="20087"/>
                    </a:lnTo>
                    <a:lnTo>
                      <a:pt x="3587" y="18508"/>
                    </a:lnTo>
                    <a:lnTo>
                      <a:pt x="4599" y="16206"/>
                    </a:lnTo>
                    <a:cubicBezTo>
                      <a:pt x="4736" y="15881"/>
                      <a:pt x="4874" y="15555"/>
                      <a:pt x="5011" y="15230"/>
                    </a:cubicBezTo>
                    <a:cubicBezTo>
                      <a:pt x="5148" y="14905"/>
                      <a:pt x="5286" y="14579"/>
                      <a:pt x="5423" y="14254"/>
                    </a:cubicBezTo>
                    <a:cubicBezTo>
                      <a:pt x="5593" y="14819"/>
                      <a:pt x="5762" y="15384"/>
                      <a:pt x="5932" y="15948"/>
                    </a:cubicBezTo>
                    <a:cubicBezTo>
                      <a:pt x="6102" y="16513"/>
                      <a:pt x="6272" y="17078"/>
                      <a:pt x="6442" y="17643"/>
                    </a:cubicBezTo>
                    <a:lnTo>
                      <a:pt x="8078" y="16008"/>
                    </a:lnTo>
                    <a:lnTo>
                      <a:pt x="9272" y="13609"/>
                    </a:lnTo>
                    <a:lnTo>
                      <a:pt x="10499" y="9377"/>
                    </a:lnTo>
                    <a:lnTo>
                      <a:pt x="12208" y="11732"/>
                    </a:lnTo>
                    <a:lnTo>
                      <a:pt x="13281" y="8587"/>
                    </a:lnTo>
                    <a:lnTo>
                      <a:pt x="14507" y="4200"/>
                    </a:lnTo>
                    <a:lnTo>
                      <a:pt x="15513" y="0"/>
                    </a:lnTo>
                    <a:lnTo>
                      <a:pt x="16848" y="4930"/>
                    </a:lnTo>
                    <a:lnTo>
                      <a:pt x="18336" y="3993"/>
                    </a:lnTo>
                    <a:lnTo>
                      <a:pt x="19783" y="9080"/>
                    </a:lnTo>
                    <a:lnTo>
                      <a:pt x="21600" y="13583"/>
                    </a:lnTo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sp>
        <p:nvSpPr>
          <p:cNvPr id="694" name="Use visual emphasis (like color, size, and font weight) to make important information easy to find."/>
          <p:cNvSpPr txBox="1"/>
          <p:nvPr/>
        </p:nvSpPr>
        <p:spPr>
          <a:xfrm>
            <a:off x="323328" y="7759606"/>
            <a:ext cx="4264736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4"/>
              <a:defRPr b="0">
                <a:solidFill>
                  <a:srgbClr val="000000"/>
                </a:solidFill>
              </a:defRPr>
            </a:pPr>
            <a:r>
              <a:t>Use visual </a:t>
            </a:r>
            <a:r>
              <a:rPr b="1"/>
              <a:t>emphasis</a:t>
            </a:r>
            <a:r>
              <a:t> (like color, size, and font weight) to make important information easy to find.</a:t>
            </a:r>
          </a:p>
        </p:txBody>
      </p:sp>
      <p:sp>
        <p:nvSpPr>
          <p:cNvPr id="695" name="dplyr::lag() - Offset elements by 1…"/>
          <p:cNvSpPr txBox="1"/>
          <p:nvPr/>
        </p:nvSpPr>
        <p:spPr>
          <a:xfrm>
            <a:off x="1215426" y="8253231"/>
            <a:ext cx="235489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</p:txBody>
      </p:sp>
      <p:sp>
        <p:nvSpPr>
          <p:cNvPr id="696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97" name="Use headers, colors, and/or backgrounds to separate or group together sections."/>
          <p:cNvSpPr txBox="1"/>
          <p:nvPr/>
        </p:nvSpPr>
        <p:spPr>
          <a:xfrm>
            <a:off x="4791188" y="1892216"/>
            <a:ext cx="2912301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</p:txBody>
      </p:sp>
      <p:sp>
        <p:nvSpPr>
          <p:cNvPr id="698" name="Create a visual hierarchy. Help users navigate the page with titles, subtitles, and subsubtitles"/>
          <p:cNvSpPr txBox="1"/>
          <p:nvPr/>
        </p:nvSpPr>
        <p:spPr>
          <a:xfrm>
            <a:off x="7892705" y="1891288"/>
            <a:ext cx="3207385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699" name="Quickly identify content with a package hexsticker (if available)…"/>
          <p:cNvSpPr txBox="1"/>
          <p:nvPr/>
        </p:nvSpPr>
        <p:spPr>
          <a:xfrm>
            <a:off x="11083583" y="1892300"/>
            <a:ext cx="2537610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</p:txBody>
      </p:sp>
      <p:grpSp>
        <p:nvGrpSpPr>
          <p:cNvPr id="702" name="Group"/>
          <p:cNvGrpSpPr/>
          <p:nvPr/>
        </p:nvGrpSpPr>
        <p:grpSpPr>
          <a:xfrm>
            <a:off x="4841546" y="2388629"/>
            <a:ext cx="827380" cy="215901"/>
            <a:chOff x="0" y="0"/>
            <a:chExt cx="827378" cy="215900"/>
          </a:xfrm>
        </p:grpSpPr>
        <p:sp>
          <p:nvSpPr>
            <p:cNvPr id="700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701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705" name="Group"/>
          <p:cNvGrpSpPr/>
          <p:nvPr/>
        </p:nvGrpSpPr>
        <p:grpSpPr>
          <a:xfrm>
            <a:off x="5800505" y="2383907"/>
            <a:ext cx="840852" cy="397495"/>
            <a:chOff x="0" y="0"/>
            <a:chExt cx="840851" cy="397494"/>
          </a:xfrm>
        </p:grpSpPr>
        <p:sp>
          <p:nvSpPr>
            <p:cNvPr id="703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4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2</a:t>
              </a:r>
            </a:p>
          </p:txBody>
        </p:sp>
      </p:grpSp>
      <p:grpSp>
        <p:nvGrpSpPr>
          <p:cNvPr id="708" name="Group"/>
          <p:cNvGrpSpPr/>
          <p:nvPr/>
        </p:nvGrpSpPr>
        <p:grpSpPr>
          <a:xfrm>
            <a:off x="6766455" y="2386231"/>
            <a:ext cx="840342" cy="679874"/>
            <a:chOff x="0" y="0"/>
            <a:chExt cx="840341" cy="679872"/>
          </a:xfrm>
        </p:grpSpPr>
        <p:sp>
          <p:nvSpPr>
            <p:cNvPr id="706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7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711" name="Group"/>
          <p:cNvGrpSpPr/>
          <p:nvPr/>
        </p:nvGrpSpPr>
        <p:grpSpPr>
          <a:xfrm>
            <a:off x="8014905" y="2379454"/>
            <a:ext cx="2815850" cy="431801"/>
            <a:chOff x="0" y="0"/>
            <a:chExt cx="2815849" cy="431800"/>
          </a:xfrm>
        </p:grpSpPr>
        <p:sp>
          <p:nvSpPr>
            <p:cNvPr id="709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b="0" sz="250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710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712" name="SUBSUBTITLE"/>
          <p:cNvSpPr txBox="1"/>
          <p:nvPr/>
        </p:nvSpPr>
        <p:spPr>
          <a:xfrm>
            <a:off x="8014905" y="321160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713" name="Line"/>
          <p:cNvSpPr/>
          <p:nvPr/>
        </p:nvSpPr>
        <p:spPr>
          <a:xfrm>
            <a:off x="13322994" y="1787872"/>
            <a:ext cx="185570" cy="4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9" h="21243" fill="norm" stroke="1" extrusionOk="0">
                <a:moveTo>
                  <a:pt x="0" y="21139"/>
                </a:moveTo>
                <a:cubicBezTo>
                  <a:pt x="6349" y="21600"/>
                  <a:pt x="12765" y="20509"/>
                  <a:pt x="16945" y="18263"/>
                </a:cubicBezTo>
                <a:cubicBezTo>
                  <a:pt x="20040" y="16600"/>
                  <a:pt x="21600" y="14493"/>
                  <a:pt x="21403" y="12366"/>
                </a:cubicBezTo>
                <a:lnTo>
                  <a:pt x="20454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14" name="Line"/>
          <p:cNvSpPr/>
          <p:nvPr/>
        </p:nvSpPr>
        <p:spPr>
          <a:xfrm>
            <a:off x="4814439" y="3892550"/>
            <a:ext cx="43096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15" name="Line"/>
          <p:cNvSpPr/>
          <p:nvPr/>
        </p:nvSpPr>
        <p:spPr>
          <a:xfrm>
            <a:off x="9377743" y="3892778"/>
            <a:ext cx="429697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16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4787900" y="4734875"/>
            <a:ext cx="4080953" cy="993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10" invalidUrl="" action="" tgtFrame="" tooltip="" history="1" highlightClick="0" endSnd="0"/>
              </a:rPr>
              <a:t>www.fontsquirrel.com/fonts/source-sans-pro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11" invalidUrl="" action="" tgtFrame="" tooltip="" history="1" highlightClick="0" endSnd="0"/>
              </a:rPr>
              <a:t>fortawesome.github.io/Font-Awesome/get-started/</a:t>
            </a:r>
          </a:p>
        </p:txBody>
      </p:sp>
      <p:sp>
        <p:nvSpPr>
          <p:cNvPr id="717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4787900" y="5843136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To use a </a:t>
            </a:r>
            <a:r>
              <a:rPr b="1"/>
              <a:t>font awesome</a:t>
            </a:r>
            <a:r>
              <a:t> icon, copy and paste one from here </a:t>
            </a:r>
            <a:r>
              <a:rPr u="sng">
                <a:hlinkClick r:id="rId12" invalidUrl="" action="" tgtFrame="" tooltip="" history="1" highlightClick="0" endSnd="0"/>
              </a:rPr>
              <a:t>fortawesome.github.io/Font-Awesome/cheatsheet/</a:t>
            </a:r>
            <a:r>
              <a:t>. Then set the text font to font awesome.</a:t>
            </a:r>
          </a:p>
        </p:txBody>
      </p:sp>
      <p:sp>
        <p:nvSpPr>
          <p:cNvPr id="718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4787900" y="8217956"/>
            <a:ext cx="4154098" cy="186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719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4787900" y="7043835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720" name="FONTS"/>
          <p:cNvSpPr txBox="1"/>
          <p:nvPr/>
        </p:nvSpPr>
        <p:spPr>
          <a:xfrm>
            <a:off x="4787900" y="4423669"/>
            <a:ext cx="4876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FONTS</a:t>
            </a:r>
          </a:p>
        </p:txBody>
      </p:sp>
      <p:sp>
        <p:nvSpPr>
          <p:cNvPr id="721" name="KEYNOTE"/>
          <p:cNvSpPr txBox="1"/>
          <p:nvPr/>
        </p:nvSpPr>
        <p:spPr>
          <a:xfrm>
            <a:off x="4787900" y="6757624"/>
            <a:ext cx="6647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722" name="KEYNOTE TIPS"/>
          <p:cNvSpPr txBox="1"/>
          <p:nvPr/>
        </p:nvSpPr>
        <p:spPr>
          <a:xfrm>
            <a:off x="4787900" y="7933359"/>
            <a:ext cx="99989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723" name="    "/>
          <p:cNvSpPr txBox="1"/>
          <p:nvPr/>
        </p:nvSpPr>
        <p:spPr>
          <a:xfrm>
            <a:off x="9552767" y="6097569"/>
            <a:ext cx="2015955" cy="4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90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    </a:t>
            </a:r>
          </a:p>
        </p:txBody>
      </p:sp>
      <p:sp>
        <p:nvSpPr>
          <p:cNvPr id="724" name="These are just font awesome characters"/>
          <p:cNvSpPr txBox="1"/>
          <p:nvPr/>
        </p:nvSpPr>
        <p:spPr>
          <a:xfrm>
            <a:off x="11533227" y="6115041"/>
            <a:ext cx="1386696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These are just font awesome characters</a:t>
            </a:r>
          </a:p>
        </p:txBody>
      </p:sp>
      <p:grpSp>
        <p:nvGrpSpPr>
          <p:cNvPr id="730" name="Group"/>
          <p:cNvGrpSpPr/>
          <p:nvPr/>
        </p:nvGrpSpPr>
        <p:grpSpPr>
          <a:xfrm>
            <a:off x="9563191" y="7051781"/>
            <a:ext cx="735185" cy="769395"/>
            <a:chOff x="299157" y="0"/>
            <a:chExt cx="735183" cy="769393"/>
          </a:xfrm>
        </p:grpSpPr>
        <p:graphicFrame>
          <p:nvGraphicFramePr>
            <p:cNvPr id="725" name="Table"/>
            <p:cNvGraphicFramePr/>
            <p:nvPr/>
          </p:nvGraphicFramePr>
          <p:xfrm>
            <a:off x="314133" y="56485"/>
            <a:ext cx="712910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F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M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726" name="Rectangle"/>
            <p:cNvSpPr/>
            <p:nvPr/>
          </p:nvSpPr>
          <p:spPr>
            <a:xfrm>
              <a:off x="299157" y="0"/>
              <a:ext cx="735185" cy="767058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27" name="Line"/>
            <p:cNvSpPr/>
            <p:nvPr/>
          </p:nvSpPr>
          <p:spPr>
            <a:xfrm>
              <a:off x="308022" y="363273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28" name="Line"/>
            <p:cNvSpPr/>
            <p:nvPr/>
          </p:nvSpPr>
          <p:spPr>
            <a:xfrm>
              <a:off x="308022" y="514509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29" name="Line"/>
            <p:cNvSpPr/>
            <p:nvPr/>
          </p:nvSpPr>
          <p:spPr>
            <a:xfrm>
              <a:off x="308022" y="675204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745" name="Group"/>
          <p:cNvGrpSpPr/>
          <p:nvPr/>
        </p:nvGrpSpPr>
        <p:grpSpPr>
          <a:xfrm>
            <a:off x="11781384" y="8382717"/>
            <a:ext cx="444501" cy="444501"/>
            <a:chOff x="0" y="0"/>
            <a:chExt cx="444500" cy="444500"/>
          </a:xfrm>
        </p:grpSpPr>
        <p:sp>
          <p:nvSpPr>
            <p:cNvPr id="731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740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732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33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34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35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36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737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738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739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741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42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43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44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751" name="Group"/>
          <p:cNvGrpSpPr/>
          <p:nvPr/>
        </p:nvGrpSpPr>
        <p:grpSpPr>
          <a:xfrm>
            <a:off x="11224224" y="8380695"/>
            <a:ext cx="448425" cy="448545"/>
            <a:chOff x="0" y="0"/>
            <a:chExt cx="448424" cy="448544"/>
          </a:xfrm>
        </p:grpSpPr>
        <p:pic>
          <p:nvPicPr>
            <p:cNvPr id="746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47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8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9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50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754" name="Group"/>
          <p:cNvGrpSpPr/>
          <p:nvPr/>
        </p:nvGrpSpPr>
        <p:grpSpPr>
          <a:xfrm>
            <a:off x="10113826" y="8380696"/>
            <a:ext cx="448425" cy="448544"/>
            <a:chOff x="0" y="0"/>
            <a:chExt cx="448424" cy="448543"/>
          </a:xfrm>
        </p:grpSpPr>
        <p:pic>
          <p:nvPicPr>
            <p:cNvPr id="752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53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755" name="ICONS"/>
          <p:cNvSpPr txBox="1"/>
          <p:nvPr/>
        </p:nvSpPr>
        <p:spPr>
          <a:xfrm>
            <a:off x="9354493" y="5814529"/>
            <a:ext cx="4573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756" name="MOCK TABLES"/>
          <p:cNvSpPr txBox="1"/>
          <p:nvPr/>
        </p:nvSpPr>
        <p:spPr>
          <a:xfrm>
            <a:off x="9354493" y="6752120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757" name="MOCK GRAPHS"/>
          <p:cNvSpPr txBox="1"/>
          <p:nvPr/>
        </p:nvSpPr>
        <p:spPr>
          <a:xfrm>
            <a:off x="9354493" y="8025946"/>
            <a:ext cx="102626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758" name="TABLES"/>
          <p:cNvSpPr txBox="1"/>
          <p:nvPr/>
        </p:nvSpPr>
        <p:spPr>
          <a:xfrm>
            <a:off x="9354493" y="9019660"/>
            <a:ext cx="54345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759" name="CODE"/>
          <p:cNvSpPr txBox="1"/>
          <p:nvPr/>
        </p:nvSpPr>
        <p:spPr>
          <a:xfrm>
            <a:off x="9354493" y="4423669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grpSp>
        <p:nvGrpSpPr>
          <p:cNvPr id="762" name="Group"/>
          <p:cNvGrpSpPr/>
          <p:nvPr/>
        </p:nvGrpSpPr>
        <p:grpSpPr>
          <a:xfrm>
            <a:off x="10669024" y="8380696"/>
            <a:ext cx="448425" cy="448544"/>
            <a:chOff x="0" y="0"/>
            <a:chExt cx="448424" cy="448543"/>
          </a:xfrm>
        </p:grpSpPr>
        <p:pic>
          <p:nvPicPr>
            <p:cNvPr id="760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61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763" name="ggplot(mpg, aes(hwy, cty)) +…"/>
          <p:cNvSpPr txBox="1"/>
          <p:nvPr/>
        </p:nvSpPr>
        <p:spPr>
          <a:xfrm>
            <a:off x="9559117" y="4938922"/>
            <a:ext cx="3025059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geom_point(aes(color = cyl))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764" name="Where possible, use code that works when run."/>
          <p:cNvSpPr txBox="1"/>
          <p:nvPr/>
        </p:nvSpPr>
        <p:spPr>
          <a:xfrm>
            <a:off x="9511709" y="4648189"/>
            <a:ext cx="329154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765" name="Logistics"/>
          <p:cNvSpPr txBox="1"/>
          <p:nvPr/>
        </p:nvSpPr>
        <p:spPr>
          <a:xfrm>
            <a:off x="4791188" y="385422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766" name="Useful Elements"/>
          <p:cNvSpPr txBox="1"/>
          <p:nvPr/>
        </p:nvSpPr>
        <p:spPr>
          <a:xfrm>
            <a:off x="9354493" y="3854449"/>
            <a:ext cx="21793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Useful Elements</a:t>
            </a:r>
          </a:p>
        </p:txBody>
      </p:sp>
      <p:sp>
        <p:nvSpPr>
          <p:cNvPr id="767" name="Layout Suggestions"/>
          <p:cNvSpPr txBox="1"/>
          <p:nvPr/>
        </p:nvSpPr>
        <p:spPr>
          <a:xfrm>
            <a:off x="4791188" y="1492021"/>
            <a:ext cx="26212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pic>
        <p:nvPicPr>
          <p:cNvPr id="768" name="rstudio.png" descr="rstudio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2294644" y="195549"/>
            <a:ext cx="1386697" cy="1607136"/>
          </a:xfrm>
          <a:prstGeom prst="rect">
            <a:avLst/>
          </a:prstGeom>
          <a:ln w="12700">
            <a:miter lim="400000"/>
          </a:ln>
        </p:spPr>
      </p:pic>
      <p:sp>
        <p:nvSpPr>
          <p:cNvPr id="769" name="Line"/>
          <p:cNvSpPr/>
          <p:nvPr/>
        </p:nvSpPr>
        <p:spPr>
          <a:xfrm>
            <a:off x="231073" y="8781291"/>
            <a:ext cx="431119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70" name="COPYRIGHT"/>
          <p:cNvSpPr txBox="1"/>
          <p:nvPr/>
        </p:nvSpPr>
        <p:spPr>
          <a:xfrm>
            <a:off x="230622" y="8784297"/>
            <a:ext cx="81869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COPYRIGHT</a:t>
            </a:r>
          </a:p>
        </p:txBody>
      </p:sp>
      <p:sp>
        <p:nvSpPr>
          <p:cNvPr id="771" name="can help explain…"/>
          <p:cNvSpPr/>
          <p:nvPr/>
        </p:nvSpPr>
        <p:spPr>
          <a:xfrm>
            <a:off x="12274610" y="5175920"/>
            <a:ext cx="1250951" cy="59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696" y="0"/>
                </a:moveTo>
                <a:cubicBezTo>
                  <a:pt x="6986" y="0"/>
                  <a:pt x="6407" y="1215"/>
                  <a:pt x="6407" y="2707"/>
                </a:cubicBezTo>
                <a:lnTo>
                  <a:pt x="6407" y="6826"/>
                </a:lnTo>
                <a:lnTo>
                  <a:pt x="0" y="6797"/>
                </a:lnTo>
                <a:lnTo>
                  <a:pt x="6407" y="10483"/>
                </a:lnTo>
                <a:lnTo>
                  <a:pt x="6407" y="18907"/>
                </a:lnTo>
                <a:cubicBezTo>
                  <a:pt x="6407" y="20399"/>
                  <a:pt x="6986" y="21600"/>
                  <a:pt x="7696" y="21600"/>
                </a:cubicBezTo>
                <a:lnTo>
                  <a:pt x="20319" y="21600"/>
                </a:lnTo>
                <a:cubicBezTo>
                  <a:pt x="21028" y="21600"/>
                  <a:pt x="21600" y="20399"/>
                  <a:pt x="21600" y="18907"/>
                </a:cubicBezTo>
                <a:lnTo>
                  <a:pt x="21600" y="2707"/>
                </a:lnTo>
                <a:cubicBezTo>
                  <a:pt x="21600" y="1215"/>
                  <a:pt x="21028" y="0"/>
                  <a:pt x="20319" y="0"/>
                </a:cubicBezTo>
                <a:lnTo>
                  <a:pt x="769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can help explain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code</a:t>
            </a:r>
          </a:p>
        </p:txBody>
      </p:sp>
      <p:sp>
        <p:nvSpPr>
          <p:cNvPr id="772" name="Word balloons"/>
          <p:cNvSpPr/>
          <p:nvPr/>
        </p:nvSpPr>
        <p:spPr>
          <a:xfrm>
            <a:off x="12463122" y="4692081"/>
            <a:ext cx="1056483" cy="483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136" y="0"/>
                </a:moveTo>
                <a:cubicBezTo>
                  <a:pt x="4296" y="0"/>
                  <a:pt x="3611" y="1497"/>
                  <a:pt x="3611" y="3334"/>
                </a:cubicBezTo>
                <a:lnTo>
                  <a:pt x="3611" y="15677"/>
                </a:lnTo>
                <a:lnTo>
                  <a:pt x="0" y="21600"/>
                </a:lnTo>
                <a:lnTo>
                  <a:pt x="4909" y="19951"/>
                </a:lnTo>
                <a:cubicBezTo>
                  <a:pt x="4986" y="19977"/>
                  <a:pt x="5056" y="20057"/>
                  <a:pt x="5136" y="20057"/>
                </a:cubicBezTo>
                <a:lnTo>
                  <a:pt x="20083" y="20057"/>
                </a:lnTo>
                <a:cubicBezTo>
                  <a:pt x="20923" y="20057"/>
                  <a:pt x="21600" y="18560"/>
                  <a:pt x="21600" y="16723"/>
                </a:cubicBezTo>
                <a:lnTo>
                  <a:pt x="21600" y="3334"/>
                </a:lnTo>
                <a:cubicBezTo>
                  <a:pt x="21600" y="1497"/>
                  <a:pt x="20923" y="0"/>
                  <a:pt x="20083" y="0"/>
                </a:cubicBezTo>
                <a:lnTo>
                  <a:pt x="513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Word balloons</a:t>
            </a:r>
          </a:p>
        </p:txBody>
      </p:sp>
      <p:graphicFrame>
        <p:nvGraphicFramePr>
          <p:cNvPr id="773" name="Table"/>
          <p:cNvGraphicFramePr/>
          <p:nvPr/>
        </p:nvGraphicFramePr>
        <p:xfrm>
          <a:off x="10686528" y="7094435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4" name="Table"/>
          <p:cNvGraphicFramePr/>
          <p:nvPr/>
        </p:nvGraphicFramePr>
        <p:xfrm>
          <a:off x="11270728" y="704673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</a:tbl>
          </a:graphicData>
        </a:graphic>
      </p:graphicFrame>
      <p:sp>
        <p:nvSpPr>
          <p:cNvPr id="775" name="Line"/>
          <p:cNvSpPr/>
          <p:nvPr/>
        </p:nvSpPr>
        <p:spPr>
          <a:xfrm>
            <a:off x="11065376" y="755305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776" name="Table"/>
          <p:cNvGraphicFramePr/>
          <p:nvPr/>
        </p:nvGraphicFramePr>
        <p:xfrm>
          <a:off x="11272053" y="743875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7" name="Table"/>
          <p:cNvGraphicFramePr/>
          <p:nvPr/>
        </p:nvGraphicFramePr>
        <p:xfrm>
          <a:off x="11272721" y="771146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8" name="Table"/>
          <p:cNvGraphicFramePr/>
          <p:nvPr/>
        </p:nvGraphicFramePr>
        <p:xfrm>
          <a:off x="11840238" y="7324452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sp>
        <p:nvSpPr>
          <p:cNvPr id="779" name="Line"/>
          <p:cNvSpPr/>
          <p:nvPr/>
        </p:nvSpPr>
        <p:spPr>
          <a:xfrm>
            <a:off x="11682025" y="7553052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780" name="Table"/>
          <p:cNvGraphicFramePr/>
          <p:nvPr/>
        </p:nvGraphicFramePr>
        <p:xfrm>
          <a:off x="12449733" y="708778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781" name="Table"/>
          <p:cNvGraphicFramePr/>
          <p:nvPr/>
        </p:nvGraphicFramePr>
        <p:xfrm>
          <a:off x="13007537" y="7086976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82" name="Line"/>
          <p:cNvSpPr/>
          <p:nvPr/>
        </p:nvSpPr>
        <p:spPr>
          <a:xfrm>
            <a:off x="12835946" y="7204430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85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 LOGO</a:t>
            </a:r>
            <a:endParaRPr sz="1600"/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(optional)</a:t>
            </a:r>
          </a:p>
        </p:txBody>
      </p:sp>
      <p:sp>
        <p:nvSpPr>
          <p:cNvPr id="786" name="Group"/>
          <p:cNvSpPr/>
          <p:nvPr/>
        </p:nvSpPr>
        <p:spPr>
          <a:xfrm>
            <a:off x="213255" y="8762892"/>
            <a:ext cx="4346831" cy="1366219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pic>
        <p:nvPicPr>
          <p:cNvPr id="787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58627" y="8380696"/>
            <a:ext cx="448425" cy="44854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788" name="Table"/>
          <p:cNvGraphicFramePr/>
          <p:nvPr/>
        </p:nvGraphicFramePr>
        <p:xfrm>
          <a:off x="9552767" y="9368497"/>
          <a:ext cx="19120965" cy="221575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1425320"/>
                <a:gridCol w="1917700"/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801" name="Group"/>
          <p:cNvGrpSpPr/>
          <p:nvPr/>
        </p:nvGrpSpPr>
        <p:grpSpPr>
          <a:xfrm>
            <a:off x="1029800" y="4344473"/>
            <a:ext cx="2877191" cy="1066589"/>
            <a:chOff x="0" y="0"/>
            <a:chExt cx="2877189" cy="1066587"/>
          </a:xfrm>
        </p:grpSpPr>
        <p:pic>
          <p:nvPicPr>
            <p:cNvPr id="789" name="ggplot2-cheatsheet.png" descr="ggplot2-cheatsheet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70976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792" name="Group"/>
            <p:cNvGrpSpPr/>
            <p:nvPr/>
          </p:nvGrpSpPr>
          <p:grpSpPr>
            <a:xfrm>
              <a:off x="144509" y="98571"/>
              <a:ext cx="1247567" cy="968017"/>
              <a:chOff x="0" y="0"/>
              <a:chExt cx="1247566" cy="968016"/>
            </a:xfrm>
          </p:grpSpPr>
          <p:sp>
            <p:nvSpPr>
              <p:cNvPr id="790" name="Line"/>
              <p:cNvSpPr/>
              <p:nvPr/>
            </p:nvSpPr>
            <p:spPr>
              <a:xfrm>
                <a:off x="-1" y="0"/>
                <a:ext cx="1119317" cy="8613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600" fill="norm" stroke="1" extrusionOk="0">
                    <a:moveTo>
                      <a:pt x="854" y="685"/>
                    </a:moveTo>
                    <a:cubicBezTo>
                      <a:pt x="275" y="4059"/>
                      <a:pt x="-11" y="7506"/>
                      <a:pt x="0" y="10963"/>
                    </a:cubicBezTo>
                    <a:cubicBezTo>
                      <a:pt x="12" y="14423"/>
                      <a:pt x="321" y="17871"/>
                      <a:pt x="923" y="21242"/>
                    </a:cubicBezTo>
                    <a:cubicBezTo>
                      <a:pt x="1303" y="17428"/>
                      <a:pt x="2054" y="13692"/>
                      <a:pt x="3156" y="10123"/>
                    </a:cubicBezTo>
                    <a:cubicBezTo>
                      <a:pt x="4268" y="6522"/>
                      <a:pt x="5730" y="3120"/>
                      <a:pt x="7506" y="0"/>
                    </a:cubicBezTo>
                    <a:cubicBezTo>
                      <a:pt x="7027" y="1691"/>
                      <a:pt x="6780" y="3479"/>
                      <a:pt x="6776" y="5281"/>
                    </a:cubicBezTo>
                    <a:cubicBezTo>
                      <a:pt x="6772" y="7081"/>
                      <a:pt x="7011" y="8869"/>
                      <a:pt x="7482" y="10562"/>
                    </a:cubicBezTo>
                    <a:cubicBezTo>
                      <a:pt x="6673" y="12123"/>
                      <a:pt x="6240" y="13961"/>
                      <a:pt x="6236" y="15843"/>
                    </a:cubicBezTo>
                    <a:cubicBezTo>
                      <a:pt x="6233" y="17722"/>
                      <a:pt x="6658" y="19560"/>
                      <a:pt x="7458" y="21124"/>
                    </a:cubicBezTo>
                    <a:cubicBezTo>
                      <a:pt x="7594" y="17646"/>
                      <a:pt x="8125" y="14214"/>
                      <a:pt x="9034" y="10938"/>
                    </a:cubicBezTo>
                    <a:cubicBezTo>
                      <a:pt x="10021" y="7383"/>
                      <a:pt x="11440" y="4056"/>
                      <a:pt x="13237" y="1085"/>
                    </a:cubicBezTo>
                    <a:cubicBezTo>
                      <a:pt x="12734" y="2559"/>
                      <a:pt x="12494" y="4162"/>
                      <a:pt x="12536" y="5774"/>
                    </a:cubicBezTo>
                    <a:cubicBezTo>
                      <a:pt x="12573" y="7165"/>
                      <a:pt x="12819" y="8533"/>
                      <a:pt x="13261" y="9800"/>
                    </a:cubicBezTo>
                    <a:cubicBezTo>
                      <a:pt x="12874" y="10854"/>
                      <a:pt x="12673" y="12007"/>
                      <a:pt x="12674" y="13174"/>
                    </a:cubicBezTo>
                    <a:cubicBezTo>
                      <a:pt x="12675" y="14342"/>
                      <a:pt x="12878" y="15495"/>
                      <a:pt x="13268" y="16547"/>
                    </a:cubicBezTo>
                    <a:cubicBezTo>
                      <a:pt x="12947" y="16864"/>
                      <a:pt x="12759" y="17358"/>
                      <a:pt x="12761" y="17881"/>
                    </a:cubicBezTo>
                    <a:cubicBezTo>
                      <a:pt x="12763" y="18409"/>
                      <a:pt x="12958" y="18904"/>
                      <a:pt x="13285" y="19215"/>
                    </a:cubicBezTo>
                    <a:cubicBezTo>
                      <a:pt x="13803" y="16210"/>
                      <a:pt x="14523" y="13270"/>
                      <a:pt x="15438" y="10430"/>
                    </a:cubicBezTo>
                    <a:cubicBezTo>
                      <a:pt x="16500" y="7130"/>
                      <a:pt x="17818" y="3981"/>
                      <a:pt x="19372" y="1029"/>
                    </a:cubicBezTo>
                    <a:cubicBezTo>
                      <a:pt x="19154" y="1685"/>
                      <a:pt x="19042" y="2392"/>
                      <a:pt x="19042" y="3107"/>
                    </a:cubicBezTo>
                    <a:cubicBezTo>
                      <a:pt x="19042" y="3821"/>
                      <a:pt x="19154" y="4528"/>
                      <a:pt x="19372" y="5184"/>
                    </a:cubicBezTo>
                    <a:cubicBezTo>
                      <a:pt x="18985" y="5878"/>
                      <a:pt x="18777" y="6713"/>
                      <a:pt x="18777" y="7570"/>
                    </a:cubicBezTo>
                    <a:cubicBezTo>
                      <a:pt x="18777" y="8427"/>
                      <a:pt x="18985" y="9263"/>
                      <a:pt x="19372" y="9957"/>
                    </a:cubicBezTo>
                    <a:cubicBezTo>
                      <a:pt x="18824" y="10876"/>
                      <a:pt x="18527" y="12005"/>
                      <a:pt x="18527" y="13168"/>
                    </a:cubicBezTo>
                    <a:cubicBezTo>
                      <a:pt x="18527" y="14331"/>
                      <a:pt x="18824" y="15461"/>
                      <a:pt x="19372" y="16380"/>
                    </a:cubicBezTo>
                    <a:cubicBezTo>
                      <a:pt x="19054" y="16693"/>
                      <a:pt x="18854" y="17169"/>
                      <a:pt x="18825" y="17687"/>
                    </a:cubicBezTo>
                    <a:cubicBezTo>
                      <a:pt x="18797" y="18162"/>
                      <a:pt x="18916" y="18632"/>
                      <a:pt x="19155" y="18994"/>
                    </a:cubicBezTo>
                    <a:cubicBezTo>
                      <a:pt x="18064" y="18928"/>
                      <a:pt x="16972" y="19093"/>
                      <a:pt x="15921" y="19481"/>
                    </a:cubicBezTo>
                    <a:cubicBezTo>
                      <a:pt x="14732" y="19920"/>
                      <a:pt x="13615" y="20638"/>
                      <a:pt x="12625" y="21600"/>
                    </a:cubicBezTo>
                    <a:cubicBezTo>
                      <a:pt x="14146" y="21108"/>
                      <a:pt x="15710" y="20869"/>
                      <a:pt x="17277" y="20888"/>
                    </a:cubicBezTo>
                    <a:cubicBezTo>
                      <a:pt x="18731" y="20905"/>
                      <a:pt x="20178" y="21144"/>
                      <a:pt x="21589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791" name="Triangle"/>
              <p:cNvSpPr/>
              <p:nvPr/>
            </p:nvSpPr>
            <p:spPr>
              <a:xfrm rot="6477870">
                <a:off x="1104609" y="825059"/>
                <a:ext cx="126530" cy="126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800" name="Group"/>
            <p:cNvGrpSpPr/>
            <p:nvPr/>
          </p:nvGrpSpPr>
          <p:grpSpPr>
            <a:xfrm>
              <a:off x="1501209" y="0"/>
              <a:ext cx="1375981" cy="1059391"/>
              <a:chOff x="0" y="0"/>
              <a:chExt cx="1375980" cy="1059390"/>
            </a:xfrm>
          </p:grpSpPr>
          <p:pic>
            <p:nvPicPr>
              <p:cNvPr id="793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4692" y="0"/>
                <a:ext cx="1370977" cy="1059391"/>
              </a:xfrm>
              <a:prstGeom prst="rect">
                <a:avLst/>
              </a:prstGeom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794" name="Rectangle"/>
              <p:cNvSpPr/>
              <p:nvPr/>
            </p:nvSpPr>
            <p:spPr>
              <a:xfrm>
                <a:off x="0" y="2645"/>
                <a:ext cx="1371600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795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50670" t="5520" r="2092" b="17626"/>
              <a:stretch>
                <a:fillRect/>
              </a:stretch>
            </p:blipFill>
            <p:spPr>
              <a:xfrm>
                <a:off x="696342" y="59856"/>
                <a:ext cx="647606" cy="8141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796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797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73554" t="25553" r="2092" b="55133"/>
              <a:stretch>
                <a:fillRect/>
              </a:stretch>
            </p:blipFill>
            <p:spPr>
              <a:xfrm>
                <a:off x="1007851" y="267807"/>
                <a:ext cx="333876" cy="2046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798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799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73554" t="34350" r="2092" b="60546"/>
              <a:stretch>
                <a:fillRect/>
              </a:stretch>
            </p:blipFill>
            <p:spPr>
              <a:xfrm>
                <a:off x="1007851" y="355914"/>
                <a:ext cx="333876" cy="540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802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03" name="Basics"/>
          <p:cNvSpPr txBox="1"/>
          <p:nvPr/>
        </p:nvSpPr>
        <p:spPr>
          <a:xfrm>
            <a:off x="306210" y="151346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Basics</a:t>
            </a:r>
          </a:p>
        </p:txBody>
      </p:sp>
      <p:sp>
        <p:nvSpPr>
          <p:cNvPr id="804" name="Each cheatsheet should be licensed under the creative commons license.…"/>
          <p:cNvSpPr txBox="1"/>
          <p:nvPr/>
        </p:nvSpPr>
        <p:spPr>
          <a:xfrm>
            <a:off x="323328" y="9087077"/>
            <a:ext cx="4154099" cy="992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Each cheatsheet should be licensed under the creative commons license.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To license the sheet as creative commons, put CC'd by &lt;your name&gt; in the small print at the bottom of each page and link it to </a:t>
            </a:r>
            <a:r>
              <a:rPr b="1"/>
              <a:t>http://creativecommons.org/licenses/by/4.0/</a:t>
            </a:r>
          </a:p>
        </p:txBody>
      </p:sp>
      <p:sp>
        <p:nvSpPr>
          <p:cNvPr id="805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23328" y="3084609"/>
            <a:ext cx="414039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Remember that the best cheatsheets are </a:t>
            </a:r>
            <a:r>
              <a:rPr b="1"/>
              <a:t>visual</a:t>
            </a:r>
            <a:r>
              <a:t>—not written—documents. Whenever possible use visual elements to make it easier for readers to find the information they need.</a:t>
            </a:r>
          </a:p>
        </p:txBody>
      </p:sp>
      <p:sp>
        <p:nvSpPr>
          <p:cNvPr id="806" name="RStudio® is a trademark of RStudio, Inc.  •  CC BY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</a:t>
            </a:r>
            <a:r>
              <a:t>Your Name •  </a:t>
            </a:r>
            <a:r>
              <a:rPr>
                <a:hlinkClick r:id="rId5" invalidUrl="" action="" tgtFrame="" tooltip="" history="1" highlightClick="0" endSnd="0"/>
              </a:rPr>
              <a:t>your@email.com</a:t>
            </a:r>
            <a:r>
              <a:t>  •  844-448-1212 • </a:t>
            </a:r>
            <a:r>
              <a:rPr>
                <a:hlinkClick r:id="rId6" invalidUrl="" action="" tgtFrame="" tooltip="" history="1" highlightClick="0" endSnd="0"/>
              </a:rPr>
              <a:t>your.website.com</a:t>
            </a:r>
            <a:r>
              <a:t>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807" name="Thank you for making a new cheatsheet for R! These cheatsheets have an important job:"/>
          <p:cNvSpPr txBox="1"/>
          <p:nvPr/>
        </p:nvSpPr>
        <p:spPr>
          <a:xfrm>
            <a:off x="323328" y="2070100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Thank you </a:t>
            </a:r>
            <a:r>
              <a:t>for making a new cheatsheet for R! These cheatsheets have an important job: </a:t>
            </a:r>
          </a:p>
        </p:txBody>
      </p:sp>
      <p:sp>
        <p:nvSpPr>
          <p:cNvPr id="808" name="Cheatsheets make it easy for R users…"/>
          <p:cNvSpPr txBox="1"/>
          <p:nvPr/>
        </p:nvSpPr>
        <p:spPr>
          <a:xfrm>
            <a:off x="1055848" y="2563762"/>
            <a:ext cx="2496254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Cheatsheets make it easy for R users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to look up useful information.</a:t>
            </a:r>
          </a:p>
        </p:txBody>
      </p:sp>
      <p:sp>
        <p:nvSpPr>
          <p:cNvPr id="809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10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Manipulate Variables</a:t>
            </a:r>
          </a:p>
        </p:txBody>
      </p:sp>
      <p:grpSp>
        <p:nvGrpSpPr>
          <p:cNvPr id="813" name="Group"/>
          <p:cNvGrpSpPr/>
          <p:nvPr/>
        </p:nvGrpSpPr>
        <p:grpSpPr>
          <a:xfrm>
            <a:off x="8014905" y="2881105"/>
            <a:ext cx="2818196" cy="228903"/>
            <a:chOff x="0" y="0"/>
            <a:chExt cx="2818194" cy="228901"/>
          </a:xfrm>
        </p:grpSpPr>
        <p:sp>
          <p:nvSpPr>
            <p:cNvPr id="811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812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814" name="Line"/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815" name="pasted-image.pdf" descr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18" name="Group"/>
          <p:cNvGrpSpPr/>
          <p:nvPr/>
        </p:nvGrpSpPr>
        <p:grpSpPr>
          <a:xfrm>
            <a:off x="1202352" y="5963994"/>
            <a:ext cx="2483943" cy="276124"/>
            <a:chOff x="0" y="0"/>
            <a:chExt cx="2483942" cy="276123"/>
          </a:xfrm>
        </p:grpSpPr>
        <p:pic>
          <p:nvPicPr>
            <p:cNvPr id="816" name="pasted-image.pdf" descr="pasted-image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17" name="summary function"/>
            <p:cNvSpPr txBox="1"/>
            <p:nvPr/>
          </p:nvSpPr>
          <p:spPr>
            <a:xfrm>
              <a:off x="169211" y="36983"/>
              <a:ext cx="1247446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summary function</a:t>
              </a:r>
            </a:p>
          </p:txBody>
        </p:sp>
      </p:grpSp>
      <p:pic>
        <p:nvPicPr>
          <p:cNvPr id="819" name="pasted-image.pdf" descr="pasted-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820" name="Three Column Layout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Three Column Layout: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821" name="Use a layout that flows and makes it easy to zero in on specific topics."/>
          <p:cNvSpPr txBox="1"/>
          <p:nvPr/>
        </p:nvSpPr>
        <p:spPr>
          <a:xfrm>
            <a:off x="311956" y="3855249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1"/>
              <a:defRPr b="0">
                <a:solidFill>
                  <a:srgbClr val="000000"/>
                </a:solidFill>
              </a:defRPr>
            </a:pPr>
            <a:r>
              <a:t>Use a </a:t>
            </a:r>
            <a:r>
              <a:rPr b="1"/>
              <a:t>layout</a:t>
            </a:r>
            <a:r>
              <a:t> that flows and makes it easy to zero in on specific topics.</a:t>
            </a:r>
          </a:p>
        </p:txBody>
      </p:sp>
      <p:sp>
        <p:nvSpPr>
          <p:cNvPr id="822" name="Use visualizations to explain concepts quickly and concisely."/>
          <p:cNvSpPr txBox="1"/>
          <p:nvPr/>
        </p:nvSpPr>
        <p:spPr>
          <a:xfrm>
            <a:off x="322522" y="5576607"/>
            <a:ext cx="426473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823" name="Use visual elements to make the sheet scannable."/>
          <p:cNvSpPr txBox="1"/>
          <p:nvPr/>
        </p:nvSpPr>
        <p:spPr>
          <a:xfrm>
            <a:off x="323328" y="6413156"/>
            <a:ext cx="4264736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t>Use visual elements to make the sheet </a:t>
            </a:r>
            <a:r>
              <a:rPr b="1"/>
              <a:t>scannable</a:t>
            </a:r>
            <a:r>
              <a:t>.</a:t>
            </a:r>
          </a:p>
        </p:txBody>
      </p:sp>
      <p:grpSp>
        <p:nvGrpSpPr>
          <p:cNvPr id="831" name="Group"/>
          <p:cNvGrpSpPr/>
          <p:nvPr/>
        </p:nvGrpSpPr>
        <p:grpSpPr>
          <a:xfrm>
            <a:off x="1196148" y="6796480"/>
            <a:ext cx="2495154" cy="781280"/>
            <a:chOff x="0" y="0"/>
            <a:chExt cx="2495152" cy="781279"/>
          </a:xfrm>
        </p:grpSpPr>
        <p:sp>
          <p:nvSpPr>
            <p:cNvPr id="824" name="i + geom_area() x, y, alpha, color, fill, linetype, size…"/>
            <p:cNvSpPr txBox="1"/>
            <p:nvPr/>
          </p:nvSpPr>
          <p:spPr>
            <a:xfrm>
              <a:off x="437483" y="0"/>
              <a:ext cx="2057670" cy="78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geom_area()</a:t>
              </a:r>
              <a:br/>
              <a:r>
                <a:rPr b="0"/>
                <a:t>x, y, alpha, color, fill, linetype, size</a:t>
              </a:r>
              <a:endParaRPr b="0"/>
            </a:p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geom_line()</a:t>
              </a:r>
              <a:br>
                <a:rPr b="0"/>
              </a:br>
              <a:r>
                <a:rPr b="0"/>
                <a:t>x, y, alpha, color, group, linetype, size</a:t>
              </a:r>
            </a:p>
          </p:txBody>
        </p:sp>
        <p:grpSp>
          <p:nvGrpSpPr>
            <p:cNvPr id="827" name="Group"/>
            <p:cNvGrpSpPr/>
            <p:nvPr/>
          </p:nvGrpSpPr>
          <p:grpSpPr>
            <a:xfrm>
              <a:off x="0" y="406"/>
              <a:ext cx="360852" cy="358034"/>
              <a:chOff x="0" y="0"/>
              <a:chExt cx="360851" cy="358032"/>
            </a:xfrm>
          </p:grpSpPr>
          <p:pic>
            <p:nvPicPr>
              <p:cNvPr id="825" name="pasted-image.pdf" descr="pasted-image.pdf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914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826" name="Shape"/>
              <p:cNvSpPr/>
              <p:nvPr/>
            </p:nvSpPr>
            <p:spPr>
              <a:xfrm>
                <a:off x="0" y="64434"/>
                <a:ext cx="357951" cy="29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6494"/>
                    </a:moveTo>
                    <a:lnTo>
                      <a:pt x="2100" y="15338"/>
                    </a:lnTo>
                    <a:lnTo>
                      <a:pt x="3580" y="14133"/>
                    </a:lnTo>
                    <a:lnTo>
                      <a:pt x="4590" y="12375"/>
                    </a:lnTo>
                    <a:cubicBezTo>
                      <a:pt x="4727" y="12127"/>
                      <a:pt x="4864" y="11878"/>
                      <a:pt x="5001" y="11630"/>
                    </a:cubicBezTo>
                    <a:cubicBezTo>
                      <a:pt x="5138" y="11381"/>
                      <a:pt x="5276" y="11133"/>
                      <a:pt x="5413" y="10884"/>
                    </a:cubicBezTo>
                    <a:cubicBezTo>
                      <a:pt x="5582" y="11316"/>
                      <a:pt x="5751" y="11747"/>
                      <a:pt x="5921" y="12178"/>
                    </a:cubicBezTo>
                    <a:cubicBezTo>
                      <a:pt x="6090" y="12610"/>
                      <a:pt x="6260" y="13041"/>
                      <a:pt x="6429" y="13472"/>
                    </a:cubicBezTo>
                    <a:lnTo>
                      <a:pt x="8062" y="12224"/>
                    </a:lnTo>
                    <a:lnTo>
                      <a:pt x="9255" y="10392"/>
                    </a:lnTo>
                    <a:lnTo>
                      <a:pt x="10479" y="7160"/>
                    </a:lnTo>
                    <a:lnTo>
                      <a:pt x="12185" y="8959"/>
                    </a:lnTo>
                    <a:lnTo>
                      <a:pt x="13256" y="6557"/>
                    </a:lnTo>
                    <a:lnTo>
                      <a:pt x="14480" y="3207"/>
                    </a:lnTo>
                    <a:lnTo>
                      <a:pt x="15484" y="0"/>
                    </a:lnTo>
                    <a:lnTo>
                      <a:pt x="16816" y="3764"/>
                    </a:lnTo>
                    <a:lnTo>
                      <a:pt x="18301" y="3049"/>
                    </a:lnTo>
                    <a:lnTo>
                      <a:pt x="19746" y="6934"/>
                    </a:lnTo>
                    <a:lnTo>
                      <a:pt x="21600" y="10679"/>
                    </a:lnTo>
                    <a:lnTo>
                      <a:pt x="21458" y="21600"/>
                    </a:lnTo>
                    <a:lnTo>
                      <a:pt x="118" y="21508"/>
                    </a:lnTo>
                    <a:lnTo>
                      <a:pt x="0" y="16494"/>
                    </a:lnTo>
                    <a:close/>
                  </a:path>
                </a:pathLst>
              </a:cu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830" name="Group"/>
            <p:cNvGrpSpPr/>
            <p:nvPr/>
          </p:nvGrpSpPr>
          <p:grpSpPr>
            <a:xfrm>
              <a:off x="2533" y="396945"/>
              <a:ext cx="360323" cy="358033"/>
              <a:chOff x="0" y="0"/>
              <a:chExt cx="360321" cy="358032"/>
            </a:xfrm>
          </p:grpSpPr>
          <p:pic>
            <p:nvPicPr>
              <p:cNvPr id="828" name="pasted-image.pdf" descr="pasted-image.pdf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80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829" name="Line"/>
              <p:cNvSpPr/>
              <p:nvPr/>
            </p:nvSpPr>
            <p:spPr>
              <a:xfrm>
                <a:off x="0" y="72284"/>
                <a:ext cx="360322" cy="223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04" y="20087"/>
                    </a:lnTo>
                    <a:lnTo>
                      <a:pt x="3587" y="18508"/>
                    </a:lnTo>
                    <a:lnTo>
                      <a:pt x="4599" y="16206"/>
                    </a:lnTo>
                    <a:cubicBezTo>
                      <a:pt x="4736" y="15881"/>
                      <a:pt x="4874" y="15555"/>
                      <a:pt x="5011" y="15230"/>
                    </a:cubicBezTo>
                    <a:cubicBezTo>
                      <a:pt x="5148" y="14905"/>
                      <a:pt x="5286" y="14579"/>
                      <a:pt x="5423" y="14254"/>
                    </a:cubicBezTo>
                    <a:cubicBezTo>
                      <a:pt x="5593" y="14819"/>
                      <a:pt x="5762" y="15384"/>
                      <a:pt x="5932" y="15948"/>
                    </a:cubicBezTo>
                    <a:cubicBezTo>
                      <a:pt x="6102" y="16513"/>
                      <a:pt x="6272" y="17078"/>
                      <a:pt x="6442" y="17643"/>
                    </a:cubicBezTo>
                    <a:lnTo>
                      <a:pt x="8078" y="16008"/>
                    </a:lnTo>
                    <a:lnTo>
                      <a:pt x="9272" y="13609"/>
                    </a:lnTo>
                    <a:lnTo>
                      <a:pt x="10499" y="9377"/>
                    </a:lnTo>
                    <a:lnTo>
                      <a:pt x="12208" y="11732"/>
                    </a:lnTo>
                    <a:lnTo>
                      <a:pt x="13281" y="8587"/>
                    </a:lnTo>
                    <a:lnTo>
                      <a:pt x="14507" y="4200"/>
                    </a:lnTo>
                    <a:lnTo>
                      <a:pt x="15513" y="0"/>
                    </a:lnTo>
                    <a:lnTo>
                      <a:pt x="16848" y="4930"/>
                    </a:lnTo>
                    <a:lnTo>
                      <a:pt x="18336" y="3993"/>
                    </a:lnTo>
                    <a:lnTo>
                      <a:pt x="19783" y="9080"/>
                    </a:lnTo>
                    <a:lnTo>
                      <a:pt x="21600" y="13583"/>
                    </a:lnTo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sp>
        <p:nvSpPr>
          <p:cNvPr id="832" name="Use visual emphasis (like color, size, and font weight) to make important information easy to find."/>
          <p:cNvSpPr txBox="1"/>
          <p:nvPr/>
        </p:nvSpPr>
        <p:spPr>
          <a:xfrm>
            <a:off x="323328" y="7759606"/>
            <a:ext cx="4264736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4"/>
              <a:defRPr b="0">
                <a:solidFill>
                  <a:srgbClr val="000000"/>
                </a:solidFill>
              </a:defRPr>
            </a:pPr>
            <a:r>
              <a:t>Use visual </a:t>
            </a:r>
            <a:r>
              <a:rPr b="1"/>
              <a:t>emphasis</a:t>
            </a:r>
            <a:r>
              <a:t> (like color, size, and font weight) to make important information easy to find.</a:t>
            </a:r>
          </a:p>
        </p:txBody>
      </p:sp>
      <p:sp>
        <p:nvSpPr>
          <p:cNvPr id="833" name="COPYRIGHT"/>
          <p:cNvSpPr txBox="1"/>
          <p:nvPr/>
        </p:nvSpPr>
        <p:spPr>
          <a:xfrm>
            <a:off x="306822" y="8835097"/>
            <a:ext cx="81869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COPYRIGHT</a:t>
            </a:r>
          </a:p>
        </p:txBody>
      </p:sp>
      <p:sp>
        <p:nvSpPr>
          <p:cNvPr id="834" name="dplyr::lag() - Offset elements by 1…"/>
          <p:cNvSpPr txBox="1"/>
          <p:nvPr/>
        </p:nvSpPr>
        <p:spPr>
          <a:xfrm>
            <a:off x="1215426" y="8253231"/>
            <a:ext cx="235489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</p:txBody>
      </p:sp>
      <p:sp>
        <p:nvSpPr>
          <p:cNvPr id="835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36" name="Use headers, colors, and/or backgrounds to separate or group together sections."/>
          <p:cNvSpPr txBox="1"/>
          <p:nvPr/>
        </p:nvSpPr>
        <p:spPr>
          <a:xfrm>
            <a:off x="4791188" y="1892216"/>
            <a:ext cx="2912301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</p:txBody>
      </p:sp>
      <p:sp>
        <p:nvSpPr>
          <p:cNvPr id="837" name="Create a visual hierarchy. Help users navigate the page with titles, subtitles, and subsubtitles"/>
          <p:cNvSpPr txBox="1"/>
          <p:nvPr/>
        </p:nvSpPr>
        <p:spPr>
          <a:xfrm>
            <a:off x="7892705" y="1891288"/>
            <a:ext cx="3207385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838" name="Quickly identify content with a package hexsticker (if available)…"/>
          <p:cNvSpPr txBox="1"/>
          <p:nvPr/>
        </p:nvSpPr>
        <p:spPr>
          <a:xfrm>
            <a:off x="11083583" y="1892300"/>
            <a:ext cx="2537610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</p:txBody>
      </p:sp>
      <p:grpSp>
        <p:nvGrpSpPr>
          <p:cNvPr id="841" name="Group"/>
          <p:cNvGrpSpPr/>
          <p:nvPr/>
        </p:nvGrpSpPr>
        <p:grpSpPr>
          <a:xfrm>
            <a:off x="4841546" y="2388629"/>
            <a:ext cx="827380" cy="215901"/>
            <a:chOff x="0" y="0"/>
            <a:chExt cx="827378" cy="215900"/>
          </a:xfrm>
        </p:grpSpPr>
        <p:sp>
          <p:nvSpPr>
            <p:cNvPr id="839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840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844" name="Group"/>
          <p:cNvGrpSpPr/>
          <p:nvPr/>
        </p:nvGrpSpPr>
        <p:grpSpPr>
          <a:xfrm>
            <a:off x="5800505" y="2383907"/>
            <a:ext cx="840852" cy="397495"/>
            <a:chOff x="0" y="0"/>
            <a:chExt cx="840851" cy="397494"/>
          </a:xfrm>
        </p:grpSpPr>
        <p:sp>
          <p:nvSpPr>
            <p:cNvPr id="842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43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2</a:t>
              </a:r>
            </a:p>
          </p:txBody>
        </p:sp>
      </p:grpSp>
      <p:grpSp>
        <p:nvGrpSpPr>
          <p:cNvPr id="847" name="Group"/>
          <p:cNvGrpSpPr/>
          <p:nvPr/>
        </p:nvGrpSpPr>
        <p:grpSpPr>
          <a:xfrm>
            <a:off x="6766455" y="2386231"/>
            <a:ext cx="840342" cy="679874"/>
            <a:chOff x="0" y="0"/>
            <a:chExt cx="840341" cy="679872"/>
          </a:xfrm>
        </p:grpSpPr>
        <p:sp>
          <p:nvSpPr>
            <p:cNvPr id="845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46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850" name="Group"/>
          <p:cNvGrpSpPr/>
          <p:nvPr/>
        </p:nvGrpSpPr>
        <p:grpSpPr>
          <a:xfrm>
            <a:off x="8014905" y="2379454"/>
            <a:ext cx="2815850" cy="431801"/>
            <a:chOff x="0" y="0"/>
            <a:chExt cx="2815849" cy="431800"/>
          </a:xfrm>
        </p:grpSpPr>
        <p:sp>
          <p:nvSpPr>
            <p:cNvPr id="848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b="0" sz="250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849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851" name="SUBSUBTITLE"/>
          <p:cNvSpPr txBox="1"/>
          <p:nvPr/>
        </p:nvSpPr>
        <p:spPr>
          <a:xfrm>
            <a:off x="8014905" y="321160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852" name="Line"/>
          <p:cNvSpPr/>
          <p:nvPr/>
        </p:nvSpPr>
        <p:spPr>
          <a:xfrm>
            <a:off x="13322994" y="1787872"/>
            <a:ext cx="185570" cy="4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9" h="21243" fill="norm" stroke="1" extrusionOk="0">
                <a:moveTo>
                  <a:pt x="0" y="21139"/>
                </a:moveTo>
                <a:cubicBezTo>
                  <a:pt x="6349" y="21600"/>
                  <a:pt x="12765" y="20509"/>
                  <a:pt x="16945" y="18263"/>
                </a:cubicBezTo>
                <a:cubicBezTo>
                  <a:pt x="20040" y="16600"/>
                  <a:pt x="21600" y="14493"/>
                  <a:pt x="21403" y="12366"/>
                </a:cubicBezTo>
                <a:lnTo>
                  <a:pt x="20454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53" name="Line"/>
          <p:cNvSpPr/>
          <p:nvPr/>
        </p:nvSpPr>
        <p:spPr>
          <a:xfrm>
            <a:off x="4814439" y="3892550"/>
            <a:ext cx="43096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54" name="Line"/>
          <p:cNvSpPr/>
          <p:nvPr/>
        </p:nvSpPr>
        <p:spPr>
          <a:xfrm>
            <a:off x="9377743" y="3892778"/>
            <a:ext cx="429697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55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4787900" y="4734875"/>
            <a:ext cx="4080953" cy="993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10" invalidUrl="" action="" tgtFrame="" tooltip="" history="1" highlightClick="0" endSnd="0"/>
              </a:rPr>
              <a:t>www.fontsquirrel.com/fonts/source-sans-pro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11" invalidUrl="" action="" tgtFrame="" tooltip="" history="1" highlightClick="0" endSnd="0"/>
              </a:rPr>
              <a:t>fortawesome.github.io/Font-Awesome/get-started/</a:t>
            </a:r>
          </a:p>
        </p:txBody>
      </p:sp>
      <p:sp>
        <p:nvSpPr>
          <p:cNvPr id="856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4787900" y="5843136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To use a </a:t>
            </a:r>
            <a:r>
              <a:rPr b="1"/>
              <a:t>font awesome</a:t>
            </a:r>
            <a:r>
              <a:t> icon, copy and paste one from here </a:t>
            </a:r>
            <a:r>
              <a:rPr u="sng">
                <a:hlinkClick r:id="rId12" invalidUrl="" action="" tgtFrame="" tooltip="" history="1" highlightClick="0" endSnd="0"/>
              </a:rPr>
              <a:t>fortawesome.github.io/Font-Awesome/cheatsheet/</a:t>
            </a:r>
            <a:r>
              <a:t>. Then set the text font to font awesome.</a:t>
            </a:r>
          </a:p>
        </p:txBody>
      </p:sp>
      <p:sp>
        <p:nvSpPr>
          <p:cNvPr id="857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4787900" y="8217956"/>
            <a:ext cx="4154098" cy="186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858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4787900" y="7043835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859" name="FONTS"/>
          <p:cNvSpPr txBox="1"/>
          <p:nvPr/>
        </p:nvSpPr>
        <p:spPr>
          <a:xfrm>
            <a:off x="4787900" y="4423669"/>
            <a:ext cx="4876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FONTS</a:t>
            </a:r>
          </a:p>
        </p:txBody>
      </p:sp>
      <p:sp>
        <p:nvSpPr>
          <p:cNvPr id="860" name="KEYNOTE"/>
          <p:cNvSpPr txBox="1"/>
          <p:nvPr/>
        </p:nvSpPr>
        <p:spPr>
          <a:xfrm>
            <a:off x="4787900" y="6757624"/>
            <a:ext cx="6647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861" name="KEYNOTE TIPS"/>
          <p:cNvSpPr txBox="1"/>
          <p:nvPr/>
        </p:nvSpPr>
        <p:spPr>
          <a:xfrm>
            <a:off x="4787900" y="7933359"/>
            <a:ext cx="99989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862" name="    "/>
          <p:cNvSpPr txBox="1"/>
          <p:nvPr/>
        </p:nvSpPr>
        <p:spPr>
          <a:xfrm>
            <a:off x="9552767" y="6097569"/>
            <a:ext cx="2015955" cy="4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90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    </a:t>
            </a:r>
          </a:p>
        </p:txBody>
      </p:sp>
      <p:sp>
        <p:nvSpPr>
          <p:cNvPr id="863" name="These are just font awesome characters"/>
          <p:cNvSpPr txBox="1"/>
          <p:nvPr/>
        </p:nvSpPr>
        <p:spPr>
          <a:xfrm>
            <a:off x="11533227" y="6115041"/>
            <a:ext cx="1386696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These are just font awesome characters</a:t>
            </a:r>
          </a:p>
        </p:txBody>
      </p:sp>
      <p:grpSp>
        <p:nvGrpSpPr>
          <p:cNvPr id="869" name="Group"/>
          <p:cNvGrpSpPr/>
          <p:nvPr/>
        </p:nvGrpSpPr>
        <p:grpSpPr>
          <a:xfrm>
            <a:off x="9563191" y="7051781"/>
            <a:ext cx="735185" cy="769395"/>
            <a:chOff x="299157" y="0"/>
            <a:chExt cx="735183" cy="769393"/>
          </a:xfrm>
        </p:grpSpPr>
        <p:graphicFrame>
          <p:nvGraphicFramePr>
            <p:cNvPr id="864" name="Table"/>
            <p:cNvGraphicFramePr/>
            <p:nvPr/>
          </p:nvGraphicFramePr>
          <p:xfrm>
            <a:off x="314133" y="56485"/>
            <a:ext cx="712910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F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M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865" name="Rectangle"/>
            <p:cNvSpPr/>
            <p:nvPr/>
          </p:nvSpPr>
          <p:spPr>
            <a:xfrm>
              <a:off x="299157" y="0"/>
              <a:ext cx="735185" cy="767058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866" name="Line"/>
            <p:cNvSpPr/>
            <p:nvPr/>
          </p:nvSpPr>
          <p:spPr>
            <a:xfrm>
              <a:off x="308022" y="363273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867" name="Line"/>
            <p:cNvSpPr/>
            <p:nvPr/>
          </p:nvSpPr>
          <p:spPr>
            <a:xfrm>
              <a:off x="308022" y="514509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868" name="Line"/>
            <p:cNvSpPr/>
            <p:nvPr/>
          </p:nvSpPr>
          <p:spPr>
            <a:xfrm>
              <a:off x="308022" y="675204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884" name="Group"/>
          <p:cNvGrpSpPr/>
          <p:nvPr/>
        </p:nvGrpSpPr>
        <p:grpSpPr>
          <a:xfrm>
            <a:off x="11781384" y="8382717"/>
            <a:ext cx="444501" cy="444501"/>
            <a:chOff x="0" y="0"/>
            <a:chExt cx="444500" cy="444500"/>
          </a:xfrm>
        </p:grpSpPr>
        <p:sp>
          <p:nvSpPr>
            <p:cNvPr id="870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879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871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72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73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74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75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76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77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78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880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81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82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83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890" name="Group"/>
          <p:cNvGrpSpPr/>
          <p:nvPr/>
        </p:nvGrpSpPr>
        <p:grpSpPr>
          <a:xfrm>
            <a:off x="11224224" y="8380695"/>
            <a:ext cx="448425" cy="448545"/>
            <a:chOff x="0" y="0"/>
            <a:chExt cx="448424" cy="448544"/>
          </a:xfrm>
        </p:grpSpPr>
        <p:pic>
          <p:nvPicPr>
            <p:cNvPr id="885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86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87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88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89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893" name="Group"/>
          <p:cNvGrpSpPr/>
          <p:nvPr/>
        </p:nvGrpSpPr>
        <p:grpSpPr>
          <a:xfrm>
            <a:off x="10113826" y="8380696"/>
            <a:ext cx="448425" cy="448544"/>
            <a:chOff x="0" y="0"/>
            <a:chExt cx="448424" cy="448543"/>
          </a:xfrm>
        </p:grpSpPr>
        <p:pic>
          <p:nvPicPr>
            <p:cNvPr id="891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92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894" name="ICONS"/>
          <p:cNvSpPr txBox="1"/>
          <p:nvPr/>
        </p:nvSpPr>
        <p:spPr>
          <a:xfrm>
            <a:off x="9354493" y="5814529"/>
            <a:ext cx="4573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895" name="MOCK TABLES"/>
          <p:cNvSpPr txBox="1"/>
          <p:nvPr/>
        </p:nvSpPr>
        <p:spPr>
          <a:xfrm>
            <a:off x="9354493" y="6752120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896" name="MOCK GRAPHS"/>
          <p:cNvSpPr txBox="1"/>
          <p:nvPr/>
        </p:nvSpPr>
        <p:spPr>
          <a:xfrm>
            <a:off x="9354493" y="8025946"/>
            <a:ext cx="102626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897" name="TABLES"/>
          <p:cNvSpPr txBox="1"/>
          <p:nvPr/>
        </p:nvSpPr>
        <p:spPr>
          <a:xfrm>
            <a:off x="9354493" y="9019660"/>
            <a:ext cx="54345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898" name="CODE"/>
          <p:cNvSpPr txBox="1"/>
          <p:nvPr/>
        </p:nvSpPr>
        <p:spPr>
          <a:xfrm>
            <a:off x="9354493" y="4423669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grpSp>
        <p:nvGrpSpPr>
          <p:cNvPr id="901" name="Group"/>
          <p:cNvGrpSpPr/>
          <p:nvPr/>
        </p:nvGrpSpPr>
        <p:grpSpPr>
          <a:xfrm>
            <a:off x="10669024" y="8380696"/>
            <a:ext cx="448425" cy="448544"/>
            <a:chOff x="0" y="0"/>
            <a:chExt cx="448424" cy="448543"/>
          </a:xfrm>
        </p:grpSpPr>
        <p:pic>
          <p:nvPicPr>
            <p:cNvPr id="899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00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902" name="ggplot(mpg, aes(hwy, cty)) +…"/>
          <p:cNvSpPr txBox="1"/>
          <p:nvPr/>
        </p:nvSpPr>
        <p:spPr>
          <a:xfrm>
            <a:off x="9559117" y="4938922"/>
            <a:ext cx="3025059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geom_point(aes(color = cyl))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903" name="can help explain…"/>
          <p:cNvSpPr/>
          <p:nvPr/>
        </p:nvSpPr>
        <p:spPr>
          <a:xfrm>
            <a:off x="12274610" y="5175920"/>
            <a:ext cx="1250951" cy="59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696" y="0"/>
                </a:moveTo>
                <a:cubicBezTo>
                  <a:pt x="6986" y="0"/>
                  <a:pt x="6407" y="1215"/>
                  <a:pt x="6407" y="2707"/>
                </a:cubicBezTo>
                <a:lnTo>
                  <a:pt x="6407" y="6826"/>
                </a:lnTo>
                <a:lnTo>
                  <a:pt x="0" y="6797"/>
                </a:lnTo>
                <a:lnTo>
                  <a:pt x="6407" y="10483"/>
                </a:lnTo>
                <a:lnTo>
                  <a:pt x="6407" y="18907"/>
                </a:lnTo>
                <a:cubicBezTo>
                  <a:pt x="6407" y="20399"/>
                  <a:pt x="6986" y="21600"/>
                  <a:pt x="7696" y="21600"/>
                </a:cubicBezTo>
                <a:lnTo>
                  <a:pt x="20319" y="21600"/>
                </a:lnTo>
                <a:cubicBezTo>
                  <a:pt x="21028" y="21600"/>
                  <a:pt x="21600" y="20399"/>
                  <a:pt x="21600" y="18907"/>
                </a:cubicBezTo>
                <a:lnTo>
                  <a:pt x="21600" y="2707"/>
                </a:lnTo>
                <a:cubicBezTo>
                  <a:pt x="21600" y="1215"/>
                  <a:pt x="21028" y="0"/>
                  <a:pt x="20319" y="0"/>
                </a:cubicBezTo>
                <a:lnTo>
                  <a:pt x="769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can help explain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code</a:t>
            </a:r>
          </a:p>
        </p:txBody>
      </p:sp>
      <p:sp>
        <p:nvSpPr>
          <p:cNvPr id="904" name="Word balloons"/>
          <p:cNvSpPr/>
          <p:nvPr/>
        </p:nvSpPr>
        <p:spPr>
          <a:xfrm>
            <a:off x="12463122" y="4692081"/>
            <a:ext cx="1056483" cy="483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136" y="0"/>
                </a:moveTo>
                <a:cubicBezTo>
                  <a:pt x="4296" y="0"/>
                  <a:pt x="3611" y="1497"/>
                  <a:pt x="3611" y="3334"/>
                </a:cubicBezTo>
                <a:lnTo>
                  <a:pt x="3611" y="15677"/>
                </a:lnTo>
                <a:lnTo>
                  <a:pt x="0" y="21600"/>
                </a:lnTo>
                <a:lnTo>
                  <a:pt x="4909" y="19951"/>
                </a:lnTo>
                <a:cubicBezTo>
                  <a:pt x="4986" y="19977"/>
                  <a:pt x="5056" y="20057"/>
                  <a:pt x="5136" y="20057"/>
                </a:cubicBezTo>
                <a:lnTo>
                  <a:pt x="20083" y="20057"/>
                </a:lnTo>
                <a:cubicBezTo>
                  <a:pt x="20923" y="20057"/>
                  <a:pt x="21600" y="18560"/>
                  <a:pt x="21600" y="16723"/>
                </a:cubicBezTo>
                <a:lnTo>
                  <a:pt x="21600" y="3334"/>
                </a:lnTo>
                <a:cubicBezTo>
                  <a:pt x="21600" y="1497"/>
                  <a:pt x="20923" y="0"/>
                  <a:pt x="20083" y="0"/>
                </a:cubicBezTo>
                <a:lnTo>
                  <a:pt x="513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Word balloons</a:t>
            </a:r>
          </a:p>
        </p:txBody>
      </p:sp>
      <p:sp>
        <p:nvSpPr>
          <p:cNvPr id="905" name="Where possible, use code that works when run."/>
          <p:cNvSpPr txBox="1"/>
          <p:nvPr/>
        </p:nvSpPr>
        <p:spPr>
          <a:xfrm>
            <a:off x="9511709" y="4648189"/>
            <a:ext cx="329154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906" name="Logistics"/>
          <p:cNvSpPr txBox="1"/>
          <p:nvPr/>
        </p:nvSpPr>
        <p:spPr>
          <a:xfrm>
            <a:off x="4791188" y="385422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907" name="Useful Elements"/>
          <p:cNvSpPr txBox="1"/>
          <p:nvPr/>
        </p:nvSpPr>
        <p:spPr>
          <a:xfrm>
            <a:off x="9354493" y="3854449"/>
            <a:ext cx="21793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Useful Elements</a:t>
            </a:r>
          </a:p>
        </p:txBody>
      </p:sp>
      <p:sp>
        <p:nvSpPr>
          <p:cNvPr id="908" name="Layout Suggestions"/>
          <p:cNvSpPr txBox="1"/>
          <p:nvPr/>
        </p:nvSpPr>
        <p:spPr>
          <a:xfrm>
            <a:off x="4791188" y="1492021"/>
            <a:ext cx="26212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pic>
        <p:nvPicPr>
          <p:cNvPr id="909" name="rstudio.png" descr="rstudio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2294644" y="195549"/>
            <a:ext cx="1386697" cy="160713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910" name="Table"/>
          <p:cNvGraphicFramePr/>
          <p:nvPr/>
        </p:nvGraphicFramePr>
        <p:xfrm>
          <a:off x="10686528" y="7094435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1" name="Table"/>
          <p:cNvGraphicFramePr/>
          <p:nvPr/>
        </p:nvGraphicFramePr>
        <p:xfrm>
          <a:off x="11270728" y="704673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</a:tbl>
          </a:graphicData>
        </a:graphic>
      </p:graphicFrame>
      <p:sp>
        <p:nvSpPr>
          <p:cNvPr id="912" name="Line"/>
          <p:cNvSpPr/>
          <p:nvPr/>
        </p:nvSpPr>
        <p:spPr>
          <a:xfrm>
            <a:off x="11065376" y="755305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913" name="Table"/>
          <p:cNvGraphicFramePr/>
          <p:nvPr/>
        </p:nvGraphicFramePr>
        <p:xfrm>
          <a:off x="11272053" y="743875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4" name="Table"/>
          <p:cNvGraphicFramePr/>
          <p:nvPr/>
        </p:nvGraphicFramePr>
        <p:xfrm>
          <a:off x="11272721" y="771146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5" name="Table"/>
          <p:cNvGraphicFramePr/>
          <p:nvPr/>
        </p:nvGraphicFramePr>
        <p:xfrm>
          <a:off x="11840238" y="7324452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sp>
        <p:nvSpPr>
          <p:cNvPr id="916" name="Line"/>
          <p:cNvSpPr/>
          <p:nvPr/>
        </p:nvSpPr>
        <p:spPr>
          <a:xfrm>
            <a:off x="11682025" y="7553052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917" name="Table"/>
          <p:cNvGraphicFramePr/>
          <p:nvPr/>
        </p:nvGraphicFramePr>
        <p:xfrm>
          <a:off x="12449733" y="708778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918" name="Table"/>
          <p:cNvGraphicFramePr/>
          <p:nvPr/>
        </p:nvGraphicFramePr>
        <p:xfrm>
          <a:off x="13007537" y="7086976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19" name="Line"/>
          <p:cNvSpPr/>
          <p:nvPr/>
        </p:nvSpPr>
        <p:spPr>
          <a:xfrm>
            <a:off x="12835946" y="7204430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58627" y="8380696"/>
            <a:ext cx="448425" cy="44854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922" name="Table"/>
          <p:cNvGraphicFramePr/>
          <p:nvPr/>
        </p:nvGraphicFramePr>
        <p:xfrm>
          <a:off x="9552767" y="9368497"/>
          <a:ext cx="19120965" cy="221575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1425320"/>
                <a:gridCol w="1917700"/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23" name="Rectangle"/>
          <p:cNvSpPr/>
          <p:nvPr/>
        </p:nvSpPr>
        <p:spPr>
          <a:xfrm>
            <a:off x="218414" y="8770938"/>
            <a:ext cx="4350219" cy="595627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936" name="Group"/>
          <p:cNvGrpSpPr/>
          <p:nvPr/>
        </p:nvGrpSpPr>
        <p:grpSpPr>
          <a:xfrm>
            <a:off x="1029800" y="4344473"/>
            <a:ext cx="2877191" cy="1066589"/>
            <a:chOff x="0" y="0"/>
            <a:chExt cx="2877189" cy="1066587"/>
          </a:xfrm>
        </p:grpSpPr>
        <p:pic>
          <p:nvPicPr>
            <p:cNvPr id="924" name="ggplot2-cheatsheet.png" descr="ggplot2-cheatsheet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70976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927" name="Group"/>
            <p:cNvGrpSpPr/>
            <p:nvPr/>
          </p:nvGrpSpPr>
          <p:grpSpPr>
            <a:xfrm>
              <a:off x="144509" y="98571"/>
              <a:ext cx="1247567" cy="968017"/>
              <a:chOff x="0" y="0"/>
              <a:chExt cx="1247566" cy="968016"/>
            </a:xfrm>
          </p:grpSpPr>
          <p:sp>
            <p:nvSpPr>
              <p:cNvPr id="925" name="Line"/>
              <p:cNvSpPr/>
              <p:nvPr/>
            </p:nvSpPr>
            <p:spPr>
              <a:xfrm>
                <a:off x="-1" y="0"/>
                <a:ext cx="1119317" cy="8613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600" fill="norm" stroke="1" extrusionOk="0">
                    <a:moveTo>
                      <a:pt x="854" y="685"/>
                    </a:moveTo>
                    <a:cubicBezTo>
                      <a:pt x="275" y="4059"/>
                      <a:pt x="-11" y="7506"/>
                      <a:pt x="0" y="10963"/>
                    </a:cubicBezTo>
                    <a:cubicBezTo>
                      <a:pt x="12" y="14423"/>
                      <a:pt x="321" y="17871"/>
                      <a:pt x="923" y="21242"/>
                    </a:cubicBezTo>
                    <a:cubicBezTo>
                      <a:pt x="1303" y="17428"/>
                      <a:pt x="2054" y="13692"/>
                      <a:pt x="3156" y="10123"/>
                    </a:cubicBezTo>
                    <a:cubicBezTo>
                      <a:pt x="4268" y="6522"/>
                      <a:pt x="5730" y="3120"/>
                      <a:pt x="7506" y="0"/>
                    </a:cubicBezTo>
                    <a:cubicBezTo>
                      <a:pt x="7027" y="1691"/>
                      <a:pt x="6780" y="3479"/>
                      <a:pt x="6776" y="5281"/>
                    </a:cubicBezTo>
                    <a:cubicBezTo>
                      <a:pt x="6772" y="7081"/>
                      <a:pt x="7011" y="8869"/>
                      <a:pt x="7482" y="10562"/>
                    </a:cubicBezTo>
                    <a:cubicBezTo>
                      <a:pt x="6673" y="12123"/>
                      <a:pt x="6240" y="13961"/>
                      <a:pt x="6236" y="15843"/>
                    </a:cubicBezTo>
                    <a:cubicBezTo>
                      <a:pt x="6233" y="17722"/>
                      <a:pt x="6658" y="19560"/>
                      <a:pt x="7458" y="21124"/>
                    </a:cubicBezTo>
                    <a:cubicBezTo>
                      <a:pt x="7594" y="17646"/>
                      <a:pt x="8125" y="14214"/>
                      <a:pt x="9034" y="10938"/>
                    </a:cubicBezTo>
                    <a:cubicBezTo>
                      <a:pt x="10021" y="7383"/>
                      <a:pt x="11440" y="4056"/>
                      <a:pt x="13237" y="1085"/>
                    </a:cubicBezTo>
                    <a:cubicBezTo>
                      <a:pt x="12734" y="2559"/>
                      <a:pt x="12494" y="4162"/>
                      <a:pt x="12536" y="5774"/>
                    </a:cubicBezTo>
                    <a:cubicBezTo>
                      <a:pt x="12573" y="7165"/>
                      <a:pt x="12819" y="8533"/>
                      <a:pt x="13261" y="9800"/>
                    </a:cubicBezTo>
                    <a:cubicBezTo>
                      <a:pt x="12874" y="10854"/>
                      <a:pt x="12673" y="12007"/>
                      <a:pt x="12674" y="13174"/>
                    </a:cubicBezTo>
                    <a:cubicBezTo>
                      <a:pt x="12675" y="14342"/>
                      <a:pt x="12878" y="15495"/>
                      <a:pt x="13268" y="16547"/>
                    </a:cubicBezTo>
                    <a:cubicBezTo>
                      <a:pt x="12947" y="16864"/>
                      <a:pt x="12759" y="17358"/>
                      <a:pt x="12761" y="17881"/>
                    </a:cubicBezTo>
                    <a:cubicBezTo>
                      <a:pt x="12763" y="18409"/>
                      <a:pt x="12958" y="18904"/>
                      <a:pt x="13285" y="19215"/>
                    </a:cubicBezTo>
                    <a:cubicBezTo>
                      <a:pt x="13803" y="16210"/>
                      <a:pt x="14523" y="13270"/>
                      <a:pt x="15438" y="10430"/>
                    </a:cubicBezTo>
                    <a:cubicBezTo>
                      <a:pt x="16500" y="7130"/>
                      <a:pt x="17818" y="3981"/>
                      <a:pt x="19372" y="1029"/>
                    </a:cubicBezTo>
                    <a:cubicBezTo>
                      <a:pt x="19154" y="1685"/>
                      <a:pt x="19042" y="2392"/>
                      <a:pt x="19042" y="3107"/>
                    </a:cubicBezTo>
                    <a:cubicBezTo>
                      <a:pt x="19042" y="3821"/>
                      <a:pt x="19154" y="4528"/>
                      <a:pt x="19372" y="5184"/>
                    </a:cubicBezTo>
                    <a:cubicBezTo>
                      <a:pt x="18985" y="5878"/>
                      <a:pt x="18777" y="6713"/>
                      <a:pt x="18777" y="7570"/>
                    </a:cubicBezTo>
                    <a:cubicBezTo>
                      <a:pt x="18777" y="8427"/>
                      <a:pt x="18985" y="9263"/>
                      <a:pt x="19372" y="9957"/>
                    </a:cubicBezTo>
                    <a:cubicBezTo>
                      <a:pt x="18824" y="10876"/>
                      <a:pt x="18527" y="12005"/>
                      <a:pt x="18527" y="13168"/>
                    </a:cubicBezTo>
                    <a:cubicBezTo>
                      <a:pt x="18527" y="14331"/>
                      <a:pt x="18824" y="15461"/>
                      <a:pt x="19372" y="16380"/>
                    </a:cubicBezTo>
                    <a:cubicBezTo>
                      <a:pt x="19054" y="16693"/>
                      <a:pt x="18854" y="17169"/>
                      <a:pt x="18825" y="17687"/>
                    </a:cubicBezTo>
                    <a:cubicBezTo>
                      <a:pt x="18797" y="18162"/>
                      <a:pt x="18916" y="18632"/>
                      <a:pt x="19155" y="18994"/>
                    </a:cubicBezTo>
                    <a:cubicBezTo>
                      <a:pt x="18064" y="18928"/>
                      <a:pt x="16972" y="19093"/>
                      <a:pt x="15921" y="19481"/>
                    </a:cubicBezTo>
                    <a:cubicBezTo>
                      <a:pt x="14732" y="19920"/>
                      <a:pt x="13615" y="20638"/>
                      <a:pt x="12625" y="21600"/>
                    </a:cubicBezTo>
                    <a:cubicBezTo>
                      <a:pt x="14146" y="21108"/>
                      <a:pt x="15710" y="20869"/>
                      <a:pt x="17277" y="20888"/>
                    </a:cubicBezTo>
                    <a:cubicBezTo>
                      <a:pt x="18731" y="20905"/>
                      <a:pt x="20178" y="21144"/>
                      <a:pt x="21589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926" name="Triangle"/>
              <p:cNvSpPr/>
              <p:nvPr/>
            </p:nvSpPr>
            <p:spPr>
              <a:xfrm rot="6477870">
                <a:off x="1104609" y="825059"/>
                <a:ext cx="126530" cy="126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935" name="Group"/>
            <p:cNvGrpSpPr/>
            <p:nvPr/>
          </p:nvGrpSpPr>
          <p:grpSpPr>
            <a:xfrm>
              <a:off x="1501209" y="0"/>
              <a:ext cx="1375981" cy="1059391"/>
              <a:chOff x="0" y="0"/>
              <a:chExt cx="1375980" cy="1059390"/>
            </a:xfrm>
          </p:grpSpPr>
          <p:pic>
            <p:nvPicPr>
              <p:cNvPr id="928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4692" y="0"/>
                <a:ext cx="1370977" cy="1059391"/>
              </a:xfrm>
              <a:prstGeom prst="rect">
                <a:avLst/>
              </a:prstGeom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929" name="Rectangle"/>
              <p:cNvSpPr/>
              <p:nvPr/>
            </p:nvSpPr>
            <p:spPr>
              <a:xfrm>
                <a:off x="0" y="2645"/>
                <a:ext cx="1371600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930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50670" t="5520" r="2092" b="17626"/>
              <a:stretch>
                <a:fillRect/>
              </a:stretch>
            </p:blipFill>
            <p:spPr>
              <a:xfrm>
                <a:off x="696342" y="59856"/>
                <a:ext cx="647606" cy="8141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931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932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73554" t="25553" r="2092" b="55133"/>
              <a:stretch>
                <a:fillRect/>
              </a:stretch>
            </p:blipFill>
            <p:spPr>
              <a:xfrm>
                <a:off x="1007851" y="267807"/>
                <a:ext cx="333876" cy="2046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933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934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73554" t="34350" r="2092" b="60546"/>
              <a:stretch>
                <a:fillRect/>
              </a:stretch>
            </p:blipFill>
            <p:spPr>
              <a:xfrm>
                <a:off x="1007851" y="355914"/>
                <a:ext cx="333876" cy="540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937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38" name="Basics"/>
          <p:cNvSpPr txBox="1"/>
          <p:nvPr/>
        </p:nvSpPr>
        <p:spPr>
          <a:xfrm>
            <a:off x="306210" y="151346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Basics</a:t>
            </a:r>
          </a:p>
        </p:txBody>
      </p:sp>
      <p:sp>
        <p:nvSpPr>
          <p:cNvPr id="939" name="Each cheatsheet should be licensed under the creative commons license.…"/>
          <p:cNvSpPr txBox="1"/>
          <p:nvPr/>
        </p:nvSpPr>
        <p:spPr>
          <a:xfrm>
            <a:off x="323328" y="9087077"/>
            <a:ext cx="4154099" cy="992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Each cheatsheet should be licensed under the creative commons license.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To license the sheet as creative commons, put CC'd by &lt;your name&gt; in the small print at the bottom of each page and link it to </a:t>
            </a:r>
            <a:r>
              <a:rPr b="1"/>
              <a:t>http://creativecommons.org/licenses/by/4.0/</a:t>
            </a:r>
          </a:p>
        </p:txBody>
      </p:sp>
      <p:sp>
        <p:nvSpPr>
          <p:cNvPr id="940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23328" y="3084609"/>
            <a:ext cx="414039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Remember that the best cheatsheets are </a:t>
            </a:r>
            <a:r>
              <a:rPr b="1"/>
              <a:t>visual</a:t>
            </a:r>
            <a:r>
              <a:t>—not written—documents. Whenever possible use visual elements to make it easier for readers to find the information they need.</a:t>
            </a:r>
          </a:p>
        </p:txBody>
      </p:sp>
      <p:sp>
        <p:nvSpPr>
          <p:cNvPr id="941" name="RStudio® is a trademark of RStudio, Inc.  •  CC BY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</a:t>
            </a:r>
            <a:r>
              <a:t>Your Name •  </a:t>
            </a:r>
            <a:r>
              <a:rPr>
                <a:hlinkClick r:id="rId5" invalidUrl="" action="" tgtFrame="" tooltip="" history="1" highlightClick="0" endSnd="0"/>
              </a:rPr>
              <a:t>your@email.com</a:t>
            </a:r>
            <a:r>
              <a:t>  •  844-448-1212 • </a:t>
            </a:r>
            <a:r>
              <a:rPr>
                <a:hlinkClick r:id="rId6" invalidUrl="" action="" tgtFrame="" tooltip="" history="1" highlightClick="0" endSnd="0"/>
              </a:rPr>
              <a:t>your.website.com</a:t>
            </a:r>
            <a:r>
              <a:t>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942" name="Thank you for making a new cheatsheet for R! These cheatsheets have an important job:"/>
          <p:cNvSpPr txBox="1"/>
          <p:nvPr/>
        </p:nvSpPr>
        <p:spPr>
          <a:xfrm>
            <a:off x="323328" y="2070100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Thank you </a:t>
            </a:r>
            <a:r>
              <a:t>for making a new cheatsheet for R! These cheatsheets have an important job: </a:t>
            </a:r>
          </a:p>
        </p:txBody>
      </p:sp>
      <p:sp>
        <p:nvSpPr>
          <p:cNvPr id="943" name="Cheatsheets make it easy for R users…"/>
          <p:cNvSpPr txBox="1"/>
          <p:nvPr/>
        </p:nvSpPr>
        <p:spPr>
          <a:xfrm>
            <a:off x="1055848" y="2563762"/>
            <a:ext cx="2496254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Cheatsheets make it easy for R users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to look up useful information.</a:t>
            </a:r>
          </a:p>
        </p:txBody>
      </p:sp>
      <p:sp>
        <p:nvSpPr>
          <p:cNvPr id="944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45" name="Layout Suggestions"/>
          <p:cNvSpPr txBox="1"/>
          <p:nvPr/>
        </p:nvSpPr>
        <p:spPr>
          <a:xfrm>
            <a:off x="4791188" y="1492021"/>
            <a:ext cx="26212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sp>
        <p:nvSpPr>
          <p:cNvPr id="946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47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Manipulate Variables</a:t>
            </a:r>
          </a:p>
        </p:txBody>
      </p:sp>
      <p:grpSp>
        <p:nvGrpSpPr>
          <p:cNvPr id="950" name="Group"/>
          <p:cNvGrpSpPr/>
          <p:nvPr/>
        </p:nvGrpSpPr>
        <p:grpSpPr>
          <a:xfrm>
            <a:off x="8014905" y="2881105"/>
            <a:ext cx="2818196" cy="228903"/>
            <a:chOff x="0" y="0"/>
            <a:chExt cx="2818194" cy="228901"/>
          </a:xfrm>
        </p:grpSpPr>
        <p:sp>
          <p:nvSpPr>
            <p:cNvPr id="948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949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951" name="Line"/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952" name="pasted-image.pdf" descr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55" name="Group"/>
          <p:cNvGrpSpPr/>
          <p:nvPr/>
        </p:nvGrpSpPr>
        <p:grpSpPr>
          <a:xfrm>
            <a:off x="1202352" y="5963994"/>
            <a:ext cx="2483943" cy="276124"/>
            <a:chOff x="0" y="0"/>
            <a:chExt cx="2483942" cy="276123"/>
          </a:xfrm>
        </p:grpSpPr>
        <p:pic>
          <p:nvPicPr>
            <p:cNvPr id="953" name="pasted-image.pdf" descr="pasted-image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54" name="summary function"/>
            <p:cNvSpPr txBox="1"/>
            <p:nvPr/>
          </p:nvSpPr>
          <p:spPr>
            <a:xfrm>
              <a:off x="169211" y="36983"/>
              <a:ext cx="1247446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summary function</a:t>
              </a:r>
            </a:p>
          </p:txBody>
        </p:sp>
      </p:grpSp>
      <p:pic>
        <p:nvPicPr>
          <p:cNvPr id="956" name="pasted-image.pdf" descr="pasted-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957" name="rstudio.png" descr="rstudio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2294644" y="195549"/>
            <a:ext cx="1386697" cy="1607136"/>
          </a:xfrm>
          <a:prstGeom prst="rect">
            <a:avLst/>
          </a:prstGeom>
          <a:ln w="12700">
            <a:miter lim="400000"/>
          </a:ln>
        </p:spPr>
      </p:pic>
      <p:sp>
        <p:nvSpPr>
          <p:cNvPr id="958" name="Three Column Layout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Three Column Layout: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959" name="Use a layout that flows and makes it easy to zero in on specific topics."/>
          <p:cNvSpPr txBox="1"/>
          <p:nvPr/>
        </p:nvSpPr>
        <p:spPr>
          <a:xfrm>
            <a:off x="311956" y="3855249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1"/>
              <a:defRPr b="0">
                <a:solidFill>
                  <a:srgbClr val="000000"/>
                </a:solidFill>
              </a:defRPr>
            </a:pPr>
            <a:r>
              <a:t>Use a </a:t>
            </a:r>
            <a:r>
              <a:rPr b="1"/>
              <a:t>layout</a:t>
            </a:r>
            <a:r>
              <a:t> that flows and makes it easy to zero in on specific topics.</a:t>
            </a:r>
          </a:p>
        </p:txBody>
      </p:sp>
      <p:sp>
        <p:nvSpPr>
          <p:cNvPr id="960" name="Use visualizations to explain concepts quickly and concisely."/>
          <p:cNvSpPr txBox="1"/>
          <p:nvPr/>
        </p:nvSpPr>
        <p:spPr>
          <a:xfrm>
            <a:off x="322522" y="5576607"/>
            <a:ext cx="426473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961" name="Use visual elements to make the sheet scannable."/>
          <p:cNvSpPr txBox="1"/>
          <p:nvPr/>
        </p:nvSpPr>
        <p:spPr>
          <a:xfrm>
            <a:off x="323328" y="6413156"/>
            <a:ext cx="4264736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t>Use visual elements to make the sheet </a:t>
            </a:r>
            <a:r>
              <a:rPr b="1"/>
              <a:t>scannable</a:t>
            </a:r>
            <a:r>
              <a:t>.</a:t>
            </a:r>
          </a:p>
        </p:txBody>
      </p:sp>
      <p:grpSp>
        <p:nvGrpSpPr>
          <p:cNvPr id="969" name="Group"/>
          <p:cNvGrpSpPr/>
          <p:nvPr/>
        </p:nvGrpSpPr>
        <p:grpSpPr>
          <a:xfrm>
            <a:off x="1196148" y="6796480"/>
            <a:ext cx="2495154" cy="781280"/>
            <a:chOff x="0" y="0"/>
            <a:chExt cx="2495152" cy="781279"/>
          </a:xfrm>
        </p:grpSpPr>
        <p:sp>
          <p:nvSpPr>
            <p:cNvPr id="962" name="i + geom_area() x, y, alpha, color, fill, linetype, size…"/>
            <p:cNvSpPr txBox="1"/>
            <p:nvPr/>
          </p:nvSpPr>
          <p:spPr>
            <a:xfrm>
              <a:off x="437483" y="0"/>
              <a:ext cx="2057670" cy="78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geom_area()</a:t>
              </a:r>
              <a:br/>
              <a:r>
                <a:rPr b="0"/>
                <a:t>x, y, alpha, color, fill, linetype, size</a:t>
              </a:r>
              <a:endParaRPr b="0"/>
            </a:p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geom_line()</a:t>
              </a:r>
              <a:br>
                <a:rPr b="0"/>
              </a:br>
              <a:r>
                <a:rPr b="0"/>
                <a:t>x, y, alpha, color, group, linetype, size</a:t>
              </a:r>
            </a:p>
          </p:txBody>
        </p:sp>
        <p:grpSp>
          <p:nvGrpSpPr>
            <p:cNvPr id="965" name="Group"/>
            <p:cNvGrpSpPr/>
            <p:nvPr/>
          </p:nvGrpSpPr>
          <p:grpSpPr>
            <a:xfrm>
              <a:off x="0" y="406"/>
              <a:ext cx="360852" cy="358034"/>
              <a:chOff x="0" y="0"/>
              <a:chExt cx="360851" cy="358032"/>
            </a:xfrm>
          </p:grpSpPr>
          <p:pic>
            <p:nvPicPr>
              <p:cNvPr id="963" name="pasted-image.pdf" descr="pasted-image.pdf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914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964" name="Shape"/>
              <p:cNvSpPr/>
              <p:nvPr/>
            </p:nvSpPr>
            <p:spPr>
              <a:xfrm>
                <a:off x="0" y="64434"/>
                <a:ext cx="357951" cy="29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6494"/>
                    </a:moveTo>
                    <a:lnTo>
                      <a:pt x="2100" y="15338"/>
                    </a:lnTo>
                    <a:lnTo>
                      <a:pt x="3580" y="14133"/>
                    </a:lnTo>
                    <a:lnTo>
                      <a:pt x="4590" y="12375"/>
                    </a:lnTo>
                    <a:cubicBezTo>
                      <a:pt x="4727" y="12127"/>
                      <a:pt x="4864" y="11878"/>
                      <a:pt x="5001" y="11630"/>
                    </a:cubicBezTo>
                    <a:cubicBezTo>
                      <a:pt x="5138" y="11381"/>
                      <a:pt x="5276" y="11133"/>
                      <a:pt x="5413" y="10884"/>
                    </a:cubicBezTo>
                    <a:cubicBezTo>
                      <a:pt x="5582" y="11316"/>
                      <a:pt x="5751" y="11747"/>
                      <a:pt x="5921" y="12178"/>
                    </a:cubicBezTo>
                    <a:cubicBezTo>
                      <a:pt x="6090" y="12610"/>
                      <a:pt x="6260" y="13041"/>
                      <a:pt x="6429" y="13472"/>
                    </a:cubicBezTo>
                    <a:lnTo>
                      <a:pt x="8062" y="12224"/>
                    </a:lnTo>
                    <a:lnTo>
                      <a:pt x="9255" y="10392"/>
                    </a:lnTo>
                    <a:lnTo>
                      <a:pt x="10479" y="7160"/>
                    </a:lnTo>
                    <a:lnTo>
                      <a:pt x="12185" y="8959"/>
                    </a:lnTo>
                    <a:lnTo>
                      <a:pt x="13256" y="6557"/>
                    </a:lnTo>
                    <a:lnTo>
                      <a:pt x="14480" y="3207"/>
                    </a:lnTo>
                    <a:lnTo>
                      <a:pt x="15484" y="0"/>
                    </a:lnTo>
                    <a:lnTo>
                      <a:pt x="16816" y="3764"/>
                    </a:lnTo>
                    <a:lnTo>
                      <a:pt x="18301" y="3049"/>
                    </a:lnTo>
                    <a:lnTo>
                      <a:pt x="19746" y="6934"/>
                    </a:lnTo>
                    <a:lnTo>
                      <a:pt x="21600" y="10679"/>
                    </a:lnTo>
                    <a:lnTo>
                      <a:pt x="21458" y="21600"/>
                    </a:lnTo>
                    <a:lnTo>
                      <a:pt x="118" y="21508"/>
                    </a:lnTo>
                    <a:lnTo>
                      <a:pt x="0" y="16494"/>
                    </a:lnTo>
                    <a:close/>
                  </a:path>
                </a:pathLst>
              </a:cu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968" name="Group"/>
            <p:cNvGrpSpPr/>
            <p:nvPr/>
          </p:nvGrpSpPr>
          <p:grpSpPr>
            <a:xfrm>
              <a:off x="2533" y="396945"/>
              <a:ext cx="360323" cy="358033"/>
              <a:chOff x="0" y="0"/>
              <a:chExt cx="360321" cy="358032"/>
            </a:xfrm>
          </p:grpSpPr>
          <p:pic>
            <p:nvPicPr>
              <p:cNvPr id="966" name="pasted-image.pdf" descr="pasted-image.pdf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80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967" name="Line"/>
              <p:cNvSpPr/>
              <p:nvPr/>
            </p:nvSpPr>
            <p:spPr>
              <a:xfrm>
                <a:off x="0" y="72284"/>
                <a:ext cx="360322" cy="223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04" y="20087"/>
                    </a:lnTo>
                    <a:lnTo>
                      <a:pt x="3587" y="18508"/>
                    </a:lnTo>
                    <a:lnTo>
                      <a:pt x="4599" y="16206"/>
                    </a:lnTo>
                    <a:cubicBezTo>
                      <a:pt x="4736" y="15881"/>
                      <a:pt x="4874" y="15555"/>
                      <a:pt x="5011" y="15230"/>
                    </a:cubicBezTo>
                    <a:cubicBezTo>
                      <a:pt x="5148" y="14905"/>
                      <a:pt x="5286" y="14579"/>
                      <a:pt x="5423" y="14254"/>
                    </a:cubicBezTo>
                    <a:cubicBezTo>
                      <a:pt x="5593" y="14819"/>
                      <a:pt x="5762" y="15384"/>
                      <a:pt x="5932" y="15948"/>
                    </a:cubicBezTo>
                    <a:cubicBezTo>
                      <a:pt x="6102" y="16513"/>
                      <a:pt x="6272" y="17078"/>
                      <a:pt x="6442" y="17643"/>
                    </a:cubicBezTo>
                    <a:lnTo>
                      <a:pt x="8078" y="16008"/>
                    </a:lnTo>
                    <a:lnTo>
                      <a:pt x="9272" y="13609"/>
                    </a:lnTo>
                    <a:lnTo>
                      <a:pt x="10499" y="9377"/>
                    </a:lnTo>
                    <a:lnTo>
                      <a:pt x="12208" y="11732"/>
                    </a:lnTo>
                    <a:lnTo>
                      <a:pt x="13281" y="8587"/>
                    </a:lnTo>
                    <a:lnTo>
                      <a:pt x="14507" y="4200"/>
                    </a:lnTo>
                    <a:lnTo>
                      <a:pt x="15513" y="0"/>
                    </a:lnTo>
                    <a:lnTo>
                      <a:pt x="16848" y="4930"/>
                    </a:lnTo>
                    <a:lnTo>
                      <a:pt x="18336" y="3993"/>
                    </a:lnTo>
                    <a:lnTo>
                      <a:pt x="19783" y="9080"/>
                    </a:lnTo>
                    <a:lnTo>
                      <a:pt x="21600" y="13583"/>
                    </a:lnTo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sp>
        <p:nvSpPr>
          <p:cNvPr id="970" name="Use visual emphasis (like color, size, and font weight) to make important information easy to find."/>
          <p:cNvSpPr txBox="1"/>
          <p:nvPr/>
        </p:nvSpPr>
        <p:spPr>
          <a:xfrm>
            <a:off x="323328" y="7759606"/>
            <a:ext cx="4264736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4"/>
              <a:defRPr b="0">
                <a:solidFill>
                  <a:srgbClr val="000000"/>
                </a:solidFill>
              </a:defRPr>
            </a:pPr>
            <a:r>
              <a:t>Use visual </a:t>
            </a:r>
            <a:r>
              <a:rPr b="1"/>
              <a:t>emphasis</a:t>
            </a:r>
            <a:r>
              <a:t> (like color, size, and font weight) to make important information easy to find.</a:t>
            </a:r>
          </a:p>
        </p:txBody>
      </p:sp>
      <p:sp>
        <p:nvSpPr>
          <p:cNvPr id="971" name="COPYRIGHT"/>
          <p:cNvSpPr txBox="1"/>
          <p:nvPr/>
        </p:nvSpPr>
        <p:spPr>
          <a:xfrm>
            <a:off x="306822" y="8835097"/>
            <a:ext cx="81869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COPYRIGHT</a:t>
            </a:r>
          </a:p>
        </p:txBody>
      </p:sp>
      <p:sp>
        <p:nvSpPr>
          <p:cNvPr id="972" name="dplyr::lag() - Offset elements by 1…"/>
          <p:cNvSpPr txBox="1"/>
          <p:nvPr/>
        </p:nvSpPr>
        <p:spPr>
          <a:xfrm>
            <a:off x="1215426" y="8253231"/>
            <a:ext cx="235489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</p:txBody>
      </p:sp>
      <p:sp>
        <p:nvSpPr>
          <p:cNvPr id="973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 LOGO</a:t>
            </a:r>
            <a:endParaRPr sz="1600"/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(optional)</a:t>
            </a:r>
          </a:p>
        </p:txBody>
      </p:sp>
      <p:sp>
        <p:nvSpPr>
          <p:cNvPr id="974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75" name="Use headers, colors, and/or backgrounds to separate or group together sections."/>
          <p:cNvSpPr txBox="1"/>
          <p:nvPr/>
        </p:nvSpPr>
        <p:spPr>
          <a:xfrm>
            <a:off x="4791188" y="1892216"/>
            <a:ext cx="2912301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</p:txBody>
      </p:sp>
      <p:sp>
        <p:nvSpPr>
          <p:cNvPr id="976" name="Create a visual hierarchy. Help users navigate the page with titles, subtitles, and subsubtitles"/>
          <p:cNvSpPr txBox="1"/>
          <p:nvPr/>
        </p:nvSpPr>
        <p:spPr>
          <a:xfrm>
            <a:off x="7892705" y="1891288"/>
            <a:ext cx="3207385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977" name="Quickly identify content with a package hexsticker (if available)…"/>
          <p:cNvSpPr txBox="1"/>
          <p:nvPr/>
        </p:nvSpPr>
        <p:spPr>
          <a:xfrm>
            <a:off x="11083583" y="1892300"/>
            <a:ext cx="2537610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</p:txBody>
      </p:sp>
      <p:grpSp>
        <p:nvGrpSpPr>
          <p:cNvPr id="980" name="Group"/>
          <p:cNvGrpSpPr/>
          <p:nvPr/>
        </p:nvGrpSpPr>
        <p:grpSpPr>
          <a:xfrm>
            <a:off x="4841546" y="2388629"/>
            <a:ext cx="827380" cy="215901"/>
            <a:chOff x="0" y="0"/>
            <a:chExt cx="827378" cy="215900"/>
          </a:xfrm>
        </p:grpSpPr>
        <p:sp>
          <p:nvSpPr>
            <p:cNvPr id="978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979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983" name="Group"/>
          <p:cNvGrpSpPr/>
          <p:nvPr/>
        </p:nvGrpSpPr>
        <p:grpSpPr>
          <a:xfrm>
            <a:off x="5800505" y="2383907"/>
            <a:ext cx="840852" cy="397495"/>
            <a:chOff x="0" y="0"/>
            <a:chExt cx="840851" cy="397494"/>
          </a:xfrm>
        </p:grpSpPr>
        <p:sp>
          <p:nvSpPr>
            <p:cNvPr id="981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2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2</a:t>
              </a:r>
            </a:p>
          </p:txBody>
        </p:sp>
      </p:grpSp>
      <p:grpSp>
        <p:nvGrpSpPr>
          <p:cNvPr id="986" name="Group"/>
          <p:cNvGrpSpPr/>
          <p:nvPr/>
        </p:nvGrpSpPr>
        <p:grpSpPr>
          <a:xfrm>
            <a:off x="6766455" y="2386231"/>
            <a:ext cx="840342" cy="679874"/>
            <a:chOff x="0" y="0"/>
            <a:chExt cx="840341" cy="679872"/>
          </a:xfrm>
        </p:grpSpPr>
        <p:sp>
          <p:nvSpPr>
            <p:cNvPr id="984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5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989" name="Group"/>
          <p:cNvGrpSpPr/>
          <p:nvPr/>
        </p:nvGrpSpPr>
        <p:grpSpPr>
          <a:xfrm>
            <a:off x="8014905" y="2379454"/>
            <a:ext cx="2815850" cy="431801"/>
            <a:chOff x="0" y="0"/>
            <a:chExt cx="2815849" cy="431800"/>
          </a:xfrm>
        </p:grpSpPr>
        <p:sp>
          <p:nvSpPr>
            <p:cNvPr id="987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b="0" sz="250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988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990" name="SUBSUBTITLE"/>
          <p:cNvSpPr txBox="1"/>
          <p:nvPr/>
        </p:nvSpPr>
        <p:spPr>
          <a:xfrm>
            <a:off x="8014905" y="321160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991" name="Line"/>
          <p:cNvSpPr/>
          <p:nvPr/>
        </p:nvSpPr>
        <p:spPr>
          <a:xfrm>
            <a:off x="13322994" y="1787872"/>
            <a:ext cx="185570" cy="4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9" h="21243" fill="norm" stroke="1" extrusionOk="0">
                <a:moveTo>
                  <a:pt x="0" y="21139"/>
                </a:moveTo>
                <a:cubicBezTo>
                  <a:pt x="6349" y="21600"/>
                  <a:pt x="12765" y="20509"/>
                  <a:pt x="16945" y="18263"/>
                </a:cubicBezTo>
                <a:cubicBezTo>
                  <a:pt x="20040" y="16600"/>
                  <a:pt x="21600" y="14493"/>
                  <a:pt x="21403" y="12366"/>
                </a:cubicBezTo>
                <a:lnTo>
                  <a:pt x="20454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92" name="Logistics"/>
          <p:cNvSpPr txBox="1"/>
          <p:nvPr/>
        </p:nvSpPr>
        <p:spPr>
          <a:xfrm>
            <a:off x="4791188" y="385422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993" name="Line"/>
          <p:cNvSpPr/>
          <p:nvPr/>
        </p:nvSpPr>
        <p:spPr>
          <a:xfrm>
            <a:off x="4814439" y="3892550"/>
            <a:ext cx="43096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94" name="Useful Elements"/>
          <p:cNvSpPr txBox="1"/>
          <p:nvPr/>
        </p:nvSpPr>
        <p:spPr>
          <a:xfrm>
            <a:off x="9354493" y="3854449"/>
            <a:ext cx="21793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Useful Elements</a:t>
            </a:r>
          </a:p>
        </p:txBody>
      </p:sp>
      <p:sp>
        <p:nvSpPr>
          <p:cNvPr id="995" name="Line"/>
          <p:cNvSpPr/>
          <p:nvPr/>
        </p:nvSpPr>
        <p:spPr>
          <a:xfrm>
            <a:off x="9377743" y="3892778"/>
            <a:ext cx="429697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96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4787900" y="4734875"/>
            <a:ext cx="4080953" cy="993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11" invalidUrl="" action="" tgtFrame="" tooltip="" history="1" highlightClick="0" endSnd="0"/>
              </a:rPr>
              <a:t>www.fontsquirrel.com/fonts/source-sans-pro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12" invalidUrl="" action="" tgtFrame="" tooltip="" history="1" highlightClick="0" endSnd="0"/>
              </a:rPr>
              <a:t>fortawesome.github.io/Font-Awesome/get-started/</a:t>
            </a:r>
          </a:p>
        </p:txBody>
      </p:sp>
      <p:sp>
        <p:nvSpPr>
          <p:cNvPr id="997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4787900" y="5843136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To use a </a:t>
            </a:r>
            <a:r>
              <a:rPr b="1"/>
              <a:t>font awesome</a:t>
            </a:r>
            <a:r>
              <a:t> icon, copy and paste one from here </a:t>
            </a:r>
            <a:r>
              <a:rPr u="sng">
                <a:hlinkClick r:id="rId13" invalidUrl="" action="" tgtFrame="" tooltip="" history="1" highlightClick="0" endSnd="0"/>
              </a:rPr>
              <a:t>fortawesome.github.io/Font-Awesome/cheatsheet/</a:t>
            </a:r>
            <a:r>
              <a:t>. Then set the text font to font awesome.</a:t>
            </a:r>
          </a:p>
        </p:txBody>
      </p:sp>
      <p:sp>
        <p:nvSpPr>
          <p:cNvPr id="998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4787900" y="8217956"/>
            <a:ext cx="4154098" cy="186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999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4787900" y="7043835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1000" name="FONTS"/>
          <p:cNvSpPr txBox="1"/>
          <p:nvPr/>
        </p:nvSpPr>
        <p:spPr>
          <a:xfrm>
            <a:off x="4787900" y="4423669"/>
            <a:ext cx="4876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FONTS</a:t>
            </a:r>
          </a:p>
        </p:txBody>
      </p:sp>
      <p:sp>
        <p:nvSpPr>
          <p:cNvPr id="1001" name="KEYNOTE"/>
          <p:cNvSpPr txBox="1"/>
          <p:nvPr/>
        </p:nvSpPr>
        <p:spPr>
          <a:xfrm>
            <a:off x="4787900" y="6757624"/>
            <a:ext cx="6647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1002" name="KEYNOTE TIPS"/>
          <p:cNvSpPr txBox="1"/>
          <p:nvPr/>
        </p:nvSpPr>
        <p:spPr>
          <a:xfrm>
            <a:off x="4787900" y="7933359"/>
            <a:ext cx="99989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1003" name="    "/>
          <p:cNvSpPr txBox="1"/>
          <p:nvPr/>
        </p:nvSpPr>
        <p:spPr>
          <a:xfrm>
            <a:off x="9552767" y="6097569"/>
            <a:ext cx="2015955" cy="4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90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    </a:t>
            </a:r>
          </a:p>
        </p:txBody>
      </p:sp>
      <p:sp>
        <p:nvSpPr>
          <p:cNvPr id="1004" name="These are just font awesome characters"/>
          <p:cNvSpPr txBox="1"/>
          <p:nvPr/>
        </p:nvSpPr>
        <p:spPr>
          <a:xfrm>
            <a:off x="11533227" y="6115041"/>
            <a:ext cx="1386696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These are just font awesome characters</a:t>
            </a:r>
          </a:p>
        </p:txBody>
      </p:sp>
      <p:grpSp>
        <p:nvGrpSpPr>
          <p:cNvPr id="1010" name="Group"/>
          <p:cNvGrpSpPr/>
          <p:nvPr/>
        </p:nvGrpSpPr>
        <p:grpSpPr>
          <a:xfrm>
            <a:off x="9563191" y="7051781"/>
            <a:ext cx="735185" cy="769395"/>
            <a:chOff x="299157" y="0"/>
            <a:chExt cx="735183" cy="769393"/>
          </a:xfrm>
        </p:grpSpPr>
        <p:graphicFrame>
          <p:nvGraphicFramePr>
            <p:cNvPr id="1005" name="Table"/>
            <p:cNvGraphicFramePr/>
            <p:nvPr/>
          </p:nvGraphicFramePr>
          <p:xfrm>
            <a:off x="314133" y="56485"/>
            <a:ext cx="712910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F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M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1006" name="Rectangle"/>
            <p:cNvSpPr/>
            <p:nvPr/>
          </p:nvSpPr>
          <p:spPr>
            <a:xfrm>
              <a:off x="299157" y="0"/>
              <a:ext cx="735185" cy="767058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07" name="Line"/>
            <p:cNvSpPr/>
            <p:nvPr/>
          </p:nvSpPr>
          <p:spPr>
            <a:xfrm>
              <a:off x="308022" y="363273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08" name="Line"/>
            <p:cNvSpPr/>
            <p:nvPr/>
          </p:nvSpPr>
          <p:spPr>
            <a:xfrm>
              <a:off x="308022" y="514509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09" name="Line"/>
            <p:cNvSpPr/>
            <p:nvPr/>
          </p:nvSpPr>
          <p:spPr>
            <a:xfrm>
              <a:off x="308022" y="675204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025" name="Group"/>
          <p:cNvGrpSpPr/>
          <p:nvPr/>
        </p:nvGrpSpPr>
        <p:grpSpPr>
          <a:xfrm>
            <a:off x="11781384" y="8382717"/>
            <a:ext cx="444501" cy="444501"/>
            <a:chOff x="0" y="0"/>
            <a:chExt cx="444500" cy="444500"/>
          </a:xfrm>
        </p:grpSpPr>
        <p:sp>
          <p:nvSpPr>
            <p:cNvPr id="1011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1020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1012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13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14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15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16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017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018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019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1021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22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23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24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031" name="Group"/>
          <p:cNvGrpSpPr/>
          <p:nvPr/>
        </p:nvGrpSpPr>
        <p:grpSpPr>
          <a:xfrm>
            <a:off x="11224224" y="8380695"/>
            <a:ext cx="448425" cy="448545"/>
            <a:chOff x="0" y="0"/>
            <a:chExt cx="448424" cy="448544"/>
          </a:xfrm>
        </p:grpSpPr>
        <p:pic>
          <p:nvPicPr>
            <p:cNvPr id="1026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27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8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9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0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034" name="Group"/>
          <p:cNvGrpSpPr/>
          <p:nvPr/>
        </p:nvGrpSpPr>
        <p:grpSpPr>
          <a:xfrm>
            <a:off x="10113826" y="8380696"/>
            <a:ext cx="448425" cy="448544"/>
            <a:chOff x="0" y="0"/>
            <a:chExt cx="448424" cy="448543"/>
          </a:xfrm>
        </p:grpSpPr>
        <p:pic>
          <p:nvPicPr>
            <p:cNvPr id="1032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33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1035" name="ICONS"/>
          <p:cNvSpPr txBox="1"/>
          <p:nvPr/>
        </p:nvSpPr>
        <p:spPr>
          <a:xfrm>
            <a:off x="9354493" y="5814529"/>
            <a:ext cx="4573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1036" name="MOCK TABLES"/>
          <p:cNvSpPr txBox="1"/>
          <p:nvPr/>
        </p:nvSpPr>
        <p:spPr>
          <a:xfrm>
            <a:off x="9354493" y="6752120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1037" name="MOCK GRAPHS"/>
          <p:cNvSpPr txBox="1"/>
          <p:nvPr/>
        </p:nvSpPr>
        <p:spPr>
          <a:xfrm>
            <a:off x="9354493" y="8025946"/>
            <a:ext cx="102626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1038" name="TABLES"/>
          <p:cNvSpPr txBox="1"/>
          <p:nvPr/>
        </p:nvSpPr>
        <p:spPr>
          <a:xfrm>
            <a:off x="9354493" y="9019660"/>
            <a:ext cx="54345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1039" name="CODE"/>
          <p:cNvSpPr txBox="1"/>
          <p:nvPr/>
        </p:nvSpPr>
        <p:spPr>
          <a:xfrm>
            <a:off x="9354493" y="4423669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grpSp>
        <p:nvGrpSpPr>
          <p:cNvPr id="1042" name="Group"/>
          <p:cNvGrpSpPr/>
          <p:nvPr/>
        </p:nvGrpSpPr>
        <p:grpSpPr>
          <a:xfrm>
            <a:off x="10669024" y="8380696"/>
            <a:ext cx="448425" cy="448544"/>
            <a:chOff x="0" y="0"/>
            <a:chExt cx="448424" cy="448543"/>
          </a:xfrm>
        </p:grpSpPr>
        <p:pic>
          <p:nvPicPr>
            <p:cNvPr id="1040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41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1043" name="ggplot(mpg, aes(hwy, cty)) +…"/>
          <p:cNvSpPr txBox="1"/>
          <p:nvPr/>
        </p:nvSpPr>
        <p:spPr>
          <a:xfrm>
            <a:off x="9559117" y="4938922"/>
            <a:ext cx="3025059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geom_point(aes(color = cyl))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1044" name="Where possible, use code that works when run."/>
          <p:cNvSpPr txBox="1"/>
          <p:nvPr/>
        </p:nvSpPr>
        <p:spPr>
          <a:xfrm>
            <a:off x="9511709" y="4648189"/>
            <a:ext cx="329154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1045" name="can help explain…"/>
          <p:cNvSpPr/>
          <p:nvPr/>
        </p:nvSpPr>
        <p:spPr>
          <a:xfrm>
            <a:off x="12274610" y="5175920"/>
            <a:ext cx="1250951" cy="59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696" y="0"/>
                </a:moveTo>
                <a:cubicBezTo>
                  <a:pt x="6986" y="0"/>
                  <a:pt x="6407" y="1215"/>
                  <a:pt x="6407" y="2707"/>
                </a:cubicBezTo>
                <a:lnTo>
                  <a:pt x="6407" y="6826"/>
                </a:lnTo>
                <a:lnTo>
                  <a:pt x="0" y="6797"/>
                </a:lnTo>
                <a:lnTo>
                  <a:pt x="6407" y="10483"/>
                </a:lnTo>
                <a:lnTo>
                  <a:pt x="6407" y="18907"/>
                </a:lnTo>
                <a:cubicBezTo>
                  <a:pt x="6407" y="20399"/>
                  <a:pt x="6986" y="21600"/>
                  <a:pt x="7696" y="21600"/>
                </a:cubicBezTo>
                <a:lnTo>
                  <a:pt x="20319" y="21600"/>
                </a:lnTo>
                <a:cubicBezTo>
                  <a:pt x="21028" y="21600"/>
                  <a:pt x="21600" y="20399"/>
                  <a:pt x="21600" y="18907"/>
                </a:cubicBezTo>
                <a:lnTo>
                  <a:pt x="21600" y="2707"/>
                </a:lnTo>
                <a:cubicBezTo>
                  <a:pt x="21600" y="1215"/>
                  <a:pt x="21028" y="0"/>
                  <a:pt x="20319" y="0"/>
                </a:cubicBezTo>
                <a:lnTo>
                  <a:pt x="769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can help explain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code</a:t>
            </a:r>
          </a:p>
        </p:txBody>
      </p:sp>
      <p:sp>
        <p:nvSpPr>
          <p:cNvPr id="1046" name="Word balloons"/>
          <p:cNvSpPr/>
          <p:nvPr/>
        </p:nvSpPr>
        <p:spPr>
          <a:xfrm>
            <a:off x="12463122" y="4692081"/>
            <a:ext cx="1056483" cy="483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136" y="0"/>
                </a:moveTo>
                <a:cubicBezTo>
                  <a:pt x="4296" y="0"/>
                  <a:pt x="3611" y="1497"/>
                  <a:pt x="3611" y="3334"/>
                </a:cubicBezTo>
                <a:lnTo>
                  <a:pt x="3611" y="15677"/>
                </a:lnTo>
                <a:lnTo>
                  <a:pt x="0" y="21600"/>
                </a:lnTo>
                <a:lnTo>
                  <a:pt x="4909" y="19951"/>
                </a:lnTo>
                <a:cubicBezTo>
                  <a:pt x="4986" y="19977"/>
                  <a:pt x="5056" y="20057"/>
                  <a:pt x="5136" y="20057"/>
                </a:cubicBezTo>
                <a:lnTo>
                  <a:pt x="20083" y="20057"/>
                </a:lnTo>
                <a:cubicBezTo>
                  <a:pt x="20923" y="20057"/>
                  <a:pt x="21600" y="18560"/>
                  <a:pt x="21600" y="16723"/>
                </a:cubicBezTo>
                <a:lnTo>
                  <a:pt x="21600" y="3334"/>
                </a:lnTo>
                <a:cubicBezTo>
                  <a:pt x="21600" y="1497"/>
                  <a:pt x="20923" y="0"/>
                  <a:pt x="20083" y="0"/>
                </a:cubicBezTo>
                <a:lnTo>
                  <a:pt x="513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Word balloons</a:t>
            </a:r>
          </a:p>
        </p:txBody>
      </p:sp>
      <p:graphicFrame>
        <p:nvGraphicFramePr>
          <p:cNvPr id="1047" name="Table"/>
          <p:cNvGraphicFramePr/>
          <p:nvPr/>
        </p:nvGraphicFramePr>
        <p:xfrm>
          <a:off x="10686528" y="7094435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8" name="Table"/>
          <p:cNvGraphicFramePr/>
          <p:nvPr/>
        </p:nvGraphicFramePr>
        <p:xfrm>
          <a:off x="11270728" y="704673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</a:tbl>
          </a:graphicData>
        </a:graphic>
      </p:graphicFrame>
      <p:sp>
        <p:nvSpPr>
          <p:cNvPr id="1049" name="Line"/>
          <p:cNvSpPr/>
          <p:nvPr/>
        </p:nvSpPr>
        <p:spPr>
          <a:xfrm>
            <a:off x="11065376" y="755305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050" name="Table"/>
          <p:cNvGraphicFramePr/>
          <p:nvPr/>
        </p:nvGraphicFramePr>
        <p:xfrm>
          <a:off x="11272053" y="743875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1" name="Table"/>
          <p:cNvGraphicFramePr/>
          <p:nvPr/>
        </p:nvGraphicFramePr>
        <p:xfrm>
          <a:off x="11272721" y="771146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2" name="Table"/>
          <p:cNvGraphicFramePr/>
          <p:nvPr/>
        </p:nvGraphicFramePr>
        <p:xfrm>
          <a:off x="11840238" y="7324452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sp>
        <p:nvSpPr>
          <p:cNvPr id="1053" name="Line"/>
          <p:cNvSpPr/>
          <p:nvPr/>
        </p:nvSpPr>
        <p:spPr>
          <a:xfrm>
            <a:off x="11682025" y="7553052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054" name="Table"/>
          <p:cNvGraphicFramePr/>
          <p:nvPr/>
        </p:nvGraphicFramePr>
        <p:xfrm>
          <a:off x="12449733" y="708778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055" name="Table"/>
          <p:cNvGraphicFramePr/>
          <p:nvPr/>
        </p:nvGraphicFramePr>
        <p:xfrm>
          <a:off x="13007537" y="7086976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56" name="Line"/>
          <p:cNvSpPr/>
          <p:nvPr/>
        </p:nvSpPr>
        <p:spPr>
          <a:xfrm>
            <a:off x="12835946" y="7204430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59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 LOGO</a:t>
            </a:r>
            <a:endParaRPr sz="1600"/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(optional)</a:t>
            </a:r>
          </a:p>
        </p:txBody>
      </p:sp>
      <p:sp>
        <p:nvSpPr>
          <p:cNvPr id="1060" name="Rectangle"/>
          <p:cNvSpPr/>
          <p:nvPr/>
        </p:nvSpPr>
        <p:spPr>
          <a:xfrm>
            <a:off x="9371246" y="3883479"/>
            <a:ext cx="4309674" cy="595627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61" name="Rectangle"/>
          <p:cNvSpPr/>
          <p:nvPr/>
        </p:nvSpPr>
        <p:spPr>
          <a:xfrm>
            <a:off x="4797190" y="3883479"/>
            <a:ext cx="4350220" cy="595627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62" name="Group"/>
          <p:cNvSpPr/>
          <p:nvPr/>
        </p:nvSpPr>
        <p:spPr>
          <a:xfrm>
            <a:off x="213255" y="8762892"/>
            <a:ext cx="4346831" cy="1366219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pic>
        <p:nvPicPr>
          <p:cNvPr id="1063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58627" y="8380696"/>
            <a:ext cx="448425" cy="44854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064" name="Table"/>
          <p:cNvGraphicFramePr/>
          <p:nvPr/>
        </p:nvGraphicFramePr>
        <p:xfrm>
          <a:off x="9552767" y="9368497"/>
          <a:ext cx="19120965" cy="221575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1425320"/>
                <a:gridCol w="1917700"/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1077" name="Group"/>
          <p:cNvGrpSpPr/>
          <p:nvPr/>
        </p:nvGrpSpPr>
        <p:grpSpPr>
          <a:xfrm>
            <a:off x="1029800" y="4344473"/>
            <a:ext cx="2877191" cy="1066589"/>
            <a:chOff x="0" y="0"/>
            <a:chExt cx="2877189" cy="1066587"/>
          </a:xfrm>
        </p:grpSpPr>
        <p:pic>
          <p:nvPicPr>
            <p:cNvPr id="1065" name="ggplot2-cheatsheet.png" descr="ggplot2-cheatsheet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70976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1068" name="Group"/>
            <p:cNvGrpSpPr/>
            <p:nvPr/>
          </p:nvGrpSpPr>
          <p:grpSpPr>
            <a:xfrm>
              <a:off x="144509" y="98571"/>
              <a:ext cx="1247567" cy="968017"/>
              <a:chOff x="0" y="0"/>
              <a:chExt cx="1247566" cy="968016"/>
            </a:xfrm>
          </p:grpSpPr>
          <p:sp>
            <p:nvSpPr>
              <p:cNvPr id="1066" name="Line"/>
              <p:cNvSpPr/>
              <p:nvPr/>
            </p:nvSpPr>
            <p:spPr>
              <a:xfrm>
                <a:off x="-1" y="0"/>
                <a:ext cx="1119317" cy="8613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600" fill="norm" stroke="1" extrusionOk="0">
                    <a:moveTo>
                      <a:pt x="854" y="685"/>
                    </a:moveTo>
                    <a:cubicBezTo>
                      <a:pt x="275" y="4059"/>
                      <a:pt x="-11" y="7506"/>
                      <a:pt x="0" y="10963"/>
                    </a:cubicBezTo>
                    <a:cubicBezTo>
                      <a:pt x="12" y="14423"/>
                      <a:pt x="321" y="17871"/>
                      <a:pt x="923" y="21242"/>
                    </a:cubicBezTo>
                    <a:cubicBezTo>
                      <a:pt x="1303" y="17428"/>
                      <a:pt x="2054" y="13692"/>
                      <a:pt x="3156" y="10123"/>
                    </a:cubicBezTo>
                    <a:cubicBezTo>
                      <a:pt x="4268" y="6522"/>
                      <a:pt x="5730" y="3120"/>
                      <a:pt x="7506" y="0"/>
                    </a:cubicBezTo>
                    <a:cubicBezTo>
                      <a:pt x="7027" y="1691"/>
                      <a:pt x="6780" y="3479"/>
                      <a:pt x="6776" y="5281"/>
                    </a:cubicBezTo>
                    <a:cubicBezTo>
                      <a:pt x="6772" y="7081"/>
                      <a:pt x="7011" y="8869"/>
                      <a:pt x="7482" y="10562"/>
                    </a:cubicBezTo>
                    <a:cubicBezTo>
                      <a:pt x="6673" y="12123"/>
                      <a:pt x="6240" y="13961"/>
                      <a:pt x="6236" y="15843"/>
                    </a:cubicBezTo>
                    <a:cubicBezTo>
                      <a:pt x="6233" y="17722"/>
                      <a:pt x="6658" y="19560"/>
                      <a:pt x="7458" y="21124"/>
                    </a:cubicBezTo>
                    <a:cubicBezTo>
                      <a:pt x="7594" y="17646"/>
                      <a:pt x="8125" y="14214"/>
                      <a:pt x="9034" y="10938"/>
                    </a:cubicBezTo>
                    <a:cubicBezTo>
                      <a:pt x="10021" y="7383"/>
                      <a:pt x="11440" y="4056"/>
                      <a:pt x="13237" y="1085"/>
                    </a:cubicBezTo>
                    <a:cubicBezTo>
                      <a:pt x="12734" y="2559"/>
                      <a:pt x="12494" y="4162"/>
                      <a:pt x="12536" y="5774"/>
                    </a:cubicBezTo>
                    <a:cubicBezTo>
                      <a:pt x="12573" y="7165"/>
                      <a:pt x="12819" y="8533"/>
                      <a:pt x="13261" y="9800"/>
                    </a:cubicBezTo>
                    <a:cubicBezTo>
                      <a:pt x="12874" y="10854"/>
                      <a:pt x="12673" y="12007"/>
                      <a:pt x="12674" y="13174"/>
                    </a:cubicBezTo>
                    <a:cubicBezTo>
                      <a:pt x="12675" y="14342"/>
                      <a:pt x="12878" y="15495"/>
                      <a:pt x="13268" y="16547"/>
                    </a:cubicBezTo>
                    <a:cubicBezTo>
                      <a:pt x="12947" y="16864"/>
                      <a:pt x="12759" y="17358"/>
                      <a:pt x="12761" y="17881"/>
                    </a:cubicBezTo>
                    <a:cubicBezTo>
                      <a:pt x="12763" y="18409"/>
                      <a:pt x="12958" y="18904"/>
                      <a:pt x="13285" y="19215"/>
                    </a:cubicBezTo>
                    <a:cubicBezTo>
                      <a:pt x="13803" y="16210"/>
                      <a:pt x="14523" y="13270"/>
                      <a:pt x="15438" y="10430"/>
                    </a:cubicBezTo>
                    <a:cubicBezTo>
                      <a:pt x="16500" y="7130"/>
                      <a:pt x="17818" y="3981"/>
                      <a:pt x="19372" y="1029"/>
                    </a:cubicBezTo>
                    <a:cubicBezTo>
                      <a:pt x="19154" y="1685"/>
                      <a:pt x="19042" y="2392"/>
                      <a:pt x="19042" y="3107"/>
                    </a:cubicBezTo>
                    <a:cubicBezTo>
                      <a:pt x="19042" y="3821"/>
                      <a:pt x="19154" y="4528"/>
                      <a:pt x="19372" y="5184"/>
                    </a:cubicBezTo>
                    <a:cubicBezTo>
                      <a:pt x="18985" y="5878"/>
                      <a:pt x="18777" y="6713"/>
                      <a:pt x="18777" y="7570"/>
                    </a:cubicBezTo>
                    <a:cubicBezTo>
                      <a:pt x="18777" y="8427"/>
                      <a:pt x="18985" y="9263"/>
                      <a:pt x="19372" y="9957"/>
                    </a:cubicBezTo>
                    <a:cubicBezTo>
                      <a:pt x="18824" y="10876"/>
                      <a:pt x="18527" y="12005"/>
                      <a:pt x="18527" y="13168"/>
                    </a:cubicBezTo>
                    <a:cubicBezTo>
                      <a:pt x="18527" y="14331"/>
                      <a:pt x="18824" y="15461"/>
                      <a:pt x="19372" y="16380"/>
                    </a:cubicBezTo>
                    <a:cubicBezTo>
                      <a:pt x="19054" y="16693"/>
                      <a:pt x="18854" y="17169"/>
                      <a:pt x="18825" y="17687"/>
                    </a:cubicBezTo>
                    <a:cubicBezTo>
                      <a:pt x="18797" y="18162"/>
                      <a:pt x="18916" y="18632"/>
                      <a:pt x="19155" y="18994"/>
                    </a:cubicBezTo>
                    <a:cubicBezTo>
                      <a:pt x="18064" y="18928"/>
                      <a:pt x="16972" y="19093"/>
                      <a:pt x="15921" y="19481"/>
                    </a:cubicBezTo>
                    <a:cubicBezTo>
                      <a:pt x="14732" y="19920"/>
                      <a:pt x="13615" y="20638"/>
                      <a:pt x="12625" y="21600"/>
                    </a:cubicBezTo>
                    <a:cubicBezTo>
                      <a:pt x="14146" y="21108"/>
                      <a:pt x="15710" y="20869"/>
                      <a:pt x="17277" y="20888"/>
                    </a:cubicBezTo>
                    <a:cubicBezTo>
                      <a:pt x="18731" y="20905"/>
                      <a:pt x="20178" y="21144"/>
                      <a:pt x="21589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067" name="Triangle"/>
              <p:cNvSpPr/>
              <p:nvPr/>
            </p:nvSpPr>
            <p:spPr>
              <a:xfrm rot="6477870">
                <a:off x="1104609" y="825059"/>
                <a:ext cx="126530" cy="126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076" name="Group"/>
            <p:cNvGrpSpPr/>
            <p:nvPr/>
          </p:nvGrpSpPr>
          <p:grpSpPr>
            <a:xfrm>
              <a:off x="1501209" y="0"/>
              <a:ext cx="1375981" cy="1059391"/>
              <a:chOff x="0" y="0"/>
              <a:chExt cx="1375980" cy="1059390"/>
            </a:xfrm>
          </p:grpSpPr>
          <p:pic>
            <p:nvPicPr>
              <p:cNvPr id="1069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4692" y="0"/>
                <a:ext cx="1370977" cy="1059391"/>
              </a:xfrm>
              <a:prstGeom prst="rect">
                <a:avLst/>
              </a:prstGeom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1070" name="Rectangle"/>
              <p:cNvSpPr/>
              <p:nvPr/>
            </p:nvSpPr>
            <p:spPr>
              <a:xfrm>
                <a:off x="0" y="2645"/>
                <a:ext cx="1371600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1071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50670" t="5520" r="2092" b="17626"/>
              <a:stretch>
                <a:fillRect/>
              </a:stretch>
            </p:blipFill>
            <p:spPr>
              <a:xfrm>
                <a:off x="696342" y="59856"/>
                <a:ext cx="647606" cy="8141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072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1073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73554" t="25553" r="2092" b="55133"/>
              <a:stretch>
                <a:fillRect/>
              </a:stretch>
            </p:blipFill>
            <p:spPr>
              <a:xfrm>
                <a:off x="1007851" y="267807"/>
                <a:ext cx="333876" cy="2046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074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1075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73554" t="34350" r="2092" b="60546"/>
              <a:stretch>
                <a:fillRect/>
              </a:stretch>
            </p:blipFill>
            <p:spPr>
              <a:xfrm>
                <a:off x="1007851" y="355914"/>
                <a:ext cx="333876" cy="540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107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79" name="Basics"/>
          <p:cNvSpPr txBox="1"/>
          <p:nvPr/>
        </p:nvSpPr>
        <p:spPr>
          <a:xfrm>
            <a:off x="306210" y="151346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Basics</a:t>
            </a:r>
          </a:p>
        </p:txBody>
      </p:sp>
      <p:sp>
        <p:nvSpPr>
          <p:cNvPr id="1080" name="Each cheatsheet should be licensed under the creative commons license.…"/>
          <p:cNvSpPr txBox="1"/>
          <p:nvPr/>
        </p:nvSpPr>
        <p:spPr>
          <a:xfrm>
            <a:off x="323328" y="9087077"/>
            <a:ext cx="4154099" cy="992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Each cheatsheet should be licensed under the creative commons license.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To license the sheet as creative commons, put CC'd by &lt;your name&gt; in the small print at the bottom of each page and link it to </a:t>
            </a:r>
            <a:r>
              <a:rPr b="1"/>
              <a:t>http://creativecommons.org/licenses/by/4.0/</a:t>
            </a:r>
          </a:p>
        </p:txBody>
      </p:sp>
      <p:sp>
        <p:nvSpPr>
          <p:cNvPr id="1081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23328" y="3084609"/>
            <a:ext cx="414039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Remember that the best cheatsheets are </a:t>
            </a:r>
            <a:r>
              <a:rPr b="1"/>
              <a:t>visual</a:t>
            </a:r>
            <a:r>
              <a:t>—not written—documents. Whenever possible use visual elements to make it easier for readers to find the information they need.</a:t>
            </a:r>
          </a:p>
        </p:txBody>
      </p:sp>
      <p:sp>
        <p:nvSpPr>
          <p:cNvPr id="1082" name="RStudio® is a trademark of RStudio, Inc.  •  CC BY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</a:t>
            </a:r>
            <a:r>
              <a:t>Your Name •  </a:t>
            </a:r>
            <a:r>
              <a:rPr>
                <a:hlinkClick r:id="rId5" invalidUrl="" action="" tgtFrame="" tooltip="" history="1" highlightClick="0" endSnd="0"/>
              </a:rPr>
              <a:t>your@email.com</a:t>
            </a:r>
            <a:r>
              <a:t>  •  844-448-1212 • </a:t>
            </a:r>
            <a:r>
              <a:rPr>
                <a:hlinkClick r:id="rId6" invalidUrl="" action="" tgtFrame="" tooltip="" history="1" highlightClick="0" endSnd="0"/>
              </a:rPr>
              <a:t>your.website.com</a:t>
            </a:r>
            <a:r>
              <a:t>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1083" name="Thank you for making a new cheatsheet for R! These cheatsheets have an important job:"/>
          <p:cNvSpPr txBox="1"/>
          <p:nvPr/>
        </p:nvSpPr>
        <p:spPr>
          <a:xfrm>
            <a:off x="323328" y="2070100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Thank you </a:t>
            </a:r>
            <a:r>
              <a:t>for making a new cheatsheet for R! These cheatsheets have an important job: </a:t>
            </a:r>
          </a:p>
        </p:txBody>
      </p:sp>
      <p:sp>
        <p:nvSpPr>
          <p:cNvPr id="1084" name="Cheatsheets make it easy for R users…"/>
          <p:cNvSpPr txBox="1"/>
          <p:nvPr/>
        </p:nvSpPr>
        <p:spPr>
          <a:xfrm>
            <a:off x="1055848" y="2563762"/>
            <a:ext cx="2496254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Cheatsheets make it easy for R users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to look up useful information.</a:t>
            </a:r>
          </a:p>
        </p:txBody>
      </p:sp>
      <p:sp>
        <p:nvSpPr>
          <p:cNvPr id="1085" name="Layout Suggestions"/>
          <p:cNvSpPr txBox="1"/>
          <p:nvPr/>
        </p:nvSpPr>
        <p:spPr>
          <a:xfrm>
            <a:off x="4791188" y="1492021"/>
            <a:ext cx="26212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sp>
        <p:nvSpPr>
          <p:cNvPr id="1086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87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Manipulate Variables</a:t>
            </a:r>
          </a:p>
        </p:txBody>
      </p:sp>
      <p:grpSp>
        <p:nvGrpSpPr>
          <p:cNvPr id="1090" name="Group"/>
          <p:cNvGrpSpPr/>
          <p:nvPr/>
        </p:nvGrpSpPr>
        <p:grpSpPr>
          <a:xfrm>
            <a:off x="8014905" y="2881105"/>
            <a:ext cx="2818196" cy="228903"/>
            <a:chOff x="0" y="0"/>
            <a:chExt cx="2818194" cy="228901"/>
          </a:xfrm>
        </p:grpSpPr>
        <p:sp>
          <p:nvSpPr>
            <p:cNvPr id="1088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1089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091" name="Line"/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092" name="pasted-image.pdf" descr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95" name="Group"/>
          <p:cNvGrpSpPr/>
          <p:nvPr/>
        </p:nvGrpSpPr>
        <p:grpSpPr>
          <a:xfrm>
            <a:off x="1202352" y="5963994"/>
            <a:ext cx="2483943" cy="276124"/>
            <a:chOff x="0" y="0"/>
            <a:chExt cx="2483942" cy="276123"/>
          </a:xfrm>
        </p:grpSpPr>
        <p:pic>
          <p:nvPicPr>
            <p:cNvPr id="1093" name="pasted-image.pdf" descr="pasted-image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94" name="summary function"/>
            <p:cNvSpPr txBox="1"/>
            <p:nvPr/>
          </p:nvSpPr>
          <p:spPr>
            <a:xfrm>
              <a:off x="169211" y="36983"/>
              <a:ext cx="1247446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summary function</a:t>
              </a:r>
            </a:p>
          </p:txBody>
        </p:sp>
      </p:grpSp>
      <p:pic>
        <p:nvPicPr>
          <p:cNvPr id="1096" name="pasted-image.pdf" descr="pasted-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7" name="rstudio.png" descr="rstudio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2294644" y="195549"/>
            <a:ext cx="1386697" cy="1607136"/>
          </a:xfrm>
          <a:prstGeom prst="rect">
            <a:avLst/>
          </a:prstGeom>
          <a:ln w="12700">
            <a:miter lim="400000"/>
          </a:ln>
        </p:spPr>
      </p:pic>
      <p:sp>
        <p:nvSpPr>
          <p:cNvPr id="1098" name="Three Column Layout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Three Column Layout: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099" name="Use a layout that flows and makes it easy to zero in on specific topics."/>
          <p:cNvSpPr txBox="1"/>
          <p:nvPr/>
        </p:nvSpPr>
        <p:spPr>
          <a:xfrm>
            <a:off x="311956" y="3855249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1"/>
              <a:defRPr b="0">
                <a:solidFill>
                  <a:srgbClr val="000000"/>
                </a:solidFill>
              </a:defRPr>
            </a:pPr>
            <a:r>
              <a:t>Use a </a:t>
            </a:r>
            <a:r>
              <a:rPr b="1"/>
              <a:t>layout</a:t>
            </a:r>
            <a:r>
              <a:t> that flows and makes it easy to zero in on specific topics.</a:t>
            </a:r>
          </a:p>
        </p:txBody>
      </p:sp>
      <p:sp>
        <p:nvSpPr>
          <p:cNvPr id="1100" name="Use visualizations to explain concepts quickly and concisely."/>
          <p:cNvSpPr txBox="1"/>
          <p:nvPr/>
        </p:nvSpPr>
        <p:spPr>
          <a:xfrm>
            <a:off x="322522" y="5576607"/>
            <a:ext cx="426473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1101" name="Use visual elements to make the sheet scannable."/>
          <p:cNvSpPr txBox="1"/>
          <p:nvPr/>
        </p:nvSpPr>
        <p:spPr>
          <a:xfrm>
            <a:off x="323328" y="6413156"/>
            <a:ext cx="4264736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t>Use visual elements to make the sheet </a:t>
            </a:r>
            <a:r>
              <a:rPr b="1"/>
              <a:t>scannable</a:t>
            </a:r>
            <a:r>
              <a:t>.</a:t>
            </a:r>
          </a:p>
        </p:txBody>
      </p:sp>
      <p:grpSp>
        <p:nvGrpSpPr>
          <p:cNvPr id="1109" name="Group"/>
          <p:cNvGrpSpPr/>
          <p:nvPr/>
        </p:nvGrpSpPr>
        <p:grpSpPr>
          <a:xfrm>
            <a:off x="1196148" y="6796480"/>
            <a:ext cx="2495154" cy="781280"/>
            <a:chOff x="0" y="0"/>
            <a:chExt cx="2495152" cy="781279"/>
          </a:xfrm>
        </p:grpSpPr>
        <p:sp>
          <p:nvSpPr>
            <p:cNvPr id="1102" name="i + geom_area() x, y, alpha, color, fill, linetype, size…"/>
            <p:cNvSpPr txBox="1"/>
            <p:nvPr/>
          </p:nvSpPr>
          <p:spPr>
            <a:xfrm>
              <a:off x="437483" y="0"/>
              <a:ext cx="2057670" cy="78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geom_area()</a:t>
              </a:r>
              <a:br/>
              <a:r>
                <a:rPr b="0"/>
                <a:t>x, y, alpha, color, fill, linetype, size</a:t>
              </a:r>
              <a:endParaRPr b="0"/>
            </a:p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geom_line()</a:t>
              </a:r>
              <a:br>
                <a:rPr b="0"/>
              </a:br>
              <a:r>
                <a:rPr b="0"/>
                <a:t>x, y, alpha, color, group, linetype, size</a:t>
              </a:r>
            </a:p>
          </p:txBody>
        </p:sp>
        <p:grpSp>
          <p:nvGrpSpPr>
            <p:cNvPr id="1105" name="Group"/>
            <p:cNvGrpSpPr/>
            <p:nvPr/>
          </p:nvGrpSpPr>
          <p:grpSpPr>
            <a:xfrm>
              <a:off x="0" y="406"/>
              <a:ext cx="360852" cy="358034"/>
              <a:chOff x="0" y="0"/>
              <a:chExt cx="360851" cy="358032"/>
            </a:xfrm>
          </p:grpSpPr>
          <p:pic>
            <p:nvPicPr>
              <p:cNvPr id="1103" name="pasted-image.pdf" descr="pasted-image.pdf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914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104" name="Shape"/>
              <p:cNvSpPr/>
              <p:nvPr/>
            </p:nvSpPr>
            <p:spPr>
              <a:xfrm>
                <a:off x="0" y="64434"/>
                <a:ext cx="357951" cy="29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6494"/>
                    </a:moveTo>
                    <a:lnTo>
                      <a:pt x="2100" y="15338"/>
                    </a:lnTo>
                    <a:lnTo>
                      <a:pt x="3580" y="14133"/>
                    </a:lnTo>
                    <a:lnTo>
                      <a:pt x="4590" y="12375"/>
                    </a:lnTo>
                    <a:cubicBezTo>
                      <a:pt x="4727" y="12127"/>
                      <a:pt x="4864" y="11878"/>
                      <a:pt x="5001" y="11630"/>
                    </a:cubicBezTo>
                    <a:cubicBezTo>
                      <a:pt x="5138" y="11381"/>
                      <a:pt x="5276" y="11133"/>
                      <a:pt x="5413" y="10884"/>
                    </a:cubicBezTo>
                    <a:cubicBezTo>
                      <a:pt x="5582" y="11316"/>
                      <a:pt x="5751" y="11747"/>
                      <a:pt x="5921" y="12178"/>
                    </a:cubicBezTo>
                    <a:cubicBezTo>
                      <a:pt x="6090" y="12610"/>
                      <a:pt x="6260" y="13041"/>
                      <a:pt x="6429" y="13472"/>
                    </a:cubicBezTo>
                    <a:lnTo>
                      <a:pt x="8062" y="12224"/>
                    </a:lnTo>
                    <a:lnTo>
                      <a:pt x="9255" y="10392"/>
                    </a:lnTo>
                    <a:lnTo>
                      <a:pt x="10479" y="7160"/>
                    </a:lnTo>
                    <a:lnTo>
                      <a:pt x="12185" y="8959"/>
                    </a:lnTo>
                    <a:lnTo>
                      <a:pt x="13256" y="6557"/>
                    </a:lnTo>
                    <a:lnTo>
                      <a:pt x="14480" y="3207"/>
                    </a:lnTo>
                    <a:lnTo>
                      <a:pt x="15484" y="0"/>
                    </a:lnTo>
                    <a:lnTo>
                      <a:pt x="16816" y="3764"/>
                    </a:lnTo>
                    <a:lnTo>
                      <a:pt x="18301" y="3049"/>
                    </a:lnTo>
                    <a:lnTo>
                      <a:pt x="19746" y="6934"/>
                    </a:lnTo>
                    <a:lnTo>
                      <a:pt x="21600" y="10679"/>
                    </a:lnTo>
                    <a:lnTo>
                      <a:pt x="21458" y="21600"/>
                    </a:lnTo>
                    <a:lnTo>
                      <a:pt x="118" y="21508"/>
                    </a:lnTo>
                    <a:lnTo>
                      <a:pt x="0" y="16494"/>
                    </a:lnTo>
                    <a:close/>
                  </a:path>
                </a:pathLst>
              </a:cu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1108" name="Group"/>
            <p:cNvGrpSpPr/>
            <p:nvPr/>
          </p:nvGrpSpPr>
          <p:grpSpPr>
            <a:xfrm>
              <a:off x="2533" y="396945"/>
              <a:ext cx="360323" cy="358033"/>
              <a:chOff x="0" y="0"/>
              <a:chExt cx="360321" cy="358032"/>
            </a:xfrm>
          </p:grpSpPr>
          <p:pic>
            <p:nvPicPr>
              <p:cNvPr id="1106" name="pasted-image.pdf" descr="pasted-image.pdf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80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107" name="Line"/>
              <p:cNvSpPr/>
              <p:nvPr/>
            </p:nvSpPr>
            <p:spPr>
              <a:xfrm>
                <a:off x="0" y="72284"/>
                <a:ext cx="360322" cy="223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04" y="20087"/>
                    </a:lnTo>
                    <a:lnTo>
                      <a:pt x="3587" y="18508"/>
                    </a:lnTo>
                    <a:lnTo>
                      <a:pt x="4599" y="16206"/>
                    </a:lnTo>
                    <a:cubicBezTo>
                      <a:pt x="4736" y="15881"/>
                      <a:pt x="4874" y="15555"/>
                      <a:pt x="5011" y="15230"/>
                    </a:cubicBezTo>
                    <a:cubicBezTo>
                      <a:pt x="5148" y="14905"/>
                      <a:pt x="5286" y="14579"/>
                      <a:pt x="5423" y="14254"/>
                    </a:cubicBezTo>
                    <a:cubicBezTo>
                      <a:pt x="5593" y="14819"/>
                      <a:pt x="5762" y="15384"/>
                      <a:pt x="5932" y="15948"/>
                    </a:cubicBezTo>
                    <a:cubicBezTo>
                      <a:pt x="6102" y="16513"/>
                      <a:pt x="6272" y="17078"/>
                      <a:pt x="6442" y="17643"/>
                    </a:cubicBezTo>
                    <a:lnTo>
                      <a:pt x="8078" y="16008"/>
                    </a:lnTo>
                    <a:lnTo>
                      <a:pt x="9272" y="13609"/>
                    </a:lnTo>
                    <a:lnTo>
                      <a:pt x="10499" y="9377"/>
                    </a:lnTo>
                    <a:lnTo>
                      <a:pt x="12208" y="11732"/>
                    </a:lnTo>
                    <a:lnTo>
                      <a:pt x="13281" y="8587"/>
                    </a:lnTo>
                    <a:lnTo>
                      <a:pt x="14507" y="4200"/>
                    </a:lnTo>
                    <a:lnTo>
                      <a:pt x="15513" y="0"/>
                    </a:lnTo>
                    <a:lnTo>
                      <a:pt x="16848" y="4930"/>
                    </a:lnTo>
                    <a:lnTo>
                      <a:pt x="18336" y="3993"/>
                    </a:lnTo>
                    <a:lnTo>
                      <a:pt x="19783" y="9080"/>
                    </a:lnTo>
                    <a:lnTo>
                      <a:pt x="21600" y="13583"/>
                    </a:lnTo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sp>
        <p:nvSpPr>
          <p:cNvPr id="1110" name="Use visual emphasis (like color, size, and font weight) to make important information easy to find."/>
          <p:cNvSpPr txBox="1"/>
          <p:nvPr/>
        </p:nvSpPr>
        <p:spPr>
          <a:xfrm>
            <a:off x="323328" y="7759606"/>
            <a:ext cx="4264736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4"/>
              <a:defRPr b="0">
                <a:solidFill>
                  <a:srgbClr val="000000"/>
                </a:solidFill>
              </a:defRPr>
            </a:pPr>
            <a:r>
              <a:t>Use visual </a:t>
            </a:r>
            <a:r>
              <a:rPr b="1"/>
              <a:t>emphasis</a:t>
            </a:r>
            <a:r>
              <a:t> (like color, size, and font weight) to make important information easy to find.</a:t>
            </a:r>
          </a:p>
        </p:txBody>
      </p:sp>
      <p:sp>
        <p:nvSpPr>
          <p:cNvPr id="1111" name="COPYRIGHT"/>
          <p:cNvSpPr txBox="1"/>
          <p:nvPr/>
        </p:nvSpPr>
        <p:spPr>
          <a:xfrm>
            <a:off x="306822" y="8835097"/>
            <a:ext cx="81869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COPYRIGHT</a:t>
            </a:r>
          </a:p>
        </p:txBody>
      </p:sp>
      <p:sp>
        <p:nvSpPr>
          <p:cNvPr id="1112" name="dplyr::lag() - Offset elements by 1…"/>
          <p:cNvSpPr txBox="1"/>
          <p:nvPr/>
        </p:nvSpPr>
        <p:spPr>
          <a:xfrm>
            <a:off x="1215426" y="8253231"/>
            <a:ext cx="235489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</p:txBody>
      </p:sp>
      <p:sp>
        <p:nvSpPr>
          <p:cNvPr id="1113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14" name="Use headers, colors, and/or backgrounds to separate or group together sections."/>
          <p:cNvSpPr txBox="1"/>
          <p:nvPr/>
        </p:nvSpPr>
        <p:spPr>
          <a:xfrm>
            <a:off x="4791188" y="1892216"/>
            <a:ext cx="2912301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</p:txBody>
      </p:sp>
      <p:sp>
        <p:nvSpPr>
          <p:cNvPr id="1115" name="Create a visual hierarchy. Help users navigate the page with titles, subtitles, and subsubtitles"/>
          <p:cNvSpPr txBox="1"/>
          <p:nvPr/>
        </p:nvSpPr>
        <p:spPr>
          <a:xfrm>
            <a:off x="7892705" y="1891288"/>
            <a:ext cx="3207385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1116" name="Quickly identify content with a package hexsticker (if available)…"/>
          <p:cNvSpPr txBox="1"/>
          <p:nvPr/>
        </p:nvSpPr>
        <p:spPr>
          <a:xfrm>
            <a:off x="11083583" y="1892300"/>
            <a:ext cx="2537610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</p:txBody>
      </p:sp>
      <p:grpSp>
        <p:nvGrpSpPr>
          <p:cNvPr id="1119" name="Group"/>
          <p:cNvGrpSpPr/>
          <p:nvPr/>
        </p:nvGrpSpPr>
        <p:grpSpPr>
          <a:xfrm>
            <a:off x="4841546" y="2388629"/>
            <a:ext cx="827380" cy="215901"/>
            <a:chOff x="0" y="0"/>
            <a:chExt cx="827378" cy="215900"/>
          </a:xfrm>
        </p:grpSpPr>
        <p:sp>
          <p:nvSpPr>
            <p:cNvPr id="1117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1118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122" name="Group"/>
          <p:cNvGrpSpPr/>
          <p:nvPr/>
        </p:nvGrpSpPr>
        <p:grpSpPr>
          <a:xfrm>
            <a:off x="5800505" y="2383907"/>
            <a:ext cx="840852" cy="397495"/>
            <a:chOff x="0" y="0"/>
            <a:chExt cx="840851" cy="397494"/>
          </a:xfrm>
        </p:grpSpPr>
        <p:sp>
          <p:nvSpPr>
            <p:cNvPr id="1120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21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2</a:t>
              </a:r>
            </a:p>
          </p:txBody>
        </p:sp>
      </p:grpSp>
      <p:grpSp>
        <p:nvGrpSpPr>
          <p:cNvPr id="1125" name="Group"/>
          <p:cNvGrpSpPr/>
          <p:nvPr/>
        </p:nvGrpSpPr>
        <p:grpSpPr>
          <a:xfrm>
            <a:off x="6766455" y="2386231"/>
            <a:ext cx="840342" cy="679874"/>
            <a:chOff x="0" y="0"/>
            <a:chExt cx="840341" cy="679872"/>
          </a:xfrm>
        </p:grpSpPr>
        <p:sp>
          <p:nvSpPr>
            <p:cNvPr id="1123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24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1128" name="Group"/>
          <p:cNvGrpSpPr/>
          <p:nvPr/>
        </p:nvGrpSpPr>
        <p:grpSpPr>
          <a:xfrm>
            <a:off x="8014905" y="2379454"/>
            <a:ext cx="2815850" cy="431801"/>
            <a:chOff x="0" y="0"/>
            <a:chExt cx="2815849" cy="431800"/>
          </a:xfrm>
        </p:grpSpPr>
        <p:sp>
          <p:nvSpPr>
            <p:cNvPr id="1126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b="0" sz="250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1127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129" name="SUBSUBTITLE"/>
          <p:cNvSpPr txBox="1"/>
          <p:nvPr/>
        </p:nvSpPr>
        <p:spPr>
          <a:xfrm>
            <a:off x="8014905" y="321160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1130" name="Line"/>
          <p:cNvSpPr/>
          <p:nvPr/>
        </p:nvSpPr>
        <p:spPr>
          <a:xfrm>
            <a:off x="13322994" y="1787872"/>
            <a:ext cx="185570" cy="4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9" h="21243" fill="norm" stroke="1" extrusionOk="0">
                <a:moveTo>
                  <a:pt x="0" y="21139"/>
                </a:moveTo>
                <a:cubicBezTo>
                  <a:pt x="6349" y="21600"/>
                  <a:pt x="12765" y="20509"/>
                  <a:pt x="16945" y="18263"/>
                </a:cubicBezTo>
                <a:cubicBezTo>
                  <a:pt x="20040" y="16600"/>
                  <a:pt x="21600" y="14493"/>
                  <a:pt x="21403" y="12366"/>
                </a:cubicBezTo>
                <a:lnTo>
                  <a:pt x="20454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31" name="Logistics"/>
          <p:cNvSpPr txBox="1"/>
          <p:nvPr/>
        </p:nvSpPr>
        <p:spPr>
          <a:xfrm>
            <a:off x="4816588" y="385422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1132" name="Line"/>
          <p:cNvSpPr/>
          <p:nvPr/>
        </p:nvSpPr>
        <p:spPr>
          <a:xfrm>
            <a:off x="4814439" y="3892550"/>
            <a:ext cx="43096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33" name="Useful Elements"/>
          <p:cNvSpPr txBox="1"/>
          <p:nvPr/>
        </p:nvSpPr>
        <p:spPr>
          <a:xfrm>
            <a:off x="9392593" y="3854449"/>
            <a:ext cx="21793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Useful Elements</a:t>
            </a:r>
          </a:p>
        </p:txBody>
      </p:sp>
      <p:sp>
        <p:nvSpPr>
          <p:cNvPr id="1134" name="Line"/>
          <p:cNvSpPr/>
          <p:nvPr/>
        </p:nvSpPr>
        <p:spPr>
          <a:xfrm>
            <a:off x="9377743" y="3892778"/>
            <a:ext cx="429697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35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4787900" y="4734875"/>
            <a:ext cx="4080953" cy="993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11" invalidUrl="" action="" tgtFrame="" tooltip="" history="1" highlightClick="0" endSnd="0"/>
              </a:rPr>
              <a:t>www.fontsquirrel.com/fonts/source-sans-pro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12" invalidUrl="" action="" tgtFrame="" tooltip="" history="1" highlightClick="0" endSnd="0"/>
              </a:rPr>
              <a:t>fortawesome.github.io/Font-Awesome/get-started/</a:t>
            </a:r>
          </a:p>
        </p:txBody>
      </p:sp>
      <p:sp>
        <p:nvSpPr>
          <p:cNvPr id="1136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4787900" y="5843136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To use a </a:t>
            </a:r>
            <a:r>
              <a:rPr b="1"/>
              <a:t>font awesome</a:t>
            </a:r>
            <a:r>
              <a:t> icon, copy and paste one from here </a:t>
            </a:r>
            <a:r>
              <a:rPr u="sng">
                <a:hlinkClick r:id="rId13" invalidUrl="" action="" tgtFrame="" tooltip="" history="1" highlightClick="0" endSnd="0"/>
              </a:rPr>
              <a:t>fortawesome.github.io/Font-Awesome/cheatsheet/</a:t>
            </a:r>
            <a:r>
              <a:t>. Then set the text font to font awesome.</a:t>
            </a:r>
          </a:p>
        </p:txBody>
      </p:sp>
      <p:sp>
        <p:nvSpPr>
          <p:cNvPr id="1137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4787900" y="8217956"/>
            <a:ext cx="4154098" cy="186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1138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4787900" y="7043835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1139" name="FONTS"/>
          <p:cNvSpPr txBox="1"/>
          <p:nvPr/>
        </p:nvSpPr>
        <p:spPr>
          <a:xfrm>
            <a:off x="4787900" y="4423669"/>
            <a:ext cx="4876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FONTS</a:t>
            </a:r>
          </a:p>
        </p:txBody>
      </p:sp>
      <p:sp>
        <p:nvSpPr>
          <p:cNvPr id="1140" name="KEYNOTE"/>
          <p:cNvSpPr txBox="1"/>
          <p:nvPr/>
        </p:nvSpPr>
        <p:spPr>
          <a:xfrm>
            <a:off x="4787900" y="6757624"/>
            <a:ext cx="6647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1141" name="KEYNOTE TIPS"/>
          <p:cNvSpPr txBox="1"/>
          <p:nvPr/>
        </p:nvSpPr>
        <p:spPr>
          <a:xfrm>
            <a:off x="4787900" y="7933359"/>
            <a:ext cx="99989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1142" name="    "/>
          <p:cNvSpPr txBox="1"/>
          <p:nvPr/>
        </p:nvSpPr>
        <p:spPr>
          <a:xfrm>
            <a:off x="9552767" y="6097569"/>
            <a:ext cx="2015955" cy="4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90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    </a:t>
            </a:r>
          </a:p>
        </p:txBody>
      </p:sp>
      <p:sp>
        <p:nvSpPr>
          <p:cNvPr id="1143" name="These are just font awesome characters"/>
          <p:cNvSpPr txBox="1"/>
          <p:nvPr/>
        </p:nvSpPr>
        <p:spPr>
          <a:xfrm>
            <a:off x="11533227" y="6115041"/>
            <a:ext cx="1386696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These are just font awesome characters</a:t>
            </a:r>
          </a:p>
        </p:txBody>
      </p:sp>
      <p:grpSp>
        <p:nvGrpSpPr>
          <p:cNvPr id="1149" name="Group"/>
          <p:cNvGrpSpPr/>
          <p:nvPr/>
        </p:nvGrpSpPr>
        <p:grpSpPr>
          <a:xfrm>
            <a:off x="9563191" y="7051781"/>
            <a:ext cx="735185" cy="769395"/>
            <a:chOff x="299157" y="0"/>
            <a:chExt cx="735183" cy="769393"/>
          </a:xfrm>
        </p:grpSpPr>
        <p:graphicFrame>
          <p:nvGraphicFramePr>
            <p:cNvPr id="1144" name="Table"/>
            <p:cNvGraphicFramePr/>
            <p:nvPr/>
          </p:nvGraphicFramePr>
          <p:xfrm>
            <a:off x="314133" y="56485"/>
            <a:ext cx="712910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F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M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1145" name="Rectangle"/>
            <p:cNvSpPr/>
            <p:nvPr/>
          </p:nvSpPr>
          <p:spPr>
            <a:xfrm>
              <a:off x="299157" y="0"/>
              <a:ext cx="735185" cy="767058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46" name="Line"/>
            <p:cNvSpPr/>
            <p:nvPr/>
          </p:nvSpPr>
          <p:spPr>
            <a:xfrm>
              <a:off x="308022" y="363273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47" name="Line"/>
            <p:cNvSpPr/>
            <p:nvPr/>
          </p:nvSpPr>
          <p:spPr>
            <a:xfrm>
              <a:off x="308022" y="514509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48" name="Line"/>
            <p:cNvSpPr/>
            <p:nvPr/>
          </p:nvSpPr>
          <p:spPr>
            <a:xfrm>
              <a:off x="308022" y="675204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164" name="Group"/>
          <p:cNvGrpSpPr/>
          <p:nvPr/>
        </p:nvGrpSpPr>
        <p:grpSpPr>
          <a:xfrm>
            <a:off x="11781384" y="8382717"/>
            <a:ext cx="444501" cy="444501"/>
            <a:chOff x="0" y="0"/>
            <a:chExt cx="444500" cy="444500"/>
          </a:xfrm>
        </p:grpSpPr>
        <p:sp>
          <p:nvSpPr>
            <p:cNvPr id="1150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1159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1151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2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3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4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5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156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157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158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1160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61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62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63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170" name="Group"/>
          <p:cNvGrpSpPr/>
          <p:nvPr/>
        </p:nvGrpSpPr>
        <p:grpSpPr>
          <a:xfrm>
            <a:off x="11224224" y="8380695"/>
            <a:ext cx="448425" cy="448545"/>
            <a:chOff x="0" y="0"/>
            <a:chExt cx="448424" cy="448544"/>
          </a:xfrm>
        </p:grpSpPr>
        <p:pic>
          <p:nvPicPr>
            <p:cNvPr id="1165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66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67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68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69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173" name="Group"/>
          <p:cNvGrpSpPr/>
          <p:nvPr/>
        </p:nvGrpSpPr>
        <p:grpSpPr>
          <a:xfrm>
            <a:off x="10113826" y="8380696"/>
            <a:ext cx="448425" cy="448544"/>
            <a:chOff x="0" y="0"/>
            <a:chExt cx="448424" cy="448543"/>
          </a:xfrm>
        </p:grpSpPr>
        <p:pic>
          <p:nvPicPr>
            <p:cNvPr id="1171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72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1174" name="ICONS"/>
          <p:cNvSpPr txBox="1"/>
          <p:nvPr/>
        </p:nvSpPr>
        <p:spPr>
          <a:xfrm>
            <a:off x="9354493" y="5814529"/>
            <a:ext cx="4573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1175" name="MOCK TABLES"/>
          <p:cNvSpPr txBox="1"/>
          <p:nvPr/>
        </p:nvSpPr>
        <p:spPr>
          <a:xfrm>
            <a:off x="9354493" y="6752120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1176" name="MOCK GRAPHS"/>
          <p:cNvSpPr txBox="1"/>
          <p:nvPr/>
        </p:nvSpPr>
        <p:spPr>
          <a:xfrm>
            <a:off x="9354493" y="8025946"/>
            <a:ext cx="102626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1177" name="TABLES"/>
          <p:cNvSpPr txBox="1"/>
          <p:nvPr/>
        </p:nvSpPr>
        <p:spPr>
          <a:xfrm>
            <a:off x="9354493" y="9019660"/>
            <a:ext cx="54345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1178" name="CODE"/>
          <p:cNvSpPr txBox="1"/>
          <p:nvPr/>
        </p:nvSpPr>
        <p:spPr>
          <a:xfrm>
            <a:off x="9354493" y="4423669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grpSp>
        <p:nvGrpSpPr>
          <p:cNvPr id="1181" name="Group"/>
          <p:cNvGrpSpPr/>
          <p:nvPr/>
        </p:nvGrpSpPr>
        <p:grpSpPr>
          <a:xfrm>
            <a:off x="10669024" y="8380696"/>
            <a:ext cx="448425" cy="448544"/>
            <a:chOff x="0" y="0"/>
            <a:chExt cx="448424" cy="448543"/>
          </a:xfrm>
        </p:grpSpPr>
        <p:pic>
          <p:nvPicPr>
            <p:cNvPr id="1179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80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1182" name="ggplot(mpg, aes(hwy, cty)) +…"/>
          <p:cNvSpPr txBox="1"/>
          <p:nvPr/>
        </p:nvSpPr>
        <p:spPr>
          <a:xfrm>
            <a:off x="9559117" y="4938922"/>
            <a:ext cx="3025059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geom_point(aes(color = cyl))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1183" name="Where possible, use code that works when run."/>
          <p:cNvSpPr txBox="1"/>
          <p:nvPr/>
        </p:nvSpPr>
        <p:spPr>
          <a:xfrm>
            <a:off x="9511709" y="4648189"/>
            <a:ext cx="329154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1184" name="can help explain…"/>
          <p:cNvSpPr/>
          <p:nvPr/>
        </p:nvSpPr>
        <p:spPr>
          <a:xfrm>
            <a:off x="12274610" y="5175920"/>
            <a:ext cx="1250951" cy="59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696" y="0"/>
                </a:moveTo>
                <a:cubicBezTo>
                  <a:pt x="6986" y="0"/>
                  <a:pt x="6407" y="1215"/>
                  <a:pt x="6407" y="2707"/>
                </a:cubicBezTo>
                <a:lnTo>
                  <a:pt x="6407" y="6826"/>
                </a:lnTo>
                <a:lnTo>
                  <a:pt x="0" y="6797"/>
                </a:lnTo>
                <a:lnTo>
                  <a:pt x="6407" y="10483"/>
                </a:lnTo>
                <a:lnTo>
                  <a:pt x="6407" y="18907"/>
                </a:lnTo>
                <a:cubicBezTo>
                  <a:pt x="6407" y="20399"/>
                  <a:pt x="6986" y="21600"/>
                  <a:pt x="7696" y="21600"/>
                </a:cubicBezTo>
                <a:lnTo>
                  <a:pt x="20319" y="21600"/>
                </a:lnTo>
                <a:cubicBezTo>
                  <a:pt x="21028" y="21600"/>
                  <a:pt x="21600" y="20399"/>
                  <a:pt x="21600" y="18907"/>
                </a:cubicBezTo>
                <a:lnTo>
                  <a:pt x="21600" y="2707"/>
                </a:lnTo>
                <a:cubicBezTo>
                  <a:pt x="21600" y="1215"/>
                  <a:pt x="21028" y="0"/>
                  <a:pt x="20319" y="0"/>
                </a:cubicBezTo>
                <a:lnTo>
                  <a:pt x="769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can help explain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code</a:t>
            </a:r>
          </a:p>
        </p:txBody>
      </p:sp>
      <p:sp>
        <p:nvSpPr>
          <p:cNvPr id="1185" name="Word balloons"/>
          <p:cNvSpPr/>
          <p:nvPr/>
        </p:nvSpPr>
        <p:spPr>
          <a:xfrm>
            <a:off x="12463122" y="4692081"/>
            <a:ext cx="1056483" cy="483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136" y="0"/>
                </a:moveTo>
                <a:cubicBezTo>
                  <a:pt x="4296" y="0"/>
                  <a:pt x="3611" y="1497"/>
                  <a:pt x="3611" y="3334"/>
                </a:cubicBezTo>
                <a:lnTo>
                  <a:pt x="3611" y="15677"/>
                </a:lnTo>
                <a:lnTo>
                  <a:pt x="0" y="21600"/>
                </a:lnTo>
                <a:lnTo>
                  <a:pt x="4909" y="19951"/>
                </a:lnTo>
                <a:cubicBezTo>
                  <a:pt x="4986" y="19977"/>
                  <a:pt x="5056" y="20057"/>
                  <a:pt x="5136" y="20057"/>
                </a:cubicBezTo>
                <a:lnTo>
                  <a:pt x="20083" y="20057"/>
                </a:lnTo>
                <a:cubicBezTo>
                  <a:pt x="20923" y="20057"/>
                  <a:pt x="21600" y="18560"/>
                  <a:pt x="21600" y="16723"/>
                </a:cubicBezTo>
                <a:lnTo>
                  <a:pt x="21600" y="3334"/>
                </a:lnTo>
                <a:cubicBezTo>
                  <a:pt x="21600" y="1497"/>
                  <a:pt x="20923" y="0"/>
                  <a:pt x="20083" y="0"/>
                </a:cubicBezTo>
                <a:lnTo>
                  <a:pt x="513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Word balloons</a:t>
            </a:r>
          </a:p>
        </p:txBody>
      </p:sp>
      <p:graphicFrame>
        <p:nvGraphicFramePr>
          <p:cNvPr id="1186" name="Table"/>
          <p:cNvGraphicFramePr/>
          <p:nvPr/>
        </p:nvGraphicFramePr>
        <p:xfrm>
          <a:off x="10686528" y="7094435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7" name="Table"/>
          <p:cNvGraphicFramePr/>
          <p:nvPr/>
        </p:nvGraphicFramePr>
        <p:xfrm>
          <a:off x="11270728" y="704673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</a:tbl>
          </a:graphicData>
        </a:graphic>
      </p:graphicFrame>
      <p:sp>
        <p:nvSpPr>
          <p:cNvPr id="1188" name="Line"/>
          <p:cNvSpPr/>
          <p:nvPr/>
        </p:nvSpPr>
        <p:spPr>
          <a:xfrm>
            <a:off x="11065376" y="755305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189" name="Table"/>
          <p:cNvGraphicFramePr/>
          <p:nvPr/>
        </p:nvGraphicFramePr>
        <p:xfrm>
          <a:off x="11272053" y="743875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0" name="Table"/>
          <p:cNvGraphicFramePr/>
          <p:nvPr/>
        </p:nvGraphicFramePr>
        <p:xfrm>
          <a:off x="11272721" y="771146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1" name="Table"/>
          <p:cNvGraphicFramePr/>
          <p:nvPr/>
        </p:nvGraphicFramePr>
        <p:xfrm>
          <a:off x="11840238" y="7324452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sp>
        <p:nvSpPr>
          <p:cNvPr id="1192" name="Line"/>
          <p:cNvSpPr/>
          <p:nvPr/>
        </p:nvSpPr>
        <p:spPr>
          <a:xfrm>
            <a:off x="11682025" y="7553052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193" name="Table"/>
          <p:cNvGraphicFramePr/>
          <p:nvPr/>
        </p:nvGraphicFramePr>
        <p:xfrm>
          <a:off x="12449733" y="708778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194" name="Table"/>
          <p:cNvGraphicFramePr/>
          <p:nvPr/>
        </p:nvGraphicFramePr>
        <p:xfrm>
          <a:off x="13007537" y="7086976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195" name="Line"/>
          <p:cNvSpPr/>
          <p:nvPr/>
        </p:nvSpPr>
        <p:spPr>
          <a:xfrm>
            <a:off x="12835946" y="7204430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