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06347"/>
              <a:satOff val="69104"/>
              <a:lumOff val="-8949"/>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creativecommons.org/licenses/by/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r4ds.had.co.nz/explore-intro.html"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creativecommons.org/licenses/by/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r4ds.had.co.nz/explore-intro.html"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creativecommons.org/licenses/by/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r4ds.had.co.nz/explore-intro.html"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creativecommons.org/licenses/by/4.0/" TargetMode="External"/><Relationship Id="rId6" Type="http://schemas.openxmlformats.org/officeDocument/2006/relationships/hyperlink" Target="mailto:info@rstudio.com" TargetMode="External"/><Relationship Id="rId7" Type="http://schemas.openxmlformats.org/officeDocument/2006/relationships/hyperlink" Target="http://rstudio.com" TargetMode="External"/><Relationship Id="rId8" Type="http://schemas.openxmlformats.org/officeDocument/2006/relationships/image" Target="../media/image9.png"/><Relationship Id="rId9" Type="http://schemas.openxmlformats.org/officeDocument/2006/relationships/image" Target="../media/image8.png"/><Relationship Id="rId10" Type="http://schemas.openxmlformats.org/officeDocument/2006/relationships/image" Target="../media/image7.png"/><Relationship Id="rId11"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creativecommons.org/licenses/by/4.0/" TargetMode="External"/><Relationship Id="rId6" Type="http://schemas.openxmlformats.org/officeDocument/2006/relationships/hyperlink" Target="mailto:info@rstudio.com" TargetMode="External"/><Relationship Id="rId7" Type="http://schemas.openxmlformats.org/officeDocument/2006/relationships/hyperlink" Target="http://rstudio.com" TargetMode="External"/><Relationship Id="rId8" Type="http://schemas.openxmlformats.org/officeDocument/2006/relationships/image" Target="../media/image9.png"/><Relationship Id="rId9" Type="http://schemas.openxmlformats.org/officeDocument/2006/relationships/image" Target="../media/image8.png"/><Relationship Id="rId10" Type="http://schemas.openxmlformats.org/officeDocument/2006/relationships/image" Target="../media/image7.png"/><Relationship Id="rId11"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creativecommons.org/licenses/by/4.0/" TargetMode="External"/><Relationship Id="rId6" Type="http://schemas.openxmlformats.org/officeDocument/2006/relationships/hyperlink" Target="mailto:info@rstudio.com" TargetMode="External"/><Relationship Id="rId7" Type="http://schemas.openxmlformats.org/officeDocument/2006/relationships/hyperlink" Target="http://rstudio.com" TargetMode="External"/><Relationship Id="rId8" Type="http://schemas.openxmlformats.org/officeDocument/2006/relationships/image" Target="../media/image9.png"/><Relationship Id="rId9" Type="http://schemas.openxmlformats.org/officeDocument/2006/relationships/image" Target="../media/image8.png"/><Relationship Id="rId10" Type="http://schemas.openxmlformats.org/officeDocument/2006/relationships/image" Target="../media/image7.png"/><Relationship Id="rId11"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120"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121"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122"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123"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124"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125"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126"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127" name="A brief example of a data analysis using Apache Spark, R and sparklyr in local mode"/>
          <p:cNvSpPr txBox="1"/>
          <p:nvPr/>
        </p:nvSpPr>
        <p:spPr>
          <a:xfrm>
            <a:off x="10529335" y="1876061"/>
            <a:ext cx="2960278"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0"/>
              </a:spcBef>
              <a:defRPr b="0">
                <a:solidFill>
                  <a:srgbClr val="000000"/>
                </a:solidFill>
              </a:defRPr>
            </a:lvl1pPr>
          </a:lstStyle>
          <a:p>
            <a:pPr/>
            <a:r>
              <a:t>A brief example of a data analysis using Apache Spark, R and sparklyr in local mode</a:t>
            </a:r>
          </a:p>
        </p:txBody>
      </p:sp>
      <p:sp>
        <p:nvSpPr>
          <p:cNvPr id="128"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129"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130"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131"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132"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133"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4"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135"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6"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7"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138"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139"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40"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141"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42"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143" name="Arrow"/>
          <p:cNvSpPr/>
          <p:nvPr/>
        </p:nvSpPr>
        <p:spPr>
          <a:xfrm>
            <a:off x="4653753"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44" name="sparklyr.png" descr="sparklyr.png"/>
          <p:cNvPicPr>
            <a:picLocks noChangeAspect="1"/>
          </p:cNvPicPr>
          <p:nvPr/>
        </p:nvPicPr>
        <p:blipFill>
          <a:blip r:embed="rId4">
            <a:extLst/>
          </a:blip>
          <a:stretch>
            <a:fillRect/>
          </a:stretch>
        </p:blipFill>
        <p:spPr>
          <a:xfrm>
            <a:off x="12295695" y="182823"/>
            <a:ext cx="1397001" cy="1619078"/>
          </a:xfrm>
          <a:prstGeom prst="rect">
            <a:avLst/>
          </a:prstGeom>
          <a:ln w="12700">
            <a:miter lim="400000"/>
          </a:ln>
        </p:spPr>
      </p:pic>
      <p:sp>
        <p:nvSpPr>
          <p:cNvPr id="145" name="Data Science in Spark with Sparklyr : : CHEAT SHEET"/>
          <p:cNvSpPr txBox="1"/>
          <p:nvPr>
            <p:ph type="title"/>
          </p:nvPr>
        </p:nvSpPr>
        <p:spPr>
          <a:xfrm>
            <a:off x="275721" y="361177"/>
            <a:ext cx="11904852" cy="803346"/>
          </a:xfrm>
          <a:prstGeom prst="rect">
            <a:avLst/>
          </a:prstGeom>
        </p:spPr>
        <p:txBody>
          <a:bodyPr lIns="0" tIns="0" rIns="0" bIns="0" anchor="t"/>
          <a:lstStyle/>
          <a:p>
            <a:pPr/>
            <a:r>
              <a:t>Data Science in Spark with Sparklyr : : </a:t>
            </a:r>
            <a:r>
              <a:rPr sz="3300">
                <a:latin typeface="Source Sans Pro Semibold"/>
                <a:ea typeface="Source Sans Pro Semibold"/>
                <a:cs typeface="Source Sans Pro Semibold"/>
                <a:sym typeface="Source Sans Pro Semibold"/>
              </a:rPr>
              <a:t>CHEAT SHEET</a:t>
            </a:r>
            <a:r>
              <a:t> </a:t>
            </a:r>
          </a:p>
        </p:txBody>
      </p:sp>
      <p:sp>
        <p:nvSpPr>
          <p:cNvPr id="146"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47" name="pasted-image.pdf" descr="pasted-image.pdf"/>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48"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Intro</a:t>
            </a:r>
          </a:p>
        </p:txBody>
      </p:sp>
      <p:sp>
        <p:nvSpPr>
          <p:cNvPr id="149"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0"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Using </a:t>
            </a:r>
          </a:p>
          <a:p>
            <a:pPr lvl="1" indent="0">
              <a:lnSpc>
                <a:spcPct val="80000"/>
              </a:lnSpc>
              <a:spcBef>
                <a:spcPts val="0"/>
              </a:spcBef>
              <a:defRPr b="0" sz="2500">
                <a:solidFill>
                  <a:srgbClr val="628DB5"/>
                </a:solidFill>
              </a:defRPr>
            </a:pPr>
            <a:r>
              <a:t>sparklyr</a:t>
            </a:r>
          </a:p>
        </p:txBody>
      </p:sp>
      <p:sp>
        <p:nvSpPr>
          <p:cNvPr id="151"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2"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a:t>
            </a:r>
            <a:r>
              <a:t>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a:t>spark.rstudio.com</a:t>
            </a:r>
            <a:r>
              <a:t>  •  sparklyr  0.5  •  Updated: 2016-12</a:t>
            </a:r>
          </a:p>
        </p:txBody>
      </p:sp>
      <p:sp>
        <p:nvSpPr>
          <p:cNvPr id="153"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154"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155"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156"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157"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158"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159"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160"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9" invalidUrl="" action="" tgtFrame="" tooltip="" history="1" highlightClick="0" endSnd="0"/>
              </a:defRPr>
            </a:lvl1pPr>
          </a:lstStyle>
          <a:p>
            <a:pPr>
              <a:defRPr u="none"/>
            </a:pPr>
            <a:r>
              <a:rPr u="sng">
                <a:hlinkClick r:id="rId9" invalidUrl="" action="" tgtFrame="" tooltip="" history="1" highlightClick="0" endSnd="0"/>
              </a:rPr>
              <a:t>R for Data Science, Grolemund &amp; Wickham</a:t>
            </a:r>
          </a:p>
        </p:txBody>
      </p:sp>
      <p:pic>
        <p:nvPicPr>
          <p:cNvPr id="161" name="spark_tab.png" descr="spark_tab.png"/>
          <p:cNvPicPr>
            <a:picLocks noChangeAspect="1"/>
          </p:cNvPicPr>
          <p:nvPr/>
        </p:nvPicPr>
        <p:blipFill>
          <a:blip r:embed="rId10">
            <a:extLst/>
          </a:blip>
          <a:stretch>
            <a:fillRect/>
          </a:stretch>
        </p:blipFill>
        <p:spPr>
          <a:xfrm>
            <a:off x="426076" y="4377566"/>
            <a:ext cx="2727426" cy="1396744"/>
          </a:xfrm>
          <a:prstGeom prst="rect">
            <a:avLst/>
          </a:prstGeom>
          <a:ln w="12700">
            <a:miter lim="400000"/>
          </a:ln>
        </p:spPr>
      </p:pic>
      <p:sp>
        <p:nvSpPr>
          <p:cNvPr id="162"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163"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164"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165"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166"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167"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chemeClr val="accent1">
                    <a:satOff val="22051"/>
                    <a:lumOff val="15940"/>
                  </a:schemeClr>
                </a:solidFill>
              </a:defRPr>
            </a:lvl1pPr>
          </a:lstStyle>
          <a:p>
            <a:pPr/>
            <a:r>
              <a:t>RStudio Integrates with sparklyr</a:t>
            </a:r>
          </a:p>
        </p:txBody>
      </p:sp>
      <p:sp>
        <p:nvSpPr>
          <p:cNvPr id="168"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169" name="config &lt;- spark_config()…"/>
          <p:cNvSpPr txBox="1"/>
          <p:nvPr/>
        </p:nvSpPr>
        <p:spPr>
          <a:xfrm>
            <a:off x="3568905" y="93670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170"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171" name="Arrow"/>
          <p:cNvSpPr/>
          <p:nvPr/>
        </p:nvSpPr>
        <p:spPr>
          <a:xfrm>
            <a:off x="6121601"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2" name="Arrow"/>
          <p:cNvSpPr/>
          <p:nvPr/>
        </p:nvSpPr>
        <p:spPr>
          <a:xfrm>
            <a:off x="8789965" y="2261758"/>
            <a:ext cx="356401" cy="274242"/>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3"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174"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Cluster Deployment</a:t>
            </a:r>
          </a:p>
        </p:txBody>
      </p:sp>
      <p:sp>
        <p:nvSpPr>
          <p:cNvPr id="175"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76"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grpSp>
        <p:nvGrpSpPr>
          <p:cNvPr id="203" name="Group"/>
          <p:cNvGrpSpPr/>
          <p:nvPr/>
        </p:nvGrpSpPr>
        <p:grpSpPr>
          <a:xfrm>
            <a:off x="398808" y="6713785"/>
            <a:ext cx="2855818" cy="1735942"/>
            <a:chOff x="0" y="0"/>
            <a:chExt cx="2855817" cy="1735940"/>
          </a:xfrm>
        </p:grpSpPr>
        <p:sp>
          <p:nvSpPr>
            <p:cNvPr id="177" name="Driver Node"/>
            <p:cNvSpPr txBox="1"/>
            <p:nvPr/>
          </p:nvSpPr>
          <p:spPr>
            <a:xfrm>
              <a:off x="0" y="276013"/>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178"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79" name="RStudio-Ball.png" descr="RStudio-Ball.png"/>
            <p:cNvPicPr>
              <a:picLocks noChangeAspect="1"/>
            </p:cNvPicPr>
            <p:nvPr/>
          </p:nvPicPr>
          <p:blipFill>
            <a:blip r:embed="rId11">
              <a:extLst/>
            </a:blip>
            <a:stretch>
              <a:fillRect/>
            </a:stretch>
          </p:blipFill>
          <p:spPr>
            <a:xfrm>
              <a:off x="245576" y="607865"/>
              <a:ext cx="289732" cy="289733"/>
            </a:xfrm>
            <a:prstGeom prst="rect">
              <a:avLst/>
            </a:prstGeom>
            <a:ln w="12700" cap="flat">
              <a:noFill/>
              <a:miter lim="400000"/>
            </a:ln>
            <a:effectLst/>
          </p:spPr>
        </p:pic>
        <p:pic>
          <p:nvPicPr>
            <p:cNvPr id="180" name="spark-logo-trademark.png" descr="spark-logo-trademark.png"/>
            <p:cNvPicPr>
              <a:picLocks noChangeAspect="1"/>
            </p:cNvPicPr>
            <p:nvPr/>
          </p:nvPicPr>
          <p:blipFill>
            <a:blip r:embed="rId12">
              <a:extLst/>
            </a:blip>
            <a:stretch>
              <a:fillRect/>
            </a:stretch>
          </p:blipFill>
          <p:spPr>
            <a:xfrm>
              <a:off x="168976" y="922135"/>
              <a:ext cx="463252" cy="246411"/>
            </a:xfrm>
            <a:prstGeom prst="rect">
              <a:avLst/>
            </a:prstGeom>
            <a:ln w="12700" cap="flat">
              <a:noFill/>
              <a:miter lim="400000"/>
            </a:ln>
            <a:effectLst/>
          </p:spPr>
        </p:pic>
        <p:sp>
          <p:nvSpPr>
            <p:cNvPr id="181" name="Worker Nodes"/>
            <p:cNvSpPr txBox="1"/>
            <p:nvPr/>
          </p:nvSpPr>
          <p:spPr>
            <a:xfrm>
              <a:off x="1866122"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pic>
          <p:nvPicPr>
            <p:cNvPr id="182" name="hive.png" descr="hive.png"/>
            <p:cNvPicPr>
              <a:picLocks noChangeAspect="1"/>
            </p:cNvPicPr>
            <p:nvPr/>
          </p:nvPicPr>
          <p:blipFill>
            <a:blip r:embed="rId13">
              <a:extLst/>
            </a:blip>
            <a:stretch>
              <a:fillRect/>
            </a:stretch>
          </p:blipFill>
          <p:spPr>
            <a:xfrm>
              <a:off x="194541" y="1201175"/>
              <a:ext cx="343628" cy="309266"/>
            </a:xfrm>
            <a:prstGeom prst="rect">
              <a:avLst/>
            </a:prstGeom>
            <a:ln w="12700" cap="flat">
              <a:noFill/>
              <a:miter lim="400000"/>
            </a:ln>
            <a:effectLst/>
          </p:spPr>
        </p:pic>
        <p:sp>
          <p:nvSpPr>
            <p:cNvPr id="183"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184"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185"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186"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187" name="hadoop.png" descr="hadoop.png"/>
            <p:cNvPicPr>
              <a:picLocks noChangeAspect="1"/>
            </p:cNvPicPr>
            <p:nvPr/>
          </p:nvPicPr>
          <p:blipFill>
            <a:blip r:embed="rId14">
              <a:extLst/>
            </a:blip>
            <a:stretch>
              <a:fillRect/>
            </a:stretch>
          </p:blipFill>
          <p:spPr>
            <a:xfrm>
              <a:off x="994294" y="358422"/>
              <a:ext cx="748278" cy="523794"/>
            </a:xfrm>
            <a:prstGeom prst="rect">
              <a:avLst/>
            </a:prstGeom>
            <a:ln w="12700" cap="flat">
              <a:noFill/>
              <a:miter lim="400000"/>
            </a:ln>
            <a:effectLst/>
          </p:spPr>
        </p:pic>
        <p:pic>
          <p:nvPicPr>
            <p:cNvPr id="188" name="mesos-logo.png" descr="mesos-logo.png"/>
            <p:cNvPicPr>
              <a:picLocks noChangeAspect="1"/>
            </p:cNvPicPr>
            <p:nvPr/>
          </p:nvPicPr>
          <p:blipFill>
            <a:blip r:embed="rId15">
              <a:extLst/>
            </a:blip>
            <a:stretch>
              <a:fillRect/>
            </a:stretch>
          </p:blipFill>
          <p:spPr>
            <a:xfrm>
              <a:off x="1219379" y="1301392"/>
              <a:ext cx="308973" cy="288834"/>
            </a:xfrm>
            <a:prstGeom prst="rect">
              <a:avLst/>
            </a:prstGeom>
            <a:ln w="12700" cap="flat">
              <a:noFill/>
              <a:miter lim="400000"/>
            </a:ln>
            <a:effectLst/>
          </p:spPr>
        </p:pic>
        <p:grpSp>
          <p:nvGrpSpPr>
            <p:cNvPr id="193" name="Group"/>
            <p:cNvGrpSpPr/>
            <p:nvPr/>
          </p:nvGrpSpPr>
          <p:grpSpPr>
            <a:xfrm>
              <a:off x="2072476" y="1057512"/>
              <a:ext cx="551588" cy="678429"/>
              <a:chOff x="0" y="0"/>
              <a:chExt cx="551587" cy="678427"/>
            </a:xfrm>
          </p:grpSpPr>
          <p:sp>
            <p:nvSpPr>
              <p:cNvPr id="189"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90"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191"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192"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198" name="Group"/>
            <p:cNvGrpSpPr/>
            <p:nvPr/>
          </p:nvGrpSpPr>
          <p:grpSpPr>
            <a:xfrm>
              <a:off x="2085176" y="260746"/>
              <a:ext cx="551588" cy="678429"/>
              <a:chOff x="0" y="0"/>
              <a:chExt cx="551587" cy="678427"/>
            </a:xfrm>
          </p:grpSpPr>
          <p:sp>
            <p:nvSpPr>
              <p:cNvPr id="194"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95"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196"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197"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199" name="Cluster Manager"/>
            <p:cNvSpPr txBox="1"/>
            <p:nvPr/>
          </p:nvSpPr>
          <p:spPr>
            <a:xfrm>
              <a:off x="864668" y="159655"/>
              <a:ext cx="1007529" cy="20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Cluster Manager</a:t>
              </a:r>
            </a:p>
          </p:txBody>
        </p:sp>
        <p:sp>
          <p:nvSpPr>
            <p:cNvPr id="200"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01"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02"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04"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grpSp>
        <p:nvGrpSpPr>
          <p:cNvPr id="222" name="Group"/>
          <p:cNvGrpSpPr/>
          <p:nvPr/>
        </p:nvGrpSpPr>
        <p:grpSpPr>
          <a:xfrm>
            <a:off x="784878" y="8610060"/>
            <a:ext cx="2194562" cy="1691668"/>
            <a:chOff x="0" y="0"/>
            <a:chExt cx="2194560" cy="1691667"/>
          </a:xfrm>
        </p:grpSpPr>
        <p:sp>
          <p:nvSpPr>
            <p:cNvPr id="205" name="Driver Node"/>
            <p:cNvSpPr txBox="1"/>
            <p:nvPr/>
          </p:nvSpPr>
          <p:spPr>
            <a:xfrm>
              <a:off x="0" y="293876"/>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206"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07" name="RStudio-Ball.png" descr="RStudio-Ball.png"/>
            <p:cNvPicPr>
              <a:picLocks noChangeAspect="1"/>
            </p:cNvPicPr>
            <p:nvPr/>
          </p:nvPicPr>
          <p:blipFill>
            <a:blip r:embed="rId11">
              <a:extLst/>
            </a:blip>
            <a:stretch>
              <a:fillRect/>
            </a:stretch>
          </p:blipFill>
          <p:spPr>
            <a:xfrm>
              <a:off x="245576" y="613029"/>
              <a:ext cx="289732" cy="289732"/>
            </a:xfrm>
            <a:prstGeom prst="rect">
              <a:avLst/>
            </a:prstGeom>
            <a:ln w="12700" cap="flat">
              <a:noFill/>
              <a:miter lim="400000"/>
            </a:ln>
            <a:effectLst/>
          </p:spPr>
        </p:pic>
        <p:pic>
          <p:nvPicPr>
            <p:cNvPr id="208" name="spark-logo-trademark.png" descr="spark-logo-trademark.png"/>
            <p:cNvPicPr>
              <a:picLocks noChangeAspect="1"/>
            </p:cNvPicPr>
            <p:nvPr/>
          </p:nvPicPr>
          <p:blipFill>
            <a:blip r:embed="rId12">
              <a:extLst/>
            </a:blip>
            <a:stretch>
              <a:fillRect/>
            </a:stretch>
          </p:blipFill>
          <p:spPr>
            <a:xfrm>
              <a:off x="168976" y="901898"/>
              <a:ext cx="463252" cy="246411"/>
            </a:xfrm>
            <a:prstGeom prst="rect">
              <a:avLst/>
            </a:prstGeom>
            <a:ln w="12700" cap="flat">
              <a:noFill/>
              <a:miter lim="400000"/>
            </a:ln>
            <a:effectLst/>
          </p:spPr>
        </p:pic>
        <p:grpSp>
          <p:nvGrpSpPr>
            <p:cNvPr id="213" name="Group"/>
            <p:cNvGrpSpPr/>
            <p:nvPr/>
          </p:nvGrpSpPr>
          <p:grpSpPr>
            <a:xfrm>
              <a:off x="1407559" y="1013239"/>
              <a:ext cx="551588" cy="678429"/>
              <a:chOff x="0" y="0"/>
              <a:chExt cx="551587" cy="678427"/>
            </a:xfrm>
          </p:grpSpPr>
          <p:sp>
            <p:nvSpPr>
              <p:cNvPr id="209"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10"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211"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212"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218" name="Group"/>
            <p:cNvGrpSpPr/>
            <p:nvPr/>
          </p:nvGrpSpPr>
          <p:grpSpPr>
            <a:xfrm>
              <a:off x="1423919" y="227258"/>
              <a:ext cx="551588" cy="678428"/>
              <a:chOff x="0" y="0"/>
              <a:chExt cx="551587" cy="678427"/>
            </a:xfrm>
          </p:grpSpPr>
          <p:sp>
            <p:nvSpPr>
              <p:cNvPr id="214"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15"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216"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217"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219" name="Worker Nodes"/>
            <p:cNvSpPr txBox="1"/>
            <p:nvPr/>
          </p:nvSpPr>
          <p:spPr>
            <a:xfrm>
              <a:off x="1204865"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sp>
          <p:nvSpPr>
            <p:cNvPr id="220"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1"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23"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Tuning Spark</a:t>
            </a:r>
          </a:p>
        </p:txBody>
      </p:sp>
      <p:sp>
        <p:nvSpPr>
          <p:cNvPr id="224"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25"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226"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227" name="spark.yarn.am.cores…"/>
          <p:cNvSpPr txBox="1"/>
          <p:nvPr/>
        </p:nvSpPr>
        <p:spPr>
          <a:xfrm>
            <a:off x="6188477" y="93670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sp>
        <p:nvSpPr>
          <p:cNvPr id="228" name="spark.executor.instances…"/>
          <p:cNvSpPr txBox="1"/>
          <p:nvPr/>
        </p:nvSpPr>
        <p:spPr>
          <a:xfrm>
            <a:off x="8015833" y="93670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229"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Getting Started</a:t>
            </a:r>
          </a:p>
        </p:txBody>
      </p:sp>
      <p:sp>
        <p:nvSpPr>
          <p:cNvPr id="230"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31"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Data Science Toolchain with Spark + sparklyr</a:t>
            </a:r>
          </a:p>
        </p:txBody>
      </p:sp>
      <p:sp>
        <p:nvSpPr>
          <p:cNvPr id="232"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235" name="Group"/>
          <p:cNvGrpSpPr/>
          <p:nvPr/>
        </p:nvGrpSpPr>
        <p:grpSpPr>
          <a:xfrm>
            <a:off x="3587727" y="3744218"/>
            <a:ext cx="2948439" cy="1173317"/>
            <a:chOff x="0" y="0"/>
            <a:chExt cx="2948438" cy="1173315"/>
          </a:xfrm>
        </p:grpSpPr>
        <p:sp>
          <p:nvSpPr>
            <p:cNvPr id="233" name="Install a local version of Spark:…"/>
            <p:cNvSpPr txBox="1"/>
            <p:nvPr/>
          </p:nvSpPr>
          <p:spPr>
            <a:xfrm>
              <a:off x="61382" y="239660"/>
              <a:ext cx="2887057" cy="933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2"/>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sc &lt;- spark_connect (master = "local")</a:t>
              </a:r>
              <a:r>
                <a:t> </a:t>
              </a:r>
            </a:p>
          </p:txBody>
        </p:sp>
        <p:sp>
          <p:nvSpPr>
            <p:cNvPr id="234" name="LOCAL MODE (No cluster required)"/>
            <p:cNvSpPr txBox="1"/>
            <p:nvPr/>
          </p:nvSpPr>
          <p:spPr>
            <a:xfrm>
              <a:off x="0" y="-1"/>
              <a:ext cx="224028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LOCAL MODE </a:t>
              </a:r>
              <a:r>
                <a:rPr b="0"/>
                <a:t>(No cluster required)</a:t>
              </a:r>
            </a:p>
          </p:txBody>
        </p:sp>
      </p:grpSp>
      <p:grpSp>
        <p:nvGrpSpPr>
          <p:cNvPr id="238" name="Group"/>
          <p:cNvGrpSpPr/>
          <p:nvPr/>
        </p:nvGrpSpPr>
        <p:grpSpPr>
          <a:xfrm>
            <a:off x="3587727" y="5117872"/>
            <a:ext cx="2935739" cy="1701698"/>
            <a:chOff x="0" y="0"/>
            <a:chExt cx="2935738" cy="1701696"/>
          </a:xfrm>
        </p:grpSpPr>
        <p:sp>
          <p:nvSpPr>
            <p:cNvPr id="236" name="Install RStudio Server or Pro on one  of the existing nodes…"/>
            <p:cNvSpPr txBox="1"/>
            <p:nvPr/>
          </p:nvSpPr>
          <p:spPr>
            <a:xfrm>
              <a:off x="48682" y="228193"/>
              <a:ext cx="2887057" cy="14735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Pro on one  of the existing nodes</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directory</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spark_connect(master=“[mesos URL]”,     version = “1.6.2”,  spark_home = [Cluster’s Spark path])</a:t>
              </a:r>
            </a:p>
          </p:txBody>
        </p:sp>
        <p:sp>
          <p:nvSpPr>
            <p:cNvPr id="237" name="ON A MESOS MANAGED CLUSTER"/>
            <p:cNvSpPr txBox="1"/>
            <p:nvPr/>
          </p:nvSpPr>
          <p:spPr>
            <a:xfrm>
              <a:off x="0" y="-1"/>
              <a:ext cx="219959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MESOS MANAGED CLUSTER</a:t>
              </a:r>
            </a:p>
          </p:txBody>
        </p:sp>
      </p:grpSp>
      <p:grpSp>
        <p:nvGrpSpPr>
          <p:cNvPr id="241" name="Group"/>
          <p:cNvGrpSpPr/>
          <p:nvPr/>
        </p:nvGrpSpPr>
        <p:grpSpPr>
          <a:xfrm>
            <a:off x="3588964" y="7075597"/>
            <a:ext cx="2934502" cy="1322758"/>
            <a:chOff x="0" y="0"/>
            <a:chExt cx="2934501" cy="1322757"/>
          </a:xfrm>
        </p:grpSpPr>
        <p:sp>
          <p:nvSpPr>
            <p:cNvPr id="239" name="The Livy REST application should be running on the cluster…"/>
            <p:cNvSpPr txBox="1"/>
            <p:nvPr/>
          </p:nvSpPr>
          <p:spPr>
            <a:xfrm>
              <a:off x="47445" y="233924"/>
              <a:ext cx="2887057" cy="1088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SzPct val="100000"/>
                <a:buAutoNum type="arabicPeriod" startAt="1"/>
                <a:defRPr b="0">
                  <a:solidFill>
                    <a:srgbClr val="000000"/>
                  </a:solidFill>
                  <a:latin typeface="+mj-lt"/>
                  <a:ea typeface="+mj-ea"/>
                  <a:cs typeface="+mj-cs"/>
                  <a:sym typeface="Source Sans Pro Light"/>
                </a:defRPr>
              </a:pPr>
              <a:r>
                <a:t>The Livy REST application should be running on the cluster</a:t>
              </a:r>
            </a:p>
            <a:p>
              <a:pPr marL="165100" indent="-165100">
                <a:lnSpc>
                  <a:spcPct val="90000"/>
                </a:lnSpc>
                <a:spcBef>
                  <a:spcPts val="0"/>
                </a:spcBef>
                <a:buSzPct val="100000"/>
                <a:buAutoNum type="arabicPeriod" startAt="1"/>
                <a:defRPr b="0">
                  <a:solidFill>
                    <a:srgbClr val="000000"/>
                  </a:solidFill>
                  <a:latin typeface="+mj-lt"/>
                  <a:ea typeface="+mj-ea"/>
                  <a:cs typeface="+mj-cs"/>
                  <a:sym typeface="Source Sans Pro Light"/>
                </a:defRPr>
              </a:pPr>
              <a:r>
                <a:t>Connect to the cluster</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sc &lt;- spark_connect(method = "livy",</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master = "http://host:port")</a:t>
              </a:r>
            </a:p>
          </p:txBody>
        </p:sp>
        <p:sp>
          <p:nvSpPr>
            <p:cNvPr id="240" name="USING LIVY (Experimental)"/>
            <p:cNvSpPr txBox="1"/>
            <p:nvPr/>
          </p:nvSpPr>
          <p:spPr>
            <a:xfrm>
              <a:off x="0" y="-1"/>
              <a:ext cx="175336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USING LIVY </a:t>
              </a:r>
              <a:r>
                <a:rPr b="0"/>
                <a:t>(Experimental)</a:t>
              </a:r>
            </a:p>
          </p:txBody>
        </p:sp>
      </p:grpSp>
      <p:grpSp>
        <p:nvGrpSpPr>
          <p:cNvPr id="244" name="Group"/>
          <p:cNvGrpSpPr/>
          <p:nvPr/>
        </p:nvGrpSpPr>
        <p:grpSpPr>
          <a:xfrm>
            <a:off x="6976350" y="3752795"/>
            <a:ext cx="2956154" cy="2082466"/>
            <a:chOff x="0" y="0"/>
            <a:chExt cx="2956152" cy="2082465"/>
          </a:xfrm>
        </p:grpSpPr>
        <p:sp>
          <p:nvSpPr>
            <p:cNvPr id="242" name="Install RStudio Server or RStudio Pro on one of the existing nodes, preferably an edge node…"/>
            <p:cNvSpPr txBox="1"/>
            <p:nvPr/>
          </p:nvSpPr>
          <p:spPr>
            <a:xfrm>
              <a:off x="69096" y="230839"/>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preferably an edge node</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Home Directory, it normally is “/usr/lib/spark”</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spark_connect(master=“yarn-client”, version = “1.6.2”,  spark_home = [Cluster’s Spark path])</a:t>
              </a:r>
            </a:p>
          </p:txBody>
        </p:sp>
        <p:sp>
          <p:nvSpPr>
            <p:cNvPr id="243" name="ON A YARN MANAGED CLUSTER"/>
            <p:cNvSpPr txBox="1"/>
            <p:nvPr/>
          </p:nvSpPr>
          <p:spPr>
            <a:xfrm>
              <a:off x="0" y="-1"/>
              <a:ext cx="208559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YARN MANAGED CLUSTER</a:t>
              </a:r>
            </a:p>
          </p:txBody>
        </p:sp>
      </p:grpSp>
      <p:grpSp>
        <p:nvGrpSpPr>
          <p:cNvPr id="247" name="Group"/>
          <p:cNvGrpSpPr/>
          <p:nvPr/>
        </p:nvGrpSpPr>
        <p:grpSpPr>
          <a:xfrm>
            <a:off x="6979639" y="6320073"/>
            <a:ext cx="3049996" cy="2078282"/>
            <a:chOff x="0" y="0"/>
            <a:chExt cx="3049995" cy="2078281"/>
          </a:xfrm>
        </p:grpSpPr>
        <p:sp>
          <p:nvSpPr>
            <p:cNvPr id="245" name="Install RStudio Server or RStudio Pro on one of the existing nodes or a server in  the same LAN…"/>
            <p:cNvSpPr txBox="1"/>
            <p:nvPr/>
          </p:nvSpPr>
          <p:spPr>
            <a:xfrm>
              <a:off x="162939" y="226655"/>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or a server in  the same LAN</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        </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(version =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3"/>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spark_connect(master=“spark://host:port“,  version = "2.0.1",  spark_home = spark_home_dir())</a:t>
              </a:r>
            </a:p>
          </p:txBody>
        </p:sp>
        <p:sp>
          <p:nvSpPr>
            <p:cNvPr id="246" name="ON A SPARK STANDALONE CLUSTER"/>
            <p:cNvSpPr txBox="1"/>
            <p:nvPr/>
          </p:nvSpPr>
          <p:spPr>
            <a:xfrm>
              <a:off x="0" y="-1"/>
              <a:ext cx="239450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SPARK STANDALONE CLUSTER</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249"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250"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251"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252"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253"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254"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255"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256"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257" name="A brief example of a data analysis using Apache Spark, R and sparklyr in local mode"/>
          <p:cNvSpPr txBox="1"/>
          <p:nvPr/>
        </p:nvSpPr>
        <p:spPr>
          <a:xfrm>
            <a:off x="10415035" y="1876061"/>
            <a:ext cx="3288272"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sz="1300">
                <a:solidFill>
                  <a:srgbClr val="DF8A2F"/>
                </a:solidFill>
              </a:defRPr>
            </a:lvl1pPr>
          </a:lstStyle>
          <a:p>
            <a:pPr/>
            <a:r>
              <a:t>A brief example of a data analysis using Apache Spark, R and sparklyr in local mode</a:t>
            </a:r>
          </a:p>
        </p:txBody>
      </p:sp>
      <p:sp>
        <p:nvSpPr>
          <p:cNvPr id="258"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259"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260"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261" name="Rectangle"/>
          <p:cNvSpPr/>
          <p:nvPr/>
        </p:nvSpPr>
        <p:spPr>
          <a:xfrm>
            <a:off x="3566651" y="3657809"/>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62" name="Rectangle"/>
          <p:cNvSpPr/>
          <p:nvPr/>
        </p:nvSpPr>
        <p:spPr>
          <a:xfrm>
            <a:off x="3566651" y="5196563"/>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63" name="Rectangle"/>
          <p:cNvSpPr/>
          <p:nvPr/>
        </p:nvSpPr>
        <p:spPr>
          <a:xfrm>
            <a:off x="3567888" y="7065388"/>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64" name="Rectangle"/>
          <p:cNvSpPr/>
          <p:nvPr/>
        </p:nvSpPr>
        <p:spPr>
          <a:xfrm>
            <a:off x="6955274" y="3653686"/>
            <a:ext cx="32771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65" name="Rectangle"/>
          <p:cNvSpPr/>
          <p:nvPr/>
        </p:nvSpPr>
        <p:spPr>
          <a:xfrm>
            <a:off x="6958562" y="6162888"/>
            <a:ext cx="32771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66" name="LOCAL MODE"/>
          <p:cNvSpPr txBox="1"/>
          <p:nvPr/>
        </p:nvSpPr>
        <p:spPr>
          <a:xfrm>
            <a:off x="3587727" y="3655318"/>
            <a:ext cx="901904"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LOCAL MODE</a:t>
            </a:r>
          </a:p>
        </p:txBody>
      </p:sp>
      <p:sp>
        <p:nvSpPr>
          <p:cNvPr id="267" name="ON A MESOS MANAGED CLUSTER"/>
          <p:cNvSpPr txBox="1"/>
          <p:nvPr/>
        </p:nvSpPr>
        <p:spPr>
          <a:xfrm>
            <a:off x="3587727" y="5206772"/>
            <a:ext cx="21995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MESOS MANAGED CLUSTER</a:t>
            </a:r>
          </a:p>
        </p:txBody>
      </p:sp>
      <p:sp>
        <p:nvSpPr>
          <p:cNvPr id="268" name="USING LIVY (Experimental)"/>
          <p:cNvSpPr txBox="1"/>
          <p:nvPr/>
        </p:nvSpPr>
        <p:spPr>
          <a:xfrm>
            <a:off x="3588964" y="7075597"/>
            <a:ext cx="175336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USING LIVY </a:t>
            </a:r>
            <a:r>
              <a:rPr b="0"/>
              <a:t>(Experimental)</a:t>
            </a:r>
          </a:p>
        </p:txBody>
      </p:sp>
      <p:sp>
        <p:nvSpPr>
          <p:cNvPr id="269" name="ON A YARN MANAGED CLUSTER"/>
          <p:cNvSpPr txBox="1"/>
          <p:nvPr/>
        </p:nvSpPr>
        <p:spPr>
          <a:xfrm>
            <a:off x="6976350" y="3663895"/>
            <a:ext cx="208559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YARN MANAGED CLUSTER</a:t>
            </a:r>
          </a:p>
        </p:txBody>
      </p:sp>
      <p:sp>
        <p:nvSpPr>
          <p:cNvPr id="270" name="ON A SPARK STANDALONE CLUSTER"/>
          <p:cNvSpPr txBox="1"/>
          <p:nvPr/>
        </p:nvSpPr>
        <p:spPr>
          <a:xfrm>
            <a:off x="6979639" y="6173097"/>
            <a:ext cx="239450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SPARK STANDALONE CLUSTER</a:t>
            </a:r>
          </a:p>
        </p:txBody>
      </p:sp>
      <p:sp>
        <p:nvSpPr>
          <p:cNvPr id="271"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272"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273"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274"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275"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276"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277"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278"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279"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280"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281"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282"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283" name="Arrow"/>
          <p:cNvSpPr/>
          <p:nvPr/>
        </p:nvSpPr>
        <p:spPr>
          <a:xfrm>
            <a:off x="4653753"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284" name="sparklyr.png" descr="sparklyr.png"/>
          <p:cNvPicPr>
            <a:picLocks noChangeAspect="1"/>
          </p:cNvPicPr>
          <p:nvPr/>
        </p:nvPicPr>
        <p:blipFill>
          <a:blip r:embed="rId4">
            <a:extLst/>
          </a:blip>
          <a:stretch>
            <a:fillRect/>
          </a:stretch>
        </p:blipFill>
        <p:spPr>
          <a:xfrm>
            <a:off x="12295695" y="182823"/>
            <a:ext cx="1397001" cy="1619078"/>
          </a:xfrm>
          <a:prstGeom prst="rect">
            <a:avLst/>
          </a:prstGeom>
          <a:ln w="12700">
            <a:miter lim="400000"/>
          </a:ln>
        </p:spPr>
      </p:pic>
      <p:sp>
        <p:nvSpPr>
          <p:cNvPr id="285" name="Data Science in Spark with Sparklyr : : CHEAT SHEET"/>
          <p:cNvSpPr txBox="1"/>
          <p:nvPr>
            <p:ph type="title"/>
          </p:nvPr>
        </p:nvSpPr>
        <p:spPr>
          <a:xfrm>
            <a:off x="275721" y="361177"/>
            <a:ext cx="11904852" cy="803346"/>
          </a:xfrm>
          <a:prstGeom prst="rect">
            <a:avLst/>
          </a:prstGeom>
        </p:spPr>
        <p:txBody>
          <a:bodyPr lIns="0" tIns="0" rIns="0" bIns="0" anchor="t"/>
          <a:lstStyle/>
          <a:p>
            <a:pPr/>
            <a:r>
              <a:t>Data Science in Spark with Sparklyr : : </a:t>
            </a:r>
            <a:r>
              <a:rPr sz="3300">
                <a:latin typeface="Source Sans Pro Semibold"/>
                <a:ea typeface="Source Sans Pro Semibold"/>
                <a:cs typeface="Source Sans Pro Semibold"/>
                <a:sym typeface="Source Sans Pro Semibold"/>
              </a:rPr>
              <a:t>CHEAT SHEET</a:t>
            </a:r>
            <a:r>
              <a:t> </a:t>
            </a:r>
          </a:p>
        </p:txBody>
      </p:sp>
      <p:sp>
        <p:nvSpPr>
          <p:cNvPr id="286"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87" name="pasted-image.pdf" descr="pasted-image.pdf"/>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288"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Intro</a:t>
            </a:r>
          </a:p>
        </p:txBody>
      </p:sp>
      <p:sp>
        <p:nvSpPr>
          <p:cNvPr id="289"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90"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Using </a:t>
            </a:r>
          </a:p>
          <a:p>
            <a:pPr lvl="1" indent="0">
              <a:lnSpc>
                <a:spcPct val="80000"/>
              </a:lnSpc>
              <a:spcBef>
                <a:spcPts val="0"/>
              </a:spcBef>
              <a:defRPr b="0" sz="2500">
                <a:solidFill>
                  <a:srgbClr val="628DB5"/>
                </a:solidFill>
              </a:defRPr>
            </a:pPr>
            <a:r>
              <a:t>sparklyr</a:t>
            </a:r>
          </a:p>
        </p:txBody>
      </p:sp>
      <p:sp>
        <p:nvSpPr>
          <p:cNvPr id="291"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92"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a:t>
            </a:r>
            <a:r>
              <a:t>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a:t>spark.rstudio.com</a:t>
            </a:r>
            <a:r>
              <a:t>  •  sparklyr  0.5  •  Updated: 2016-12</a:t>
            </a:r>
          </a:p>
        </p:txBody>
      </p:sp>
      <p:sp>
        <p:nvSpPr>
          <p:cNvPr id="293"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294"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295"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296"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297"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298"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299"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300"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9" invalidUrl="" action="" tgtFrame="" tooltip="" history="1" highlightClick="0" endSnd="0"/>
              </a:defRPr>
            </a:lvl1pPr>
          </a:lstStyle>
          <a:p>
            <a:pPr>
              <a:defRPr u="none"/>
            </a:pPr>
            <a:r>
              <a:rPr u="sng">
                <a:hlinkClick r:id="rId9" invalidUrl="" action="" tgtFrame="" tooltip="" history="1" highlightClick="0" endSnd="0"/>
              </a:rPr>
              <a:t>R for Data Science, Grolemund &amp; Wickham</a:t>
            </a:r>
          </a:p>
        </p:txBody>
      </p:sp>
      <p:sp>
        <p:nvSpPr>
          <p:cNvPr id="301" name="1. Install RStudio Server or RStudio Pro on one…"/>
          <p:cNvSpPr txBox="1"/>
          <p:nvPr/>
        </p:nvSpPr>
        <p:spPr>
          <a:xfrm>
            <a:off x="7082810" y="3920000"/>
            <a:ext cx="2887057"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RStudio Pro on one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of the existing nodes, preferably an edge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node</a:t>
            </a:r>
          </a:p>
        </p:txBody>
      </p:sp>
      <p:sp>
        <p:nvSpPr>
          <p:cNvPr id="302" name="3. Open a connection"/>
          <p:cNvSpPr txBox="1"/>
          <p:nvPr/>
        </p:nvSpPr>
        <p:spPr>
          <a:xfrm>
            <a:off x="7083346" y="5009992"/>
            <a:ext cx="287735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303" name="2. Locate path to the cluster’s Spark Home…"/>
          <p:cNvSpPr txBox="1"/>
          <p:nvPr/>
        </p:nvSpPr>
        <p:spPr>
          <a:xfrm>
            <a:off x="7096193" y="4581385"/>
            <a:ext cx="296109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Locate path to the cluster’s Spark Home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Directory, it normally is “/usr/lib/spark”</a:t>
            </a:r>
          </a:p>
        </p:txBody>
      </p:sp>
      <p:sp>
        <p:nvSpPr>
          <p:cNvPr id="304" name="spark_connect(master=“yarn-client”, version = “1.6.2”,  spark_home = [Cluster’s Spark path])"/>
          <p:cNvSpPr txBox="1"/>
          <p:nvPr/>
        </p:nvSpPr>
        <p:spPr>
          <a:xfrm>
            <a:off x="7283405" y="5233792"/>
            <a:ext cx="2818959"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spark_connect(master=“yarn-client”, version = “1.6.2”,  spark_home = [Cluster’s Spark path])</a:t>
            </a:r>
          </a:p>
        </p:txBody>
      </p:sp>
      <p:sp>
        <p:nvSpPr>
          <p:cNvPr id="305" name="1. Install RStudio Server or Pro on one  of the…"/>
          <p:cNvSpPr txBox="1"/>
          <p:nvPr/>
        </p:nvSpPr>
        <p:spPr>
          <a:xfrm>
            <a:off x="3671040" y="5448786"/>
            <a:ext cx="3146978" cy="406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Pro on one  of the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existing nodes</a:t>
            </a:r>
          </a:p>
        </p:txBody>
      </p:sp>
      <p:sp>
        <p:nvSpPr>
          <p:cNvPr id="306" name="3. Open a connection"/>
          <p:cNvSpPr txBox="1"/>
          <p:nvPr/>
        </p:nvSpPr>
        <p:spPr>
          <a:xfrm>
            <a:off x="3653795" y="6152915"/>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307" name="2. Locate path to the cluster’s Spark directory"/>
          <p:cNvSpPr txBox="1"/>
          <p:nvPr/>
        </p:nvSpPr>
        <p:spPr>
          <a:xfrm>
            <a:off x="3653795" y="5890927"/>
            <a:ext cx="297928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Locate path to the cluster’s Spark directory</a:t>
            </a:r>
          </a:p>
        </p:txBody>
      </p:sp>
      <p:sp>
        <p:nvSpPr>
          <p:cNvPr id="308" name="spark_connect(master=“[mesos URL]”,     version = “1.6.2”,  spark_home = [Cluster’s Spark path])"/>
          <p:cNvSpPr txBox="1"/>
          <p:nvPr/>
        </p:nvSpPr>
        <p:spPr>
          <a:xfrm>
            <a:off x="3807051" y="6346094"/>
            <a:ext cx="3006683" cy="56918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spark_connect(master=“[mesos URL]”,     version = “1.6.2”,  spark_home = [Cluster’s Spark path])</a:t>
            </a:r>
          </a:p>
        </p:txBody>
      </p:sp>
      <p:pic>
        <p:nvPicPr>
          <p:cNvPr id="309" name="spark_tab.png" descr="spark_tab.png"/>
          <p:cNvPicPr>
            <a:picLocks noChangeAspect="1"/>
          </p:cNvPicPr>
          <p:nvPr/>
        </p:nvPicPr>
        <p:blipFill>
          <a:blip r:embed="rId10">
            <a:extLst/>
          </a:blip>
          <a:stretch>
            <a:fillRect/>
          </a:stretch>
        </p:blipFill>
        <p:spPr>
          <a:xfrm>
            <a:off x="426076" y="4377566"/>
            <a:ext cx="2727426" cy="1396744"/>
          </a:xfrm>
          <a:prstGeom prst="rect">
            <a:avLst/>
          </a:prstGeom>
          <a:ln w="12700">
            <a:miter lim="400000"/>
          </a:ln>
        </p:spPr>
      </p:pic>
      <p:sp>
        <p:nvSpPr>
          <p:cNvPr id="310"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311"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312"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313"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314"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315"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chemeClr val="accent1">
                    <a:satOff val="22051"/>
                    <a:lumOff val="15940"/>
                  </a:schemeClr>
                </a:solidFill>
              </a:defRPr>
            </a:lvl1pPr>
          </a:lstStyle>
          <a:p>
            <a:pPr/>
            <a:r>
              <a:t>RStudio Integrates with sparklyr</a:t>
            </a:r>
          </a:p>
        </p:txBody>
      </p:sp>
      <p:sp>
        <p:nvSpPr>
          <p:cNvPr id="316"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317" name="config &lt;- spark_config()…"/>
          <p:cNvSpPr txBox="1"/>
          <p:nvPr/>
        </p:nvSpPr>
        <p:spPr>
          <a:xfrm>
            <a:off x="3568905" y="92908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318"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319" name="Arrow"/>
          <p:cNvSpPr/>
          <p:nvPr/>
        </p:nvSpPr>
        <p:spPr>
          <a:xfrm>
            <a:off x="6121601"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320" name="Arrow"/>
          <p:cNvSpPr/>
          <p:nvPr/>
        </p:nvSpPr>
        <p:spPr>
          <a:xfrm>
            <a:off x="8789965" y="2261758"/>
            <a:ext cx="356401" cy="274242"/>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321" name="1.   Install RStudio Server or RStudio Pro on…"/>
          <p:cNvSpPr txBox="1"/>
          <p:nvPr/>
        </p:nvSpPr>
        <p:spPr>
          <a:xfrm>
            <a:off x="7120459" y="6450553"/>
            <a:ext cx="2880496"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RStudio Pro on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one of the existing nodes or a server in  the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same LAN</a:t>
            </a:r>
          </a:p>
        </p:txBody>
      </p:sp>
      <p:sp>
        <p:nvSpPr>
          <p:cNvPr id="322" name="3.   Open a connection"/>
          <p:cNvSpPr txBox="1"/>
          <p:nvPr/>
        </p:nvSpPr>
        <p:spPr>
          <a:xfrm>
            <a:off x="7123600" y="7530687"/>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323" name="2.   Install a local version of Spark:…"/>
          <p:cNvSpPr txBox="1"/>
          <p:nvPr/>
        </p:nvSpPr>
        <p:spPr>
          <a:xfrm>
            <a:off x="7120208" y="7088199"/>
            <a:ext cx="292632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Install a local version of Spark: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spark_install (version = “2.0.1")</a:t>
            </a:r>
          </a:p>
        </p:txBody>
      </p:sp>
      <p:sp>
        <p:nvSpPr>
          <p:cNvPr id="324" name="spark_connect(master=“spark://host:port“,  version = &quot;2.0.1&quot;,  spark_home = spark_home_dir())"/>
          <p:cNvSpPr txBox="1"/>
          <p:nvPr/>
        </p:nvSpPr>
        <p:spPr>
          <a:xfrm>
            <a:off x="7348018" y="7758446"/>
            <a:ext cx="258671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spark_connect(master=“spark://host:port“,  version = "2.0.1",  spark_home = spark_home_dir())</a:t>
            </a:r>
          </a:p>
        </p:txBody>
      </p:sp>
      <p:sp>
        <p:nvSpPr>
          <p:cNvPr id="325" name="1. The Livy REST application should be running…"/>
          <p:cNvSpPr txBox="1"/>
          <p:nvPr/>
        </p:nvSpPr>
        <p:spPr>
          <a:xfrm>
            <a:off x="3671457" y="7313268"/>
            <a:ext cx="3062109"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The Livy REST application should be running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on the cluster</a:t>
            </a:r>
          </a:p>
        </p:txBody>
      </p:sp>
      <p:sp>
        <p:nvSpPr>
          <p:cNvPr id="326" name="2. Connect to the cluster"/>
          <p:cNvSpPr txBox="1"/>
          <p:nvPr/>
        </p:nvSpPr>
        <p:spPr>
          <a:xfrm>
            <a:off x="3662288" y="7726077"/>
            <a:ext cx="2530254" cy="19139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Connect to the cluster</a:t>
            </a:r>
          </a:p>
        </p:txBody>
      </p:sp>
      <p:sp>
        <p:nvSpPr>
          <p:cNvPr id="327" name="sc &lt;- spark_connect(master = “http://host:port” ,  method = “livy&quot;)"/>
          <p:cNvSpPr txBox="1"/>
          <p:nvPr/>
        </p:nvSpPr>
        <p:spPr>
          <a:xfrm>
            <a:off x="3844451" y="7928198"/>
            <a:ext cx="2926328"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lvl1pPr>
          </a:lstStyle>
          <a:p>
            <a:pPr/>
            <a:r>
              <a:t>sc &lt;- spark_connect(master = “http://host:port” ,  method = “livy")</a:t>
            </a:r>
          </a:p>
        </p:txBody>
      </p:sp>
      <p:sp>
        <p:nvSpPr>
          <p:cNvPr id="328" name="2. Open a connection"/>
          <p:cNvSpPr txBox="1"/>
          <p:nvPr/>
        </p:nvSpPr>
        <p:spPr>
          <a:xfrm>
            <a:off x="3684899" y="4644730"/>
            <a:ext cx="180538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Open a connection</a:t>
            </a:r>
          </a:p>
        </p:txBody>
      </p:sp>
      <p:sp>
        <p:nvSpPr>
          <p:cNvPr id="329" name="1. Install a local version of Spark:…"/>
          <p:cNvSpPr txBox="1"/>
          <p:nvPr/>
        </p:nvSpPr>
        <p:spPr>
          <a:xfrm>
            <a:off x="3684899" y="4178382"/>
            <a:ext cx="2077143"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a local version of Spark:</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spark_install ("2.0.1")</a:t>
            </a:r>
          </a:p>
        </p:txBody>
      </p:sp>
      <p:sp>
        <p:nvSpPr>
          <p:cNvPr id="330" name="Easy setup; no cluster required"/>
          <p:cNvSpPr txBox="1"/>
          <p:nvPr/>
        </p:nvSpPr>
        <p:spPr>
          <a:xfrm>
            <a:off x="3716971" y="3930911"/>
            <a:ext cx="3008837"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b="0" i="1">
                <a:solidFill>
                  <a:srgbClr val="DF8A2F"/>
                </a:solidFill>
                <a:latin typeface="Source Sans Pro Semibold"/>
                <a:ea typeface="Source Sans Pro Semibold"/>
                <a:cs typeface="Source Sans Pro Semibold"/>
                <a:sym typeface="Source Sans Pro Semibold"/>
              </a:defRPr>
            </a:lvl1pPr>
          </a:lstStyle>
          <a:p>
            <a:pPr/>
            <a:r>
              <a:t>Easy setup; no cluster required</a:t>
            </a:r>
          </a:p>
        </p:txBody>
      </p:sp>
      <p:sp>
        <p:nvSpPr>
          <p:cNvPr id="331" name="sc &lt;- spark_connect (master = &quot;local&quot;)"/>
          <p:cNvSpPr txBox="1"/>
          <p:nvPr/>
        </p:nvSpPr>
        <p:spPr>
          <a:xfrm>
            <a:off x="3845500" y="4843358"/>
            <a:ext cx="2586713"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sc &lt;- spark_connect (master = "local")</a:t>
            </a:r>
            <a:r>
              <a:t> </a:t>
            </a:r>
          </a:p>
        </p:txBody>
      </p:sp>
      <p:sp>
        <p:nvSpPr>
          <p:cNvPr id="332"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333"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Cluster Deployment</a:t>
            </a:r>
          </a:p>
        </p:txBody>
      </p:sp>
      <p:sp>
        <p:nvSpPr>
          <p:cNvPr id="334"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35"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sp>
        <p:nvSpPr>
          <p:cNvPr id="336" name="Line"/>
          <p:cNvSpPr/>
          <p:nvPr/>
        </p:nvSpPr>
        <p:spPr>
          <a:xfrm>
            <a:off x="338992" y="6561109"/>
            <a:ext cx="29122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363" name="Group"/>
          <p:cNvGrpSpPr/>
          <p:nvPr/>
        </p:nvGrpSpPr>
        <p:grpSpPr>
          <a:xfrm>
            <a:off x="398808" y="6650285"/>
            <a:ext cx="2855818" cy="1735942"/>
            <a:chOff x="0" y="0"/>
            <a:chExt cx="2855817" cy="1735940"/>
          </a:xfrm>
        </p:grpSpPr>
        <p:sp>
          <p:nvSpPr>
            <p:cNvPr id="337" name="Driver Node"/>
            <p:cNvSpPr txBox="1"/>
            <p:nvPr/>
          </p:nvSpPr>
          <p:spPr>
            <a:xfrm>
              <a:off x="0" y="276013"/>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338"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39" name="RStudio-Ball.png" descr="RStudio-Ball.png"/>
            <p:cNvPicPr>
              <a:picLocks noChangeAspect="1"/>
            </p:cNvPicPr>
            <p:nvPr/>
          </p:nvPicPr>
          <p:blipFill>
            <a:blip r:embed="rId11">
              <a:extLst/>
            </a:blip>
            <a:stretch>
              <a:fillRect/>
            </a:stretch>
          </p:blipFill>
          <p:spPr>
            <a:xfrm>
              <a:off x="245576" y="607865"/>
              <a:ext cx="289732" cy="289733"/>
            </a:xfrm>
            <a:prstGeom prst="rect">
              <a:avLst/>
            </a:prstGeom>
            <a:ln w="12700" cap="flat">
              <a:noFill/>
              <a:miter lim="400000"/>
            </a:ln>
            <a:effectLst/>
          </p:spPr>
        </p:pic>
        <p:pic>
          <p:nvPicPr>
            <p:cNvPr id="340" name="spark-logo-trademark.png" descr="spark-logo-trademark.png"/>
            <p:cNvPicPr>
              <a:picLocks noChangeAspect="1"/>
            </p:cNvPicPr>
            <p:nvPr/>
          </p:nvPicPr>
          <p:blipFill>
            <a:blip r:embed="rId12">
              <a:extLst/>
            </a:blip>
            <a:stretch>
              <a:fillRect/>
            </a:stretch>
          </p:blipFill>
          <p:spPr>
            <a:xfrm>
              <a:off x="168976" y="922135"/>
              <a:ext cx="463252" cy="246411"/>
            </a:xfrm>
            <a:prstGeom prst="rect">
              <a:avLst/>
            </a:prstGeom>
            <a:ln w="12700" cap="flat">
              <a:noFill/>
              <a:miter lim="400000"/>
            </a:ln>
            <a:effectLst/>
          </p:spPr>
        </p:pic>
        <p:sp>
          <p:nvSpPr>
            <p:cNvPr id="341" name="Worker Nodes"/>
            <p:cNvSpPr txBox="1"/>
            <p:nvPr/>
          </p:nvSpPr>
          <p:spPr>
            <a:xfrm>
              <a:off x="1866122"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pic>
          <p:nvPicPr>
            <p:cNvPr id="342" name="hive.png" descr="hive.png"/>
            <p:cNvPicPr>
              <a:picLocks noChangeAspect="1"/>
            </p:cNvPicPr>
            <p:nvPr/>
          </p:nvPicPr>
          <p:blipFill>
            <a:blip r:embed="rId13">
              <a:extLst/>
            </a:blip>
            <a:stretch>
              <a:fillRect/>
            </a:stretch>
          </p:blipFill>
          <p:spPr>
            <a:xfrm>
              <a:off x="194541" y="1201175"/>
              <a:ext cx="343628" cy="309266"/>
            </a:xfrm>
            <a:prstGeom prst="rect">
              <a:avLst/>
            </a:prstGeom>
            <a:ln w="12700" cap="flat">
              <a:noFill/>
              <a:miter lim="400000"/>
            </a:ln>
            <a:effectLst/>
          </p:spPr>
        </p:pic>
        <p:sp>
          <p:nvSpPr>
            <p:cNvPr id="343"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344"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345"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346"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347" name="hadoop.png" descr="hadoop.png"/>
            <p:cNvPicPr>
              <a:picLocks noChangeAspect="1"/>
            </p:cNvPicPr>
            <p:nvPr/>
          </p:nvPicPr>
          <p:blipFill>
            <a:blip r:embed="rId14">
              <a:extLst/>
            </a:blip>
            <a:stretch>
              <a:fillRect/>
            </a:stretch>
          </p:blipFill>
          <p:spPr>
            <a:xfrm>
              <a:off x="994294" y="358422"/>
              <a:ext cx="748278" cy="523794"/>
            </a:xfrm>
            <a:prstGeom prst="rect">
              <a:avLst/>
            </a:prstGeom>
            <a:ln w="12700" cap="flat">
              <a:noFill/>
              <a:miter lim="400000"/>
            </a:ln>
            <a:effectLst/>
          </p:spPr>
        </p:pic>
        <p:pic>
          <p:nvPicPr>
            <p:cNvPr id="348" name="mesos-logo.png" descr="mesos-logo.png"/>
            <p:cNvPicPr>
              <a:picLocks noChangeAspect="1"/>
            </p:cNvPicPr>
            <p:nvPr/>
          </p:nvPicPr>
          <p:blipFill>
            <a:blip r:embed="rId15">
              <a:extLst/>
            </a:blip>
            <a:stretch>
              <a:fillRect/>
            </a:stretch>
          </p:blipFill>
          <p:spPr>
            <a:xfrm>
              <a:off x="1219379" y="1301392"/>
              <a:ext cx="308973" cy="288834"/>
            </a:xfrm>
            <a:prstGeom prst="rect">
              <a:avLst/>
            </a:prstGeom>
            <a:ln w="12700" cap="flat">
              <a:noFill/>
              <a:miter lim="400000"/>
            </a:ln>
            <a:effectLst/>
          </p:spPr>
        </p:pic>
        <p:grpSp>
          <p:nvGrpSpPr>
            <p:cNvPr id="353" name="Group"/>
            <p:cNvGrpSpPr/>
            <p:nvPr/>
          </p:nvGrpSpPr>
          <p:grpSpPr>
            <a:xfrm>
              <a:off x="2072476" y="1057512"/>
              <a:ext cx="551588" cy="678429"/>
              <a:chOff x="0" y="0"/>
              <a:chExt cx="551587" cy="678427"/>
            </a:xfrm>
          </p:grpSpPr>
          <p:sp>
            <p:nvSpPr>
              <p:cNvPr id="349"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50"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351"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352"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358" name="Group"/>
            <p:cNvGrpSpPr/>
            <p:nvPr/>
          </p:nvGrpSpPr>
          <p:grpSpPr>
            <a:xfrm>
              <a:off x="2085176" y="260746"/>
              <a:ext cx="551588" cy="678429"/>
              <a:chOff x="0" y="0"/>
              <a:chExt cx="551587" cy="678427"/>
            </a:xfrm>
          </p:grpSpPr>
          <p:sp>
            <p:nvSpPr>
              <p:cNvPr id="354"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55"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356"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357"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359" name="Cluster Manager"/>
            <p:cNvSpPr txBox="1"/>
            <p:nvPr/>
          </p:nvSpPr>
          <p:spPr>
            <a:xfrm>
              <a:off x="864668" y="159655"/>
              <a:ext cx="1007529" cy="20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Cluster Manager</a:t>
              </a:r>
            </a:p>
          </p:txBody>
        </p:sp>
        <p:sp>
          <p:nvSpPr>
            <p:cNvPr id="360"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361"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362"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364"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sp>
        <p:nvSpPr>
          <p:cNvPr id="365" name="Line"/>
          <p:cNvSpPr/>
          <p:nvPr/>
        </p:nvSpPr>
        <p:spPr>
          <a:xfrm>
            <a:off x="338175" y="8504493"/>
            <a:ext cx="29122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383" name="Group"/>
          <p:cNvGrpSpPr/>
          <p:nvPr/>
        </p:nvGrpSpPr>
        <p:grpSpPr>
          <a:xfrm>
            <a:off x="784878" y="8597360"/>
            <a:ext cx="2194562" cy="1691668"/>
            <a:chOff x="0" y="0"/>
            <a:chExt cx="2194560" cy="1691667"/>
          </a:xfrm>
        </p:grpSpPr>
        <p:sp>
          <p:nvSpPr>
            <p:cNvPr id="366" name="Driver Node"/>
            <p:cNvSpPr txBox="1"/>
            <p:nvPr/>
          </p:nvSpPr>
          <p:spPr>
            <a:xfrm>
              <a:off x="0" y="293876"/>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367"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68" name="RStudio-Ball.png" descr="RStudio-Ball.png"/>
            <p:cNvPicPr>
              <a:picLocks noChangeAspect="1"/>
            </p:cNvPicPr>
            <p:nvPr/>
          </p:nvPicPr>
          <p:blipFill>
            <a:blip r:embed="rId11">
              <a:extLst/>
            </a:blip>
            <a:stretch>
              <a:fillRect/>
            </a:stretch>
          </p:blipFill>
          <p:spPr>
            <a:xfrm>
              <a:off x="245576" y="613029"/>
              <a:ext cx="289732" cy="289732"/>
            </a:xfrm>
            <a:prstGeom prst="rect">
              <a:avLst/>
            </a:prstGeom>
            <a:ln w="12700" cap="flat">
              <a:noFill/>
              <a:miter lim="400000"/>
            </a:ln>
            <a:effectLst/>
          </p:spPr>
        </p:pic>
        <p:pic>
          <p:nvPicPr>
            <p:cNvPr id="369" name="spark-logo-trademark.png" descr="spark-logo-trademark.png"/>
            <p:cNvPicPr>
              <a:picLocks noChangeAspect="1"/>
            </p:cNvPicPr>
            <p:nvPr/>
          </p:nvPicPr>
          <p:blipFill>
            <a:blip r:embed="rId12">
              <a:extLst/>
            </a:blip>
            <a:stretch>
              <a:fillRect/>
            </a:stretch>
          </p:blipFill>
          <p:spPr>
            <a:xfrm>
              <a:off x="168976" y="901898"/>
              <a:ext cx="463252" cy="246411"/>
            </a:xfrm>
            <a:prstGeom prst="rect">
              <a:avLst/>
            </a:prstGeom>
            <a:ln w="12700" cap="flat">
              <a:noFill/>
              <a:miter lim="400000"/>
            </a:ln>
            <a:effectLst/>
          </p:spPr>
        </p:pic>
        <p:grpSp>
          <p:nvGrpSpPr>
            <p:cNvPr id="374" name="Group"/>
            <p:cNvGrpSpPr/>
            <p:nvPr/>
          </p:nvGrpSpPr>
          <p:grpSpPr>
            <a:xfrm>
              <a:off x="1407559" y="1013239"/>
              <a:ext cx="551588" cy="678429"/>
              <a:chOff x="0" y="0"/>
              <a:chExt cx="551587" cy="678427"/>
            </a:xfrm>
          </p:grpSpPr>
          <p:sp>
            <p:nvSpPr>
              <p:cNvPr id="370"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71"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372"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373"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379" name="Group"/>
            <p:cNvGrpSpPr/>
            <p:nvPr/>
          </p:nvGrpSpPr>
          <p:grpSpPr>
            <a:xfrm>
              <a:off x="1423919" y="227258"/>
              <a:ext cx="551588" cy="678428"/>
              <a:chOff x="0" y="0"/>
              <a:chExt cx="551587" cy="678427"/>
            </a:xfrm>
          </p:grpSpPr>
          <p:sp>
            <p:nvSpPr>
              <p:cNvPr id="375"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76"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377"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378"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380" name="Worker Nodes"/>
            <p:cNvSpPr txBox="1"/>
            <p:nvPr/>
          </p:nvSpPr>
          <p:spPr>
            <a:xfrm>
              <a:off x="1204865"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sp>
          <p:nvSpPr>
            <p:cNvPr id="381"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382"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384"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Tuning Spark</a:t>
            </a:r>
          </a:p>
        </p:txBody>
      </p:sp>
      <p:sp>
        <p:nvSpPr>
          <p:cNvPr id="385"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86"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387" name="Line"/>
          <p:cNvSpPr/>
          <p:nvPr/>
        </p:nvSpPr>
        <p:spPr>
          <a:xfrm>
            <a:off x="3578186" y="8996585"/>
            <a:ext cx="24677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388"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389" name="Line"/>
          <p:cNvSpPr/>
          <p:nvPr/>
        </p:nvSpPr>
        <p:spPr>
          <a:xfrm>
            <a:off x="6181686" y="8994300"/>
            <a:ext cx="4054514"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390" name="spark.yarn.am.cores…"/>
          <p:cNvSpPr txBox="1"/>
          <p:nvPr/>
        </p:nvSpPr>
        <p:spPr>
          <a:xfrm>
            <a:off x="6188477" y="92908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sp>
        <p:nvSpPr>
          <p:cNvPr id="391" name="spark.executor.instances…"/>
          <p:cNvSpPr txBox="1"/>
          <p:nvPr/>
        </p:nvSpPr>
        <p:spPr>
          <a:xfrm>
            <a:off x="8015833" y="92908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392"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Getting Started</a:t>
            </a:r>
          </a:p>
        </p:txBody>
      </p:sp>
      <p:sp>
        <p:nvSpPr>
          <p:cNvPr id="393"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94"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Data Science Toolchain with Spark + sparklyr</a:t>
            </a:r>
          </a:p>
        </p:txBody>
      </p:sp>
      <p:sp>
        <p:nvSpPr>
          <p:cNvPr id="395"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397"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398"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399"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400"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401"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402"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403"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404"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405" name="A brief example of a data analysis using Apache Spark, R and sparklyr in local mode"/>
          <p:cNvSpPr txBox="1"/>
          <p:nvPr/>
        </p:nvSpPr>
        <p:spPr>
          <a:xfrm>
            <a:off x="10415035" y="1876061"/>
            <a:ext cx="3288272"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sz="1300">
                <a:solidFill>
                  <a:schemeClr val="accent1">
                    <a:satOff val="22051"/>
                    <a:lumOff val="15940"/>
                  </a:schemeClr>
                </a:solidFill>
              </a:defRPr>
            </a:lvl1pPr>
          </a:lstStyle>
          <a:p>
            <a:pPr/>
            <a:r>
              <a:t>A brief example of a data analysis using Apache Spark, R and sparklyr in local mode</a:t>
            </a:r>
          </a:p>
        </p:txBody>
      </p:sp>
      <p:sp>
        <p:nvSpPr>
          <p:cNvPr id="406"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407"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408"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409" name="Rectangle"/>
          <p:cNvSpPr/>
          <p:nvPr/>
        </p:nvSpPr>
        <p:spPr>
          <a:xfrm>
            <a:off x="3566651" y="3657809"/>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10" name="Rectangle"/>
          <p:cNvSpPr/>
          <p:nvPr/>
        </p:nvSpPr>
        <p:spPr>
          <a:xfrm>
            <a:off x="3566651" y="5196563"/>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11" name="Rectangle"/>
          <p:cNvSpPr/>
          <p:nvPr/>
        </p:nvSpPr>
        <p:spPr>
          <a:xfrm>
            <a:off x="3567888" y="7065388"/>
            <a:ext cx="32517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12" name="Rectangle"/>
          <p:cNvSpPr/>
          <p:nvPr/>
        </p:nvSpPr>
        <p:spPr>
          <a:xfrm>
            <a:off x="6955274" y="3653686"/>
            <a:ext cx="32771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13" name="Rectangle"/>
          <p:cNvSpPr/>
          <p:nvPr/>
        </p:nvSpPr>
        <p:spPr>
          <a:xfrm>
            <a:off x="6958562" y="6162888"/>
            <a:ext cx="3277114"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14" name="LOCAL MODE"/>
          <p:cNvSpPr txBox="1"/>
          <p:nvPr/>
        </p:nvSpPr>
        <p:spPr>
          <a:xfrm>
            <a:off x="3587727" y="3655318"/>
            <a:ext cx="901904"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LOCAL MODE</a:t>
            </a:r>
          </a:p>
        </p:txBody>
      </p:sp>
      <p:sp>
        <p:nvSpPr>
          <p:cNvPr id="415" name="ON A MESOS MANAGED CLUSTER"/>
          <p:cNvSpPr txBox="1"/>
          <p:nvPr/>
        </p:nvSpPr>
        <p:spPr>
          <a:xfrm>
            <a:off x="3587727" y="5206772"/>
            <a:ext cx="21995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MESOS MANAGED CLUSTER</a:t>
            </a:r>
          </a:p>
        </p:txBody>
      </p:sp>
      <p:sp>
        <p:nvSpPr>
          <p:cNvPr id="416" name="USING LIVY (Experimental)"/>
          <p:cNvSpPr txBox="1"/>
          <p:nvPr/>
        </p:nvSpPr>
        <p:spPr>
          <a:xfrm>
            <a:off x="3588964" y="7075597"/>
            <a:ext cx="175336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USING LIVY </a:t>
            </a:r>
            <a:r>
              <a:rPr b="0"/>
              <a:t>(Experimental)</a:t>
            </a:r>
          </a:p>
        </p:txBody>
      </p:sp>
      <p:sp>
        <p:nvSpPr>
          <p:cNvPr id="417" name="ON A YARN MANAGED CLUSTER"/>
          <p:cNvSpPr txBox="1"/>
          <p:nvPr/>
        </p:nvSpPr>
        <p:spPr>
          <a:xfrm>
            <a:off x="6976350" y="3663895"/>
            <a:ext cx="208559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YARN MANAGED CLUSTER</a:t>
            </a:r>
          </a:p>
        </p:txBody>
      </p:sp>
      <p:sp>
        <p:nvSpPr>
          <p:cNvPr id="418" name="ON A SPARK STANDALONE CLUSTER"/>
          <p:cNvSpPr txBox="1"/>
          <p:nvPr/>
        </p:nvSpPr>
        <p:spPr>
          <a:xfrm>
            <a:off x="6979639" y="6173097"/>
            <a:ext cx="239450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ON A SPARK STANDALONE CLUSTER</a:t>
            </a:r>
          </a:p>
        </p:txBody>
      </p:sp>
      <p:sp>
        <p:nvSpPr>
          <p:cNvPr id="419"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420"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421"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422"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423"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424"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425"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426"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427"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428"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429"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430"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431" name="Arrow"/>
          <p:cNvSpPr/>
          <p:nvPr/>
        </p:nvSpPr>
        <p:spPr>
          <a:xfrm>
            <a:off x="4653753"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432" name="sparklyr.png" descr="sparklyr.png"/>
          <p:cNvPicPr>
            <a:picLocks noChangeAspect="1"/>
          </p:cNvPicPr>
          <p:nvPr/>
        </p:nvPicPr>
        <p:blipFill>
          <a:blip r:embed="rId4">
            <a:extLst/>
          </a:blip>
          <a:stretch>
            <a:fillRect/>
          </a:stretch>
        </p:blipFill>
        <p:spPr>
          <a:xfrm>
            <a:off x="12295695" y="182823"/>
            <a:ext cx="1397001" cy="1619078"/>
          </a:xfrm>
          <a:prstGeom prst="rect">
            <a:avLst/>
          </a:prstGeom>
          <a:ln w="12700">
            <a:miter lim="400000"/>
          </a:ln>
        </p:spPr>
      </p:pic>
      <p:sp>
        <p:nvSpPr>
          <p:cNvPr id="433" name="Data Science in Spark with Sparklyr : : CHEAT SHEET"/>
          <p:cNvSpPr txBox="1"/>
          <p:nvPr>
            <p:ph type="title"/>
          </p:nvPr>
        </p:nvSpPr>
        <p:spPr>
          <a:xfrm>
            <a:off x="275721" y="361177"/>
            <a:ext cx="11904852" cy="803346"/>
          </a:xfrm>
          <a:prstGeom prst="rect">
            <a:avLst/>
          </a:prstGeom>
        </p:spPr>
        <p:txBody>
          <a:bodyPr lIns="0" tIns="0" rIns="0" bIns="0" anchor="t"/>
          <a:lstStyle/>
          <a:p>
            <a:pPr/>
            <a:r>
              <a:t>Data Science in Spark with Sparklyr : : </a:t>
            </a:r>
            <a:r>
              <a:rPr sz="3300">
                <a:latin typeface="Source Sans Pro Semibold"/>
                <a:ea typeface="Source Sans Pro Semibold"/>
                <a:cs typeface="Source Sans Pro Semibold"/>
                <a:sym typeface="Source Sans Pro Semibold"/>
              </a:rPr>
              <a:t>CHEAT SHEET</a:t>
            </a:r>
            <a:r>
              <a:t> </a:t>
            </a:r>
          </a:p>
        </p:txBody>
      </p:sp>
      <p:sp>
        <p:nvSpPr>
          <p:cNvPr id="43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435" name="pasted-image.pdf" descr="pasted-image.pdf"/>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436"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Intro</a:t>
            </a:r>
          </a:p>
        </p:txBody>
      </p:sp>
      <p:sp>
        <p:nvSpPr>
          <p:cNvPr id="437"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38"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Using </a:t>
            </a:r>
          </a:p>
          <a:p>
            <a:pPr lvl="1" indent="0">
              <a:lnSpc>
                <a:spcPct val="80000"/>
              </a:lnSpc>
              <a:spcBef>
                <a:spcPts val="0"/>
              </a:spcBef>
              <a:defRPr b="0" sz="2500">
                <a:solidFill>
                  <a:srgbClr val="628DB5"/>
                </a:solidFill>
              </a:defRPr>
            </a:pPr>
            <a:r>
              <a:t>sparklyr</a:t>
            </a:r>
          </a:p>
        </p:txBody>
      </p:sp>
      <p:sp>
        <p:nvSpPr>
          <p:cNvPr id="439"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40"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a:t>
            </a:r>
            <a:r>
              <a:t>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a:t>spark.rstudio.com</a:t>
            </a:r>
            <a:r>
              <a:t>  •  sparklyr  0.5  •  Updated: 2016-12</a:t>
            </a:r>
          </a:p>
        </p:txBody>
      </p:sp>
      <p:sp>
        <p:nvSpPr>
          <p:cNvPr id="441"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442"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443"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444"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445"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446"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447"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448"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9" invalidUrl="" action="" tgtFrame="" tooltip="" history="1" highlightClick="0" endSnd="0"/>
              </a:defRPr>
            </a:lvl1pPr>
          </a:lstStyle>
          <a:p>
            <a:pPr>
              <a:defRPr u="none"/>
            </a:pPr>
            <a:r>
              <a:rPr u="sng">
                <a:hlinkClick r:id="rId9" invalidUrl="" action="" tgtFrame="" tooltip="" history="1" highlightClick="0" endSnd="0"/>
              </a:rPr>
              <a:t>R for Data Science, Grolemund &amp; Wickham</a:t>
            </a:r>
          </a:p>
        </p:txBody>
      </p:sp>
      <p:sp>
        <p:nvSpPr>
          <p:cNvPr id="449" name="1. Install RStudio Server or RStudio Pro on one…"/>
          <p:cNvSpPr txBox="1"/>
          <p:nvPr/>
        </p:nvSpPr>
        <p:spPr>
          <a:xfrm>
            <a:off x="7082810" y="3920000"/>
            <a:ext cx="2887057"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RStudio Pro on one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of the existing nodes, preferably an edge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node</a:t>
            </a:r>
          </a:p>
        </p:txBody>
      </p:sp>
      <p:sp>
        <p:nvSpPr>
          <p:cNvPr id="450" name="3. Open a connection"/>
          <p:cNvSpPr txBox="1"/>
          <p:nvPr/>
        </p:nvSpPr>
        <p:spPr>
          <a:xfrm>
            <a:off x="7083346" y="5009992"/>
            <a:ext cx="287735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451" name="2. Locate path to the cluster’s Spark Home…"/>
          <p:cNvSpPr txBox="1"/>
          <p:nvPr/>
        </p:nvSpPr>
        <p:spPr>
          <a:xfrm>
            <a:off x="7096193" y="4581385"/>
            <a:ext cx="296109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Locate path to the cluster’s Spark Home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Directory, it normally is “/usr/lib/spark”</a:t>
            </a:r>
          </a:p>
        </p:txBody>
      </p:sp>
      <p:sp>
        <p:nvSpPr>
          <p:cNvPr id="452" name="spark_connect(master=“yarn-client”, version = “1.6.2”,  spark_home = [Cluster’s Spark path])"/>
          <p:cNvSpPr txBox="1"/>
          <p:nvPr/>
        </p:nvSpPr>
        <p:spPr>
          <a:xfrm>
            <a:off x="7283405" y="5233792"/>
            <a:ext cx="2818959"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spark_connect(master=“yarn-client”, version = “1.6.2”,  spark_home = [Cluster’s Spark path])</a:t>
            </a:r>
          </a:p>
        </p:txBody>
      </p:sp>
      <p:sp>
        <p:nvSpPr>
          <p:cNvPr id="453" name="1. Install RStudio Server or Pro on one  of the…"/>
          <p:cNvSpPr txBox="1"/>
          <p:nvPr/>
        </p:nvSpPr>
        <p:spPr>
          <a:xfrm>
            <a:off x="3671040" y="5448786"/>
            <a:ext cx="3146978" cy="406056"/>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Pro on one  of the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existing nodes</a:t>
            </a:r>
          </a:p>
        </p:txBody>
      </p:sp>
      <p:sp>
        <p:nvSpPr>
          <p:cNvPr id="454" name="3. Open a connection"/>
          <p:cNvSpPr txBox="1"/>
          <p:nvPr/>
        </p:nvSpPr>
        <p:spPr>
          <a:xfrm>
            <a:off x="3653795" y="6152915"/>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455" name="2. Locate path to the cluster’s Spark directory"/>
          <p:cNvSpPr txBox="1"/>
          <p:nvPr/>
        </p:nvSpPr>
        <p:spPr>
          <a:xfrm>
            <a:off x="3653795" y="5890927"/>
            <a:ext cx="297928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Locate path to the cluster’s Spark directory</a:t>
            </a:r>
          </a:p>
        </p:txBody>
      </p:sp>
      <p:sp>
        <p:nvSpPr>
          <p:cNvPr id="456" name="spark_connect(master=“[mesos URL]”,     version = “1.6.2”,  spark_home = [Cluster’s Spark path])"/>
          <p:cNvSpPr txBox="1"/>
          <p:nvPr/>
        </p:nvSpPr>
        <p:spPr>
          <a:xfrm>
            <a:off x="3807051" y="6346094"/>
            <a:ext cx="3006683" cy="56918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spark_connect(master=“[mesos URL]”,     version = “1.6.2”,  spark_home = [Cluster’s Spark path])</a:t>
            </a:r>
          </a:p>
        </p:txBody>
      </p:sp>
      <p:pic>
        <p:nvPicPr>
          <p:cNvPr id="457" name="spark_tab.png" descr="spark_tab.png"/>
          <p:cNvPicPr>
            <a:picLocks noChangeAspect="1"/>
          </p:cNvPicPr>
          <p:nvPr/>
        </p:nvPicPr>
        <p:blipFill>
          <a:blip r:embed="rId10">
            <a:extLst/>
          </a:blip>
          <a:stretch>
            <a:fillRect/>
          </a:stretch>
        </p:blipFill>
        <p:spPr>
          <a:xfrm>
            <a:off x="426076" y="4377566"/>
            <a:ext cx="2727426" cy="1396744"/>
          </a:xfrm>
          <a:prstGeom prst="rect">
            <a:avLst/>
          </a:prstGeom>
          <a:ln w="12700">
            <a:miter lim="400000"/>
          </a:ln>
        </p:spPr>
      </p:pic>
      <p:sp>
        <p:nvSpPr>
          <p:cNvPr id="458"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459"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460"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461"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462"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chemeClr val="accent1">
              <a:satOff val="22051"/>
              <a:lumOff val="15940"/>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463"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chemeClr val="accent1">
                    <a:satOff val="22051"/>
                    <a:lumOff val="15940"/>
                  </a:schemeClr>
                </a:solidFill>
              </a:defRPr>
            </a:lvl1pPr>
          </a:lstStyle>
          <a:p>
            <a:pPr/>
            <a:r>
              <a:t>RStudio Integrates with sparklyr</a:t>
            </a:r>
          </a:p>
        </p:txBody>
      </p:sp>
      <p:sp>
        <p:nvSpPr>
          <p:cNvPr id="464"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465" name="config &lt;- spark_config()…"/>
          <p:cNvSpPr txBox="1"/>
          <p:nvPr/>
        </p:nvSpPr>
        <p:spPr>
          <a:xfrm>
            <a:off x="3568905" y="92908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466"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467" name="Arrow"/>
          <p:cNvSpPr/>
          <p:nvPr/>
        </p:nvSpPr>
        <p:spPr>
          <a:xfrm>
            <a:off x="6121601"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68" name="Arrow"/>
          <p:cNvSpPr/>
          <p:nvPr/>
        </p:nvSpPr>
        <p:spPr>
          <a:xfrm>
            <a:off x="8789965" y="2261758"/>
            <a:ext cx="356401" cy="274242"/>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69" name="1.   Install RStudio Server or RStudio Pro on…"/>
          <p:cNvSpPr txBox="1"/>
          <p:nvPr/>
        </p:nvSpPr>
        <p:spPr>
          <a:xfrm>
            <a:off x="7120459" y="6450553"/>
            <a:ext cx="2880496" cy="609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RStudio Server or RStudio Pro on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one of the existing nodes or a server in  the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same LAN</a:t>
            </a:r>
          </a:p>
        </p:txBody>
      </p:sp>
      <p:sp>
        <p:nvSpPr>
          <p:cNvPr id="470" name="3.   Open a connection"/>
          <p:cNvSpPr txBox="1"/>
          <p:nvPr/>
        </p:nvSpPr>
        <p:spPr>
          <a:xfrm>
            <a:off x="7123600" y="7530687"/>
            <a:ext cx="287735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3.</a:t>
            </a:r>
            <a:r>
              <a:rPr>
                <a:solidFill>
                  <a:schemeClr val="accent4">
                    <a:hueOff val="384618"/>
                    <a:satOff val="3869"/>
                    <a:lumOff val="5802"/>
                  </a:schemeClr>
                </a:solidFill>
              </a:rPr>
              <a:t>   </a:t>
            </a:r>
            <a:r>
              <a:t>Open a connection</a:t>
            </a:r>
          </a:p>
        </p:txBody>
      </p:sp>
      <p:sp>
        <p:nvSpPr>
          <p:cNvPr id="471" name="2.   Install a local version of Spark:…"/>
          <p:cNvSpPr txBox="1"/>
          <p:nvPr/>
        </p:nvSpPr>
        <p:spPr>
          <a:xfrm>
            <a:off x="7120208" y="7088199"/>
            <a:ext cx="2926327"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Install a local version of Spark: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spark_install (version = “2.0.1")</a:t>
            </a:r>
          </a:p>
        </p:txBody>
      </p:sp>
      <p:sp>
        <p:nvSpPr>
          <p:cNvPr id="472" name="spark_connect(master=“spark://host:port“,  version = &quot;2.0.1&quot;,  spark_home = spark_home_dir())"/>
          <p:cNvSpPr txBox="1"/>
          <p:nvPr/>
        </p:nvSpPr>
        <p:spPr>
          <a:xfrm>
            <a:off x="7348018" y="7758446"/>
            <a:ext cx="2586714" cy="5334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lvl1pPr>
          </a:lstStyle>
          <a:p>
            <a:pPr/>
            <a:r>
              <a:t>spark_connect(master=“spark://host:port“,  version = "2.0.1",  spark_home = spark_home_dir())</a:t>
            </a:r>
          </a:p>
        </p:txBody>
      </p:sp>
      <p:sp>
        <p:nvSpPr>
          <p:cNvPr id="473" name="1. The Livy REST application should be running…"/>
          <p:cNvSpPr txBox="1"/>
          <p:nvPr/>
        </p:nvSpPr>
        <p:spPr>
          <a:xfrm>
            <a:off x="3671457" y="7313268"/>
            <a:ext cx="3062109"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The Livy REST application should be running </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on the cluster</a:t>
            </a:r>
          </a:p>
        </p:txBody>
      </p:sp>
      <p:sp>
        <p:nvSpPr>
          <p:cNvPr id="474" name="2. Connect to the cluster"/>
          <p:cNvSpPr txBox="1"/>
          <p:nvPr/>
        </p:nvSpPr>
        <p:spPr>
          <a:xfrm>
            <a:off x="3662288" y="7726077"/>
            <a:ext cx="2530254" cy="191394"/>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Connect to the cluster</a:t>
            </a:r>
          </a:p>
        </p:txBody>
      </p:sp>
      <p:sp>
        <p:nvSpPr>
          <p:cNvPr id="475" name="sc &lt;- spark_connect(master = “http://host:port” ,  method = “livy&quot;)"/>
          <p:cNvSpPr txBox="1"/>
          <p:nvPr/>
        </p:nvSpPr>
        <p:spPr>
          <a:xfrm>
            <a:off x="3844451" y="7928198"/>
            <a:ext cx="2926328" cy="3636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lvl1pPr>
          </a:lstStyle>
          <a:p>
            <a:pPr/>
            <a:r>
              <a:t>sc &lt;- spark_connect(master = “http://host:port” ,  method = “livy")</a:t>
            </a:r>
          </a:p>
        </p:txBody>
      </p:sp>
      <p:sp>
        <p:nvSpPr>
          <p:cNvPr id="476" name="2. Open a connection"/>
          <p:cNvSpPr txBox="1"/>
          <p:nvPr/>
        </p:nvSpPr>
        <p:spPr>
          <a:xfrm>
            <a:off x="3684899" y="4644730"/>
            <a:ext cx="180538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2. </a:t>
            </a:r>
            <a:r>
              <a:t>Open a connection</a:t>
            </a:r>
          </a:p>
        </p:txBody>
      </p:sp>
      <p:sp>
        <p:nvSpPr>
          <p:cNvPr id="477" name="1. Install a local version of Spark:…"/>
          <p:cNvSpPr txBox="1"/>
          <p:nvPr/>
        </p:nvSpPr>
        <p:spPr>
          <a:xfrm>
            <a:off x="3684899" y="4178382"/>
            <a:ext cx="2077143" cy="4000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b="1">
                <a:solidFill>
                  <a:schemeClr val="accent4">
                    <a:hueOff val="384618"/>
                    <a:satOff val="3869"/>
                    <a:lumOff val="5802"/>
                  </a:schemeClr>
                </a:solidFill>
                <a:latin typeface="+mn-lt"/>
                <a:ea typeface="+mn-ea"/>
                <a:cs typeface="+mn-cs"/>
                <a:sym typeface="Source Sans Pro"/>
              </a:rPr>
              <a:t>1. </a:t>
            </a:r>
            <a:r>
              <a:t>Install a local version of Spark:</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spark_install ("2.0.1")</a:t>
            </a:r>
          </a:p>
        </p:txBody>
      </p:sp>
      <p:sp>
        <p:nvSpPr>
          <p:cNvPr id="478" name="Easy setup; no cluster required"/>
          <p:cNvSpPr txBox="1"/>
          <p:nvPr/>
        </p:nvSpPr>
        <p:spPr>
          <a:xfrm>
            <a:off x="3716971" y="3930911"/>
            <a:ext cx="3008837"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b="0" i="1">
                <a:solidFill>
                  <a:srgbClr val="DF8A2F"/>
                </a:solidFill>
                <a:latin typeface="Source Sans Pro Semibold"/>
                <a:ea typeface="Source Sans Pro Semibold"/>
                <a:cs typeface="Source Sans Pro Semibold"/>
                <a:sym typeface="Source Sans Pro Semibold"/>
              </a:defRPr>
            </a:lvl1pPr>
          </a:lstStyle>
          <a:p>
            <a:pPr/>
            <a:r>
              <a:t>Easy setup; no cluster required</a:t>
            </a:r>
          </a:p>
        </p:txBody>
      </p:sp>
      <p:sp>
        <p:nvSpPr>
          <p:cNvPr id="479" name="sc &lt;- spark_connect (master = &quot;local&quot;)"/>
          <p:cNvSpPr txBox="1"/>
          <p:nvPr/>
        </p:nvSpPr>
        <p:spPr>
          <a:xfrm>
            <a:off x="3845500" y="4843358"/>
            <a:ext cx="2586713"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sc &lt;- spark_connect (master = "local")</a:t>
            </a:r>
            <a:r>
              <a:t> </a:t>
            </a:r>
          </a:p>
        </p:txBody>
      </p:sp>
      <p:sp>
        <p:nvSpPr>
          <p:cNvPr id="480"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481"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Cluster Deployment</a:t>
            </a:r>
          </a:p>
        </p:txBody>
      </p:sp>
      <p:sp>
        <p:nvSpPr>
          <p:cNvPr id="482"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83"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sp>
        <p:nvSpPr>
          <p:cNvPr id="484" name="Line"/>
          <p:cNvSpPr/>
          <p:nvPr/>
        </p:nvSpPr>
        <p:spPr>
          <a:xfrm>
            <a:off x="338992" y="6561109"/>
            <a:ext cx="29122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511" name="Group"/>
          <p:cNvGrpSpPr/>
          <p:nvPr/>
        </p:nvGrpSpPr>
        <p:grpSpPr>
          <a:xfrm>
            <a:off x="398808" y="6650285"/>
            <a:ext cx="2855818" cy="1735942"/>
            <a:chOff x="0" y="0"/>
            <a:chExt cx="2855817" cy="1735940"/>
          </a:xfrm>
        </p:grpSpPr>
        <p:sp>
          <p:nvSpPr>
            <p:cNvPr id="485" name="Driver Node"/>
            <p:cNvSpPr txBox="1"/>
            <p:nvPr/>
          </p:nvSpPr>
          <p:spPr>
            <a:xfrm>
              <a:off x="0" y="276013"/>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486"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487" name="RStudio-Ball.png" descr="RStudio-Ball.png"/>
            <p:cNvPicPr>
              <a:picLocks noChangeAspect="1"/>
            </p:cNvPicPr>
            <p:nvPr/>
          </p:nvPicPr>
          <p:blipFill>
            <a:blip r:embed="rId11">
              <a:extLst/>
            </a:blip>
            <a:stretch>
              <a:fillRect/>
            </a:stretch>
          </p:blipFill>
          <p:spPr>
            <a:xfrm>
              <a:off x="245576" y="607865"/>
              <a:ext cx="289732" cy="289733"/>
            </a:xfrm>
            <a:prstGeom prst="rect">
              <a:avLst/>
            </a:prstGeom>
            <a:ln w="12700" cap="flat">
              <a:noFill/>
              <a:miter lim="400000"/>
            </a:ln>
            <a:effectLst/>
          </p:spPr>
        </p:pic>
        <p:pic>
          <p:nvPicPr>
            <p:cNvPr id="488" name="spark-logo-trademark.png" descr="spark-logo-trademark.png"/>
            <p:cNvPicPr>
              <a:picLocks noChangeAspect="1"/>
            </p:cNvPicPr>
            <p:nvPr/>
          </p:nvPicPr>
          <p:blipFill>
            <a:blip r:embed="rId12">
              <a:extLst/>
            </a:blip>
            <a:stretch>
              <a:fillRect/>
            </a:stretch>
          </p:blipFill>
          <p:spPr>
            <a:xfrm>
              <a:off x="168976" y="922135"/>
              <a:ext cx="463252" cy="246411"/>
            </a:xfrm>
            <a:prstGeom prst="rect">
              <a:avLst/>
            </a:prstGeom>
            <a:ln w="12700" cap="flat">
              <a:noFill/>
              <a:miter lim="400000"/>
            </a:ln>
            <a:effectLst/>
          </p:spPr>
        </p:pic>
        <p:sp>
          <p:nvSpPr>
            <p:cNvPr id="489" name="Worker Nodes"/>
            <p:cNvSpPr txBox="1"/>
            <p:nvPr/>
          </p:nvSpPr>
          <p:spPr>
            <a:xfrm>
              <a:off x="1866122"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pic>
          <p:nvPicPr>
            <p:cNvPr id="490" name="hive.png" descr="hive.png"/>
            <p:cNvPicPr>
              <a:picLocks noChangeAspect="1"/>
            </p:cNvPicPr>
            <p:nvPr/>
          </p:nvPicPr>
          <p:blipFill>
            <a:blip r:embed="rId13">
              <a:extLst/>
            </a:blip>
            <a:stretch>
              <a:fillRect/>
            </a:stretch>
          </p:blipFill>
          <p:spPr>
            <a:xfrm>
              <a:off x="194541" y="1201175"/>
              <a:ext cx="343628" cy="309266"/>
            </a:xfrm>
            <a:prstGeom prst="rect">
              <a:avLst/>
            </a:prstGeom>
            <a:ln w="12700" cap="flat">
              <a:noFill/>
              <a:miter lim="400000"/>
            </a:ln>
            <a:effectLst/>
          </p:spPr>
        </p:pic>
        <p:sp>
          <p:nvSpPr>
            <p:cNvPr id="491"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492"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493"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494"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495" name="hadoop.png" descr="hadoop.png"/>
            <p:cNvPicPr>
              <a:picLocks noChangeAspect="1"/>
            </p:cNvPicPr>
            <p:nvPr/>
          </p:nvPicPr>
          <p:blipFill>
            <a:blip r:embed="rId14">
              <a:extLst/>
            </a:blip>
            <a:stretch>
              <a:fillRect/>
            </a:stretch>
          </p:blipFill>
          <p:spPr>
            <a:xfrm>
              <a:off x="994294" y="358422"/>
              <a:ext cx="748278" cy="523794"/>
            </a:xfrm>
            <a:prstGeom prst="rect">
              <a:avLst/>
            </a:prstGeom>
            <a:ln w="12700" cap="flat">
              <a:noFill/>
              <a:miter lim="400000"/>
            </a:ln>
            <a:effectLst/>
          </p:spPr>
        </p:pic>
        <p:pic>
          <p:nvPicPr>
            <p:cNvPr id="496" name="mesos-logo.png" descr="mesos-logo.png"/>
            <p:cNvPicPr>
              <a:picLocks noChangeAspect="1"/>
            </p:cNvPicPr>
            <p:nvPr/>
          </p:nvPicPr>
          <p:blipFill>
            <a:blip r:embed="rId15">
              <a:extLst/>
            </a:blip>
            <a:stretch>
              <a:fillRect/>
            </a:stretch>
          </p:blipFill>
          <p:spPr>
            <a:xfrm>
              <a:off x="1219379" y="1301392"/>
              <a:ext cx="308973" cy="288834"/>
            </a:xfrm>
            <a:prstGeom prst="rect">
              <a:avLst/>
            </a:prstGeom>
            <a:ln w="12700" cap="flat">
              <a:noFill/>
              <a:miter lim="400000"/>
            </a:ln>
            <a:effectLst/>
          </p:spPr>
        </p:pic>
        <p:grpSp>
          <p:nvGrpSpPr>
            <p:cNvPr id="501" name="Group"/>
            <p:cNvGrpSpPr/>
            <p:nvPr/>
          </p:nvGrpSpPr>
          <p:grpSpPr>
            <a:xfrm>
              <a:off x="2072476" y="1057512"/>
              <a:ext cx="551588" cy="678429"/>
              <a:chOff x="0" y="0"/>
              <a:chExt cx="551587" cy="678427"/>
            </a:xfrm>
          </p:grpSpPr>
          <p:sp>
            <p:nvSpPr>
              <p:cNvPr id="497"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498"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499"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500"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506" name="Group"/>
            <p:cNvGrpSpPr/>
            <p:nvPr/>
          </p:nvGrpSpPr>
          <p:grpSpPr>
            <a:xfrm>
              <a:off x="2085176" y="260746"/>
              <a:ext cx="551588" cy="678429"/>
              <a:chOff x="0" y="0"/>
              <a:chExt cx="551587" cy="678427"/>
            </a:xfrm>
          </p:grpSpPr>
          <p:sp>
            <p:nvSpPr>
              <p:cNvPr id="502"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503"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504"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505"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507" name="Cluster Manager"/>
            <p:cNvSpPr txBox="1"/>
            <p:nvPr/>
          </p:nvSpPr>
          <p:spPr>
            <a:xfrm>
              <a:off x="864668" y="159655"/>
              <a:ext cx="1007529" cy="20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Cluster Manager</a:t>
              </a:r>
            </a:p>
          </p:txBody>
        </p:sp>
        <p:sp>
          <p:nvSpPr>
            <p:cNvPr id="508"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09"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10"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512"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sp>
        <p:nvSpPr>
          <p:cNvPr id="513" name="Line"/>
          <p:cNvSpPr/>
          <p:nvPr/>
        </p:nvSpPr>
        <p:spPr>
          <a:xfrm>
            <a:off x="338175" y="8504493"/>
            <a:ext cx="29122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grpSp>
        <p:nvGrpSpPr>
          <p:cNvPr id="531" name="Group"/>
          <p:cNvGrpSpPr/>
          <p:nvPr/>
        </p:nvGrpSpPr>
        <p:grpSpPr>
          <a:xfrm>
            <a:off x="784878" y="8597360"/>
            <a:ext cx="2194562" cy="1691668"/>
            <a:chOff x="0" y="0"/>
            <a:chExt cx="2194560" cy="1691667"/>
          </a:xfrm>
        </p:grpSpPr>
        <p:sp>
          <p:nvSpPr>
            <p:cNvPr id="514" name="Driver Node"/>
            <p:cNvSpPr txBox="1"/>
            <p:nvPr/>
          </p:nvSpPr>
          <p:spPr>
            <a:xfrm>
              <a:off x="0" y="293876"/>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515"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516" name="RStudio-Ball.png" descr="RStudio-Ball.png"/>
            <p:cNvPicPr>
              <a:picLocks noChangeAspect="1"/>
            </p:cNvPicPr>
            <p:nvPr/>
          </p:nvPicPr>
          <p:blipFill>
            <a:blip r:embed="rId11">
              <a:extLst/>
            </a:blip>
            <a:stretch>
              <a:fillRect/>
            </a:stretch>
          </p:blipFill>
          <p:spPr>
            <a:xfrm>
              <a:off x="245576" y="613029"/>
              <a:ext cx="289732" cy="289732"/>
            </a:xfrm>
            <a:prstGeom prst="rect">
              <a:avLst/>
            </a:prstGeom>
            <a:ln w="12700" cap="flat">
              <a:noFill/>
              <a:miter lim="400000"/>
            </a:ln>
            <a:effectLst/>
          </p:spPr>
        </p:pic>
        <p:pic>
          <p:nvPicPr>
            <p:cNvPr id="517" name="spark-logo-trademark.png" descr="spark-logo-trademark.png"/>
            <p:cNvPicPr>
              <a:picLocks noChangeAspect="1"/>
            </p:cNvPicPr>
            <p:nvPr/>
          </p:nvPicPr>
          <p:blipFill>
            <a:blip r:embed="rId12">
              <a:extLst/>
            </a:blip>
            <a:stretch>
              <a:fillRect/>
            </a:stretch>
          </p:blipFill>
          <p:spPr>
            <a:xfrm>
              <a:off x="168976" y="901898"/>
              <a:ext cx="463252" cy="246411"/>
            </a:xfrm>
            <a:prstGeom prst="rect">
              <a:avLst/>
            </a:prstGeom>
            <a:ln w="12700" cap="flat">
              <a:noFill/>
              <a:miter lim="400000"/>
            </a:ln>
            <a:effectLst/>
          </p:spPr>
        </p:pic>
        <p:grpSp>
          <p:nvGrpSpPr>
            <p:cNvPr id="522" name="Group"/>
            <p:cNvGrpSpPr/>
            <p:nvPr/>
          </p:nvGrpSpPr>
          <p:grpSpPr>
            <a:xfrm>
              <a:off x="1407559" y="1013239"/>
              <a:ext cx="551588" cy="678429"/>
              <a:chOff x="0" y="0"/>
              <a:chExt cx="551587" cy="678427"/>
            </a:xfrm>
          </p:grpSpPr>
          <p:sp>
            <p:nvSpPr>
              <p:cNvPr id="518"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519"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520"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521"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527" name="Group"/>
            <p:cNvGrpSpPr/>
            <p:nvPr/>
          </p:nvGrpSpPr>
          <p:grpSpPr>
            <a:xfrm>
              <a:off x="1423919" y="227258"/>
              <a:ext cx="551588" cy="678428"/>
              <a:chOff x="0" y="0"/>
              <a:chExt cx="551587" cy="678427"/>
            </a:xfrm>
          </p:grpSpPr>
          <p:sp>
            <p:nvSpPr>
              <p:cNvPr id="523"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524"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525" name="pasted-image.png" descr="pasted-image.png"/>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526" name="pasted-image.png" descr="pasted-image.png"/>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528" name="Worker Nodes"/>
            <p:cNvSpPr txBox="1"/>
            <p:nvPr/>
          </p:nvSpPr>
          <p:spPr>
            <a:xfrm>
              <a:off x="1204865"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sp>
          <p:nvSpPr>
            <p:cNvPr id="529"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30"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532"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Tuning Spark</a:t>
            </a:r>
          </a:p>
        </p:txBody>
      </p:sp>
      <p:sp>
        <p:nvSpPr>
          <p:cNvPr id="533"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34"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535" name="Line"/>
          <p:cNvSpPr/>
          <p:nvPr/>
        </p:nvSpPr>
        <p:spPr>
          <a:xfrm>
            <a:off x="3578186" y="8996585"/>
            <a:ext cx="2467708"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536"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537" name="Line"/>
          <p:cNvSpPr/>
          <p:nvPr/>
        </p:nvSpPr>
        <p:spPr>
          <a:xfrm>
            <a:off x="6181686" y="8994300"/>
            <a:ext cx="4054514"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538" name="spark.yarn.am.cores…"/>
          <p:cNvSpPr txBox="1"/>
          <p:nvPr/>
        </p:nvSpPr>
        <p:spPr>
          <a:xfrm>
            <a:off x="6188477" y="92908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sp>
        <p:nvSpPr>
          <p:cNvPr id="539" name="spark.executor.instances…"/>
          <p:cNvSpPr txBox="1"/>
          <p:nvPr/>
        </p:nvSpPr>
        <p:spPr>
          <a:xfrm>
            <a:off x="8015833" y="92908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540"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Getting Started</a:t>
            </a:r>
          </a:p>
        </p:txBody>
      </p:sp>
      <p:sp>
        <p:nvSpPr>
          <p:cNvPr id="541"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42"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Data Science Toolchain with Spark + sparklyr</a:t>
            </a:r>
          </a:p>
        </p:txBody>
      </p:sp>
      <p:sp>
        <p:nvSpPr>
          <p:cNvPr id="543"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ft_binarizer(my_table,input.col=“Petal_Length”,  output.col=&quot;petal_large&quot;, threshold=1.2)…"/>
          <p:cNvSpPr txBox="1"/>
          <p:nvPr/>
        </p:nvSpPr>
        <p:spPr>
          <a:xfrm>
            <a:off x="3344037" y="4637039"/>
            <a:ext cx="2463716" cy="667727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spcBef>
                <a:spcPts val="40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700"/>
              </a:spcBef>
              <a:defRPr sz="1100">
                <a:solidFill>
                  <a:schemeClr val="accent1"/>
                </a:solidFill>
              </a:defRPr>
            </a:pPr>
            <a:r>
              <a:t>x, input.col = NULL, output.col =  NULL</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Assigned values based on threshold</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Numeric column to discretized column</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Time domain to frequency domain</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Element-wise product between 2 cols</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Source Sans Pro Semibold"/>
                <a:ea typeface="Source Sans Pro Semibold"/>
                <a:cs typeface="Source Sans Pro Semibold"/>
                <a:sym typeface="Source Sans Pro Semibold"/>
              </a:defRPr>
            </a:pPr>
            <a:r>
              <a:t>ft_index_to_string()</a:t>
            </a:r>
          </a:p>
          <a:p>
            <a:pPr>
              <a:spcBef>
                <a:spcPts val="400"/>
              </a:spcBef>
              <a:defRPr b="0" sz="1100">
                <a:solidFill>
                  <a:schemeClr val="accent1"/>
                </a:solidFill>
              </a:defRPr>
            </a:pPr>
            <a:r>
              <a:t>Index labels back to label as strings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ft_one_hot_encoder()</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Continuous to binary  vectors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ft_quantile_discretizer(</a:t>
            </a:r>
            <a:r>
              <a:t>n.buckets=5L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500"/>
              </a:spcBef>
              <a:defRPr b="0" sz="1100">
                <a:solidFill>
                  <a:schemeClr val="accent1"/>
                </a:solidFill>
              </a:defRPr>
            </a:pPr>
            <a:r>
              <a:t>Continuous to binned categorical values</a:t>
            </a:r>
            <a:endParaRPr>
              <a:latin typeface="Source Sans Pro Semibold"/>
              <a:ea typeface="Source Sans Pro Semibold"/>
              <a:cs typeface="Source Sans Pro Semibold"/>
              <a:sym typeface="Source Sans Pro Semibold"/>
            </a:endParaRPr>
          </a:p>
          <a:p>
            <a:pPr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Column of labels into a column of label indices. </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ft_vector_assembler()</a:t>
            </a:r>
            <a:endParaRPr>
              <a:latin typeface="Source Sans Pro Semibold"/>
              <a:ea typeface="Source Sans Pro Semibold"/>
              <a:cs typeface="Source Sans Pro Semibold"/>
              <a:sym typeface="Source Sans Pro Semibold"/>
            </a:endParaRPr>
          </a:p>
          <a:p>
            <a:pPr>
              <a:spcBef>
                <a:spcPts val="0"/>
              </a:spcBef>
              <a:defRPr b="0" sz="1100">
                <a:solidFill>
                  <a:schemeClr val="accent1"/>
                </a:solidFill>
              </a:defRPr>
            </a:pPr>
            <a:r>
              <a:t>Combine vectors into single row-vector</a:t>
            </a:r>
          </a:p>
        </p:txBody>
      </p:sp>
      <p:sp>
        <p:nvSpPr>
          <p:cNvPr id="546" name="invoke()"/>
          <p:cNvSpPr txBox="1"/>
          <p:nvPr/>
        </p:nvSpPr>
        <p:spPr>
          <a:xfrm>
            <a:off x="6158753" y="84584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a:t>
            </a:r>
          </a:p>
        </p:txBody>
      </p:sp>
      <p:sp>
        <p:nvSpPr>
          <p:cNvPr id="547" name="Call a method on a Java object"/>
          <p:cNvSpPr txBox="1"/>
          <p:nvPr/>
        </p:nvSpPr>
        <p:spPr>
          <a:xfrm>
            <a:off x="6253465" y="84662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method on a Java object</a:t>
            </a:r>
          </a:p>
        </p:txBody>
      </p:sp>
      <p:sp>
        <p:nvSpPr>
          <p:cNvPr id="548" name="invoke_new()"/>
          <p:cNvSpPr txBox="1"/>
          <p:nvPr/>
        </p:nvSpPr>
        <p:spPr>
          <a:xfrm>
            <a:off x="6152245" y="86604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invoke_new()</a:t>
            </a:r>
          </a:p>
        </p:txBody>
      </p:sp>
      <p:sp>
        <p:nvSpPr>
          <p:cNvPr id="549" name="Create a new object by invoking a constructor"/>
          <p:cNvSpPr txBox="1"/>
          <p:nvPr/>
        </p:nvSpPr>
        <p:spPr>
          <a:xfrm>
            <a:off x="6216072" y="86635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Create a new object by invoking a constructor</a:t>
            </a:r>
          </a:p>
        </p:txBody>
      </p:sp>
      <p:pic>
        <p:nvPicPr>
          <p:cNvPr id="550"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551" name="COPY A DATA FRAME INTO SPARK"/>
          <p:cNvSpPr txBox="1"/>
          <p:nvPr/>
        </p:nvSpPr>
        <p:spPr>
          <a:xfrm>
            <a:off x="344159" y="778241"/>
            <a:ext cx="220507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COPY A DATA FRAME INTO SPARK</a:t>
            </a:r>
          </a:p>
        </p:txBody>
      </p:sp>
      <p:sp>
        <p:nvSpPr>
          <p:cNvPr id="552" name="Rectangle"/>
          <p:cNvSpPr/>
          <p:nvPr/>
        </p:nvSpPr>
        <p:spPr>
          <a:xfrm>
            <a:off x="9609286" y="8800769"/>
            <a:ext cx="4033244"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553" name="Reactivity"/>
          <p:cNvSpPr txBox="1"/>
          <p:nvPr/>
        </p:nvSpPr>
        <p:spPr>
          <a:xfrm>
            <a:off x="320788" y="374129"/>
            <a:ext cx="133762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Reactivity</a:t>
            </a:r>
          </a:p>
        </p:txBody>
      </p:sp>
      <p:sp>
        <p:nvSpPr>
          <p:cNvPr id="554" name="Line"/>
          <p:cNvSpPr/>
          <p:nvPr/>
        </p:nvSpPr>
        <p:spPr>
          <a:xfrm>
            <a:off x="306505" y="412458"/>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55" name="Line"/>
          <p:cNvSpPr/>
          <p:nvPr/>
        </p:nvSpPr>
        <p:spPr>
          <a:xfrm>
            <a:off x="6116695" y="4124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56" name="Visualize &amp; Communicate"/>
          <p:cNvSpPr txBox="1"/>
          <p:nvPr/>
        </p:nvSpPr>
        <p:spPr>
          <a:xfrm>
            <a:off x="6116695" y="380479"/>
            <a:ext cx="3242464" cy="4191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400">
                <a:solidFill>
                  <a:srgbClr val="628DB5"/>
                </a:solidFill>
              </a:defRPr>
            </a:pPr>
            <a:r>
              <a:t>Visualize &amp; Communicate</a:t>
            </a:r>
          </a:p>
        </p:txBody>
      </p:sp>
      <p:sp>
        <p:nvSpPr>
          <p:cNvPr id="557" name="Model (MLlib)"/>
          <p:cNvSpPr txBox="1"/>
          <p:nvPr/>
        </p:nvSpPr>
        <p:spPr>
          <a:xfrm>
            <a:off x="9591329" y="399529"/>
            <a:ext cx="183134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Model (MLlib)</a:t>
            </a:r>
          </a:p>
        </p:txBody>
      </p:sp>
      <p:sp>
        <p:nvSpPr>
          <p:cNvPr id="558" name="Line"/>
          <p:cNvSpPr/>
          <p:nvPr/>
        </p:nvSpPr>
        <p:spPr>
          <a:xfrm>
            <a:off x="9620208" y="412229"/>
            <a:ext cx="25463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559" name="sparklyr.png" descr="sparklyr.png"/>
          <p:cNvPicPr>
            <a:picLocks noChangeAspect="1"/>
          </p:cNvPicPr>
          <p:nvPr/>
        </p:nvPicPr>
        <p:blipFill>
          <a:blip r:embed="rId3">
            <a:extLst/>
          </a:blip>
          <a:stretch>
            <a:fillRect/>
          </a:stretch>
        </p:blipFill>
        <p:spPr>
          <a:xfrm>
            <a:off x="12295695" y="182823"/>
            <a:ext cx="1397001" cy="1619078"/>
          </a:xfrm>
          <a:prstGeom prst="rect">
            <a:avLst/>
          </a:prstGeom>
          <a:ln w="12700">
            <a:miter lim="400000"/>
          </a:ln>
        </p:spPr>
      </p:pic>
      <p:sp>
        <p:nvSpPr>
          <p:cNvPr id="56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561" name="pasted-image.pdf" descr="pasted-image.pdf"/>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sp>
        <p:nvSpPr>
          <p:cNvPr id="562"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5" invalidUrl="" action="" tgtFrame="" tooltip="" history="1" highlightClick="0" endSnd="0"/>
              </a:rPr>
              <a:t>CC BY </a:t>
            </a:r>
            <a:r>
              <a:t>RStudio •  </a:t>
            </a:r>
            <a:r>
              <a:rPr>
                <a:hlinkClick r:id="rId6" invalidUrl="" action="" tgtFrame="" tooltip="" history="1" highlightClick="0" endSnd="0"/>
              </a:rPr>
              <a:t>info@rstudio.com</a:t>
            </a:r>
            <a:r>
              <a:t>  •  844-448-1212 • </a:t>
            </a:r>
            <a:r>
              <a:rPr>
                <a:hlinkClick r:id="rId7" invalidUrl="" action="" tgtFrame="" tooltip="" history="1" highlightClick="0" endSnd="0"/>
              </a:rPr>
              <a:t>rstudio.com</a:t>
            </a:r>
            <a:r>
              <a:t> •  Learn more at </a:t>
            </a:r>
            <a:r>
              <a:rPr b="1"/>
              <a:t>spark.rstudio.com</a:t>
            </a:r>
            <a:r>
              <a:t>  •  sparklyr  0.5  •  Updated: 2016-12</a:t>
            </a:r>
          </a:p>
        </p:txBody>
      </p:sp>
      <p:sp>
        <p:nvSpPr>
          <p:cNvPr id="563" name="dplyr::collect(x)"/>
          <p:cNvSpPr txBox="1"/>
          <p:nvPr/>
        </p:nvSpPr>
        <p:spPr>
          <a:xfrm>
            <a:off x="6206792" y="12826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spcBef>
                <a:spcPts val="0"/>
              </a:spcBef>
              <a:defRPr b="0" sz="13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564" name="r_table &lt;- collect(my_table)…"/>
          <p:cNvSpPr txBox="1"/>
          <p:nvPr/>
        </p:nvSpPr>
        <p:spPr>
          <a:xfrm>
            <a:off x="6463824" y="8721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spcBef>
                <a:spcPts val="0"/>
              </a:spcBef>
              <a:defRPr b="0" sz="1100">
                <a:solidFill>
                  <a:schemeClr val="accent1"/>
                </a:solidFill>
                <a:latin typeface="+mj-lt"/>
                <a:ea typeface="+mj-ea"/>
                <a:cs typeface="+mj-cs"/>
                <a:sym typeface="Source Sans Pro Light"/>
              </a:defRPr>
            </a:pPr>
            <a:r>
              <a:t>plot(Petal_Width~Petal_Length, data=r_table)</a:t>
            </a:r>
          </a:p>
        </p:txBody>
      </p:sp>
      <p:sp>
        <p:nvSpPr>
          <p:cNvPr id="565" name="sdf_read_column(x, column)"/>
          <p:cNvSpPr txBox="1"/>
          <p:nvPr/>
        </p:nvSpPr>
        <p:spPr>
          <a:xfrm>
            <a:off x="6206371" y="16712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566" name="Returns contents of a single column to R"/>
          <p:cNvSpPr txBox="1"/>
          <p:nvPr/>
        </p:nvSpPr>
        <p:spPr>
          <a:xfrm>
            <a:off x="6351051" y="18652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Returns contents of a single column to R</a:t>
            </a:r>
          </a:p>
        </p:txBody>
      </p:sp>
      <p:sp>
        <p:nvSpPr>
          <p:cNvPr id="567" name="my_var &lt;- tbl_cache(sc, name= &quot;hive_iris&quot;)"/>
          <p:cNvSpPr txBox="1"/>
          <p:nvPr/>
        </p:nvSpPr>
        <p:spPr>
          <a:xfrm>
            <a:off x="3600134" y="2051475"/>
            <a:ext cx="214939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568"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569"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spcBef>
                <a:spcPts val="0"/>
              </a:spcBef>
              <a:defRPr b="0" sz="1100">
                <a:solidFill>
                  <a:schemeClr val="accent1"/>
                </a:solidFill>
              </a:defRPr>
            </a:lvl1pPr>
          </a:lstStyle>
          <a:p>
            <a:pPr/>
            <a:r>
              <a:t>Loads the table into memory</a:t>
            </a:r>
          </a:p>
        </p:txBody>
      </p:sp>
      <p:sp>
        <p:nvSpPr>
          <p:cNvPr id="570"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571"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572"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spcBef>
                <a:spcPts val="0"/>
              </a:spcBef>
              <a:defRPr b="0" sz="1100">
                <a:solidFill>
                  <a:schemeClr val="accent1"/>
                </a:solidFill>
              </a:defRPr>
            </a:lvl1pPr>
          </a:lstStyle>
          <a:p>
            <a:pPr/>
            <a:r>
              <a:t>Creates a reference to the table without loading it into memory</a:t>
            </a:r>
          </a:p>
        </p:txBody>
      </p:sp>
      <p:sp>
        <p:nvSpPr>
          <p:cNvPr id="573" name="sdf_copy_to(sc, x, name, memory, repartition, overwrite)"/>
          <p:cNvSpPr txBox="1"/>
          <p:nvPr/>
        </p:nvSpPr>
        <p:spPr>
          <a:xfrm>
            <a:off x="498656" y="12439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defRPr>
            </a:pPr>
            <a:r>
              <a:rPr>
                <a:latin typeface="Source Sans Pro Semibold"/>
                <a:ea typeface="Source Sans Pro Semibold"/>
                <a:cs typeface="Source Sans Pro Semibold"/>
                <a:sym typeface="Source Sans Pro Semibold"/>
              </a:rPr>
              <a:t>sdf_copy_to(</a:t>
            </a:r>
            <a:r>
              <a:rPr>
                <a:latin typeface="+mj-lt"/>
                <a:ea typeface="+mj-ea"/>
                <a:cs typeface="+mj-cs"/>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574" name="sdf_copy_to(sc, iris, &quot;spark_iris&quot;)"/>
          <p:cNvSpPr txBox="1"/>
          <p:nvPr/>
        </p:nvSpPr>
        <p:spPr>
          <a:xfrm>
            <a:off x="818583" y="9409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575" name="DBI::dbWriteTable(sc, &quot;spark_iris&quot;, iris)"/>
          <p:cNvSpPr txBox="1"/>
          <p:nvPr/>
        </p:nvSpPr>
        <p:spPr>
          <a:xfrm>
            <a:off x="3560095" y="1049089"/>
            <a:ext cx="226634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DBI::</a:t>
            </a:r>
            <a:r>
              <a:rPr>
                <a:latin typeface="Source Sans Pro Semibold"/>
                <a:ea typeface="Source Sans Pro Semibold"/>
                <a:cs typeface="Source Sans Pro Semibold"/>
                <a:sym typeface="Source Sans Pro Semibold"/>
              </a:rPr>
              <a:t>dbWriteTable</a:t>
            </a:r>
            <a:r>
              <a:t>(sc, "spark_iris", iris)</a:t>
            </a:r>
          </a:p>
        </p:txBody>
      </p:sp>
      <p:sp>
        <p:nvSpPr>
          <p:cNvPr id="576" name="DBI::dbWriteTable(conn, name, value)"/>
          <p:cNvSpPr txBox="1"/>
          <p:nvPr/>
        </p:nvSpPr>
        <p:spPr>
          <a:xfrm>
            <a:off x="3573908" y="1281606"/>
            <a:ext cx="216112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577"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b="0" sz="1100">
                <a:solidFill>
                  <a:srgbClr val="000000"/>
                </a:solidFill>
              </a:defRPr>
            </a:lvl1pPr>
          </a:lstStyle>
          <a:p>
            <a:pPr/>
            <a:r>
              <a:t>Translates into Spark SQL statements</a:t>
            </a:r>
          </a:p>
        </p:txBody>
      </p:sp>
      <p:sp>
        <p:nvSpPr>
          <p:cNvPr id="578"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a:solidFill>
                  <a:schemeClr val="accent1"/>
                </a:solidFill>
                <a:latin typeface="Source Sans Pro Semibold"/>
                <a:ea typeface="Source Sans Pro Semibold"/>
                <a:cs typeface="Source Sans Pro Semibold"/>
                <a:sym typeface="Source Sans Pro Semibold"/>
              </a:defRPr>
            </a:pPr>
            <a:r>
              <a:t>my_table &lt;- my_var %&gt;%</a:t>
            </a:r>
          </a:p>
          <a:p>
            <a:pPr>
              <a:spcBef>
                <a:spcPts val="0"/>
              </a:spcBef>
              <a:defRPr b="0">
                <a:solidFill>
                  <a:schemeClr val="accent1"/>
                </a:solidFill>
                <a:latin typeface="Source Sans Pro Semibold"/>
                <a:ea typeface="Source Sans Pro Semibold"/>
                <a:cs typeface="Source Sans Pro Semibold"/>
                <a:sym typeface="Source Sans Pro Semibold"/>
              </a:defRPr>
            </a:pPr>
            <a:r>
              <a:t>      filter(Species=="setosa") %&gt;%</a:t>
            </a:r>
          </a:p>
          <a:p>
            <a:pPr>
              <a:spcBef>
                <a:spcPts val="0"/>
              </a:spcBef>
              <a:defRPr b="0">
                <a:solidFill>
                  <a:schemeClr val="accent1"/>
                </a:solidFill>
                <a:latin typeface="Source Sans Pro Semibold"/>
                <a:ea typeface="Source Sans Pro Semibold"/>
                <a:cs typeface="Source Sans Pro Semibold"/>
                <a:sym typeface="Source Sans Pro Semibold"/>
              </a:defRPr>
            </a:pPr>
            <a:r>
              <a:t>      sample_n(10)</a:t>
            </a:r>
          </a:p>
        </p:txBody>
      </p:sp>
      <p:sp>
        <p:nvSpPr>
          <p:cNvPr id="579" name="my_table &lt;- DBI::dbGetQuery( sc , ”SELECT * FROM iris LIMIT 10&quot;)"/>
          <p:cNvSpPr txBox="1"/>
          <p:nvPr/>
        </p:nvSpPr>
        <p:spPr>
          <a:xfrm>
            <a:off x="427213" y="59287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580" name="DBI::dbGetQuery(conn, statement)"/>
          <p:cNvSpPr txBox="1"/>
          <p:nvPr/>
        </p:nvSpPr>
        <p:spPr>
          <a:xfrm>
            <a:off x="470511" y="62853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pic>
        <p:nvPicPr>
          <p:cNvPr id="581" name="hive.png" descr="hive.png"/>
          <p:cNvPicPr>
            <a:picLocks noChangeAspect="1"/>
          </p:cNvPicPr>
          <p:nvPr/>
        </p:nvPicPr>
        <p:blipFill>
          <a:blip r:embed="rId8">
            <a:extLst/>
          </a:blip>
          <a:stretch>
            <a:fillRect/>
          </a:stretch>
        </p:blipFill>
        <p:spPr>
          <a:xfrm>
            <a:off x="8795045" y="4648779"/>
            <a:ext cx="510303" cy="459273"/>
          </a:xfrm>
          <a:prstGeom prst="rect">
            <a:avLst/>
          </a:prstGeom>
          <a:ln w="12700">
            <a:miter lim="400000"/>
          </a:ln>
        </p:spPr>
      </p:pic>
      <p:sp>
        <p:nvSpPr>
          <p:cNvPr id="582" name="Line"/>
          <p:cNvSpPr/>
          <p:nvPr/>
        </p:nvSpPr>
        <p:spPr>
          <a:xfrm>
            <a:off x="6679393" y="5157706"/>
            <a:ext cx="765100" cy="1"/>
          </a:xfrm>
          <a:prstGeom prst="line">
            <a:avLst/>
          </a:prstGeom>
          <a:ln w="38100">
            <a:solidFill>
              <a:srgbClr val="DF8A2F"/>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83" name="Line"/>
          <p:cNvSpPr/>
          <p:nvPr/>
        </p:nvSpPr>
        <p:spPr>
          <a:xfrm>
            <a:off x="6655838" y="5428891"/>
            <a:ext cx="748041" cy="1"/>
          </a:xfrm>
          <a:prstGeom prst="line">
            <a:avLst/>
          </a:prstGeom>
          <a:ln w="38100">
            <a:solidFill>
              <a:srgbClr val="DF8A2F">
                <a:alpha val="61985"/>
              </a:srgbClr>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84" name="Rounded Rectangle"/>
          <p:cNvSpPr/>
          <p:nvPr/>
        </p:nvSpPr>
        <p:spPr>
          <a:xfrm>
            <a:off x="7499199" y="4431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pic>
        <p:nvPicPr>
          <p:cNvPr id="585" name="spark-logo-trademark.png" descr="spark-logo-trademark.png"/>
          <p:cNvPicPr>
            <a:picLocks noChangeAspect="1"/>
          </p:cNvPicPr>
          <p:nvPr/>
        </p:nvPicPr>
        <p:blipFill>
          <a:blip r:embed="rId9">
            <a:extLst/>
          </a:blip>
          <a:stretch>
            <a:fillRect/>
          </a:stretch>
        </p:blipFill>
        <p:spPr>
          <a:xfrm>
            <a:off x="7532659" y="5128039"/>
            <a:ext cx="555601" cy="295533"/>
          </a:xfrm>
          <a:prstGeom prst="rect">
            <a:avLst/>
          </a:prstGeom>
          <a:ln w="12700">
            <a:miter lim="400000"/>
          </a:ln>
        </p:spPr>
      </p:pic>
      <p:sp>
        <p:nvSpPr>
          <p:cNvPr id="586" name="spark_read_&lt;fmt&gt;"/>
          <p:cNvSpPr txBox="1"/>
          <p:nvPr/>
        </p:nvSpPr>
        <p:spPr>
          <a:xfrm>
            <a:off x="8119157" y="5328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spark_read_&lt;fmt&gt;</a:t>
            </a:r>
          </a:p>
        </p:txBody>
      </p:sp>
      <p:sp>
        <p:nvSpPr>
          <p:cNvPr id="587" name="sdf_copy_to"/>
          <p:cNvSpPr txBox="1"/>
          <p:nvPr/>
        </p:nvSpPr>
        <p:spPr>
          <a:xfrm>
            <a:off x="6696900" y="4509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n-lt"/>
                <a:ea typeface="+mn-ea"/>
                <a:cs typeface="+mn-cs"/>
                <a:sym typeface="Source Sans Pro"/>
              </a:defRPr>
            </a:pPr>
            <a:r>
              <a:rPr>
                <a:latin typeface="Source Sans Pro Semibold"/>
                <a:ea typeface="Source Sans Pro Semibold"/>
                <a:cs typeface="Source Sans Pro Semibold"/>
                <a:sym typeface="Source Sans Pro Semibold"/>
              </a:rPr>
              <a:t>sdf_copy_to</a:t>
            </a:r>
          </a:p>
        </p:txBody>
      </p:sp>
      <p:sp>
        <p:nvSpPr>
          <p:cNvPr id="588" name="DBI::dbWriteTable"/>
          <p:cNvSpPr txBox="1"/>
          <p:nvPr/>
        </p:nvSpPr>
        <p:spPr>
          <a:xfrm>
            <a:off x="6210223" y="4870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589" name="dplyr::collect"/>
          <p:cNvSpPr txBox="1"/>
          <p:nvPr/>
        </p:nvSpPr>
        <p:spPr>
          <a:xfrm>
            <a:off x="6189003" y="5678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590" name="sdf_read_column"/>
          <p:cNvSpPr txBox="1"/>
          <p:nvPr/>
        </p:nvSpPr>
        <p:spPr>
          <a:xfrm>
            <a:off x="6196470" y="5858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p>
        </p:txBody>
      </p:sp>
      <p:sp>
        <p:nvSpPr>
          <p:cNvPr id="591" name="Line"/>
          <p:cNvSpPr/>
          <p:nvPr/>
        </p:nvSpPr>
        <p:spPr>
          <a:xfrm>
            <a:off x="8140813" y="4905603"/>
            <a:ext cx="727583"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92" name="Line"/>
          <p:cNvSpPr/>
          <p:nvPr/>
        </p:nvSpPr>
        <p:spPr>
          <a:xfrm>
            <a:off x="8134754" y="5726992"/>
            <a:ext cx="662075"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93" name="Line"/>
          <p:cNvSpPr/>
          <p:nvPr/>
        </p:nvSpPr>
        <p:spPr>
          <a:xfrm>
            <a:off x="8179919" y="5897172"/>
            <a:ext cx="674770" cy="1"/>
          </a:xfrm>
          <a:prstGeom prst="line">
            <a:avLst/>
          </a:prstGeom>
          <a:ln w="38100">
            <a:solidFill>
              <a:srgbClr val="DF8A2F">
                <a:alpha val="61985"/>
              </a:srgbClr>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594" name="spark_write_&lt;fmt&gt;"/>
          <p:cNvSpPr txBox="1"/>
          <p:nvPr/>
        </p:nvSpPr>
        <p:spPr>
          <a:xfrm>
            <a:off x="8108670" y="5974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spark_write_&lt;fmt&gt;</a:t>
            </a:r>
          </a:p>
        </p:txBody>
      </p:sp>
      <p:sp>
        <p:nvSpPr>
          <p:cNvPr id="595" name="tbl_cache"/>
          <p:cNvSpPr txBox="1"/>
          <p:nvPr/>
        </p:nvSpPr>
        <p:spPr>
          <a:xfrm>
            <a:off x="8104802" y="4418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p>
        </p:txBody>
      </p:sp>
      <p:sp>
        <p:nvSpPr>
          <p:cNvPr id="596" name="dplyr::tbl"/>
          <p:cNvSpPr txBox="1"/>
          <p:nvPr/>
        </p:nvSpPr>
        <p:spPr>
          <a:xfrm>
            <a:off x="8228462" y="4623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p>
        </p:txBody>
      </p:sp>
      <p:sp>
        <p:nvSpPr>
          <p:cNvPr id="597" name="File System"/>
          <p:cNvSpPr txBox="1"/>
          <p:nvPr/>
        </p:nvSpPr>
        <p:spPr>
          <a:xfrm>
            <a:off x="8869152" y="5579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300">
                <a:solidFill>
                  <a:srgbClr val="000000"/>
                </a:solidFill>
                <a:latin typeface="Source Sans Pro Semibold"/>
                <a:ea typeface="Source Sans Pro Semibold"/>
                <a:cs typeface="Source Sans Pro Semibold"/>
                <a:sym typeface="Source Sans Pro Semibold"/>
              </a:defRPr>
            </a:lvl1pPr>
          </a:lstStyle>
          <a:p>
            <a:pPr/>
            <a:r>
              <a:t>File System </a:t>
            </a:r>
          </a:p>
        </p:txBody>
      </p:sp>
      <p:pic>
        <p:nvPicPr>
          <p:cNvPr id="598" name="RStudio-Ball.png" descr="RStudio-Ball.png"/>
          <p:cNvPicPr>
            <a:picLocks noChangeAspect="1"/>
          </p:cNvPicPr>
          <p:nvPr/>
        </p:nvPicPr>
        <p:blipFill>
          <a:blip r:embed="rId10">
            <a:extLst/>
          </a:blip>
          <a:stretch>
            <a:fillRect/>
          </a:stretch>
        </p:blipFill>
        <p:spPr>
          <a:xfrm>
            <a:off x="6129388" y="5081707"/>
            <a:ext cx="510303" cy="510304"/>
          </a:xfrm>
          <a:prstGeom prst="rect">
            <a:avLst/>
          </a:prstGeom>
          <a:ln w="12700">
            <a:miter lim="400000"/>
          </a:ln>
        </p:spPr>
      </p:pic>
      <p:sp>
        <p:nvSpPr>
          <p:cNvPr id="599" name="Download a Spark DataFrame to an R DataFrame"/>
          <p:cNvSpPr txBox="1"/>
          <p:nvPr/>
        </p:nvSpPr>
        <p:spPr>
          <a:xfrm>
            <a:off x="6339427" y="14916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Download a Spark DataFrame to an R DataFrame</a:t>
            </a:r>
          </a:p>
        </p:txBody>
      </p:sp>
      <p:sp>
        <p:nvSpPr>
          <p:cNvPr id="600" name="Create an R package that calls the full Spark API &amp;…"/>
          <p:cNvSpPr txBox="1"/>
          <p:nvPr/>
        </p:nvSpPr>
        <p:spPr>
          <a:xfrm>
            <a:off x="6122463" y="6621722"/>
            <a:ext cx="3303556" cy="4064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Create an R package that calls the full Spark API &amp;</a:t>
            </a:r>
          </a:p>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provide interfaces to Spark packages.</a:t>
            </a:r>
          </a:p>
        </p:txBody>
      </p:sp>
      <p:sp>
        <p:nvSpPr>
          <p:cNvPr id="601" name="spark_connection()"/>
          <p:cNvSpPr txBox="1"/>
          <p:nvPr/>
        </p:nvSpPr>
        <p:spPr>
          <a:xfrm>
            <a:off x="6165246" y="72418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spark_connection()</a:t>
            </a:r>
          </a:p>
        </p:txBody>
      </p:sp>
      <p:sp>
        <p:nvSpPr>
          <p:cNvPr id="602" name="Connection between R and the Spark shell process"/>
          <p:cNvSpPr txBox="1"/>
          <p:nvPr/>
        </p:nvSpPr>
        <p:spPr>
          <a:xfrm>
            <a:off x="6258533" y="72463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Connection between R and the Spark shell process</a:t>
            </a:r>
          </a:p>
        </p:txBody>
      </p:sp>
      <p:sp>
        <p:nvSpPr>
          <p:cNvPr id="603" name="Instance of a remote Spark object"/>
          <p:cNvSpPr txBox="1"/>
          <p:nvPr/>
        </p:nvSpPr>
        <p:spPr>
          <a:xfrm>
            <a:off x="6265305" y="75951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object</a:t>
            </a:r>
          </a:p>
        </p:txBody>
      </p:sp>
      <p:sp>
        <p:nvSpPr>
          <p:cNvPr id="604" name="Instance of a remote Spark DataFrame object"/>
          <p:cNvSpPr txBox="1"/>
          <p:nvPr/>
        </p:nvSpPr>
        <p:spPr>
          <a:xfrm>
            <a:off x="6234739" y="77978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DataFrame object</a:t>
            </a:r>
          </a:p>
        </p:txBody>
      </p:sp>
      <p:sp>
        <p:nvSpPr>
          <p:cNvPr id="605" name="invoke_static()"/>
          <p:cNvSpPr txBox="1"/>
          <p:nvPr/>
        </p:nvSpPr>
        <p:spPr>
          <a:xfrm>
            <a:off x="6152245" y="90143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invoke_static()</a:t>
            </a:r>
          </a:p>
        </p:txBody>
      </p:sp>
      <p:sp>
        <p:nvSpPr>
          <p:cNvPr id="606" name="Call a static method on an object"/>
          <p:cNvSpPr txBox="1"/>
          <p:nvPr/>
        </p:nvSpPr>
        <p:spPr>
          <a:xfrm>
            <a:off x="6262519" y="90286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static method on an object</a:t>
            </a:r>
          </a:p>
        </p:txBody>
      </p:sp>
      <p:sp>
        <p:nvSpPr>
          <p:cNvPr id="607" name="spark_jobj()"/>
          <p:cNvSpPr txBox="1"/>
          <p:nvPr/>
        </p:nvSpPr>
        <p:spPr>
          <a:xfrm>
            <a:off x="6161783" y="75836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spark_jobj()</a:t>
            </a:r>
          </a:p>
        </p:txBody>
      </p:sp>
      <p:sp>
        <p:nvSpPr>
          <p:cNvPr id="608" name="spark_read_csv( header = TRUE, delimiter = &quot;,&quot;, quote = &quot;\&quot;&quot;, escape = &quot;\\&quot;, charset = &quot;UTF-8&quot;, null_value = NULL)"/>
          <p:cNvSpPr txBox="1"/>
          <p:nvPr/>
        </p:nvSpPr>
        <p:spPr>
          <a:xfrm>
            <a:off x="69854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609" name="spark_read_json(mode = NULL)"/>
          <p:cNvSpPr txBox="1"/>
          <p:nvPr/>
        </p:nvSpPr>
        <p:spPr>
          <a:xfrm>
            <a:off x="69920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610" name="spark_read_parquet(mode = NULL)"/>
          <p:cNvSpPr txBox="1"/>
          <p:nvPr/>
        </p:nvSpPr>
        <p:spPr>
          <a:xfrm>
            <a:off x="69854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611" name="Arguments that apply to all  functions: x, path"/>
          <p:cNvSpPr txBox="1"/>
          <p:nvPr/>
        </p:nvSpPr>
        <p:spPr>
          <a:xfrm>
            <a:off x="61705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612" name="CSV"/>
          <p:cNvSpPr txBox="1"/>
          <p:nvPr/>
        </p:nvSpPr>
        <p:spPr>
          <a:xfrm>
            <a:off x="62059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613" name="JSON"/>
          <p:cNvSpPr txBox="1"/>
          <p:nvPr/>
        </p:nvSpPr>
        <p:spPr>
          <a:xfrm>
            <a:off x="62177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614" name="PARQUET"/>
          <p:cNvSpPr txBox="1"/>
          <p:nvPr/>
        </p:nvSpPr>
        <p:spPr>
          <a:xfrm>
            <a:off x="62219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615"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616"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p>
        </p:txBody>
      </p:sp>
      <p:sp>
        <p:nvSpPr>
          <p:cNvPr id="617"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p>
        </p:txBody>
      </p:sp>
      <p:sp>
        <p:nvSpPr>
          <p:cNvPr id="618"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0"/>
              </a:spcBef>
              <a:defRPr b="0"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619"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620"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621"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pic>
        <p:nvPicPr>
          <p:cNvPr id="622" name="pasted-image.tiff" descr="pasted-image.tiff"/>
          <p:cNvPicPr>
            <a:picLocks noChangeAspect="1"/>
          </p:cNvPicPr>
          <p:nvPr/>
        </p:nvPicPr>
        <p:blipFill>
          <a:blip r:embed="rId11">
            <a:extLst/>
          </a:blip>
          <a:stretch>
            <a:fillRect/>
          </a:stretch>
        </p:blipFill>
        <p:spPr>
          <a:xfrm>
            <a:off x="10815589" y="8945751"/>
            <a:ext cx="2483291" cy="1343980"/>
          </a:xfrm>
          <a:prstGeom prst="rect">
            <a:avLst/>
          </a:prstGeom>
          <a:ln w="12700">
            <a:miter lim="400000"/>
          </a:ln>
        </p:spPr>
      </p:pic>
      <p:sp>
        <p:nvSpPr>
          <p:cNvPr id="623" name="sdf_collect"/>
          <p:cNvSpPr txBox="1"/>
          <p:nvPr/>
        </p:nvSpPr>
        <p:spPr>
          <a:xfrm>
            <a:off x="6160466" y="5482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sdf_collect</a:t>
            </a:r>
          </a:p>
        </p:txBody>
      </p:sp>
      <p:sp>
        <p:nvSpPr>
          <p:cNvPr id="624" name="dplyr::copy_to"/>
          <p:cNvSpPr txBox="1"/>
          <p:nvPr/>
        </p:nvSpPr>
        <p:spPr>
          <a:xfrm>
            <a:off x="6149244" y="4687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625" name="spark_dataframe()"/>
          <p:cNvSpPr txBox="1"/>
          <p:nvPr/>
        </p:nvSpPr>
        <p:spPr>
          <a:xfrm>
            <a:off x="6149335" y="77983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spark_dataframe()</a:t>
            </a:r>
          </a:p>
        </p:txBody>
      </p:sp>
      <p:sp>
        <p:nvSpPr>
          <p:cNvPr id="626" name="sparklyr is an R interface for"/>
          <p:cNvSpPr txBox="1"/>
          <p:nvPr/>
        </p:nvSpPr>
        <p:spPr>
          <a:xfrm>
            <a:off x="9743804" y="8935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a:solidFill>
                  <a:srgbClr val="000000"/>
                </a:solidFill>
                <a:latin typeface="+mj-lt"/>
                <a:ea typeface="+mj-ea"/>
                <a:cs typeface="+mj-cs"/>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pic>
        <p:nvPicPr>
          <p:cNvPr id="627" name="spark-logo-trademark.png" descr="spark-logo-trademark.png"/>
          <p:cNvPicPr>
            <a:picLocks noChangeAspect="1"/>
          </p:cNvPicPr>
          <p:nvPr/>
        </p:nvPicPr>
        <p:blipFill>
          <a:blip r:embed="rId9">
            <a:extLst/>
          </a:blip>
          <a:stretch>
            <a:fillRect/>
          </a:stretch>
        </p:blipFill>
        <p:spPr>
          <a:xfrm>
            <a:off x="9892418" y="9934105"/>
            <a:ext cx="674770" cy="358920"/>
          </a:xfrm>
          <a:prstGeom prst="rect">
            <a:avLst/>
          </a:prstGeom>
          <a:ln w="12700">
            <a:miter lim="400000"/>
          </a:ln>
        </p:spPr>
      </p:pic>
      <p:sp>
        <p:nvSpPr>
          <p:cNvPr id="628" name="ml_create_dummy_variables()"/>
          <p:cNvSpPr txBox="1"/>
          <p:nvPr/>
        </p:nvSpPr>
        <p:spPr>
          <a:xfrm>
            <a:off x="6202820" y="96467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629" name="ml_model()"/>
          <p:cNvSpPr txBox="1"/>
          <p:nvPr/>
        </p:nvSpPr>
        <p:spPr>
          <a:xfrm>
            <a:off x="84127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ml_model()</a:t>
            </a:r>
          </a:p>
        </p:txBody>
      </p:sp>
      <p:sp>
        <p:nvSpPr>
          <p:cNvPr id="630" name="ml_prepare_dataframe()"/>
          <p:cNvSpPr txBox="1"/>
          <p:nvPr/>
        </p:nvSpPr>
        <p:spPr>
          <a:xfrm>
            <a:off x="6214403" y="98722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ml_prepare_dataframe()</a:t>
            </a:r>
          </a:p>
        </p:txBody>
      </p:sp>
      <p:sp>
        <p:nvSpPr>
          <p:cNvPr id="631" name="ml_prepare_response_features_intercept()"/>
          <p:cNvSpPr txBox="1"/>
          <p:nvPr/>
        </p:nvSpPr>
        <p:spPr>
          <a:xfrm>
            <a:off x="6222495" y="101101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632" name="ml_options()"/>
          <p:cNvSpPr txBox="1"/>
          <p:nvPr/>
        </p:nvSpPr>
        <p:spPr>
          <a:xfrm>
            <a:off x="83913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ml_options()</a:t>
            </a:r>
          </a:p>
        </p:txBody>
      </p:sp>
      <p:sp>
        <p:nvSpPr>
          <p:cNvPr id="633" name="ml_decision_tree(my_table,…"/>
          <p:cNvSpPr txBox="1"/>
          <p:nvPr/>
        </p:nvSpPr>
        <p:spPr>
          <a:xfrm>
            <a:off x="9627755" y="810484"/>
            <a:ext cx="3996306" cy="804412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marL="127000" indent="-127000">
              <a:spcBef>
                <a:spcPts val="0"/>
              </a:spcBef>
              <a:defRPr b="0" sz="1100">
                <a:solidFill>
                  <a:schemeClr val="accent1"/>
                </a:solidFill>
                <a:latin typeface="+mj-lt"/>
                <a:ea typeface="+mj-ea"/>
                <a:cs typeface="+mj-cs"/>
                <a:sym typeface="Source Sans Pro Light"/>
              </a:defRPr>
            </a:pPr>
            <a:r>
              <a:rPr sz="1200">
                <a:latin typeface="Source Sans Pro Semibold"/>
                <a:ea typeface="Source Sans Pro Semibold"/>
                <a:cs typeface="Source Sans Pro Semibold"/>
                <a:sym typeface="Source Sans Pro Semibold"/>
              </a:rPr>
              <a:t>ml_decision_tree</a:t>
            </a:r>
            <a:r>
              <a:rPr sz="1200"/>
              <a:t>(</a:t>
            </a:r>
            <a:r>
              <a:t>my_table, </a:t>
            </a:r>
          </a:p>
          <a:p>
            <a:pPr marL="127000">
              <a:spcBef>
                <a:spcPts val="0"/>
              </a:spcBef>
              <a:defRPr b="0" sz="1100">
                <a:solidFill>
                  <a:schemeClr val="accent1"/>
                </a:solidFill>
                <a:latin typeface="+mj-lt"/>
                <a:ea typeface="+mj-ea"/>
                <a:cs typeface="+mj-cs"/>
                <a:sym typeface="Source Sans Pro Light"/>
              </a:defRPr>
            </a:pPr>
            <a:r>
              <a:t>response = “Species",  features = </a:t>
            </a:r>
          </a:p>
          <a:p>
            <a:pPr marL="127000">
              <a:spcBef>
                <a:spcPts val="400"/>
              </a:spcBef>
              <a:defRPr b="0" sz="1100">
                <a:solidFill>
                  <a:schemeClr val="accent1"/>
                </a:solidFill>
                <a:latin typeface="+mj-lt"/>
                <a:ea typeface="+mj-ea"/>
                <a:cs typeface="+mj-cs"/>
                <a:sym typeface="Source Sans Pro Light"/>
              </a:defRPr>
            </a:pPr>
            <a:r>
              <a:t>c(“Petal_Length" , "Petal_Width")</a:t>
            </a:r>
            <a:r>
              <a:rPr sz="1200"/>
              <a:t>)</a:t>
            </a:r>
          </a:p>
          <a:p>
            <a:pPr marL="127000" indent="-127000"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ml_als_factorization(</a:t>
            </a:r>
            <a:r>
              <a:rPr sz="1100"/>
              <a:t>x, user.column = "user",</a:t>
            </a:r>
            <a:endParaRPr sz="1100"/>
          </a:p>
          <a:p>
            <a:pPr marL="127000" defTabSz="12700">
              <a:spcBef>
                <a:spcPts val="0"/>
              </a:spcBef>
              <a:defRPr b="0">
                <a:solidFill>
                  <a:srgbClr val="000000"/>
                </a:solidFill>
                <a:latin typeface="+mj-lt"/>
                <a:ea typeface="+mj-ea"/>
                <a:cs typeface="+mj-cs"/>
                <a:sym typeface="Source Sans Pro Light"/>
              </a:defRPr>
            </a:pPr>
            <a:r>
              <a:rPr sz="1100"/>
              <a:t>rating.column = "rating",  item.column = "item",</a:t>
            </a:r>
            <a:endParaRPr sz="1100"/>
          </a:p>
          <a:p>
            <a:pPr marL="127000" defTabSz="12700">
              <a:spcBef>
                <a:spcPts val="400"/>
              </a:spcBef>
              <a:defRPr b="0">
                <a:solidFill>
                  <a:srgbClr val="000000"/>
                </a:solidFill>
                <a:latin typeface="+mj-lt"/>
                <a:ea typeface="+mj-ea"/>
                <a:cs typeface="+mj-cs"/>
                <a:sym typeface="Source Sans Pro Light"/>
              </a:defRPr>
            </a:pPr>
            <a:r>
              <a:rPr sz="1100"/>
              <a:t>rank = 10L, regularization.parameter = 0.1,  iter.max = 10L,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 </a:t>
            </a:r>
            <a:r>
              <a:rPr>
                <a:latin typeface="Source Sans Pro Semibold"/>
                <a:ea typeface="Source Sans Pro Semibold"/>
                <a:cs typeface="Source Sans Pro Semibold"/>
                <a:sym typeface="Source Sans Pro Semibold"/>
              </a:rPr>
              <a:t>ml_gradient_boosted_trees</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compute.cost = TRUE, tolerance = 1e-04, ml.options = ml_options()</a:t>
            </a:r>
            <a:r>
              <a:rPr sz="1100">
                <a:latin typeface="Source Sans Pro Semibold"/>
                <a:ea typeface="Source Sans Pro Semibold"/>
                <a:cs typeface="Source Sans Pro Semibold"/>
                <a:sym typeface="Source Sans Pro Semibold"/>
              </a:rPr>
              <a:t>)</a:t>
            </a:r>
            <a:endParaRPr sz="1100">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(50/k) + 1, beta = 0.1 + 1,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alpha = 0, lambda = 0, iter.max = 100L,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a:t>
            </a:r>
            <a:r>
              <a:t> </a:t>
            </a:r>
            <a:r>
              <a:rPr>
                <a:latin typeface="Source Sans Pro Semibold"/>
                <a:ea typeface="Source Sans Pro Semibold"/>
                <a:cs typeface="Source Sans Pro Semibold"/>
                <a:sym typeface="Source Sans Pro Semibold"/>
              </a:rPr>
              <a:t>ml_logistic_regression</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 100, seed = sample(.Machine$integer.max,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TRUE,censor = "censor",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score,  metric = "areaUnderROC"</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metric = "f1"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634" name="IMPORT INTO SPARK FROM A FILE"/>
          <p:cNvSpPr txBox="1"/>
          <p:nvPr/>
        </p:nvSpPr>
        <p:spPr>
          <a:xfrm>
            <a:off x="344159" y="1784743"/>
            <a:ext cx="226634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 INTO SPARK FROM A FILE</a:t>
            </a:r>
          </a:p>
        </p:txBody>
      </p:sp>
      <p:sp>
        <p:nvSpPr>
          <p:cNvPr id="635" name="SPARK SQL COMMANDS"/>
          <p:cNvSpPr txBox="1"/>
          <p:nvPr/>
        </p:nvSpPr>
        <p:spPr>
          <a:xfrm>
            <a:off x="3561990" y="778241"/>
            <a:ext cx="15989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COMMANDS</a:t>
            </a:r>
          </a:p>
        </p:txBody>
      </p:sp>
      <p:sp>
        <p:nvSpPr>
          <p:cNvPr id="636" name="FROM A TABLE IN HIVE"/>
          <p:cNvSpPr txBox="1"/>
          <p:nvPr/>
        </p:nvSpPr>
        <p:spPr>
          <a:xfrm>
            <a:off x="3561990" y="1797443"/>
            <a:ext cx="152567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FROM A TABLE IN HIVE</a:t>
            </a:r>
          </a:p>
        </p:txBody>
      </p:sp>
      <p:sp>
        <p:nvSpPr>
          <p:cNvPr id="637" name="Wrangle"/>
          <p:cNvSpPr txBox="1"/>
          <p:nvPr/>
        </p:nvSpPr>
        <p:spPr>
          <a:xfrm>
            <a:off x="320788" y="3943936"/>
            <a:ext cx="112236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Wrangle</a:t>
            </a:r>
          </a:p>
        </p:txBody>
      </p:sp>
      <p:sp>
        <p:nvSpPr>
          <p:cNvPr id="638" name="Line"/>
          <p:cNvSpPr/>
          <p:nvPr/>
        </p:nvSpPr>
        <p:spPr>
          <a:xfrm>
            <a:off x="306505" y="3982264"/>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639" name="SPARK SQL VIA DPLYR VERBS"/>
          <p:cNvSpPr txBox="1"/>
          <p:nvPr/>
        </p:nvSpPr>
        <p:spPr>
          <a:xfrm>
            <a:off x="344159" y="4413643"/>
            <a:ext cx="195087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VIA DPLYR VERBS</a:t>
            </a:r>
          </a:p>
        </p:txBody>
      </p:sp>
      <p:sp>
        <p:nvSpPr>
          <p:cNvPr id="640" name="DIRECT SPARK SQL COMMANDS"/>
          <p:cNvSpPr txBox="1"/>
          <p:nvPr/>
        </p:nvSpPr>
        <p:spPr>
          <a:xfrm>
            <a:off x="344159" y="5670943"/>
            <a:ext cx="21206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DIRECT SPARK SQL COMMANDS</a:t>
            </a:r>
          </a:p>
        </p:txBody>
      </p:sp>
      <p:sp>
        <p:nvSpPr>
          <p:cNvPr id="641" name="SCALA API VIA SDF FUNCTIONS"/>
          <p:cNvSpPr txBox="1"/>
          <p:nvPr/>
        </p:nvSpPr>
        <p:spPr>
          <a:xfrm>
            <a:off x="344159" y="6750443"/>
            <a:ext cx="207980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SCALA API VIA SDF FUNCTIONS</a:t>
            </a:r>
          </a:p>
        </p:txBody>
      </p:sp>
      <p:sp>
        <p:nvSpPr>
          <p:cNvPr id="642" name="ML TRANSFORMERS"/>
          <p:cNvSpPr txBox="1"/>
          <p:nvPr/>
        </p:nvSpPr>
        <p:spPr>
          <a:xfrm>
            <a:off x="3253236" y="4413643"/>
            <a:ext cx="136565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ML TRANSFORMERS</a:t>
            </a:r>
          </a:p>
        </p:txBody>
      </p:sp>
      <p:sp>
        <p:nvSpPr>
          <p:cNvPr id="643" name="DOWNLOAD DATA TO R MEMORY"/>
          <p:cNvSpPr txBox="1"/>
          <p:nvPr/>
        </p:nvSpPr>
        <p:spPr>
          <a:xfrm>
            <a:off x="6126513" y="770368"/>
            <a:ext cx="21532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DOWNLOAD DATA TO R MEMORY</a:t>
            </a:r>
          </a:p>
        </p:txBody>
      </p:sp>
      <p:sp>
        <p:nvSpPr>
          <p:cNvPr id="644" name="SAVE FROM SPARK TO FILE SYSTEM"/>
          <p:cNvSpPr txBox="1"/>
          <p:nvPr/>
        </p:nvSpPr>
        <p:spPr>
          <a:xfrm>
            <a:off x="6126513" y="2167368"/>
            <a:ext cx="236204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SAVE FROM SPARK TO FILE SYSTEM</a:t>
            </a:r>
          </a:p>
        </p:txBody>
      </p:sp>
      <p:sp>
        <p:nvSpPr>
          <p:cNvPr id="645" name="Line"/>
          <p:cNvSpPr/>
          <p:nvPr/>
        </p:nvSpPr>
        <p:spPr>
          <a:xfrm>
            <a:off x="6116695" y="39938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646" name="Reading &amp; Writing from Apache Spark"/>
          <p:cNvSpPr txBox="1"/>
          <p:nvPr/>
        </p:nvSpPr>
        <p:spPr>
          <a:xfrm>
            <a:off x="6116695" y="3987279"/>
            <a:ext cx="3263800"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1650">
                <a:solidFill>
                  <a:srgbClr val="628DB5"/>
                </a:solidFill>
              </a:defRPr>
            </a:pPr>
            <a:r>
              <a:rPr sz="2100"/>
              <a:t>Reading &amp; Writing</a:t>
            </a:r>
            <a:r>
              <a:t> </a:t>
            </a:r>
            <a:r>
              <a:rPr sz="1200"/>
              <a:t>from Apache Spark</a:t>
            </a:r>
          </a:p>
        </p:txBody>
      </p:sp>
      <p:sp>
        <p:nvSpPr>
          <p:cNvPr id="647" name="Line"/>
          <p:cNvSpPr/>
          <p:nvPr/>
        </p:nvSpPr>
        <p:spPr>
          <a:xfrm>
            <a:off x="6117366" y="6306365"/>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648" name="Extensions"/>
          <p:cNvSpPr txBox="1"/>
          <p:nvPr/>
        </p:nvSpPr>
        <p:spPr>
          <a:xfrm>
            <a:off x="6117366" y="6268036"/>
            <a:ext cx="14535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Extensions</a:t>
            </a:r>
          </a:p>
        </p:txBody>
      </p:sp>
      <p:sp>
        <p:nvSpPr>
          <p:cNvPr id="649" name="CORE TYPES"/>
          <p:cNvSpPr txBox="1"/>
          <p:nvPr/>
        </p:nvSpPr>
        <p:spPr>
          <a:xfrm>
            <a:off x="6126513" y="7051137"/>
            <a:ext cx="853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CORE TYPES</a:t>
            </a:r>
          </a:p>
        </p:txBody>
      </p:sp>
      <p:sp>
        <p:nvSpPr>
          <p:cNvPr id="650" name="CALL SPARK FROM R"/>
          <p:cNvSpPr txBox="1"/>
          <p:nvPr/>
        </p:nvSpPr>
        <p:spPr>
          <a:xfrm>
            <a:off x="6126513" y="8250734"/>
            <a:ext cx="13927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CALL SPARK FROM R</a:t>
            </a:r>
          </a:p>
        </p:txBody>
      </p:sp>
      <p:sp>
        <p:nvSpPr>
          <p:cNvPr id="651" name="MACHINE LEARNING EXTENSIONS"/>
          <p:cNvSpPr txBox="1"/>
          <p:nvPr/>
        </p:nvSpPr>
        <p:spPr>
          <a:xfrm>
            <a:off x="6129457" y="9367365"/>
            <a:ext cx="22695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MACHINE LEARNING EXTENSIONS</a:t>
            </a:r>
          </a:p>
        </p:txBody>
      </p:sp>
      <p:sp>
        <p:nvSpPr>
          <p:cNvPr id="652" name="sdf_mutate(.data)…"/>
          <p:cNvSpPr txBox="1"/>
          <p:nvPr/>
        </p:nvSpPr>
        <p:spPr>
          <a:xfrm>
            <a:off x="411676" y="6973379"/>
            <a:ext cx="2662468" cy="316067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Works like dplyr mutate function</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i="1" sz="1100">
                <a:solidFill>
                  <a:schemeClr val="accent1"/>
                </a:solidFill>
                <a:latin typeface="+mj-lt"/>
                <a:ea typeface="+mj-ea"/>
                <a:cs typeface="+mj-cs"/>
                <a:sym typeface="Source Sans Pro Light"/>
              </a:defRPr>
            </a:pPr>
            <a:r>
              <a:rPr i="0">
                <a:latin typeface="Source Sans Pro Semibold"/>
                <a:ea typeface="Source Sans Pro Semibold"/>
                <a:cs typeface="Source Sans Pro Semibold"/>
                <a:sym typeface="Source Sans Pro Semibold"/>
              </a:rPr>
              <a:t>sdf_partition</a:t>
            </a:r>
            <a:r>
              <a:t>(x, training = 0.5, test = 0.5)</a:t>
            </a: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Gives a Spark DataFrame a table name </a:t>
            </a:r>
            <a:endParaRPr>
              <a:latin typeface="Source Sans Pro Semibold"/>
              <a:ea typeface="Source Sans Pro Semibold"/>
              <a:cs typeface="Source Sans Pro Semibold"/>
              <a:sym typeface="Source Sans Pro Semibold"/>
            </a:endParaRPr>
          </a:p>
          <a:p>
            <a:pPr>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Sorts by &gt;=1 columns in ascending order</a:t>
            </a:r>
            <a:endParaRPr>
              <a:latin typeface="Source Sans Pro Semibold"/>
              <a:ea typeface="Source Sans Pro Semibold"/>
              <a:cs typeface="Source Sans Pro Semibold"/>
              <a:sym typeface="Source Sans Pro Semibold"/>
            </a:endParaRPr>
          </a:p>
          <a:p>
            <a:pPr algn="just">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sz="1100">
                <a:solidFill>
                  <a:schemeClr val="accent1"/>
                </a:solidFill>
              </a:defRPr>
            </a:pPr>
            <a:r>
              <a:t>Spark DataFrame with predicted values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654" name="Rectangle"/>
          <p:cNvSpPr/>
          <p:nvPr/>
        </p:nvSpPr>
        <p:spPr>
          <a:xfrm>
            <a:off x="3232160" y="4403434"/>
            <a:ext cx="2608218"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55" name="ft_binarizer(my_table,input.col=“Petal_Length”,  output.col=&quot;petal_large&quot;, threshold=1.2)…"/>
          <p:cNvSpPr txBox="1"/>
          <p:nvPr/>
        </p:nvSpPr>
        <p:spPr>
          <a:xfrm>
            <a:off x="3344037" y="4637039"/>
            <a:ext cx="2463716" cy="667727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spcBef>
                <a:spcPts val="40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700"/>
              </a:spcBef>
              <a:defRPr sz="1100">
                <a:solidFill>
                  <a:srgbClr val="DF8A2F"/>
                </a:solidFill>
              </a:defRPr>
            </a:pPr>
            <a:r>
              <a:t>x, input.col = NULL, output.col =  NULL</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Assigned values based on threshold</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Numeric column to discretized column</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Time domain to frequency domain</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Element-wise product between 2 cols</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Source Sans Pro Semibold"/>
                <a:ea typeface="Source Sans Pro Semibold"/>
                <a:cs typeface="Source Sans Pro Semibold"/>
                <a:sym typeface="Source Sans Pro Semibold"/>
              </a:defRPr>
            </a:pPr>
            <a:r>
              <a:t>ft_index_to_string()</a:t>
            </a:r>
          </a:p>
          <a:p>
            <a:pPr>
              <a:spcBef>
                <a:spcPts val="400"/>
              </a:spcBef>
              <a:defRPr b="0" sz="1100">
                <a:solidFill>
                  <a:schemeClr val="accent1"/>
                </a:solidFill>
              </a:defRPr>
            </a:pPr>
            <a:r>
              <a:t>Index labels back to label as strings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ft_one_hot_encoder()</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Continuous to binary  vectors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ft_quantile_discretizer(</a:t>
            </a:r>
            <a:r>
              <a:t>n.buckets=5L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500"/>
              </a:spcBef>
              <a:defRPr b="0" sz="1100">
                <a:solidFill>
                  <a:schemeClr val="accent1"/>
                </a:solidFill>
              </a:defRPr>
            </a:pPr>
            <a:r>
              <a:t>Continuous to binned categorical values</a:t>
            </a:r>
            <a:endParaRPr>
              <a:latin typeface="Source Sans Pro Semibold"/>
              <a:ea typeface="Source Sans Pro Semibold"/>
              <a:cs typeface="Source Sans Pro Semibold"/>
              <a:sym typeface="Source Sans Pro Semibold"/>
            </a:endParaRPr>
          </a:p>
          <a:p>
            <a:pPr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Column of labels into a column of label indices. </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ft_vector_assembler()</a:t>
            </a:r>
            <a:endParaRPr>
              <a:latin typeface="Source Sans Pro Semibold"/>
              <a:ea typeface="Source Sans Pro Semibold"/>
              <a:cs typeface="Source Sans Pro Semibold"/>
              <a:sym typeface="Source Sans Pro Semibold"/>
            </a:endParaRPr>
          </a:p>
          <a:p>
            <a:pPr>
              <a:spcBef>
                <a:spcPts val="0"/>
              </a:spcBef>
              <a:defRPr b="0" sz="1100">
                <a:solidFill>
                  <a:schemeClr val="accent1"/>
                </a:solidFill>
              </a:defRPr>
            </a:pPr>
            <a:r>
              <a:t>Combine vectors into single row-vector</a:t>
            </a:r>
          </a:p>
        </p:txBody>
      </p:sp>
      <p:sp>
        <p:nvSpPr>
          <p:cNvPr id="656" name="Rectangle"/>
          <p:cNvSpPr/>
          <p:nvPr/>
        </p:nvSpPr>
        <p:spPr>
          <a:xfrm>
            <a:off x="6108381" y="9357155"/>
            <a:ext cx="3276697" cy="887869"/>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57" name="invoke()"/>
          <p:cNvSpPr txBox="1"/>
          <p:nvPr/>
        </p:nvSpPr>
        <p:spPr>
          <a:xfrm>
            <a:off x="6158753" y="84584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a:t>
            </a:r>
          </a:p>
        </p:txBody>
      </p:sp>
      <p:sp>
        <p:nvSpPr>
          <p:cNvPr id="658" name="Rectangle"/>
          <p:cNvSpPr/>
          <p:nvPr/>
        </p:nvSpPr>
        <p:spPr>
          <a:xfrm>
            <a:off x="6105437" y="8240524"/>
            <a:ext cx="3276697" cy="952758"/>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59" name="Call a method on a Java object"/>
          <p:cNvSpPr txBox="1"/>
          <p:nvPr/>
        </p:nvSpPr>
        <p:spPr>
          <a:xfrm>
            <a:off x="6253465" y="84662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method on a Java object</a:t>
            </a:r>
          </a:p>
        </p:txBody>
      </p:sp>
      <p:sp>
        <p:nvSpPr>
          <p:cNvPr id="660" name="invoke_new()"/>
          <p:cNvSpPr txBox="1"/>
          <p:nvPr/>
        </p:nvSpPr>
        <p:spPr>
          <a:xfrm>
            <a:off x="6152245" y="86604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invoke_new()</a:t>
            </a:r>
          </a:p>
        </p:txBody>
      </p:sp>
      <p:sp>
        <p:nvSpPr>
          <p:cNvPr id="661" name="Create a new object by invoking a constructor"/>
          <p:cNvSpPr txBox="1"/>
          <p:nvPr/>
        </p:nvSpPr>
        <p:spPr>
          <a:xfrm>
            <a:off x="6216072" y="86635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Create a new object by invoking a constructor</a:t>
            </a:r>
          </a:p>
        </p:txBody>
      </p:sp>
      <p:sp>
        <p:nvSpPr>
          <p:cNvPr id="662" name="Rectangle"/>
          <p:cNvSpPr/>
          <p:nvPr/>
        </p:nvSpPr>
        <p:spPr>
          <a:xfrm>
            <a:off x="6105437" y="7040928"/>
            <a:ext cx="3276697" cy="118679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663"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664" name="Rectangle"/>
          <p:cNvSpPr/>
          <p:nvPr/>
        </p:nvSpPr>
        <p:spPr>
          <a:xfrm>
            <a:off x="6105437" y="2157158"/>
            <a:ext cx="3276697"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65" name="Rectangle"/>
          <p:cNvSpPr/>
          <p:nvPr/>
        </p:nvSpPr>
        <p:spPr>
          <a:xfrm>
            <a:off x="6105437" y="760158"/>
            <a:ext cx="3276697"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66" name="Rectangle"/>
          <p:cNvSpPr/>
          <p:nvPr/>
        </p:nvSpPr>
        <p:spPr>
          <a:xfrm>
            <a:off x="323083" y="6740234"/>
            <a:ext cx="2786018"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67" name="Rectangle"/>
          <p:cNvSpPr/>
          <p:nvPr/>
        </p:nvSpPr>
        <p:spPr>
          <a:xfrm>
            <a:off x="323083" y="5660734"/>
            <a:ext cx="2786018"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68" name="Rectangle"/>
          <p:cNvSpPr/>
          <p:nvPr/>
        </p:nvSpPr>
        <p:spPr>
          <a:xfrm>
            <a:off x="323083" y="4403434"/>
            <a:ext cx="2786018" cy="10058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69" name="Rectangle"/>
          <p:cNvSpPr/>
          <p:nvPr/>
        </p:nvSpPr>
        <p:spPr>
          <a:xfrm>
            <a:off x="323083" y="768032"/>
            <a:ext cx="3078118" cy="8534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70" name="Rectangle"/>
          <p:cNvSpPr/>
          <p:nvPr/>
        </p:nvSpPr>
        <p:spPr>
          <a:xfrm>
            <a:off x="3540914" y="768032"/>
            <a:ext cx="2298796" cy="84895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71" name="Rectangle"/>
          <p:cNvSpPr/>
          <p:nvPr/>
        </p:nvSpPr>
        <p:spPr>
          <a:xfrm>
            <a:off x="3540914" y="1787234"/>
            <a:ext cx="2298796"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72" name="Rectangle"/>
          <p:cNvSpPr/>
          <p:nvPr/>
        </p:nvSpPr>
        <p:spPr>
          <a:xfrm>
            <a:off x="323083" y="1774534"/>
            <a:ext cx="3078118"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73" name="COPY A DATA FRAME INTO SPARK"/>
          <p:cNvSpPr txBox="1"/>
          <p:nvPr/>
        </p:nvSpPr>
        <p:spPr>
          <a:xfrm>
            <a:off x="344159" y="778241"/>
            <a:ext cx="220507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COPY A DATA FRAME INTO SPARK</a:t>
            </a:r>
          </a:p>
        </p:txBody>
      </p:sp>
      <p:sp>
        <p:nvSpPr>
          <p:cNvPr id="674" name="Rectangle"/>
          <p:cNvSpPr/>
          <p:nvPr/>
        </p:nvSpPr>
        <p:spPr>
          <a:xfrm>
            <a:off x="9609286" y="8800769"/>
            <a:ext cx="4033244"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675" name="Reactivity"/>
          <p:cNvSpPr txBox="1"/>
          <p:nvPr/>
        </p:nvSpPr>
        <p:spPr>
          <a:xfrm>
            <a:off x="320788" y="374129"/>
            <a:ext cx="133762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Reactivity</a:t>
            </a:r>
          </a:p>
        </p:txBody>
      </p:sp>
      <p:sp>
        <p:nvSpPr>
          <p:cNvPr id="676" name="Line"/>
          <p:cNvSpPr/>
          <p:nvPr/>
        </p:nvSpPr>
        <p:spPr>
          <a:xfrm>
            <a:off x="306505" y="412458"/>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677" name="Line"/>
          <p:cNvSpPr/>
          <p:nvPr/>
        </p:nvSpPr>
        <p:spPr>
          <a:xfrm>
            <a:off x="6116695" y="4124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678" name="Visualize &amp; Communicate"/>
          <p:cNvSpPr txBox="1"/>
          <p:nvPr/>
        </p:nvSpPr>
        <p:spPr>
          <a:xfrm>
            <a:off x="6116695" y="380479"/>
            <a:ext cx="3242464" cy="4191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400">
                <a:solidFill>
                  <a:srgbClr val="628DB5"/>
                </a:solidFill>
              </a:defRPr>
            </a:pPr>
            <a:r>
              <a:t>Visualize &amp; Communicate</a:t>
            </a:r>
          </a:p>
        </p:txBody>
      </p:sp>
      <p:sp>
        <p:nvSpPr>
          <p:cNvPr id="679" name="Model (MLlib)"/>
          <p:cNvSpPr txBox="1"/>
          <p:nvPr/>
        </p:nvSpPr>
        <p:spPr>
          <a:xfrm>
            <a:off x="9591329" y="399529"/>
            <a:ext cx="183134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Model (MLlib)</a:t>
            </a:r>
          </a:p>
        </p:txBody>
      </p:sp>
      <p:sp>
        <p:nvSpPr>
          <p:cNvPr id="680" name="Line"/>
          <p:cNvSpPr/>
          <p:nvPr/>
        </p:nvSpPr>
        <p:spPr>
          <a:xfrm>
            <a:off x="9620208" y="412229"/>
            <a:ext cx="25463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681" name="sparklyr.png" descr="sparklyr.png"/>
          <p:cNvPicPr>
            <a:picLocks noChangeAspect="1"/>
          </p:cNvPicPr>
          <p:nvPr/>
        </p:nvPicPr>
        <p:blipFill>
          <a:blip r:embed="rId3">
            <a:extLst/>
          </a:blip>
          <a:stretch>
            <a:fillRect/>
          </a:stretch>
        </p:blipFill>
        <p:spPr>
          <a:xfrm>
            <a:off x="12295695" y="182823"/>
            <a:ext cx="1397001" cy="1619078"/>
          </a:xfrm>
          <a:prstGeom prst="rect">
            <a:avLst/>
          </a:prstGeom>
          <a:ln w="12700">
            <a:miter lim="400000"/>
          </a:ln>
        </p:spPr>
      </p:pic>
      <p:sp>
        <p:nvSpPr>
          <p:cNvPr id="682"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683" name="pasted-image.pdf" descr="pasted-image.pdf"/>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sp>
        <p:nvSpPr>
          <p:cNvPr id="684"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5" invalidUrl="" action="" tgtFrame="" tooltip="" history="1" highlightClick="0" endSnd="0"/>
              </a:rPr>
              <a:t>CC BY </a:t>
            </a:r>
            <a:r>
              <a:t>RStudio •  </a:t>
            </a:r>
            <a:r>
              <a:rPr>
                <a:hlinkClick r:id="rId6" invalidUrl="" action="" tgtFrame="" tooltip="" history="1" highlightClick="0" endSnd="0"/>
              </a:rPr>
              <a:t>info@rstudio.com</a:t>
            </a:r>
            <a:r>
              <a:t>  •  844-448-1212 • </a:t>
            </a:r>
            <a:r>
              <a:rPr>
                <a:hlinkClick r:id="rId7" invalidUrl="" action="" tgtFrame="" tooltip="" history="1" highlightClick="0" endSnd="0"/>
              </a:rPr>
              <a:t>rstudio.com</a:t>
            </a:r>
            <a:r>
              <a:t> •  Learn more at </a:t>
            </a:r>
            <a:r>
              <a:rPr b="1"/>
              <a:t>spark.rstudio.com</a:t>
            </a:r>
            <a:r>
              <a:t>  •  sparklyr  0.5  •  Updated: 2016-12</a:t>
            </a:r>
          </a:p>
        </p:txBody>
      </p:sp>
      <p:sp>
        <p:nvSpPr>
          <p:cNvPr id="685" name="dplyr::collect(x)"/>
          <p:cNvSpPr txBox="1"/>
          <p:nvPr/>
        </p:nvSpPr>
        <p:spPr>
          <a:xfrm>
            <a:off x="6206792" y="12826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spcBef>
                <a:spcPts val="0"/>
              </a:spcBef>
              <a:defRPr b="0" sz="13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686" name="r_table &lt;- collect(my_table)…"/>
          <p:cNvSpPr txBox="1"/>
          <p:nvPr/>
        </p:nvSpPr>
        <p:spPr>
          <a:xfrm>
            <a:off x="6463824" y="8721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spcBef>
                <a:spcPts val="0"/>
              </a:spcBef>
              <a:defRPr b="0" sz="1100">
                <a:solidFill>
                  <a:schemeClr val="accent1"/>
                </a:solidFill>
                <a:latin typeface="+mj-lt"/>
                <a:ea typeface="+mj-ea"/>
                <a:cs typeface="+mj-cs"/>
                <a:sym typeface="Source Sans Pro Light"/>
              </a:defRPr>
            </a:pPr>
            <a:r>
              <a:t>plot(Petal_Width~Petal_Length, data=r_table)</a:t>
            </a:r>
          </a:p>
        </p:txBody>
      </p:sp>
      <p:sp>
        <p:nvSpPr>
          <p:cNvPr id="687" name="sdf_read_column(x, column)"/>
          <p:cNvSpPr txBox="1"/>
          <p:nvPr/>
        </p:nvSpPr>
        <p:spPr>
          <a:xfrm>
            <a:off x="6206371" y="16712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688" name="Returns contents of a single column to R"/>
          <p:cNvSpPr txBox="1"/>
          <p:nvPr/>
        </p:nvSpPr>
        <p:spPr>
          <a:xfrm>
            <a:off x="6351051" y="18652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Returns contents of a single column to R</a:t>
            </a:r>
          </a:p>
        </p:txBody>
      </p:sp>
      <p:sp>
        <p:nvSpPr>
          <p:cNvPr id="689" name="my_var &lt;- tbl_cache(sc, name= &quot;hive_iris&quot;)"/>
          <p:cNvSpPr txBox="1"/>
          <p:nvPr/>
        </p:nvSpPr>
        <p:spPr>
          <a:xfrm>
            <a:off x="3600134" y="2051475"/>
            <a:ext cx="214939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690"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691"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spcBef>
                <a:spcPts val="0"/>
              </a:spcBef>
              <a:defRPr b="0" sz="1100">
                <a:solidFill>
                  <a:schemeClr val="accent1"/>
                </a:solidFill>
              </a:defRPr>
            </a:lvl1pPr>
          </a:lstStyle>
          <a:p>
            <a:pPr/>
            <a:r>
              <a:t>Loads the table into memory</a:t>
            </a:r>
          </a:p>
        </p:txBody>
      </p:sp>
      <p:sp>
        <p:nvSpPr>
          <p:cNvPr id="692"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693"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694"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spcBef>
                <a:spcPts val="0"/>
              </a:spcBef>
              <a:defRPr b="0" sz="1100">
                <a:solidFill>
                  <a:schemeClr val="accent1"/>
                </a:solidFill>
              </a:defRPr>
            </a:lvl1pPr>
          </a:lstStyle>
          <a:p>
            <a:pPr/>
            <a:r>
              <a:t>Creates a reference to the table without loading it into memory</a:t>
            </a:r>
          </a:p>
        </p:txBody>
      </p:sp>
      <p:sp>
        <p:nvSpPr>
          <p:cNvPr id="695" name="sdf_copy_to(sc, x, name, memory, repartition, overwrite)"/>
          <p:cNvSpPr txBox="1"/>
          <p:nvPr/>
        </p:nvSpPr>
        <p:spPr>
          <a:xfrm>
            <a:off x="498656" y="12439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defRPr>
            </a:pPr>
            <a:r>
              <a:rPr>
                <a:latin typeface="Source Sans Pro Semibold"/>
                <a:ea typeface="Source Sans Pro Semibold"/>
                <a:cs typeface="Source Sans Pro Semibold"/>
                <a:sym typeface="Source Sans Pro Semibold"/>
              </a:rPr>
              <a:t>sdf_copy_to(</a:t>
            </a:r>
            <a:r>
              <a:rPr>
                <a:latin typeface="+mj-lt"/>
                <a:ea typeface="+mj-ea"/>
                <a:cs typeface="+mj-cs"/>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696" name="sdf_copy_to(sc, iris, &quot;spark_iris&quot;)"/>
          <p:cNvSpPr txBox="1"/>
          <p:nvPr/>
        </p:nvSpPr>
        <p:spPr>
          <a:xfrm>
            <a:off x="818583" y="9409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697" name="DBI::dbWriteTable(sc, &quot;spark_iris&quot;, iris)"/>
          <p:cNvSpPr txBox="1"/>
          <p:nvPr/>
        </p:nvSpPr>
        <p:spPr>
          <a:xfrm>
            <a:off x="3560095" y="1049089"/>
            <a:ext cx="226634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DBI::</a:t>
            </a:r>
            <a:r>
              <a:rPr>
                <a:latin typeface="Source Sans Pro Semibold"/>
                <a:ea typeface="Source Sans Pro Semibold"/>
                <a:cs typeface="Source Sans Pro Semibold"/>
                <a:sym typeface="Source Sans Pro Semibold"/>
              </a:rPr>
              <a:t>dbWriteTable</a:t>
            </a:r>
            <a:r>
              <a:t>(sc, "spark_iris", iris)</a:t>
            </a:r>
          </a:p>
        </p:txBody>
      </p:sp>
      <p:sp>
        <p:nvSpPr>
          <p:cNvPr id="698" name="DBI::dbWriteTable(conn, name, value)"/>
          <p:cNvSpPr txBox="1"/>
          <p:nvPr/>
        </p:nvSpPr>
        <p:spPr>
          <a:xfrm>
            <a:off x="3573908" y="1281606"/>
            <a:ext cx="216112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699"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b="0" sz="1100">
                <a:solidFill>
                  <a:srgbClr val="000000"/>
                </a:solidFill>
              </a:defRPr>
            </a:lvl1pPr>
          </a:lstStyle>
          <a:p>
            <a:pPr/>
            <a:r>
              <a:t>Translates into Spark SQL statements</a:t>
            </a:r>
          </a:p>
        </p:txBody>
      </p:sp>
      <p:sp>
        <p:nvSpPr>
          <p:cNvPr id="700"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a:solidFill>
                  <a:schemeClr val="accent1"/>
                </a:solidFill>
                <a:latin typeface="Source Sans Pro Semibold"/>
                <a:ea typeface="Source Sans Pro Semibold"/>
                <a:cs typeface="Source Sans Pro Semibold"/>
                <a:sym typeface="Source Sans Pro Semibold"/>
              </a:defRPr>
            </a:pPr>
            <a:r>
              <a:t>my_table &lt;- my_var %&gt;%</a:t>
            </a:r>
          </a:p>
          <a:p>
            <a:pPr>
              <a:spcBef>
                <a:spcPts val="0"/>
              </a:spcBef>
              <a:defRPr b="0">
                <a:solidFill>
                  <a:schemeClr val="accent1"/>
                </a:solidFill>
                <a:latin typeface="Source Sans Pro Semibold"/>
                <a:ea typeface="Source Sans Pro Semibold"/>
                <a:cs typeface="Source Sans Pro Semibold"/>
                <a:sym typeface="Source Sans Pro Semibold"/>
              </a:defRPr>
            </a:pPr>
            <a:r>
              <a:t>      filter(Species=="setosa") %&gt;%</a:t>
            </a:r>
          </a:p>
          <a:p>
            <a:pPr>
              <a:spcBef>
                <a:spcPts val="0"/>
              </a:spcBef>
              <a:defRPr b="0">
                <a:solidFill>
                  <a:schemeClr val="accent1"/>
                </a:solidFill>
                <a:latin typeface="Source Sans Pro Semibold"/>
                <a:ea typeface="Source Sans Pro Semibold"/>
                <a:cs typeface="Source Sans Pro Semibold"/>
                <a:sym typeface="Source Sans Pro Semibold"/>
              </a:defRPr>
            </a:pPr>
            <a:r>
              <a:t>      sample_n(10)</a:t>
            </a:r>
          </a:p>
        </p:txBody>
      </p:sp>
      <p:sp>
        <p:nvSpPr>
          <p:cNvPr id="701" name="my_table &lt;- DBI::dbGetQuery( sc , ”SELECT * FROM iris LIMIT 10&quot;)"/>
          <p:cNvSpPr txBox="1"/>
          <p:nvPr/>
        </p:nvSpPr>
        <p:spPr>
          <a:xfrm>
            <a:off x="427213" y="59287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702" name="DBI::dbGetQuery(conn, statement)"/>
          <p:cNvSpPr txBox="1"/>
          <p:nvPr/>
        </p:nvSpPr>
        <p:spPr>
          <a:xfrm>
            <a:off x="470511" y="62853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pic>
        <p:nvPicPr>
          <p:cNvPr id="703" name="hive.png" descr="hive.png"/>
          <p:cNvPicPr>
            <a:picLocks noChangeAspect="1"/>
          </p:cNvPicPr>
          <p:nvPr/>
        </p:nvPicPr>
        <p:blipFill>
          <a:blip r:embed="rId8">
            <a:extLst/>
          </a:blip>
          <a:stretch>
            <a:fillRect/>
          </a:stretch>
        </p:blipFill>
        <p:spPr>
          <a:xfrm>
            <a:off x="8795045" y="4648779"/>
            <a:ext cx="510303" cy="459273"/>
          </a:xfrm>
          <a:prstGeom prst="rect">
            <a:avLst/>
          </a:prstGeom>
          <a:ln w="12700">
            <a:miter lim="400000"/>
          </a:ln>
        </p:spPr>
      </p:pic>
      <p:sp>
        <p:nvSpPr>
          <p:cNvPr id="704" name="Line"/>
          <p:cNvSpPr/>
          <p:nvPr/>
        </p:nvSpPr>
        <p:spPr>
          <a:xfrm>
            <a:off x="6679393" y="5157706"/>
            <a:ext cx="765100" cy="1"/>
          </a:xfrm>
          <a:prstGeom prst="line">
            <a:avLst/>
          </a:prstGeom>
          <a:ln w="38100">
            <a:solidFill>
              <a:srgbClr val="DF8A2F"/>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705" name="Line"/>
          <p:cNvSpPr/>
          <p:nvPr/>
        </p:nvSpPr>
        <p:spPr>
          <a:xfrm>
            <a:off x="6655838" y="5428891"/>
            <a:ext cx="748041" cy="1"/>
          </a:xfrm>
          <a:prstGeom prst="line">
            <a:avLst/>
          </a:prstGeom>
          <a:ln w="38100">
            <a:solidFill>
              <a:srgbClr val="DF8A2F">
                <a:alpha val="61985"/>
              </a:srgbClr>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706" name="Rounded Rectangle"/>
          <p:cNvSpPr/>
          <p:nvPr/>
        </p:nvSpPr>
        <p:spPr>
          <a:xfrm>
            <a:off x="7499199" y="4431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pic>
        <p:nvPicPr>
          <p:cNvPr id="707" name="spark-logo-trademark.png" descr="spark-logo-trademark.png"/>
          <p:cNvPicPr>
            <a:picLocks noChangeAspect="1"/>
          </p:cNvPicPr>
          <p:nvPr/>
        </p:nvPicPr>
        <p:blipFill>
          <a:blip r:embed="rId9">
            <a:extLst/>
          </a:blip>
          <a:stretch>
            <a:fillRect/>
          </a:stretch>
        </p:blipFill>
        <p:spPr>
          <a:xfrm>
            <a:off x="7532659" y="5128039"/>
            <a:ext cx="555601" cy="295533"/>
          </a:xfrm>
          <a:prstGeom prst="rect">
            <a:avLst/>
          </a:prstGeom>
          <a:ln w="12700">
            <a:miter lim="400000"/>
          </a:ln>
        </p:spPr>
      </p:pic>
      <p:sp>
        <p:nvSpPr>
          <p:cNvPr id="708" name="spark_read_&lt;fmt&gt;"/>
          <p:cNvSpPr txBox="1"/>
          <p:nvPr/>
        </p:nvSpPr>
        <p:spPr>
          <a:xfrm>
            <a:off x="8119157" y="5328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spark_read_&lt;fmt&gt;</a:t>
            </a:r>
          </a:p>
        </p:txBody>
      </p:sp>
      <p:sp>
        <p:nvSpPr>
          <p:cNvPr id="709" name="sdf_copy_to"/>
          <p:cNvSpPr txBox="1"/>
          <p:nvPr/>
        </p:nvSpPr>
        <p:spPr>
          <a:xfrm>
            <a:off x="6696900" y="4509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n-lt"/>
                <a:ea typeface="+mn-ea"/>
                <a:cs typeface="+mn-cs"/>
                <a:sym typeface="Source Sans Pro"/>
              </a:defRPr>
            </a:pPr>
            <a:r>
              <a:rPr>
                <a:latin typeface="Source Sans Pro Semibold"/>
                <a:ea typeface="Source Sans Pro Semibold"/>
                <a:cs typeface="Source Sans Pro Semibold"/>
                <a:sym typeface="Source Sans Pro Semibold"/>
              </a:rPr>
              <a:t>sdf_copy_to</a:t>
            </a:r>
          </a:p>
        </p:txBody>
      </p:sp>
      <p:sp>
        <p:nvSpPr>
          <p:cNvPr id="710" name="DBI::dbWriteTable"/>
          <p:cNvSpPr txBox="1"/>
          <p:nvPr/>
        </p:nvSpPr>
        <p:spPr>
          <a:xfrm>
            <a:off x="6210223" y="4870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711" name="dplyr::collect"/>
          <p:cNvSpPr txBox="1"/>
          <p:nvPr/>
        </p:nvSpPr>
        <p:spPr>
          <a:xfrm>
            <a:off x="6189003" y="5678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712" name="sdf_read_column"/>
          <p:cNvSpPr txBox="1"/>
          <p:nvPr/>
        </p:nvSpPr>
        <p:spPr>
          <a:xfrm>
            <a:off x="6196470" y="5858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p>
        </p:txBody>
      </p:sp>
      <p:sp>
        <p:nvSpPr>
          <p:cNvPr id="713" name="Line"/>
          <p:cNvSpPr/>
          <p:nvPr/>
        </p:nvSpPr>
        <p:spPr>
          <a:xfrm>
            <a:off x="8140813" y="4905603"/>
            <a:ext cx="727583"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714" name="Line"/>
          <p:cNvSpPr/>
          <p:nvPr/>
        </p:nvSpPr>
        <p:spPr>
          <a:xfrm>
            <a:off x="8134754" y="5726992"/>
            <a:ext cx="662075"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715" name="Line"/>
          <p:cNvSpPr/>
          <p:nvPr/>
        </p:nvSpPr>
        <p:spPr>
          <a:xfrm>
            <a:off x="8179919" y="5897172"/>
            <a:ext cx="674770" cy="1"/>
          </a:xfrm>
          <a:prstGeom prst="line">
            <a:avLst/>
          </a:prstGeom>
          <a:ln w="38100">
            <a:solidFill>
              <a:srgbClr val="DF8A2F">
                <a:alpha val="61985"/>
              </a:srgbClr>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716" name="spark_write_&lt;fmt&gt;"/>
          <p:cNvSpPr txBox="1"/>
          <p:nvPr/>
        </p:nvSpPr>
        <p:spPr>
          <a:xfrm>
            <a:off x="8108670" y="5974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spark_write_&lt;fmt&gt;</a:t>
            </a:r>
          </a:p>
        </p:txBody>
      </p:sp>
      <p:sp>
        <p:nvSpPr>
          <p:cNvPr id="717" name="tbl_cache"/>
          <p:cNvSpPr txBox="1"/>
          <p:nvPr/>
        </p:nvSpPr>
        <p:spPr>
          <a:xfrm>
            <a:off x="8104802" y="4418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p>
        </p:txBody>
      </p:sp>
      <p:sp>
        <p:nvSpPr>
          <p:cNvPr id="718" name="dplyr::tbl"/>
          <p:cNvSpPr txBox="1"/>
          <p:nvPr/>
        </p:nvSpPr>
        <p:spPr>
          <a:xfrm>
            <a:off x="8228462" y="4623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p>
        </p:txBody>
      </p:sp>
      <p:sp>
        <p:nvSpPr>
          <p:cNvPr id="719" name="File System"/>
          <p:cNvSpPr txBox="1"/>
          <p:nvPr/>
        </p:nvSpPr>
        <p:spPr>
          <a:xfrm>
            <a:off x="8869152" y="5579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300">
                <a:solidFill>
                  <a:srgbClr val="000000"/>
                </a:solidFill>
                <a:latin typeface="Source Sans Pro Semibold"/>
                <a:ea typeface="Source Sans Pro Semibold"/>
                <a:cs typeface="Source Sans Pro Semibold"/>
                <a:sym typeface="Source Sans Pro Semibold"/>
              </a:defRPr>
            </a:lvl1pPr>
          </a:lstStyle>
          <a:p>
            <a:pPr/>
            <a:r>
              <a:t>File System </a:t>
            </a:r>
          </a:p>
        </p:txBody>
      </p:sp>
      <p:pic>
        <p:nvPicPr>
          <p:cNvPr id="720" name="RStudio-Ball.png" descr="RStudio-Ball.png"/>
          <p:cNvPicPr>
            <a:picLocks noChangeAspect="1"/>
          </p:cNvPicPr>
          <p:nvPr/>
        </p:nvPicPr>
        <p:blipFill>
          <a:blip r:embed="rId10">
            <a:extLst/>
          </a:blip>
          <a:stretch>
            <a:fillRect/>
          </a:stretch>
        </p:blipFill>
        <p:spPr>
          <a:xfrm>
            <a:off x="6129388" y="5081707"/>
            <a:ext cx="510303" cy="510304"/>
          </a:xfrm>
          <a:prstGeom prst="rect">
            <a:avLst/>
          </a:prstGeom>
          <a:ln w="12700">
            <a:miter lim="400000"/>
          </a:ln>
        </p:spPr>
      </p:pic>
      <p:sp>
        <p:nvSpPr>
          <p:cNvPr id="721" name="Download a Spark DataFrame to an R DataFrame"/>
          <p:cNvSpPr txBox="1"/>
          <p:nvPr/>
        </p:nvSpPr>
        <p:spPr>
          <a:xfrm>
            <a:off x="6339427" y="14916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Download a Spark DataFrame to an R DataFrame</a:t>
            </a:r>
          </a:p>
        </p:txBody>
      </p:sp>
      <p:sp>
        <p:nvSpPr>
          <p:cNvPr id="722" name="Create an R package that calls the full Spark API &amp;…"/>
          <p:cNvSpPr txBox="1"/>
          <p:nvPr/>
        </p:nvSpPr>
        <p:spPr>
          <a:xfrm>
            <a:off x="6122463" y="6621722"/>
            <a:ext cx="3303556" cy="4064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Create an R package that calls the full Spark API &amp;</a:t>
            </a:r>
          </a:p>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provide interfaces to Spark packages.</a:t>
            </a:r>
          </a:p>
        </p:txBody>
      </p:sp>
      <p:sp>
        <p:nvSpPr>
          <p:cNvPr id="723" name="spark_connection()"/>
          <p:cNvSpPr txBox="1"/>
          <p:nvPr/>
        </p:nvSpPr>
        <p:spPr>
          <a:xfrm>
            <a:off x="6165246" y="72418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spark_connection()</a:t>
            </a:r>
          </a:p>
        </p:txBody>
      </p:sp>
      <p:sp>
        <p:nvSpPr>
          <p:cNvPr id="724" name="Connection between R and the Spark shell process"/>
          <p:cNvSpPr txBox="1"/>
          <p:nvPr/>
        </p:nvSpPr>
        <p:spPr>
          <a:xfrm>
            <a:off x="6258533" y="72463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Connection between R and the Spark shell process</a:t>
            </a:r>
          </a:p>
        </p:txBody>
      </p:sp>
      <p:sp>
        <p:nvSpPr>
          <p:cNvPr id="725" name="Instance of a remote Spark object"/>
          <p:cNvSpPr txBox="1"/>
          <p:nvPr/>
        </p:nvSpPr>
        <p:spPr>
          <a:xfrm>
            <a:off x="6265305" y="75951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object</a:t>
            </a:r>
          </a:p>
        </p:txBody>
      </p:sp>
      <p:sp>
        <p:nvSpPr>
          <p:cNvPr id="726" name="Instance of a remote Spark DataFrame object"/>
          <p:cNvSpPr txBox="1"/>
          <p:nvPr/>
        </p:nvSpPr>
        <p:spPr>
          <a:xfrm>
            <a:off x="6234739" y="77978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DataFrame object</a:t>
            </a:r>
          </a:p>
        </p:txBody>
      </p:sp>
      <p:sp>
        <p:nvSpPr>
          <p:cNvPr id="727" name="invoke_static()"/>
          <p:cNvSpPr txBox="1"/>
          <p:nvPr/>
        </p:nvSpPr>
        <p:spPr>
          <a:xfrm>
            <a:off x="6152245" y="90143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invoke_static()</a:t>
            </a:r>
          </a:p>
        </p:txBody>
      </p:sp>
      <p:sp>
        <p:nvSpPr>
          <p:cNvPr id="728" name="Call a static method on an object"/>
          <p:cNvSpPr txBox="1"/>
          <p:nvPr/>
        </p:nvSpPr>
        <p:spPr>
          <a:xfrm>
            <a:off x="6262519" y="90286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static method on an object</a:t>
            </a:r>
          </a:p>
        </p:txBody>
      </p:sp>
      <p:sp>
        <p:nvSpPr>
          <p:cNvPr id="729" name="spark_jobj()"/>
          <p:cNvSpPr txBox="1"/>
          <p:nvPr/>
        </p:nvSpPr>
        <p:spPr>
          <a:xfrm>
            <a:off x="6161783" y="75836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spark_jobj()</a:t>
            </a:r>
          </a:p>
        </p:txBody>
      </p:sp>
      <p:sp>
        <p:nvSpPr>
          <p:cNvPr id="730" name="spark_read_csv( header = TRUE, delimiter = &quot;,&quot;, quote = &quot;\&quot;&quot;, escape = &quot;\\&quot;, charset = &quot;UTF-8&quot;, null_value = NULL)"/>
          <p:cNvSpPr txBox="1"/>
          <p:nvPr/>
        </p:nvSpPr>
        <p:spPr>
          <a:xfrm>
            <a:off x="69854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731" name="spark_read_json(mode = NULL)"/>
          <p:cNvSpPr txBox="1"/>
          <p:nvPr/>
        </p:nvSpPr>
        <p:spPr>
          <a:xfrm>
            <a:off x="69920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732" name="spark_read_parquet(mode = NULL)"/>
          <p:cNvSpPr txBox="1"/>
          <p:nvPr/>
        </p:nvSpPr>
        <p:spPr>
          <a:xfrm>
            <a:off x="69854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733" name="Arguments that apply to all  functions: x, path"/>
          <p:cNvSpPr txBox="1"/>
          <p:nvPr/>
        </p:nvSpPr>
        <p:spPr>
          <a:xfrm>
            <a:off x="61705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734" name="CSV"/>
          <p:cNvSpPr txBox="1"/>
          <p:nvPr/>
        </p:nvSpPr>
        <p:spPr>
          <a:xfrm>
            <a:off x="62059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735" name="JSON"/>
          <p:cNvSpPr txBox="1"/>
          <p:nvPr/>
        </p:nvSpPr>
        <p:spPr>
          <a:xfrm>
            <a:off x="62177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736" name="PARQUET"/>
          <p:cNvSpPr txBox="1"/>
          <p:nvPr/>
        </p:nvSpPr>
        <p:spPr>
          <a:xfrm>
            <a:off x="62219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737"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738"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p>
        </p:txBody>
      </p:sp>
      <p:sp>
        <p:nvSpPr>
          <p:cNvPr id="739"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p>
        </p:txBody>
      </p:sp>
      <p:sp>
        <p:nvSpPr>
          <p:cNvPr id="740"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0"/>
              </a:spcBef>
              <a:defRPr b="0"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741"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742"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743"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pic>
        <p:nvPicPr>
          <p:cNvPr id="744" name="pasted-image.tiff" descr="pasted-image.tiff"/>
          <p:cNvPicPr>
            <a:picLocks noChangeAspect="1"/>
          </p:cNvPicPr>
          <p:nvPr/>
        </p:nvPicPr>
        <p:blipFill>
          <a:blip r:embed="rId11">
            <a:extLst/>
          </a:blip>
          <a:stretch>
            <a:fillRect/>
          </a:stretch>
        </p:blipFill>
        <p:spPr>
          <a:xfrm>
            <a:off x="10815589" y="8945751"/>
            <a:ext cx="2483291" cy="1343980"/>
          </a:xfrm>
          <a:prstGeom prst="rect">
            <a:avLst/>
          </a:prstGeom>
          <a:ln w="12700">
            <a:miter lim="400000"/>
          </a:ln>
        </p:spPr>
      </p:pic>
      <p:sp>
        <p:nvSpPr>
          <p:cNvPr id="745" name="sdf_collect"/>
          <p:cNvSpPr txBox="1"/>
          <p:nvPr/>
        </p:nvSpPr>
        <p:spPr>
          <a:xfrm>
            <a:off x="6160466" y="5482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sdf_collect</a:t>
            </a:r>
          </a:p>
        </p:txBody>
      </p:sp>
      <p:sp>
        <p:nvSpPr>
          <p:cNvPr id="746" name="dplyr::copy_to"/>
          <p:cNvSpPr txBox="1"/>
          <p:nvPr/>
        </p:nvSpPr>
        <p:spPr>
          <a:xfrm>
            <a:off x="6149244" y="4687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747" name="spark_dataframe()"/>
          <p:cNvSpPr txBox="1"/>
          <p:nvPr/>
        </p:nvSpPr>
        <p:spPr>
          <a:xfrm>
            <a:off x="6149335" y="77983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spark_dataframe()</a:t>
            </a:r>
          </a:p>
        </p:txBody>
      </p:sp>
      <p:sp>
        <p:nvSpPr>
          <p:cNvPr id="748" name="sparklyr is an R interface for"/>
          <p:cNvSpPr txBox="1"/>
          <p:nvPr/>
        </p:nvSpPr>
        <p:spPr>
          <a:xfrm>
            <a:off x="9743804" y="8935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a:solidFill>
                  <a:srgbClr val="000000"/>
                </a:solidFill>
                <a:latin typeface="+mj-lt"/>
                <a:ea typeface="+mj-ea"/>
                <a:cs typeface="+mj-cs"/>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pic>
        <p:nvPicPr>
          <p:cNvPr id="749" name="spark-logo-trademark.png" descr="spark-logo-trademark.png"/>
          <p:cNvPicPr>
            <a:picLocks noChangeAspect="1"/>
          </p:cNvPicPr>
          <p:nvPr/>
        </p:nvPicPr>
        <p:blipFill>
          <a:blip r:embed="rId9">
            <a:extLst/>
          </a:blip>
          <a:stretch>
            <a:fillRect/>
          </a:stretch>
        </p:blipFill>
        <p:spPr>
          <a:xfrm>
            <a:off x="9892418" y="9934105"/>
            <a:ext cx="674770" cy="358920"/>
          </a:xfrm>
          <a:prstGeom prst="rect">
            <a:avLst/>
          </a:prstGeom>
          <a:ln w="12700">
            <a:miter lim="400000"/>
          </a:ln>
        </p:spPr>
      </p:pic>
      <p:sp>
        <p:nvSpPr>
          <p:cNvPr id="750" name="ml_create_dummy_variables()"/>
          <p:cNvSpPr txBox="1"/>
          <p:nvPr/>
        </p:nvSpPr>
        <p:spPr>
          <a:xfrm>
            <a:off x="6202820" y="96467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751" name="ml_model()"/>
          <p:cNvSpPr txBox="1"/>
          <p:nvPr/>
        </p:nvSpPr>
        <p:spPr>
          <a:xfrm>
            <a:off x="84127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ml_model()</a:t>
            </a:r>
          </a:p>
        </p:txBody>
      </p:sp>
      <p:sp>
        <p:nvSpPr>
          <p:cNvPr id="752" name="ml_prepare_dataframe()"/>
          <p:cNvSpPr txBox="1"/>
          <p:nvPr/>
        </p:nvSpPr>
        <p:spPr>
          <a:xfrm>
            <a:off x="6214403" y="98722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ml_prepare_dataframe()</a:t>
            </a:r>
          </a:p>
        </p:txBody>
      </p:sp>
      <p:sp>
        <p:nvSpPr>
          <p:cNvPr id="753" name="ml_prepare_response_features_intercept()"/>
          <p:cNvSpPr txBox="1"/>
          <p:nvPr/>
        </p:nvSpPr>
        <p:spPr>
          <a:xfrm>
            <a:off x="6222495" y="101101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754" name="ml_options()"/>
          <p:cNvSpPr txBox="1"/>
          <p:nvPr/>
        </p:nvSpPr>
        <p:spPr>
          <a:xfrm>
            <a:off x="83913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ml_options()</a:t>
            </a:r>
          </a:p>
        </p:txBody>
      </p:sp>
      <p:sp>
        <p:nvSpPr>
          <p:cNvPr id="755" name="ml_decision_tree(my_table,…"/>
          <p:cNvSpPr txBox="1"/>
          <p:nvPr/>
        </p:nvSpPr>
        <p:spPr>
          <a:xfrm>
            <a:off x="9627755" y="810484"/>
            <a:ext cx="3996306" cy="804412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marL="127000" indent="-127000">
              <a:spcBef>
                <a:spcPts val="0"/>
              </a:spcBef>
              <a:defRPr b="0" sz="1100">
                <a:solidFill>
                  <a:schemeClr val="accent1"/>
                </a:solidFill>
                <a:latin typeface="+mj-lt"/>
                <a:ea typeface="+mj-ea"/>
                <a:cs typeface="+mj-cs"/>
                <a:sym typeface="Source Sans Pro Light"/>
              </a:defRPr>
            </a:pPr>
            <a:r>
              <a:rPr sz="1200">
                <a:latin typeface="Source Sans Pro Semibold"/>
                <a:ea typeface="Source Sans Pro Semibold"/>
                <a:cs typeface="Source Sans Pro Semibold"/>
                <a:sym typeface="Source Sans Pro Semibold"/>
              </a:rPr>
              <a:t>ml_decision_tree</a:t>
            </a:r>
            <a:r>
              <a:rPr sz="1200"/>
              <a:t>(</a:t>
            </a:r>
            <a:r>
              <a:t>my_table, </a:t>
            </a:r>
          </a:p>
          <a:p>
            <a:pPr marL="127000">
              <a:spcBef>
                <a:spcPts val="0"/>
              </a:spcBef>
              <a:defRPr b="0" sz="1100">
                <a:solidFill>
                  <a:schemeClr val="accent1"/>
                </a:solidFill>
                <a:latin typeface="+mj-lt"/>
                <a:ea typeface="+mj-ea"/>
                <a:cs typeface="+mj-cs"/>
                <a:sym typeface="Source Sans Pro Light"/>
              </a:defRPr>
            </a:pPr>
            <a:r>
              <a:t>response = “Species",  features = </a:t>
            </a:r>
          </a:p>
          <a:p>
            <a:pPr marL="127000">
              <a:spcBef>
                <a:spcPts val="400"/>
              </a:spcBef>
              <a:defRPr b="0" sz="1100">
                <a:solidFill>
                  <a:schemeClr val="accent1"/>
                </a:solidFill>
                <a:latin typeface="+mj-lt"/>
                <a:ea typeface="+mj-ea"/>
                <a:cs typeface="+mj-cs"/>
                <a:sym typeface="Source Sans Pro Light"/>
              </a:defRPr>
            </a:pPr>
            <a:r>
              <a:t>c(“Petal_Length" , "Petal_Width")</a:t>
            </a:r>
            <a:r>
              <a:rPr sz="1200"/>
              <a:t>)</a:t>
            </a:r>
          </a:p>
          <a:p>
            <a:pPr marL="127000" indent="-127000"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ml_als_factorization(</a:t>
            </a:r>
            <a:r>
              <a:rPr sz="1100"/>
              <a:t>x, user.column = "user",</a:t>
            </a:r>
            <a:endParaRPr sz="1100"/>
          </a:p>
          <a:p>
            <a:pPr marL="127000" defTabSz="12700">
              <a:spcBef>
                <a:spcPts val="0"/>
              </a:spcBef>
              <a:defRPr b="0">
                <a:solidFill>
                  <a:srgbClr val="000000"/>
                </a:solidFill>
                <a:latin typeface="+mj-lt"/>
                <a:ea typeface="+mj-ea"/>
                <a:cs typeface="+mj-cs"/>
                <a:sym typeface="Source Sans Pro Light"/>
              </a:defRPr>
            </a:pPr>
            <a:r>
              <a:rPr sz="1100"/>
              <a:t>rating.column = "rating",  item.column = "item",</a:t>
            </a:r>
            <a:endParaRPr sz="1100"/>
          </a:p>
          <a:p>
            <a:pPr marL="127000" defTabSz="12700">
              <a:spcBef>
                <a:spcPts val="400"/>
              </a:spcBef>
              <a:defRPr b="0">
                <a:solidFill>
                  <a:srgbClr val="000000"/>
                </a:solidFill>
                <a:latin typeface="+mj-lt"/>
                <a:ea typeface="+mj-ea"/>
                <a:cs typeface="+mj-cs"/>
                <a:sym typeface="Source Sans Pro Light"/>
              </a:defRPr>
            </a:pPr>
            <a:r>
              <a:rPr sz="1100"/>
              <a:t>rank = 10L, regularization.parameter = 0.1,  iter.max = 10L,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 </a:t>
            </a:r>
            <a:r>
              <a:rPr>
                <a:latin typeface="Source Sans Pro Semibold"/>
                <a:ea typeface="Source Sans Pro Semibold"/>
                <a:cs typeface="Source Sans Pro Semibold"/>
                <a:sym typeface="Source Sans Pro Semibold"/>
              </a:rPr>
              <a:t>ml_gradient_boosted_trees</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compute.cost = TRUE, tolerance = 1e-04, ml.options = ml_options()</a:t>
            </a:r>
            <a:r>
              <a:rPr sz="1100">
                <a:latin typeface="Source Sans Pro Semibold"/>
                <a:ea typeface="Source Sans Pro Semibold"/>
                <a:cs typeface="Source Sans Pro Semibold"/>
                <a:sym typeface="Source Sans Pro Semibold"/>
              </a:rPr>
              <a:t>)</a:t>
            </a:r>
            <a:endParaRPr sz="1100">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(50/k) + 1, beta = 0.1 + 1,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alpha = 0, lambda = 0, iter.max = 100L,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a:t>
            </a:r>
            <a:r>
              <a:t> </a:t>
            </a:r>
            <a:r>
              <a:rPr>
                <a:latin typeface="Source Sans Pro Semibold"/>
                <a:ea typeface="Source Sans Pro Semibold"/>
                <a:cs typeface="Source Sans Pro Semibold"/>
                <a:sym typeface="Source Sans Pro Semibold"/>
              </a:rPr>
              <a:t>ml_logistic_regression</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 100, seed = sample(.Machine$integer.max,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TRUE,censor = "censor",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score,  metric = "areaUnderROC"</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metric = "f1"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756" name="IMPORT INTO SPARK FROM A FILE"/>
          <p:cNvSpPr txBox="1"/>
          <p:nvPr/>
        </p:nvSpPr>
        <p:spPr>
          <a:xfrm>
            <a:off x="344159" y="1784743"/>
            <a:ext cx="226634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 INTO SPARK FROM A FILE</a:t>
            </a:r>
          </a:p>
        </p:txBody>
      </p:sp>
      <p:sp>
        <p:nvSpPr>
          <p:cNvPr id="757" name="SPARK SQL COMMANDS"/>
          <p:cNvSpPr txBox="1"/>
          <p:nvPr/>
        </p:nvSpPr>
        <p:spPr>
          <a:xfrm>
            <a:off x="3561990" y="778241"/>
            <a:ext cx="15989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COMMANDS</a:t>
            </a:r>
          </a:p>
        </p:txBody>
      </p:sp>
      <p:sp>
        <p:nvSpPr>
          <p:cNvPr id="758" name="FROM A TABLE IN HIVE"/>
          <p:cNvSpPr txBox="1"/>
          <p:nvPr/>
        </p:nvSpPr>
        <p:spPr>
          <a:xfrm>
            <a:off x="3561990" y="1797443"/>
            <a:ext cx="152567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FROM A TABLE IN HIVE</a:t>
            </a:r>
          </a:p>
        </p:txBody>
      </p:sp>
      <p:sp>
        <p:nvSpPr>
          <p:cNvPr id="759" name="Wrangle"/>
          <p:cNvSpPr txBox="1"/>
          <p:nvPr/>
        </p:nvSpPr>
        <p:spPr>
          <a:xfrm>
            <a:off x="320788" y="3943936"/>
            <a:ext cx="112236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Wrangle</a:t>
            </a:r>
          </a:p>
        </p:txBody>
      </p:sp>
      <p:sp>
        <p:nvSpPr>
          <p:cNvPr id="760" name="Line"/>
          <p:cNvSpPr/>
          <p:nvPr/>
        </p:nvSpPr>
        <p:spPr>
          <a:xfrm>
            <a:off x="306505" y="3982264"/>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1" name="SPARK SQL VIA DPLYR VERBS"/>
          <p:cNvSpPr txBox="1"/>
          <p:nvPr/>
        </p:nvSpPr>
        <p:spPr>
          <a:xfrm>
            <a:off x="344159" y="4413643"/>
            <a:ext cx="195087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VIA DPLYR VERBS</a:t>
            </a:r>
          </a:p>
        </p:txBody>
      </p:sp>
      <p:sp>
        <p:nvSpPr>
          <p:cNvPr id="762" name="DIRECT SPARK SQL COMMANDS"/>
          <p:cNvSpPr txBox="1"/>
          <p:nvPr/>
        </p:nvSpPr>
        <p:spPr>
          <a:xfrm>
            <a:off x="344159" y="5670943"/>
            <a:ext cx="21206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DIRECT SPARK SQL COMMANDS</a:t>
            </a:r>
          </a:p>
        </p:txBody>
      </p:sp>
      <p:sp>
        <p:nvSpPr>
          <p:cNvPr id="763" name="SCALA API VIA SDF FUNCTIONS"/>
          <p:cNvSpPr txBox="1"/>
          <p:nvPr/>
        </p:nvSpPr>
        <p:spPr>
          <a:xfrm>
            <a:off x="344159" y="6750443"/>
            <a:ext cx="207980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SCALA API VIA SDF FUNCTIONS</a:t>
            </a:r>
          </a:p>
        </p:txBody>
      </p:sp>
      <p:sp>
        <p:nvSpPr>
          <p:cNvPr id="764" name="ML TRANSFORMERS"/>
          <p:cNvSpPr txBox="1"/>
          <p:nvPr/>
        </p:nvSpPr>
        <p:spPr>
          <a:xfrm>
            <a:off x="3253236" y="4413643"/>
            <a:ext cx="136565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ML TRANSFORMERS</a:t>
            </a:r>
          </a:p>
        </p:txBody>
      </p:sp>
      <p:sp>
        <p:nvSpPr>
          <p:cNvPr id="765" name="DOWNLOAD DATA TO R MEMORY"/>
          <p:cNvSpPr txBox="1"/>
          <p:nvPr/>
        </p:nvSpPr>
        <p:spPr>
          <a:xfrm>
            <a:off x="6126513" y="770368"/>
            <a:ext cx="21532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DOWNLOAD DATA TO R MEMORY</a:t>
            </a:r>
          </a:p>
        </p:txBody>
      </p:sp>
      <p:sp>
        <p:nvSpPr>
          <p:cNvPr id="766" name="SAVE FROM SPARK TO FILE SYSTEM"/>
          <p:cNvSpPr txBox="1"/>
          <p:nvPr/>
        </p:nvSpPr>
        <p:spPr>
          <a:xfrm>
            <a:off x="6126513" y="2167368"/>
            <a:ext cx="236204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SAVE FROM SPARK TO FILE SYSTEM</a:t>
            </a:r>
          </a:p>
        </p:txBody>
      </p:sp>
      <p:sp>
        <p:nvSpPr>
          <p:cNvPr id="767" name="Line"/>
          <p:cNvSpPr/>
          <p:nvPr/>
        </p:nvSpPr>
        <p:spPr>
          <a:xfrm>
            <a:off x="6116695" y="39938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68" name="Reading &amp; Writing from Apache Spark"/>
          <p:cNvSpPr txBox="1"/>
          <p:nvPr/>
        </p:nvSpPr>
        <p:spPr>
          <a:xfrm>
            <a:off x="6116695" y="3987279"/>
            <a:ext cx="3263800"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1650">
                <a:solidFill>
                  <a:srgbClr val="628DB5"/>
                </a:solidFill>
              </a:defRPr>
            </a:pPr>
            <a:r>
              <a:rPr sz="2100"/>
              <a:t>Reading &amp; Writing</a:t>
            </a:r>
            <a:r>
              <a:t> </a:t>
            </a:r>
            <a:r>
              <a:rPr sz="1200"/>
              <a:t>from Apache Spark</a:t>
            </a:r>
          </a:p>
        </p:txBody>
      </p:sp>
      <p:sp>
        <p:nvSpPr>
          <p:cNvPr id="769" name="Line"/>
          <p:cNvSpPr/>
          <p:nvPr/>
        </p:nvSpPr>
        <p:spPr>
          <a:xfrm>
            <a:off x="6117366" y="6306365"/>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70" name="Extensions"/>
          <p:cNvSpPr txBox="1"/>
          <p:nvPr/>
        </p:nvSpPr>
        <p:spPr>
          <a:xfrm>
            <a:off x="6117366" y="6268036"/>
            <a:ext cx="14535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Extensions</a:t>
            </a:r>
          </a:p>
        </p:txBody>
      </p:sp>
      <p:sp>
        <p:nvSpPr>
          <p:cNvPr id="771" name="CORE TYPES"/>
          <p:cNvSpPr txBox="1"/>
          <p:nvPr/>
        </p:nvSpPr>
        <p:spPr>
          <a:xfrm>
            <a:off x="6126513" y="7051137"/>
            <a:ext cx="853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CORE TYPES</a:t>
            </a:r>
          </a:p>
        </p:txBody>
      </p:sp>
      <p:sp>
        <p:nvSpPr>
          <p:cNvPr id="772" name="CALL SPARK FROM R"/>
          <p:cNvSpPr txBox="1"/>
          <p:nvPr/>
        </p:nvSpPr>
        <p:spPr>
          <a:xfrm>
            <a:off x="6126513" y="8250734"/>
            <a:ext cx="13927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CALL SPARK FROM R</a:t>
            </a:r>
          </a:p>
        </p:txBody>
      </p:sp>
      <p:sp>
        <p:nvSpPr>
          <p:cNvPr id="773" name="MACHINE LEARNING EXTENSIONS"/>
          <p:cNvSpPr txBox="1"/>
          <p:nvPr/>
        </p:nvSpPr>
        <p:spPr>
          <a:xfrm>
            <a:off x="6129457" y="9367365"/>
            <a:ext cx="22695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MACHINE LEARNING EXTENSIONS</a:t>
            </a:r>
          </a:p>
        </p:txBody>
      </p:sp>
      <p:sp>
        <p:nvSpPr>
          <p:cNvPr id="774" name="sdf_mutate(.data)…"/>
          <p:cNvSpPr txBox="1"/>
          <p:nvPr/>
        </p:nvSpPr>
        <p:spPr>
          <a:xfrm>
            <a:off x="411676" y="6973379"/>
            <a:ext cx="2662468" cy="316067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Works like dplyr mutate function</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i="1" sz="1100">
                <a:solidFill>
                  <a:srgbClr val="DF8A2F"/>
                </a:solidFill>
                <a:latin typeface="+mj-lt"/>
                <a:ea typeface="+mj-ea"/>
                <a:cs typeface="+mj-cs"/>
                <a:sym typeface="Source Sans Pro Light"/>
              </a:defRPr>
            </a:pPr>
            <a:r>
              <a:rPr i="0">
                <a:latin typeface="Source Sans Pro Semibold"/>
                <a:ea typeface="Source Sans Pro Semibold"/>
                <a:cs typeface="Source Sans Pro Semibold"/>
                <a:sym typeface="Source Sans Pro Semibold"/>
              </a:rPr>
              <a:t>sdf_partition</a:t>
            </a:r>
            <a:r>
              <a:t>(x, training = 0.5, test = 0.5)</a:t>
            </a: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Gives a Spark DataFrame a table name </a:t>
            </a:r>
            <a:endParaRPr>
              <a:latin typeface="Source Sans Pro Semibold"/>
              <a:ea typeface="Source Sans Pro Semibold"/>
              <a:cs typeface="Source Sans Pro Semibold"/>
              <a:sym typeface="Source Sans Pro Semibold"/>
            </a:endParaRPr>
          </a:p>
          <a:p>
            <a:pPr>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Sorts by &gt;=1 columns in ascending order</a:t>
            </a:r>
            <a:endParaRPr>
              <a:latin typeface="Source Sans Pro Semibold"/>
              <a:ea typeface="Source Sans Pro Semibold"/>
              <a:cs typeface="Source Sans Pro Semibold"/>
              <a:sym typeface="Source Sans Pro Semibold"/>
            </a:endParaRPr>
          </a:p>
          <a:p>
            <a:pPr algn="just">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sz="1100">
                <a:solidFill>
                  <a:schemeClr val="accent1"/>
                </a:solidFill>
              </a:defRPr>
            </a:pPr>
            <a:r>
              <a:t>Spark DataFrame with predicted values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76" name="Rectangle"/>
          <p:cNvSpPr/>
          <p:nvPr/>
        </p:nvSpPr>
        <p:spPr>
          <a:xfrm>
            <a:off x="302207" y="411861"/>
            <a:ext cx="5561573" cy="3460432"/>
          </a:xfrm>
          <a:prstGeom prst="rect">
            <a:avLst/>
          </a:prstGeom>
          <a:solidFill>
            <a:srgbClr val="FABF53">
              <a:alpha val="32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77" name="Rectangle"/>
          <p:cNvSpPr/>
          <p:nvPr/>
        </p:nvSpPr>
        <p:spPr>
          <a:xfrm>
            <a:off x="302207" y="3992031"/>
            <a:ext cx="5561573" cy="5898114"/>
          </a:xfrm>
          <a:prstGeom prst="rect">
            <a:avLst/>
          </a:prstGeom>
          <a:solidFill>
            <a:srgbClr val="FABF53">
              <a:alpha val="32629"/>
            </a:srgbClr>
          </a:soli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78" name="invoke()"/>
          <p:cNvSpPr txBox="1"/>
          <p:nvPr/>
        </p:nvSpPr>
        <p:spPr>
          <a:xfrm>
            <a:off x="6158753" y="84584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a:t>
            </a:r>
          </a:p>
        </p:txBody>
      </p:sp>
      <p:sp>
        <p:nvSpPr>
          <p:cNvPr id="779" name="Call a method on a Java object"/>
          <p:cNvSpPr txBox="1"/>
          <p:nvPr/>
        </p:nvSpPr>
        <p:spPr>
          <a:xfrm>
            <a:off x="6253465" y="84662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method on a Java object</a:t>
            </a:r>
          </a:p>
        </p:txBody>
      </p:sp>
      <p:sp>
        <p:nvSpPr>
          <p:cNvPr id="780" name="invoke_new()"/>
          <p:cNvSpPr txBox="1"/>
          <p:nvPr/>
        </p:nvSpPr>
        <p:spPr>
          <a:xfrm>
            <a:off x="6152245" y="86604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invoke_new()</a:t>
            </a:r>
          </a:p>
        </p:txBody>
      </p:sp>
      <p:sp>
        <p:nvSpPr>
          <p:cNvPr id="781" name="Create a new object by invoking a constructor"/>
          <p:cNvSpPr txBox="1"/>
          <p:nvPr/>
        </p:nvSpPr>
        <p:spPr>
          <a:xfrm>
            <a:off x="6216072" y="86635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Create a new object by invoking a constructor</a:t>
            </a:r>
          </a:p>
        </p:txBody>
      </p:sp>
      <p:pic>
        <p:nvPicPr>
          <p:cNvPr id="782" name="pasted-image.pdf" descr="pasted-image.pdf"/>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783" name="COPY A DATA FRAME INTO SPARK"/>
          <p:cNvSpPr txBox="1"/>
          <p:nvPr/>
        </p:nvSpPr>
        <p:spPr>
          <a:xfrm>
            <a:off x="344159" y="816341"/>
            <a:ext cx="220507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COPY A DATA FRAME INTO SPARK</a:t>
            </a:r>
          </a:p>
        </p:txBody>
      </p:sp>
      <p:sp>
        <p:nvSpPr>
          <p:cNvPr id="784" name="Rectangle"/>
          <p:cNvSpPr/>
          <p:nvPr/>
        </p:nvSpPr>
        <p:spPr>
          <a:xfrm>
            <a:off x="9609286" y="8800769"/>
            <a:ext cx="4033244"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785" name="Reactivity"/>
          <p:cNvSpPr txBox="1"/>
          <p:nvPr/>
        </p:nvSpPr>
        <p:spPr>
          <a:xfrm>
            <a:off x="320788" y="374129"/>
            <a:ext cx="133762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Reactivity</a:t>
            </a:r>
          </a:p>
        </p:txBody>
      </p:sp>
      <p:sp>
        <p:nvSpPr>
          <p:cNvPr id="786" name="Line"/>
          <p:cNvSpPr/>
          <p:nvPr/>
        </p:nvSpPr>
        <p:spPr>
          <a:xfrm>
            <a:off x="6116695" y="4124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787" name="Visualize &amp; Communicate"/>
          <p:cNvSpPr txBox="1"/>
          <p:nvPr/>
        </p:nvSpPr>
        <p:spPr>
          <a:xfrm>
            <a:off x="6116695" y="380479"/>
            <a:ext cx="3242464" cy="4191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400">
                <a:solidFill>
                  <a:srgbClr val="628DB5"/>
                </a:solidFill>
              </a:defRPr>
            </a:pPr>
            <a:r>
              <a:t>Visualize &amp; Communicate</a:t>
            </a:r>
          </a:p>
        </p:txBody>
      </p:sp>
      <p:sp>
        <p:nvSpPr>
          <p:cNvPr id="788" name="Model (MLlib)"/>
          <p:cNvSpPr txBox="1"/>
          <p:nvPr/>
        </p:nvSpPr>
        <p:spPr>
          <a:xfrm>
            <a:off x="9591329" y="399529"/>
            <a:ext cx="183134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Model (MLlib)</a:t>
            </a:r>
          </a:p>
        </p:txBody>
      </p:sp>
      <p:sp>
        <p:nvSpPr>
          <p:cNvPr id="789" name="Line"/>
          <p:cNvSpPr/>
          <p:nvPr/>
        </p:nvSpPr>
        <p:spPr>
          <a:xfrm>
            <a:off x="9620208" y="412229"/>
            <a:ext cx="25463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790" name="sparklyr.png" descr="sparklyr.png"/>
          <p:cNvPicPr>
            <a:picLocks noChangeAspect="1"/>
          </p:cNvPicPr>
          <p:nvPr/>
        </p:nvPicPr>
        <p:blipFill>
          <a:blip r:embed="rId3">
            <a:extLst/>
          </a:blip>
          <a:stretch>
            <a:fillRect/>
          </a:stretch>
        </p:blipFill>
        <p:spPr>
          <a:xfrm>
            <a:off x="12295695" y="182823"/>
            <a:ext cx="1397001" cy="1619078"/>
          </a:xfrm>
          <a:prstGeom prst="rect">
            <a:avLst/>
          </a:prstGeom>
          <a:ln w="12700">
            <a:miter lim="400000"/>
          </a:ln>
        </p:spPr>
      </p:pic>
      <p:sp>
        <p:nvSpPr>
          <p:cNvPr id="791"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792" name="pasted-image.pdf" descr="pasted-image.pdf"/>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sp>
        <p:nvSpPr>
          <p:cNvPr id="793" name="RStudio® is a trademark of RStudio, Inc.  •  CC BY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5" invalidUrl="" action="" tgtFrame="" tooltip="" history="1" highlightClick="0" endSnd="0"/>
              </a:rPr>
              <a:t>CC BY </a:t>
            </a:r>
            <a:r>
              <a:t>RStudio •  </a:t>
            </a:r>
            <a:r>
              <a:rPr>
                <a:hlinkClick r:id="rId6" invalidUrl="" action="" tgtFrame="" tooltip="" history="1" highlightClick="0" endSnd="0"/>
              </a:rPr>
              <a:t>info@rstudio.com</a:t>
            </a:r>
            <a:r>
              <a:t>  •  844-448-1212 • </a:t>
            </a:r>
            <a:r>
              <a:rPr>
                <a:hlinkClick r:id="rId7" invalidUrl="" action="" tgtFrame="" tooltip="" history="1" highlightClick="0" endSnd="0"/>
              </a:rPr>
              <a:t>rstudio.com</a:t>
            </a:r>
            <a:r>
              <a:t> •  Learn more at </a:t>
            </a:r>
            <a:r>
              <a:rPr b="1"/>
              <a:t>spark.rstudio.com</a:t>
            </a:r>
            <a:r>
              <a:t>  •  sparklyr  0.5  •  Updated: 2016-12</a:t>
            </a:r>
          </a:p>
        </p:txBody>
      </p:sp>
      <p:sp>
        <p:nvSpPr>
          <p:cNvPr id="794" name="dplyr::collect(x)"/>
          <p:cNvSpPr txBox="1"/>
          <p:nvPr/>
        </p:nvSpPr>
        <p:spPr>
          <a:xfrm>
            <a:off x="6206792" y="13207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spcBef>
                <a:spcPts val="0"/>
              </a:spcBef>
              <a:defRPr b="0" sz="13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795" name="r_table &lt;- collect(my_table)…"/>
          <p:cNvSpPr txBox="1"/>
          <p:nvPr/>
        </p:nvSpPr>
        <p:spPr>
          <a:xfrm>
            <a:off x="6463824" y="9102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spcBef>
                <a:spcPts val="0"/>
              </a:spcBef>
              <a:defRPr b="0" sz="1100">
                <a:solidFill>
                  <a:schemeClr val="accent1"/>
                </a:solidFill>
                <a:latin typeface="+mj-lt"/>
                <a:ea typeface="+mj-ea"/>
                <a:cs typeface="+mj-cs"/>
                <a:sym typeface="Source Sans Pro Light"/>
              </a:defRPr>
            </a:pPr>
            <a:r>
              <a:t>plot(Petal_Width~Petal_Length, data=r_table)</a:t>
            </a:r>
          </a:p>
        </p:txBody>
      </p:sp>
      <p:sp>
        <p:nvSpPr>
          <p:cNvPr id="796" name="sdf_read_column(x, column)"/>
          <p:cNvSpPr txBox="1"/>
          <p:nvPr/>
        </p:nvSpPr>
        <p:spPr>
          <a:xfrm>
            <a:off x="6206371" y="17093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797" name="Returns contents of a single column to R"/>
          <p:cNvSpPr txBox="1"/>
          <p:nvPr/>
        </p:nvSpPr>
        <p:spPr>
          <a:xfrm>
            <a:off x="6351051" y="19033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Returns contents of a single column to R</a:t>
            </a:r>
          </a:p>
        </p:txBody>
      </p:sp>
      <p:sp>
        <p:nvSpPr>
          <p:cNvPr id="798" name="my_var &lt;- tbl_cache(sc, name= &quot;hive_iris&quot;)"/>
          <p:cNvSpPr txBox="1"/>
          <p:nvPr/>
        </p:nvSpPr>
        <p:spPr>
          <a:xfrm>
            <a:off x="3600134" y="2051475"/>
            <a:ext cx="214939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799"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800"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spcBef>
                <a:spcPts val="0"/>
              </a:spcBef>
              <a:defRPr b="0" sz="1100">
                <a:solidFill>
                  <a:schemeClr val="accent1"/>
                </a:solidFill>
              </a:defRPr>
            </a:lvl1pPr>
          </a:lstStyle>
          <a:p>
            <a:pPr/>
            <a:r>
              <a:t>Loads the table into memory</a:t>
            </a:r>
          </a:p>
        </p:txBody>
      </p:sp>
      <p:sp>
        <p:nvSpPr>
          <p:cNvPr id="801"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802"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803"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spcBef>
                <a:spcPts val="0"/>
              </a:spcBef>
              <a:defRPr b="0" sz="1100">
                <a:solidFill>
                  <a:schemeClr val="accent1"/>
                </a:solidFill>
              </a:defRPr>
            </a:lvl1pPr>
          </a:lstStyle>
          <a:p>
            <a:pPr/>
            <a:r>
              <a:t>Creates a reference to the table without loading it into memory</a:t>
            </a:r>
          </a:p>
        </p:txBody>
      </p:sp>
      <p:sp>
        <p:nvSpPr>
          <p:cNvPr id="804" name="sdf_copy_to(sc, x, name, memory, repartition, overwrite)"/>
          <p:cNvSpPr txBox="1"/>
          <p:nvPr/>
        </p:nvSpPr>
        <p:spPr>
          <a:xfrm>
            <a:off x="498656" y="12820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defRPr>
            </a:pPr>
            <a:r>
              <a:rPr>
                <a:latin typeface="Source Sans Pro Semibold"/>
                <a:ea typeface="Source Sans Pro Semibold"/>
                <a:cs typeface="Source Sans Pro Semibold"/>
                <a:sym typeface="Source Sans Pro Semibold"/>
              </a:rPr>
              <a:t>sdf_copy_to(</a:t>
            </a:r>
            <a:r>
              <a:rPr>
                <a:latin typeface="+mj-lt"/>
                <a:ea typeface="+mj-ea"/>
                <a:cs typeface="+mj-cs"/>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805" name="sdf_copy_to(sc, iris, &quot;spark_iris&quot;)"/>
          <p:cNvSpPr txBox="1"/>
          <p:nvPr/>
        </p:nvSpPr>
        <p:spPr>
          <a:xfrm>
            <a:off x="818583" y="9790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806" name="DBI::dbWriteTable(sc, &quot;spark_iris&quot;, iris)"/>
          <p:cNvSpPr txBox="1"/>
          <p:nvPr/>
        </p:nvSpPr>
        <p:spPr>
          <a:xfrm>
            <a:off x="3560095" y="1049089"/>
            <a:ext cx="226634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DBI::</a:t>
            </a:r>
            <a:r>
              <a:rPr>
                <a:latin typeface="Source Sans Pro Semibold"/>
                <a:ea typeface="Source Sans Pro Semibold"/>
                <a:cs typeface="Source Sans Pro Semibold"/>
                <a:sym typeface="Source Sans Pro Semibold"/>
              </a:rPr>
              <a:t>dbWriteTable</a:t>
            </a:r>
            <a:r>
              <a:t>(sc, "spark_iris", iris)</a:t>
            </a:r>
          </a:p>
        </p:txBody>
      </p:sp>
      <p:sp>
        <p:nvSpPr>
          <p:cNvPr id="807" name="DBI::dbWriteTable(conn, name, value)"/>
          <p:cNvSpPr txBox="1"/>
          <p:nvPr/>
        </p:nvSpPr>
        <p:spPr>
          <a:xfrm>
            <a:off x="3573908" y="1281606"/>
            <a:ext cx="216112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808"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b="0" sz="1100">
                <a:solidFill>
                  <a:srgbClr val="000000"/>
                </a:solidFill>
              </a:defRPr>
            </a:lvl1pPr>
          </a:lstStyle>
          <a:p>
            <a:pPr/>
            <a:r>
              <a:t>Translates into Spark SQL statements</a:t>
            </a:r>
          </a:p>
        </p:txBody>
      </p:sp>
      <p:sp>
        <p:nvSpPr>
          <p:cNvPr id="809"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a:solidFill>
                  <a:schemeClr val="accent1"/>
                </a:solidFill>
                <a:latin typeface="Source Sans Pro Semibold"/>
                <a:ea typeface="Source Sans Pro Semibold"/>
                <a:cs typeface="Source Sans Pro Semibold"/>
                <a:sym typeface="Source Sans Pro Semibold"/>
              </a:defRPr>
            </a:pPr>
            <a:r>
              <a:t>my_table &lt;- my_var %&gt;%</a:t>
            </a:r>
          </a:p>
          <a:p>
            <a:pPr>
              <a:spcBef>
                <a:spcPts val="0"/>
              </a:spcBef>
              <a:defRPr b="0">
                <a:solidFill>
                  <a:schemeClr val="accent1"/>
                </a:solidFill>
                <a:latin typeface="Source Sans Pro Semibold"/>
                <a:ea typeface="Source Sans Pro Semibold"/>
                <a:cs typeface="Source Sans Pro Semibold"/>
                <a:sym typeface="Source Sans Pro Semibold"/>
              </a:defRPr>
            </a:pPr>
            <a:r>
              <a:t>      filter(Species=="setosa") %&gt;%</a:t>
            </a:r>
          </a:p>
          <a:p>
            <a:pPr>
              <a:spcBef>
                <a:spcPts val="0"/>
              </a:spcBef>
              <a:defRPr b="0">
                <a:solidFill>
                  <a:schemeClr val="accent1"/>
                </a:solidFill>
                <a:latin typeface="Source Sans Pro Semibold"/>
                <a:ea typeface="Source Sans Pro Semibold"/>
                <a:cs typeface="Source Sans Pro Semibold"/>
                <a:sym typeface="Source Sans Pro Semibold"/>
              </a:defRPr>
            </a:pPr>
            <a:r>
              <a:t>      sample_n(10)</a:t>
            </a:r>
          </a:p>
        </p:txBody>
      </p:sp>
      <p:sp>
        <p:nvSpPr>
          <p:cNvPr id="810" name="my_table &lt;- DBI::dbGetQuery( sc , ”SELECT * FROM iris LIMIT 10&quot;)"/>
          <p:cNvSpPr txBox="1"/>
          <p:nvPr/>
        </p:nvSpPr>
        <p:spPr>
          <a:xfrm>
            <a:off x="427213" y="58652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811" name="DBI::dbGetQuery(conn, statement)"/>
          <p:cNvSpPr txBox="1"/>
          <p:nvPr/>
        </p:nvSpPr>
        <p:spPr>
          <a:xfrm>
            <a:off x="470511" y="61710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pic>
        <p:nvPicPr>
          <p:cNvPr id="812" name="hive.png" descr="hive.png"/>
          <p:cNvPicPr>
            <a:picLocks noChangeAspect="1"/>
          </p:cNvPicPr>
          <p:nvPr/>
        </p:nvPicPr>
        <p:blipFill>
          <a:blip r:embed="rId8">
            <a:extLst/>
          </a:blip>
          <a:stretch>
            <a:fillRect/>
          </a:stretch>
        </p:blipFill>
        <p:spPr>
          <a:xfrm>
            <a:off x="8795045" y="4648779"/>
            <a:ext cx="510303" cy="459273"/>
          </a:xfrm>
          <a:prstGeom prst="rect">
            <a:avLst/>
          </a:prstGeom>
          <a:ln w="12700">
            <a:miter lim="400000"/>
          </a:ln>
        </p:spPr>
      </p:pic>
      <p:sp>
        <p:nvSpPr>
          <p:cNvPr id="813" name="Line"/>
          <p:cNvSpPr/>
          <p:nvPr/>
        </p:nvSpPr>
        <p:spPr>
          <a:xfrm>
            <a:off x="6679393" y="5157706"/>
            <a:ext cx="765100" cy="1"/>
          </a:xfrm>
          <a:prstGeom prst="line">
            <a:avLst/>
          </a:prstGeom>
          <a:ln w="38100">
            <a:solidFill>
              <a:srgbClr val="DF8A2F"/>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814" name="Line"/>
          <p:cNvSpPr/>
          <p:nvPr/>
        </p:nvSpPr>
        <p:spPr>
          <a:xfrm>
            <a:off x="6655838" y="5428891"/>
            <a:ext cx="748041" cy="1"/>
          </a:xfrm>
          <a:prstGeom prst="line">
            <a:avLst/>
          </a:prstGeom>
          <a:ln w="38100">
            <a:solidFill>
              <a:srgbClr val="DF8A2F">
                <a:alpha val="61985"/>
              </a:srgbClr>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815" name="Rounded Rectangle"/>
          <p:cNvSpPr/>
          <p:nvPr/>
        </p:nvSpPr>
        <p:spPr>
          <a:xfrm>
            <a:off x="7499199" y="4431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pic>
        <p:nvPicPr>
          <p:cNvPr id="816" name="spark-logo-trademark.png" descr="spark-logo-trademark.png"/>
          <p:cNvPicPr>
            <a:picLocks noChangeAspect="1"/>
          </p:cNvPicPr>
          <p:nvPr/>
        </p:nvPicPr>
        <p:blipFill>
          <a:blip r:embed="rId9">
            <a:extLst/>
          </a:blip>
          <a:stretch>
            <a:fillRect/>
          </a:stretch>
        </p:blipFill>
        <p:spPr>
          <a:xfrm>
            <a:off x="7532659" y="5128039"/>
            <a:ext cx="555601" cy="295533"/>
          </a:xfrm>
          <a:prstGeom prst="rect">
            <a:avLst/>
          </a:prstGeom>
          <a:ln w="12700">
            <a:miter lim="400000"/>
          </a:ln>
        </p:spPr>
      </p:pic>
      <p:sp>
        <p:nvSpPr>
          <p:cNvPr id="817" name="spark_read_&lt;fmt&gt;"/>
          <p:cNvSpPr txBox="1"/>
          <p:nvPr/>
        </p:nvSpPr>
        <p:spPr>
          <a:xfrm>
            <a:off x="8119157" y="5328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spark_read_&lt;fmt&gt;</a:t>
            </a:r>
          </a:p>
        </p:txBody>
      </p:sp>
      <p:sp>
        <p:nvSpPr>
          <p:cNvPr id="818" name="sdf_copy_to"/>
          <p:cNvSpPr txBox="1"/>
          <p:nvPr/>
        </p:nvSpPr>
        <p:spPr>
          <a:xfrm>
            <a:off x="6696900" y="4509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n-lt"/>
                <a:ea typeface="+mn-ea"/>
                <a:cs typeface="+mn-cs"/>
                <a:sym typeface="Source Sans Pro"/>
              </a:defRPr>
            </a:pPr>
            <a:r>
              <a:rPr>
                <a:latin typeface="Source Sans Pro Semibold"/>
                <a:ea typeface="Source Sans Pro Semibold"/>
                <a:cs typeface="Source Sans Pro Semibold"/>
                <a:sym typeface="Source Sans Pro Semibold"/>
              </a:rPr>
              <a:t>sdf_copy_to</a:t>
            </a:r>
          </a:p>
        </p:txBody>
      </p:sp>
      <p:sp>
        <p:nvSpPr>
          <p:cNvPr id="819" name="DBI::dbWriteTable"/>
          <p:cNvSpPr txBox="1"/>
          <p:nvPr/>
        </p:nvSpPr>
        <p:spPr>
          <a:xfrm>
            <a:off x="6210223" y="4870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820" name="dplyr::collect"/>
          <p:cNvSpPr txBox="1"/>
          <p:nvPr/>
        </p:nvSpPr>
        <p:spPr>
          <a:xfrm>
            <a:off x="6189003" y="5678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821" name="sdf_read_column"/>
          <p:cNvSpPr txBox="1"/>
          <p:nvPr/>
        </p:nvSpPr>
        <p:spPr>
          <a:xfrm>
            <a:off x="6196470" y="5858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p>
        </p:txBody>
      </p:sp>
      <p:sp>
        <p:nvSpPr>
          <p:cNvPr id="822" name="Line"/>
          <p:cNvSpPr/>
          <p:nvPr/>
        </p:nvSpPr>
        <p:spPr>
          <a:xfrm>
            <a:off x="8140813" y="4905603"/>
            <a:ext cx="727583"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823" name="Line"/>
          <p:cNvSpPr/>
          <p:nvPr/>
        </p:nvSpPr>
        <p:spPr>
          <a:xfrm>
            <a:off x="8134754" y="5726992"/>
            <a:ext cx="662075"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824" name="Line"/>
          <p:cNvSpPr/>
          <p:nvPr/>
        </p:nvSpPr>
        <p:spPr>
          <a:xfrm>
            <a:off x="8179919" y="5897172"/>
            <a:ext cx="674770" cy="1"/>
          </a:xfrm>
          <a:prstGeom prst="line">
            <a:avLst/>
          </a:prstGeom>
          <a:ln w="38100">
            <a:solidFill>
              <a:srgbClr val="DF8A2F">
                <a:alpha val="61985"/>
              </a:srgbClr>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825" name="spark_write_&lt;fmt&gt;"/>
          <p:cNvSpPr txBox="1"/>
          <p:nvPr/>
        </p:nvSpPr>
        <p:spPr>
          <a:xfrm>
            <a:off x="8108670" y="5974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spark_write_&lt;fmt&gt;</a:t>
            </a:r>
          </a:p>
        </p:txBody>
      </p:sp>
      <p:sp>
        <p:nvSpPr>
          <p:cNvPr id="826" name="tbl_cache"/>
          <p:cNvSpPr txBox="1"/>
          <p:nvPr/>
        </p:nvSpPr>
        <p:spPr>
          <a:xfrm>
            <a:off x="8104802" y="4418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p>
        </p:txBody>
      </p:sp>
      <p:sp>
        <p:nvSpPr>
          <p:cNvPr id="827" name="dplyr::tbl"/>
          <p:cNvSpPr txBox="1"/>
          <p:nvPr/>
        </p:nvSpPr>
        <p:spPr>
          <a:xfrm>
            <a:off x="8228462" y="4623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p>
        </p:txBody>
      </p:sp>
      <p:sp>
        <p:nvSpPr>
          <p:cNvPr id="828" name="File System"/>
          <p:cNvSpPr txBox="1"/>
          <p:nvPr/>
        </p:nvSpPr>
        <p:spPr>
          <a:xfrm>
            <a:off x="8869152" y="5579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300">
                <a:solidFill>
                  <a:srgbClr val="000000"/>
                </a:solidFill>
                <a:latin typeface="Source Sans Pro Semibold"/>
                <a:ea typeface="Source Sans Pro Semibold"/>
                <a:cs typeface="Source Sans Pro Semibold"/>
                <a:sym typeface="Source Sans Pro Semibold"/>
              </a:defRPr>
            </a:lvl1pPr>
          </a:lstStyle>
          <a:p>
            <a:pPr/>
            <a:r>
              <a:t>File System </a:t>
            </a:r>
          </a:p>
        </p:txBody>
      </p:sp>
      <p:pic>
        <p:nvPicPr>
          <p:cNvPr id="829" name="RStudio-Ball.png" descr="RStudio-Ball.png"/>
          <p:cNvPicPr>
            <a:picLocks noChangeAspect="1"/>
          </p:cNvPicPr>
          <p:nvPr/>
        </p:nvPicPr>
        <p:blipFill>
          <a:blip r:embed="rId10">
            <a:extLst/>
          </a:blip>
          <a:stretch>
            <a:fillRect/>
          </a:stretch>
        </p:blipFill>
        <p:spPr>
          <a:xfrm>
            <a:off x="6129388" y="5081707"/>
            <a:ext cx="510303" cy="510304"/>
          </a:xfrm>
          <a:prstGeom prst="rect">
            <a:avLst/>
          </a:prstGeom>
          <a:ln w="12700">
            <a:miter lim="400000"/>
          </a:ln>
        </p:spPr>
      </p:pic>
      <p:sp>
        <p:nvSpPr>
          <p:cNvPr id="830" name="Download a Spark DataFrame to an R DataFrame"/>
          <p:cNvSpPr txBox="1"/>
          <p:nvPr/>
        </p:nvSpPr>
        <p:spPr>
          <a:xfrm>
            <a:off x="6339427" y="15297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Download a Spark DataFrame to an R DataFrame</a:t>
            </a:r>
          </a:p>
        </p:txBody>
      </p:sp>
      <p:sp>
        <p:nvSpPr>
          <p:cNvPr id="831" name="Create an R package that calls the full Spark API &amp;…"/>
          <p:cNvSpPr txBox="1"/>
          <p:nvPr/>
        </p:nvSpPr>
        <p:spPr>
          <a:xfrm>
            <a:off x="6122463" y="6621722"/>
            <a:ext cx="3303556" cy="4064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Create an R package that calls the full Spark API &amp;</a:t>
            </a:r>
          </a:p>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provide interfaces to Spark packages.</a:t>
            </a:r>
          </a:p>
        </p:txBody>
      </p:sp>
      <p:sp>
        <p:nvSpPr>
          <p:cNvPr id="832" name="spark_connection()"/>
          <p:cNvSpPr txBox="1"/>
          <p:nvPr/>
        </p:nvSpPr>
        <p:spPr>
          <a:xfrm>
            <a:off x="6165246" y="72418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spark_connection()</a:t>
            </a:r>
          </a:p>
        </p:txBody>
      </p:sp>
      <p:sp>
        <p:nvSpPr>
          <p:cNvPr id="833" name="Connection between R and the Spark shell process"/>
          <p:cNvSpPr txBox="1"/>
          <p:nvPr/>
        </p:nvSpPr>
        <p:spPr>
          <a:xfrm>
            <a:off x="6258533" y="72463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Connection between R and the Spark shell process</a:t>
            </a:r>
          </a:p>
        </p:txBody>
      </p:sp>
      <p:sp>
        <p:nvSpPr>
          <p:cNvPr id="834" name="Instance of a remote Spark object"/>
          <p:cNvSpPr txBox="1"/>
          <p:nvPr/>
        </p:nvSpPr>
        <p:spPr>
          <a:xfrm>
            <a:off x="6265305" y="75951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object</a:t>
            </a:r>
          </a:p>
        </p:txBody>
      </p:sp>
      <p:sp>
        <p:nvSpPr>
          <p:cNvPr id="835" name="Instance of a remote Spark DataFrame object"/>
          <p:cNvSpPr txBox="1"/>
          <p:nvPr/>
        </p:nvSpPr>
        <p:spPr>
          <a:xfrm>
            <a:off x="6234739" y="77978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DataFrame object</a:t>
            </a:r>
          </a:p>
        </p:txBody>
      </p:sp>
      <p:sp>
        <p:nvSpPr>
          <p:cNvPr id="836" name="invoke_static()"/>
          <p:cNvSpPr txBox="1"/>
          <p:nvPr/>
        </p:nvSpPr>
        <p:spPr>
          <a:xfrm>
            <a:off x="6152245" y="90143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invoke_static()</a:t>
            </a:r>
          </a:p>
        </p:txBody>
      </p:sp>
      <p:sp>
        <p:nvSpPr>
          <p:cNvPr id="837" name="Call a static method on an object"/>
          <p:cNvSpPr txBox="1"/>
          <p:nvPr/>
        </p:nvSpPr>
        <p:spPr>
          <a:xfrm>
            <a:off x="6262519" y="90286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static method on an object</a:t>
            </a:r>
          </a:p>
        </p:txBody>
      </p:sp>
      <p:sp>
        <p:nvSpPr>
          <p:cNvPr id="838" name="spark_jobj()"/>
          <p:cNvSpPr txBox="1"/>
          <p:nvPr/>
        </p:nvSpPr>
        <p:spPr>
          <a:xfrm>
            <a:off x="6161783" y="75836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spark_jobj()</a:t>
            </a:r>
          </a:p>
        </p:txBody>
      </p:sp>
      <p:sp>
        <p:nvSpPr>
          <p:cNvPr id="839" name="spark_read_csv( header = TRUE, delimiter = &quot;,&quot;, quote = &quot;\&quot;&quot;, escape = &quot;\\&quot;, charset = &quot;UTF-8&quot;, null_value = NULL)"/>
          <p:cNvSpPr txBox="1"/>
          <p:nvPr/>
        </p:nvSpPr>
        <p:spPr>
          <a:xfrm>
            <a:off x="69854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840" name="spark_read_json(mode = NULL)"/>
          <p:cNvSpPr txBox="1"/>
          <p:nvPr/>
        </p:nvSpPr>
        <p:spPr>
          <a:xfrm>
            <a:off x="69920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841" name="spark_read_parquet(mode = NULL)"/>
          <p:cNvSpPr txBox="1"/>
          <p:nvPr/>
        </p:nvSpPr>
        <p:spPr>
          <a:xfrm>
            <a:off x="69854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842" name="Arguments that apply to all  functions: x, path"/>
          <p:cNvSpPr txBox="1"/>
          <p:nvPr/>
        </p:nvSpPr>
        <p:spPr>
          <a:xfrm>
            <a:off x="61705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843" name="CSV"/>
          <p:cNvSpPr txBox="1"/>
          <p:nvPr/>
        </p:nvSpPr>
        <p:spPr>
          <a:xfrm>
            <a:off x="62059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844" name="JSON"/>
          <p:cNvSpPr txBox="1"/>
          <p:nvPr/>
        </p:nvSpPr>
        <p:spPr>
          <a:xfrm>
            <a:off x="62177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845" name="PARQUET"/>
          <p:cNvSpPr txBox="1"/>
          <p:nvPr/>
        </p:nvSpPr>
        <p:spPr>
          <a:xfrm>
            <a:off x="62219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846"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847"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p>
        </p:txBody>
      </p:sp>
      <p:sp>
        <p:nvSpPr>
          <p:cNvPr id="848"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p>
        </p:txBody>
      </p:sp>
      <p:sp>
        <p:nvSpPr>
          <p:cNvPr id="849"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0"/>
              </a:spcBef>
              <a:defRPr b="0"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850"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851"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852"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pic>
        <p:nvPicPr>
          <p:cNvPr id="853" name="pasted-image.tiff" descr="pasted-image.tiff"/>
          <p:cNvPicPr>
            <a:picLocks noChangeAspect="1"/>
          </p:cNvPicPr>
          <p:nvPr/>
        </p:nvPicPr>
        <p:blipFill>
          <a:blip r:embed="rId11">
            <a:extLst/>
          </a:blip>
          <a:stretch>
            <a:fillRect/>
          </a:stretch>
        </p:blipFill>
        <p:spPr>
          <a:xfrm>
            <a:off x="10815589" y="8945751"/>
            <a:ext cx="2483291" cy="1343980"/>
          </a:xfrm>
          <a:prstGeom prst="rect">
            <a:avLst/>
          </a:prstGeom>
          <a:ln w="12700">
            <a:miter lim="400000"/>
          </a:ln>
        </p:spPr>
      </p:pic>
      <p:sp>
        <p:nvSpPr>
          <p:cNvPr id="854" name="sdf_collect"/>
          <p:cNvSpPr txBox="1"/>
          <p:nvPr/>
        </p:nvSpPr>
        <p:spPr>
          <a:xfrm>
            <a:off x="6160466" y="5482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sdf_collect</a:t>
            </a:r>
          </a:p>
        </p:txBody>
      </p:sp>
      <p:sp>
        <p:nvSpPr>
          <p:cNvPr id="855" name="dplyr::copy_to"/>
          <p:cNvSpPr txBox="1"/>
          <p:nvPr/>
        </p:nvSpPr>
        <p:spPr>
          <a:xfrm>
            <a:off x="6149244" y="4687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856" name="spark_dataframe()"/>
          <p:cNvSpPr txBox="1"/>
          <p:nvPr/>
        </p:nvSpPr>
        <p:spPr>
          <a:xfrm>
            <a:off x="6149335" y="77983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spark_dataframe()</a:t>
            </a:r>
          </a:p>
        </p:txBody>
      </p:sp>
      <p:sp>
        <p:nvSpPr>
          <p:cNvPr id="857" name="sparklyr is an R interface for"/>
          <p:cNvSpPr txBox="1"/>
          <p:nvPr/>
        </p:nvSpPr>
        <p:spPr>
          <a:xfrm>
            <a:off x="9743804" y="8935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a:solidFill>
                  <a:srgbClr val="000000"/>
                </a:solidFill>
                <a:latin typeface="+mj-lt"/>
                <a:ea typeface="+mj-ea"/>
                <a:cs typeface="+mj-cs"/>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pic>
        <p:nvPicPr>
          <p:cNvPr id="858" name="spark-logo-trademark.png" descr="spark-logo-trademark.png"/>
          <p:cNvPicPr>
            <a:picLocks noChangeAspect="1"/>
          </p:cNvPicPr>
          <p:nvPr/>
        </p:nvPicPr>
        <p:blipFill>
          <a:blip r:embed="rId9">
            <a:extLst/>
          </a:blip>
          <a:stretch>
            <a:fillRect/>
          </a:stretch>
        </p:blipFill>
        <p:spPr>
          <a:xfrm>
            <a:off x="9892418" y="9934105"/>
            <a:ext cx="674770" cy="358920"/>
          </a:xfrm>
          <a:prstGeom prst="rect">
            <a:avLst/>
          </a:prstGeom>
          <a:ln w="12700">
            <a:miter lim="400000"/>
          </a:ln>
        </p:spPr>
      </p:pic>
      <p:sp>
        <p:nvSpPr>
          <p:cNvPr id="859" name="ml_create_dummy_variables()"/>
          <p:cNvSpPr txBox="1"/>
          <p:nvPr/>
        </p:nvSpPr>
        <p:spPr>
          <a:xfrm>
            <a:off x="6202820" y="96467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860" name="ml_model()"/>
          <p:cNvSpPr txBox="1"/>
          <p:nvPr/>
        </p:nvSpPr>
        <p:spPr>
          <a:xfrm>
            <a:off x="84127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ml_model()</a:t>
            </a:r>
          </a:p>
        </p:txBody>
      </p:sp>
      <p:sp>
        <p:nvSpPr>
          <p:cNvPr id="861" name="ml_prepare_dataframe()"/>
          <p:cNvSpPr txBox="1"/>
          <p:nvPr/>
        </p:nvSpPr>
        <p:spPr>
          <a:xfrm>
            <a:off x="6214403" y="98722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ml_prepare_dataframe()</a:t>
            </a:r>
          </a:p>
        </p:txBody>
      </p:sp>
      <p:sp>
        <p:nvSpPr>
          <p:cNvPr id="862" name="ml_prepare_response_features_intercept()"/>
          <p:cNvSpPr txBox="1"/>
          <p:nvPr/>
        </p:nvSpPr>
        <p:spPr>
          <a:xfrm>
            <a:off x="6222495" y="101101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863" name="ml_options()"/>
          <p:cNvSpPr txBox="1"/>
          <p:nvPr/>
        </p:nvSpPr>
        <p:spPr>
          <a:xfrm>
            <a:off x="83913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ml_options()</a:t>
            </a:r>
          </a:p>
        </p:txBody>
      </p:sp>
      <p:sp>
        <p:nvSpPr>
          <p:cNvPr id="864" name="ml_decision_tree(my_table,…"/>
          <p:cNvSpPr txBox="1"/>
          <p:nvPr/>
        </p:nvSpPr>
        <p:spPr>
          <a:xfrm>
            <a:off x="9627755" y="810484"/>
            <a:ext cx="3996306" cy="804412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marL="127000" indent="-127000">
              <a:spcBef>
                <a:spcPts val="0"/>
              </a:spcBef>
              <a:defRPr b="0" sz="1100">
                <a:solidFill>
                  <a:schemeClr val="accent1"/>
                </a:solidFill>
                <a:latin typeface="+mj-lt"/>
                <a:ea typeface="+mj-ea"/>
                <a:cs typeface="+mj-cs"/>
                <a:sym typeface="Source Sans Pro Light"/>
              </a:defRPr>
            </a:pPr>
            <a:r>
              <a:rPr sz="1200">
                <a:latin typeface="Source Sans Pro Semibold"/>
                <a:ea typeface="Source Sans Pro Semibold"/>
                <a:cs typeface="Source Sans Pro Semibold"/>
                <a:sym typeface="Source Sans Pro Semibold"/>
              </a:rPr>
              <a:t>ml_decision_tree</a:t>
            </a:r>
            <a:r>
              <a:rPr sz="1200"/>
              <a:t>(</a:t>
            </a:r>
            <a:r>
              <a:t>my_table, </a:t>
            </a:r>
          </a:p>
          <a:p>
            <a:pPr marL="127000">
              <a:spcBef>
                <a:spcPts val="0"/>
              </a:spcBef>
              <a:defRPr b="0" sz="1100">
                <a:solidFill>
                  <a:schemeClr val="accent1"/>
                </a:solidFill>
                <a:latin typeface="+mj-lt"/>
                <a:ea typeface="+mj-ea"/>
                <a:cs typeface="+mj-cs"/>
                <a:sym typeface="Source Sans Pro Light"/>
              </a:defRPr>
            </a:pPr>
            <a:r>
              <a:t>response = “Species",  features = </a:t>
            </a:r>
          </a:p>
          <a:p>
            <a:pPr marL="127000">
              <a:spcBef>
                <a:spcPts val="400"/>
              </a:spcBef>
              <a:defRPr b="0" sz="1100">
                <a:solidFill>
                  <a:schemeClr val="accent1"/>
                </a:solidFill>
                <a:latin typeface="+mj-lt"/>
                <a:ea typeface="+mj-ea"/>
                <a:cs typeface="+mj-cs"/>
                <a:sym typeface="Source Sans Pro Light"/>
              </a:defRPr>
            </a:pPr>
            <a:r>
              <a:t>c(“Petal_Length" , "Petal_Width")</a:t>
            </a:r>
            <a:r>
              <a:rPr sz="1200"/>
              <a:t>)</a:t>
            </a:r>
          </a:p>
          <a:p>
            <a:pPr marL="127000" indent="-127000"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ml_als_factorization(</a:t>
            </a:r>
            <a:r>
              <a:rPr sz="1100"/>
              <a:t>x, user.column = "user",</a:t>
            </a:r>
            <a:endParaRPr sz="1100"/>
          </a:p>
          <a:p>
            <a:pPr marL="127000" defTabSz="12700">
              <a:spcBef>
                <a:spcPts val="0"/>
              </a:spcBef>
              <a:defRPr b="0">
                <a:solidFill>
                  <a:srgbClr val="000000"/>
                </a:solidFill>
                <a:latin typeface="+mj-lt"/>
                <a:ea typeface="+mj-ea"/>
                <a:cs typeface="+mj-cs"/>
                <a:sym typeface="Source Sans Pro Light"/>
              </a:defRPr>
            </a:pPr>
            <a:r>
              <a:rPr sz="1100"/>
              <a:t>rating.column = "rating",  item.column = "item",</a:t>
            </a:r>
            <a:endParaRPr sz="1100"/>
          </a:p>
          <a:p>
            <a:pPr marL="127000" defTabSz="12700">
              <a:spcBef>
                <a:spcPts val="400"/>
              </a:spcBef>
              <a:defRPr b="0">
                <a:solidFill>
                  <a:srgbClr val="000000"/>
                </a:solidFill>
                <a:latin typeface="+mj-lt"/>
                <a:ea typeface="+mj-ea"/>
                <a:cs typeface="+mj-cs"/>
                <a:sym typeface="Source Sans Pro Light"/>
              </a:defRPr>
            </a:pPr>
            <a:r>
              <a:rPr sz="1100"/>
              <a:t>rank = 10L, regularization.parameter = 0.1,  iter.max = 10L,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 </a:t>
            </a:r>
            <a:r>
              <a:rPr>
                <a:latin typeface="Source Sans Pro Semibold"/>
                <a:ea typeface="Source Sans Pro Semibold"/>
                <a:cs typeface="Source Sans Pro Semibold"/>
                <a:sym typeface="Source Sans Pro Semibold"/>
              </a:rPr>
              <a:t>ml_gradient_boosted_trees</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compute.cost = TRUE, tolerance = 1e-04, ml.options = ml_options()</a:t>
            </a:r>
            <a:r>
              <a:rPr sz="1100">
                <a:latin typeface="Source Sans Pro Semibold"/>
                <a:ea typeface="Source Sans Pro Semibold"/>
                <a:cs typeface="Source Sans Pro Semibold"/>
                <a:sym typeface="Source Sans Pro Semibold"/>
              </a:rPr>
              <a:t>)</a:t>
            </a:r>
            <a:endParaRPr sz="1100">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(50/k) + 1, beta = 0.1 + 1,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alpha = 0, lambda = 0, iter.max = 100L,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a:t>
            </a:r>
            <a:r>
              <a:t> </a:t>
            </a:r>
            <a:r>
              <a:rPr>
                <a:latin typeface="Source Sans Pro Semibold"/>
                <a:ea typeface="Source Sans Pro Semibold"/>
                <a:cs typeface="Source Sans Pro Semibold"/>
                <a:sym typeface="Source Sans Pro Semibold"/>
              </a:rPr>
              <a:t>ml_logistic_regression</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 100, seed = sample(.Machine$integer.max,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TRUE,censor = "censor",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score,  metric = "areaUnderROC"</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metric = "f1"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865" name="IMPORT INTO SPARK FROM A FILE"/>
          <p:cNvSpPr txBox="1"/>
          <p:nvPr/>
        </p:nvSpPr>
        <p:spPr>
          <a:xfrm>
            <a:off x="344159" y="1784743"/>
            <a:ext cx="226634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 INTO SPARK FROM A FILE</a:t>
            </a:r>
          </a:p>
        </p:txBody>
      </p:sp>
      <p:sp>
        <p:nvSpPr>
          <p:cNvPr id="866" name="SPARK SQL COMMANDS"/>
          <p:cNvSpPr txBox="1"/>
          <p:nvPr/>
        </p:nvSpPr>
        <p:spPr>
          <a:xfrm>
            <a:off x="3561990" y="816341"/>
            <a:ext cx="15989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COMMANDS</a:t>
            </a:r>
          </a:p>
        </p:txBody>
      </p:sp>
      <p:sp>
        <p:nvSpPr>
          <p:cNvPr id="867" name="FROM A TABLE IN HIVE"/>
          <p:cNvSpPr txBox="1"/>
          <p:nvPr/>
        </p:nvSpPr>
        <p:spPr>
          <a:xfrm>
            <a:off x="3561990" y="1797443"/>
            <a:ext cx="152567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FROM A TABLE IN HIVE</a:t>
            </a:r>
          </a:p>
        </p:txBody>
      </p:sp>
      <p:sp>
        <p:nvSpPr>
          <p:cNvPr id="868" name="Wrangle"/>
          <p:cNvSpPr txBox="1"/>
          <p:nvPr/>
        </p:nvSpPr>
        <p:spPr>
          <a:xfrm>
            <a:off x="320788" y="3943936"/>
            <a:ext cx="112236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Wrangle</a:t>
            </a:r>
          </a:p>
        </p:txBody>
      </p:sp>
      <p:sp>
        <p:nvSpPr>
          <p:cNvPr id="869" name="SPARK SQL VIA DPLYR VERBS"/>
          <p:cNvSpPr txBox="1"/>
          <p:nvPr/>
        </p:nvSpPr>
        <p:spPr>
          <a:xfrm>
            <a:off x="344159" y="4413643"/>
            <a:ext cx="195087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VIA DPLYR VERBS</a:t>
            </a:r>
          </a:p>
        </p:txBody>
      </p:sp>
      <p:sp>
        <p:nvSpPr>
          <p:cNvPr id="870" name="DIRECT SPARK SQL COMMANDS"/>
          <p:cNvSpPr txBox="1"/>
          <p:nvPr/>
        </p:nvSpPr>
        <p:spPr>
          <a:xfrm>
            <a:off x="344159" y="5620143"/>
            <a:ext cx="21206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DIRECT SPARK SQL COMMANDS</a:t>
            </a:r>
          </a:p>
        </p:txBody>
      </p:sp>
      <p:sp>
        <p:nvSpPr>
          <p:cNvPr id="871" name="SCALA API VIA SDF FUNCTIONS"/>
          <p:cNvSpPr txBox="1"/>
          <p:nvPr/>
        </p:nvSpPr>
        <p:spPr>
          <a:xfrm>
            <a:off x="344159" y="6623443"/>
            <a:ext cx="207980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SCALA API VIA SDF FUNCTIONS</a:t>
            </a:r>
          </a:p>
        </p:txBody>
      </p:sp>
      <p:sp>
        <p:nvSpPr>
          <p:cNvPr id="872" name="ML TRANSFORMERS"/>
          <p:cNvSpPr txBox="1"/>
          <p:nvPr/>
        </p:nvSpPr>
        <p:spPr>
          <a:xfrm>
            <a:off x="3253236" y="4413643"/>
            <a:ext cx="136565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ML TRANSFORMERS</a:t>
            </a:r>
          </a:p>
        </p:txBody>
      </p:sp>
      <p:sp>
        <p:nvSpPr>
          <p:cNvPr id="873" name="DOWNLOAD DATA TO R MEMORY"/>
          <p:cNvSpPr txBox="1"/>
          <p:nvPr/>
        </p:nvSpPr>
        <p:spPr>
          <a:xfrm>
            <a:off x="6126513" y="808468"/>
            <a:ext cx="21532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DOWNLOAD DATA TO R MEMORY</a:t>
            </a:r>
          </a:p>
        </p:txBody>
      </p:sp>
      <p:sp>
        <p:nvSpPr>
          <p:cNvPr id="874" name="SAVE FROM SPARK TO FILE SYSTEM"/>
          <p:cNvSpPr txBox="1"/>
          <p:nvPr/>
        </p:nvSpPr>
        <p:spPr>
          <a:xfrm>
            <a:off x="6126513" y="2167368"/>
            <a:ext cx="236204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SAVE FROM SPARK TO FILE SYSTEM</a:t>
            </a:r>
          </a:p>
        </p:txBody>
      </p:sp>
      <p:sp>
        <p:nvSpPr>
          <p:cNvPr id="875" name="Line"/>
          <p:cNvSpPr/>
          <p:nvPr/>
        </p:nvSpPr>
        <p:spPr>
          <a:xfrm>
            <a:off x="6116695" y="39938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876" name="Reading &amp; Writing from Apache Spark"/>
          <p:cNvSpPr txBox="1"/>
          <p:nvPr/>
        </p:nvSpPr>
        <p:spPr>
          <a:xfrm>
            <a:off x="6116695" y="3987279"/>
            <a:ext cx="3263800"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1650">
                <a:solidFill>
                  <a:srgbClr val="628DB5"/>
                </a:solidFill>
              </a:defRPr>
            </a:pPr>
            <a:r>
              <a:rPr sz="2100"/>
              <a:t>Reading &amp; Writing</a:t>
            </a:r>
            <a:r>
              <a:t> </a:t>
            </a:r>
            <a:r>
              <a:rPr sz="1200"/>
              <a:t>from Apache Spark</a:t>
            </a:r>
          </a:p>
        </p:txBody>
      </p:sp>
      <p:sp>
        <p:nvSpPr>
          <p:cNvPr id="877" name="Line"/>
          <p:cNvSpPr/>
          <p:nvPr/>
        </p:nvSpPr>
        <p:spPr>
          <a:xfrm>
            <a:off x="6117366" y="6306365"/>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878" name="Extensions"/>
          <p:cNvSpPr txBox="1"/>
          <p:nvPr/>
        </p:nvSpPr>
        <p:spPr>
          <a:xfrm>
            <a:off x="6117366" y="6268036"/>
            <a:ext cx="14535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Extensions</a:t>
            </a:r>
          </a:p>
        </p:txBody>
      </p:sp>
      <p:sp>
        <p:nvSpPr>
          <p:cNvPr id="879" name="CORE TYPES"/>
          <p:cNvSpPr txBox="1"/>
          <p:nvPr/>
        </p:nvSpPr>
        <p:spPr>
          <a:xfrm>
            <a:off x="6126513" y="7051137"/>
            <a:ext cx="853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CORE TYPES</a:t>
            </a:r>
          </a:p>
        </p:txBody>
      </p:sp>
      <p:sp>
        <p:nvSpPr>
          <p:cNvPr id="880" name="CALL SPARK FROM R"/>
          <p:cNvSpPr txBox="1"/>
          <p:nvPr/>
        </p:nvSpPr>
        <p:spPr>
          <a:xfrm>
            <a:off x="6126513" y="8250734"/>
            <a:ext cx="13927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CALL SPARK FROM R</a:t>
            </a:r>
          </a:p>
        </p:txBody>
      </p:sp>
      <p:sp>
        <p:nvSpPr>
          <p:cNvPr id="881" name="MACHINE LEARNING EXTENSIONS"/>
          <p:cNvSpPr txBox="1"/>
          <p:nvPr/>
        </p:nvSpPr>
        <p:spPr>
          <a:xfrm>
            <a:off x="6129457" y="9367365"/>
            <a:ext cx="22695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MACHINE LEARNING EXTENSIONS</a:t>
            </a:r>
          </a:p>
        </p:txBody>
      </p:sp>
      <p:sp>
        <p:nvSpPr>
          <p:cNvPr id="882" name="sdf_mutate(.data)…"/>
          <p:cNvSpPr txBox="1"/>
          <p:nvPr/>
        </p:nvSpPr>
        <p:spPr>
          <a:xfrm>
            <a:off x="411676" y="6846379"/>
            <a:ext cx="2662468" cy="316067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Works like dplyr mutate function</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i="1" sz="1100">
                <a:solidFill>
                  <a:srgbClr val="DF8A2F"/>
                </a:solidFill>
                <a:latin typeface="+mj-lt"/>
                <a:ea typeface="+mj-ea"/>
                <a:cs typeface="+mj-cs"/>
                <a:sym typeface="Source Sans Pro Light"/>
              </a:defRPr>
            </a:pPr>
            <a:r>
              <a:rPr i="0">
                <a:latin typeface="Source Sans Pro Semibold"/>
                <a:ea typeface="Source Sans Pro Semibold"/>
                <a:cs typeface="Source Sans Pro Semibold"/>
                <a:sym typeface="Source Sans Pro Semibold"/>
              </a:rPr>
              <a:t>sdf_partition</a:t>
            </a:r>
            <a:r>
              <a:t>(x, training = 0.5, test = 0.5)</a:t>
            </a: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Gives a Spark DataFrame a table name </a:t>
            </a:r>
            <a:endParaRPr>
              <a:latin typeface="Source Sans Pro Semibold"/>
              <a:ea typeface="Source Sans Pro Semibold"/>
              <a:cs typeface="Source Sans Pro Semibold"/>
              <a:sym typeface="Source Sans Pro Semibold"/>
            </a:endParaRPr>
          </a:p>
          <a:p>
            <a:pPr>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Sorts by &gt;=1 columns in ascending order</a:t>
            </a:r>
            <a:endParaRPr>
              <a:latin typeface="Source Sans Pro Semibold"/>
              <a:ea typeface="Source Sans Pro Semibold"/>
              <a:cs typeface="Source Sans Pro Semibold"/>
              <a:sym typeface="Source Sans Pro Semibold"/>
            </a:endParaRPr>
          </a:p>
          <a:p>
            <a:pPr algn="just">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sz="1100">
                <a:solidFill>
                  <a:schemeClr val="accent1"/>
                </a:solidFill>
              </a:defRPr>
            </a:pPr>
            <a:r>
              <a:t>Spark DataFrame with predicted values</a:t>
            </a:r>
          </a:p>
        </p:txBody>
      </p:sp>
      <p:sp>
        <p:nvSpPr>
          <p:cNvPr id="883" name="Line"/>
          <p:cNvSpPr/>
          <p:nvPr/>
        </p:nvSpPr>
        <p:spPr>
          <a:xfrm>
            <a:off x="307946" y="4382011"/>
            <a:ext cx="2777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4" name="Line"/>
          <p:cNvSpPr/>
          <p:nvPr/>
        </p:nvSpPr>
        <p:spPr>
          <a:xfrm>
            <a:off x="307946" y="5586977"/>
            <a:ext cx="2777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5" name="Line"/>
          <p:cNvSpPr/>
          <p:nvPr/>
        </p:nvSpPr>
        <p:spPr>
          <a:xfrm>
            <a:off x="307946" y="6588565"/>
            <a:ext cx="2777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6" name="Line"/>
          <p:cNvSpPr/>
          <p:nvPr/>
        </p:nvSpPr>
        <p:spPr>
          <a:xfrm>
            <a:off x="3254315" y="4378571"/>
            <a:ext cx="25996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7" name="Line"/>
          <p:cNvSpPr/>
          <p:nvPr/>
        </p:nvSpPr>
        <p:spPr>
          <a:xfrm>
            <a:off x="307946" y="1732113"/>
            <a:ext cx="31076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8" name="Line"/>
          <p:cNvSpPr/>
          <p:nvPr/>
        </p:nvSpPr>
        <p:spPr>
          <a:xfrm>
            <a:off x="307946" y="792254"/>
            <a:ext cx="31076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89" name="Line"/>
          <p:cNvSpPr/>
          <p:nvPr/>
        </p:nvSpPr>
        <p:spPr>
          <a:xfrm>
            <a:off x="3571846" y="781690"/>
            <a:ext cx="22948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0" name="Line"/>
          <p:cNvSpPr/>
          <p:nvPr/>
        </p:nvSpPr>
        <p:spPr>
          <a:xfrm>
            <a:off x="3570453" y="1732113"/>
            <a:ext cx="22948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1" name="Line"/>
          <p:cNvSpPr/>
          <p:nvPr/>
        </p:nvSpPr>
        <p:spPr>
          <a:xfrm>
            <a:off x="6143016" y="789130"/>
            <a:ext cx="32600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2" name="Line"/>
          <p:cNvSpPr/>
          <p:nvPr/>
        </p:nvSpPr>
        <p:spPr>
          <a:xfrm>
            <a:off x="6142087" y="2123477"/>
            <a:ext cx="32600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3" name="Line"/>
          <p:cNvSpPr/>
          <p:nvPr/>
        </p:nvSpPr>
        <p:spPr>
          <a:xfrm>
            <a:off x="6146613" y="7037349"/>
            <a:ext cx="32600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4" name="Line"/>
          <p:cNvSpPr/>
          <p:nvPr/>
        </p:nvSpPr>
        <p:spPr>
          <a:xfrm>
            <a:off x="6147382" y="8232616"/>
            <a:ext cx="3260084"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5" name="Line"/>
          <p:cNvSpPr/>
          <p:nvPr/>
        </p:nvSpPr>
        <p:spPr>
          <a:xfrm>
            <a:off x="6144198" y="9358359"/>
            <a:ext cx="32600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p>
        </p:txBody>
      </p:sp>
      <p:sp>
        <p:nvSpPr>
          <p:cNvPr id="896" name="ft_binarizer(my_table,input.col=“Petal_Length”,  output.col=&quot;petal_large&quot;, threshold=1.2)…"/>
          <p:cNvSpPr txBox="1"/>
          <p:nvPr/>
        </p:nvSpPr>
        <p:spPr>
          <a:xfrm>
            <a:off x="3242437" y="4637039"/>
            <a:ext cx="2623441" cy="52579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spcBef>
                <a:spcPts val="40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400"/>
              </a:spcBef>
              <a:defRPr sz="1100">
                <a:solidFill>
                  <a:srgbClr val="DF8A2F"/>
                </a:solidFill>
              </a:defRPr>
            </a:pPr>
            <a:r>
              <a:t>x, input.col = NULL, output.col =  NULL</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Assigned values based on threshold</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Numeric column to discretized column</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Time domain to frequency domain</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Element-wise product between 2 columns</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Source Sans Pro Semibold"/>
                <a:ea typeface="Source Sans Pro Semibold"/>
                <a:cs typeface="Source Sans Pro Semibold"/>
                <a:sym typeface="Source Sans Pro Semibold"/>
              </a:defRPr>
            </a:pPr>
            <a:r>
              <a:t>ft_index_to_string()</a:t>
            </a:r>
          </a:p>
          <a:p>
            <a:pPr algn="just">
              <a:spcBef>
                <a:spcPts val="400"/>
              </a:spcBef>
              <a:defRPr b="0" sz="1100">
                <a:solidFill>
                  <a:schemeClr val="accent1"/>
                </a:solidFill>
              </a:defRPr>
            </a:pPr>
            <a:r>
              <a:t>Index labels back to label as strings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ft_one_hot_encoder()</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Continuous to binary  vectors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ft_quantile_discretizer(</a:t>
            </a:r>
            <a:r>
              <a:t> n.buckets = 5L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500"/>
              </a:spcBef>
              <a:defRPr b="0" sz="1100">
                <a:solidFill>
                  <a:schemeClr val="accent1"/>
                </a:solidFill>
              </a:defRPr>
            </a:pPr>
            <a:r>
              <a:t>Continuous to binned categorical values</a:t>
            </a:r>
            <a:endParaRPr>
              <a:latin typeface="Source Sans Pro Semibold"/>
              <a:ea typeface="Source Sans Pro Semibold"/>
              <a:cs typeface="Source Sans Pro Semibold"/>
              <a:sym typeface="Source Sans Pro Semibold"/>
            </a:endParaRPr>
          </a:p>
          <a:p>
            <a:pPr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Column of labels into a column of label indices. </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ft_vector_assembler()</a:t>
            </a:r>
            <a:endParaRPr>
              <a:latin typeface="Source Sans Pro Semibold"/>
              <a:ea typeface="Source Sans Pro Semibold"/>
              <a:cs typeface="Source Sans Pro Semibold"/>
              <a:sym typeface="Source Sans Pro Semibold"/>
            </a:endParaRPr>
          </a:p>
          <a:p>
            <a:pPr algn="just">
              <a:spcBef>
                <a:spcPts val="0"/>
              </a:spcBef>
              <a:defRPr b="0" sz="1100">
                <a:solidFill>
                  <a:schemeClr val="accent1"/>
                </a:solidFill>
              </a:defRPr>
            </a:pPr>
            <a:r>
              <a:t>Combine vectors into a single row-vector</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