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creativecommons.org/licenses/by/4.0/" TargetMode="External"/><Relationship Id="rId7" Type="http://schemas.openxmlformats.org/officeDocument/2006/relationships/hyperlink" Target="mailto:info@rstudio.com" TargetMode="External"/><Relationship Id="rId8" Type="http://schemas.openxmlformats.org/officeDocument/2006/relationships/hyperlink" Target="http://rstudio.com" TargetMode="External"/><Relationship Id="rId9" Type="http://schemas.openxmlformats.org/officeDocument/2006/relationships/hyperlink" Target="http://tidyverse.org" TargetMode="External"/><Relationship Id="rId10" Type="http://schemas.openxmlformats.org/officeDocument/2006/relationships/image" Target="../media/image6.png"/><Relationship Id="rId11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creativecommons.org/licenses/by/4.0/" TargetMode="External"/><Relationship Id="rId7" Type="http://schemas.openxmlformats.org/officeDocument/2006/relationships/hyperlink" Target="mailto:info@rstudio.com" TargetMode="External"/><Relationship Id="rId8" Type="http://schemas.openxmlformats.org/officeDocument/2006/relationships/hyperlink" Target="http://rstudio.com" TargetMode="External"/><Relationship Id="rId9" Type="http://schemas.openxmlformats.org/officeDocument/2006/relationships/hyperlink" Target="http://tidyverse.org" TargetMode="External"/><Relationship Id="rId10" Type="http://schemas.openxmlformats.org/officeDocument/2006/relationships/image" Target="../media/image6.png"/><Relationship Id="rId11" Type="http://schemas.openxmlformats.org/officeDocument/2006/relationships/image" Target="../media/image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hyperlink" Target="http://tidyverse.org" TargetMode="External"/><Relationship Id="rId8" Type="http://schemas.openxmlformats.org/officeDocument/2006/relationships/image" Target="../media/image6.png"/><Relationship Id="rId9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ry one of the following packages to import other types of files…"/>
          <p:cNvSpPr txBox="1"/>
          <p:nvPr/>
        </p:nvSpPr>
        <p:spPr>
          <a:xfrm>
            <a:off x="292582" y="3362692"/>
            <a:ext cx="3008066" cy="179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Try one of the following packages to import other types of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haven </a:t>
            </a:r>
            <a:r>
              <a:rPr b="0"/>
              <a:t>- SPSS, Stata, and SAS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readxl </a:t>
            </a:r>
            <a:r>
              <a:t>- excel files (.xls and .xlsx)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DBI </a:t>
            </a:r>
            <a:r>
              <a:t>- databases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jsonlite</a:t>
            </a:r>
            <a:r>
              <a:t> - json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xml2</a:t>
            </a:r>
            <a:r>
              <a:t> - XML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httr </a:t>
            </a:r>
            <a:r>
              <a:t>- Web APIs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rvest</a:t>
            </a:r>
            <a:r>
              <a:t> - HTML (Web Scraping)</a:t>
            </a:r>
          </a:p>
        </p:txBody>
      </p:sp>
      <p:grpSp>
        <p:nvGrpSpPr>
          <p:cNvPr id="132" name="Group"/>
          <p:cNvGrpSpPr/>
          <p:nvPr/>
        </p:nvGrpSpPr>
        <p:grpSpPr>
          <a:xfrm>
            <a:off x="333196" y="1268279"/>
            <a:ext cx="3067130" cy="1752601"/>
            <a:chOff x="0" y="0"/>
            <a:chExt cx="3067128" cy="1752600"/>
          </a:xfrm>
        </p:grpSpPr>
        <p:sp>
          <p:nvSpPr>
            <p:cNvPr id="129" name="R’s tidyverse is built around tidy data stored in  tibbles, which are enhanced data frames.…"/>
            <p:cNvSpPr txBox="1"/>
            <p:nvPr/>
          </p:nvSpPr>
          <p:spPr>
            <a:xfrm>
              <a:off x="0" y="0"/>
              <a:ext cx="3067129" cy="175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spcBef>
                  <a:spcPts val="500"/>
                </a:spcBef>
                <a:buClr>
                  <a:srgbClr val="F39019"/>
                </a:buClr>
                <a:defRPr b="0">
                  <a:solidFill>
                    <a:srgbClr val="000000"/>
                  </a:solidFill>
                </a:defRPr>
              </a:pPr>
              <a:r>
                <a:t>R’s</a:t>
              </a:r>
              <a:r>
                <a:rPr b="1"/>
                <a:t> </a:t>
              </a:r>
              <a:r>
                <a:rPr b="1"/>
                <a:t>tidyverse</a:t>
              </a:r>
              <a:r>
                <a:t> is built around </a:t>
              </a:r>
              <a:r>
                <a:rPr b="1"/>
                <a:t>tidy data</a:t>
              </a:r>
              <a:r>
                <a:t> stored in  </a:t>
              </a:r>
              <a:r>
                <a:rPr b="1"/>
                <a:t>tibbles</a:t>
              </a:r>
              <a:r>
                <a:t>, which are enhanced data frames. </a:t>
              </a:r>
            </a:p>
            <a:p>
              <a:pPr marL="114300">
                <a:spcBef>
                  <a:spcPts val="5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front side of this sheet shows how to read text files into R with </a:t>
              </a:r>
              <a:r>
                <a:rPr b="1"/>
                <a:t>readr</a:t>
              </a:r>
              <a:r>
                <a:t>.</a:t>
              </a:r>
            </a:p>
            <a:p>
              <a:pPr marL="114300">
                <a:spcBef>
                  <a:spcPts val="3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reverse side shows how to create tibbles with </a:t>
              </a:r>
              <a:r>
                <a:rPr b="1"/>
                <a:t>tibble</a:t>
              </a:r>
              <a:r>
                <a:t> and to layout tidy data with </a:t>
              </a:r>
              <a:r>
                <a:rPr b="1"/>
                <a:t>tidyr</a:t>
              </a:r>
              <a:r>
                <a:t>. </a:t>
              </a:r>
            </a:p>
          </p:txBody>
        </p:sp>
        <p:pic>
          <p:nvPicPr>
            <p:cNvPr id="13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3747" y="472536"/>
              <a:ext cx="533401" cy="5997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tidyr.png" descr="tidy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9147" y="1085563"/>
              <a:ext cx="476928" cy="5527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12700" dist="12700" dir="540000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13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ave Data"/>
          <p:cNvSpPr txBox="1"/>
          <p:nvPr/>
        </p:nvSpPr>
        <p:spPr>
          <a:xfrm>
            <a:off x="320788" y="5245099"/>
            <a:ext cx="13471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Save Data</a:t>
            </a:r>
          </a:p>
        </p:txBody>
      </p:sp>
      <p:sp>
        <p:nvSpPr>
          <p:cNvPr id="135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6" name="Data Import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Import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37" name="Line"/>
          <p:cNvSpPr/>
          <p:nvPr/>
        </p:nvSpPr>
        <p:spPr>
          <a:xfrm>
            <a:off x="316739" y="5245100"/>
            <a:ext cx="3091893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8" name="Read Tabular Data - These functions share the common arguments:"/>
          <p:cNvSpPr txBox="1"/>
          <p:nvPr/>
        </p:nvSpPr>
        <p:spPr>
          <a:xfrm>
            <a:off x="3719970" y="1215390"/>
            <a:ext cx="5604308" cy="54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Read Tabular Data </a:t>
            </a:r>
            <a:r>
              <a:rPr sz="1200"/>
              <a:t>- These functions share the common arguments:</a:t>
            </a:r>
            <a:endParaRPr sz="1200"/>
          </a:p>
        </p:txBody>
      </p:sp>
      <p:sp>
        <p:nvSpPr>
          <p:cNvPr id="139" name="Line"/>
          <p:cNvSpPr/>
          <p:nvPr/>
        </p:nvSpPr>
        <p:spPr>
          <a:xfrm>
            <a:off x="3720556" y="1217208"/>
            <a:ext cx="6528888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" name="Data types"/>
          <p:cNvSpPr txBox="1"/>
          <p:nvPr/>
        </p:nvSpPr>
        <p:spPr>
          <a:xfrm>
            <a:off x="10573099" y="1216961"/>
            <a:ext cx="143541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Data types</a:t>
            </a:r>
          </a:p>
        </p:txBody>
      </p:sp>
      <p:sp>
        <p:nvSpPr>
          <p:cNvPr id="141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2" name="USEFUL ARGUMENTS"/>
          <p:cNvSpPr txBox="1"/>
          <p:nvPr/>
        </p:nvSpPr>
        <p:spPr>
          <a:xfrm>
            <a:off x="3722607" y="5925099"/>
            <a:ext cx="14427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USEFUL ARGUMENTS</a:t>
            </a:r>
          </a:p>
        </p:txBody>
      </p:sp>
      <p:sp>
        <p:nvSpPr>
          <p:cNvPr id="143" name="Line"/>
          <p:cNvSpPr/>
          <p:nvPr/>
        </p:nvSpPr>
        <p:spPr>
          <a:xfrm>
            <a:off x="3713850" y="5865319"/>
            <a:ext cx="6517793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44" name="readr.png" descr="read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RStudio® is a trademark of RStudio, Inc.  •  CC BY RStudio •  info@rstudio.com  •  844-448-1212 • rstudio.com •  Learn more with tidyverse.org  •  readr  1.1.0 •  tibble  1.2.12 •  tidyr  0.6.0 •  Updated: 2017-01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6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7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8" invalidUrl="" action="" tgtFrame="" tooltip="" history="1" highlightClick="0" endSnd="0"/>
              </a:rPr>
              <a:t>rstudio.com</a:t>
            </a:r>
            <a:r>
              <a:t> •  Learn more with </a:t>
            </a:r>
            <a:r>
              <a:rPr u="sng">
                <a:hlinkClick r:id="rId9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2017-01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8" name="OTHER TYPES OF DATA"/>
          <p:cNvSpPr txBox="1"/>
          <p:nvPr/>
        </p:nvSpPr>
        <p:spPr>
          <a:xfrm>
            <a:off x="305964" y="3157154"/>
            <a:ext cx="162023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pPr/>
            <a:r>
              <a:t>OTHER TYPES OF DATA</a:t>
            </a:r>
          </a:p>
        </p:txBody>
      </p:sp>
      <p:sp>
        <p:nvSpPr>
          <p:cNvPr id="149" name="Comma delimited file…"/>
          <p:cNvSpPr txBox="1"/>
          <p:nvPr/>
        </p:nvSpPr>
        <p:spPr>
          <a:xfrm>
            <a:off x="169890" y="5878148"/>
            <a:ext cx="3361336" cy="401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Comma delimited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write_csv(</a:t>
            </a:r>
            <a:r>
              <a:t>x, path, na = "NA", append = FALSE, col_names = !append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File with arbitrary delimiter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write_delim(</a:t>
            </a:r>
            <a:r>
              <a:t>x, path, delim = " ",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CSV for excel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write_excel_csv(</a:t>
            </a:r>
            <a:r>
              <a:t>x, path,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String to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write_file(</a:t>
            </a:r>
            <a:r>
              <a:t>x, path,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String vector to file, one element per line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write_lines(</a:t>
            </a:r>
            <a:r>
              <a:t>x,path, na = "NA",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Object to RDS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write_rds(</a:t>
            </a:r>
            <a:r>
              <a:t>x, path, compress = c("none", "gz", "bz2", "xz"), ...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6B8CB2"/>
                </a:solidFill>
              </a:defRPr>
            </a:pPr>
            <a:r>
              <a:t>Tab delimited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 b="1"/>
              <a:t>write_tsv(</a:t>
            </a:r>
            <a:r>
              <a:t>x, path, na = "NA", append = FALSE, col_names = !append</a:t>
            </a:r>
            <a:r>
              <a:rPr b="1"/>
              <a:t>)</a:t>
            </a:r>
          </a:p>
        </p:txBody>
      </p:sp>
      <p:sp>
        <p:nvSpPr>
          <p:cNvPr id="150" name="Save x, an R object, to path, a file path, as:"/>
          <p:cNvSpPr txBox="1"/>
          <p:nvPr/>
        </p:nvSpPr>
        <p:spPr>
          <a:xfrm>
            <a:off x="163717" y="5694179"/>
            <a:ext cx="312253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Save </a:t>
            </a:r>
            <a:r>
              <a:rPr b="1">
                <a:solidFill>
                  <a:srgbClr val="6B8CB2"/>
                </a:solidFill>
              </a:rPr>
              <a:t>x</a:t>
            </a:r>
            <a:r>
              <a:t>, an R object, to </a:t>
            </a:r>
            <a:r>
              <a:rPr b="1">
                <a:solidFill>
                  <a:srgbClr val="6B8CB2"/>
                </a:solidFill>
              </a:rPr>
              <a:t>path</a:t>
            </a:r>
            <a:r>
              <a:t>, a file path, as:</a:t>
            </a:r>
          </a:p>
        </p:txBody>
      </p:sp>
      <p:sp>
        <p:nvSpPr>
          <p:cNvPr id="151" name="Skip lines…"/>
          <p:cNvSpPr txBox="1"/>
          <p:nvPr/>
        </p:nvSpPr>
        <p:spPr>
          <a:xfrm>
            <a:off x="8336347" y="6135555"/>
            <a:ext cx="2036054" cy="212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6"/>
                </a:solidFill>
              </a:defRPr>
            </a:pPr>
            <a:r>
              <a:t>Skip lines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skip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6"/>
                </a:solidFill>
              </a:defRPr>
            </a:pPr>
            <a:r>
              <a:t>Read in a subset</a:t>
            </a:r>
          </a:p>
          <a:p>
            <a:pPr marL="114300" indent="-114300"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n_max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6"/>
                </a:solidFill>
              </a:defRPr>
            </a:pPr>
            <a:r>
              <a:t>Missing Values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na = c("1", ".")</a:t>
            </a:r>
            <a:r>
              <a:t>)</a:t>
            </a:r>
          </a:p>
        </p:txBody>
      </p:sp>
      <p:sp>
        <p:nvSpPr>
          <p:cNvPr id="152" name="Comma Delimited Files…"/>
          <p:cNvSpPr txBox="1"/>
          <p:nvPr/>
        </p:nvSpPr>
        <p:spPr>
          <a:xfrm>
            <a:off x="5803493" y="2358737"/>
            <a:ext cx="4422824" cy="34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6"/>
                </a:solidFill>
              </a:defRPr>
            </a:pPr>
            <a:r>
              <a:t>Comma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read_csv(</a:t>
            </a:r>
            <a:r>
              <a:t>"file.csv"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To make file.csv run: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"a,b,c\n1,2,3\n4,5,NA", path = "file.csv")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6"/>
                </a:solidFill>
              </a:defRPr>
            </a:pPr>
            <a:r>
              <a:t>Semi-colon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read_csv2(</a:t>
            </a:r>
            <a:r>
              <a:t>"file2.csv"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"a;b;c\n1;2;3\n4;5;NA", path = "file2.csv")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6"/>
                </a:solidFill>
              </a:defRPr>
            </a:pPr>
            <a:r>
              <a:t>Files with Any Delimiter 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read_delim(</a:t>
            </a:r>
            <a:r>
              <a:t>"file.txt", delim = "|"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"a|b|c\n1|2|3\n4|5|NA", path = "file.txt")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6"/>
                </a:solidFill>
              </a:defRPr>
            </a:pPr>
            <a:r>
              <a:t>Fixed Width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read_fwf(</a:t>
            </a:r>
            <a:r>
              <a:t>"file.fwf", col_positions = c(1, 3, 5)</a:t>
            </a:r>
            <a:r>
              <a:rPr b="1"/>
              <a:t>)</a:t>
            </a:r>
            <a:r>
              <a:t> 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 b c\n1 2 3\n4 5 NA", path = "file.fwf")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6"/>
                </a:solidFill>
              </a:defRPr>
            </a:pPr>
            <a:r>
              <a:t>Tab Delimited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read_tsv(</a:t>
            </a:r>
            <a:r>
              <a:t>"file.tsv"</a:t>
            </a:r>
            <a:r>
              <a:rPr b="1"/>
              <a:t>)</a:t>
            </a:r>
            <a:r>
              <a:t> Also</a:t>
            </a:r>
            <a:r>
              <a:rPr b="1"/>
              <a:t> read_table().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"a\tb\tc\n1\t2\t3\n4\t5\tNA", path = "file.tsv")</a:t>
            </a:r>
          </a:p>
        </p:txBody>
      </p:sp>
      <p:grpSp>
        <p:nvGrpSpPr>
          <p:cNvPr id="157" name="Group"/>
          <p:cNvGrpSpPr/>
          <p:nvPr/>
        </p:nvGrpSpPr>
        <p:grpSpPr>
          <a:xfrm>
            <a:off x="3949897" y="2389823"/>
            <a:ext cx="580009" cy="759292"/>
            <a:chOff x="0" y="0"/>
            <a:chExt cx="580007" cy="759291"/>
          </a:xfrm>
        </p:grpSpPr>
        <p:grpSp>
          <p:nvGrpSpPr>
            <p:cNvPr id="155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53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54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6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4,5,NA</a:t>
              </a:r>
            </a:p>
          </p:txBody>
        </p:sp>
      </p:grpSp>
      <p:grpSp>
        <p:nvGrpSpPr>
          <p:cNvPr id="162" name="Group"/>
          <p:cNvGrpSpPr/>
          <p:nvPr/>
        </p:nvGrpSpPr>
        <p:grpSpPr>
          <a:xfrm>
            <a:off x="3949897" y="3209612"/>
            <a:ext cx="580009" cy="759292"/>
            <a:chOff x="0" y="0"/>
            <a:chExt cx="580007" cy="759291"/>
          </a:xfrm>
        </p:grpSpPr>
        <p:grpSp>
          <p:nvGrpSpPr>
            <p:cNvPr id="160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58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59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1" name="a;b;c…"/>
            <p:cNvSpPr txBox="1"/>
            <p:nvPr/>
          </p:nvSpPr>
          <p:spPr>
            <a:xfrm>
              <a:off x="25400" y="76110"/>
              <a:ext cx="506689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a;b;c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1;2;3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4;5;NA</a:t>
              </a:r>
            </a:p>
          </p:txBody>
        </p:sp>
      </p:grpSp>
      <p:grpSp>
        <p:nvGrpSpPr>
          <p:cNvPr id="167" name="Group"/>
          <p:cNvGrpSpPr/>
          <p:nvPr/>
        </p:nvGrpSpPr>
        <p:grpSpPr>
          <a:xfrm>
            <a:off x="3949897" y="4029400"/>
            <a:ext cx="580009" cy="759293"/>
            <a:chOff x="0" y="0"/>
            <a:chExt cx="580007" cy="759291"/>
          </a:xfrm>
        </p:grpSpPr>
        <p:grpSp>
          <p:nvGrpSpPr>
            <p:cNvPr id="165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63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64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6" name="a|b|c…"/>
            <p:cNvSpPr txBox="1"/>
            <p:nvPr/>
          </p:nvSpPr>
          <p:spPr>
            <a:xfrm>
              <a:off x="25400" y="76110"/>
              <a:ext cx="503616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a|b|c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1|2|3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4|5|NA</a:t>
              </a:r>
            </a:p>
          </p:txBody>
        </p:sp>
      </p:grpSp>
      <p:grpSp>
        <p:nvGrpSpPr>
          <p:cNvPr id="172" name="Group"/>
          <p:cNvGrpSpPr/>
          <p:nvPr/>
        </p:nvGrpSpPr>
        <p:grpSpPr>
          <a:xfrm>
            <a:off x="3949897" y="4849189"/>
            <a:ext cx="580009" cy="759293"/>
            <a:chOff x="0" y="0"/>
            <a:chExt cx="580007" cy="759291"/>
          </a:xfrm>
        </p:grpSpPr>
        <p:grpSp>
          <p:nvGrpSpPr>
            <p:cNvPr id="170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68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69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1" name="a  b  c…"/>
            <p:cNvSpPr txBox="1"/>
            <p:nvPr/>
          </p:nvSpPr>
          <p:spPr>
            <a:xfrm>
              <a:off x="25400" y="76110"/>
              <a:ext cx="52096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  b  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1  2  3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  5  NA</a:t>
              </a:r>
            </a:p>
          </p:txBody>
        </p:sp>
      </p:grpSp>
      <p:graphicFrame>
        <p:nvGraphicFramePr>
          <p:cNvPr id="173" name="Table"/>
          <p:cNvGraphicFramePr/>
          <p:nvPr/>
        </p:nvGraphicFramePr>
        <p:xfrm>
          <a:off x="7676429" y="7008818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032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74" name="Table"/>
          <p:cNvGraphicFramePr/>
          <p:nvPr/>
        </p:nvGraphicFramePr>
        <p:xfrm>
          <a:off x="3963334" y="6982841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75" name="Table"/>
          <p:cNvGraphicFramePr/>
          <p:nvPr/>
        </p:nvGraphicFramePr>
        <p:xfrm>
          <a:off x="3969684" y="754075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76" name="Table"/>
          <p:cNvGraphicFramePr/>
          <p:nvPr/>
        </p:nvGraphicFramePr>
        <p:xfrm>
          <a:off x="7682779" y="7743950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77" name="Table"/>
          <p:cNvGraphicFramePr/>
          <p:nvPr/>
        </p:nvGraphicFramePr>
        <p:xfrm>
          <a:off x="7676429" y="6197486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41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78" name="Table"/>
          <p:cNvGraphicFramePr/>
          <p:nvPr/>
        </p:nvGraphicFramePr>
        <p:xfrm>
          <a:off x="5095880" y="2439268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79" name="Line"/>
          <p:cNvSpPr/>
          <p:nvPr/>
        </p:nvSpPr>
        <p:spPr>
          <a:xfrm>
            <a:off x="4628162" y="2737718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80" name="Table"/>
          <p:cNvGraphicFramePr/>
          <p:nvPr/>
        </p:nvGraphicFramePr>
        <p:xfrm>
          <a:off x="5095880" y="3259057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81" name="Line"/>
          <p:cNvSpPr/>
          <p:nvPr/>
        </p:nvSpPr>
        <p:spPr>
          <a:xfrm>
            <a:off x="4628162" y="3557507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82" name="Table"/>
          <p:cNvGraphicFramePr/>
          <p:nvPr/>
        </p:nvGraphicFramePr>
        <p:xfrm>
          <a:off x="5095880" y="4078846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83" name="Line"/>
          <p:cNvSpPr/>
          <p:nvPr/>
        </p:nvSpPr>
        <p:spPr>
          <a:xfrm>
            <a:off x="4628162" y="4377296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84" name="Table"/>
          <p:cNvGraphicFramePr/>
          <p:nvPr/>
        </p:nvGraphicFramePr>
        <p:xfrm>
          <a:off x="5095880" y="4898635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85" name="Line"/>
          <p:cNvSpPr/>
          <p:nvPr/>
        </p:nvSpPr>
        <p:spPr>
          <a:xfrm>
            <a:off x="4628162" y="5197085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90" name="Group"/>
          <p:cNvGrpSpPr/>
          <p:nvPr/>
        </p:nvGrpSpPr>
        <p:grpSpPr>
          <a:xfrm>
            <a:off x="3968598" y="6132855"/>
            <a:ext cx="580009" cy="759293"/>
            <a:chOff x="0" y="0"/>
            <a:chExt cx="580007" cy="759291"/>
          </a:xfrm>
        </p:grpSpPr>
        <p:grpSp>
          <p:nvGrpSpPr>
            <p:cNvPr id="188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86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87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89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4,5,NA</a:t>
              </a:r>
            </a:p>
          </p:txBody>
        </p:sp>
      </p:grpSp>
      <p:sp>
        <p:nvSpPr>
          <p:cNvPr id="191" name="Example file…"/>
          <p:cNvSpPr txBox="1"/>
          <p:nvPr/>
        </p:nvSpPr>
        <p:spPr>
          <a:xfrm>
            <a:off x="4595567" y="6135555"/>
            <a:ext cx="2991990" cy="2078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6"/>
                </a:solidFill>
              </a:defRPr>
            </a:pPr>
            <a:r>
              <a:t>Example file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write_file("a,b,c\n1,2,3\n4,5,NA","file.csv")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t>f &lt;- "file.csv"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6"/>
                </a:solidFill>
              </a:defRPr>
            </a:pPr>
            <a:r>
              <a:t>No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FALSE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6"/>
                </a:solidFill>
              </a:defRPr>
            </a:pPr>
            <a:r>
              <a:t>Provide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c("x", "y", "z")</a:t>
            </a:r>
            <a:r>
              <a:t>)</a:t>
            </a:r>
          </a:p>
        </p:txBody>
      </p:sp>
      <p:sp>
        <p:nvSpPr>
          <p:cNvPr id="192" name="Group"/>
          <p:cNvSpPr/>
          <p:nvPr/>
        </p:nvSpPr>
        <p:spPr>
          <a:xfrm>
            <a:off x="3759895" y="1672238"/>
            <a:ext cx="6425703" cy="68982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93" name="read_*(file, col_names = TRUE, col_types = NULL, locale = default_locale(), na = c(&quot;&quot;, &quot;NA&quot;), quoted_na = TRUE, comment = &quot;&quot;, trim_ws = TRUE, skip = 0, n_max = Inf, guess_max = min(1000, n_max), progress = interactive())"/>
          <p:cNvSpPr txBox="1"/>
          <p:nvPr/>
        </p:nvSpPr>
        <p:spPr>
          <a:xfrm>
            <a:off x="3777516" y="1674085"/>
            <a:ext cx="6414968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read_*(</a:t>
            </a:r>
            <a:r>
              <a:t>file, col_names = TRUE, col_types = NULL, locale = default_locale(), na = c("", "NA"), quoted_na = TRUE, comment = "", trim_ws = TRUE, skip = 0, n_max = Inf, guess_max = min(1000, n_max),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94" name="Read a file into a single string…"/>
          <p:cNvSpPr txBox="1"/>
          <p:nvPr/>
        </p:nvSpPr>
        <p:spPr>
          <a:xfrm>
            <a:off x="3826107" y="8881602"/>
            <a:ext cx="3591835" cy="141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6"/>
                </a:solidFill>
              </a:defRPr>
            </a:pPr>
            <a:r>
              <a:t>Read a file into a single string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read_file(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locale = default_locale()</a:t>
            </a:r>
            <a: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6"/>
                </a:solidFill>
              </a:defRPr>
            </a:pPr>
            <a:r>
              <a:t>Read each line into its own string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na = character(), locale = default_locale(),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95" name="Line"/>
          <p:cNvSpPr/>
          <p:nvPr/>
        </p:nvSpPr>
        <p:spPr>
          <a:xfrm>
            <a:off x="3708595" y="8428845"/>
            <a:ext cx="652888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6" name="Read a file into a raw vector…"/>
          <p:cNvSpPr txBox="1"/>
          <p:nvPr/>
        </p:nvSpPr>
        <p:spPr>
          <a:xfrm>
            <a:off x="7379348" y="8475202"/>
            <a:ext cx="3057327" cy="173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6"/>
                </a:solidFill>
              </a:defRPr>
            </a:pPr>
            <a:r>
              <a:t>Read a file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6"/>
                </a:solidFill>
              </a:defRPr>
            </a:pPr>
            <a:r>
              <a:t>Read each line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97" name="Read Non-Tabular Data"/>
          <p:cNvSpPr txBox="1"/>
          <p:nvPr/>
        </p:nvSpPr>
        <p:spPr>
          <a:xfrm>
            <a:off x="3708010" y="8430837"/>
            <a:ext cx="308483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Read Non-Tabular Data</a:t>
            </a:r>
          </a:p>
        </p:txBody>
      </p:sp>
      <p:sp>
        <p:nvSpPr>
          <p:cNvPr id="198" name="Read Apache style log files…"/>
          <p:cNvSpPr txBox="1"/>
          <p:nvPr/>
        </p:nvSpPr>
        <p:spPr>
          <a:xfrm>
            <a:off x="3775307" y="9857271"/>
            <a:ext cx="6293279" cy="496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6"/>
                </a:solidFill>
              </a:defRPr>
            </a:pPr>
            <a:r>
              <a:t>Read Apache style log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read_log(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col_names = FALSE, col_types = NULL, skip = 0, n_max = -1,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99" name="## Parsed with column specification:…"/>
          <p:cNvSpPr txBox="1"/>
          <p:nvPr/>
        </p:nvSpPr>
        <p:spPr>
          <a:xfrm>
            <a:off x="10642127" y="2962969"/>
            <a:ext cx="2883921" cy="960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Parsed with column specification: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cols(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age = col_integer(),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sex = col_character(),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earn = col_double()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)</a:t>
            </a:r>
          </a:p>
        </p:txBody>
      </p:sp>
      <p:sp>
        <p:nvSpPr>
          <p:cNvPr id="200" name="1. Use problems() to diagnose problems…"/>
          <p:cNvSpPr txBox="1"/>
          <p:nvPr/>
        </p:nvSpPr>
        <p:spPr>
          <a:xfrm>
            <a:off x="10517265" y="4269263"/>
            <a:ext cx="3184445" cy="6033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110871" defTabSz="566674">
              <a:lnSpc>
                <a:spcPct val="80000"/>
              </a:lnSpc>
              <a:defRPr b="0" sz="1164">
                <a:solidFill>
                  <a:srgbClr val="000000"/>
                </a:solidFill>
              </a:defRPr>
            </a:pPr>
            <a:r>
              <a:t>1. Use </a:t>
            </a:r>
            <a:r>
              <a:rPr b="1"/>
              <a:t>problems() </a:t>
            </a:r>
            <a:r>
              <a:t>to diagnose problems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6"/>
                </a:solidFill>
              </a:defRPr>
            </a:pPr>
            <a:r>
              <a:t>x &lt;- read_csv("file.csv"); problems(x)</a:t>
            </a:r>
          </a:p>
          <a:p>
            <a:pPr marL="110871"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2. Use a col_ function to guide parsing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col_guess() </a:t>
            </a:r>
            <a:r>
              <a:rPr b="0">
                <a:solidFill>
                  <a:srgbClr val="FF7E79"/>
                </a:solidFill>
                <a:latin typeface="+mn-lt"/>
                <a:ea typeface="+mn-ea"/>
                <a:cs typeface="+mn-cs"/>
                <a:sym typeface="Source Sans Pro Light"/>
              </a:rPr>
              <a:t>-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 the default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col_double()</a:t>
            </a:r>
            <a:r>
              <a:rPr b="0"/>
              <a:t>,</a:t>
            </a:r>
            <a:r>
              <a:t> col_euro_double()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col_datetime(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 </a:t>
            </a:r>
            <a:r>
              <a:rPr b="0"/>
              <a:t>Also </a:t>
            </a:r>
            <a:endParaRPr b="0"/>
          </a:p>
          <a:p>
            <a:pPr indent="234061" defTabSz="566674">
              <a:lnSpc>
                <a:spcPct val="90000"/>
              </a:lnSpc>
              <a:defRPr sz="1164">
                <a:solidFill>
                  <a:srgbClr val="000000"/>
                </a:solidFill>
              </a:defRPr>
            </a:pPr>
            <a:r>
              <a:t>col_date(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  <a:r>
              <a:rPr b="0"/>
              <a:t>, </a:t>
            </a:r>
            <a:r>
              <a:t>col_time(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col_factor(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levels, ordered = FALSE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col_number()</a:t>
            </a:r>
            <a:r>
              <a:rPr b="0"/>
              <a:t>,</a:t>
            </a:r>
            <a:r>
              <a:t> col_numeric()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col_skip()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6"/>
                </a:solidFill>
              </a:defRPr>
            </a:pPr>
            <a:r>
              <a:t>x &lt;- read_csv("file.csv", col_types = cols(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6"/>
                </a:solidFill>
              </a:defRPr>
            </a:pPr>
            <a:r>
              <a:t>    A = col_double(),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6"/>
                </a:solidFill>
              </a:defRPr>
            </a:pPr>
            <a:r>
              <a:t>    B = col_logical(),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6"/>
                </a:solidFill>
              </a:defRPr>
            </a:pPr>
            <a:r>
              <a:t>    C = col_factor()))</a:t>
            </a:r>
          </a:p>
          <a:p>
            <a:pPr marL="110871" defTabSz="566674">
              <a:lnSpc>
                <a:spcPct val="80000"/>
              </a:lnSpc>
              <a:buClr>
                <a:srgbClr val="000000"/>
              </a:buClr>
              <a:defRPr b="0" sz="1164">
                <a:solidFill>
                  <a:srgbClr val="000000"/>
                </a:solidFill>
              </a:defRPr>
            </a:pPr>
            <a:r>
              <a:t>3. Else, read in as character vectors then parse with a parse_ function.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parse_guess()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parse_datetime() </a:t>
            </a:r>
            <a:r>
              <a:rPr b="0"/>
              <a:t>Also</a:t>
            </a:r>
            <a:r>
              <a:t> parse_date() </a:t>
            </a:r>
            <a:r>
              <a:rPr b="0"/>
              <a:t>and</a:t>
            </a:r>
            <a:r>
              <a:t> parse_time()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parse_factor()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parse_number()</a:t>
            </a:r>
          </a:p>
          <a:p>
            <a:pPr marL="221742" indent="-110871" defTabSz="566674">
              <a:lnSpc>
                <a:spcPct val="90000"/>
              </a:lnSpc>
              <a:spcBef>
                <a:spcPts val="900"/>
              </a:spcBef>
              <a:defRPr i="1" sz="1164">
                <a:solidFill>
                  <a:schemeClr val="accent6"/>
                </a:solidFill>
              </a:defRPr>
            </a:pPr>
            <a:r>
              <a:t>x$A &lt;- parse_number(x$A)</a:t>
            </a:r>
          </a:p>
        </p:txBody>
      </p:sp>
      <p:sp>
        <p:nvSpPr>
          <p:cNvPr id="201" name="readr functions guess…"/>
          <p:cNvSpPr txBox="1"/>
          <p:nvPr/>
        </p:nvSpPr>
        <p:spPr>
          <a:xfrm>
            <a:off x="10522819" y="1664189"/>
            <a:ext cx="3122537" cy="11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readr functions guess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the types of each column and 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convert types when appropriate (but will NOT convert strings to factors automatically).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A message shows the type of each column in the result.</a:t>
            </a:r>
          </a:p>
        </p:txBody>
      </p:sp>
      <p:sp>
        <p:nvSpPr>
          <p:cNvPr id="202" name="earn is a double (numeric)"/>
          <p:cNvSpPr/>
          <p:nvPr/>
        </p:nvSpPr>
        <p:spPr>
          <a:xfrm>
            <a:off x="11031267" y="3755497"/>
            <a:ext cx="1714898" cy="47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0058" y="11382"/>
                </a:lnTo>
                <a:lnTo>
                  <a:pt x="1220" y="11382"/>
                </a:lnTo>
                <a:cubicBezTo>
                  <a:pt x="547" y="11382"/>
                  <a:pt x="0" y="13340"/>
                  <a:pt x="0" y="15748"/>
                </a:cubicBezTo>
                <a:lnTo>
                  <a:pt x="0" y="17233"/>
                </a:lnTo>
                <a:cubicBezTo>
                  <a:pt x="0" y="19642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9642"/>
                  <a:pt x="21600" y="17233"/>
                </a:cubicBezTo>
                <a:lnTo>
                  <a:pt x="21600" y="15748"/>
                </a:lnTo>
                <a:cubicBezTo>
                  <a:pt x="21600" y="13340"/>
                  <a:pt x="21058" y="11382"/>
                  <a:pt x="20385" y="11382"/>
                </a:cubicBezTo>
                <a:lnTo>
                  <a:pt x="11542" y="11382"/>
                </a:lnTo>
                <a:lnTo>
                  <a:pt x="10798" y="0"/>
                </a:lnTo>
                <a:close/>
              </a:path>
            </a:pathLst>
          </a:custGeom>
          <a:solidFill>
            <a:schemeClr val="accent6">
              <a:satOff val="21212"/>
              <a:lumOff val="68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earn is a double (numeric)</a:t>
            </a:r>
          </a:p>
        </p:txBody>
      </p:sp>
      <p:sp>
        <p:nvSpPr>
          <p:cNvPr id="203" name="sex is a character"/>
          <p:cNvSpPr/>
          <p:nvPr/>
        </p:nvSpPr>
        <p:spPr>
          <a:xfrm>
            <a:off x="12630989" y="3627704"/>
            <a:ext cx="855663" cy="60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681" y="8730"/>
                </a:lnTo>
                <a:cubicBezTo>
                  <a:pt x="5250" y="9351"/>
                  <a:pt x="4989" y="10210"/>
                  <a:pt x="4989" y="11146"/>
                </a:cubicBezTo>
                <a:lnTo>
                  <a:pt x="4989" y="18167"/>
                </a:lnTo>
                <a:cubicBezTo>
                  <a:pt x="4989" y="20068"/>
                  <a:pt x="6086" y="21600"/>
                  <a:pt x="7434" y="21600"/>
                </a:cubicBezTo>
                <a:lnTo>
                  <a:pt x="19165" y="21600"/>
                </a:lnTo>
                <a:cubicBezTo>
                  <a:pt x="20514" y="21600"/>
                  <a:pt x="21600" y="20068"/>
                  <a:pt x="21600" y="18167"/>
                </a:cubicBezTo>
                <a:lnTo>
                  <a:pt x="21600" y="11146"/>
                </a:lnTo>
                <a:cubicBezTo>
                  <a:pt x="21600" y="9245"/>
                  <a:pt x="20514" y="7699"/>
                  <a:pt x="19165" y="7699"/>
                </a:cubicBezTo>
                <a:lnTo>
                  <a:pt x="10039" y="7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satOff val="21212"/>
              <a:lumOff val="68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sex is a character</a:t>
            </a:r>
          </a:p>
        </p:txBody>
      </p:sp>
      <p:sp>
        <p:nvSpPr>
          <p:cNvPr id="204" name="age is an integer"/>
          <p:cNvSpPr/>
          <p:nvPr/>
        </p:nvSpPr>
        <p:spPr>
          <a:xfrm>
            <a:off x="12705998" y="3205616"/>
            <a:ext cx="780654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chemeClr val="accent6">
              <a:satOff val="21212"/>
              <a:lumOff val="68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age is an integer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ry one of the following packages to import other types of files…"/>
          <p:cNvSpPr txBox="1"/>
          <p:nvPr/>
        </p:nvSpPr>
        <p:spPr>
          <a:xfrm>
            <a:off x="292582" y="3362692"/>
            <a:ext cx="3008066" cy="179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Try one of the following packages to import other types of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haven </a:t>
            </a:r>
            <a:r>
              <a:rPr b="0"/>
              <a:t>- SPSS, Stata, and SAS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readxl </a:t>
            </a:r>
            <a:r>
              <a:t>- excel files (.xls and .xlsx)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DBI </a:t>
            </a:r>
            <a:r>
              <a:t>- databases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jsonlite</a:t>
            </a:r>
            <a:r>
              <a:t> - json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xml2</a:t>
            </a:r>
            <a:r>
              <a:t> - XML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httr </a:t>
            </a:r>
            <a:r>
              <a:t>- Web APIs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rvest</a:t>
            </a:r>
            <a:r>
              <a:t> - HTML (Web Scraping)</a:t>
            </a:r>
          </a:p>
        </p:txBody>
      </p:sp>
      <p:grpSp>
        <p:nvGrpSpPr>
          <p:cNvPr id="212" name="Group"/>
          <p:cNvGrpSpPr/>
          <p:nvPr/>
        </p:nvGrpSpPr>
        <p:grpSpPr>
          <a:xfrm>
            <a:off x="318195" y="1217208"/>
            <a:ext cx="3088981" cy="1854743"/>
            <a:chOff x="0" y="0"/>
            <a:chExt cx="3088980" cy="1854741"/>
          </a:xfrm>
        </p:grpSpPr>
        <p:sp>
          <p:nvSpPr>
            <p:cNvPr id="207" name="Group"/>
            <p:cNvSpPr/>
            <p:nvPr/>
          </p:nvSpPr>
          <p:spPr>
            <a:xfrm>
              <a:off x="0" y="0"/>
              <a:ext cx="3088981" cy="1854742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11" name="Group"/>
            <p:cNvGrpSpPr/>
            <p:nvPr/>
          </p:nvGrpSpPr>
          <p:grpSpPr>
            <a:xfrm>
              <a:off x="15001" y="51070"/>
              <a:ext cx="3067130" cy="1752601"/>
              <a:chOff x="0" y="0"/>
              <a:chExt cx="3067128" cy="1752600"/>
            </a:xfrm>
          </p:grpSpPr>
          <p:sp>
            <p:nvSpPr>
              <p:cNvPr id="208" name="R’s tidyverse is built around tidy data stored in  tibbles, which are enhanced data frames.…"/>
              <p:cNvSpPr txBox="1"/>
              <p:nvPr/>
            </p:nvSpPr>
            <p:spPr>
              <a:xfrm>
                <a:off x="0" y="0"/>
                <a:ext cx="3067129" cy="17526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>
                  <a:spcBef>
                    <a:spcPts val="500"/>
                  </a:spcBef>
                  <a:buClr>
                    <a:srgbClr val="F39019"/>
                  </a:buClr>
                  <a:defRPr b="0">
                    <a:solidFill>
                      <a:srgbClr val="000000"/>
                    </a:solidFill>
                  </a:defRPr>
                </a:pPr>
                <a:r>
                  <a:t>R’s</a:t>
                </a:r>
                <a:r>
                  <a:rPr b="1"/>
                  <a:t> </a:t>
                </a:r>
                <a:r>
                  <a:rPr b="1"/>
                  <a:t>tidyverse</a:t>
                </a:r>
                <a:r>
                  <a:t> is built around </a:t>
                </a:r>
                <a:r>
                  <a:rPr b="1"/>
                  <a:t>tidy data</a:t>
                </a:r>
                <a:r>
                  <a:t> stored in  </a:t>
                </a:r>
                <a:r>
                  <a:rPr b="1"/>
                  <a:t>tibbles</a:t>
                </a:r>
                <a:r>
                  <a:t>, which are enhanced data frames. </a:t>
                </a:r>
              </a:p>
              <a:p>
                <a:pPr marL="114300">
                  <a:spcBef>
                    <a:spcPts val="500"/>
                  </a:spcBef>
                  <a:buClr>
                    <a:srgbClr val="FF7E79"/>
                  </a:buClr>
                  <a:defRPr b="0">
                    <a:solidFill>
                      <a:srgbClr val="000000"/>
                    </a:solidFill>
                  </a:defRPr>
                </a:pPr>
                <a:r>
                  <a:t>The front side of this sheet shows how to read text files into R with </a:t>
                </a:r>
                <a:r>
                  <a:rPr b="1"/>
                  <a:t>readr</a:t>
                </a:r>
                <a:r>
                  <a:t>.</a:t>
                </a:r>
              </a:p>
              <a:p>
                <a:pPr marL="114300">
                  <a:spcBef>
                    <a:spcPts val="300"/>
                  </a:spcBef>
                  <a:buClr>
                    <a:srgbClr val="FF7E79"/>
                  </a:buClr>
                  <a:defRPr b="0">
                    <a:solidFill>
                      <a:srgbClr val="000000"/>
                    </a:solidFill>
                  </a:defRPr>
                </a:pPr>
                <a:r>
                  <a:t>The reverse side shows how to create tibbles with </a:t>
                </a:r>
                <a:r>
                  <a:rPr b="1"/>
                  <a:t>tibble</a:t>
                </a:r>
                <a:r>
                  <a:t> and to layout tidy data with </a:t>
                </a:r>
                <a:r>
                  <a:rPr b="1"/>
                  <a:t>tidyr</a:t>
                </a:r>
                <a:r>
                  <a:t>. </a:t>
                </a:r>
              </a:p>
            </p:txBody>
          </p:sp>
          <p:pic>
            <p:nvPicPr>
              <p:cNvPr id="209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23747" y="472536"/>
                <a:ext cx="533401" cy="59971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0" name="tidyr.png" descr="tidyr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49147" y="1085563"/>
                <a:ext cx="476928" cy="5527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12700" dist="12700" dir="5400000">
                  <a:srgbClr val="000000">
                    <a:alpha val="50000"/>
                  </a:srgbClr>
                </a:outerShdw>
              </a:effectLst>
            </p:spPr>
          </p:pic>
        </p:grpSp>
      </p:grpSp>
      <p:pic>
        <p:nvPicPr>
          <p:cNvPr id="21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ave Data"/>
          <p:cNvSpPr txBox="1"/>
          <p:nvPr/>
        </p:nvSpPr>
        <p:spPr>
          <a:xfrm>
            <a:off x="320788" y="5245099"/>
            <a:ext cx="13471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Save Data</a:t>
            </a:r>
          </a:p>
        </p:txBody>
      </p:sp>
      <p:sp>
        <p:nvSpPr>
          <p:cNvPr id="215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16" name="Data Import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Import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217" name="Line"/>
          <p:cNvSpPr/>
          <p:nvPr/>
        </p:nvSpPr>
        <p:spPr>
          <a:xfrm>
            <a:off x="316739" y="5245100"/>
            <a:ext cx="3091893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18" name="Read Tabular Data - These functions share the common arguments:"/>
          <p:cNvSpPr txBox="1"/>
          <p:nvPr/>
        </p:nvSpPr>
        <p:spPr>
          <a:xfrm>
            <a:off x="3719970" y="1215390"/>
            <a:ext cx="5604308" cy="54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Read Tabular Data </a:t>
            </a:r>
            <a:r>
              <a:rPr sz="1200"/>
              <a:t>- These functions share the common arguments:</a:t>
            </a:r>
            <a:endParaRPr sz="1200"/>
          </a:p>
        </p:txBody>
      </p:sp>
      <p:sp>
        <p:nvSpPr>
          <p:cNvPr id="219" name="Line"/>
          <p:cNvSpPr/>
          <p:nvPr/>
        </p:nvSpPr>
        <p:spPr>
          <a:xfrm>
            <a:off x="3720556" y="1217208"/>
            <a:ext cx="6528888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0" name="Data types"/>
          <p:cNvSpPr txBox="1"/>
          <p:nvPr/>
        </p:nvSpPr>
        <p:spPr>
          <a:xfrm>
            <a:off x="10573099" y="1216961"/>
            <a:ext cx="143541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Data types</a:t>
            </a:r>
          </a:p>
        </p:txBody>
      </p:sp>
      <p:sp>
        <p:nvSpPr>
          <p:cNvPr id="221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2" name="USEFUL ARGUMENTS"/>
          <p:cNvSpPr txBox="1"/>
          <p:nvPr/>
        </p:nvSpPr>
        <p:spPr>
          <a:xfrm>
            <a:off x="3722607" y="5925099"/>
            <a:ext cx="14427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USEFUL ARGUMENTS</a:t>
            </a:r>
          </a:p>
        </p:txBody>
      </p:sp>
      <p:sp>
        <p:nvSpPr>
          <p:cNvPr id="223" name="Line"/>
          <p:cNvSpPr/>
          <p:nvPr/>
        </p:nvSpPr>
        <p:spPr>
          <a:xfrm>
            <a:off x="3713850" y="5865319"/>
            <a:ext cx="6517793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24" name="readr.png" descr="read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RStudio® is a trademark of RStudio, Inc.  •  CC BY RStudio •  info@rstudio.com  •  844-448-1212 • rstudio.com •  Learn more with tidyverse.org  •  readr  1.1.0 •  tibble  1.2.12 •  tidyr  0.6.0 •  Updated: 2017-01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6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7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8" invalidUrl="" action="" tgtFrame="" tooltip="" history="1" highlightClick="0" endSnd="0"/>
              </a:rPr>
              <a:t>rstudio.com</a:t>
            </a:r>
            <a:r>
              <a:t> •  Learn more with </a:t>
            </a:r>
            <a:r>
              <a:rPr u="sng">
                <a:hlinkClick r:id="rId9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2017-01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8" name="OTHER TYPES OF DATA"/>
          <p:cNvSpPr txBox="1"/>
          <p:nvPr/>
        </p:nvSpPr>
        <p:spPr>
          <a:xfrm>
            <a:off x="305964" y="3157154"/>
            <a:ext cx="162023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pPr/>
            <a:r>
              <a:t>OTHER TYPES OF DATA</a:t>
            </a:r>
          </a:p>
        </p:txBody>
      </p:sp>
      <p:sp>
        <p:nvSpPr>
          <p:cNvPr id="229" name="Comma delimited file…"/>
          <p:cNvSpPr txBox="1"/>
          <p:nvPr/>
        </p:nvSpPr>
        <p:spPr>
          <a:xfrm>
            <a:off x="169890" y="5878148"/>
            <a:ext cx="3361336" cy="401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Comma delimited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write_csv(</a:t>
            </a:r>
            <a:r>
              <a:t>x, path, na = "NA", append = FALSE, col_names = !append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File with arbitrary delimiter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write_delim(</a:t>
            </a:r>
            <a:r>
              <a:t>x, path, delim = " ",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CSV for excel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write_excel_csv(</a:t>
            </a:r>
            <a:r>
              <a:t>x, path,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String to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write_file(</a:t>
            </a:r>
            <a:r>
              <a:t>x, path,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String vector to file, one element per line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write_lines(</a:t>
            </a:r>
            <a:r>
              <a:t>x,path, na = "NA",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Object to RDS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write_rds(</a:t>
            </a:r>
            <a:r>
              <a:t>x, path, compress = c("none", "gz", "bz2", "xz"), ...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Tab delimited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chemeClr val="accent6"/>
                </a:solidFill>
              </a:defRPr>
            </a:pPr>
            <a:r>
              <a:rPr b="1"/>
              <a:t>write_tsv(</a:t>
            </a:r>
            <a:r>
              <a:t>x, path, na = "NA", append = FALSE, col_names = !append</a:t>
            </a:r>
            <a:r>
              <a:rPr b="1"/>
              <a:t>)</a:t>
            </a:r>
          </a:p>
        </p:txBody>
      </p:sp>
      <p:sp>
        <p:nvSpPr>
          <p:cNvPr id="230" name="Save x, an R object, to path, a file path, as:"/>
          <p:cNvSpPr txBox="1"/>
          <p:nvPr/>
        </p:nvSpPr>
        <p:spPr>
          <a:xfrm>
            <a:off x="163717" y="5694179"/>
            <a:ext cx="312253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Save </a:t>
            </a:r>
            <a:r>
              <a:rPr b="1">
                <a:solidFill>
                  <a:srgbClr val="6B8CB2"/>
                </a:solidFill>
              </a:rPr>
              <a:t>x</a:t>
            </a:r>
            <a:r>
              <a:t>, an R object, to </a:t>
            </a:r>
            <a:r>
              <a:rPr b="1">
                <a:solidFill>
                  <a:srgbClr val="6B8CB2"/>
                </a:solidFill>
              </a:rPr>
              <a:t>path</a:t>
            </a:r>
            <a:r>
              <a:t>, a file path, as:</a:t>
            </a:r>
          </a:p>
        </p:txBody>
      </p:sp>
      <p:sp>
        <p:nvSpPr>
          <p:cNvPr id="231" name="Skip lines…"/>
          <p:cNvSpPr txBox="1"/>
          <p:nvPr/>
        </p:nvSpPr>
        <p:spPr>
          <a:xfrm>
            <a:off x="8336347" y="6135555"/>
            <a:ext cx="2036054" cy="212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Skip lines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t>read_csv(f, </a:t>
            </a:r>
            <a:r>
              <a:rPr b="1"/>
              <a:t>skip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Read in a subset</a:t>
            </a:r>
          </a:p>
          <a:p>
            <a:pPr marL="114300" indent="-114300">
              <a:lnSpc>
                <a:spcPct val="90000"/>
              </a:lnSpc>
              <a:spcBef>
                <a:spcPts val="900"/>
              </a:spcBef>
              <a:defRPr b="0">
                <a:solidFill>
                  <a:schemeClr val="accent6"/>
                </a:solidFill>
              </a:defRPr>
            </a:pPr>
            <a:r>
              <a:t>read_csv(f, </a:t>
            </a:r>
            <a:r>
              <a:rPr b="1"/>
              <a:t>n_max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Missing Values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chemeClr val="accent6"/>
                </a:solidFill>
              </a:defRPr>
            </a:pPr>
            <a:r>
              <a:t>read_csv(f, </a:t>
            </a:r>
            <a:r>
              <a:rPr b="1"/>
              <a:t>na = c("1", ".")</a:t>
            </a:r>
            <a:r>
              <a:t>)</a:t>
            </a:r>
          </a:p>
        </p:txBody>
      </p:sp>
      <p:sp>
        <p:nvSpPr>
          <p:cNvPr id="232" name="Comma Delimited Files…"/>
          <p:cNvSpPr txBox="1"/>
          <p:nvPr/>
        </p:nvSpPr>
        <p:spPr>
          <a:xfrm>
            <a:off x="5803493" y="2358737"/>
            <a:ext cx="4422824" cy="34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Comma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read_csv(</a:t>
            </a:r>
            <a:r>
              <a:t>"file.csv"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To make file.csv run: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"a,b,c\n1,2,3\n4,5,NA", path = "file.csv")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Semi-colon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read_csv2(</a:t>
            </a:r>
            <a:r>
              <a:t>"file2.csv"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"a;b;c\n1;2;3\n4;5;NA", path = "file2.csv")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Files with Any Delimiter 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read_delim(</a:t>
            </a:r>
            <a:r>
              <a:t>"file.txt", delim = "|"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"a|b|c\n1|2|3\n4|5|NA", path = "file.txt")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Fixed Width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read_fwf(</a:t>
            </a:r>
            <a:r>
              <a:t>"file.fwf", col_positions = c(1, 3, 5)</a:t>
            </a:r>
            <a:r>
              <a:rPr b="1"/>
              <a:t>)</a:t>
            </a:r>
            <a:r>
              <a:t> 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 b c\n1 2 3\n4 5 NA", path = "file.fwf")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Tab Delimited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rPr b="1"/>
              <a:t>read_tsv(</a:t>
            </a:r>
            <a:r>
              <a:t>"file.tsv"</a:t>
            </a:r>
            <a:r>
              <a:rPr b="1"/>
              <a:t>)</a:t>
            </a:r>
            <a:r>
              <a:t> Also</a:t>
            </a:r>
            <a:r>
              <a:rPr b="1"/>
              <a:t> read_table().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"a\tb\tc\n1\t2\t3\n4\t5\tNA", path = "file.tsv")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3949897" y="2389823"/>
            <a:ext cx="580009" cy="759292"/>
            <a:chOff x="0" y="0"/>
            <a:chExt cx="580007" cy="759291"/>
          </a:xfrm>
        </p:grpSpPr>
        <p:grpSp>
          <p:nvGrpSpPr>
            <p:cNvPr id="235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233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34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36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4,5,NA</a:t>
              </a:r>
            </a:p>
          </p:txBody>
        </p:sp>
      </p:grpSp>
      <p:grpSp>
        <p:nvGrpSpPr>
          <p:cNvPr id="242" name="Group"/>
          <p:cNvGrpSpPr/>
          <p:nvPr/>
        </p:nvGrpSpPr>
        <p:grpSpPr>
          <a:xfrm>
            <a:off x="3949897" y="3209612"/>
            <a:ext cx="580009" cy="759292"/>
            <a:chOff x="0" y="0"/>
            <a:chExt cx="580007" cy="759291"/>
          </a:xfrm>
        </p:grpSpPr>
        <p:grpSp>
          <p:nvGrpSpPr>
            <p:cNvPr id="240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238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39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41" name="a;b;c…"/>
            <p:cNvSpPr txBox="1"/>
            <p:nvPr/>
          </p:nvSpPr>
          <p:spPr>
            <a:xfrm>
              <a:off x="25400" y="76110"/>
              <a:ext cx="506689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a;b;c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1;2;3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4;5;NA</a:t>
              </a:r>
            </a:p>
          </p:txBody>
        </p:sp>
      </p:grpSp>
      <p:grpSp>
        <p:nvGrpSpPr>
          <p:cNvPr id="247" name="Group"/>
          <p:cNvGrpSpPr/>
          <p:nvPr/>
        </p:nvGrpSpPr>
        <p:grpSpPr>
          <a:xfrm>
            <a:off x="3949897" y="4029400"/>
            <a:ext cx="580009" cy="759293"/>
            <a:chOff x="0" y="0"/>
            <a:chExt cx="580007" cy="759291"/>
          </a:xfrm>
        </p:grpSpPr>
        <p:grpSp>
          <p:nvGrpSpPr>
            <p:cNvPr id="245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243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44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46" name="a|b|c…"/>
            <p:cNvSpPr txBox="1"/>
            <p:nvPr/>
          </p:nvSpPr>
          <p:spPr>
            <a:xfrm>
              <a:off x="25400" y="76110"/>
              <a:ext cx="503616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a|b|c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1|2|3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4|5|NA</a:t>
              </a:r>
            </a:p>
          </p:txBody>
        </p:sp>
      </p:grpSp>
      <p:grpSp>
        <p:nvGrpSpPr>
          <p:cNvPr id="252" name="Group"/>
          <p:cNvGrpSpPr/>
          <p:nvPr/>
        </p:nvGrpSpPr>
        <p:grpSpPr>
          <a:xfrm>
            <a:off x="3949897" y="4849189"/>
            <a:ext cx="580009" cy="759293"/>
            <a:chOff x="0" y="0"/>
            <a:chExt cx="580007" cy="759291"/>
          </a:xfrm>
        </p:grpSpPr>
        <p:grpSp>
          <p:nvGrpSpPr>
            <p:cNvPr id="250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248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49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51" name="a  b  c…"/>
            <p:cNvSpPr txBox="1"/>
            <p:nvPr/>
          </p:nvSpPr>
          <p:spPr>
            <a:xfrm>
              <a:off x="25400" y="76110"/>
              <a:ext cx="52096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  b  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1  2  3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  5  NA</a:t>
              </a:r>
            </a:p>
          </p:txBody>
        </p:sp>
      </p:grpSp>
      <p:graphicFrame>
        <p:nvGraphicFramePr>
          <p:cNvPr id="253" name="Table"/>
          <p:cNvGraphicFramePr/>
          <p:nvPr/>
        </p:nvGraphicFramePr>
        <p:xfrm>
          <a:off x="7676429" y="7008818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032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4" name="Table"/>
          <p:cNvGraphicFramePr/>
          <p:nvPr/>
        </p:nvGraphicFramePr>
        <p:xfrm>
          <a:off x="3963334" y="6982841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5" name="Table"/>
          <p:cNvGraphicFramePr/>
          <p:nvPr/>
        </p:nvGraphicFramePr>
        <p:xfrm>
          <a:off x="3969684" y="754075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6" name="Table"/>
          <p:cNvGraphicFramePr/>
          <p:nvPr/>
        </p:nvGraphicFramePr>
        <p:xfrm>
          <a:off x="7682779" y="7743950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7" name="Table"/>
          <p:cNvGraphicFramePr/>
          <p:nvPr/>
        </p:nvGraphicFramePr>
        <p:xfrm>
          <a:off x="7676429" y="6197486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41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8" name="Table"/>
          <p:cNvGraphicFramePr/>
          <p:nvPr/>
        </p:nvGraphicFramePr>
        <p:xfrm>
          <a:off x="5095880" y="2439268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59" name="Line"/>
          <p:cNvSpPr/>
          <p:nvPr/>
        </p:nvSpPr>
        <p:spPr>
          <a:xfrm>
            <a:off x="4628162" y="2737718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60" name="Table"/>
          <p:cNvGraphicFramePr/>
          <p:nvPr/>
        </p:nvGraphicFramePr>
        <p:xfrm>
          <a:off x="5095880" y="3259057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61" name="Line"/>
          <p:cNvSpPr/>
          <p:nvPr/>
        </p:nvSpPr>
        <p:spPr>
          <a:xfrm>
            <a:off x="4628162" y="3557507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62" name="Table"/>
          <p:cNvGraphicFramePr/>
          <p:nvPr/>
        </p:nvGraphicFramePr>
        <p:xfrm>
          <a:off x="5095880" y="4078846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63" name="Line"/>
          <p:cNvSpPr/>
          <p:nvPr/>
        </p:nvSpPr>
        <p:spPr>
          <a:xfrm>
            <a:off x="4628162" y="4377296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64" name="Table"/>
          <p:cNvGraphicFramePr/>
          <p:nvPr/>
        </p:nvGraphicFramePr>
        <p:xfrm>
          <a:off x="5095880" y="4898635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65" name="Line"/>
          <p:cNvSpPr/>
          <p:nvPr/>
        </p:nvSpPr>
        <p:spPr>
          <a:xfrm>
            <a:off x="4628162" y="5197085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70" name="Group"/>
          <p:cNvGrpSpPr/>
          <p:nvPr/>
        </p:nvGrpSpPr>
        <p:grpSpPr>
          <a:xfrm>
            <a:off x="3968598" y="6132855"/>
            <a:ext cx="580009" cy="759293"/>
            <a:chOff x="0" y="0"/>
            <a:chExt cx="580007" cy="759291"/>
          </a:xfrm>
        </p:grpSpPr>
        <p:grpSp>
          <p:nvGrpSpPr>
            <p:cNvPr id="268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266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67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69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/>
                  </a:solidFill>
                </a:defRPr>
              </a:pPr>
              <a:r>
                <a:t>4,5,NA</a:t>
              </a:r>
            </a:p>
          </p:txBody>
        </p:sp>
      </p:grpSp>
      <p:sp>
        <p:nvSpPr>
          <p:cNvPr id="271" name="Example file…"/>
          <p:cNvSpPr txBox="1"/>
          <p:nvPr/>
        </p:nvSpPr>
        <p:spPr>
          <a:xfrm>
            <a:off x="4595567" y="6135555"/>
            <a:ext cx="2991990" cy="2078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Example file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t>write_file("a,b,c\n1,2,3\n4,5,NA","file.csv")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defRPr b="0">
                <a:solidFill>
                  <a:schemeClr val="accent6"/>
                </a:solidFill>
              </a:defRPr>
            </a:pPr>
            <a:r>
              <a:t>f &lt;- "file.csv"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No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t>read_csv(f, </a:t>
            </a:r>
            <a:r>
              <a:rPr b="1"/>
              <a:t>col_names = FALSE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Provide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  <a:r>
              <a:t>read_csv(f, </a:t>
            </a:r>
            <a:r>
              <a:rPr b="1"/>
              <a:t>col_names = c("x", "y", "z")</a:t>
            </a:r>
            <a:r>
              <a:t>)</a:t>
            </a:r>
          </a:p>
        </p:txBody>
      </p:sp>
      <p:sp>
        <p:nvSpPr>
          <p:cNvPr id="272" name="Group"/>
          <p:cNvSpPr/>
          <p:nvPr/>
        </p:nvSpPr>
        <p:spPr>
          <a:xfrm>
            <a:off x="3759895" y="1672238"/>
            <a:ext cx="6425703" cy="68982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73" name="read_*(file, col_names = TRUE, col_types = NULL, locale = default_locale(), na = c(&quot;&quot;, &quot;NA&quot;), quoted_na = TRUE, comment = &quot;&quot;, trim_ws = TRUE, skip = 0, n_max = Inf, guess_max = min(1000, n_max), progress = interactive())"/>
          <p:cNvSpPr txBox="1"/>
          <p:nvPr/>
        </p:nvSpPr>
        <p:spPr>
          <a:xfrm>
            <a:off x="3777516" y="1674085"/>
            <a:ext cx="6414968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read_*(</a:t>
            </a:r>
            <a:r>
              <a:t>file, col_names = TRUE, col_types = NULL, locale = default_locale(), na = c("", "NA"), quoted_na = TRUE, comment = "", trim_ws = TRUE, skip = 0, n_max = Inf, guess_max = min(1000, n_max),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74" name="Read a file into a single string…"/>
          <p:cNvSpPr txBox="1"/>
          <p:nvPr/>
        </p:nvSpPr>
        <p:spPr>
          <a:xfrm>
            <a:off x="3826107" y="8881602"/>
            <a:ext cx="3591835" cy="141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t>Read a file into a single string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read_file(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locale = default_locale()</a:t>
            </a:r>
            <a: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t>Read each line into its own string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chemeClr val="accent6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na = character(), locale = default_locale(),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75" name="Line"/>
          <p:cNvSpPr/>
          <p:nvPr/>
        </p:nvSpPr>
        <p:spPr>
          <a:xfrm>
            <a:off x="3708595" y="8428845"/>
            <a:ext cx="652888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6" name="Read a file into a raw vector…"/>
          <p:cNvSpPr txBox="1"/>
          <p:nvPr/>
        </p:nvSpPr>
        <p:spPr>
          <a:xfrm>
            <a:off x="7379348" y="8475202"/>
            <a:ext cx="3057327" cy="173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t>Read a file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t>Read each line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chemeClr val="accent6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77" name="Read Non-Tabular Data"/>
          <p:cNvSpPr txBox="1"/>
          <p:nvPr/>
        </p:nvSpPr>
        <p:spPr>
          <a:xfrm>
            <a:off x="3708010" y="8430837"/>
            <a:ext cx="308483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Read Non-Tabular Data</a:t>
            </a:r>
          </a:p>
        </p:txBody>
      </p:sp>
      <p:sp>
        <p:nvSpPr>
          <p:cNvPr id="278" name="Read Apache style log files…"/>
          <p:cNvSpPr txBox="1"/>
          <p:nvPr/>
        </p:nvSpPr>
        <p:spPr>
          <a:xfrm>
            <a:off x="3775307" y="9857271"/>
            <a:ext cx="6293279" cy="496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t>Read Apache style log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chemeClr val="accent6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read_log(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col_names = FALSE, col_types = NULL, skip = 0, n_max = -1,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79" name="## Parsed with column specification:…"/>
          <p:cNvSpPr txBox="1"/>
          <p:nvPr/>
        </p:nvSpPr>
        <p:spPr>
          <a:xfrm>
            <a:off x="10642127" y="2962969"/>
            <a:ext cx="2883921" cy="960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Parsed with column specification: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cols(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age = col_integer(),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sex = col_character(),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earn = col_double()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)</a:t>
            </a:r>
          </a:p>
        </p:txBody>
      </p:sp>
      <p:sp>
        <p:nvSpPr>
          <p:cNvPr id="280" name="1. Use problems() to diagnose problems…"/>
          <p:cNvSpPr txBox="1"/>
          <p:nvPr/>
        </p:nvSpPr>
        <p:spPr>
          <a:xfrm>
            <a:off x="10517265" y="4269263"/>
            <a:ext cx="3184445" cy="6033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110871" defTabSz="566674">
              <a:lnSpc>
                <a:spcPct val="80000"/>
              </a:lnSpc>
              <a:defRPr b="0" sz="1164">
                <a:solidFill>
                  <a:srgbClr val="000000"/>
                </a:solidFill>
              </a:defRPr>
            </a:pPr>
            <a:r>
              <a:t>1. Use </a:t>
            </a:r>
            <a:r>
              <a:rPr b="1"/>
              <a:t>problems() </a:t>
            </a:r>
            <a:r>
              <a:t>to diagnose problems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6"/>
                </a:solidFill>
              </a:defRPr>
            </a:pPr>
            <a:r>
              <a:t>x &lt;- read_csv("file.csv"); problems(x)</a:t>
            </a:r>
          </a:p>
          <a:p>
            <a:pPr marL="110871"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2. Use a col_ function to guide parsing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col_guess() </a:t>
            </a:r>
            <a:r>
              <a:rPr b="0">
                <a:solidFill>
                  <a:srgbClr val="FF7E79"/>
                </a:solidFill>
                <a:latin typeface="+mn-lt"/>
                <a:ea typeface="+mn-ea"/>
                <a:cs typeface="+mn-cs"/>
                <a:sym typeface="Source Sans Pro Light"/>
              </a:rPr>
              <a:t>-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 the default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col_double()</a:t>
            </a:r>
            <a:r>
              <a:rPr b="0"/>
              <a:t>,</a:t>
            </a:r>
            <a:r>
              <a:t> col_euro_double()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col_datetime(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 </a:t>
            </a:r>
            <a:r>
              <a:rPr b="0"/>
              <a:t>Also </a:t>
            </a:r>
            <a:endParaRPr b="0"/>
          </a:p>
          <a:p>
            <a:pPr indent="234061" defTabSz="566674">
              <a:lnSpc>
                <a:spcPct val="90000"/>
              </a:lnSpc>
              <a:defRPr sz="1164">
                <a:solidFill>
                  <a:srgbClr val="000000"/>
                </a:solidFill>
              </a:defRPr>
            </a:pPr>
            <a:r>
              <a:t>col_date(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  <a:r>
              <a:rPr b="0"/>
              <a:t>, </a:t>
            </a:r>
            <a:r>
              <a:t>col_time(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col_factor(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levels, ordered = FALSE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col_number()</a:t>
            </a:r>
            <a:r>
              <a:rPr b="0"/>
              <a:t>,</a:t>
            </a:r>
            <a:r>
              <a:t> col_numeric()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col_skip()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6"/>
                </a:solidFill>
              </a:defRPr>
            </a:pPr>
            <a:r>
              <a:t>x &lt;- read_csv("file.csv", col_types = cols(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6"/>
                </a:solidFill>
              </a:defRPr>
            </a:pPr>
            <a:r>
              <a:t>    A = col_double(),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6"/>
                </a:solidFill>
              </a:defRPr>
            </a:pPr>
            <a:r>
              <a:t>    B = col_logical(),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6"/>
                </a:solidFill>
              </a:defRPr>
            </a:pPr>
            <a:r>
              <a:t>    C = col_factor()))</a:t>
            </a:r>
          </a:p>
          <a:p>
            <a:pPr marL="110871" defTabSz="566674">
              <a:lnSpc>
                <a:spcPct val="80000"/>
              </a:lnSpc>
              <a:buClr>
                <a:srgbClr val="000000"/>
              </a:buClr>
              <a:defRPr b="0" sz="1164">
                <a:solidFill>
                  <a:srgbClr val="000000"/>
                </a:solidFill>
              </a:defRPr>
            </a:pPr>
            <a:r>
              <a:t>3. Else, read in as character vectors then parse with a parse_ function.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parse_guess()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parse_datetime() </a:t>
            </a:r>
            <a:r>
              <a:rPr b="0"/>
              <a:t>Also</a:t>
            </a:r>
            <a:r>
              <a:t> parse_date() </a:t>
            </a:r>
            <a:r>
              <a:rPr b="0"/>
              <a:t>and</a:t>
            </a:r>
            <a:r>
              <a:t> parse_time()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parse_factor()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parse_number()</a:t>
            </a:r>
          </a:p>
          <a:p>
            <a:pPr marL="221742" indent="-110871" defTabSz="566674">
              <a:lnSpc>
                <a:spcPct val="90000"/>
              </a:lnSpc>
              <a:spcBef>
                <a:spcPts val="900"/>
              </a:spcBef>
              <a:defRPr i="1" sz="1164">
                <a:solidFill>
                  <a:schemeClr val="accent6"/>
                </a:solidFill>
              </a:defRPr>
            </a:pPr>
            <a:r>
              <a:t>x$A &lt;- parse_number(x$A)</a:t>
            </a:r>
          </a:p>
        </p:txBody>
      </p:sp>
      <p:sp>
        <p:nvSpPr>
          <p:cNvPr id="281" name="readr functions guess…"/>
          <p:cNvSpPr txBox="1"/>
          <p:nvPr/>
        </p:nvSpPr>
        <p:spPr>
          <a:xfrm>
            <a:off x="10522819" y="1664189"/>
            <a:ext cx="3122537" cy="11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readr functions guess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the types of each column and 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convert types when appropriate (but will NOT convert strings to factors automatically).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A message shows the type of each column in the result.</a:t>
            </a:r>
          </a:p>
        </p:txBody>
      </p:sp>
      <p:sp>
        <p:nvSpPr>
          <p:cNvPr id="282" name="earn is a double (numeric)"/>
          <p:cNvSpPr/>
          <p:nvPr/>
        </p:nvSpPr>
        <p:spPr>
          <a:xfrm>
            <a:off x="11031267" y="3755497"/>
            <a:ext cx="1714898" cy="47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0058" y="11382"/>
                </a:lnTo>
                <a:lnTo>
                  <a:pt x="1220" y="11382"/>
                </a:lnTo>
                <a:cubicBezTo>
                  <a:pt x="547" y="11382"/>
                  <a:pt x="0" y="13340"/>
                  <a:pt x="0" y="15748"/>
                </a:cubicBezTo>
                <a:lnTo>
                  <a:pt x="0" y="17233"/>
                </a:lnTo>
                <a:cubicBezTo>
                  <a:pt x="0" y="19642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9642"/>
                  <a:pt x="21600" y="17233"/>
                </a:cubicBezTo>
                <a:lnTo>
                  <a:pt x="21600" y="15748"/>
                </a:lnTo>
                <a:cubicBezTo>
                  <a:pt x="21600" y="13340"/>
                  <a:pt x="21058" y="11382"/>
                  <a:pt x="20385" y="11382"/>
                </a:cubicBezTo>
                <a:lnTo>
                  <a:pt x="11542" y="11382"/>
                </a:lnTo>
                <a:lnTo>
                  <a:pt x="10798" y="0"/>
                </a:lnTo>
                <a:close/>
              </a:path>
            </a:pathLst>
          </a:custGeom>
          <a:solidFill>
            <a:schemeClr val="accent6">
              <a:satOff val="21212"/>
              <a:lumOff val="68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earn is a double (numeric)</a:t>
            </a:r>
          </a:p>
        </p:txBody>
      </p:sp>
      <p:sp>
        <p:nvSpPr>
          <p:cNvPr id="283" name="sex is a character"/>
          <p:cNvSpPr/>
          <p:nvPr/>
        </p:nvSpPr>
        <p:spPr>
          <a:xfrm>
            <a:off x="12630989" y="3627704"/>
            <a:ext cx="855663" cy="60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681" y="8730"/>
                </a:lnTo>
                <a:cubicBezTo>
                  <a:pt x="5250" y="9351"/>
                  <a:pt x="4989" y="10210"/>
                  <a:pt x="4989" y="11146"/>
                </a:cubicBezTo>
                <a:lnTo>
                  <a:pt x="4989" y="18167"/>
                </a:lnTo>
                <a:cubicBezTo>
                  <a:pt x="4989" y="20068"/>
                  <a:pt x="6086" y="21600"/>
                  <a:pt x="7434" y="21600"/>
                </a:cubicBezTo>
                <a:lnTo>
                  <a:pt x="19165" y="21600"/>
                </a:lnTo>
                <a:cubicBezTo>
                  <a:pt x="20514" y="21600"/>
                  <a:pt x="21600" y="20068"/>
                  <a:pt x="21600" y="18167"/>
                </a:cubicBezTo>
                <a:lnTo>
                  <a:pt x="21600" y="11146"/>
                </a:lnTo>
                <a:cubicBezTo>
                  <a:pt x="21600" y="9245"/>
                  <a:pt x="20514" y="7699"/>
                  <a:pt x="19165" y="7699"/>
                </a:cubicBezTo>
                <a:lnTo>
                  <a:pt x="10039" y="7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satOff val="21212"/>
              <a:lumOff val="68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sex is a character</a:t>
            </a:r>
          </a:p>
        </p:txBody>
      </p:sp>
      <p:sp>
        <p:nvSpPr>
          <p:cNvPr id="284" name="age is an integer"/>
          <p:cNvSpPr/>
          <p:nvPr/>
        </p:nvSpPr>
        <p:spPr>
          <a:xfrm>
            <a:off x="12705998" y="3205616"/>
            <a:ext cx="780654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chemeClr val="accent6">
              <a:satOff val="21212"/>
              <a:lumOff val="68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age is an integer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eparate_rows(data, ..., sep = &quot;[^[:alnum:].]+&quot;, convert = FALSE)…"/>
          <p:cNvSpPr txBox="1"/>
          <p:nvPr/>
        </p:nvSpPr>
        <p:spPr>
          <a:xfrm>
            <a:off x="10503592" y="4418559"/>
            <a:ext cx="3122536" cy="1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t>separate_rows(</a:t>
            </a:r>
            <a:r>
              <a:rPr b="0" sz="1200"/>
              <a:t>data, ..., sep = "[^[:alnum:].]+", convert = FALSE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Separate each cell in a column to make several rows. Also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separate_rows_()</a:t>
            </a:r>
            <a:r>
              <a:t>.</a:t>
            </a:r>
          </a:p>
        </p:txBody>
      </p:sp>
      <p:sp>
        <p:nvSpPr>
          <p:cNvPr id="288" name="Line"/>
          <p:cNvSpPr/>
          <p:nvPr/>
        </p:nvSpPr>
        <p:spPr>
          <a:xfrm>
            <a:off x="10532309" y="4665834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9" name="Line"/>
          <p:cNvSpPr/>
          <p:nvPr/>
        </p:nvSpPr>
        <p:spPr>
          <a:xfrm>
            <a:off x="10532309" y="7965609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0" name="Line"/>
          <p:cNvSpPr/>
          <p:nvPr/>
        </p:nvSpPr>
        <p:spPr>
          <a:xfrm>
            <a:off x="6982521" y="1371600"/>
            <a:ext cx="1" cy="95250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1" name="Handle Missing Values"/>
          <p:cNvSpPr txBox="1"/>
          <p:nvPr/>
        </p:nvSpPr>
        <p:spPr>
          <a:xfrm>
            <a:off x="3720651" y="6890739"/>
            <a:ext cx="29679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Handle Missing Values</a:t>
            </a:r>
          </a:p>
        </p:txBody>
      </p:sp>
      <p:sp>
        <p:nvSpPr>
          <p:cNvPr id="292" name="Reshape Data - change the layout of values in a table"/>
          <p:cNvSpPr txBox="1"/>
          <p:nvPr/>
        </p:nvSpPr>
        <p:spPr>
          <a:xfrm>
            <a:off x="3724388" y="2560039"/>
            <a:ext cx="430010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Reshape Data</a:t>
            </a:r>
            <a:r>
              <a:rPr sz="1200"/>
              <a:t> - change the layout of values in a table</a:t>
            </a:r>
          </a:p>
        </p:txBody>
      </p:sp>
      <p:sp>
        <p:nvSpPr>
          <p:cNvPr id="293" name="Line"/>
          <p:cNvSpPr/>
          <p:nvPr/>
        </p:nvSpPr>
        <p:spPr>
          <a:xfrm>
            <a:off x="3713228" y="25983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4" name="gather(data, key, value, ..., na.rm = FALSE,…"/>
          <p:cNvSpPr txBox="1"/>
          <p:nvPr/>
        </p:nvSpPr>
        <p:spPr>
          <a:xfrm>
            <a:off x="3740292" y="3167136"/>
            <a:ext cx="3122536" cy="1481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t>gather(</a:t>
            </a:r>
            <a:r>
              <a:rPr b="0" sz="1200"/>
              <a:t>data, key, value, ..., na.rm = FALSE, </a:t>
            </a:r>
            <a:endParaRPr b="0" sz="1200"/>
          </a:p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rPr b="0" sz="1200"/>
              <a:t>convert = FALSE, factor_key = FALSE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Gather moves column names into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t> column, gathering the column values into a single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t> column.</a:t>
            </a:r>
          </a:p>
        </p:txBody>
      </p:sp>
      <p:sp>
        <p:nvSpPr>
          <p:cNvPr id="295" name="spread(data, key, value, fill = NA, convert = FALSE, drop = TRUE, sep = NULL)…"/>
          <p:cNvSpPr txBox="1"/>
          <p:nvPr/>
        </p:nvSpPr>
        <p:spPr>
          <a:xfrm>
            <a:off x="6896735" y="3167136"/>
            <a:ext cx="3333240" cy="16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t>spread(</a:t>
            </a:r>
            <a:r>
              <a:rPr b="0" sz="1200"/>
              <a:t>data, key, value, fill = NA, convert = FALSE, drop = TRUE, sep = NULL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Spread moves the unique values of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t> column into the column names, spreading the values of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t> column across the new columns.</a:t>
            </a:r>
          </a:p>
        </p:txBody>
      </p:sp>
      <p:sp>
        <p:nvSpPr>
          <p:cNvPr id="296" name="Use gather() and spread() to reorganize the values of a table into a new layout."/>
          <p:cNvSpPr txBox="1"/>
          <p:nvPr/>
        </p:nvSpPr>
        <p:spPr>
          <a:xfrm>
            <a:off x="3781314" y="2960987"/>
            <a:ext cx="642559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gather()</a:t>
            </a:r>
            <a:r>
              <a:t> and </a:t>
            </a:r>
            <a:r>
              <a:rPr b="1"/>
              <a:t>spread()</a:t>
            </a:r>
            <a:r>
              <a:t> to reorganize the values of a table into a new layout.</a:t>
            </a:r>
          </a:p>
        </p:txBody>
      </p:sp>
      <p:sp>
        <p:nvSpPr>
          <p:cNvPr id="297" name="gather(table4a, `1999`, `2000`,…"/>
          <p:cNvSpPr txBox="1"/>
          <p:nvPr/>
        </p:nvSpPr>
        <p:spPr>
          <a:xfrm>
            <a:off x="4157879" y="6289565"/>
            <a:ext cx="2287363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pPr>
            <a:r>
              <a:t>gather(table4a, `1999`, `2000`,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pPr>
            <a:r>
              <a:t>key = "year", value = "cases")</a:t>
            </a:r>
          </a:p>
        </p:txBody>
      </p:sp>
      <p:sp>
        <p:nvSpPr>
          <p:cNvPr id="298" name="spread(table2, type, count)"/>
          <p:cNvSpPr txBox="1"/>
          <p:nvPr/>
        </p:nvSpPr>
        <p:spPr>
          <a:xfrm>
            <a:off x="7689057" y="6480750"/>
            <a:ext cx="1920909" cy="33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lvl1pPr>
          </a:lstStyle>
          <a:p>
            <a:pPr/>
            <a:r>
              <a:t>spread(table2, type, count)</a:t>
            </a:r>
          </a:p>
        </p:txBody>
      </p:sp>
      <p:grpSp>
        <p:nvGrpSpPr>
          <p:cNvPr id="306" name="Group"/>
          <p:cNvGrpSpPr/>
          <p:nvPr/>
        </p:nvGrpSpPr>
        <p:grpSpPr>
          <a:xfrm>
            <a:off x="3932382" y="4250031"/>
            <a:ext cx="3392850" cy="1776495"/>
            <a:chOff x="25400" y="0"/>
            <a:chExt cx="3392849" cy="1776494"/>
          </a:xfrm>
        </p:grpSpPr>
        <p:sp>
          <p:nvSpPr>
            <p:cNvPr id="299" name="value"/>
            <p:cNvSpPr txBox="1"/>
            <p:nvPr/>
          </p:nvSpPr>
          <p:spPr>
            <a:xfrm>
              <a:off x="2305571" y="1181264"/>
              <a:ext cx="407084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300" name="key"/>
            <p:cNvSpPr txBox="1"/>
            <p:nvPr/>
          </p:nvSpPr>
          <p:spPr>
            <a:xfrm>
              <a:off x="2030207" y="1180515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305" name="Group"/>
            <p:cNvGrpSpPr/>
            <p:nvPr/>
          </p:nvGrpSpPr>
          <p:grpSpPr>
            <a:xfrm>
              <a:off x="25400" y="0"/>
              <a:ext cx="3392850" cy="1776495"/>
              <a:chOff x="25400" y="0"/>
              <a:chExt cx="3392849" cy="1776494"/>
            </a:xfrm>
          </p:grpSpPr>
          <p:graphicFrame>
            <p:nvGraphicFramePr>
              <p:cNvPr id="301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8740"/>
                    <a:gridCol w="320702"/>
                    <a:gridCol w="330674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2" name="Line"/>
              <p:cNvSpPr/>
              <p:nvPr/>
            </p:nvSpPr>
            <p:spPr>
              <a:xfrm flipV="1">
                <a:off x="1233003" y="506224"/>
                <a:ext cx="22850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03" name="table4a"/>
              <p:cNvSpPr txBox="1"/>
              <p:nvPr/>
            </p:nvSpPr>
            <p:spPr>
              <a:xfrm>
                <a:off x="311037" y="0"/>
                <a:ext cx="518844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10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table4a</a:t>
                </a:r>
              </a:p>
            </p:txBody>
          </p:sp>
          <p:graphicFrame>
            <p:nvGraphicFramePr>
              <p:cNvPr id="304" name="Table"/>
              <p:cNvGraphicFramePr/>
              <p:nvPr/>
            </p:nvGraphicFramePr>
            <p:xfrm>
              <a:off x="1585836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005"/>
                    <a:gridCol w="311625"/>
                    <a:gridCol w="349725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314" name="Group"/>
          <p:cNvGrpSpPr/>
          <p:nvPr/>
        </p:nvGrpSpPr>
        <p:grpSpPr>
          <a:xfrm>
            <a:off x="7022615" y="4250031"/>
            <a:ext cx="3535667" cy="2321904"/>
            <a:chOff x="25400" y="0"/>
            <a:chExt cx="3535665" cy="2321903"/>
          </a:xfrm>
        </p:grpSpPr>
        <p:sp>
          <p:nvSpPr>
            <p:cNvPr id="307" name="value"/>
            <p:cNvSpPr txBox="1"/>
            <p:nvPr/>
          </p:nvSpPr>
          <p:spPr>
            <a:xfrm>
              <a:off x="1090561" y="2042180"/>
              <a:ext cx="40708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308" name="key"/>
            <p:cNvSpPr txBox="1"/>
            <p:nvPr/>
          </p:nvSpPr>
          <p:spPr>
            <a:xfrm>
              <a:off x="781474" y="2047662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313" name="Group"/>
            <p:cNvGrpSpPr/>
            <p:nvPr/>
          </p:nvGrpSpPr>
          <p:grpSpPr>
            <a:xfrm>
              <a:off x="25400" y="0"/>
              <a:ext cx="3535666" cy="1776495"/>
              <a:chOff x="25400" y="0"/>
              <a:chExt cx="3535665" cy="1776494"/>
            </a:xfrm>
          </p:grpSpPr>
          <p:graphicFrame>
            <p:nvGraphicFramePr>
              <p:cNvPr id="309" name="Table"/>
              <p:cNvGraphicFramePr/>
              <p:nvPr/>
            </p:nvGraphicFramePr>
            <p:xfrm>
              <a:off x="1728652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42228"/>
                    <a:gridCol w="304800"/>
                    <a:gridCol w="368300"/>
                    <a:gridCol w="340628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10" name="table2"/>
              <p:cNvSpPr txBox="1"/>
              <p:nvPr/>
            </p:nvSpPr>
            <p:spPr>
              <a:xfrm>
                <a:off x="517713" y="0"/>
                <a:ext cx="4548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10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table2</a:t>
                </a:r>
              </a:p>
            </p:txBody>
          </p:sp>
          <p:sp>
            <p:nvSpPr>
              <p:cNvPr id="311" name="Line"/>
              <p:cNvSpPr/>
              <p:nvPr/>
            </p:nvSpPr>
            <p:spPr>
              <a:xfrm flipV="1">
                <a:off x="1522502" y="531894"/>
                <a:ext cx="16500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312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785"/>
                    <a:gridCol w="300153"/>
                    <a:gridCol w="342440"/>
                    <a:gridCol w="380305"/>
                  </a:tblGrid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1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baseline="7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type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8AA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315" name="unite(data, col, ..., sep = &quot;_&quot;, remove = TRUE)…"/>
          <p:cNvSpPr txBox="1"/>
          <p:nvPr/>
        </p:nvSpPr>
        <p:spPr>
          <a:xfrm>
            <a:off x="10587448" y="7929250"/>
            <a:ext cx="2987483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400"/>
              </a:spcBef>
              <a:defRPr sz="1386">
                <a:solidFill>
                  <a:srgbClr val="000000"/>
                </a:solidFill>
              </a:defRPr>
            </a:pPr>
            <a:r>
              <a:t>unite(</a:t>
            </a:r>
            <a:r>
              <a:rPr b="0" sz="1188"/>
              <a:t>data, col, ..., sep = "_", remove = TRUE</a:t>
            </a:r>
            <a:r>
              <a:t>)</a:t>
            </a:r>
          </a:p>
          <a:p>
            <a:pPr defTabSz="578358">
              <a:lnSpc>
                <a:spcPct val="90000"/>
              </a:lnSpc>
              <a:defRPr b="0" sz="1188">
                <a:solidFill>
                  <a:srgbClr val="000000"/>
                </a:solidFill>
              </a:defRPr>
            </a:pPr>
            <a:r>
              <a:t>Collapse cells across several columns to make a single column.</a:t>
            </a:r>
          </a:p>
        </p:txBody>
      </p:sp>
      <p:sp>
        <p:nvSpPr>
          <p:cNvPr id="316" name="drop_na(data, ...)…"/>
          <p:cNvSpPr txBox="1"/>
          <p:nvPr/>
        </p:nvSpPr>
        <p:spPr>
          <a:xfrm>
            <a:off x="3784785" y="7204994"/>
            <a:ext cx="1606339" cy="71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drop_na(</a:t>
            </a:r>
            <a:r>
              <a:rPr b="0" sz="120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Drop rows containing NA’s in … columns.</a:t>
            </a:r>
          </a:p>
        </p:txBody>
      </p:sp>
      <p:sp>
        <p:nvSpPr>
          <p:cNvPr id="317" name="fill(data, ..., .direction = c(&quot;down&quot;, &quot;up&quot;))…"/>
          <p:cNvSpPr txBox="1"/>
          <p:nvPr/>
        </p:nvSpPr>
        <p:spPr>
          <a:xfrm>
            <a:off x="5648064" y="7212628"/>
            <a:ext cx="2638416" cy="7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t>fill(</a:t>
            </a:r>
            <a:r>
              <a:rPr b="0" sz="1164"/>
              <a:t>data, ..., .direction = c("down", "up")</a:t>
            </a:r>
            <a:r>
              <a:t>)</a:t>
            </a:r>
          </a:p>
          <a:p>
            <a:pPr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Fill in NA’s in … columns with most recent non-NA values.</a:t>
            </a:r>
          </a:p>
        </p:txBody>
      </p:sp>
      <p:sp>
        <p:nvSpPr>
          <p:cNvPr id="318" name="replace_na(data,…"/>
          <p:cNvSpPr txBox="1"/>
          <p:nvPr/>
        </p:nvSpPr>
        <p:spPr>
          <a:xfrm>
            <a:off x="8487606" y="7212603"/>
            <a:ext cx="1916483" cy="70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defTabSz="566674">
              <a:lnSpc>
                <a:spcPct val="90000"/>
              </a:lnSpc>
              <a:spcBef>
                <a:spcPts val="0"/>
              </a:spcBef>
              <a:defRPr sz="1358">
                <a:solidFill>
                  <a:srgbClr val="000000"/>
                </a:solidFill>
              </a:defRPr>
            </a:pPr>
            <a:r>
              <a:t>replace_na(</a:t>
            </a:r>
            <a:r>
              <a:rPr b="0" sz="1164"/>
              <a:t>data, </a:t>
            </a:r>
            <a:endParaRPr b="0" sz="1164"/>
          </a:p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rPr b="0" sz="1164"/>
              <a:t>replace = list(), ...</a:t>
            </a:r>
            <a:r>
              <a:t>)</a:t>
            </a:r>
          </a:p>
          <a:p>
            <a:pPr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Replace NA’s by column.</a:t>
            </a:r>
          </a:p>
        </p:txBody>
      </p:sp>
      <p:sp>
        <p:nvSpPr>
          <p:cNvPr id="319" name="Use these functions to split or combine cells into individual, isolated values."/>
          <p:cNvSpPr txBox="1"/>
          <p:nvPr/>
        </p:nvSpPr>
        <p:spPr>
          <a:xfrm>
            <a:off x="10571119" y="1009805"/>
            <a:ext cx="1606339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Use these functions to split or combine cells into individual, isolated values.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10585973" y="2854816"/>
            <a:ext cx="2780686" cy="1770354"/>
            <a:chOff x="25400" y="0"/>
            <a:chExt cx="2780684" cy="1770352"/>
          </a:xfrm>
        </p:grpSpPr>
        <p:graphicFrame>
          <p:nvGraphicFramePr>
            <p:cNvPr id="320" name="Table"/>
            <p:cNvGraphicFramePr/>
            <p:nvPr/>
          </p:nvGraphicFramePr>
          <p:xfrm>
            <a:off x="25400" y="24635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58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21" name="Table"/>
            <p:cNvGraphicFramePr/>
            <p:nvPr/>
          </p:nvGraphicFramePr>
          <p:xfrm>
            <a:off x="1617133" y="246352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3590"/>
                  <a:gridCol w="308681"/>
                  <a:gridCol w="366324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22" name="Line"/>
            <p:cNvSpPr/>
            <p:nvPr/>
          </p:nvSpPr>
          <p:spPr>
            <a:xfrm flipV="1">
              <a:off x="1361658" y="646402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3" name="table3"/>
            <p:cNvSpPr txBox="1"/>
            <p:nvPr/>
          </p:nvSpPr>
          <p:spPr>
            <a:xfrm>
              <a:off x="417685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table3</a:t>
              </a:r>
            </a:p>
          </p:txBody>
        </p:sp>
      </p:grpSp>
      <p:sp>
        <p:nvSpPr>
          <p:cNvPr id="325" name="separate(data, col, into,  sep = &quot;[^[:alnum:]]+&quot;, remove = TRUE, convert = FALSE,…"/>
          <p:cNvSpPr txBox="1"/>
          <p:nvPr/>
        </p:nvSpPr>
        <p:spPr>
          <a:xfrm>
            <a:off x="10562310" y="1836218"/>
            <a:ext cx="3037759" cy="113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t>separate(</a:t>
            </a:r>
            <a:r>
              <a:rPr sz="1200"/>
              <a:t>d</a:t>
            </a:r>
            <a:r>
              <a:rPr b="0" sz="1200"/>
              <a:t>ata, col, into,  sep = "[^[:alnum:]]+", remove = TRUE, convert = FALSE, </a:t>
            </a:r>
            <a:endParaRPr b="0" sz="1200"/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rPr b="0" sz="1200"/>
              <a:t>extra = "warn", fill = "warn",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Separate each cell in a column to make several columns.</a:t>
            </a:r>
          </a:p>
        </p:txBody>
      </p:sp>
      <p:grpSp>
        <p:nvGrpSpPr>
          <p:cNvPr id="330" name="Group"/>
          <p:cNvGrpSpPr/>
          <p:nvPr/>
        </p:nvGrpSpPr>
        <p:grpSpPr>
          <a:xfrm>
            <a:off x="10911009" y="8599459"/>
            <a:ext cx="2754610" cy="1786401"/>
            <a:chOff x="25400" y="0"/>
            <a:chExt cx="2754608" cy="1786400"/>
          </a:xfrm>
        </p:grpSpPr>
        <p:graphicFrame>
          <p:nvGraphicFramePr>
            <p:cNvPr id="326" name="Table"/>
            <p:cNvGraphicFramePr/>
            <p:nvPr/>
          </p:nvGraphicFramePr>
          <p:xfrm>
            <a:off x="25400" y="262400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8104"/>
                  <a:gridCol w="443544"/>
                  <a:gridCol w="304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century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27" name="Table"/>
            <p:cNvGraphicFramePr/>
            <p:nvPr/>
          </p:nvGraphicFramePr>
          <p:xfrm>
            <a:off x="1591057" y="262215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1730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328" name="Line"/>
            <p:cNvSpPr/>
            <p:nvPr/>
          </p:nvSpPr>
          <p:spPr>
            <a:xfrm flipV="1">
              <a:off x="1300376" y="66245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9" name="table5"/>
            <p:cNvSpPr txBox="1"/>
            <p:nvPr/>
          </p:nvSpPr>
          <p:spPr>
            <a:xfrm>
              <a:off x="401207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table5</a:t>
              </a:r>
            </a:p>
          </p:txBody>
        </p:sp>
      </p:grpSp>
      <p:sp>
        <p:nvSpPr>
          <p:cNvPr id="331" name="separate(table3, rate,…"/>
          <p:cNvSpPr txBox="1"/>
          <p:nvPr/>
        </p:nvSpPr>
        <p:spPr>
          <a:xfrm>
            <a:off x="11034555" y="4055905"/>
            <a:ext cx="2009810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pPr>
            <a:r>
              <a:t>separate(table3, rate,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pPr>
            <a:r>
              <a:t>into = c("cases", "pop"))</a:t>
            </a:r>
          </a:p>
        </p:txBody>
      </p:sp>
      <p:sp>
        <p:nvSpPr>
          <p:cNvPr id="332" name="separate_rows(table3, rate)"/>
          <p:cNvSpPr txBox="1"/>
          <p:nvPr/>
        </p:nvSpPr>
        <p:spPr>
          <a:xfrm>
            <a:off x="11043686" y="7550706"/>
            <a:ext cx="2009810" cy="40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lvl1pPr>
          </a:lstStyle>
          <a:p>
            <a:pPr/>
            <a:r>
              <a:t>separate_rows(table3, rate)</a:t>
            </a:r>
          </a:p>
        </p:txBody>
      </p:sp>
      <p:sp>
        <p:nvSpPr>
          <p:cNvPr id="333" name="unite(table5, century, year,…"/>
          <p:cNvSpPr txBox="1"/>
          <p:nvPr/>
        </p:nvSpPr>
        <p:spPr>
          <a:xfrm>
            <a:off x="11090772" y="9787005"/>
            <a:ext cx="1941038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pPr>
            <a:r>
              <a:t>unite(table5, century, year,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pPr>
            <a:r>
              <a:t>col = "year", sep = "")</a:t>
            </a:r>
          </a:p>
        </p:txBody>
      </p:sp>
      <p:grpSp>
        <p:nvGrpSpPr>
          <p:cNvPr id="338" name="Group"/>
          <p:cNvGrpSpPr/>
          <p:nvPr/>
        </p:nvGrpSpPr>
        <p:grpSpPr>
          <a:xfrm>
            <a:off x="4006053" y="7793849"/>
            <a:ext cx="1528626" cy="848639"/>
            <a:chOff x="25400" y="0"/>
            <a:chExt cx="1528624" cy="848638"/>
          </a:xfrm>
        </p:grpSpPr>
        <p:graphicFrame>
          <p:nvGraphicFramePr>
            <p:cNvPr id="334" name="Table"/>
            <p:cNvGraphicFramePr/>
            <p:nvPr/>
          </p:nvGraphicFramePr>
          <p:xfrm>
            <a:off x="25400" y="239038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335" name="Table"/>
            <p:cNvGraphicFramePr/>
            <p:nvPr/>
          </p:nvGraphicFramePr>
          <p:xfrm>
            <a:off x="801485" y="239038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336" name="Line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7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43" name="Group"/>
          <p:cNvGrpSpPr/>
          <p:nvPr/>
        </p:nvGrpSpPr>
        <p:grpSpPr>
          <a:xfrm>
            <a:off x="6197343" y="7796375"/>
            <a:ext cx="1503436" cy="846113"/>
            <a:chOff x="25400" y="0"/>
            <a:chExt cx="1503434" cy="846112"/>
          </a:xfrm>
        </p:grpSpPr>
        <p:graphicFrame>
          <p:nvGraphicFramePr>
            <p:cNvPr id="339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340" name="Table"/>
            <p:cNvGraphicFramePr/>
            <p:nvPr/>
          </p:nvGraphicFramePr>
          <p:xfrm>
            <a:off x="776295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41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2" name="Line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48" name="Group"/>
          <p:cNvGrpSpPr/>
          <p:nvPr/>
        </p:nvGrpSpPr>
        <p:grpSpPr>
          <a:xfrm>
            <a:off x="8674417" y="7796375"/>
            <a:ext cx="1502862" cy="846113"/>
            <a:chOff x="25400" y="0"/>
            <a:chExt cx="1502860" cy="846112"/>
          </a:xfrm>
        </p:grpSpPr>
        <p:graphicFrame>
          <p:nvGraphicFramePr>
            <p:cNvPr id="344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345" name="Table"/>
            <p:cNvGraphicFramePr/>
            <p:nvPr/>
          </p:nvGraphicFramePr>
          <p:xfrm>
            <a:off x="775721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46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7" name="Line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49" name="drop_na(x, x2)"/>
          <p:cNvSpPr txBox="1"/>
          <p:nvPr/>
        </p:nvSpPr>
        <p:spPr>
          <a:xfrm>
            <a:off x="4023845" y="8719968"/>
            <a:ext cx="1128219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b="0" i="1" sz="1274">
                <a:solidFill>
                  <a:schemeClr val="accent6"/>
                </a:solidFill>
              </a:defRPr>
            </a:lvl1pPr>
          </a:lstStyle>
          <a:p>
            <a:pPr/>
            <a:r>
              <a:t>drop_na(x, x2)</a:t>
            </a:r>
          </a:p>
        </p:txBody>
      </p:sp>
      <p:sp>
        <p:nvSpPr>
          <p:cNvPr id="350" name="fill(x, x2)"/>
          <p:cNvSpPr txBox="1"/>
          <p:nvPr/>
        </p:nvSpPr>
        <p:spPr>
          <a:xfrm>
            <a:off x="6420179" y="8719968"/>
            <a:ext cx="694362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b="0" i="1" sz="1274">
                <a:solidFill>
                  <a:schemeClr val="accent6"/>
                </a:solidFill>
              </a:defRPr>
            </a:lvl1pPr>
          </a:lstStyle>
          <a:p>
            <a:pPr/>
            <a:r>
              <a:t>fill(x, x2)</a:t>
            </a:r>
          </a:p>
        </p:txBody>
      </p:sp>
      <p:sp>
        <p:nvSpPr>
          <p:cNvPr id="351" name="replace_na(x, list(x2 = 2))"/>
          <p:cNvSpPr txBox="1"/>
          <p:nvPr/>
        </p:nvSpPr>
        <p:spPr>
          <a:xfrm>
            <a:off x="8487606" y="8719968"/>
            <a:ext cx="1785224" cy="32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6"/>
                </a:solidFill>
              </a:defRPr>
            </a:lvl1pPr>
          </a:lstStyle>
          <a:p>
            <a:pPr/>
            <a:r>
              <a:t>replace_na(x, list(x2 = 2))</a:t>
            </a:r>
          </a:p>
        </p:txBody>
      </p:sp>
      <p:grpSp>
        <p:nvGrpSpPr>
          <p:cNvPr id="356" name="Group"/>
          <p:cNvGrpSpPr/>
          <p:nvPr/>
        </p:nvGrpSpPr>
        <p:grpSpPr>
          <a:xfrm>
            <a:off x="10655411" y="5500299"/>
            <a:ext cx="2884807" cy="1780844"/>
            <a:chOff x="25400" y="0"/>
            <a:chExt cx="2884805" cy="1780842"/>
          </a:xfrm>
        </p:grpSpPr>
        <p:graphicFrame>
          <p:nvGraphicFramePr>
            <p:cNvPr id="352" name="Table"/>
            <p:cNvGraphicFramePr/>
            <p:nvPr/>
          </p:nvGraphicFramePr>
          <p:xfrm>
            <a:off x="1721254" y="254227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6211"/>
                  <a:gridCol w="308453"/>
                  <a:gridCol w="3937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53" name="Line"/>
            <p:cNvSpPr/>
            <p:nvPr/>
          </p:nvSpPr>
          <p:spPr>
            <a:xfrm flipV="1">
              <a:off x="1417679" y="59192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4" name="table3"/>
            <p:cNvSpPr txBox="1"/>
            <p:nvPr/>
          </p:nvSpPr>
          <p:spPr>
            <a:xfrm>
              <a:off x="387093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table3</a:t>
              </a:r>
            </a:p>
          </p:txBody>
        </p:sp>
        <p:graphicFrame>
          <p:nvGraphicFramePr>
            <p:cNvPr id="355" name="Table"/>
            <p:cNvGraphicFramePr/>
            <p:nvPr/>
          </p:nvGraphicFramePr>
          <p:xfrm>
            <a:off x="25400" y="25684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71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</p:grpSp>
      <p:sp>
        <p:nvSpPr>
          <p:cNvPr id="357" name="Tidy data is a way to organize tabular data. It provides a consistent data structure across packages."/>
          <p:cNvSpPr txBox="1"/>
          <p:nvPr/>
        </p:nvSpPr>
        <p:spPr>
          <a:xfrm>
            <a:off x="3712810" y="814089"/>
            <a:ext cx="658289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Tidy data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is a way to organize tabular data. It provides a consistent data structure across packages.</a:t>
            </a:r>
          </a:p>
        </p:txBody>
      </p:sp>
      <p:grpSp>
        <p:nvGrpSpPr>
          <p:cNvPr id="366" name="Group"/>
          <p:cNvGrpSpPr/>
          <p:nvPr/>
        </p:nvGrpSpPr>
        <p:grpSpPr>
          <a:xfrm>
            <a:off x="8827644" y="1085896"/>
            <a:ext cx="1376293" cy="992164"/>
            <a:chOff x="7741" y="-209262"/>
            <a:chExt cx="1376292" cy="992163"/>
          </a:xfrm>
        </p:grpSpPr>
        <p:graphicFrame>
          <p:nvGraphicFramePr>
            <p:cNvPr id="358" name="Table"/>
            <p:cNvGraphicFramePr/>
            <p:nvPr/>
          </p:nvGraphicFramePr>
          <p:xfrm>
            <a:off x="1118644" y="69991"/>
            <a:ext cx="265390" cy="71291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59" name="Table"/>
            <p:cNvGraphicFramePr/>
            <p:nvPr/>
          </p:nvGraphicFramePr>
          <p:xfrm>
            <a:off x="485746" y="69991"/>
            <a:ext cx="265391" cy="71291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60" name="Table"/>
            <p:cNvGraphicFramePr/>
            <p:nvPr/>
          </p:nvGraphicFramePr>
          <p:xfrm>
            <a:off x="25400" y="66837"/>
            <a:ext cx="26539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61" name="A * B -&gt; C"/>
            <p:cNvSpPr txBox="1"/>
            <p:nvPr/>
          </p:nvSpPr>
          <p:spPr>
            <a:xfrm>
              <a:off x="7741" y="-209263"/>
              <a:ext cx="1318622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50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 * B -&gt; C</a:t>
              </a:r>
            </a:p>
          </p:txBody>
        </p:sp>
        <p:sp>
          <p:nvSpPr>
            <p:cNvPr id="362" name="*"/>
            <p:cNvSpPr txBox="1"/>
            <p:nvPr/>
          </p:nvSpPr>
          <p:spPr>
            <a:xfrm>
              <a:off x="251607" y="-1"/>
              <a:ext cx="236533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50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363" name="Arrow"/>
            <p:cNvSpPr/>
            <p:nvPr/>
          </p:nvSpPr>
          <p:spPr>
            <a:xfrm>
              <a:off x="49597" y="60547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4" name="Arrow"/>
            <p:cNvSpPr/>
            <p:nvPr/>
          </p:nvSpPr>
          <p:spPr>
            <a:xfrm>
              <a:off x="49597" y="45465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5" name="Arrow"/>
            <p:cNvSpPr/>
            <p:nvPr/>
          </p:nvSpPr>
          <p:spPr>
            <a:xfrm>
              <a:off x="49597" y="303835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73" name="Group"/>
          <p:cNvGrpSpPr/>
          <p:nvPr/>
        </p:nvGrpSpPr>
        <p:grpSpPr>
          <a:xfrm>
            <a:off x="7430108" y="1310485"/>
            <a:ext cx="718100" cy="788489"/>
            <a:chOff x="20209" y="0"/>
            <a:chExt cx="718098" cy="788488"/>
          </a:xfrm>
        </p:grpSpPr>
        <p:grpSp>
          <p:nvGrpSpPr>
            <p:cNvPr id="369" name="Group"/>
            <p:cNvGrpSpPr/>
            <p:nvPr/>
          </p:nvGrpSpPr>
          <p:grpSpPr>
            <a:xfrm>
              <a:off x="20209" y="41818"/>
              <a:ext cx="718100" cy="722254"/>
              <a:chOff x="119271" y="16056"/>
              <a:chExt cx="718098" cy="722252"/>
            </a:xfrm>
          </p:grpSpPr>
          <p:sp>
            <p:nvSpPr>
              <p:cNvPr id="367" name="Square"/>
              <p:cNvSpPr/>
              <p:nvPr/>
            </p:nvSpPr>
            <p:spPr>
              <a:xfrm>
                <a:off x="119271" y="16056"/>
                <a:ext cx="708991" cy="715502"/>
              </a:xfrm>
              <a:prstGeom prst="rect">
                <a:avLst/>
              </a:prstGeom>
              <a:solidFill>
                <a:srgbClr val="FFFFFF">
                  <a:alpha val="41896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368" name="Table"/>
              <p:cNvGraphicFramePr/>
              <p:nvPr/>
            </p:nvGraphicFramePr>
            <p:xfrm>
              <a:off x="124461" y="25400"/>
              <a:ext cx="712910" cy="712909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33402"/>
                    <a:gridCol w="233402"/>
                    <a:gridCol w="233402"/>
                  </a:tblGrid>
                  <a:tr h="23535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A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B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C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</a:tbl>
              </a:graphicData>
            </a:graphic>
          </p:graphicFrame>
        </p:grpSp>
        <p:sp>
          <p:nvSpPr>
            <p:cNvPr id="370" name="Rounded Rectangle"/>
            <p:cNvSpPr/>
            <p:nvPr/>
          </p:nvSpPr>
          <p:spPr>
            <a:xfrm>
              <a:off x="35960" y="0"/>
              <a:ext cx="203105" cy="788126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1" name="Rounded Rectangle"/>
            <p:cNvSpPr/>
            <p:nvPr/>
          </p:nvSpPr>
          <p:spPr>
            <a:xfrm>
              <a:off x="273097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2" name="Rounded Rectangle"/>
            <p:cNvSpPr/>
            <p:nvPr/>
          </p:nvSpPr>
          <p:spPr>
            <a:xfrm>
              <a:off x="508095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74" name="Each observation, or case,  is in its own row"/>
          <p:cNvSpPr txBox="1"/>
          <p:nvPr/>
        </p:nvSpPr>
        <p:spPr>
          <a:xfrm>
            <a:off x="5294073" y="1965309"/>
            <a:ext cx="1789584" cy="6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 </a:t>
            </a:r>
            <a:r>
              <a:rPr b="1"/>
              <a:t>case</a:t>
            </a:r>
            <a:r>
              <a:t>,  is in its own </a:t>
            </a:r>
            <a:r>
              <a:rPr b="1"/>
              <a:t>row</a:t>
            </a:r>
          </a:p>
        </p:txBody>
      </p:sp>
      <p:grpSp>
        <p:nvGrpSpPr>
          <p:cNvPr id="380" name="Group"/>
          <p:cNvGrpSpPr/>
          <p:nvPr/>
        </p:nvGrpSpPr>
        <p:grpSpPr>
          <a:xfrm>
            <a:off x="5724256" y="1338412"/>
            <a:ext cx="719021" cy="717131"/>
            <a:chOff x="19288" y="21178"/>
            <a:chExt cx="719019" cy="717130"/>
          </a:xfrm>
        </p:grpSpPr>
        <p:sp>
          <p:nvSpPr>
            <p:cNvPr id="375" name="Square"/>
            <p:cNvSpPr/>
            <p:nvPr/>
          </p:nvSpPr>
          <p:spPr>
            <a:xfrm>
              <a:off x="20222" y="21178"/>
              <a:ext cx="708842" cy="709413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76" name="Table"/>
            <p:cNvGraphicFramePr/>
            <p:nvPr/>
          </p:nvGraphicFramePr>
          <p:xfrm>
            <a:off x="25400" y="25400"/>
            <a:ext cx="712909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77" name="Line"/>
            <p:cNvSpPr/>
            <p:nvPr/>
          </p:nvSpPr>
          <p:spPr>
            <a:xfrm>
              <a:off x="19288" y="332188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>
              <a:off x="19288" y="483423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19288" y="644119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81" name="Each variable is in its own column"/>
          <p:cNvSpPr txBox="1"/>
          <p:nvPr/>
        </p:nvSpPr>
        <p:spPr>
          <a:xfrm>
            <a:off x="3713923" y="1984715"/>
            <a:ext cx="1284056" cy="6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grpSp>
        <p:nvGrpSpPr>
          <p:cNvPr id="387" name="Group"/>
          <p:cNvGrpSpPr/>
          <p:nvPr/>
        </p:nvGrpSpPr>
        <p:grpSpPr>
          <a:xfrm>
            <a:off x="4160244" y="1333289"/>
            <a:ext cx="718100" cy="754074"/>
            <a:chOff x="119271" y="16056"/>
            <a:chExt cx="718098" cy="754072"/>
          </a:xfrm>
        </p:grpSpPr>
        <p:sp>
          <p:nvSpPr>
            <p:cNvPr id="382" name="Square"/>
            <p:cNvSpPr/>
            <p:nvPr/>
          </p:nvSpPr>
          <p:spPr>
            <a:xfrm>
              <a:off x="119271" y="16056"/>
              <a:ext cx="708991" cy="715502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83" name="Table"/>
            <p:cNvGraphicFramePr/>
            <p:nvPr/>
          </p:nvGraphicFramePr>
          <p:xfrm>
            <a:off x="124461" y="25400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84" name="Line"/>
            <p:cNvSpPr/>
            <p:nvPr/>
          </p:nvSpPr>
          <p:spPr>
            <a:xfrm flipV="1">
              <a:off x="2645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 flipV="1">
              <a:off x="477350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 flipV="1">
              <a:off x="6924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388" name="&amp;"/>
          <p:cNvSpPr txBox="1"/>
          <p:nvPr/>
        </p:nvSpPr>
        <p:spPr>
          <a:xfrm>
            <a:off x="5059835" y="1465024"/>
            <a:ext cx="459662" cy="609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3800">
                <a:solidFill>
                  <a:schemeClr val="accent6"/>
                </a:solidFill>
                <a:latin typeface="ChunkFive-Roman"/>
                <a:ea typeface="ChunkFive-Roman"/>
                <a:cs typeface="ChunkFive-Roman"/>
                <a:sym typeface="ChunkFive-Roman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389" name="A table is tidy if:"/>
          <p:cNvSpPr txBox="1"/>
          <p:nvPr/>
        </p:nvSpPr>
        <p:spPr>
          <a:xfrm>
            <a:off x="3755637" y="1039482"/>
            <a:ext cx="1116557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A table is tidy if:</a:t>
            </a:r>
          </a:p>
        </p:txBody>
      </p:sp>
      <p:sp>
        <p:nvSpPr>
          <p:cNvPr id="390" name="Tidy data:"/>
          <p:cNvSpPr txBox="1"/>
          <p:nvPr/>
        </p:nvSpPr>
        <p:spPr>
          <a:xfrm>
            <a:off x="7164828" y="1042237"/>
            <a:ext cx="74957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Tidy data:</a:t>
            </a:r>
          </a:p>
        </p:txBody>
      </p:sp>
      <p:sp>
        <p:nvSpPr>
          <p:cNvPr id="391" name="Makes variables easy to access as vectors"/>
          <p:cNvSpPr txBox="1"/>
          <p:nvPr/>
        </p:nvSpPr>
        <p:spPr>
          <a:xfrm>
            <a:off x="7177528" y="2029189"/>
            <a:ext cx="1497702" cy="545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Makes variables easy to access as vectors</a:t>
            </a:r>
          </a:p>
        </p:txBody>
      </p:sp>
      <p:sp>
        <p:nvSpPr>
          <p:cNvPr id="392" name="Preserves cases during vectorized operations"/>
          <p:cNvSpPr txBox="1"/>
          <p:nvPr/>
        </p:nvSpPr>
        <p:spPr>
          <a:xfrm>
            <a:off x="8760745" y="2006024"/>
            <a:ext cx="1742136" cy="63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Preserves cases during vectorized operations</a:t>
            </a:r>
          </a:p>
        </p:txBody>
      </p:sp>
      <p:sp>
        <p:nvSpPr>
          <p:cNvPr id="393" name="Rounded Rectangle"/>
          <p:cNvSpPr/>
          <p:nvPr/>
        </p:nvSpPr>
        <p:spPr>
          <a:xfrm>
            <a:off x="3714505" y="9107720"/>
            <a:ext cx="6579507" cy="1244828"/>
          </a:xfrm>
          <a:prstGeom prst="roundRect">
            <a:avLst>
              <a:gd name="adj" fmla="val 323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94" name="complete(data, ..., fill = list())…"/>
          <p:cNvSpPr txBox="1"/>
          <p:nvPr/>
        </p:nvSpPr>
        <p:spPr>
          <a:xfrm>
            <a:off x="3746954" y="9315474"/>
            <a:ext cx="3126659" cy="111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 sz="1400">
                <a:solidFill>
                  <a:srgbClr val="000000"/>
                </a:solidFill>
              </a:defRPr>
            </a:pPr>
            <a:r>
              <a:rPr b="1"/>
              <a:t>complete(</a:t>
            </a:r>
            <a:r>
              <a:t>data, ..., fill = list()</a:t>
            </a:r>
            <a:r>
              <a:rPr b="1"/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Adds to the data missing combinations of the values of the variables listed in … 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complete(mtcars, cyl, gear, carb)</a:t>
            </a:r>
          </a:p>
        </p:txBody>
      </p:sp>
      <p:sp>
        <p:nvSpPr>
          <p:cNvPr id="395" name="expand(data, ...)…"/>
          <p:cNvSpPr txBox="1"/>
          <p:nvPr/>
        </p:nvSpPr>
        <p:spPr>
          <a:xfrm>
            <a:off x="6830686" y="9315474"/>
            <a:ext cx="3328452" cy="1115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expand(</a:t>
            </a:r>
            <a:r>
              <a:rPr b="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Create new tibble with all possible combinations of the values of the variables listed in … 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6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expand(mtcars, cyl, gear, carb)</a:t>
            </a:r>
          </a:p>
        </p:txBody>
      </p:sp>
      <p:sp>
        <p:nvSpPr>
          <p:cNvPr id="396" name="The tibble package provides a new…"/>
          <p:cNvSpPr txBox="1"/>
          <p:nvPr/>
        </p:nvSpPr>
        <p:spPr>
          <a:xfrm>
            <a:off x="202064" y="1020631"/>
            <a:ext cx="3270288" cy="2501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tibble</a:t>
            </a:r>
            <a:r>
              <a:t> package provides a new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S3 class for storing tabular data, the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tibble. Tibbles inherit the data frame 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class, but improve three behaviors:</a:t>
            </a:r>
          </a:p>
          <a:p>
            <a:pPr marL="190500" indent="-762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Subsetting</a:t>
            </a:r>
            <a:r>
              <a:t> - [ always returns a new tibble, [[ and $ always return a vector.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No partial matching</a:t>
            </a:r>
            <a:r>
              <a:t> - You must use full </a:t>
            </a:r>
          </a:p>
          <a:p>
            <a:pPr indent="114300"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column names when subsetting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Display</a:t>
            </a:r>
            <a:r>
              <a:t> - When you print a tibble, R provides a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concise view of the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data that fits on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one screen</a:t>
            </a:r>
          </a:p>
        </p:txBody>
      </p:sp>
      <p:pic>
        <p:nvPicPr>
          <p:cNvPr id="397" name="tidyr.png" descr="tidy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91979" y="195760"/>
            <a:ext cx="1384301" cy="1604360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RStudio® is a trademark of RStudio, Inc.  •  CC BY RStudio •  info@rstudio.com  •  844-448-1212 • rstudio.com •  Learn more with tidyverse.org  •  readr  1.1.0 •  tibble  1.2.12 •  tidyr  0.6.0 •  Updated: 2017-01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with </a:t>
            </a:r>
            <a:r>
              <a:rPr u="sng">
                <a:hlinkClick r:id="rId7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2017-01</a:t>
            </a:r>
          </a:p>
        </p:txBody>
      </p:sp>
      <p:pic>
        <p:nvPicPr>
          <p:cNvPr id="39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01" name="Line"/>
          <p:cNvSpPr/>
          <p:nvPr/>
        </p:nvSpPr>
        <p:spPr>
          <a:xfrm>
            <a:off x="3713228" y="51405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02" name="Tibbles - an enhanced data frame"/>
          <p:cNvSpPr txBox="1"/>
          <p:nvPr/>
        </p:nvSpPr>
        <p:spPr>
          <a:xfrm>
            <a:off x="269988" y="4876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Tibbles</a:t>
            </a:r>
            <a:r>
              <a:rPr sz="1200"/>
              <a:t> - an enhanced data frame</a:t>
            </a:r>
          </a:p>
        </p:txBody>
      </p:sp>
      <p:sp>
        <p:nvSpPr>
          <p:cNvPr id="403" name="Split Cells"/>
          <p:cNvSpPr txBox="1"/>
          <p:nvPr/>
        </p:nvSpPr>
        <p:spPr>
          <a:xfrm>
            <a:off x="10572878" y="475729"/>
            <a:ext cx="13474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Split Cells</a:t>
            </a:r>
          </a:p>
        </p:txBody>
      </p:sp>
      <p:sp>
        <p:nvSpPr>
          <p:cNvPr id="404" name="Line"/>
          <p:cNvSpPr/>
          <p:nvPr/>
        </p:nvSpPr>
        <p:spPr>
          <a:xfrm>
            <a:off x="10572878" y="514058"/>
            <a:ext cx="141851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405" name="tibble.png" descr="tibbl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704385" y="822803"/>
            <a:ext cx="704373" cy="816345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Control the default appearance with options:…"/>
          <p:cNvSpPr txBox="1"/>
          <p:nvPr/>
        </p:nvSpPr>
        <p:spPr>
          <a:xfrm>
            <a:off x="212181" y="5772480"/>
            <a:ext cx="3178308" cy="1207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Control the default appearance with options:</a:t>
            </a:r>
          </a:p>
          <a:p>
            <a:pPr lvl="2" marL="152400" indent="1905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options(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tibble.print_max = n, tibble.print_min = m, tibble.width = Inf</a:t>
            </a:r>
            <a:r>
              <a:rPr b="1"/>
              <a:t>)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View full data set with </a:t>
            </a:r>
            <a:r>
              <a:rPr b="1"/>
              <a:t>View() </a:t>
            </a:r>
            <a:r>
              <a:t>or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 </a:t>
            </a:r>
            <a:r>
              <a:rPr b="1"/>
              <a:t>glimpse()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Revert to data frame with </a:t>
            </a:r>
            <a:r>
              <a:rPr b="1"/>
              <a:t>as.data.frame()</a:t>
            </a:r>
          </a:p>
        </p:txBody>
      </p:sp>
      <p:sp>
        <p:nvSpPr>
          <p:cNvPr id="407" name="data frame display"/>
          <p:cNvSpPr txBox="1"/>
          <p:nvPr/>
        </p:nvSpPr>
        <p:spPr>
          <a:xfrm>
            <a:off x="2005361" y="5523877"/>
            <a:ext cx="133387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data frame display</a:t>
            </a:r>
          </a:p>
        </p:txBody>
      </p:sp>
      <p:sp>
        <p:nvSpPr>
          <p:cNvPr id="408" name="tibble display"/>
          <p:cNvSpPr txBox="1"/>
          <p:nvPr/>
        </p:nvSpPr>
        <p:spPr>
          <a:xfrm>
            <a:off x="2167134" y="4241686"/>
            <a:ext cx="1010333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tibble </a:t>
            </a:r>
            <a:r>
              <a:t>display</a:t>
            </a:r>
          </a:p>
        </p:txBody>
      </p:sp>
      <p:grpSp>
        <p:nvGrpSpPr>
          <p:cNvPr id="413" name="Group"/>
          <p:cNvGrpSpPr/>
          <p:nvPr/>
        </p:nvGrpSpPr>
        <p:grpSpPr>
          <a:xfrm>
            <a:off x="321327" y="7175797"/>
            <a:ext cx="3082562" cy="1814577"/>
            <a:chOff x="0" y="15753"/>
            <a:chExt cx="3082560" cy="1814575"/>
          </a:xfrm>
        </p:grpSpPr>
        <p:sp>
          <p:nvSpPr>
            <p:cNvPr id="409" name="Rounded Rectangle"/>
            <p:cNvSpPr/>
            <p:nvPr/>
          </p:nvSpPr>
          <p:spPr>
            <a:xfrm>
              <a:off x="65743" y="44823"/>
              <a:ext cx="3016818" cy="1757353"/>
            </a:xfrm>
            <a:prstGeom prst="roundRect">
              <a:avLst>
                <a:gd name="adj" fmla="val 6095"/>
              </a:avLst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0" name="tibble(…)…"/>
            <p:cNvSpPr txBox="1"/>
            <p:nvPr/>
          </p:nvSpPr>
          <p:spPr>
            <a:xfrm>
              <a:off x="0" y="15753"/>
              <a:ext cx="2665234" cy="1814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t">
              <a:normAutofit fontScale="100000" lnSpcReduction="0"/>
            </a:bodyPr>
            <a:lstStyle/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columns.</a:t>
              </a:r>
            </a:p>
            <a:p>
              <a:pPr marL="228600" indent="-114300">
                <a:lnSpc>
                  <a:spcPct val="90000"/>
                </a:lnSpc>
                <a:spcBef>
                  <a:spcPts val="1100"/>
                </a:spcBef>
                <a:defRPr b="0" i="1">
                  <a:solidFill>
                    <a:schemeClr val="accent6"/>
                  </a:solidFill>
                </a:defRPr>
              </a:pPr>
              <a:r>
                <a:rPr b="1"/>
                <a:t>tibble</a:t>
              </a:r>
              <a:r>
                <a:t>(x = 1:3, y = c("a", "b", "c"))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tribble(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rows.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 i="1">
                  <a:solidFill>
                    <a:schemeClr val="accent6"/>
                  </a:solidFill>
                </a:defRPr>
              </a:pPr>
              <a:r>
                <a:rPr b="1"/>
                <a:t>tribble</a:t>
              </a:r>
              <a:r>
                <a:t>( ~x,     ~y,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6"/>
                  </a:solidFill>
                </a:defRPr>
              </a:pPr>
              <a:r>
                <a:t>                   1,    "a",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6"/>
                  </a:solidFill>
                </a:defRPr>
              </a:pPr>
              <a:r>
                <a:t>                   2,    "b",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6"/>
                  </a:solidFill>
                </a:defRPr>
              </a:pPr>
              <a:r>
                <a:t>                   3,    "c")</a:t>
              </a:r>
            </a:p>
          </p:txBody>
        </p:sp>
        <p:sp>
          <p:nvSpPr>
            <p:cNvPr id="411" name="A tibble: 3 × 2…"/>
            <p:cNvSpPr/>
            <p:nvPr/>
          </p:nvSpPr>
          <p:spPr>
            <a:xfrm>
              <a:off x="1767262" y="848518"/>
              <a:ext cx="1189359" cy="88965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A tibble: 3 × 2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    x     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&lt;int&gt; &lt;dbl&gt;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1     1     a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2     2     b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3     3     c</a:t>
              </a:r>
            </a:p>
          </p:txBody>
        </p:sp>
        <p:sp>
          <p:nvSpPr>
            <p:cNvPr id="412" name="Both…"/>
            <p:cNvSpPr/>
            <p:nvPr/>
          </p:nvSpPr>
          <p:spPr>
            <a:xfrm>
              <a:off x="2303204" y="117375"/>
              <a:ext cx="717154" cy="77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17" y="0"/>
                  </a:moveTo>
                  <a:cubicBezTo>
                    <a:pt x="1308" y="0"/>
                    <a:pt x="0" y="1212"/>
                    <a:pt x="0" y="2701"/>
                  </a:cubicBezTo>
                  <a:lnTo>
                    <a:pt x="0" y="14016"/>
                  </a:lnTo>
                  <a:cubicBezTo>
                    <a:pt x="0" y="15506"/>
                    <a:pt x="1308" y="16718"/>
                    <a:pt x="2917" y="16718"/>
                  </a:cubicBezTo>
                  <a:lnTo>
                    <a:pt x="8798" y="16718"/>
                  </a:lnTo>
                  <a:lnTo>
                    <a:pt x="10412" y="21600"/>
                  </a:lnTo>
                  <a:lnTo>
                    <a:pt x="12348" y="16718"/>
                  </a:lnTo>
                  <a:lnTo>
                    <a:pt x="18695" y="16718"/>
                  </a:lnTo>
                  <a:cubicBezTo>
                    <a:pt x="20304" y="16718"/>
                    <a:pt x="21600" y="15506"/>
                    <a:pt x="21600" y="14016"/>
                  </a:cubicBezTo>
                  <a:lnTo>
                    <a:pt x="21600" y="2701"/>
                  </a:lnTo>
                  <a:cubicBezTo>
                    <a:pt x="21600" y="1212"/>
                    <a:pt x="20304" y="0"/>
                    <a:pt x="18695" y="0"/>
                  </a:cubicBezTo>
                  <a:lnTo>
                    <a:pt x="2917" y="0"/>
                  </a:lnTo>
                  <a:close/>
                </a:path>
              </a:pathLst>
            </a:custGeom>
            <a:solidFill>
              <a:schemeClr val="accent6">
                <a:satOff val="21212"/>
                <a:lumOff val="686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Both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make this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 tibble</a:t>
              </a:r>
            </a:p>
          </p:txBody>
        </p:sp>
      </p:grpSp>
      <p:graphicFrame>
        <p:nvGraphicFramePr>
          <p:cNvPr id="414" name="Table"/>
          <p:cNvGraphicFramePr/>
          <p:nvPr/>
        </p:nvGraphicFramePr>
        <p:xfrm>
          <a:off x="543116" y="3614505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</a:tblGrid>
              <a:tr h="11549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
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15" name="Shape"/>
          <p:cNvSpPr/>
          <p:nvPr/>
        </p:nvSpPr>
        <p:spPr>
          <a:xfrm>
            <a:off x="555430" y="2961085"/>
            <a:ext cx="1842414" cy="1332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648"/>
                </a:moveTo>
                <a:lnTo>
                  <a:pt x="16323" y="0"/>
                </a:lnTo>
                <a:lnTo>
                  <a:pt x="21600" y="12388"/>
                </a:lnTo>
                <a:lnTo>
                  <a:pt x="16306" y="21600"/>
                </a:lnTo>
                <a:lnTo>
                  <a:pt x="63" y="18230"/>
                </a:lnTo>
                <a:lnTo>
                  <a:pt x="0" y="10648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416" name="Table"/>
          <p:cNvGraphicFramePr/>
          <p:nvPr/>
        </p:nvGraphicFramePr>
        <p:xfrm>
          <a:off x="548376" y="3611623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417" name="Shape"/>
          <p:cNvSpPr/>
          <p:nvPr/>
        </p:nvSpPr>
        <p:spPr>
          <a:xfrm>
            <a:off x="1135397" y="4512981"/>
            <a:ext cx="1163559" cy="1081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69"/>
                </a:moveTo>
                <a:lnTo>
                  <a:pt x="15050" y="0"/>
                </a:lnTo>
                <a:lnTo>
                  <a:pt x="21600" y="11318"/>
                </a:lnTo>
                <a:lnTo>
                  <a:pt x="15088" y="21600"/>
                </a:lnTo>
                <a:lnTo>
                  <a:pt x="100" y="10327"/>
                </a:lnTo>
                <a:lnTo>
                  <a:pt x="0" y="669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418" name="Table"/>
          <p:cNvGraphicFramePr/>
          <p:nvPr/>
        </p:nvGraphicFramePr>
        <p:xfrm>
          <a:off x="1132196" y="4545829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419" name="# A tibble: 234 × 6…"/>
          <p:cNvSpPr/>
          <p:nvPr/>
        </p:nvSpPr>
        <p:spPr>
          <a:xfrm>
            <a:off x="1945117" y="2962306"/>
            <a:ext cx="1464339" cy="1330376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A tibble: 234 × 6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manufacturer      model displ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&lt;chr&gt;      &lt;chr&gt; &lt;dbl&gt;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2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4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5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6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7          audi         a4   3.1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8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9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10         audi a4 quattro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... with 224 more rows, and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more variables: year &lt;int&gt;,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cyl &lt;int&gt;, trans &lt;chr&gt;</a:t>
            </a:r>
          </a:p>
        </p:txBody>
      </p:sp>
      <p:sp>
        <p:nvSpPr>
          <p:cNvPr id="420" name="156 1999   6   auto(l4)…"/>
          <p:cNvSpPr/>
          <p:nvPr/>
        </p:nvSpPr>
        <p:spPr>
          <a:xfrm>
            <a:off x="1945117" y="4513553"/>
            <a:ext cx="1464339" cy="1080690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156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157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158 2008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159 2008   8   auto(s4)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160 1999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161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162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163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164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165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166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[ reached getOption("max.print") -- omitted 68 rows ]</a:t>
            </a:r>
          </a:p>
        </p:txBody>
      </p:sp>
      <p:sp>
        <p:nvSpPr>
          <p:cNvPr id="421" name="A large table to display"/>
          <p:cNvSpPr txBox="1"/>
          <p:nvPr/>
        </p:nvSpPr>
        <p:spPr>
          <a:xfrm>
            <a:off x="522845" y="5315018"/>
            <a:ext cx="957008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 algn="ctr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A large table to display</a:t>
            </a:r>
          </a:p>
        </p:txBody>
      </p:sp>
      <p:sp>
        <p:nvSpPr>
          <p:cNvPr id="422" name="as_tibble(x, …) Convert data frame to tibble.…"/>
          <p:cNvSpPr txBox="1"/>
          <p:nvPr/>
        </p:nvSpPr>
        <p:spPr>
          <a:xfrm>
            <a:off x="306399" y="8933499"/>
            <a:ext cx="3133864" cy="96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6"/>
                </a:solidFill>
              </a:rPr>
              <a:t>Convert data frame to tibble.</a:t>
            </a:r>
            <a:r>
              <a:rPr>
                <a:solidFill>
                  <a:srgbClr val="FF7E79"/>
                </a:solidFill>
              </a:rPr>
              <a:t> 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enframe(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name = "name", value = "value"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6"/>
                </a:solidFill>
              </a:rPr>
              <a:t>Convert named vector to a tibble</a:t>
            </a:r>
            <a:endParaRPr>
              <a:solidFill>
                <a:srgbClr val="FF7E79"/>
              </a:solidFill>
            </a:endParaRPr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6"/>
                </a:solidFill>
              </a:rPr>
              <a:t>Test whether x is a tibble.</a:t>
            </a:r>
          </a:p>
        </p:txBody>
      </p:sp>
      <p:sp>
        <p:nvSpPr>
          <p:cNvPr id="423" name="CONSTRUCT A TIBBLE IN TWO WAYS"/>
          <p:cNvSpPr txBox="1"/>
          <p:nvPr/>
        </p:nvSpPr>
        <p:spPr>
          <a:xfrm>
            <a:off x="289887" y="6959424"/>
            <a:ext cx="24071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CONSTRUCT A TIBBLE IN TWO WAYS</a:t>
            </a:r>
          </a:p>
        </p:txBody>
      </p:sp>
      <p:sp>
        <p:nvSpPr>
          <p:cNvPr id="424" name="Line"/>
          <p:cNvSpPr/>
          <p:nvPr/>
        </p:nvSpPr>
        <p:spPr>
          <a:xfrm>
            <a:off x="281129" y="6925043"/>
            <a:ext cx="313360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25" name="Line"/>
          <p:cNvSpPr/>
          <p:nvPr/>
        </p:nvSpPr>
        <p:spPr>
          <a:xfrm>
            <a:off x="3709491" y="6929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26" name="Expand Tables - quickly create tables with combinations of values"/>
          <p:cNvSpPr txBox="1"/>
          <p:nvPr/>
        </p:nvSpPr>
        <p:spPr>
          <a:xfrm>
            <a:off x="3724388" y="9049739"/>
            <a:ext cx="515771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Expand Tables</a:t>
            </a:r>
            <a:r>
              <a:rPr sz="1200"/>
              <a:t> - quickly create tables with combinations of values</a:t>
            </a:r>
          </a:p>
        </p:txBody>
      </p:sp>
      <p:sp>
        <p:nvSpPr>
          <p:cNvPr id="427" name="Line"/>
          <p:cNvSpPr/>
          <p:nvPr/>
        </p:nvSpPr>
        <p:spPr>
          <a:xfrm>
            <a:off x="3713228" y="9088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28" name="Tidy Data with Tidyr"/>
          <p:cNvSpPr txBox="1"/>
          <p:nvPr/>
        </p:nvSpPr>
        <p:spPr>
          <a:xfrm>
            <a:off x="3724388" y="475729"/>
            <a:ext cx="268192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6"/>
                </a:solidFill>
              </a:defRPr>
            </a:pPr>
            <a:r>
              <a:t>Tidy Data with Tidyr</a:t>
            </a:r>
          </a:p>
        </p:txBody>
      </p:sp>
      <p:sp>
        <p:nvSpPr>
          <p:cNvPr id="429" name="Line"/>
          <p:cNvSpPr/>
          <p:nvPr/>
        </p:nvSpPr>
        <p:spPr>
          <a:xfrm>
            <a:off x="279400" y="508000"/>
            <a:ext cx="3136901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