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creativecommons.org/licenses/by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4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0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2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Summarise Cases</a:t>
            </a:r>
          </a:p>
        </p:txBody>
      </p:sp>
      <p:sp>
        <p:nvSpPr>
          <p:cNvPr id="123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4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25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27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28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31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2" name="Use group_by() to created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created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33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34" name="These apply summary functions to columns to create a new table. Summary functions take vectors as input and return one value (see back)."/>
          <p:cNvSpPr txBox="1"/>
          <p:nvPr/>
        </p:nvSpPr>
        <p:spPr>
          <a:xfrm>
            <a:off x="323328" y="34783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table. Summary functions take vectors as input and return one value (see back).</a:t>
            </a:r>
          </a:p>
        </p:txBody>
      </p:sp>
      <p:sp>
        <p:nvSpPr>
          <p:cNvPr id="135" name="VARIATIONS…"/>
          <p:cNvSpPr txBox="1"/>
          <p:nvPr/>
        </p:nvSpPr>
        <p:spPr>
          <a:xfrm>
            <a:off x="323328" y="58854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323328" y="43781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881133" y="43773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8" name="Line"/>
          <p:cNvSpPr/>
          <p:nvPr/>
        </p:nvSpPr>
        <p:spPr>
          <a:xfrm>
            <a:off x="709542" y="44948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39" name="Table"/>
          <p:cNvGraphicFramePr/>
          <p:nvPr/>
        </p:nvGraphicFramePr>
        <p:xfrm>
          <a:off x="323328" y="51422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0" name="Table"/>
          <p:cNvGraphicFramePr/>
          <p:nvPr/>
        </p:nvGraphicFramePr>
        <p:xfrm>
          <a:off x="882128" y="51446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41" name="Line"/>
          <p:cNvSpPr/>
          <p:nvPr/>
        </p:nvSpPr>
        <p:spPr>
          <a:xfrm>
            <a:off x="709542" y="52589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2" name="summarise(.data, …) Compute table of summaries. Also summarise_().  summarise(mtcars, avg = mean(mpg))…"/>
          <p:cNvSpPr txBox="1"/>
          <p:nvPr/>
        </p:nvSpPr>
        <p:spPr>
          <a:xfrm>
            <a:off x="1388325" y="43145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Also </a:t>
            </a:r>
            <a:r>
              <a:rPr b="1"/>
              <a:t>summarise_</a:t>
            </a:r>
            <a:r>
              <a:t>().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43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144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45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46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47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48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49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filter(.data, …) Extract rows that meet logical criteria. Also filter_(). filter(iris, Sepal.Length &gt; 7)…"/>
          <p:cNvSpPr txBox="1"/>
          <p:nvPr/>
        </p:nvSpPr>
        <p:spPr>
          <a:xfrm>
            <a:off x="5889308" y="28705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Also </a:t>
            </a:r>
            <a:r>
              <a:rPr b="1"/>
              <a:t>filter_()</a:t>
            </a:r>
            <a:r>
              <a:t>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Also </a:t>
            </a:r>
            <a:r>
              <a:rPr b="1"/>
              <a:t>distinct_()</a:t>
            </a:r>
            <a:r>
              <a:t>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Also </a:t>
            </a:r>
            <a:r>
              <a:rPr b="1"/>
              <a:t>slice_()</a:t>
            </a:r>
            <a:r>
              <a:t>. </a:t>
            </a: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54" name="Row functions return a subset of rows as a new table. Use a variant that ends in _ for non-standard evaluation friendly cod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 Use a variant that ends in _ for non-standard evaluation friendly code.</a:t>
            </a:r>
          </a:p>
        </p:txBody>
      </p:sp>
      <p:sp>
        <p:nvSpPr>
          <p:cNvPr id="155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arrange(.data, …)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Order rows by values of a column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59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60" name="Group Cases"/>
          <p:cNvSpPr txBox="1"/>
          <p:nvPr/>
        </p:nvSpPr>
        <p:spPr>
          <a:xfrm>
            <a:off x="323328" y="68197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Group Cases</a:t>
            </a:r>
          </a:p>
        </p:txBody>
      </p:sp>
      <p:sp>
        <p:nvSpPr>
          <p:cNvPr id="161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Cases</a:t>
            </a:r>
          </a:p>
        </p:txBody>
      </p:sp>
      <p:sp>
        <p:nvSpPr>
          <p:cNvPr id="162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63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64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65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66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8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" name="Column functions return a set of columns as a new table. Use a variant that ends in _ for non-standard evaluation friendly code."/>
          <p:cNvSpPr txBox="1"/>
          <p:nvPr/>
        </p:nvSpPr>
        <p:spPr>
          <a:xfrm>
            <a:off x="9401723" y="2320095"/>
            <a:ext cx="4059428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table. Use a variant that ends in _ for non-standard evaluation friendly code.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9429362" y="3970227"/>
            <a:ext cx="4046310" cy="636581"/>
            <a:chOff x="0" y="0"/>
            <a:chExt cx="4046308" cy="636580"/>
          </a:xfrm>
        </p:grpSpPr>
        <p:sp>
          <p:nvSpPr>
            <p:cNvPr id="170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71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72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74" name="select(.data, …)…"/>
          <p:cNvSpPr txBox="1"/>
          <p:nvPr/>
        </p:nvSpPr>
        <p:spPr>
          <a:xfrm>
            <a:off x="10467445" y="28054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by name. Also </a:t>
            </a:r>
            <a:r>
              <a:rPr b="1"/>
              <a:t>select_if()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select(iris, Sepal.Length, Species)</a:t>
            </a:r>
          </a:p>
        </p:txBody>
      </p:sp>
      <p:sp>
        <p:nvSpPr>
          <p:cNvPr id="175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sp>
        <p:nvSpPr>
          <p:cNvPr id="176" name="Use these helpers with select (),…"/>
          <p:cNvSpPr txBox="1"/>
          <p:nvPr/>
        </p:nvSpPr>
        <p:spPr>
          <a:xfrm>
            <a:off x="9409755" y="3553965"/>
            <a:ext cx="226070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77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0033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78" name="mutate(.data, …)  Compute new column(s).…"/>
          <p:cNvSpPr txBox="1"/>
          <p:nvPr/>
        </p:nvSpPr>
        <p:spPr>
          <a:xfrm>
            <a:off x="10467445" y="5809592"/>
            <a:ext cx="2912301" cy="435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</a:t>
            </a:r>
            <a:br/>
            <a:r>
              <a:rPr i="1"/>
              <a:t>mutate_all(faithful, funs(log(.), log2(.)))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mutate_if(</a:t>
            </a:r>
            <a:r>
              <a:t>.tbl, .predicate, .funs, …</a:t>
            </a:r>
            <a:r>
              <a:rPr b="1"/>
              <a:t>)</a:t>
            </a:r>
            <a:r>
              <a:t> </a:t>
            </a:r>
            <a:br/>
            <a:r>
              <a:t>Apply funs to all columns of one type. </a:t>
            </a:r>
            <a:br/>
            <a:r>
              <a:t>Use with </a:t>
            </a:r>
            <a:r>
              <a:rPr b="1"/>
              <a:t>funs()</a:t>
            </a:r>
            <a:r>
              <a:t>.</a:t>
            </a:r>
            <a:br/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79" name="MAKE NEW VARIABLES"/>
          <p:cNvSpPr txBox="1"/>
          <p:nvPr/>
        </p:nvSpPr>
        <p:spPr>
          <a:xfrm>
            <a:off x="9426688" y="47062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80" name="Line"/>
          <p:cNvSpPr/>
          <p:nvPr/>
        </p:nvSpPr>
        <p:spPr>
          <a:xfrm>
            <a:off x="9435669" y="46875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1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182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83" name="Table"/>
          <p:cNvGraphicFramePr/>
          <p:nvPr/>
        </p:nvGraphicFramePr>
        <p:xfrm>
          <a:off x="4829373" y="28279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4" name="Table"/>
          <p:cNvGraphicFramePr/>
          <p:nvPr/>
        </p:nvGraphicFramePr>
        <p:xfrm>
          <a:off x="5388173" y="28302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Table"/>
          <p:cNvGraphicFramePr/>
          <p:nvPr/>
        </p:nvGraphicFramePr>
        <p:xfrm>
          <a:off x="4829373" y="34924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5388173" y="34948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187" name="Line"/>
          <p:cNvSpPr/>
          <p:nvPr/>
        </p:nvSpPr>
        <p:spPr>
          <a:xfrm>
            <a:off x="5215587" y="36091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8" name="Table"/>
          <p:cNvGraphicFramePr/>
          <p:nvPr/>
        </p:nvGraphicFramePr>
        <p:xfrm>
          <a:off x="4829373" y="42130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5388173" y="42154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5215587" y="43297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1" name="Table"/>
          <p:cNvGraphicFramePr/>
          <p:nvPr/>
        </p:nvGraphicFramePr>
        <p:xfrm>
          <a:off x="4829373" y="54754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2" name="Table"/>
          <p:cNvGraphicFramePr/>
          <p:nvPr/>
        </p:nvGraphicFramePr>
        <p:xfrm>
          <a:off x="5388173" y="54778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5215587" y="55921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4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96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7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8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9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0" name="Table"/>
          <p:cNvGraphicFramePr/>
          <p:nvPr/>
        </p:nvGraphicFramePr>
        <p:xfrm>
          <a:off x="9427123" y="28540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9985923" y="28563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2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3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4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05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6" name="Table"/>
          <p:cNvGraphicFramePr/>
          <p:nvPr/>
        </p:nvGraphicFramePr>
        <p:xfrm>
          <a:off x="9427123" y="58585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7" name="Table"/>
          <p:cNvGraphicFramePr/>
          <p:nvPr/>
        </p:nvGraphicFramePr>
        <p:xfrm>
          <a:off x="9960523" y="58608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8" name="Line"/>
          <p:cNvSpPr/>
          <p:nvPr/>
        </p:nvSpPr>
        <p:spPr>
          <a:xfrm>
            <a:off x="9800637" y="59751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9" name="Table"/>
          <p:cNvGraphicFramePr/>
          <p:nvPr/>
        </p:nvGraphicFramePr>
        <p:xfrm>
          <a:off x="9427123" y="6481206"/>
          <a:ext cx="357982" cy="46275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9960523" y="6483555"/>
          <a:ext cx="122238" cy="4714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1" name="Line"/>
          <p:cNvSpPr/>
          <p:nvPr/>
        </p:nvSpPr>
        <p:spPr>
          <a:xfrm>
            <a:off x="9800637" y="65978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2" name="Table"/>
          <p:cNvGraphicFramePr/>
          <p:nvPr/>
        </p:nvGraphicFramePr>
        <p:xfrm>
          <a:off x="9427123" y="70791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/>
        </p:nvGraphicFramePr>
        <p:xfrm>
          <a:off x="9858923" y="70815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9439823" y="77079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5" name="Table"/>
          <p:cNvGraphicFramePr/>
          <p:nvPr/>
        </p:nvGraphicFramePr>
        <p:xfrm>
          <a:off x="9858923" y="77102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6" name="Line"/>
          <p:cNvSpPr/>
          <p:nvPr/>
        </p:nvSpPr>
        <p:spPr>
          <a:xfrm>
            <a:off x="9686337" y="78245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7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8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9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323328" y="68604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00589" y="39527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ummary function"/>
          <p:cNvSpPr txBox="1"/>
          <p:nvPr/>
        </p:nvSpPr>
        <p:spPr>
          <a:xfrm>
            <a:off x="1769801" y="39897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87961" y="54452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vectorized function"/>
          <p:cNvSpPr txBox="1"/>
          <p:nvPr/>
        </p:nvSpPr>
        <p:spPr>
          <a:xfrm>
            <a:off x="11214924" y="54754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31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2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36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7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41" name="Line"/>
          <p:cNvSpPr/>
          <p:nvPr/>
        </p:nvSpPr>
        <p:spPr>
          <a:xfrm>
            <a:off x="521558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9686337" y="72437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OFFSETS…"/>
          <p:cNvSpPr txBox="1"/>
          <p:nvPr/>
        </p:nvSpPr>
        <p:spPr>
          <a:xfrm>
            <a:off x="317648" y="2715787"/>
            <a:ext cx="3055254" cy="68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sp>
        <p:nvSpPr>
          <p:cNvPr id="248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249" name="Vectorized Functions"/>
          <p:cNvSpPr txBox="1"/>
          <p:nvPr/>
        </p:nvSpPr>
        <p:spPr>
          <a:xfrm>
            <a:off x="320788" y="691629"/>
            <a:ext cx="2792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Vectorized Functions</a:t>
            </a:r>
          </a:p>
        </p:txBody>
      </p:sp>
      <p:sp>
        <p:nvSpPr>
          <p:cNvPr id="250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251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2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53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Summary Functions</a:t>
            </a:r>
          </a:p>
        </p:txBody>
      </p:sp>
      <p:sp>
        <p:nvSpPr>
          <p:cNvPr id="254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5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256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257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s</a:t>
            </a:r>
            <a:r>
              <a:rPr b="1"/>
              <a:t>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dplyr::last()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dplyr::nth()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quantile()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min() 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max()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IQR()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mad() - mean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sd()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var() - variance</a:t>
            </a:r>
          </a:p>
        </p:txBody>
      </p:sp>
      <p:sp>
        <p:nvSpPr>
          <p:cNvPr id="258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Row Names</a:t>
            </a:r>
          </a:p>
        </p:txBody>
      </p:sp>
      <p:sp>
        <p:nvSpPr>
          <p:cNvPr id="259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0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261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26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3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266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7" name="Also has_rownames(), remove_rownames()"/>
          <p:cNvSpPr txBox="1"/>
          <p:nvPr/>
        </p:nvSpPr>
        <p:spPr>
          <a:xfrm>
            <a:off x="3734004" y="9988072"/>
            <a:ext cx="288559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has_</a:t>
            </a:r>
            <a:r>
              <a:rPr b="1"/>
              <a:t>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268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Combine Tables</a:t>
            </a:r>
          </a:p>
        </p:txBody>
      </p:sp>
      <p:sp>
        <p:nvSpPr>
          <p:cNvPr id="269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271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272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273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274" name="Use by = c(&quot;col1&quot;, &quot;col2&quot;)  to specify the column(s) to match on.…"/>
          <p:cNvSpPr txBox="1"/>
          <p:nvPr/>
        </p:nvSpPr>
        <p:spPr>
          <a:xfrm>
            <a:off x="7899607" y="7370905"/>
            <a:ext cx="2321241" cy="2327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"col2")</a:t>
            </a:r>
            <a:r>
              <a:t>  to specify the column(s)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with different names in each data set.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suffix to give to duplicate column names.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275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6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7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278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z.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z.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z. </a:t>
            </a:r>
            <a:br/>
            <a:r>
              <a:t>(Duplicates removed). union_all() retains duplicates.</a:t>
            </a:r>
          </a:p>
        </p:txBody>
      </p:sp>
      <p:sp>
        <p:nvSpPr>
          <p:cNvPr id="279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280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281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282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286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8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90" name="1.pdf" descr="1.pdf"/>
          <p:cNvPicPr>
            <a:picLocks noChangeAspect="1"/>
          </p:cNvPicPr>
          <p:nvPr/>
        </p:nvPicPr>
        <p:blipFill>
          <a:blip r:embed="rId10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4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291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92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3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295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97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06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298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9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00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1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2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03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304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5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07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Table"/>
          <p:cNvGraphicFramePr/>
          <p:nvPr/>
        </p:nvGraphicFramePr>
        <p:xfrm>
          <a:off x="7178788" y="73669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Table"/>
          <p:cNvGraphicFramePr/>
          <p:nvPr/>
        </p:nvGraphicFramePr>
        <p:xfrm>
          <a:off x="7127988" y="80156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Table"/>
          <p:cNvGraphicFramePr/>
          <p:nvPr/>
        </p:nvGraphicFramePr>
        <p:xfrm>
          <a:off x="7127988" y="87928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20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314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5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16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17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18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19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21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4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25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29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330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32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33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34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36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