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mailto:info@rstudio.com" TargetMode="External"/><Relationship Id="rId8" Type="http://schemas.openxmlformats.org/officeDocument/2006/relationships/hyperlink" Target="http://rstudio.com" TargetMode="External"/><Relationship Id="rId9" Type="http://schemas.openxmlformats.org/officeDocument/2006/relationships/hyperlink" Target="http://stringr.tidyverse.org/" TargetMode="External"/><Relationship Id="rId10" Type="http://schemas.openxmlformats.org/officeDocument/2006/relationships/hyperlink" Target="https://twitter.com/LVaudor" TargetMode="External"/><Relationship Id="rId11" Type="http://schemas.openxmlformats.org/officeDocument/2006/relationships/image" Target="../media/image6.png"/><Relationship Id="rId12" Type="http://schemas.openxmlformats.org/officeDocument/2006/relationships/hyperlink" Target="http://bit.ly/ISO639-1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stringr.tidyverse.org/" TargetMode="External"/><Relationship Id="rId7" Type="http://schemas.openxmlformats.org/officeDocument/2006/relationships/hyperlink" Target="https://twitter.com/LVaudor" TargetMode="External"/><Relationship Id="rId8" Type="http://schemas.openxmlformats.org/officeDocument/2006/relationships/image" Target="../media/image6.png"/><Relationship Id="rId9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"/>
          <p:cNvGrpSpPr/>
          <p:nvPr/>
        </p:nvGrpSpPr>
        <p:grpSpPr>
          <a:xfrm>
            <a:off x="5490034" y="5832791"/>
            <a:ext cx="266701" cy="495301"/>
            <a:chOff x="25400" y="25400"/>
            <a:chExt cx="266700" cy="495300"/>
          </a:xfrm>
        </p:grpSpPr>
        <p:sp>
          <p:nvSpPr>
            <p:cNvPr id="128" name="Rectangle"/>
            <p:cNvSpPr/>
            <p:nvPr/>
          </p:nvSpPr>
          <p:spPr>
            <a:xfrm>
              <a:off x="40792" y="29546"/>
              <a:ext cx="73036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29" name="Rectangle"/>
            <p:cNvSpPr/>
            <p:nvPr/>
          </p:nvSpPr>
          <p:spPr>
            <a:xfrm>
              <a:off x="110256" y="29546"/>
              <a:ext cx="73036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" name="Rectangle"/>
            <p:cNvSpPr/>
            <p:nvPr/>
          </p:nvSpPr>
          <p:spPr>
            <a:xfrm>
              <a:off x="183458" y="29546"/>
              <a:ext cx="730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31" name="Table"/>
            <p:cNvGraphicFramePr/>
            <p:nvPr/>
          </p:nvGraphicFramePr>
          <p:xfrm>
            <a:off x="25400" y="25400"/>
            <a:ext cx="2667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54000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137" name="Group"/>
          <p:cNvGrpSpPr/>
          <p:nvPr/>
        </p:nvGrpSpPr>
        <p:grpSpPr>
          <a:xfrm>
            <a:off x="4918093" y="5826149"/>
            <a:ext cx="371465" cy="495301"/>
            <a:chOff x="25400" y="25400"/>
            <a:chExt cx="371463" cy="495300"/>
          </a:xfrm>
        </p:grpSpPr>
        <p:sp>
          <p:nvSpPr>
            <p:cNvPr id="133" name="Rectangle"/>
            <p:cNvSpPr/>
            <p:nvPr/>
          </p:nvSpPr>
          <p:spPr>
            <a:xfrm>
              <a:off x="35300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34" name="Rectangle"/>
            <p:cNvSpPr/>
            <p:nvPr/>
          </p:nvSpPr>
          <p:spPr>
            <a:xfrm>
              <a:off x="168264" y="36187"/>
              <a:ext cx="73036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" name="Rectangle"/>
            <p:cNvSpPr/>
            <p:nvPr/>
          </p:nvSpPr>
          <p:spPr>
            <a:xfrm>
              <a:off x="304966" y="36187"/>
              <a:ext cx="73037" cy="461026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36" name="Table"/>
            <p:cNvGraphicFramePr/>
            <p:nvPr/>
          </p:nvGraphicFramePr>
          <p:xfrm>
            <a:off x="25400" y="25400"/>
            <a:ext cx="371464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358763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138" name="Join and Split"/>
          <p:cNvSpPr txBox="1"/>
          <p:nvPr/>
        </p:nvSpPr>
        <p:spPr>
          <a:xfrm>
            <a:off x="4794814" y="5279835"/>
            <a:ext cx="186340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Join and Split</a:t>
            </a:r>
          </a:p>
        </p:txBody>
      </p:sp>
      <p:sp>
        <p:nvSpPr>
          <p:cNvPr id="139" name="str_c(..., sep = &quot;&quot;, collapse = NULL) Join multiple strings into a single string. str_c(letters, LETTERS)…"/>
          <p:cNvSpPr txBox="1"/>
          <p:nvPr/>
        </p:nvSpPr>
        <p:spPr>
          <a:xfrm>
            <a:off x="6201675" y="5794304"/>
            <a:ext cx="2882901" cy="446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</a:t>
            </a:r>
            <a:r>
              <a:t>(..., sep = "", collapse = NULL) Join multiple strings into a single string. </a:t>
            </a:r>
            <a:r>
              <a:rPr i="1"/>
              <a:t>str_c(letters, LETTERS)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</a:t>
            </a:r>
            <a:r>
              <a:t>(..., sep = "", </a:t>
            </a:r>
            <a:r>
              <a:rPr b="1"/>
              <a:t>collapse = NULL</a:t>
            </a:r>
            <a:r>
              <a:t>) Collapse a vector of strings into a single string. </a:t>
            </a:r>
            <a:r>
              <a:rPr i="1"/>
              <a:t>str_c(letters, collapse = "")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str_dup</a:t>
            </a:r>
            <a:r>
              <a:t>(string, times) Repeat strings times times. </a:t>
            </a:r>
            <a:r>
              <a:rPr i="1"/>
              <a:t>str_dup(fruit, times = 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str_split_fixed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n) Split a vector of strings into a matrix of substrings (splitting at occurrences of a pattern match). Also </a:t>
            </a:r>
            <a:r>
              <a:rPr b="1"/>
              <a:t>str_split</a:t>
            </a:r>
            <a:r>
              <a:t> to return a list of substrings.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str_split_fixed(fruit, " ", n=2)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str_glue</a:t>
            </a:r>
            <a:r>
              <a:t>(…, .sep = "", .envir = parent.frame()) Create a string from strings and {expressions} to evaluate. </a:t>
            </a:r>
            <a:r>
              <a:rPr i="1"/>
              <a:t>str_glue("Pi is {pi}")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str_glue_data</a:t>
            </a:r>
            <a:r>
              <a:t>(.x, ..., .sep = "", .envir = parent.frame(), .na = "NA") Use a data frame, list, or environment to create a string from strings and {expressions} to evaluate. </a:t>
            </a:r>
            <a:r>
              <a:rPr i="1"/>
              <a:t>str_glue_data(mtcars, "{rownames(mtcars)} has {hp} hp")</a:t>
            </a:r>
          </a:p>
        </p:txBody>
      </p:sp>
      <p:grpSp>
        <p:nvGrpSpPr>
          <p:cNvPr id="153" name="Group"/>
          <p:cNvGrpSpPr/>
          <p:nvPr/>
        </p:nvGrpSpPr>
        <p:grpSpPr>
          <a:xfrm>
            <a:off x="4926257" y="8397064"/>
            <a:ext cx="860184" cy="496993"/>
            <a:chOff x="0" y="0"/>
            <a:chExt cx="860182" cy="496991"/>
          </a:xfrm>
        </p:grpSpPr>
        <p:sp>
          <p:nvSpPr>
            <p:cNvPr id="140" name="Rectangle"/>
            <p:cNvSpPr/>
            <p:nvPr/>
          </p:nvSpPr>
          <p:spPr>
            <a:xfrm>
              <a:off x="301683" y="376418"/>
              <a:ext cx="1457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" name="{xx}"/>
            <p:cNvSpPr txBox="1"/>
            <p:nvPr/>
          </p:nvSpPr>
          <p:spPr>
            <a:xfrm>
              <a:off x="241300" y="0"/>
              <a:ext cx="274038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{xx}</a:t>
              </a:r>
            </a:p>
          </p:txBody>
        </p:sp>
        <p:sp>
          <p:nvSpPr>
            <p:cNvPr id="142" name="Rectangle"/>
            <p:cNvSpPr/>
            <p:nvPr/>
          </p:nvSpPr>
          <p:spPr>
            <a:xfrm>
              <a:off x="0" y="57784"/>
              <a:ext cx="1584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" name="Rectangle"/>
            <p:cNvSpPr/>
            <p:nvPr/>
          </p:nvSpPr>
          <p:spPr>
            <a:xfrm>
              <a:off x="181123" y="57784"/>
              <a:ext cx="94954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" name="Square"/>
            <p:cNvSpPr/>
            <p:nvPr/>
          </p:nvSpPr>
          <p:spPr>
            <a:xfrm>
              <a:off x="476547" y="57784"/>
              <a:ext cx="1203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" name="Rectangle"/>
            <p:cNvSpPr/>
            <p:nvPr/>
          </p:nvSpPr>
          <p:spPr>
            <a:xfrm>
              <a:off x="790630" y="57784"/>
              <a:ext cx="695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" name="{yy}"/>
            <p:cNvSpPr txBox="1"/>
            <p:nvPr/>
          </p:nvSpPr>
          <p:spPr>
            <a:xfrm>
              <a:off x="558800" y="0"/>
              <a:ext cx="278305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{yy}</a:t>
              </a:r>
            </a:p>
          </p:txBody>
        </p:sp>
        <p:sp>
          <p:nvSpPr>
            <p:cNvPr id="147" name="Line"/>
            <p:cNvSpPr/>
            <p:nvPr/>
          </p:nvSpPr>
          <p:spPr>
            <a:xfrm>
              <a:off x="436247" y="212010"/>
              <a:ext cx="1" cy="1396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8" name="Rectangle"/>
            <p:cNvSpPr/>
            <p:nvPr/>
          </p:nvSpPr>
          <p:spPr>
            <a:xfrm>
              <a:off x="0" y="376418"/>
              <a:ext cx="1584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" name="Rectangle"/>
            <p:cNvSpPr/>
            <p:nvPr/>
          </p:nvSpPr>
          <p:spPr>
            <a:xfrm>
              <a:off x="181123" y="376418"/>
              <a:ext cx="94954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" name="Square"/>
            <p:cNvSpPr/>
            <p:nvPr/>
          </p:nvSpPr>
          <p:spPr>
            <a:xfrm>
              <a:off x="476547" y="376418"/>
              <a:ext cx="1203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" name="Rectangle"/>
            <p:cNvSpPr/>
            <p:nvPr/>
          </p:nvSpPr>
          <p:spPr>
            <a:xfrm>
              <a:off x="790630" y="376418"/>
              <a:ext cx="695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" name="Rectangle"/>
            <p:cNvSpPr/>
            <p:nvPr/>
          </p:nvSpPr>
          <p:spPr>
            <a:xfrm>
              <a:off x="619033" y="376418"/>
              <a:ext cx="1584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4" name="Line"/>
          <p:cNvSpPr/>
          <p:nvPr/>
        </p:nvSpPr>
        <p:spPr>
          <a:xfrm>
            <a:off x="5320179" y="606744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62" name="Group"/>
          <p:cNvGrpSpPr/>
          <p:nvPr/>
        </p:nvGrpSpPr>
        <p:grpSpPr>
          <a:xfrm>
            <a:off x="4918093" y="6962799"/>
            <a:ext cx="527878" cy="501943"/>
            <a:chOff x="25400" y="25400"/>
            <a:chExt cx="527876" cy="501941"/>
          </a:xfrm>
        </p:grpSpPr>
        <p:sp>
          <p:nvSpPr>
            <p:cNvPr id="155" name="Rectangle"/>
            <p:cNvSpPr/>
            <p:nvPr/>
          </p:nvSpPr>
          <p:spPr>
            <a:xfrm>
              <a:off x="371433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56" name="Rectangle"/>
            <p:cNvSpPr/>
            <p:nvPr/>
          </p:nvSpPr>
          <p:spPr>
            <a:xfrm>
              <a:off x="453597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57" name="Table"/>
            <p:cNvGraphicFramePr/>
            <p:nvPr/>
          </p:nvGraphicFramePr>
          <p:xfrm>
            <a:off x="356041" y="32041"/>
            <a:ext cx="197236" cy="4953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84535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160" name="Group"/>
            <p:cNvGrpSpPr/>
            <p:nvPr/>
          </p:nvGrpSpPr>
          <p:grpSpPr>
            <a:xfrm>
              <a:off x="25400" y="25400"/>
              <a:ext cx="152400" cy="495300"/>
              <a:chOff x="25400" y="25400"/>
              <a:chExt cx="152400" cy="495300"/>
            </a:xfrm>
          </p:grpSpPr>
          <p:sp>
            <p:nvSpPr>
              <p:cNvPr id="158" name="Rectangle"/>
              <p:cNvSpPr/>
              <p:nvPr/>
            </p:nvSpPr>
            <p:spPr>
              <a:xfrm>
                <a:off x="35300" y="36187"/>
                <a:ext cx="73036" cy="46102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chemeClr val="accent5">
                        <a:hueOff val="1261427"/>
                        <a:lumOff val="16825"/>
                      </a:schemeClr>
                    </a:solidFill>
                  </a:defRPr>
                </a:pPr>
              </a:p>
            </p:txBody>
          </p:sp>
          <p:graphicFrame>
            <p:nvGraphicFramePr>
              <p:cNvPr id="159" name="Table"/>
              <p:cNvGraphicFramePr/>
              <p:nvPr/>
            </p:nvGraphicFramePr>
            <p:xfrm>
              <a:off x="25400" y="25400"/>
              <a:ext cx="1524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39700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61" name="Line"/>
            <p:cNvSpPr/>
            <p:nvPr/>
          </p:nvSpPr>
          <p:spPr>
            <a:xfrm>
              <a:off x="173485" y="26670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4915684" y="7589181"/>
            <a:ext cx="1307359" cy="610730"/>
            <a:chOff x="19050" y="24271"/>
            <a:chExt cx="1307358" cy="610728"/>
          </a:xfrm>
        </p:grpSpPr>
        <p:grpSp>
          <p:nvGrpSpPr>
            <p:cNvPr id="172" name="Group"/>
            <p:cNvGrpSpPr/>
            <p:nvPr/>
          </p:nvGrpSpPr>
          <p:grpSpPr>
            <a:xfrm>
              <a:off x="19050" y="24711"/>
              <a:ext cx="232997" cy="496430"/>
              <a:chOff x="19050" y="24271"/>
              <a:chExt cx="232996" cy="496428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" name="Rectangle"/>
              <p:cNvSpPr/>
              <p:nvPr/>
            </p:nvSpPr>
            <p:spPr>
              <a:xfrm>
                <a:off x="188125" y="258762"/>
                <a:ext cx="4445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" name="Rectangle"/>
              <p:cNvSpPr/>
              <p:nvPr/>
            </p:nvSpPr>
            <p:spPr>
              <a:xfrm>
                <a:off x="178205" y="382912"/>
                <a:ext cx="508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9" name="Rectangle"/>
              <p:cNvSpPr/>
              <p:nvPr/>
            </p:nvSpPr>
            <p:spPr>
              <a:xfrm>
                <a:off x="153203" y="2700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0" name="Rectangle"/>
              <p:cNvSpPr/>
              <p:nvPr/>
            </p:nvSpPr>
            <p:spPr>
              <a:xfrm>
                <a:off x="21044" y="147866"/>
                <a:ext cx="2159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71" name="Table"/>
              <p:cNvGraphicFramePr/>
              <p:nvPr/>
            </p:nvGraphicFramePr>
            <p:xfrm>
              <a:off x="25400" y="25400"/>
              <a:ext cx="226647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946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73" name="Line"/>
            <p:cNvSpPr/>
            <p:nvPr/>
          </p:nvSpPr>
          <p:spPr>
            <a:xfrm>
              <a:off x="286201" y="26129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84" name="Group"/>
            <p:cNvGrpSpPr/>
            <p:nvPr/>
          </p:nvGrpSpPr>
          <p:grpSpPr>
            <a:xfrm>
              <a:off x="451657" y="24271"/>
              <a:ext cx="874752" cy="610729"/>
              <a:chOff x="19050" y="24271"/>
              <a:chExt cx="874750" cy="610728"/>
            </a:xfrm>
          </p:grpSpPr>
          <p:sp>
            <p:nvSpPr>
              <p:cNvPr id="174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5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21044" y="147866"/>
                <a:ext cx="203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78" name="Table"/>
              <p:cNvGraphicFramePr/>
              <p:nvPr/>
            </p:nvGraphicFramePr>
            <p:xfrm>
              <a:off x="25400" y="25400"/>
              <a:ext cx="228794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6093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183" name="Group"/>
              <p:cNvGrpSpPr/>
              <p:nvPr/>
            </p:nvGrpSpPr>
            <p:grpSpPr>
              <a:xfrm>
                <a:off x="242861" y="25400"/>
                <a:ext cx="650940" cy="609600"/>
                <a:chOff x="25400" y="25400"/>
                <a:chExt cx="650938" cy="609600"/>
              </a:xfrm>
            </p:grpSpPr>
            <p:sp>
              <p:nvSpPr>
                <p:cNvPr id="179" name="Rectangle"/>
                <p:cNvSpPr/>
                <p:nvPr/>
              </p:nvSpPr>
              <p:spPr>
                <a:xfrm>
                  <a:off x="35725" y="258762"/>
                  <a:ext cx="4445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0" name="Rectangle"/>
                <p:cNvSpPr/>
                <p:nvPr/>
              </p:nvSpPr>
              <p:spPr>
                <a:xfrm>
                  <a:off x="35725" y="382912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1" name="Rectangle"/>
                <p:cNvSpPr/>
                <p:nvPr/>
              </p:nvSpPr>
              <p:spPr>
                <a:xfrm>
                  <a:off x="35725" y="27001"/>
                  <a:ext cx="762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82" name="Table"/>
                <p:cNvGraphicFramePr/>
                <p:nvPr/>
              </p:nvGraphicFramePr>
              <p:xfrm>
                <a:off x="2540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50032"/>
                    </a:tblGrid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189" name="Group"/>
          <p:cNvGrpSpPr/>
          <p:nvPr/>
        </p:nvGrpSpPr>
        <p:grpSpPr>
          <a:xfrm>
            <a:off x="454489" y="8348989"/>
            <a:ext cx="552792" cy="441677"/>
            <a:chOff x="0" y="0"/>
            <a:chExt cx="552790" cy="441676"/>
          </a:xfrm>
        </p:grpSpPr>
        <p:sp>
          <p:nvSpPr>
            <p:cNvPr id="186" name="a string"/>
            <p:cNvSpPr txBox="1"/>
            <p:nvPr/>
          </p:nvSpPr>
          <p:spPr>
            <a:xfrm>
              <a:off x="63151" y="0"/>
              <a:ext cx="426489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187" name="A STRING"/>
            <p:cNvSpPr txBox="1"/>
            <p:nvPr/>
          </p:nvSpPr>
          <p:spPr>
            <a:xfrm>
              <a:off x="0" y="205535"/>
              <a:ext cx="552791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188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93" name="Group"/>
          <p:cNvGrpSpPr/>
          <p:nvPr/>
        </p:nvGrpSpPr>
        <p:grpSpPr>
          <a:xfrm>
            <a:off x="454489" y="7752089"/>
            <a:ext cx="552792" cy="428977"/>
            <a:chOff x="20729" y="0"/>
            <a:chExt cx="552790" cy="428976"/>
          </a:xfrm>
        </p:grpSpPr>
        <p:sp>
          <p:nvSpPr>
            <p:cNvPr id="190" name="A STRING"/>
            <p:cNvSpPr txBox="1"/>
            <p:nvPr/>
          </p:nvSpPr>
          <p:spPr>
            <a:xfrm>
              <a:off x="31575" y="-1"/>
              <a:ext cx="531100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191" name="a string"/>
            <p:cNvSpPr txBox="1"/>
            <p:nvPr/>
          </p:nvSpPr>
          <p:spPr>
            <a:xfrm>
              <a:off x="20729" y="192835"/>
              <a:ext cx="552792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192" name="Line"/>
            <p:cNvSpPr/>
            <p:nvPr/>
          </p:nvSpPr>
          <p:spPr>
            <a:xfrm>
              <a:off x="29712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01" name="Group"/>
          <p:cNvGrpSpPr/>
          <p:nvPr/>
        </p:nvGrpSpPr>
        <p:grpSpPr>
          <a:xfrm>
            <a:off x="862528" y="7195744"/>
            <a:ext cx="217085" cy="496430"/>
            <a:chOff x="24216" y="24271"/>
            <a:chExt cx="217083" cy="496428"/>
          </a:xfrm>
        </p:grpSpPr>
        <p:sp>
          <p:nvSpPr>
            <p:cNvPr id="194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" name="Rectangle"/>
            <p:cNvSpPr/>
            <p:nvPr/>
          </p:nvSpPr>
          <p:spPr>
            <a:xfrm>
              <a:off x="27394" y="24271"/>
              <a:ext cx="76201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" name="Rectangle"/>
            <p:cNvSpPr/>
            <p:nvPr/>
          </p:nvSpPr>
          <p:spPr>
            <a:xfrm>
              <a:off x="24216" y="271462"/>
              <a:ext cx="825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7" name="Rectangle"/>
            <p:cNvSpPr/>
            <p:nvPr/>
          </p:nvSpPr>
          <p:spPr>
            <a:xfrm>
              <a:off x="51205" y="382912"/>
              <a:ext cx="92079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8" name="Rectangle"/>
            <p:cNvSpPr/>
            <p:nvPr/>
          </p:nvSpPr>
          <p:spPr>
            <a:xfrm>
              <a:off x="150025" y="271462"/>
              <a:ext cx="825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9" name="Rectangle"/>
            <p:cNvSpPr/>
            <p:nvPr/>
          </p:nvSpPr>
          <p:spPr>
            <a:xfrm>
              <a:off x="165505" y="382912"/>
              <a:ext cx="66679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00" name="Table"/>
            <p:cNvGraphicFramePr/>
            <p:nvPr/>
          </p:nvGraphicFramePr>
          <p:xfrm>
            <a:off x="25400" y="25400"/>
            <a:ext cx="2159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3199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209" name="Group"/>
          <p:cNvGrpSpPr/>
          <p:nvPr/>
        </p:nvGrpSpPr>
        <p:grpSpPr>
          <a:xfrm>
            <a:off x="428737" y="7202818"/>
            <a:ext cx="217084" cy="496430"/>
            <a:chOff x="24216" y="24271"/>
            <a:chExt cx="217083" cy="496428"/>
          </a:xfrm>
        </p:grpSpPr>
        <p:sp>
          <p:nvSpPr>
            <p:cNvPr id="202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3" name="Rectangle"/>
            <p:cNvSpPr/>
            <p:nvPr/>
          </p:nvSpPr>
          <p:spPr>
            <a:xfrm>
              <a:off x="27394" y="24271"/>
              <a:ext cx="762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4" name="Rectangle"/>
            <p:cNvSpPr/>
            <p:nvPr/>
          </p:nvSpPr>
          <p:spPr>
            <a:xfrm>
              <a:off x="24216" y="258762"/>
              <a:ext cx="82558" cy="1270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5" name="Rectangle"/>
            <p:cNvSpPr/>
            <p:nvPr/>
          </p:nvSpPr>
          <p:spPr>
            <a:xfrm>
              <a:off x="51205" y="382912"/>
              <a:ext cx="920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6" name="Rectangle"/>
            <p:cNvSpPr/>
            <p:nvPr/>
          </p:nvSpPr>
          <p:spPr>
            <a:xfrm>
              <a:off x="150025" y="258762"/>
              <a:ext cx="82558" cy="1270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7" name="Rectangle"/>
            <p:cNvSpPr/>
            <p:nvPr/>
          </p:nvSpPr>
          <p:spPr>
            <a:xfrm>
              <a:off x="165505" y="382912"/>
              <a:ext cx="666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08" name="Table"/>
            <p:cNvGraphicFramePr/>
            <p:nvPr/>
          </p:nvGraphicFramePr>
          <p:xfrm>
            <a:off x="25400" y="25400"/>
            <a:ext cx="2159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15899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210" name="Line"/>
          <p:cNvSpPr/>
          <p:nvPr/>
        </p:nvSpPr>
        <p:spPr>
          <a:xfrm>
            <a:off x="690723" y="743940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14" name="Group"/>
          <p:cNvGrpSpPr/>
          <p:nvPr/>
        </p:nvGrpSpPr>
        <p:grpSpPr>
          <a:xfrm>
            <a:off x="880079" y="5819764"/>
            <a:ext cx="652123" cy="611513"/>
            <a:chOff x="24216" y="23487"/>
            <a:chExt cx="652122" cy="611512"/>
          </a:xfrm>
        </p:grpSpPr>
        <p:sp>
          <p:nvSpPr>
            <p:cNvPr id="211" name="Rectangle"/>
            <p:cNvSpPr/>
            <p:nvPr/>
          </p:nvSpPr>
          <p:spPr>
            <a:xfrm>
              <a:off x="24216" y="27001"/>
              <a:ext cx="1905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2" name="Rectangle"/>
            <p:cNvSpPr/>
            <p:nvPr/>
          </p:nvSpPr>
          <p:spPr>
            <a:xfrm>
              <a:off x="70248" y="23487"/>
              <a:ext cx="73037" cy="473726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13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218" name="Group"/>
          <p:cNvGrpSpPr/>
          <p:nvPr/>
        </p:nvGrpSpPr>
        <p:grpSpPr>
          <a:xfrm>
            <a:off x="428788" y="5821177"/>
            <a:ext cx="652123" cy="611513"/>
            <a:chOff x="24216" y="23487"/>
            <a:chExt cx="652122" cy="611512"/>
          </a:xfrm>
        </p:grpSpPr>
        <p:sp>
          <p:nvSpPr>
            <p:cNvPr id="215" name="Rectangle"/>
            <p:cNvSpPr/>
            <p:nvPr/>
          </p:nvSpPr>
          <p:spPr>
            <a:xfrm>
              <a:off x="24216" y="27001"/>
              <a:ext cx="1905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6" name="Rectangle"/>
            <p:cNvSpPr/>
            <p:nvPr/>
          </p:nvSpPr>
          <p:spPr>
            <a:xfrm>
              <a:off x="70248" y="23487"/>
              <a:ext cx="73037" cy="4737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17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219" name="Mutate Strings"/>
          <p:cNvSpPr txBox="1"/>
          <p:nvPr/>
        </p:nvSpPr>
        <p:spPr>
          <a:xfrm>
            <a:off x="303066" y="5275589"/>
            <a:ext cx="19459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Mutate Strings</a:t>
            </a:r>
          </a:p>
        </p:txBody>
      </p:sp>
      <p:sp>
        <p:nvSpPr>
          <p:cNvPr id="220" name="str_sub() &lt;- value. Replace substrings by identifying the substrings with str_sub() and assigning into the results.…"/>
          <p:cNvSpPr txBox="1"/>
          <p:nvPr/>
        </p:nvSpPr>
        <p:spPr>
          <a:xfrm>
            <a:off x="1709478" y="5789414"/>
            <a:ext cx="2832101" cy="3863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</a:t>
            </a:r>
            <a:r>
              <a:t>() </a:t>
            </a:r>
            <a:r>
              <a:rPr b="1"/>
              <a:t>&lt;-</a:t>
            </a:r>
            <a:r>
              <a:t> value. Replace substrings by identifying the substrings with str_sub() and assigning into the results.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str_sub(fruit, 1, 3) &lt;- "str"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replacement) Replace the first matched pattern in each string. </a:t>
            </a:r>
            <a:r>
              <a:rPr i="1"/>
              <a:t>str_replace(fruit,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str_replace_all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replacement) Replace all matched patterns in each string. </a:t>
            </a:r>
            <a:r>
              <a:rPr i="1"/>
              <a:t>str_replace_all(fruit,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str_to_lower</a:t>
            </a:r>
            <a:r>
              <a:t>(string, locale = "en")</a:t>
            </a:r>
            <a:r>
              <a:rPr baseline="31999"/>
              <a:t>1</a:t>
            </a:r>
            <a:r>
              <a:t> Convert strings to lower case. </a:t>
            </a:r>
            <a:r>
              <a:rPr i="1"/>
              <a:t>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str_to_upper</a:t>
            </a:r>
            <a:r>
              <a:t>(string, locale = "en")</a:t>
            </a:r>
            <a:r>
              <a:rPr baseline="31999"/>
              <a:t>1</a:t>
            </a:r>
            <a:r>
              <a:t> Convert strings to upper case. </a:t>
            </a:r>
            <a:r>
              <a:rPr i="1"/>
              <a:t>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str_to_title</a:t>
            </a:r>
            <a:r>
              <a:t>(string, locale = "en")</a:t>
            </a:r>
            <a:r>
              <a:rPr baseline="31999"/>
              <a:t>1</a:t>
            </a:r>
            <a:r>
              <a:t> Convert strings to title case. </a:t>
            </a:r>
            <a:r>
              <a:rPr i="1"/>
              <a:t>str_to_title(sentences)</a:t>
            </a:r>
          </a:p>
        </p:txBody>
      </p:sp>
      <p:sp>
        <p:nvSpPr>
          <p:cNvPr id="221" name="Line"/>
          <p:cNvSpPr/>
          <p:nvPr/>
        </p:nvSpPr>
        <p:spPr>
          <a:xfrm>
            <a:off x="690723" y="6051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39" name="Group"/>
          <p:cNvGrpSpPr/>
          <p:nvPr/>
        </p:nvGrpSpPr>
        <p:grpSpPr>
          <a:xfrm>
            <a:off x="428737" y="6595464"/>
            <a:ext cx="650876" cy="503504"/>
            <a:chOff x="24216" y="24271"/>
            <a:chExt cx="650874" cy="503502"/>
          </a:xfrm>
        </p:grpSpPr>
        <p:grpSp>
          <p:nvGrpSpPr>
            <p:cNvPr id="229" name="Group"/>
            <p:cNvGrpSpPr/>
            <p:nvPr/>
          </p:nvGrpSpPr>
          <p:grpSpPr>
            <a:xfrm>
              <a:off x="458007" y="24271"/>
              <a:ext cx="217085" cy="496429"/>
              <a:chOff x="24216" y="24271"/>
              <a:chExt cx="217083" cy="496428"/>
            </a:xfrm>
          </p:grpSpPr>
          <p:sp>
            <p:nvSpPr>
              <p:cNvPr id="222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Rectangle"/>
              <p:cNvSpPr/>
              <p:nvPr/>
            </p:nvSpPr>
            <p:spPr>
              <a:xfrm>
                <a:off x="24216" y="271462"/>
                <a:ext cx="825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Rectangle"/>
              <p:cNvSpPr/>
              <p:nvPr/>
            </p:nvSpPr>
            <p:spPr>
              <a:xfrm>
                <a:off x="150025" y="271462"/>
                <a:ext cx="825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28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37" name="Group"/>
            <p:cNvGrpSpPr/>
            <p:nvPr/>
          </p:nvGrpSpPr>
          <p:grpSpPr>
            <a:xfrm>
              <a:off x="24216" y="31345"/>
              <a:ext cx="217084" cy="496429"/>
              <a:chOff x="24216" y="24271"/>
              <a:chExt cx="217083" cy="496428"/>
            </a:xfrm>
          </p:grpSpPr>
          <p:sp>
            <p:nvSpPr>
              <p:cNvPr id="230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Rectangle"/>
              <p:cNvSpPr/>
              <p:nvPr/>
            </p:nvSpPr>
            <p:spPr>
              <a:xfrm>
                <a:off x="24216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4" name="Rectangle"/>
              <p:cNvSpPr/>
              <p:nvPr/>
            </p:nvSpPr>
            <p:spPr>
              <a:xfrm>
                <a:off x="150025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36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238" name="Line"/>
            <p:cNvSpPr/>
            <p:nvPr/>
          </p:nvSpPr>
          <p:spPr>
            <a:xfrm>
              <a:off x="286201" y="26793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449445" y="8931805"/>
            <a:ext cx="552792" cy="428977"/>
            <a:chOff x="0" y="0"/>
            <a:chExt cx="552790" cy="428976"/>
          </a:xfrm>
        </p:grpSpPr>
        <p:sp>
          <p:nvSpPr>
            <p:cNvPr id="240" name="a string"/>
            <p:cNvSpPr txBox="1"/>
            <p:nvPr/>
          </p:nvSpPr>
          <p:spPr>
            <a:xfrm>
              <a:off x="63151" y="0"/>
              <a:ext cx="426489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41" name="A String"/>
            <p:cNvSpPr txBox="1"/>
            <p:nvPr/>
          </p:nvSpPr>
          <p:spPr>
            <a:xfrm>
              <a:off x="0" y="192835"/>
              <a:ext cx="552791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42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425977" y="3924525"/>
            <a:ext cx="650940" cy="609601"/>
            <a:chOff x="25400" y="25400"/>
            <a:chExt cx="650938" cy="609600"/>
          </a:xfrm>
        </p:grpSpPr>
        <p:graphicFrame>
          <p:nvGraphicFramePr>
            <p:cNvPr id="244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45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6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7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53" name="Group"/>
          <p:cNvGrpSpPr/>
          <p:nvPr/>
        </p:nvGrpSpPr>
        <p:grpSpPr>
          <a:xfrm>
            <a:off x="427161" y="2656626"/>
            <a:ext cx="650940" cy="609601"/>
            <a:chOff x="25400" y="25400"/>
            <a:chExt cx="650938" cy="609600"/>
          </a:xfrm>
        </p:grpSpPr>
        <p:graphicFrame>
          <p:nvGraphicFramePr>
            <p:cNvPr id="249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0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1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2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54" name="str_conv(string, encoding) Override the encoding of a string. str_conv(fruit,&quot;ISO-8859-1&quot;)…"/>
          <p:cNvSpPr txBox="1"/>
          <p:nvPr/>
        </p:nvSpPr>
        <p:spPr>
          <a:xfrm>
            <a:off x="10691930" y="7704380"/>
            <a:ext cx="2971801" cy="2332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str_conv</a:t>
            </a:r>
            <a:r>
              <a:t>(string, encoding) Override the encoding of a string. </a:t>
            </a:r>
            <a:r>
              <a:rPr i="1"/>
              <a:t>str_conv(</a:t>
            </a:r>
            <a:r>
              <a:rPr i="1" sz="1150"/>
              <a:t>fruit,"ISO-8859-1"</a:t>
            </a:r>
            <a:r>
              <a:rPr i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NA) View HTML rendering of first regex match in each string. </a:t>
            </a:r>
            <a:r>
              <a:rPr i="1"/>
              <a:t>str_view(fruit,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str_view_all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NA) View HTML rendering of all regex matches. </a:t>
            </a:r>
            <a:r>
              <a:rPr i="1"/>
              <a:t>str_view_all(fruit,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str_wrap</a:t>
            </a:r>
            <a:r>
              <a:t>(string, width = 80, indent = 0, exdent = 0) Wrap strings into nicely formatted paragraphs. </a:t>
            </a:r>
            <a:r>
              <a:rPr i="1"/>
              <a:t>str_wrap(sentences, 20)</a:t>
            </a:r>
          </a:p>
        </p:txBody>
      </p:sp>
      <p:pic>
        <p:nvPicPr>
          <p:cNvPr id="255" name="Screen Shot 2017-10-17 at 9.28.22 PM.png" descr="Screen Shot 2017-10-17 at 9.28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1669" y="8113945"/>
            <a:ext cx="520701" cy="62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Screen Shot 2017-10-17 at 9.28.39 PM.png" descr="Screen Shot 2017-10-17 at 9.28.3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04369" y="8781506"/>
            <a:ext cx="520701" cy="506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stringr.png" descr="string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RStudio® is a trademark of RStudio, Inc.  •  CC BY SA 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6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7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8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9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10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2" name="Line"/>
          <p:cNvSpPr/>
          <p:nvPr/>
        </p:nvSpPr>
        <p:spPr>
          <a:xfrm flipV="1">
            <a:off x="9424538" y="1530349"/>
            <a:ext cx="28331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3" name="String manipulation with string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String manipulation with stringr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264" name="Detect Matches"/>
          <p:cNvSpPr txBox="1"/>
          <p:nvPr/>
        </p:nvSpPr>
        <p:spPr>
          <a:xfrm>
            <a:off x="306210" y="1485899"/>
            <a:ext cx="205771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Detect Matches</a:t>
            </a:r>
          </a:p>
        </p:txBody>
      </p:sp>
      <p:sp>
        <p:nvSpPr>
          <p:cNvPr id="265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6" name="str_detect(string, pattern) Detect the presence of a pattern match in a string.…"/>
          <p:cNvSpPr txBox="1"/>
          <p:nvPr/>
        </p:nvSpPr>
        <p:spPr>
          <a:xfrm>
            <a:off x="1557078" y="1999143"/>
            <a:ext cx="2971801" cy="2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str_detect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Detect the presence of a pattern match in a string.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str_detect(fruit,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str_which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Find the indexes of strings that contain a pattern match.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str_which(fruit,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str_count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Count the number of matches in a string.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str_count(fruit,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str_locate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Locate the positions of pattern matches in a string. Also </a:t>
            </a:r>
            <a:r>
              <a:rPr b="1"/>
              <a:t>str_locate_all</a:t>
            </a:r>
            <a:r>
              <a:t>. </a:t>
            </a:r>
            <a:r>
              <a:rPr i="1"/>
              <a:t>str_locate(fruit, "a")</a:t>
            </a:r>
          </a:p>
        </p:txBody>
      </p:sp>
      <p:sp>
        <p:nvSpPr>
          <p:cNvPr id="267" name="Manage Lengths"/>
          <p:cNvSpPr txBox="1"/>
          <p:nvPr/>
        </p:nvSpPr>
        <p:spPr>
          <a:xfrm>
            <a:off x="9430723" y="1492021"/>
            <a:ext cx="21939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Manage Lengths</a:t>
            </a:r>
          </a:p>
        </p:txBody>
      </p:sp>
      <p:sp>
        <p:nvSpPr>
          <p:cNvPr id="268" name="Line"/>
          <p:cNvSpPr/>
          <p:nvPr/>
        </p:nvSpPr>
        <p:spPr>
          <a:xfrm>
            <a:off x="319187" y="53213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9" name="Line"/>
          <p:cNvSpPr/>
          <p:nvPr/>
        </p:nvSpPr>
        <p:spPr>
          <a:xfrm flipV="1">
            <a:off x="9424538" y="7324763"/>
            <a:ext cx="42428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70" name="Table"/>
          <p:cNvGraphicFramePr/>
          <p:nvPr/>
        </p:nvGraphicFramePr>
        <p:xfrm>
          <a:off x="882370" y="203519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135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FALSE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grpSp>
        <p:nvGrpSpPr>
          <p:cNvPr id="275" name="Group"/>
          <p:cNvGrpSpPr/>
          <p:nvPr/>
        </p:nvGrpSpPr>
        <p:grpSpPr>
          <a:xfrm>
            <a:off x="427161" y="2035199"/>
            <a:ext cx="650940" cy="609601"/>
            <a:chOff x="25400" y="25400"/>
            <a:chExt cx="650938" cy="609600"/>
          </a:xfrm>
        </p:grpSpPr>
        <p:graphicFrame>
          <p:nvGraphicFramePr>
            <p:cNvPr id="271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72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3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4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76" name="Line"/>
          <p:cNvSpPr/>
          <p:nvPr/>
        </p:nvSpPr>
        <p:spPr>
          <a:xfrm>
            <a:off x="689147" y="227014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77" name="Table"/>
          <p:cNvGraphicFramePr/>
          <p:nvPr/>
        </p:nvGraphicFramePr>
        <p:xfrm>
          <a:off x="900236" y="265662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27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78" name="Line"/>
          <p:cNvSpPr/>
          <p:nvPr/>
        </p:nvSpPr>
        <p:spPr>
          <a:xfrm>
            <a:off x="689147" y="289157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79" name="Table"/>
          <p:cNvGraphicFramePr/>
          <p:nvPr/>
        </p:nvGraphicFramePr>
        <p:xfrm>
          <a:off x="900236" y="3265347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27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80" name="Line"/>
          <p:cNvSpPr/>
          <p:nvPr/>
        </p:nvSpPr>
        <p:spPr>
          <a:xfrm>
            <a:off x="689147" y="3500297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88" name="Group"/>
          <p:cNvGrpSpPr/>
          <p:nvPr/>
        </p:nvGrpSpPr>
        <p:grpSpPr>
          <a:xfrm>
            <a:off x="425977" y="3265347"/>
            <a:ext cx="650940" cy="609601"/>
            <a:chOff x="25400" y="25400"/>
            <a:chExt cx="650938" cy="609600"/>
          </a:xfrm>
        </p:grpSpPr>
        <p:graphicFrame>
          <p:nvGraphicFramePr>
            <p:cNvPr id="281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82" name="Rectangle"/>
            <p:cNvSpPr/>
            <p:nvPr/>
          </p:nvSpPr>
          <p:spPr>
            <a:xfrm>
              <a:off x="106766" y="265252"/>
              <a:ext cx="76201" cy="1016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3" name="Rectangle"/>
            <p:cNvSpPr/>
            <p:nvPr/>
          </p:nvSpPr>
          <p:spPr>
            <a:xfrm>
              <a:off x="49616" y="152400"/>
              <a:ext cx="254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4" name="Rectangle"/>
            <p:cNvSpPr/>
            <p:nvPr/>
          </p:nvSpPr>
          <p:spPr>
            <a:xfrm>
              <a:off x="369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5" name="Rectangle"/>
            <p:cNvSpPr/>
            <p:nvPr/>
          </p:nvSpPr>
          <p:spPr>
            <a:xfrm>
              <a:off x="1385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6" name="Rectangle"/>
            <p:cNvSpPr/>
            <p:nvPr/>
          </p:nvSpPr>
          <p:spPr>
            <a:xfrm>
              <a:off x="94066" y="152400"/>
              <a:ext cx="381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7" name="Rectangle"/>
            <p:cNvSpPr/>
            <p:nvPr/>
          </p:nvSpPr>
          <p:spPr>
            <a:xfrm>
              <a:off x="151216" y="152400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289" name="Table"/>
          <p:cNvGraphicFramePr/>
          <p:nvPr/>
        </p:nvGraphicFramePr>
        <p:xfrm>
          <a:off x="874836" y="382292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400">
                          <a:sym typeface="Source Sans Pro"/>
                        </a:rPr>
                        <a:t>start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00">
                          <a:sym typeface="Source Sans Pro"/>
                        </a:rPr>
                        <a:t>end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7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90" name="Line"/>
          <p:cNvSpPr/>
          <p:nvPr/>
        </p:nvSpPr>
        <p:spPr>
          <a:xfrm>
            <a:off x="689147" y="4159475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1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8" y="2000891"/>
            <a:ext cx="2971801" cy="264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str_length</a:t>
            </a:r>
            <a:r>
              <a:t>(string) The width of strings (i.e. number of code points, which generally equals the number of characters). </a:t>
            </a:r>
            <a:r>
              <a:rPr i="1"/>
              <a:t>str_length(fruit)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str_pad</a:t>
            </a:r>
            <a:r>
              <a:t>(string, width, side = c("left", "right", "both"), pad = " ") Pad strings to constant width. </a:t>
            </a:r>
            <a:r>
              <a:rPr i="1"/>
              <a:t>str_pad(fruit, 17)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str_trunc</a:t>
            </a:r>
            <a:r>
              <a:t>(string, width, side = c("right", "left", "center"), ellipsis = "...") Truncate the width of strings, replacing content with ellipsis. </a:t>
            </a:r>
            <a:r>
              <a:rPr i="1"/>
              <a:t>str_trunc(fruit,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str_trim</a:t>
            </a:r>
            <a:r>
              <a:t>(string, side = c("both", "left", "right")) Trim whitespace from the start and/or end of a string. </a:t>
            </a:r>
            <a:r>
              <a:rPr i="1"/>
              <a:t>str_trim(fruit)</a:t>
            </a:r>
          </a:p>
        </p:txBody>
      </p:sp>
      <p:grpSp>
        <p:nvGrpSpPr>
          <p:cNvPr id="299" name="Group"/>
          <p:cNvGrpSpPr/>
          <p:nvPr/>
        </p:nvGrpSpPr>
        <p:grpSpPr>
          <a:xfrm>
            <a:off x="9559382" y="2051529"/>
            <a:ext cx="1085914" cy="610729"/>
            <a:chOff x="25400" y="24271"/>
            <a:chExt cx="1085913" cy="610728"/>
          </a:xfrm>
        </p:grpSpPr>
        <p:graphicFrame>
          <p:nvGraphicFramePr>
            <p:cNvPr id="292" name="Table"/>
            <p:cNvGraphicFramePr/>
            <p:nvPr/>
          </p:nvGraphicFramePr>
          <p:xfrm>
            <a:off x="4603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6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293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98" name="Group"/>
            <p:cNvGrpSpPr/>
            <p:nvPr/>
          </p:nvGrpSpPr>
          <p:grpSpPr>
            <a:xfrm>
              <a:off x="25400" y="24271"/>
              <a:ext cx="650939" cy="610729"/>
              <a:chOff x="25400" y="24271"/>
              <a:chExt cx="650938" cy="610728"/>
            </a:xfrm>
          </p:grpSpPr>
          <p:graphicFrame>
            <p:nvGraphicFramePr>
              <p:cNvPr id="29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5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6" name="Square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7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13" name="Group"/>
          <p:cNvGrpSpPr/>
          <p:nvPr/>
        </p:nvGrpSpPr>
        <p:grpSpPr>
          <a:xfrm>
            <a:off x="9568606" y="2649050"/>
            <a:ext cx="1077821" cy="613283"/>
            <a:chOff x="25400" y="22110"/>
            <a:chExt cx="1077820" cy="613281"/>
          </a:xfrm>
        </p:grpSpPr>
        <p:grpSp>
          <p:nvGrpSpPr>
            <p:cNvPr id="305" name="Group"/>
            <p:cNvGrpSpPr/>
            <p:nvPr/>
          </p:nvGrpSpPr>
          <p:grpSpPr>
            <a:xfrm>
              <a:off x="451098" y="24271"/>
              <a:ext cx="652123" cy="610729"/>
              <a:chOff x="24216" y="24271"/>
              <a:chExt cx="652122" cy="610728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Rectangle"/>
              <p:cNvSpPr/>
              <p:nvPr/>
            </p:nvSpPr>
            <p:spPr>
              <a:xfrm>
                <a:off x="24216" y="25876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Rectangle"/>
              <p:cNvSpPr/>
              <p:nvPr/>
            </p:nvSpPr>
            <p:spPr>
              <a:xfrm>
                <a:off x="25805" y="382912"/>
                <a:ext cx="1047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0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10" name="Group"/>
            <p:cNvGrpSpPr/>
            <p:nvPr/>
          </p:nvGrpSpPr>
          <p:grpSpPr>
            <a:xfrm>
              <a:off x="25400" y="24663"/>
              <a:ext cx="650939" cy="610729"/>
              <a:chOff x="25400" y="24271"/>
              <a:chExt cx="650938" cy="610728"/>
            </a:xfrm>
          </p:grpSpPr>
          <p:graphicFrame>
            <p:nvGraphicFramePr>
              <p:cNvPr id="30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7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Square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11" name="Line"/>
            <p:cNvSpPr/>
            <p:nvPr/>
          </p:nvSpPr>
          <p:spPr>
            <a:xfrm>
              <a:off x="265461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 flipV="1">
              <a:off x="401481" y="22110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23" name="Group"/>
          <p:cNvGrpSpPr/>
          <p:nvPr/>
        </p:nvGrpSpPr>
        <p:grpSpPr>
          <a:xfrm>
            <a:off x="9559382" y="3273320"/>
            <a:ext cx="1087045" cy="610729"/>
            <a:chOff x="25400" y="24663"/>
            <a:chExt cx="1087044" cy="610728"/>
          </a:xfrm>
        </p:grpSpPr>
        <p:grpSp>
          <p:nvGrpSpPr>
            <p:cNvPr id="316" name="Group"/>
            <p:cNvGrpSpPr/>
            <p:nvPr/>
          </p:nvGrpSpPr>
          <p:grpSpPr>
            <a:xfrm>
              <a:off x="460321" y="25400"/>
              <a:ext cx="652124" cy="609600"/>
              <a:chOff x="24215" y="25400"/>
              <a:chExt cx="652122" cy="609600"/>
            </a:xfrm>
          </p:grpSpPr>
          <p:sp>
            <p:nvSpPr>
              <p:cNvPr id="314" name="Rectangle"/>
              <p:cNvSpPr/>
              <p:nvPr/>
            </p:nvSpPr>
            <p:spPr>
              <a:xfrm>
                <a:off x="24215" y="27001"/>
                <a:ext cx="104780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15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17" name="Line"/>
            <p:cNvSpPr/>
            <p:nvPr/>
          </p:nvSpPr>
          <p:spPr>
            <a:xfrm>
              <a:off x="274685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22" name="Group"/>
            <p:cNvGrpSpPr/>
            <p:nvPr/>
          </p:nvGrpSpPr>
          <p:grpSpPr>
            <a:xfrm>
              <a:off x="25400" y="24663"/>
              <a:ext cx="650939" cy="610729"/>
              <a:chOff x="25400" y="24271"/>
              <a:chExt cx="650938" cy="610728"/>
            </a:xfrm>
          </p:grpSpPr>
          <p:graphicFrame>
            <p:nvGraphicFramePr>
              <p:cNvPr id="318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19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Rectangle"/>
              <p:cNvSpPr/>
              <p:nvPr/>
            </p:nvSpPr>
            <p:spPr>
              <a:xfrm>
                <a:off x="1639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40" name="Group"/>
          <p:cNvGrpSpPr/>
          <p:nvPr/>
        </p:nvGrpSpPr>
        <p:grpSpPr>
          <a:xfrm>
            <a:off x="9548676" y="4029738"/>
            <a:ext cx="1098117" cy="613087"/>
            <a:chOff x="14694" y="21913"/>
            <a:chExt cx="1098115" cy="613086"/>
          </a:xfrm>
        </p:grpSpPr>
        <p:grpSp>
          <p:nvGrpSpPr>
            <p:cNvPr id="330" name="Group"/>
            <p:cNvGrpSpPr/>
            <p:nvPr/>
          </p:nvGrpSpPr>
          <p:grpSpPr>
            <a:xfrm>
              <a:off x="460688" y="24271"/>
              <a:ext cx="652123" cy="610729"/>
              <a:chOff x="24216" y="24271"/>
              <a:chExt cx="652122" cy="610728"/>
            </a:xfrm>
          </p:grpSpPr>
          <p:sp>
            <p:nvSpPr>
              <p:cNvPr id="324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5" name="Rectangle"/>
              <p:cNvSpPr/>
              <p:nvPr/>
            </p:nvSpPr>
            <p:spPr>
              <a:xfrm>
                <a:off x="192494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6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8" name="Rectangle"/>
              <p:cNvSpPr/>
              <p:nvPr/>
            </p:nvSpPr>
            <p:spPr>
              <a:xfrm>
                <a:off x="1385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2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37" name="Group"/>
            <p:cNvGrpSpPr/>
            <p:nvPr/>
          </p:nvGrpSpPr>
          <p:grpSpPr>
            <a:xfrm>
              <a:off x="14694" y="24271"/>
              <a:ext cx="661645" cy="610729"/>
              <a:chOff x="14694" y="24271"/>
              <a:chExt cx="661644" cy="610728"/>
            </a:xfrm>
          </p:grpSpPr>
          <p:sp>
            <p:nvSpPr>
              <p:cNvPr id="331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2" name="Rectangle"/>
              <p:cNvSpPr/>
              <p:nvPr/>
            </p:nvSpPr>
            <p:spPr>
              <a:xfrm>
                <a:off x="14694" y="24271"/>
                <a:ext cx="508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3" name="Rectangle"/>
              <p:cNvSpPr/>
              <p:nvPr/>
            </p:nvSpPr>
            <p:spPr>
              <a:xfrm>
                <a:off x="242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3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38" name="Line"/>
            <p:cNvSpPr/>
            <p:nvPr/>
          </p:nvSpPr>
          <p:spPr>
            <a:xfrm>
              <a:off x="275051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411071" y="21913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41" name="Line"/>
          <p:cNvSpPr/>
          <p:nvPr/>
        </p:nvSpPr>
        <p:spPr>
          <a:xfrm>
            <a:off x="4814439" y="5321528"/>
            <a:ext cx="435712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2" name="Helpers"/>
          <p:cNvSpPr txBox="1"/>
          <p:nvPr/>
        </p:nvSpPr>
        <p:spPr>
          <a:xfrm>
            <a:off x="9430723" y="7286435"/>
            <a:ext cx="10591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Helpers</a:t>
            </a:r>
          </a:p>
        </p:txBody>
      </p:sp>
      <p:sp>
        <p:nvSpPr>
          <p:cNvPr id="343" name="Line"/>
          <p:cNvSpPr/>
          <p:nvPr/>
        </p:nvSpPr>
        <p:spPr>
          <a:xfrm>
            <a:off x="4818064" y="1533563"/>
            <a:ext cx="43571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4" name="str_order(x, decreasing = FALSE, na_last = TRUE, locale = &quot;en&quot;, numeric = FALSE, ...)1 Return the vector of indexes that sorts a character vector. x[str_order(x)]…"/>
          <p:cNvSpPr txBox="1"/>
          <p:nvPr/>
        </p:nvSpPr>
        <p:spPr>
          <a:xfrm>
            <a:off x="10689298" y="5805300"/>
            <a:ext cx="2971801" cy="14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str_order</a:t>
            </a:r>
            <a:r>
              <a:t>(x, decreasing = FALSE, na_last = TRUE, locale = "en", numeric = FALSE, ...)</a:t>
            </a:r>
            <a:r>
              <a:rPr baseline="31999"/>
              <a:t>1</a:t>
            </a:r>
            <a:r>
              <a:t> Return the vector of indexes that sorts a character vector. </a:t>
            </a:r>
            <a:r>
              <a:rPr i="1"/>
              <a:t>x[str_order(x)]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str_sort</a:t>
            </a:r>
            <a:r>
              <a:t>(x, decreasing = FALSE, na_last = TRUE, locale = "en", numeric = FALSE, ...)</a:t>
            </a:r>
            <a:r>
              <a:rPr baseline="31999"/>
              <a:t>1</a:t>
            </a:r>
            <a:r>
              <a:t> Sort a character vector.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str_sort(x)</a:t>
            </a:r>
          </a:p>
        </p:txBody>
      </p:sp>
      <p:grpSp>
        <p:nvGrpSpPr>
          <p:cNvPr id="348" name="Group"/>
          <p:cNvGrpSpPr/>
          <p:nvPr/>
        </p:nvGrpSpPr>
        <p:grpSpPr>
          <a:xfrm>
            <a:off x="9559382" y="5840647"/>
            <a:ext cx="1085914" cy="609601"/>
            <a:chOff x="25400" y="25400"/>
            <a:chExt cx="1085913" cy="609600"/>
          </a:xfrm>
        </p:grpSpPr>
        <p:graphicFrame>
          <p:nvGraphicFramePr>
            <p:cNvPr id="345" name="Table"/>
            <p:cNvGraphicFramePr/>
            <p:nvPr/>
          </p:nvGraphicFramePr>
          <p:xfrm>
            <a:off x="4603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46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7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9559382" y="6558929"/>
            <a:ext cx="1079564" cy="609601"/>
            <a:chOff x="25400" y="25400"/>
            <a:chExt cx="1079563" cy="609600"/>
          </a:xfrm>
        </p:grpSpPr>
        <p:graphicFrame>
          <p:nvGraphicFramePr>
            <p:cNvPr id="349" name="Table"/>
            <p:cNvGraphicFramePr/>
            <p:nvPr/>
          </p:nvGraphicFramePr>
          <p:xfrm>
            <a:off x="45402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50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51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53" name="Line"/>
          <p:cNvSpPr/>
          <p:nvPr/>
        </p:nvSpPr>
        <p:spPr>
          <a:xfrm flipV="1">
            <a:off x="9424538" y="5321299"/>
            <a:ext cx="42428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4" name="Order Strings"/>
          <p:cNvSpPr txBox="1"/>
          <p:nvPr/>
        </p:nvSpPr>
        <p:spPr>
          <a:xfrm>
            <a:off x="9430723" y="5270499"/>
            <a:ext cx="17875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Order Strings</a:t>
            </a:r>
          </a:p>
        </p:txBody>
      </p:sp>
      <p:sp>
        <p:nvSpPr>
          <p:cNvPr id="355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26071" y="1266211"/>
            <a:ext cx="11934653" cy="31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250"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  <p:grpSp>
        <p:nvGrpSpPr>
          <p:cNvPr id="415" name="Group"/>
          <p:cNvGrpSpPr/>
          <p:nvPr/>
        </p:nvGrpSpPr>
        <p:grpSpPr>
          <a:xfrm>
            <a:off x="4797232" y="1490116"/>
            <a:ext cx="4219610" cy="4214566"/>
            <a:chOff x="0" y="0"/>
            <a:chExt cx="4219608" cy="4214565"/>
          </a:xfrm>
        </p:grpSpPr>
        <p:grpSp>
          <p:nvGrpSpPr>
            <p:cNvPr id="364" name="Group"/>
            <p:cNvGrpSpPr/>
            <p:nvPr/>
          </p:nvGrpSpPr>
          <p:grpSpPr>
            <a:xfrm>
              <a:off x="115892" y="2529519"/>
              <a:ext cx="652124" cy="610729"/>
              <a:chOff x="24216" y="24271"/>
              <a:chExt cx="652122" cy="610728"/>
            </a:xfrm>
          </p:grpSpPr>
          <p:sp>
            <p:nvSpPr>
              <p:cNvPr id="356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Rectangle"/>
              <p:cNvSpPr/>
              <p:nvPr/>
            </p:nvSpPr>
            <p:spPr>
              <a:xfrm>
                <a:off x="1035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Rectangle"/>
              <p:cNvSpPr/>
              <p:nvPr/>
            </p:nvSpPr>
            <p:spPr>
              <a:xfrm>
                <a:off x="162725" y="242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Rectangle"/>
              <p:cNvSpPr/>
              <p:nvPr/>
            </p:nvSpPr>
            <p:spPr>
              <a:xfrm>
                <a:off x="65494" y="1385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Rectangle"/>
              <p:cNvSpPr/>
              <p:nvPr/>
            </p:nvSpPr>
            <p:spPr>
              <a:xfrm>
                <a:off x="124625" y="1385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Rectangle"/>
              <p:cNvSpPr/>
              <p:nvPr/>
            </p:nvSpPr>
            <p:spPr>
              <a:xfrm>
                <a:off x="27394" y="3798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Rectangle"/>
              <p:cNvSpPr/>
              <p:nvPr/>
            </p:nvSpPr>
            <p:spPr>
              <a:xfrm>
                <a:off x="86525" y="3798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6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72" name="Group"/>
            <p:cNvGrpSpPr/>
            <p:nvPr/>
          </p:nvGrpSpPr>
          <p:grpSpPr>
            <a:xfrm>
              <a:off x="517283" y="2526334"/>
              <a:ext cx="650939" cy="610729"/>
              <a:chOff x="25400" y="24271"/>
              <a:chExt cx="650938" cy="610728"/>
            </a:xfrm>
          </p:grpSpPr>
          <p:sp>
            <p:nvSpPr>
              <p:cNvPr id="365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Rectangle"/>
              <p:cNvSpPr/>
              <p:nvPr/>
            </p:nvSpPr>
            <p:spPr>
              <a:xfrm>
                <a:off x="162725" y="242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Rectangle"/>
              <p:cNvSpPr/>
              <p:nvPr/>
            </p:nvSpPr>
            <p:spPr>
              <a:xfrm>
                <a:off x="27394" y="1385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Rectangle"/>
              <p:cNvSpPr/>
              <p:nvPr/>
            </p:nvSpPr>
            <p:spPr>
              <a:xfrm>
                <a:off x="162725" y="1385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Rectangle"/>
              <p:cNvSpPr/>
              <p:nvPr/>
            </p:nvSpPr>
            <p:spPr>
              <a:xfrm>
                <a:off x="27394" y="3798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Rectangle"/>
              <p:cNvSpPr/>
              <p:nvPr/>
            </p:nvSpPr>
            <p:spPr>
              <a:xfrm>
                <a:off x="162725" y="3798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7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  <a:gridCol w="127000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Semibold"/>
                              <a:ea typeface="Source Sans Pro Semibold"/>
                              <a:cs typeface="Source Sans Pro Semibold"/>
                              <a:sym typeface="Source Sans Pro Semi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Semibold"/>
                              <a:ea typeface="Source Sans Pro Semibold"/>
                              <a:cs typeface="Source Sans Pro Semibold"/>
                              <a:sym typeface="Source Sans Pro Semi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80" name="Group"/>
            <p:cNvGrpSpPr/>
            <p:nvPr/>
          </p:nvGrpSpPr>
          <p:grpSpPr>
            <a:xfrm>
              <a:off x="116351" y="1780004"/>
              <a:ext cx="652123" cy="610730"/>
              <a:chOff x="24216" y="24271"/>
              <a:chExt cx="652122" cy="610728"/>
            </a:xfrm>
          </p:grpSpPr>
          <p:sp>
            <p:nvSpPr>
              <p:cNvPr id="373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Rectangle"/>
              <p:cNvSpPr/>
              <p:nvPr/>
            </p:nvSpPr>
            <p:spPr>
              <a:xfrm>
                <a:off x="273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Rectangle"/>
              <p:cNvSpPr/>
              <p:nvPr/>
            </p:nvSpPr>
            <p:spPr>
              <a:xfrm>
                <a:off x="24216" y="258762"/>
                <a:ext cx="952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Rectangle"/>
              <p:cNvSpPr/>
              <p:nvPr/>
            </p:nvSpPr>
            <p:spPr>
              <a:xfrm>
                <a:off x="63905" y="382912"/>
                <a:ext cx="539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Rectangle"/>
              <p:cNvSpPr/>
              <p:nvPr/>
            </p:nvSpPr>
            <p:spPr>
              <a:xfrm>
                <a:off x="175425" y="258762"/>
                <a:ext cx="571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140105" y="382912"/>
                <a:ext cx="539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7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86" name="Group"/>
            <p:cNvGrpSpPr/>
            <p:nvPr/>
          </p:nvGrpSpPr>
          <p:grpSpPr>
            <a:xfrm>
              <a:off x="551349" y="1158506"/>
              <a:ext cx="652124" cy="610378"/>
              <a:chOff x="24216" y="24623"/>
              <a:chExt cx="652122" cy="610376"/>
            </a:xfrm>
          </p:grpSpPr>
          <p:sp>
            <p:nvSpPr>
              <p:cNvPr id="381" name="Rectangle"/>
              <p:cNvSpPr/>
              <p:nvPr/>
            </p:nvSpPr>
            <p:spPr>
              <a:xfrm>
                <a:off x="24216" y="27002"/>
                <a:ext cx="190501" cy="35103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2" name="Rectangle"/>
              <p:cNvSpPr/>
              <p:nvPr/>
            </p:nvSpPr>
            <p:spPr>
              <a:xfrm>
                <a:off x="25399" y="24623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3" name="Rectangle"/>
              <p:cNvSpPr/>
              <p:nvPr/>
            </p:nvSpPr>
            <p:spPr>
              <a:xfrm>
                <a:off x="82550" y="145273"/>
                <a:ext cx="76200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4" name="Rectangle"/>
              <p:cNvSpPr/>
              <p:nvPr/>
            </p:nvSpPr>
            <p:spPr>
              <a:xfrm>
                <a:off x="57150" y="262748"/>
                <a:ext cx="50800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85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91" name="Group"/>
            <p:cNvGrpSpPr/>
            <p:nvPr/>
          </p:nvGrpSpPr>
          <p:grpSpPr>
            <a:xfrm>
              <a:off x="112525" y="1159283"/>
              <a:ext cx="650939" cy="609601"/>
              <a:chOff x="25400" y="25400"/>
              <a:chExt cx="650938" cy="609600"/>
            </a:xfrm>
          </p:grpSpPr>
          <p:graphicFrame>
            <p:nvGraphicFramePr>
              <p:cNvPr id="387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88" name="Rectangle"/>
              <p:cNvSpPr/>
              <p:nvPr/>
            </p:nvSpPr>
            <p:spPr>
              <a:xfrm>
                <a:off x="30566" y="317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9" name="Rectangle"/>
              <p:cNvSpPr/>
              <p:nvPr/>
            </p:nvSpPr>
            <p:spPr>
              <a:xfrm>
                <a:off x="87716" y="15240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0" name="Rectangle"/>
              <p:cNvSpPr/>
              <p:nvPr/>
            </p:nvSpPr>
            <p:spPr>
              <a:xfrm>
                <a:off x="623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394" name="Group"/>
            <p:cNvGrpSpPr/>
            <p:nvPr/>
          </p:nvGrpSpPr>
          <p:grpSpPr>
            <a:xfrm>
              <a:off x="543507" y="554847"/>
              <a:ext cx="650939" cy="609601"/>
              <a:chOff x="25400" y="25400"/>
              <a:chExt cx="650938" cy="609600"/>
            </a:xfrm>
          </p:grpSpPr>
          <p:sp>
            <p:nvSpPr>
              <p:cNvPr id="392" name="Rectangle"/>
              <p:cNvSpPr/>
              <p:nvPr/>
            </p:nvSpPr>
            <p:spPr>
              <a:xfrm>
                <a:off x="35300" y="27925"/>
                <a:ext cx="73036" cy="46102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9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98" name="Group"/>
            <p:cNvGrpSpPr/>
            <p:nvPr/>
          </p:nvGrpSpPr>
          <p:grpSpPr>
            <a:xfrm>
              <a:off x="111341" y="552935"/>
              <a:ext cx="652123" cy="611513"/>
              <a:chOff x="24216" y="23487"/>
              <a:chExt cx="652122" cy="611512"/>
            </a:xfrm>
          </p:grpSpPr>
          <p:sp>
            <p:nvSpPr>
              <p:cNvPr id="395" name="Rectangle"/>
              <p:cNvSpPr/>
              <p:nvPr/>
            </p:nvSpPr>
            <p:spPr>
              <a:xfrm>
                <a:off x="24216" y="27001"/>
                <a:ext cx="1905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70248" y="23487"/>
                <a:ext cx="73037" cy="4737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97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99" name="Subset Strings"/>
            <p:cNvSpPr txBox="1"/>
            <p:nvPr/>
          </p:nvSpPr>
          <p:spPr>
            <a:xfrm>
              <a:off x="0" y="-1"/>
              <a:ext cx="193833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Subset Strings</a:t>
              </a:r>
            </a:p>
          </p:txBody>
        </p:sp>
        <p:sp>
          <p:nvSpPr>
            <p:cNvPr id="400" name="str_sub(string, start = 1L, end = -1L) Extract substrings from a character vector.…"/>
            <p:cNvSpPr txBox="1"/>
            <p:nvPr/>
          </p:nvSpPr>
          <p:spPr>
            <a:xfrm>
              <a:off x="1247808" y="508000"/>
              <a:ext cx="2971801" cy="37065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str_sub</a:t>
              </a:r>
              <a:r>
                <a:t>(string, start = 1L, end = -1L) Extract substrings from a character vector.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str_sub(fruit, 1, 3); str_sub(fruit, -2)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str_subset</a:t>
              </a:r>
              <a:r>
                <a:t>(string, </a:t>
              </a:r>
              <a:r>
                <a:rPr b="1">
                  <a:solidFill>
                    <a:schemeClr val="accent5">
                      <a:satOff val="-35908"/>
                      <a:lumOff val="-17895"/>
                    </a:schemeClr>
                  </a:solidFill>
                </a:rPr>
                <a:t>pattern</a:t>
              </a:r>
              <a:r>
                <a:t>) Return only the strings that contain a pattern match.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str_subset(fruit, "b")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str_extract</a:t>
              </a:r>
              <a:r>
                <a:t>(string, </a:t>
              </a:r>
              <a:r>
                <a:rPr b="1">
                  <a:solidFill>
                    <a:schemeClr val="accent5">
                      <a:satOff val="-35908"/>
                      <a:lumOff val="-17895"/>
                    </a:schemeClr>
                  </a:solidFill>
                </a:rPr>
                <a:t>pattern</a:t>
              </a:r>
              <a:r>
                <a:t>) Return the first pattern match found in each string, as a vector. Also </a:t>
              </a:r>
              <a:r>
                <a:rPr b="1"/>
                <a:t>str_extract_all </a:t>
              </a:r>
              <a:r>
                <a:t>to return every pattern match. </a:t>
              </a:r>
              <a:r>
                <a:rPr i="1"/>
                <a:t>str_extract(fruit, "[aeiou]")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str_match</a:t>
              </a:r>
              <a:r>
                <a:t>(string, </a:t>
              </a:r>
              <a:r>
                <a:rPr b="1">
                  <a:solidFill>
                    <a:schemeClr val="accent5">
                      <a:satOff val="-35908"/>
                      <a:lumOff val="-17895"/>
                    </a:schemeClr>
                  </a:solidFill>
                </a:rPr>
                <a:t>pattern</a:t>
              </a:r>
              <a:r>
                <a:t>) Return the first pattern match found in each string, as a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matrix with a column for each ( ) group in pattern. Also </a:t>
              </a:r>
              <a:r>
                <a:rPr b="1"/>
                <a:t>str_match_all</a:t>
              </a:r>
              <a:r>
                <a:t>.</a:t>
              </a:r>
              <a:r>
                <a:rPr b="1"/>
                <a:t>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str_match(sentences, "(a|the) ([^ ]+)")</a:t>
              </a:r>
            </a:p>
          </p:txBody>
        </p:sp>
        <p:sp>
          <p:nvSpPr>
            <p:cNvPr id="401" name="Line"/>
            <p:cNvSpPr/>
            <p:nvPr/>
          </p:nvSpPr>
          <p:spPr>
            <a:xfrm>
              <a:off x="374377" y="781037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374377" y="138710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374377" y="2016278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 flipV="1">
              <a:off x="515906" y="1777646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374377" y="276579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14" name="Group"/>
            <p:cNvGrpSpPr/>
            <p:nvPr/>
          </p:nvGrpSpPr>
          <p:grpSpPr>
            <a:xfrm>
              <a:off x="554657" y="1780004"/>
              <a:ext cx="652123" cy="610730"/>
              <a:chOff x="24216" y="24271"/>
              <a:chExt cx="652122" cy="610728"/>
            </a:xfrm>
          </p:grpSpPr>
          <p:sp>
            <p:nvSpPr>
              <p:cNvPr id="406" name="Rectangle"/>
              <p:cNvSpPr/>
              <p:nvPr/>
            </p:nvSpPr>
            <p:spPr>
              <a:xfrm>
                <a:off x="139859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7" name="Rectangle"/>
              <p:cNvSpPr/>
              <p:nvPr/>
            </p:nvSpPr>
            <p:spPr>
              <a:xfrm>
                <a:off x="85881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8" name="Rectangle"/>
              <p:cNvSpPr/>
              <p:nvPr/>
            </p:nvSpPr>
            <p:spPr>
              <a:xfrm>
                <a:off x="74770" y="382912"/>
                <a:ext cx="104780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9" name="Rectangle"/>
              <p:cNvSpPr/>
              <p:nvPr/>
            </p:nvSpPr>
            <p:spPr>
              <a:xfrm>
                <a:off x="148190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0" name="Rectangle"/>
              <p:cNvSpPr/>
              <p:nvPr/>
            </p:nvSpPr>
            <p:spPr>
              <a:xfrm>
                <a:off x="273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1" name="Square"/>
              <p:cNvSpPr/>
              <p:nvPr/>
            </p:nvSpPr>
            <p:spPr>
              <a:xfrm>
                <a:off x="24216" y="258762"/>
                <a:ext cx="1079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2" name="Rectangle"/>
              <p:cNvSpPr/>
              <p:nvPr/>
            </p:nvSpPr>
            <p:spPr>
              <a:xfrm>
                <a:off x="258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41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Semibold"/>
                              <a:ea typeface="Source Sans Pro Semibold"/>
                              <a:cs typeface="Source Sans Pro Semibold"/>
                              <a:sym typeface="Source Sans Pro Semi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416" name="1 See bit.ly/ISO639-1 for a complete list of locales."/>
          <p:cNvSpPr txBox="1"/>
          <p:nvPr/>
        </p:nvSpPr>
        <p:spPr>
          <a:xfrm>
            <a:off x="9671403" y="10127869"/>
            <a:ext cx="39892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algn="r">
              <a:lnSpc>
                <a:spcPct val="80000"/>
              </a:lnSpc>
              <a:spcBef>
                <a:spcPts val="0"/>
              </a:spcBef>
              <a:defRPr b="0" sz="1150">
                <a:solidFill>
                  <a:schemeClr val="accent5">
                    <a:satOff val="-35908"/>
                    <a:lumOff val="-17895"/>
                  </a:schemeClr>
                </a:solidFill>
              </a:defRPr>
            </a:pPr>
            <a:r>
              <a:rPr baseline="31999"/>
              <a:t>1</a:t>
            </a:r>
            <a:r>
              <a:t> See </a:t>
            </a:r>
            <a:r>
              <a:rPr u="sng">
                <a:latin typeface="Source Sans Pro Semibold"/>
                <a:ea typeface="Source Sans Pro Semibold"/>
                <a:cs typeface="Source Sans Pro Semibold"/>
                <a:sym typeface="Source Sans Pro Semibold"/>
                <a:hlinkClick r:id="rId12" invalidUrl="" action="" tgtFrame="" tooltip="" history="1" highlightClick="0" endSnd="0"/>
              </a:rPr>
              <a:t>bit.ly/ISO639-1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for a complete list of locales.</a:t>
            </a:r>
          </a:p>
        </p:txBody>
      </p:sp>
      <p:graphicFrame>
        <p:nvGraphicFramePr>
          <p:cNvPr id="417" name="Table"/>
          <p:cNvGraphicFramePr/>
          <p:nvPr/>
        </p:nvGraphicFramePr>
        <p:xfrm>
          <a:off x="4921265" y="6439627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50032"/>
              </a:tblGrid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satOff val="-35908"/>
                        <a:lumOff val="-17895"/>
                      </a:schemeClr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507719"/>
                        <a:satOff val="-24110"/>
                        <a:lumOff val="-476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8" name="Line"/>
          <p:cNvSpPr/>
          <p:nvPr/>
        </p:nvSpPr>
        <p:spPr>
          <a:xfrm>
            <a:off x="5132780" y="666793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23" name="Group"/>
          <p:cNvGrpSpPr/>
          <p:nvPr/>
        </p:nvGrpSpPr>
        <p:grpSpPr>
          <a:xfrm>
            <a:off x="5329347" y="6610785"/>
            <a:ext cx="486700" cy="114301"/>
            <a:chOff x="0" y="0"/>
            <a:chExt cx="486699" cy="114300"/>
          </a:xfrm>
        </p:grpSpPr>
        <p:sp>
          <p:nvSpPr>
            <p:cNvPr id="419" name="Rectangle"/>
            <p:cNvSpPr/>
            <p:nvPr/>
          </p:nvSpPr>
          <p:spPr>
            <a:xfrm>
              <a:off x="0" y="0"/>
              <a:ext cx="127000" cy="1143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420" name="Rectangle"/>
            <p:cNvSpPr/>
            <p:nvPr/>
          </p:nvSpPr>
          <p:spPr>
            <a:xfrm>
              <a:off x="120263" y="0"/>
              <a:ext cx="127001" cy="1143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1" name="Rectangle"/>
            <p:cNvSpPr/>
            <p:nvPr/>
          </p:nvSpPr>
          <p:spPr>
            <a:xfrm>
              <a:off x="239811" y="0"/>
              <a:ext cx="127001" cy="114300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2" name="Rectangle"/>
            <p:cNvSpPr/>
            <p:nvPr/>
          </p:nvSpPr>
          <p:spPr>
            <a:xfrm>
              <a:off x="359699" y="0"/>
              <a:ext cx="127001" cy="114300"/>
            </a:xfrm>
            <a:prstGeom prst="rect">
              <a:avLst/>
            </a:prstGeom>
            <a:solidFill>
              <a:schemeClr val="accent5">
                <a:hueOff val="-507719"/>
                <a:satOff val="-24110"/>
                <a:lumOff val="-476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31" name="Group"/>
          <p:cNvGrpSpPr/>
          <p:nvPr/>
        </p:nvGrpSpPr>
        <p:grpSpPr>
          <a:xfrm>
            <a:off x="4918614" y="9197975"/>
            <a:ext cx="870788" cy="495300"/>
            <a:chOff x="25400" y="25400"/>
            <a:chExt cx="870786" cy="495300"/>
          </a:xfrm>
        </p:grpSpPr>
        <p:sp>
          <p:nvSpPr>
            <p:cNvPr id="424" name="Rectangle"/>
            <p:cNvSpPr/>
            <p:nvPr/>
          </p:nvSpPr>
          <p:spPr>
            <a:xfrm>
              <a:off x="490870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425" name="Rectangle"/>
            <p:cNvSpPr/>
            <p:nvPr/>
          </p:nvSpPr>
          <p:spPr>
            <a:xfrm>
              <a:off x="560334" y="29546"/>
              <a:ext cx="111137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6" name="Rectangle"/>
            <p:cNvSpPr/>
            <p:nvPr/>
          </p:nvSpPr>
          <p:spPr>
            <a:xfrm>
              <a:off x="671636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7" name="Rectangle"/>
            <p:cNvSpPr/>
            <p:nvPr/>
          </p:nvSpPr>
          <p:spPr>
            <a:xfrm>
              <a:off x="735136" y="29546"/>
              <a:ext cx="1111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428" name="Table"/>
            <p:cNvGraphicFramePr/>
            <p:nvPr/>
          </p:nvGraphicFramePr>
          <p:xfrm>
            <a:off x="475478" y="25400"/>
            <a:ext cx="420709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408008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429" name="Line"/>
            <p:cNvSpPr/>
            <p:nvPr/>
          </p:nvSpPr>
          <p:spPr>
            <a:xfrm>
              <a:off x="305622" y="260058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430" name="Table"/>
            <p:cNvGraphicFramePr/>
            <p:nvPr/>
          </p:nvGraphicFramePr>
          <p:xfrm>
            <a:off x="25400" y="25400"/>
            <a:ext cx="359835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"/>
          <p:cNvSpPr/>
          <p:nvPr/>
        </p:nvSpPr>
        <p:spPr>
          <a:xfrm>
            <a:off x="311778" y="6044802"/>
            <a:ext cx="3094483" cy="386002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434" name="Rectangle"/>
          <p:cNvSpPr/>
          <p:nvPr/>
        </p:nvSpPr>
        <p:spPr>
          <a:xfrm>
            <a:off x="326306" y="623731"/>
            <a:ext cx="3094483" cy="5339674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pic>
        <p:nvPicPr>
          <p:cNvPr id="4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2" name="Group"/>
          <p:cNvGrpSpPr/>
          <p:nvPr/>
        </p:nvGrpSpPr>
        <p:grpSpPr>
          <a:xfrm>
            <a:off x="8876650" y="7183906"/>
            <a:ext cx="1001367" cy="152401"/>
            <a:chOff x="0" y="0"/>
            <a:chExt cx="1001366" cy="152400"/>
          </a:xfrm>
        </p:grpSpPr>
        <p:sp>
          <p:nvSpPr>
            <p:cNvPr id="436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7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8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9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0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1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49" name="Group"/>
          <p:cNvGrpSpPr/>
          <p:nvPr/>
        </p:nvGrpSpPr>
        <p:grpSpPr>
          <a:xfrm>
            <a:off x="8876650" y="7376297"/>
            <a:ext cx="1001367" cy="152401"/>
            <a:chOff x="0" y="0"/>
            <a:chExt cx="1001366" cy="152400"/>
          </a:xfrm>
        </p:grpSpPr>
        <p:sp>
          <p:nvSpPr>
            <p:cNvPr id="443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4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5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6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7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8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50" name="Rectangle"/>
          <p:cNvSpPr/>
          <p:nvPr/>
        </p:nvSpPr>
        <p:spPr>
          <a:xfrm>
            <a:off x="9292390" y="7149148"/>
            <a:ext cx="607069" cy="452041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462" name="Group"/>
          <p:cNvGrpSpPr/>
          <p:nvPr/>
        </p:nvGrpSpPr>
        <p:grpSpPr>
          <a:xfrm>
            <a:off x="8869839" y="7682939"/>
            <a:ext cx="1016307" cy="293975"/>
            <a:chOff x="0" y="0"/>
            <a:chExt cx="1016306" cy="293974"/>
          </a:xfrm>
        </p:grpSpPr>
        <p:grpSp>
          <p:nvGrpSpPr>
            <p:cNvPr id="457" name="Group"/>
            <p:cNvGrpSpPr/>
            <p:nvPr/>
          </p:nvGrpSpPr>
          <p:grpSpPr>
            <a:xfrm>
              <a:off x="14940" y="78139"/>
              <a:ext cx="1001367" cy="152401"/>
              <a:chOff x="0" y="0"/>
              <a:chExt cx="1001366" cy="152400"/>
            </a:xfrm>
          </p:grpSpPr>
          <p:sp>
            <p:nvSpPr>
              <p:cNvPr id="451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2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3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4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5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6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58" name="2"/>
            <p:cNvSpPr txBox="1"/>
            <p:nvPr/>
          </p:nvSpPr>
          <p:spPr>
            <a:xfrm>
              <a:off x="217947" y="6002"/>
              <a:ext cx="19127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59" name="..."/>
            <p:cNvSpPr txBox="1"/>
            <p:nvPr/>
          </p:nvSpPr>
          <p:spPr>
            <a:xfrm>
              <a:off x="410481" y="6002"/>
              <a:ext cx="22619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460" name="1"/>
            <p:cNvSpPr txBox="1"/>
            <p:nvPr/>
          </p:nvSpPr>
          <p:spPr>
            <a:xfrm>
              <a:off x="0" y="7033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61" name="n"/>
            <p:cNvSpPr txBox="1"/>
            <p:nvPr/>
          </p:nvSpPr>
          <p:spPr>
            <a:xfrm>
              <a:off x="624440" y="-1"/>
              <a:ext cx="19825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473" name="Group"/>
          <p:cNvGrpSpPr/>
          <p:nvPr/>
        </p:nvGrpSpPr>
        <p:grpSpPr>
          <a:xfrm>
            <a:off x="8884779" y="7873439"/>
            <a:ext cx="1001367" cy="292944"/>
            <a:chOff x="0" y="0"/>
            <a:chExt cx="1001366" cy="292943"/>
          </a:xfrm>
        </p:grpSpPr>
        <p:grpSp>
          <p:nvGrpSpPr>
            <p:cNvPr id="469" name="Group"/>
            <p:cNvGrpSpPr/>
            <p:nvPr/>
          </p:nvGrpSpPr>
          <p:grpSpPr>
            <a:xfrm>
              <a:off x="0" y="80029"/>
              <a:ext cx="1001367" cy="152402"/>
              <a:chOff x="0" y="0"/>
              <a:chExt cx="1001366" cy="152400"/>
            </a:xfrm>
          </p:grpSpPr>
          <p:sp>
            <p:nvSpPr>
              <p:cNvPr id="463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4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5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6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7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8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70" name="n"/>
            <p:cNvSpPr txBox="1"/>
            <p:nvPr/>
          </p:nvSpPr>
          <p:spPr>
            <a:xfrm>
              <a:off x="203007" y="6002"/>
              <a:ext cx="19825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471" name="..."/>
            <p:cNvSpPr txBox="1"/>
            <p:nvPr/>
          </p:nvSpPr>
          <p:spPr>
            <a:xfrm>
              <a:off x="395540" y="6002"/>
              <a:ext cx="22619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472" name="m"/>
            <p:cNvSpPr txBox="1"/>
            <p:nvPr/>
          </p:nvSpPr>
          <p:spPr>
            <a:xfrm>
              <a:off x="596800" y="-1"/>
              <a:ext cx="23765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</p:grpSp>
      <p:sp>
        <p:nvSpPr>
          <p:cNvPr id="474" name="Rectangle"/>
          <p:cNvSpPr/>
          <p:nvPr/>
        </p:nvSpPr>
        <p:spPr>
          <a:xfrm flipH="1">
            <a:off x="8814533" y="7765860"/>
            <a:ext cx="420391" cy="474418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75" name="Rectangle"/>
          <p:cNvSpPr/>
          <p:nvPr/>
        </p:nvSpPr>
        <p:spPr>
          <a:xfrm>
            <a:off x="10071445" y="7031355"/>
            <a:ext cx="191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76" name="Rectangle"/>
          <p:cNvSpPr/>
          <p:nvPr/>
        </p:nvSpPr>
        <p:spPr>
          <a:xfrm>
            <a:off x="10071445" y="7212507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77" name="Rectangle"/>
          <p:cNvSpPr/>
          <p:nvPr/>
        </p:nvSpPr>
        <p:spPr>
          <a:xfrm>
            <a:off x="10071445" y="7395226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78" name="Rectangle"/>
          <p:cNvSpPr/>
          <p:nvPr/>
        </p:nvSpPr>
        <p:spPr>
          <a:xfrm>
            <a:off x="10071445" y="7576377"/>
            <a:ext cx="2806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79" name="Rectangle"/>
          <p:cNvSpPr/>
          <p:nvPr/>
        </p:nvSpPr>
        <p:spPr>
          <a:xfrm>
            <a:off x="10071445" y="7757528"/>
            <a:ext cx="3568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0" name="Rectangle"/>
          <p:cNvSpPr/>
          <p:nvPr/>
        </p:nvSpPr>
        <p:spPr>
          <a:xfrm>
            <a:off x="10071445" y="7935676"/>
            <a:ext cx="4711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1" name="Rectangle"/>
          <p:cNvSpPr/>
          <p:nvPr/>
        </p:nvSpPr>
        <p:spPr>
          <a:xfrm>
            <a:off x="135690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2" name="Rectangle"/>
          <p:cNvSpPr/>
          <p:nvPr/>
        </p:nvSpPr>
        <p:spPr>
          <a:xfrm>
            <a:off x="1349924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3" name="Rectangle"/>
          <p:cNvSpPr/>
          <p:nvPr/>
        </p:nvSpPr>
        <p:spPr>
          <a:xfrm>
            <a:off x="13430036" y="795092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4" name="Rectangle"/>
          <p:cNvSpPr/>
          <p:nvPr/>
        </p:nvSpPr>
        <p:spPr>
          <a:xfrm>
            <a:off x="13430036" y="7766346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5" name="Rectangle"/>
          <p:cNvSpPr/>
          <p:nvPr/>
        </p:nvSpPr>
        <p:spPr>
          <a:xfrm>
            <a:off x="13430036" y="7584768"/>
            <a:ext cx="1282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6" name="Rectangle"/>
          <p:cNvSpPr/>
          <p:nvPr/>
        </p:nvSpPr>
        <p:spPr>
          <a:xfrm>
            <a:off x="13430036" y="7403190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7" name="Rectangle"/>
          <p:cNvSpPr/>
          <p:nvPr/>
        </p:nvSpPr>
        <p:spPr>
          <a:xfrm>
            <a:off x="13429391" y="721690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8" name="Rectangle"/>
          <p:cNvSpPr/>
          <p:nvPr/>
        </p:nvSpPr>
        <p:spPr>
          <a:xfrm>
            <a:off x="134293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9" name="Rectangle"/>
          <p:cNvSpPr/>
          <p:nvPr/>
        </p:nvSpPr>
        <p:spPr>
          <a:xfrm>
            <a:off x="13252236" y="795092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0" name="Rectangle"/>
          <p:cNvSpPr/>
          <p:nvPr/>
        </p:nvSpPr>
        <p:spPr>
          <a:xfrm>
            <a:off x="13252236" y="7766346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1" name="Rectangle"/>
          <p:cNvSpPr/>
          <p:nvPr/>
        </p:nvSpPr>
        <p:spPr>
          <a:xfrm>
            <a:off x="13252236" y="758476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2" name="Rectangle"/>
          <p:cNvSpPr/>
          <p:nvPr/>
        </p:nvSpPr>
        <p:spPr>
          <a:xfrm>
            <a:off x="13252236" y="7403190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3" name="Rectangle"/>
          <p:cNvSpPr/>
          <p:nvPr/>
        </p:nvSpPr>
        <p:spPr>
          <a:xfrm>
            <a:off x="13251591" y="721690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4" name="Rectangle"/>
          <p:cNvSpPr/>
          <p:nvPr/>
        </p:nvSpPr>
        <p:spPr>
          <a:xfrm>
            <a:off x="132515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5" name="Rectangle"/>
          <p:cNvSpPr/>
          <p:nvPr/>
        </p:nvSpPr>
        <p:spPr>
          <a:xfrm>
            <a:off x="133277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6" name="Rectangle"/>
          <p:cNvSpPr/>
          <p:nvPr/>
        </p:nvSpPr>
        <p:spPr>
          <a:xfrm>
            <a:off x="13137936" y="740319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7" name="Rectangle"/>
          <p:cNvSpPr/>
          <p:nvPr/>
        </p:nvSpPr>
        <p:spPr>
          <a:xfrm>
            <a:off x="13137291" y="7216908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8" name="Rectangle"/>
          <p:cNvSpPr/>
          <p:nvPr/>
        </p:nvSpPr>
        <p:spPr>
          <a:xfrm>
            <a:off x="13137291" y="703533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499" name="Table"/>
          <p:cNvGraphicFramePr/>
          <p:nvPr/>
        </p:nvGraphicFramePr>
        <p:xfrm>
          <a:off x="10070812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306714"/>
                <a:gridCol w="1024685"/>
                <a:gridCol w="635000"/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zero or one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quant("a?")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zero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quant("a*")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one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quant("a+")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t>exactly </a:t>
                      </a:r>
                      <a:r>
                        <a:rPr b="1"/>
                        <a:t>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rPr b="1"/>
                        <a:t>n</a:t>
                      </a:r>
                      <a:r>
                        <a:t>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t>between </a:t>
                      </a:r>
                      <a:r>
                        <a:rPr b="1"/>
                        <a:t>n</a:t>
                      </a:r>
                      <a:r>
                        <a:t> and </a:t>
                      </a:r>
                      <a:r>
                        <a:rPr b="1"/>
                        <a:t>m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quant("a{2,4}")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503" name="Group"/>
          <p:cNvGrpSpPr/>
          <p:nvPr/>
        </p:nvGrpSpPr>
        <p:grpSpPr>
          <a:xfrm>
            <a:off x="8867152" y="9599628"/>
            <a:ext cx="4806968" cy="787401"/>
            <a:chOff x="12700" y="12700"/>
            <a:chExt cx="4806967" cy="787400"/>
          </a:xfrm>
        </p:grpSpPr>
        <p:sp>
          <p:nvSpPr>
            <p:cNvPr id="500" name="Rectangle"/>
            <p:cNvSpPr/>
            <p:nvPr/>
          </p:nvSpPr>
          <p:spPr>
            <a:xfrm>
              <a:off x="4239033" y="449481"/>
              <a:ext cx="280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1" name="Square"/>
            <p:cNvSpPr/>
            <p:nvPr/>
          </p:nvSpPr>
          <p:spPr>
            <a:xfrm>
              <a:off x="657633" y="449481"/>
              <a:ext cx="153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502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example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(the result is the same as ref("abba"))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\\1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abbaab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504" name="Rectangle"/>
          <p:cNvSpPr/>
          <p:nvPr/>
        </p:nvSpPr>
        <p:spPr>
          <a:xfrm>
            <a:off x="5224855" y="8587746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5" name="Rectangle"/>
          <p:cNvSpPr/>
          <p:nvPr/>
        </p:nvSpPr>
        <p:spPr>
          <a:xfrm>
            <a:off x="5224855" y="8403314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6" name="Rectangle"/>
          <p:cNvSpPr/>
          <p:nvPr/>
        </p:nvSpPr>
        <p:spPr>
          <a:xfrm>
            <a:off x="8476522" y="8587746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7" name="Rectangle"/>
          <p:cNvSpPr/>
          <p:nvPr/>
        </p:nvSpPr>
        <p:spPr>
          <a:xfrm>
            <a:off x="8326442" y="8403314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508" name="Table"/>
          <p:cNvGraphicFramePr/>
          <p:nvPr/>
        </p:nvGraphicFramePr>
        <p:xfrm>
          <a:off x="5212345" y="8203251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39593"/>
                <a:gridCol w="1088123"/>
                <a:gridCol w="444500"/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start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anchor("^a")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$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end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anchor("a$")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09" name="Rectangle"/>
          <p:cNvSpPr/>
          <p:nvPr/>
        </p:nvSpPr>
        <p:spPr>
          <a:xfrm>
            <a:off x="5224855" y="7585799"/>
            <a:ext cx="318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0" name="Rectangle"/>
          <p:cNvSpPr/>
          <p:nvPr/>
        </p:nvSpPr>
        <p:spPr>
          <a:xfrm>
            <a:off x="5224855" y="7403496"/>
            <a:ext cx="433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1" name="Rectangle"/>
          <p:cNvSpPr/>
          <p:nvPr/>
        </p:nvSpPr>
        <p:spPr>
          <a:xfrm>
            <a:off x="5224855" y="7219051"/>
            <a:ext cx="3568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2" name="Rectangle"/>
          <p:cNvSpPr/>
          <p:nvPr/>
        </p:nvSpPr>
        <p:spPr>
          <a:xfrm>
            <a:off x="5224855" y="7038890"/>
            <a:ext cx="306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3" name="Rectangle"/>
          <p:cNvSpPr/>
          <p:nvPr/>
        </p:nvSpPr>
        <p:spPr>
          <a:xfrm>
            <a:off x="8203649" y="7585799"/>
            <a:ext cx="2159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4" name="Rectangle"/>
          <p:cNvSpPr/>
          <p:nvPr/>
        </p:nvSpPr>
        <p:spPr>
          <a:xfrm>
            <a:off x="8355872" y="7403496"/>
            <a:ext cx="1270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5" name="Rectangle"/>
          <p:cNvSpPr/>
          <p:nvPr/>
        </p:nvSpPr>
        <p:spPr>
          <a:xfrm>
            <a:off x="8498571" y="7219051"/>
            <a:ext cx="520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6" name="Rectangle"/>
          <p:cNvSpPr/>
          <p:nvPr/>
        </p:nvSpPr>
        <p:spPr>
          <a:xfrm>
            <a:off x="8422371" y="7038890"/>
            <a:ext cx="64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7" name="Square"/>
          <p:cNvSpPr/>
          <p:nvPr/>
        </p:nvSpPr>
        <p:spPr>
          <a:xfrm>
            <a:off x="8203004" y="7038890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8" name="Square"/>
          <p:cNvSpPr/>
          <p:nvPr/>
        </p:nvSpPr>
        <p:spPr>
          <a:xfrm>
            <a:off x="8203004" y="7223335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519" name="Table"/>
          <p:cNvGraphicFramePr/>
          <p:nvPr/>
        </p:nvGraphicFramePr>
        <p:xfrm>
          <a:off x="5225045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43000"/>
                <a:gridCol w="1092200"/>
                <a:gridCol w="446791"/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</a:t>
                      </a:r>
                      <a:r>
                        <a:rPr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|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or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alt("ab|d")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one of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anything but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alt("[^abe]")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-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range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alt("[a-c]")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20" name="regex(pattern, ignore_case = FALSE, multiline = FALSE, comments = FALSE, dotall = FALSE, ...) Modifies a regex to ignore cases, match end of lines as well of end of strings, allow R comments within regex's , and/or to have . match everything including \n.…"/>
          <p:cNvSpPr txBox="1"/>
          <p:nvPr/>
        </p:nvSpPr>
        <p:spPr>
          <a:xfrm>
            <a:off x="436619" y="6745290"/>
            <a:ext cx="29337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regex</a:t>
            </a:r>
            <a:r>
              <a:t>(pattern, ignore_case = FALSE, multiline = FALSE, comments = FALSE, dotall = FALSE, ...)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s</a:t>
            </a:r>
            <a:r>
              <a:rPr i="1"/>
              <a:t>tr_detect("I", regex("i", TRUE))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fixed</a:t>
            </a:r>
            <a:r>
              <a:t>()</a:t>
            </a:r>
            <a:r>
              <a:rPr i="1"/>
              <a:t> </a:t>
            </a:r>
            <a:r>
              <a:t>Matches raw bytes but will miss some characters that can be represented in multiple ways (fast). s</a:t>
            </a:r>
            <a:r>
              <a:rPr i="1"/>
              <a:t>tr_detect("\u0130", fixed("i"))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coll</a:t>
            </a:r>
            <a:r>
              <a:t>() Matches raw bytes and will use locale specific collation rules to recognize characters that can be represented in multiple ways (slow). </a:t>
            </a:r>
            <a:r>
              <a:rPr i="1"/>
              <a:t>str_detect("\u0130", coll("i", TRUE, locale = "tr"))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boundary</a:t>
            </a:r>
            <a:r>
              <a:t>() Matches boundaries between characters, line_breaks, sentences, or words. </a:t>
            </a:r>
            <a:r>
              <a:rPr i="1"/>
              <a:t>str_split(sentences, boundary("word"))</a:t>
            </a:r>
          </a:p>
        </p:txBody>
      </p:sp>
      <p:graphicFrame>
        <p:nvGraphicFramePr>
          <p:cNvPr id="521" name="Table"/>
          <p:cNvGraphicFramePr/>
          <p:nvPr/>
        </p:nvGraphicFramePr>
        <p:xfrm>
          <a:off x="1008309" y="2925773"/>
          <a:ext cx="3062504" cy="86697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993648"/>
                <a:gridCol w="796672"/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Special Character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Represents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new line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22" name="Need to Know"/>
          <p:cNvSpPr txBox="1"/>
          <p:nvPr/>
        </p:nvSpPr>
        <p:spPr>
          <a:xfrm>
            <a:off x="344310" y="599061"/>
            <a:ext cx="18929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Need to Know</a:t>
            </a:r>
          </a:p>
        </p:txBody>
      </p:sp>
      <p:sp>
        <p:nvSpPr>
          <p:cNvPr id="523" name="Line"/>
          <p:cNvSpPr/>
          <p:nvPr/>
        </p:nvSpPr>
        <p:spPr>
          <a:xfrm>
            <a:off x="323328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4" name="Regular Expressions -"/>
          <p:cNvSpPr txBox="1"/>
          <p:nvPr/>
        </p:nvSpPr>
        <p:spPr>
          <a:xfrm>
            <a:off x="3714551" y="599061"/>
            <a:ext cx="2842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Regular Expressions -</a:t>
            </a:r>
          </a:p>
        </p:txBody>
      </p:sp>
      <p:sp>
        <p:nvSpPr>
          <p:cNvPr id="525" name="Line"/>
          <p:cNvSpPr/>
          <p:nvPr/>
        </p:nvSpPr>
        <p:spPr>
          <a:xfrm>
            <a:off x="3718969" y="619739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6" name="Pattern arguments in stringr are interpreted as regular expressions after any special characters have been parsed.…"/>
          <p:cNvSpPr txBox="1"/>
          <p:nvPr/>
        </p:nvSpPr>
        <p:spPr>
          <a:xfrm>
            <a:off x="429772" y="1077358"/>
            <a:ext cx="29115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 b="1"/>
              <a:t>""</a:t>
            </a:r>
            <a:r>
              <a:t>) or single quotes(</a:t>
            </a:r>
            <a:r>
              <a:rPr b="1"/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527" name="RStudio® is a trademark of RStudio, Inc.  •  CC BY SA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7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pic>
        <p:nvPicPr>
          <p:cNvPr id="52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0" name="Run ?&quot;'&quot; to see a complete list"/>
          <p:cNvSpPr txBox="1"/>
          <p:nvPr/>
        </p:nvSpPr>
        <p:spPr>
          <a:xfrm>
            <a:off x="852660" y="3667287"/>
            <a:ext cx="20276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Run 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?"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"</a:t>
            </a:r>
            <a:r>
              <a:t> to see a complete list</a:t>
            </a:r>
          </a:p>
        </p:txBody>
      </p:sp>
      <p:sp>
        <p:nvSpPr>
          <p:cNvPr id="531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36524" y="3993631"/>
            <a:ext cx="2933891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writeLines</a:t>
            </a:r>
            <a:r>
              <a:t>() to see how R views your string after all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 is a backslash</a:t>
            </a:r>
          </a:p>
        </p:txBody>
      </p:sp>
      <p:sp>
        <p:nvSpPr>
          <p:cNvPr id="532" name="Line"/>
          <p:cNvSpPr/>
          <p:nvPr/>
        </p:nvSpPr>
        <p:spPr>
          <a:xfrm>
            <a:off x="3720498" y="10937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3" name="MATCH CHARACTERS"/>
          <p:cNvSpPr txBox="1"/>
          <p:nvPr/>
        </p:nvSpPr>
        <p:spPr>
          <a:xfrm>
            <a:off x="3720047" y="1096751"/>
            <a:ext cx="142067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534" name="quant &lt;- function(rx) str_view_all(&quot;.a.aa.aaa&quot;, rx)"/>
          <p:cNvSpPr txBox="1"/>
          <p:nvPr/>
        </p:nvSpPr>
        <p:spPr>
          <a:xfrm>
            <a:off x="10574001" y="661556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quant &lt;- function(rx) str_view_all(".a.aa.aaa", rx)</a:t>
            </a:r>
          </a:p>
        </p:txBody>
      </p:sp>
      <p:sp>
        <p:nvSpPr>
          <p:cNvPr id="535" name="Line"/>
          <p:cNvSpPr/>
          <p:nvPr/>
        </p:nvSpPr>
        <p:spPr>
          <a:xfrm>
            <a:off x="8874180" y="6599147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6" name="QUANTIFIERS"/>
          <p:cNvSpPr txBox="1"/>
          <p:nvPr/>
        </p:nvSpPr>
        <p:spPr>
          <a:xfrm>
            <a:off x="8873728" y="6602153"/>
            <a:ext cx="9464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QUANTIFIERS</a:t>
            </a:r>
          </a:p>
        </p:txBody>
      </p:sp>
      <p:sp>
        <p:nvSpPr>
          <p:cNvPr id="537" name="anchor &lt;- function(rx) str_view_all(&quot;aaa&quot;, rx)"/>
          <p:cNvSpPr txBox="1"/>
          <p:nvPr/>
        </p:nvSpPr>
        <p:spPr>
          <a:xfrm>
            <a:off x="5466772" y="798553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anchor &lt;- function(rx) str_view_all("aaa", rx)</a:t>
            </a:r>
          </a:p>
        </p:txBody>
      </p:sp>
      <p:sp>
        <p:nvSpPr>
          <p:cNvPr id="538" name="Line"/>
          <p:cNvSpPr/>
          <p:nvPr/>
        </p:nvSpPr>
        <p:spPr>
          <a:xfrm>
            <a:off x="3728851" y="7981811"/>
            <a:ext cx="483094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9" name="ANCHORS"/>
          <p:cNvSpPr txBox="1"/>
          <p:nvPr/>
        </p:nvSpPr>
        <p:spPr>
          <a:xfrm>
            <a:off x="3728400" y="7984817"/>
            <a:ext cx="6984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ANCHORS</a:t>
            </a:r>
          </a:p>
        </p:txBody>
      </p:sp>
      <p:sp>
        <p:nvSpPr>
          <p:cNvPr id="540" name="Line"/>
          <p:cNvSpPr/>
          <p:nvPr/>
        </p:nvSpPr>
        <p:spPr>
          <a:xfrm>
            <a:off x="8869144" y="8386128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1" name="GROUPS"/>
          <p:cNvSpPr txBox="1"/>
          <p:nvPr/>
        </p:nvSpPr>
        <p:spPr>
          <a:xfrm>
            <a:off x="8868693" y="8389134"/>
            <a:ext cx="608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GROUPS</a:t>
            </a:r>
          </a:p>
        </p:txBody>
      </p:sp>
      <p:sp>
        <p:nvSpPr>
          <p:cNvPr id="542" name="Use parentheses to set precedent (order of evaluation) and create groups"/>
          <p:cNvSpPr txBox="1"/>
          <p:nvPr/>
        </p:nvSpPr>
        <p:spPr>
          <a:xfrm>
            <a:off x="8887810" y="8614529"/>
            <a:ext cx="47783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parentheses to set precedent (order of evaluation) and create groups</a:t>
            </a:r>
          </a:p>
        </p:txBody>
      </p:sp>
      <p:sp>
        <p:nvSpPr>
          <p:cNvPr id="543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2618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544" name="ref &lt;- function(rx) str_view_all(&quot;abbaab&quot;, rx)"/>
          <p:cNvSpPr txBox="1"/>
          <p:nvPr/>
        </p:nvSpPr>
        <p:spPr>
          <a:xfrm>
            <a:off x="10555063" y="83819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ref &lt;- function(rx) str_view_all("abbaab", rx)</a:t>
            </a:r>
          </a:p>
        </p:txBody>
      </p:sp>
      <p:sp>
        <p:nvSpPr>
          <p:cNvPr id="545" name="alt &lt;- function(rx) str_view_all(&quot;abcde&quot;, rx)"/>
          <p:cNvSpPr txBox="1"/>
          <p:nvPr/>
        </p:nvSpPr>
        <p:spPr>
          <a:xfrm>
            <a:off x="5470671" y="6603006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alt &lt;- function(rx) str_view_all("abcde", rx)</a:t>
            </a:r>
          </a:p>
        </p:txBody>
      </p:sp>
      <p:sp>
        <p:nvSpPr>
          <p:cNvPr id="546" name="Line"/>
          <p:cNvSpPr/>
          <p:nvPr/>
        </p:nvSpPr>
        <p:spPr>
          <a:xfrm>
            <a:off x="3720050" y="6599286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7" name="ALTERNATES"/>
          <p:cNvSpPr txBox="1"/>
          <p:nvPr/>
        </p:nvSpPr>
        <p:spPr>
          <a:xfrm>
            <a:off x="3719599" y="6602292"/>
            <a:ext cx="8782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ALTERNATES</a:t>
            </a:r>
          </a:p>
        </p:txBody>
      </p:sp>
      <p:sp>
        <p:nvSpPr>
          <p:cNvPr id="548" name="look &lt;- function(rx) str_view_all(&quot;bacad&quot;, rx)"/>
          <p:cNvSpPr txBox="1"/>
          <p:nvPr/>
        </p:nvSpPr>
        <p:spPr>
          <a:xfrm>
            <a:off x="5457147" y="906131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look &lt;- function(rx) str_view_all("bacad", rx)</a:t>
            </a:r>
          </a:p>
        </p:txBody>
      </p:sp>
      <p:sp>
        <p:nvSpPr>
          <p:cNvPr id="549" name="Line"/>
          <p:cNvSpPr/>
          <p:nvPr/>
        </p:nvSpPr>
        <p:spPr>
          <a:xfrm>
            <a:off x="3719226" y="9057591"/>
            <a:ext cx="484057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0" name="LOOK AROUNDS"/>
          <p:cNvSpPr txBox="1"/>
          <p:nvPr/>
        </p:nvSpPr>
        <p:spPr>
          <a:xfrm>
            <a:off x="3718775" y="9060597"/>
            <a:ext cx="1113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LOOK AROUNDS</a:t>
            </a:r>
          </a:p>
        </p:txBody>
      </p:sp>
      <p:sp>
        <p:nvSpPr>
          <p:cNvPr id="551" name="Line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2" name="INTERPRETATION"/>
          <p:cNvSpPr txBox="1"/>
          <p:nvPr/>
        </p:nvSpPr>
        <p:spPr>
          <a:xfrm>
            <a:off x="357219" y="6049751"/>
            <a:ext cx="12057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INTERPRETATION</a:t>
            </a:r>
          </a:p>
        </p:txBody>
      </p:sp>
      <p:sp>
        <p:nvSpPr>
          <p:cNvPr id="553" name="Patterns in stringr are interpreted as regexs To change this default, wrap the pattern in one of:"/>
          <p:cNvSpPr txBox="1"/>
          <p:nvPr/>
        </p:nvSpPr>
        <p:spPr>
          <a:xfrm>
            <a:off x="436619" y="6324202"/>
            <a:ext cx="2997201" cy="408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Patterns in stringr are interpreted as regexs To change this default, wrap the pattern in one of:</a:t>
            </a:r>
          </a:p>
        </p:txBody>
      </p:sp>
      <p:sp>
        <p:nvSpPr>
          <p:cNvPr id="554" name="Rectangle"/>
          <p:cNvSpPr/>
          <p:nvPr/>
        </p:nvSpPr>
        <p:spPr>
          <a:xfrm>
            <a:off x="13087136" y="7223180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5" name="Rectangle"/>
          <p:cNvSpPr/>
          <p:nvPr/>
        </p:nvSpPr>
        <p:spPr>
          <a:xfrm>
            <a:off x="13087136" y="7041602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559" name="Group"/>
          <p:cNvGrpSpPr/>
          <p:nvPr/>
        </p:nvGrpSpPr>
        <p:grpSpPr>
          <a:xfrm>
            <a:off x="8873502" y="8826424"/>
            <a:ext cx="4806968" cy="787401"/>
            <a:chOff x="12700" y="12700"/>
            <a:chExt cx="4806967" cy="787400"/>
          </a:xfrm>
        </p:grpSpPr>
        <p:sp>
          <p:nvSpPr>
            <p:cNvPr id="556" name="Rectangle"/>
            <p:cNvSpPr/>
            <p:nvPr/>
          </p:nvSpPr>
          <p:spPr>
            <a:xfrm>
              <a:off x="651283" y="185247"/>
              <a:ext cx="471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7" name="Rectangle"/>
            <p:cNvSpPr/>
            <p:nvPr/>
          </p:nvSpPr>
          <p:spPr>
            <a:xfrm>
              <a:off x="4444585" y="185247"/>
              <a:ext cx="140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558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1524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</a:txBody>
                    <a:tcPr marL="0" marR="0" marT="0" marB="0" anchor="b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 b="1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(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ab</a:t>
                        </a:r>
                        <a:r>
                          <a:rPr>
                            <a:solidFill>
                              <a:schemeClr val="accent5"/>
                            </a:solidFill>
                          </a:rPr>
                          <a:t>|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d</a:t>
                        </a:r>
                        <a:r>
                          <a:rPr b="1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sets precedence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alt("(ab|d)e")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abcde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560" name="see &lt;- function(rx) str_view_all(&quot;abc ABC 123\t.!?\\(){}\n&quot;, rx)"/>
          <p:cNvSpPr txBox="1"/>
          <p:nvPr/>
        </p:nvSpPr>
        <p:spPr>
          <a:xfrm>
            <a:off x="6308633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see &lt;- function(rx) str_view_all("abc ABC 123\t.!?\\(){}\n", rx)</a:t>
            </a:r>
          </a:p>
        </p:txBody>
      </p:sp>
      <p:sp>
        <p:nvSpPr>
          <p:cNvPr id="561" name="Regular expressions, or regexps, are a concise language for describing patterns in strings."/>
          <p:cNvSpPr txBox="1"/>
          <p:nvPr/>
        </p:nvSpPr>
        <p:spPr>
          <a:xfrm>
            <a:off x="6590702" y="635895"/>
            <a:ext cx="3644642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628DB5"/>
                </a:solidFill>
              </a:defRPr>
            </a:pPr>
            <a:r>
              <a:t>Regular expressions, or </a:t>
            </a:r>
            <a:r>
              <a:rPr i="1"/>
              <a:t>regexps</a:t>
            </a:r>
            <a:r>
              <a:t>, are a concise language for describing patterns in strings. </a:t>
            </a:r>
          </a:p>
        </p:txBody>
      </p:sp>
      <p:grpSp>
        <p:nvGrpSpPr>
          <p:cNvPr id="568" name="Group"/>
          <p:cNvGrpSpPr/>
          <p:nvPr/>
        </p:nvGrpSpPr>
        <p:grpSpPr>
          <a:xfrm>
            <a:off x="3790649" y="8393751"/>
            <a:ext cx="1001367" cy="152401"/>
            <a:chOff x="0" y="0"/>
            <a:chExt cx="1001366" cy="152400"/>
          </a:xfrm>
        </p:grpSpPr>
        <p:sp>
          <p:nvSpPr>
            <p:cNvPr id="562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3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6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75" name="Group"/>
          <p:cNvGrpSpPr/>
          <p:nvPr/>
        </p:nvGrpSpPr>
        <p:grpSpPr>
          <a:xfrm>
            <a:off x="3790649" y="8600101"/>
            <a:ext cx="1001367" cy="152401"/>
            <a:chOff x="0" y="0"/>
            <a:chExt cx="1001366" cy="152400"/>
          </a:xfrm>
        </p:grpSpPr>
        <p:sp>
          <p:nvSpPr>
            <p:cNvPr id="569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0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1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2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3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4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82" name="Group"/>
          <p:cNvGrpSpPr/>
          <p:nvPr/>
        </p:nvGrpSpPr>
        <p:grpSpPr>
          <a:xfrm>
            <a:off x="3795919" y="9468360"/>
            <a:ext cx="759473" cy="143698"/>
            <a:chOff x="0" y="0"/>
            <a:chExt cx="759471" cy="143697"/>
          </a:xfrm>
        </p:grpSpPr>
        <p:sp>
          <p:nvSpPr>
            <p:cNvPr id="576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7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9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0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378471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90" name="Group"/>
          <p:cNvGrpSpPr/>
          <p:nvPr/>
        </p:nvGrpSpPr>
        <p:grpSpPr>
          <a:xfrm>
            <a:off x="3795919" y="9661614"/>
            <a:ext cx="765071" cy="152015"/>
            <a:chOff x="0" y="0"/>
            <a:chExt cx="765069" cy="152013"/>
          </a:xfrm>
        </p:grpSpPr>
        <p:sp>
          <p:nvSpPr>
            <p:cNvPr id="583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391171" y="11238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 flipH="1">
              <a:off x="391171" y="5730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98" name="Group"/>
          <p:cNvGrpSpPr/>
          <p:nvPr/>
        </p:nvGrpSpPr>
        <p:grpSpPr>
          <a:xfrm>
            <a:off x="3771702" y="10031814"/>
            <a:ext cx="765071" cy="152014"/>
            <a:chOff x="0" y="0"/>
            <a:chExt cx="765069" cy="152013"/>
          </a:xfrm>
        </p:grpSpPr>
        <p:sp>
          <p:nvSpPr>
            <p:cNvPr id="591" name="Line"/>
            <p:cNvSpPr/>
            <p:nvPr/>
          </p:nvSpPr>
          <p:spPr>
            <a:xfrm flipH="1" flipV="1">
              <a:off x="54696" y="65553"/>
              <a:ext cx="69510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Square"/>
            <p:cNvSpPr/>
            <p:nvPr/>
          </p:nvSpPr>
          <p:spPr>
            <a:xfrm rot="10800000">
              <a:off x="625369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3" name="Square"/>
            <p:cNvSpPr/>
            <p:nvPr/>
          </p:nvSpPr>
          <p:spPr>
            <a:xfrm rot="10800000">
              <a:off x="425828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4" name="Square"/>
            <p:cNvSpPr/>
            <p:nvPr/>
          </p:nvSpPr>
          <p:spPr>
            <a:xfrm rot="10800000">
              <a:off x="226286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5" name="Square"/>
            <p:cNvSpPr/>
            <p:nvPr/>
          </p:nvSpPr>
          <p:spPr>
            <a:xfrm rot="10800000">
              <a:off x="26745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 flipH="1" flipV="1">
              <a:off x="0" y="0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 flipV="1">
              <a:off x="0" y="5508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05" name="Group"/>
          <p:cNvGrpSpPr/>
          <p:nvPr/>
        </p:nvGrpSpPr>
        <p:grpSpPr>
          <a:xfrm>
            <a:off x="3770519" y="9850876"/>
            <a:ext cx="766254" cy="143698"/>
            <a:chOff x="0" y="0"/>
            <a:chExt cx="766252" cy="143697"/>
          </a:xfrm>
        </p:grpSpPr>
        <p:sp>
          <p:nvSpPr>
            <p:cNvPr id="599" name="Line"/>
            <p:cNvSpPr/>
            <p:nvPr/>
          </p:nvSpPr>
          <p:spPr>
            <a:xfrm flipH="1" flipV="1">
              <a:off x="55880" y="53239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0" name="Square"/>
            <p:cNvSpPr/>
            <p:nvPr/>
          </p:nvSpPr>
          <p:spPr>
            <a:xfrm rot="10800000">
              <a:off x="626552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1" name="Square"/>
            <p:cNvSpPr/>
            <p:nvPr/>
          </p:nvSpPr>
          <p:spPr>
            <a:xfrm rot="10800000">
              <a:off x="427011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2" name="Square"/>
            <p:cNvSpPr/>
            <p:nvPr/>
          </p:nvSpPr>
          <p:spPr>
            <a:xfrm rot="10800000">
              <a:off x="227469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Square"/>
            <p:cNvSpPr/>
            <p:nvPr/>
          </p:nvSpPr>
          <p:spPr>
            <a:xfrm rot="10800000">
              <a:off x="27928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 flipV="1">
              <a:off x="0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37" name="Group"/>
          <p:cNvGrpSpPr/>
          <p:nvPr/>
        </p:nvGrpSpPr>
        <p:grpSpPr>
          <a:xfrm>
            <a:off x="10686650" y="698993"/>
            <a:ext cx="4292556" cy="5646351"/>
            <a:chOff x="0" y="0"/>
            <a:chExt cx="4292555" cy="5646349"/>
          </a:xfrm>
        </p:grpSpPr>
        <p:sp>
          <p:nvSpPr>
            <p:cNvPr id="606" name="Rectangle"/>
            <p:cNvSpPr/>
            <p:nvPr/>
          </p:nvSpPr>
          <p:spPr>
            <a:xfrm>
              <a:off x="0" y="475664"/>
              <a:ext cx="2734740" cy="5170686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Rectangle"/>
            <p:cNvSpPr/>
            <p:nvPr/>
          </p:nvSpPr>
          <p:spPr>
            <a:xfrm>
              <a:off x="66903" y="1341122"/>
              <a:ext cx="2600378" cy="4244853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Rectangle"/>
            <p:cNvSpPr/>
            <p:nvPr/>
          </p:nvSpPr>
          <p:spPr>
            <a:xfrm>
              <a:off x="141789" y="2584698"/>
              <a:ext cx="2453650" cy="2940907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Rectangle"/>
            <p:cNvSpPr/>
            <p:nvPr/>
          </p:nvSpPr>
          <p:spPr>
            <a:xfrm>
              <a:off x="211235" y="3558914"/>
              <a:ext cx="2321292" cy="1913384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Rectangle"/>
            <p:cNvSpPr/>
            <p:nvPr/>
          </p:nvSpPr>
          <p:spPr>
            <a:xfrm>
              <a:off x="275506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611" name="Table"/>
            <p:cNvGraphicFramePr/>
            <p:nvPr/>
          </p:nvGraphicFramePr>
          <p:xfrm>
            <a:off x="380595" y="4127816"/>
            <a:ext cx="2835983" cy="144040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a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b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c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d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e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f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g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h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i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j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k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l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m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n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o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p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q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r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s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t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u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v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w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x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z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12" name="[:lower:]"/>
            <p:cNvSpPr txBox="1"/>
            <p:nvPr/>
          </p:nvSpPr>
          <p:spPr>
            <a:xfrm>
              <a:off x="539370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[:lower:]</a:t>
              </a:r>
            </a:p>
          </p:txBody>
        </p:sp>
        <p:sp>
          <p:nvSpPr>
            <p:cNvPr id="613" name="Rectangle"/>
            <p:cNvSpPr/>
            <p:nvPr/>
          </p:nvSpPr>
          <p:spPr>
            <a:xfrm>
              <a:off x="1367673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614" name="Table"/>
            <p:cNvGraphicFramePr/>
            <p:nvPr/>
          </p:nvGraphicFramePr>
          <p:xfrm>
            <a:off x="1456573" y="4124812"/>
            <a:ext cx="2835983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E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G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H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I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J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K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O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P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Q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R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X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Z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15" name="[:upper:]"/>
            <p:cNvSpPr txBox="1"/>
            <p:nvPr/>
          </p:nvSpPr>
          <p:spPr>
            <a:xfrm>
              <a:off x="1619539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[:upper:]</a:t>
              </a:r>
            </a:p>
          </p:txBody>
        </p:sp>
        <p:sp>
          <p:nvSpPr>
            <p:cNvPr id="616" name="[:alpha:]"/>
            <p:cNvSpPr txBox="1"/>
            <p:nvPr/>
          </p:nvSpPr>
          <p:spPr>
            <a:xfrm>
              <a:off x="1069404" y="35843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[:alpha:]</a:t>
              </a:r>
            </a:p>
          </p:txBody>
        </p:sp>
        <p:sp>
          <p:nvSpPr>
            <p:cNvPr id="617" name="Rectangle"/>
            <p:cNvSpPr/>
            <p:nvPr/>
          </p:nvSpPr>
          <p:spPr>
            <a:xfrm>
              <a:off x="530983" y="2865637"/>
              <a:ext cx="1673691" cy="578378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618" name="Table"/>
            <p:cNvGraphicFramePr/>
            <p:nvPr/>
          </p:nvGraphicFramePr>
          <p:xfrm>
            <a:off x="669328" y="3144673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0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1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2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3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4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5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6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7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8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9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19" name="[:digit:]"/>
            <p:cNvSpPr txBox="1"/>
            <p:nvPr/>
          </p:nvSpPr>
          <p:spPr>
            <a:xfrm>
              <a:off x="1069404" y="28892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[:digit:]</a:t>
              </a:r>
            </a:p>
          </p:txBody>
        </p:sp>
        <p:sp>
          <p:nvSpPr>
            <p:cNvPr id="620" name="[:alnum:]"/>
            <p:cNvSpPr txBox="1"/>
            <p:nvPr/>
          </p:nvSpPr>
          <p:spPr>
            <a:xfrm>
              <a:off x="1069404" y="260548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 defTabSz="578358">
                <a:lnSpc>
                  <a:spcPct val="80000"/>
                </a:lnSpc>
                <a:spcBef>
                  <a:spcPts val="0"/>
                </a:spcBef>
                <a:defRPr b="0" sz="1188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[:alnum:]</a:t>
              </a:r>
            </a:p>
          </p:txBody>
        </p:sp>
        <p:sp>
          <p:nvSpPr>
            <p:cNvPr id="621" name="Rectangle"/>
            <p:cNvSpPr/>
            <p:nvPr/>
          </p:nvSpPr>
          <p:spPr>
            <a:xfrm>
              <a:off x="141789" y="1630710"/>
              <a:ext cx="2453650" cy="87663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2" name="[:punct:]"/>
            <p:cNvSpPr txBox="1"/>
            <p:nvPr/>
          </p:nvSpPr>
          <p:spPr>
            <a:xfrm>
              <a:off x="1069404" y="16479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[:punct:]</a:t>
              </a:r>
            </a:p>
          </p:txBody>
        </p:sp>
        <p:graphicFrame>
          <p:nvGraphicFramePr>
            <p:cNvPr id="623" name="Table"/>
            <p:cNvGraphicFramePr/>
            <p:nvPr/>
          </p:nvGraphicFramePr>
          <p:xfrm>
            <a:off x="224828" y="1949427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,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: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|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/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`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 =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*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+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-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^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_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~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"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'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[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]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&lt;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&gt;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@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#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$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24" name="[:graph:]"/>
            <p:cNvSpPr txBox="1"/>
            <p:nvPr/>
          </p:nvSpPr>
          <p:spPr>
            <a:xfrm>
              <a:off x="1069404" y="1353378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[:graph:]</a:t>
              </a:r>
            </a:p>
          </p:txBody>
        </p:sp>
        <p:sp>
          <p:nvSpPr>
            <p:cNvPr id="625" name="."/>
            <p:cNvSpPr txBox="1"/>
            <p:nvPr/>
          </p:nvSpPr>
          <p:spPr>
            <a:xfrm>
              <a:off x="1068945" y="532078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626" name="Rectangle"/>
            <p:cNvSpPr/>
            <p:nvPr/>
          </p:nvSpPr>
          <p:spPr>
            <a:xfrm>
              <a:off x="149826" y="0"/>
              <a:ext cx="1086105" cy="1290762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7" name="Rectangle"/>
            <p:cNvSpPr/>
            <p:nvPr/>
          </p:nvSpPr>
          <p:spPr>
            <a:xfrm>
              <a:off x="226026" y="532078"/>
              <a:ext cx="933705" cy="70166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8" name="[:blank:]"/>
            <p:cNvSpPr txBox="1"/>
            <p:nvPr/>
          </p:nvSpPr>
          <p:spPr>
            <a:xfrm>
              <a:off x="394454" y="537430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[:blank:]</a:t>
              </a:r>
            </a:p>
          </p:txBody>
        </p:sp>
        <p:sp>
          <p:nvSpPr>
            <p:cNvPr id="629" name="[:space:]"/>
            <p:cNvSpPr txBox="1"/>
            <p:nvPr/>
          </p:nvSpPr>
          <p:spPr>
            <a:xfrm>
              <a:off x="394454" y="177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[:space:]</a:t>
              </a:r>
            </a:p>
          </p:txBody>
        </p:sp>
        <p:sp>
          <p:nvSpPr>
            <p:cNvPr id="630" name="Rectangle"/>
            <p:cNvSpPr/>
            <p:nvPr/>
          </p:nvSpPr>
          <p:spPr>
            <a:xfrm>
              <a:off x="306485" y="757689"/>
              <a:ext cx="1524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1" name="Rectangle"/>
            <p:cNvSpPr/>
            <p:nvPr/>
          </p:nvSpPr>
          <p:spPr>
            <a:xfrm>
              <a:off x="306485" y="980052"/>
              <a:ext cx="3556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2" name="space"/>
            <p:cNvSpPr txBox="1"/>
            <p:nvPr/>
          </p:nvSpPr>
          <p:spPr>
            <a:xfrm>
              <a:off x="593747" y="744989"/>
              <a:ext cx="45849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space</a:t>
              </a:r>
            </a:p>
          </p:txBody>
        </p:sp>
        <p:sp>
          <p:nvSpPr>
            <p:cNvPr id="633" name="tab"/>
            <p:cNvSpPr txBox="1"/>
            <p:nvPr/>
          </p:nvSpPr>
          <p:spPr>
            <a:xfrm>
              <a:off x="726906" y="980052"/>
              <a:ext cx="30609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tab</a:t>
              </a:r>
            </a:p>
          </p:txBody>
        </p:sp>
        <p:sp>
          <p:nvSpPr>
            <p:cNvPr id="634" name="new line"/>
            <p:cNvSpPr txBox="1"/>
            <p:nvPr/>
          </p:nvSpPr>
          <p:spPr>
            <a:xfrm>
              <a:off x="353788" y="207001"/>
              <a:ext cx="6984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new line</a:t>
              </a:r>
            </a:p>
          </p:txBody>
        </p:sp>
        <p:sp>
          <p:nvSpPr>
            <p:cNvPr id="635" name=""/>
            <p:cNvSpPr txBox="1"/>
            <p:nvPr/>
          </p:nvSpPr>
          <p:spPr>
            <a:xfrm rot="5400000">
              <a:off x="170103" y="149467"/>
              <a:ext cx="247027" cy="43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defTabSz="457200">
                <a:lnSpc>
                  <a:spcPts val="2800"/>
                </a:lnSpc>
                <a:spcBef>
                  <a:spcPts val="0"/>
                </a:spcBef>
                <a:defRPr b="0">
                  <a:solidFill>
                    <a:srgbClr val="333333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</a:t>
              </a:r>
            </a:p>
          </p:txBody>
        </p:sp>
        <p:sp>
          <p:nvSpPr>
            <p:cNvPr id="636" name="Line"/>
            <p:cNvSpPr/>
            <p:nvPr/>
          </p:nvSpPr>
          <p:spPr>
            <a:xfrm>
              <a:off x="153276" y="473582"/>
              <a:ext cx="1079205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638" name="stringr.png" descr="string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639" name="Square"/>
          <p:cNvSpPr/>
          <p:nvPr/>
        </p:nvSpPr>
        <p:spPr>
          <a:xfrm>
            <a:off x="8883000" y="6991515"/>
            <a:ext cx="152401" cy="15240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solidFill>
              <a:schemeClr val="accent5">
                <a:satOff val="-35908"/>
                <a:lumOff val="-17895"/>
              </a:schemeClr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722" name="Group"/>
          <p:cNvGrpSpPr/>
          <p:nvPr/>
        </p:nvGrpSpPr>
        <p:grpSpPr>
          <a:xfrm>
            <a:off x="3721787" y="1367696"/>
            <a:ext cx="6780915" cy="5036371"/>
            <a:chOff x="12700" y="12700"/>
            <a:chExt cx="6780914" cy="5036370"/>
          </a:xfrm>
        </p:grpSpPr>
        <p:sp>
          <p:nvSpPr>
            <p:cNvPr id="640" name="Rectangle"/>
            <p:cNvSpPr/>
            <p:nvPr/>
          </p:nvSpPr>
          <p:spPr>
            <a:xfrm>
              <a:off x="6097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1" name="Rectangle"/>
            <p:cNvSpPr/>
            <p:nvPr/>
          </p:nvSpPr>
          <p:spPr>
            <a:xfrm>
              <a:off x="589099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2" name="Rectangle"/>
            <p:cNvSpPr/>
            <p:nvPr/>
          </p:nvSpPr>
          <p:spPr>
            <a:xfrm>
              <a:off x="58560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3" name="Rectangle"/>
            <p:cNvSpPr/>
            <p:nvPr/>
          </p:nvSpPr>
          <p:spPr>
            <a:xfrm>
              <a:off x="5589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4" name="Rectangle"/>
            <p:cNvSpPr/>
            <p:nvPr/>
          </p:nvSpPr>
          <p:spPr>
            <a:xfrm>
              <a:off x="56147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5" name="Rectangle"/>
            <p:cNvSpPr/>
            <p:nvPr/>
          </p:nvSpPr>
          <p:spPr>
            <a:xfrm>
              <a:off x="5392517" y="4607793"/>
              <a:ext cx="1144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6" name="Rectangle"/>
            <p:cNvSpPr/>
            <p:nvPr/>
          </p:nvSpPr>
          <p:spPr>
            <a:xfrm>
              <a:off x="6183092" y="3890841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7" name="Rectangle"/>
            <p:cNvSpPr/>
            <p:nvPr/>
          </p:nvSpPr>
          <p:spPr>
            <a:xfrm>
              <a:off x="6183092" y="4070079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8" name="Rectangle"/>
            <p:cNvSpPr/>
            <p:nvPr/>
          </p:nvSpPr>
          <p:spPr>
            <a:xfrm>
              <a:off x="5906867" y="3711603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9" name="Rectangle"/>
            <p:cNvSpPr/>
            <p:nvPr/>
          </p:nvSpPr>
          <p:spPr>
            <a:xfrm>
              <a:off x="5906867" y="2994651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0" name="Rectangle"/>
            <p:cNvSpPr/>
            <p:nvPr/>
          </p:nvSpPr>
          <p:spPr>
            <a:xfrm>
              <a:off x="5906867" y="2636175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1" name="Rectangle"/>
            <p:cNvSpPr/>
            <p:nvPr/>
          </p:nvSpPr>
          <p:spPr>
            <a:xfrm>
              <a:off x="5906867" y="2456937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2" name="Rectangle"/>
            <p:cNvSpPr/>
            <p:nvPr/>
          </p:nvSpPr>
          <p:spPr>
            <a:xfrm>
              <a:off x="5906867" y="4070079"/>
              <a:ext cx="1917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3" name="Rectangle"/>
            <p:cNvSpPr/>
            <p:nvPr/>
          </p:nvSpPr>
          <p:spPr>
            <a:xfrm>
              <a:off x="5633817" y="3711603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4" name="Rectangle"/>
            <p:cNvSpPr/>
            <p:nvPr/>
          </p:nvSpPr>
          <p:spPr>
            <a:xfrm>
              <a:off x="5633817" y="353236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5" name="Rectangle"/>
            <p:cNvSpPr/>
            <p:nvPr/>
          </p:nvSpPr>
          <p:spPr>
            <a:xfrm>
              <a:off x="5633817" y="317388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6" name="Rectangle"/>
            <p:cNvSpPr/>
            <p:nvPr/>
          </p:nvSpPr>
          <p:spPr>
            <a:xfrm>
              <a:off x="5633817" y="263617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7" name="Rectangle"/>
            <p:cNvSpPr/>
            <p:nvPr/>
          </p:nvSpPr>
          <p:spPr>
            <a:xfrm>
              <a:off x="5633817" y="407007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8" name="Rectangle"/>
            <p:cNvSpPr/>
            <p:nvPr/>
          </p:nvSpPr>
          <p:spPr>
            <a:xfrm>
              <a:off x="5392517" y="3711603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9" name="Rectangle"/>
            <p:cNvSpPr/>
            <p:nvPr/>
          </p:nvSpPr>
          <p:spPr>
            <a:xfrm>
              <a:off x="5392517" y="3353127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0" name="Rectangle"/>
            <p:cNvSpPr/>
            <p:nvPr/>
          </p:nvSpPr>
          <p:spPr>
            <a:xfrm>
              <a:off x="5392517" y="317388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1" name="Rectangle"/>
            <p:cNvSpPr/>
            <p:nvPr/>
          </p:nvSpPr>
          <p:spPr>
            <a:xfrm>
              <a:off x="5392517" y="2636175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2" name="Rectangle"/>
            <p:cNvSpPr/>
            <p:nvPr/>
          </p:nvSpPr>
          <p:spPr>
            <a:xfrm>
              <a:off x="5392517" y="407007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3" name="Rectangle"/>
            <p:cNvSpPr/>
            <p:nvPr/>
          </p:nvSpPr>
          <p:spPr>
            <a:xfrm>
              <a:off x="5862417" y="227769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4" name="Rectangle"/>
            <p:cNvSpPr/>
            <p:nvPr/>
          </p:nvSpPr>
          <p:spPr>
            <a:xfrm>
              <a:off x="5857655" y="424931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5" name="Rectangle"/>
            <p:cNvSpPr/>
            <p:nvPr/>
          </p:nvSpPr>
          <p:spPr>
            <a:xfrm>
              <a:off x="5857655" y="442855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6" name="Rectangle"/>
            <p:cNvSpPr/>
            <p:nvPr/>
          </p:nvSpPr>
          <p:spPr>
            <a:xfrm>
              <a:off x="5602067" y="2277699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7" name="Rectangle"/>
            <p:cNvSpPr/>
            <p:nvPr/>
          </p:nvSpPr>
          <p:spPr>
            <a:xfrm>
              <a:off x="5602067" y="4249317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8" name="Rectangle"/>
            <p:cNvSpPr/>
            <p:nvPr/>
          </p:nvSpPr>
          <p:spPr>
            <a:xfrm>
              <a:off x="5602067" y="4428555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9" name="Rectangle"/>
            <p:cNvSpPr/>
            <p:nvPr/>
          </p:nvSpPr>
          <p:spPr>
            <a:xfrm>
              <a:off x="6100542" y="2277699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0" name="Rectangle"/>
            <p:cNvSpPr/>
            <p:nvPr/>
          </p:nvSpPr>
          <p:spPr>
            <a:xfrm>
              <a:off x="6100542" y="2098461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1" name="Rectangle"/>
            <p:cNvSpPr/>
            <p:nvPr/>
          </p:nvSpPr>
          <p:spPr>
            <a:xfrm>
              <a:off x="6095780" y="4249317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2" name="Rectangle"/>
            <p:cNvSpPr/>
            <p:nvPr/>
          </p:nvSpPr>
          <p:spPr>
            <a:xfrm>
              <a:off x="6095780" y="4428555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3" name="Rectangle"/>
            <p:cNvSpPr/>
            <p:nvPr/>
          </p:nvSpPr>
          <p:spPr>
            <a:xfrm>
              <a:off x="6494242" y="173998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4" name="Rectangle"/>
            <p:cNvSpPr/>
            <p:nvPr/>
          </p:nvSpPr>
          <p:spPr>
            <a:xfrm>
              <a:off x="6463550" y="156074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5" name="Rectangle"/>
            <p:cNvSpPr/>
            <p:nvPr/>
          </p:nvSpPr>
          <p:spPr>
            <a:xfrm>
              <a:off x="6408517" y="138150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6" name="Rectangle"/>
            <p:cNvSpPr/>
            <p:nvPr/>
          </p:nvSpPr>
          <p:spPr>
            <a:xfrm>
              <a:off x="6376767" y="1202271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7" name="Rectangle"/>
            <p:cNvSpPr/>
            <p:nvPr/>
          </p:nvSpPr>
          <p:spPr>
            <a:xfrm>
              <a:off x="6313267" y="1023033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8" name="1 Many base R functions require classes to be wrapped in a second set of [ ], e.g.  [[:digit:]]"/>
            <p:cNvSpPr txBox="1"/>
            <p:nvPr/>
          </p:nvSpPr>
          <p:spPr>
            <a:xfrm>
              <a:off x="956106" y="4800230"/>
              <a:ext cx="5491245" cy="24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pPr>
              <a:r>
                <a:rPr baseline="31999"/>
                <a:t>1</a:t>
              </a:r>
              <a:r>
                <a:t> Many base R functions require classes to be wrapped in a second set of </a:t>
              </a:r>
              <a:r>
                <a:rPr b="1"/>
                <a:t>[ ]</a:t>
              </a:r>
              <a:r>
                <a:t>, e.g. </a:t>
              </a:r>
              <a:r>
                <a:rPr b="1"/>
                <a:t> [[:digit:]]</a:t>
              </a:r>
            </a:p>
          </p:txBody>
        </p:sp>
        <p:sp>
          <p:nvSpPr>
            <p:cNvPr id="679" name="Rectangle"/>
            <p:cNvSpPr/>
            <p:nvPr/>
          </p:nvSpPr>
          <p:spPr>
            <a:xfrm>
              <a:off x="6262467" y="843795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0" name="Rectangle"/>
            <p:cNvSpPr/>
            <p:nvPr/>
          </p:nvSpPr>
          <p:spPr>
            <a:xfrm>
              <a:off x="6211667" y="664557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1" name="Rectangle"/>
            <p:cNvSpPr/>
            <p:nvPr/>
          </p:nvSpPr>
          <p:spPr>
            <a:xfrm>
              <a:off x="6177800" y="48531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2" name="Rectangle"/>
            <p:cNvSpPr/>
            <p:nvPr/>
          </p:nvSpPr>
          <p:spPr>
            <a:xfrm>
              <a:off x="5386167" y="306081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3" name="Rectangle"/>
            <p:cNvSpPr/>
            <p:nvPr/>
          </p:nvSpPr>
          <p:spPr>
            <a:xfrm>
              <a:off x="635838" y="4617054"/>
              <a:ext cx="1397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4" name="Rectangle"/>
            <p:cNvSpPr/>
            <p:nvPr/>
          </p:nvSpPr>
          <p:spPr>
            <a:xfrm>
              <a:off x="635838" y="3898559"/>
              <a:ext cx="5912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5" name="Rectangle"/>
            <p:cNvSpPr/>
            <p:nvPr/>
          </p:nvSpPr>
          <p:spPr>
            <a:xfrm>
              <a:off x="635838" y="4078183"/>
              <a:ext cx="5912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6" name="Rectangle"/>
            <p:cNvSpPr/>
            <p:nvPr/>
          </p:nvSpPr>
          <p:spPr>
            <a:xfrm>
              <a:off x="635838" y="4257807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7" name="Rectangle"/>
            <p:cNvSpPr/>
            <p:nvPr/>
          </p:nvSpPr>
          <p:spPr>
            <a:xfrm>
              <a:off x="635838" y="4437431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8" name="Rectangle"/>
            <p:cNvSpPr/>
            <p:nvPr/>
          </p:nvSpPr>
          <p:spPr>
            <a:xfrm>
              <a:off x="635838" y="306081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9" name="Rectangle"/>
            <p:cNvSpPr/>
            <p:nvPr/>
          </p:nvSpPr>
          <p:spPr>
            <a:xfrm>
              <a:off x="635838" y="485705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0" name="Rectangle"/>
            <p:cNvSpPr/>
            <p:nvPr/>
          </p:nvSpPr>
          <p:spPr>
            <a:xfrm>
              <a:off x="635838" y="665329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1" name="Rectangle"/>
            <p:cNvSpPr/>
            <p:nvPr/>
          </p:nvSpPr>
          <p:spPr>
            <a:xfrm>
              <a:off x="635838" y="844953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2" name="Rectangle"/>
            <p:cNvSpPr/>
            <p:nvPr/>
          </p:nvSpPr>
          <p:spPr>
            <a:xfrm>
              <a:off x="635838" y="1024576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3" name="Rectangle"/>
            <p:cNvSpPr/>
            <p:nvPr/>
          </p:nvSpPr>
          <p:spPr>
            <a:xfrm>
              <a:off x="635838" y="1204200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4" name="Rectangle"/>
            <p:cNvSpPr/>
            <p:nvPr/>
          </p:nvSpPr>
          <p:spPr>
            <a:xfrm>
              <a:off x="635838" y="1383824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5" name="Rectangle"/>
            <p:cNvSpPr/>
            <p:nvPr/>
          </p:nvSpPr>
          <p:spPr>
            <a:xfrm>
              <a:off x="635838" y="1563448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6" name="Rectangle"/>
            <p:cNvSpPr/>
            <p:nvPr/>
          </p:nvSpPr>
          <p:spPr>
            <a:xfrm>
              <a:off x="635838" y="1743072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7" name="Rectangle"/>
            <p:cNvSpPr/>
            <p:nvPr/>
          </p:nvSpPr>
          <p:spPr>
            <a:xfrm>
              <a:off x="635838" y="1922696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8" name="Rectangle"/>
            <p:cNvSpPr/>
            <p:nvPr/>
          </p:nvSpPr>
          <p:spPr>
            <a:xfrm>
              <a:off x="635838" y="2102320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9" name="Rectangle"/>
            <p:cNvSpPr/>
            <p:nvPr/>
          </p:nvSpPr>
          <p:spPr>
            <a:xfrm>
              <a:off x="635838" y="2281944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0" name="Rectangle"/>
            <p:cNvSpPr/>
            <p:nvPr/>
          </p:nvSpPr>
          <p:spPr>
            <a:xfrm>
              <a:off x="635838" y="2461568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1" name="Rectangle"/>
            <p:cNvSpPr/>
            <p:nvPr/>
          </p:nvSpPr>
          <p:spPr>
            <a:xfrm>
              <a:off x="635838" y="2641192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2" name="Rectangle"/>
            <p:cNvSpPr/>
            <p:nvPr/>
          </p:nvSpPr>
          <p:spPr>
            <a:xfrm>
              <a:off x="635838" y="2820816"/>
              <a:ext cx="183853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3" name="Rectangle"/>
            <p:cNvSpPr/>
            <p:nvPr/>
          </p:nvSpPr>
          <p:spPr>
            <a:xfrm>
              <a:off x="635838" y="3000440"/>
              <a:ext cx="5080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4" name="Rectangle"/>
            <p:cNvSpPr/>
            <p:nvPr/>
          </p:nvSpPr>
          <p:spPr>
            <a:xfrm>
              <a:off x="635838" y="3180064"/>
              <a:ext cx="5842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5" name="Rectangle"/>
            <p:cNvSpPr/>
            <p:nvPr/>
          </p:nvSpPr>
          <p:spPr>
            <a:xfrm>
              <a:off x="635838" y="3359687"/>
              <a:ext cx="5842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6" name="Rectangle"/>
            <p:cNvSpPr/>
            <p:nvPr/>
          </p:nvSpPr>
          <p:spPr>
            <a:xfrm>
              <a:off x="635838" y="3539311"/>
              <a:ext cx="5969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7" name="Rectangle"/>
            <p:cNvSpPr/>
            <p:nvPr/>
          </p:nvSpPr>
          <p:spPr>
            <a:xfrm>
              <a:off x="635838" y="3718935"/>
              <a:ext cx="6166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08" name="Table"/>
            <p:cNvGraphicFramePr/>
            <p:nvPr/>
          </p:nvGraphicFramePr>
          <p:xfrm>
            <a:off x="12700" y="12700"/>
            <a:ext cx="6780915" cy="4942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3062"/>
                  <a:gridCol w="893198"/>
                  <a:gridCol w="2655972"/>
                  <a:gridCol w="1171175"/>
                  <a:gridCol w="1427506"/>
                </a:tblGrid>
                <a:tr h="2808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a 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see("\\!")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see("\\?")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see("\\\\")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see("\\(")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see("\\{")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 "\\}")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new line (return)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see("\\n")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tab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see("\\t")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whitespace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\S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non-whitespaces)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see("\\s")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digit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\D</a:t>
                        </a:r>
                        <a:r>
                          <a:rPr i="1"/>
                          <a:t> for non-digits)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see("\\d")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word character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\W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non-word chars)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see("\\w")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word boundaries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see("\\b")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[:digit:]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digits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see("[:digit:]")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[:alpha:]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see("[:alpha:]")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[:lower:]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lowercase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see("[:lower:]")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[:upper:]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uppercase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see("[:upper:]")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[:alnum:]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 and numbers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see("[:alnum:]")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[:punct:]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see("[:punct:]")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[:graph:]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letters, numbers, and 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see("[:graph:]")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[:space:]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characters (i.e. \s)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see("[:space:]")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[:blank:]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and tab (but not new line)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see("[:blank:]")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every character except a new line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09" name="Rectangle"/>
            <p:cNvSpPr/>
            <p:nvPr/>
          </p:nvSpPr>
          <p:spPr>
            <a:xfrm>
              <a:off x="537664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0" name="Rectangle"/>
            <p:cNvSpPr/>
            <p:nvPr/>
          </p:nvSpPr>
          <p:spPr>
            <a:xfrm>
              <a:off x="6551392" y="2277699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1" name="Rectangle"/>
            <p:cNvSpPr/>
            <p:nvPr/>
          </p:nvSpPr>
          <p:spPr>
            <a:xfrm>
              <a:off x="6551392" y="1919223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2" name="Rectangle"/>
            <p:cNvSpPr/>
            <p:nvPr/>
          </p:nvSpPr>
          <p:spPr>
            <a:xfrm>
              <a:off x="6546629" y="424931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3" name="1"/>
            <p:cNvSpPr txBox="1"/>
            <p:nvPr/>
          </p:nvSpPr>
          <p:spPr>
            <a:xfrm>
              <a:off x="1098925" y="2890007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14" name="1"/>
            <p:cNvSpPr txBox="1"/>
            <p:nvPr/>
          </p:nvSpPr>
          <p:spPr>
            <a:xfrm>
              <a:off x="1187825" y="3069740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15" name="1"/>
            <p:cNvSpPr txBox="1"/>
            <p:nvPr/>
          </p:nvSpPr>
          <p:spPr>
            <a:xfrm>
              <a:off x="1187825" y="3249472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16" name="1"/>
            <p:cNvSpPr txBox="1"/>
            <p:nvPr/>
          </p:nvSpPr>
          <p:spPr>
            <a:xfrm>
              <a:off x="1193768" y="3429205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17" name="1"/>
            <p:cNvSpPr txBox="1"/>
            <p:nvPr/>
          </p:nvSpPr>
          <p:spPr>
            <a:xfrm>
              <a:off x="1216574" y="3608938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18" name="1"/>
            <p:cNvSpPr txBox="1"/>
            <p:nvPr/>
          </p:nvSpPr>
          <p:spPr>
            <a:xfrm>
              <a:off x="1193768" y="3788670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19" name="1"/>
            <p:cNvSpPr txBox="1"/>
            <p:nvPr/>
          </p:nvSpPr>
          <p:spPr>
            <a:xfrm>
              <a:off x="1193768" y="3968403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20" name="1"/>
            <p:cNvSpPr txBox="1"/>
            <p:nvPr/>
          </p:nvSpPr>
          <p:spPr>
            <a:xfrm>
              <a:off x="1181068" y="4148136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21" name="1"/>
            <p:cNvSpPr txBox="1"/>
            <p:nvPr/>
          </p:nvSpPr>
          <p:spPr>
            <a:xfrm>
              <a:off x="1181068" y="4327868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  <p:grpSp>
        <p:nvGrpSpPr>
          <p:cNvPr id="734" name="Group"/>
          <p:cNvGrpSpPr/>
          <p:nvPr/>
        </p:nvGrpSpPr>
        <p:grpSpPr>
          <a:xfrm>
            <a:off x="8866758" y="7489915"/>
            <a:ext cx="1011259" cy="292945"/>
            <a:chOff x="0" y="0"/>
            <a:chExt cx="1011257" cy="292943"/>
          </a:xfrm>
        </p:grpSpPr>
        <p:grpSp>
          <p:nvGrpSpPr>
            <p:cNvPr id="729" name="Group"/>
            <p:cNvGrpSpPr/>
            <p:nvPr/>
          </p:nvGrpSpPr>
          <p:grpSpPr>
            <a:xfrm>
              <a:off x="9891" y="78772"/>
              <a:ext cx="1001367" cy="152401"/>
              <a:chOff x="0" y="0"/>
              <a:chExt cx="1001366" cy="152400"/>
            </a:xfrm>
          </p:grpSpPr>
          <p:sp>
            <p:nvSpPr>
              <p:cNvPr id="723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24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25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26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27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28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730" name="1"/>
            <p:cNvSpPr txBox="1"/>
            <p:nvPr/>
          </p:nvSpPr>
          <p:spPr>
            <a:xfrm>
              <a:off x="0" y="-1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31" name="2"/>
            <p:cNvSpPr txBox="1"/>
            <p:nvPr/>
          </p:nvSpPr>
          <p:spPr>
            <a:xfrm>
              <a:off x="212899" y="6002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32" name="..."/>
            <p:cNvSpPr txBox="1"/>
            <p:nvPr/>
          </p:nvSpPr>
          <p:spPr>
            <a:xfrm>
              <a:off x="405432" y="6002"/>
              <a:ext cx="22619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733" name="n"/>
            <p:cNvSpPr txBox="1"/>
            <p:nvPr/>
          </p:nvSpPr>
          <p:spPr>
            <a:xfrm>
              <a:off x="632091" y="-1"/>
              <a:ext cx="19825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744" name="Group"/>
          <p:cNvGrpSpPr/>
          <p:nvPr/>
        </p:nvGrpSpPr>
        <p:grpSpPr>
          <a:xfrm>
            <a:off x="5212345" y="9269428"/>
            <a:ext cx="9937759" cy="6974086"/>
            <a:chOff x="12700" y="12700"/>
            <a:chExt cx="9937757" cy="6974085"/>
          </a:xfrm>
        </p:grpSpPr>
        <p:sp>
          <p:nvSpPr>
            <p:cNvPr id="735" name="Rectangle"/>
            <p:cNvSpPr/>
            <p:nvPr/>
          </p:nvSpPr>
          <p:spPr>
            <a:xfrm>
              <a:off x="25209" y="400030"/>
              <a:ext cx="356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6" name="Rectangle"/>
            <p:cNvSpPr/>
            <p:nvPr/>
          </p:nvSpPr>
          <p:spPr>
            <a:xfrm>
              <a:off x="3063764" y="58659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7" name="Rectangle"/>
            <p:cNvSpPr/>
            <p:nvPr/>
          </p:nvSpPr>
          <p:spPr>
            <a:xfrm>
              <a:off x="3057414" y="220371"/>
              <a:ext cx="635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8" name="Rectangle"/>
            <p:cNvSpPr/>
            <p:nvPr/>
          </p:nvSpPr>
          <p:spPr>
            <a:xfrm>
              <a:off x="3200677" y="40693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9" name="Rectangle"/>
            <p:cNvSpPr/>
            <p:nvPr/>
          </p:nvSpPr>
          <p:spPr>
            <a:xfrm>
              <a:off x="25209" y="220371"/>
              <a:ext cx="382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0" name="Rectangle"/>
            <p:cNvSpPr/>
            <p:nvPr/>
          </p:nvSpPr>
          <p:spPr>
            <a:xfrm>
              <a:off x="25209" y="586596"/>
              <a:ext cx="483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1" name="Rectangle"/>
            <p:cNvSpPr/>
            <p:nvPr/>
          </p:nvSpPr>
          <p:spPr>
            <a:xfrm>
              <a:off x="3200677" y="769709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2" name="Rectangle"/>
            <p:cNvSpPr/>
            <p:nvPr/>
          </p:nvSpPr>
          <p:spPr>
            <a:xfrm>
              <a:off x="25209" y="769709"/>
              <a:ext cx="4584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43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78724"/>
                  <a:gridCol w="1144381"/>
                  <a:gridCol w="1087892"/>
                  <a:gridCol w="444500"/>
                </a:tblGrid>
                <a:tr h="19558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regexp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matches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look("a(?=c)")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(?!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look("a(?!c)")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look("(?&lt;=b)a")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(?&lt;!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look("(?&lt;!b)a")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