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 sz="1200"/>
            </a:lvl1pPr>
            <a:lvl2pPr marL="489857" indent="-146957">
              <a:defRPr b="1" sz="1200"/>
            </a:lvl2pPr>
            <a:lvl3pPr marL="832757" indent="-146957">
              <a:defRPr b="1" sz="1200"/>
            </a:lvl3pPr>
            <a:lvl4pPr marL="1175657" indent="-146957">
              <a:defRPr b="1" sz="1200"/>
            </a:lvl4pPr>
            <a:lvl5pPr marL="1518557" indent="-146957">
              <a:defRPr b="1"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23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67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12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56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01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45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790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349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679472" marR="0" indent="-123472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0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hyperlink" Target="https://creativecommons.org/licenses/by/4.0/" TargetMode="External"/><Relationship Id="rId14" Type="http://schemas.openxmlformats.org/officeDocument/2006/relationships/hyperlink" Target="mailto:info@rstudio.com" TargetMode="External"/><Relationship Id="rId15" Type="http://schemas.openxmlformats.org/officeDocument/2006/relationships/hyperlink" Target="http://rstudio.com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Relationship Id="rId31" Type="http://schemas.openxmlformats.org/officeDocument/2006/relationships/image" Target="../media/image39.png"/><Relationship Id="rId32" Type="http://schemas.openxmlformats.org/officeDocument/2006/relationships/image" Target="../media/image40.png"/><Relationship Id="rId33" Type="http://schemas.openxmlformats.org/officeDocument/2006/relationships/image" Target="../media/image41.png"/><Relationship Id="rId34" Type="http://schemas.openxmlformats.org/officeDocument/2006/relationships/image" Target="../media/image42.png"/><Relationship Id="rId35" Type="http://schemas.openxmlformats.org/officeDocument/2006/relationships/image" Target="../media/image43.png"/><Relationship Id="rId36" Type="http://schemas.openxmlformats.org/officeDocument/2006/relationships/image" Target="../media/image44.png"/><Relationship Id="rId37" Type="http://schemas.openxmlformats.org/officeDocument/2006/relationships/image" Target="../media/image45.png"/><Relationship Id="rId38" Type="http://schemas.openxmlformats.org/officeDocument/2006/relationships/image" Target="../media/image46.png"/><Relationship Id="rId39" Type="http://schemas.openxmlformats.org/officeDocument/2006/relationships/image" Target="../media/image47.png"/><Relationship Id="rId40" Type="http://schemas.openxmlformats.org/officeDocument/2006/relationships/hyperlink" Target="https://creativecommons.org/licenses/by/4.0/" TargetMode="External"/><Relationship Id="rId41" Type="http://schemas.openxmlformats.org/officeDocument/2006/relationships/hyperlink" Target="mailto:info@rstudio.com" TargetMode="External"/><Relationship Id="rId42" Type="http://schemas.openxmlformats.org/officeDocument/2006/relationships/hyperlink" Target="http://rstudio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98460" y="1210284"/>
            <a:ext cx="3328451" cy="815723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120" name="Quote Bubble"/>
          <p:cNvSpPr/>
          <p:nvPr/>
        </p:nvSpPr>
        <p:spPr>
          <a:xfrm>
            <a:off x="1151485" y="5706735"/>
            <a:ext cx="438151" cy="148882"/>
          </a:xfrm>
          <a:prstGeom prst="wedgeEllipseCallout">
            <a:avLst>
              <a:gd name="adj1" fmla="val 856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1" name="Quote Bubble"/>
          <p:cNvSpPr/>
          <p:nvPr/>
        </p:nvSpPr>
        <p:spPr>
          <a:xfrm>
            <a:off x="1727218" y="6084079"/>
            <a:ext cx="685801" cy="148882"/>
          </a:xfrm>
          <a:prstGeom prst="wedgeEllipseCallout">
            <a:avLst>
              <a:gd name="adj1" fmla="val 18602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2" name="Quote Bubble"/>
          <p:cNvSpPr/>
          <p:nvPr/>
        </p:nvSpPr>
        <p:spPr>
          <a:xfrm>
            <a:off x="2404552" y="5895407"/>
            <a:ext cx="814846" cy="148882"/>
          </a:xfrm>
          <a:prstGeom prst="wedgeEllipseCallout">
            <a:avLst>
              <a:gd name="adj1" fmla="val 23575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3" name="Quote Bubble"/>
          <p:cNvSpPr/>
          <p:nvPr/>
        </p:nvSpPr>
        <p:spPr>
          <a:xfrm>
            <a:off x="342918" y="5897235"/>
            <a:ext cx="1172174" cy="148882"/>
          </a:xfrm>
          <a:prstGeom prst="wedgeEllipseCallout">
            <a:avLst>
              <a:gd name="adj1" fmla="val 31630"/>
              <a:gd name="adj2" fmla="val -7403"/>
            </a:avLst>
          </a:prstGeom>
          <a:solidFill>
            <a:srgbClr val="4D769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4" name="Quote Bubble"/>
          <p:cNvSpPr/>
          <p:nvPr/>
        </p:nvSpPr>
        <p:spPr>
          <a:xfrm>
            <a:off x="342918" y="6272751"/>
            <a:ext cx="1563264" cy="148882"/>
          </a:xfrm>
          <a:prstGeom prst="wedgeEllipseCallout">
            <a:avLst>
              <a:gd name="adj1" fmla="val 36226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5" name="Quote Bubble"/>
          <p:cNvSpPr/>
          <p:nvPr/>
        </p:nvSpPr>
        <p:spPr>
          <a:xfrm>
            <a:off x="342918" y="6461423"/>
            <a:ext cx="1219296" cy="148881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6" name="Quote Bubble"/>
          <p:cNvSpPr/>
          <p:nvPr/>
        </p:nvSpPr>
        <p:spPr>
          <a:xfrm>
            <a:off x="342918" y="6650094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7" name="Quote Bubble"/>
          <p:cNvSpPr/>
          <p:nvPr/>
        </p:nvSpPr>
        <p:spPr>
          <a:xfrm>
            <a:off x="342918" y="6838766"/>
            <a:ext cx="1219296" cy="148882"/>
          </a:xfrm>
          <a:prstGeom prst="wedgeEllipseCallout">
            <a:avLst>
              <a:gd name="adj1" fmla="val 323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</a:p>
        </p:txBody>
      </p:sp>
      <p:sp>
        <p:nvSpPr>
          <p:cNvPr id="128" name="ggplot (data =  &lt;DATA&gt; ) +…"/>
          <p:cNvSpPr txBox="1"/>
          <p:nvPr/>
        </p:nvSpPr>
        <p:spPr>
          <a:xfrm>
            <a:off x="335608" y="5665346"/>
            <a:ext cx="3054155" cy="1492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ggplot (data =  </a:t>
            </a:r>
            <a:r>
              <a:rPr>
                <a:solidFill>
                  <a:srgbClr val="FFFFFF"/>
                </a:solidFill>
              </a:rPr>
              <a:t>&lt;DATA&gt; </a:t>
            </a:r>
            <a:r>
              <a:t>) +</a:t>
            </a:r>
            <a:r>
              <a:rPr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</a:rPr>
              <a:t>  &lt;GEOM_FUNCTION&gt; </a:t>
            </a:r>
            <a:r>
              <a:t>(mapping = aes( </a:t>
            </a:r>
            <a:r>
              <a:rPr>
                <a:solidFill>
                  <a:srgbClr val="FFFFFF"/>
                </a:solidFill>
              </a:rPr>
              <a:t>&lt;MAPPINGS&gt;</a:t>
            </a:r>
            <a:r>
              <a:t> ),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stat = </a:t>
            </a:r>
            <a:r>
              <a:rPr b="1"/>
              <a:t>&lt;STAT&gt;</a:t>
            </a:r>
            <a:r>
              <a:t> , position = </a:t>
            </a:r>
            <a:r>
              <a:rPr b="1">
                <a:solidFill>
                  <a:srgbClr val="FFFFFF"/>
                </a:solidFill>
              </a:rPr>
              <a:t>&lt;POSITION&gt;</a:t>
            </a:r>
            <a:r>
              <a:t> ) +     </a:t>
            </a:r>
          </a:p>
          <a:p>
            <a:pPr>
              <a:lnSpc>
                <a:spcPts val="15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  </a:t>
            </a:r>
            <a:r>
              <a:rPr b="1">
                <a:solidFill>
                  <a:srgbClr val="FFFFFF"/>
                </a:solidFill>
              </a:rPr>
              <a:t>&lt;COORDINATE_FUNCTION&gt;</a:t>
            </a:r>
            <a:r>
              <a:t> 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&lt;FACET_FUNCTION&gt;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  </a:t>
            </a:r>
            <a:r>
              <a:rPr>
                <a:solidFill>
                  <a:srgbClr val="FFFFFF"/>
                </a:solidFill>
              </a:rPr>
              <a:t>&lt;SCALE_FUNCTION&gt;</a:t>
            </a:r>
            <a:r>
              <a:t>  </a:t>
            </a:r>
            <a:r>
              <a:rPr b="0"/>
              <a:t>+</a:t>
            </a:r>
          </a:p>
          <a:p>
            <a:pPr>
              <a:lnSpc>
                <a:spcPts val="1500"/>
              </a:lnSpc>
              <a:spcBef>
                <a:spcPts val="0"/>
              </a:spcBef>
              <a:defRPr sz="1000">
                <a:solidFill>
                  <a:srgbClr val="FFFFFF"/>
                </a:solidFill>
              </a:defRPr>
            </a:pPr>
            <a:r>
              <a:t>  &lt;THEME_FUNCTION&gt;</a:t>
            </a:r>
          </a:p>
        </p:txBody>
      </p:sp>
      <p:sp>
        <p:nvSpPr>
          <p:cNvPr id="129" name="Rectangle"/>
          <p:cNvSpPr/>
          <p:nvPr/>
        </p:nvSpPr>
        <p:spPr>
          <a:xfrm>
            <a:off x="3629217" y="1639311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3629217" y="6405314"/>
            <a:ext cx="3328451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7081503" y="9009550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ggplot2 is based on the grammar of graphics, the idea that you can build every graph from the same components: a data set, a coordinate system, and geoms—visual marks that represent data points."/>
          <p:cNvSpPr txBox="1"/>
          <p:nvPr/>
        </p:nvSpPr>
        <p:spPr>
          <a:xfrm>
            <a:off x="335608" y="1783362"/>
            <a:ext cx="3054155" cy="653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ggplot2</a:t>
            </a:r>
            <a:r>
              <a:t> is based on the </a:t>
            </a:r>
            <a:r>
              <a:rPr b="1"/>
              <a:t>grammar of graphics</a:t>
            </a:r>
            <a:r>
              <a:t>, the idea that you can build every graph from the same components: a </a:t>
            </a:r>
            <a:r>
              <a:rPr b="1"/>
              <a:t>data</a:t>
            </a:r>
            <a:r>
              <a:t> set, a </a:t>
            </a:r>
            <a:r>
              <a:rPr b="1"/>
              <a:t>coordinate system</a:t>
            </a:r>
            <a:r>
              <a:t>, and geoms—visual marks that represent data points.</a:t>
            </a:r>
          </a:p>
        </p:txBody>
      </p:sp>
      <p:sp>
        <p:nvSpPr>
          <p:cNvPr id="134" name="Basics"/>
          <p:cNvSpPr txBox="1"/>
          <p:nvPr/>
        </p:nvSpPr>
        <p:spPr>
          <a:xfrm>
            <a:off x="282688" y="11810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35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6" name="Line"/>
          <p:cNvSpPr/>
          <p:nvPr/>
        </p:nvSpPr>
        <p:spPr>
          <a:xfrm>
            <a:off x="3747639" y="1217208"/>
            <a:ext cx="817956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37" name="GRAPHICAL PRIMITIVES"/>
          <p:cNvSpPr txBox="1"/>
          <p:nvPr/>
        </p:nvSpPr>
        <p:spPr>
          <a:xfrm>
            <a:off x="3731523" y="1672222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GRAPHICAL PRIMITIVES</a:t>
            </a:r>
          </a:p>
        </p:txBody>
      </p:sp>
      <p:sp>
        <p:nvSpPr>
          <p:cNvPr id="138" name="a + geom_blank() (Useful for expanding limits)…"/>
          <p:cNvSpPr txBox="1"/>
          <p:nvPr/>
        </p:nvSpPr>
        <p:spPr>
          <a:xfrm>
            <a:off x="4187827" y="2200588"/>
            <a:ext cx="2621679" cy="2634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geom_blank()</a:t>
            </a:r>
            <a:br/>
            <a:r>
              <a:t>(Useful for expanding limits)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geom_curve(</a:t>
            </a:r>
            <a:r>
              <a:t>aes(yend = lat + 1,</a:t>
            </a:r>
            <a:br/>
            <a:r>
              <a:t>xend=long+1,curvature=z)</a:t>
            </a:r>
            <a:r>
              <a:rPr b="1"/>
              <a:t>)</a:t>
            </a:r>
            <a:r>
              <a:t> - x, xend, y, yend, alpha, angle, color, curvature,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geom_path(</a:t>
            </a:r>
            <a:r>
              <a:t>lineend="butt", linejoin="round’, linemitre=1</a:t>
            </a:r>
            <a:r>
              <a:rPr b="1"/>
              <a:t>)</a:t>
            </a:r>
            <a:br/>
            <a:r>
              <a:t>x, y, alpha, color,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a + geom_polygon(</a:t>
            </a:r>
            <a:r>
              <a:t>aes(group = group)</a:t>
            </a:r>
            <a:r>
              <a:rPr b="1"/>
              <a:t>)</a:t>
            </a:r>
            <a:br>
              <a:rPr b="1"/>
            </a:br>
            <a:r>
              <a:t>x, y, alpha, color, fill, group,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geom_rect(</a:t>
            </a:r>
            <a:r>
              <a:t>aes(xmin = long, ymin=lat, xmax= long + 1, ymax = lat + 1)</a:t>
            </a:r>
            <a:r>
              <a:rPr b="1"/>
              <a:t>)</a:t>
            </a:r>
            <a:r>
              <a:t> - xmax, xmin, ymax, ymin, alpha, color, fill,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100">
                <a:solidFill>
                  <a:srgbClr val="000000"/>
                </a:solidFill>
              </a:defRPr>
            </a:pPr>
            <a:r>
              <a:rPr b="1"/>
              <a:t>a + geom_ribbon(</a:t>
            </a:r>
            <a:r>
              <a:t>aes(ymin=unemploy - 900, ymax=unemploy + 900)</a:t>
            </a:r>
            <a:r>
              <a:rPr b="1"/>
              <a:t>)</a:t>
            </a:r>
            <a:r>
              <a:t> - x, ymax, ymin, alpha, color, fill, group, linetype, size</a:t>
            </a:r>
          </a:p>
        </p:txBody>
      </p:sp>
      <p:sp>
        <p:nvSpPr>
          <p:cNvPr id="13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1" name="Table"/>
          <p:cNvGraphicFramePr/>
          <p:nvPr/>
        </p:nvGraphicFramePr>
        <p:xfrm>
          <a:off x="1495917" y="258887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2" name="+"/>
          <p:cNvSpPr txBox="1"/>
          <p:nvPr/>
        </p:nvSpPr>
        <p:spPr>
          <a:xfrm>
            <a:off x="1024751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43" name="="/>
          <p:cNvSpPr txBox="1"/>
          <p:nvPr/>
        </p:nvSpPr>
        <p:spPr>
          <a:xfrm>
            <a:off x="2215688" y="2588026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144" name="Data Visualization with ggplot2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Visualization with ggplot2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45" name="To display values, map variables in the data to visual properties of the geom (aesthetics) like size, color, and x and y locations."/>
          <p:cNvSpPr txBox="1"/>
          <p:nvPr/>
        </p:nvSpPr>
        <p:spPr>
          <a:xfrm>
            <a:off x="335608" y="3515284"/>
            <a:ext cx="3054155" cy="576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To display values, map variables in the data to visual properties of the geom (</a:t>
            </a:r>
            <a:r>
              <a:rPr b="1"/>
              <a:t>aesthetics</a:t>
            </a:r>
            <a:r>
              <a:t>) like </a:t>
            </a:r>
            <a:r>
              <a:rPr b="1"/>
              <a:t>size</a:t>
            </a:r>
            <a:r>
              <a:t>, </a:t>
            </a:r>
            <a:r>
              <a:rPr b="1"/>
              <a:t>color</a:t>
            </a:r>
            <a:r>
              <a:t>, and </a:t>
            </a:r>
            <a:r>
              <a:rPr b="1"/>
              <a:t>x</a:t>
            </a:r>
            <a:r>
              <a:t> and </a:t>
            </a:r>
            <a:r>
              <a:rPr b="1"/>
              <a:t>y</a:t>
            </a:r>
            <a:r>
              <a:t> locations.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2714983" y="2588878"/>
            <a:ext cx="5729884" cy="6139161"/>
            <a:chOff x="25400" y="25400"/>
            <a:chExt cx="5729882" cy="6139160"/>
          </a:xfrm>
        </p:grpSpPr>
        <p:graphicFrame>
          <p:nvGraphicFramePr>
            <p:cNvPr id="14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47" name="Circle"/>
            <p:cNvSpPr/>
            <p:nvPr/>
          </p:nvSpPr>
          <p:spPr>
            <a:xfrm>
              <a:off x="346572" y="5017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8" name="Circle"/>
            <p:cNvSpPr/>
            <p:nvPr/>
          </p:nvSpPr>
          <p:spPr>
            <a:xfrm>
              <a:off x="315204" y="117052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49" name="Circle"/>
            <p:cNvSpPr/>
            <p:nvPr/>
          </p:nvSpPr>
          <p:spPr>
            <a:xfrm>
              <a:off x="250825" y="162189"/>
              <a:ext cx="57150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0" name="Circle"/>
            <p:cNvSpPr/>
            <p:nvPr/>
          </p:nvSpPr>
          <p:spPr>
            <a:xfrm>
              <a:off x="302504" y="218223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1" name="Circle"/>
            <p:cNvSpPr/>
            <p:nvPr/>
          </p:nvSpPr>
          <p:spPr>
            <a:xfrm>
              <a:off x="212725" y="266558"/>
              <a:ext cx="57150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52" name="Circle"/>
            <p:cNvSpPr/>
            <p:nvPr/>
          </p:nvSpPr>
          <p:spPr>
            <a:xfrm>
              <a:off x="63690" y="356054"/>
              <a:ext cx="57151" cy="57151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154" name="Table"/>
          <p:cNvGraphicFramePr/>
          <p:nvPr/>
        </p:nvGraphicFramePr>
        <p:xfrm>
          <a:off x="1495917" y="411389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07950"/>
                <a:gridCol w="107950"/>
                <a:gridCol w="107950"/>
                <a:gridCol w="107950"/>
              </a:tblGrid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  <a:tr h="1079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D0D1D2"/>
                      </a:solidFill>
                      <a:miter lim="400000"/>
                    </a:lnL>
                    <a:lnR w="6350">
                      <a:solidFill>
                        <a:srgbClr val="D0D1D2"/>
                      </a:solidFill>
                      <a:miter lim="400000"/>
                    </a:lnR>
                    <a:lnT w="6350">
                      <a:solidFill>
                        <a:srgbClr val="D0D1D2"/>
                      </a:solidFill>
                      <a:miter lim="400000"/>
                    </a:lnT>
                    <a:lnB w="6350">
                      <a:solidFill>
                        <a:srgbClr val="D0D1D2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5" name="+"/>
          <p:cNvSpPr txBox="1"/>
          <p:nvPr/>
        </p:nvSpPr>
        <p:spPr>
          <a:xfrm>
            <a:off x="1024751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156" name="="/>
          <p:cNvSpPr txBox="1"/>
          <p:nvPr/>
        </p:nvSpPr>
        <p:spPr>
          <a:xfrm>
            <a:off x="2215688" y="4113043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2714983" y="4113895"/>
            <a:ext cx="5729884" cy="6139161"/>
            <a:chOff x="25400" y="25400"/>
            <a:chExt cx="5729882" cy="6139160"/>
          </a:xfrm>
        </p:grpSpPr>
        <p:graphicFrame>
          <p:nvGraphicFramePr>
            <p:cNvPr id="157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pic>
          <p:nvPicPr>
            <p:cNvPr id="15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1187" y="74507"/>
              <a:ext cx="365626" cy="33358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0" name="data"/>
          <p:cNvSpPr txBox="1"/>
          <p:nvPr/>
        </p:nvSpPr>
        <p:spPr>
          <a:xfrm>
            <a:off x="336016" y="3023885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1" name="geom…"/>
          <p:cNvSpPr txBox="1"/>
          <p:nvPr/>
        </p:nvSpPr>
        <p:spPr>
          <a:xfrm>
            <a:off x="717016" y="3023885"/>
            <a:ext cx="685801" cy="333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</p:txBody>
      </p:sp>
      <p:sp>
        <p:nvSpPr>
          <p:cNvPr id="162" name="coordinate system"/>
          <p:cNvSpPr txBox="1"/>
          <p:nvPr/>
        </p:nvSpPr>
        <p:spPr>
          <a:xfrm>
            <a:off x="1490025" y="3023885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3" name="plot"/>
          <p:cNvSpPr txBox="1"/>
          <p:nvPr/>
        </p:nvSpPr>
        <p:spPr>
          <a:xfrm>
            <a:off x="2725807" y="3023885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4" name="data"/>
          <p:cNvSpPr txBox="1"/>
          <p:nvPr/>
        </p:nvSpPr>
        <p:spPr>
          <a:xfrm>
            <a:off x="336016" y="4546522"/>
            <a:ext cx="3556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data</a:t>
            </a:r>
          </a:p>
        </p:txBody>
      </p:sp>
      <p:sp>
        <p:nvSpPr>
          <p:cNvPr id="165" name="geom…"/>
          <p:cNvSpPr txBox="1"/>
          <p:nvPr/>
        </p:nvSpPr>
        <p:spPr>
          <a:xfrm>
            <a:off x="717016" y="4546522"/>
            <a:ext cx="685801" cy="48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geom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x = F </a:t>
            </a:r>
            <a:r>
              <a:rPr>
                <a:solidFill>
                  <a:srgbClr val="A7AAA9"/>
                </a:solidFill>
              </a:rPr>
              <a:t>·</a:t>
            </a:r>
            <a:r>
              <a:t> y = A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color = F</a:t>
            </a:r>
          </a:p>
          <a:p>
            <a:pPr>
              <a:lnSpc>
                <a:spcPct val="7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size = A</a:t>
            </a:r>
          </a:p>
        </p:txBody>
      </p:sp>
      <p:sp>
        <p:nvSpPr>
          <p:cNvPr id="166" name="coordinate system"/>
          <p:cNvSpPr txBox="1"/>
          <p:nvPr/>
        </p:nvSpPr>
        <p:spPr>
          <a:xfrm>
            <a:off x="1490025" y="4546522"/>
            <a:ext cx="80214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coordinate system</a:t>
            </a:r>
          </a:p>
        </p:txBody>
      </p:sp>
      <p:sp>
        <p:nvSpPr>
          <p:cNvPr id="167" name="plot"/>
          <p:cNvSpPr txBox="1"/>
          <p:nvPr/>
        </p:nvSpPr>
        <p:spPr>
          <a:xfrm>
            <a:off x="2725807" y="4546522"/>
            <a:ext cx="482601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/>
            <a:r>
              <a:t>plot</a:t>
            </a:r>
          </a:p>
        </p:txBody>
      </p:sp>
      <p:sp>
        <p:nvSpPr>
          <p:cNvPr id="168" name="Complete the template below to build a graph."/>
          <p:cNvSpPr txBox="1"/>
          <p:nvPr/>
        </p:nvSpPr>
        <p:spPr>
          <a:xfrm>
            <a:off x="335608" y="5445019"/>
            <a:ext cx="30541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Complete the template below to build a graph.</a:t>
            </a:r>
          </a:p>
        </p:txBody>
      </p:sp>
      <p:sp>
        <p:nvSpPr>
          <p:cNvPr id="169" name="Line"/>
          <p:cNvSpPr/>
          <p:nvPr/>
        </p:nvSpPr>
        <p:spPr>
          <a:xfrm>
            <a:off x="232436" y="5302094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" name="required"/>
          <p:cNvSpPr txBox="1"/>
          <p:nvPr/>
        </p:nvSpPr>
        <p:spPr>
          <a:xfrm>
            <a:off x="2995860" y="5632554"/>
            <a:ext cx="537595" cy="165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4D769E"/>
                </a:solidFill>
              </a:defRPr>
            </a:lvl1pPr>
          </a:lstStyle>
          <a:p>
            <a:pPr/>
            <a:r>
              <a:t>required</a:t>
            </a:r>
          </a:p>
        </p:txBody>
      </p:sp>
      <p:sp>
        <p:nvSpPr>
          <p:cNvPr id="171" name="ggplot(data = mpg, aes(x = cty, y = hwy)) Begins a plot that you finish by adding layers to. Add one geom function per layer.…"/>
          <p:cNvSpPr txBox="1"/>
          <p:nvPr/>
        </p:nvSpPr>
        <p:spPr>
          <a:xfrm>
            <a:off x="342319" y="7166163"/>
            <a:ext cx="3054155" cy="2778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</a:t>
            </a:r>
            <a:r>
              <a:t>data = mpg, </a:t>
            </a:r>
            <a:r>
              <a:rPr b="1"/>
              <a:t>aes(</a:t>
            </a:r>
            <a:r>
              <a:t>x = cty, y = hwy</a:t>
            </a:r>
            <a:r>
              <a:rPr b="1"/>
              <a:t>)) </a:t>
            </a:r>
            <a:r>
              <a:t>Begins a plot that you finish by adding layers to. Add one geom function per layer.     </a:t>
            </a:r>
            <a:br/>
            <a:r>
              <a:t>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qplot(</a:t>
            </a:r>
            <a:r>
              <a:t>x = cty, y = hwy, data = mpg, geom = “point"</a:t>
            </a:r>
            <a:r>
              <a:rPr b="1"/>
              <a:t>)</a:t>
            </a:r>
            <a:r>
              <a:t> Creates a complete plot with given data, geom, and mappings. Supplies many useful defaults.   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last_plot() </a:t>
            </a:r>
            <a:r>
              <a:t>Returns the last plot 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ggsave("plot.png", width = 5, height = 5)</a:t>
            </a:r>
            <a:r>
              <a:t> Saves last plot as 5’ x 5’ file named "plot.png" in working directory. Matches file type to file extension.</a:t>
            </a:r>
          </a:p>
        </p:txBody>
      </p:sp>
      <p:grpSp>
        <p:nvGrpSpPr>
          <p:cNvPr id="190" name="Group"/>
          <p:cNvGrpSpPr/>
          <p:nvPr/>
        </p:nvGrpSpPr>
        <p:grpSpPr>
          <a:xfrm>
            <a:off x="138221" y="2518830"/>
            <a:ext cx="630201" cy="811599"/>
            <a:chOff x="0" y="25400"/>
            <a:chExt cx="630199" cy="811597"/>
          </a:xfrm>
        </p:grpSpPr>
        <p:graphicFrame>
          <p:nvGraphicFramePr>
            <p:cNvPr id="172" name="Table"/>
            <p:cNvGraphicFramePr/>
            <p:nvPr/>
          </p:nvGraphicFramePr>
          <p:xfrm>
            <a:off x="194627" y="25400"/>
            <a:ext cx="355075" cy="811598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F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M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4000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73" name="Circle"/>
            <p:cNvSpPr/>
            <p:nvPr/>
          </p:nvSpPr>
          <p:spPr>
            <a:xfrm>
              <a:off x="573213" y="151911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4" name="Circle"/>
            <p:cNvSpPr/>
            <p:nvPr/>
          </p:nvSpPr>
          <p:spPr>
            <a:xfrm>
              <a:off x="573213" y="285741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5" name="Circle"/>
            <p:cNvSpPr/>
            <p:nvPr/>
          </p:nvSpPr>
          <p:spPr>
            <a:xfrm>
              <a:off x="573213" y="419571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6" name="Circle"/>
            <p:cNvSpPr/>
            <p:nvPr/>
          </p:nvSpPr>
          <p:spPr>
            <a:xfrm>
              <a:off x="573213" y="218826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7" name="Circle"/>
            <p:cNvSpPr/>
            <p:nvPr/>
          </p:nvSpPr>
          <p:spPr>
            <a:xfrm>
              <a:off x="573213" y="352656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8" name="Circle"/>
            <p:cNvSpPr/>
            <p:nvPr/>
          </p:nvSpPr>
          <p:spPr>
            <a:xfrm>
              <a:off x="573213" y="486486"/>
              <a:ext cx="56987" cy="56987"/>
            </a:xfrm>
            <a:prstGeom prst="ellipse">
              <a:avLst/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0" y="212746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0" y="276574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0" y="340403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0" y="404231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0" y="468060"/>
              <a:ext cx="543368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208587" y="174646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208587" y="307251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208587" y="439857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208587" y="240949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208587" y="373554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208587" y="506160"/>
              <a:ext cx="354581" cy="1"/>
            </a:xfrm>
            <a:prstGeom prst="line">
              <a:avLst/>
            </a:prstGeom>
            <a:noFill/>
            <a:ln w="9525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aphicFrame>
        <p:nvGraphicFramePr>
          <p:cNvPr id="191" name="Table"/>
          <p:cNvGraphicFramePr/>
          <p:nvPr/>
        </p:nvGraphicFramePr>
        <p:xfrm>
          <a:off x="332849" y="4039282"/>
          <a:ext cx="355075" cy="81159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192" name="Line"/>
          <p:cNvSpPr/>
          <p:nvPr/>
        </p:nvSpPr>
        <p:spPr>
          <a:xfrm>
            <a:off x="138221" y="4226629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3" name="Line"/>
          <p:cNvSpPr/>
          <p:nvPr/>
        </p:nvSpPr>
        <p:spPr>
          <a:xfrm>
            <a:off x="138221" y="4290457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" name="Line"/>
          <p:cNvSpPr/>
          <p:nvPr/>
        </p:nvSpPr>
        <p:spPr>
          <a:xfrm>
            <a:off x="138221" y="4354286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5" name="Line"/>
          <p:cNvSpPr/>
          <p:nvPr/>
        </p:nvSpPr>
        <p:spPr>
          <a:xfrm>
            <a:off x="138221" y="4418114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6" name="Line"/>
          <p:cNvSpPr/>
          <p:nvPr/>
        </p:nvSpPr>
        <p:spPr>
          <a:xfrm>
            <a:off x="138221" y="4481943"/>
            <a:ext cx="543369" cy="1"/>
          </a:xfrm>
          <a:prstGeom prst="line">
            <a:avLst/>
          </a:prstGeom>
          <a:ln w="6350">
            <a:solidFill>
              <a:srgbClr val="FFFFFF"/>
            </a:solidFill>
            <a:miter lim="400000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7" name="Line"/>
          <p:cNvSpPr/>
          <p:nvPr/>
        </p:nvSpPr>
        <p:spPr>
          <a:xfrm>
            <a:off x="346808" y="4188529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346808" y="4321134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346808" y="4453740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346808" y="4254832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346808" y="4387437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2" name="Line"/>
          <p:cNvSpPr/>
          <p:nvPr/>
        </p:nvSpPr>
        <p:spPr>
          <a:xfrm>
            <a:off x="346808" y="4520043"/>
            <a:ext cx="354581" cy="1"/>
          </a:xfrm>
          <a:prstGeom prst="line">
            <a:avLst/>
          </a:prstGeom>
          <a:ln>
            <a:solidFill>
              <a:srgbClr val="767C85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7474" y="4174818"/>
            <a:ext cx="80389" cy="3787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1" name="Group"/>
          <p:cNvGrpSpPr/>
          <p:nvPr/>
        </p:nvGrpSpPr>
        <p:grpSpPr>
          <a:xfrm>
            <a:off x="627846" y="7613645"/>
            <a:ext cx="2144947" cy="256530"/>
            <a:chOff x="0" y="0"/>
            <a:chExt cx="2144946" cy="256529"/>
          </a:xfrm>
        </p:grpSpPr>
        <p:sp>
          <p:nvSpPr>
            <p:cNvPr id="204" name="Triangle"/>
            <p:cNvSpPr/>
            <p:nvPr/>
          </p:nvSpPr>
          <p:spPr>
            <a:xfrm flipH="1" rot="10800000">
              <a:off x="34248" y="139708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5" name="Triangle"/>
            <p:cNvSpPr/>
            <p:nvPr/>
          </p:nvSpPr>
          <p:spPr>
            <a:xfrm flipH="1" rot="10800000">
              <a:off x="432784" y="146557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06" name="aesthetic mappings"/>
            <p:cNvSpPr/>
            <p:nvPr/>
          </p:nvSpPr>
          <p:spPr>
            <a:xfrm>
              <a:off x="0" y="4405"/>
              <a:ext cx="1172173" cy="166747"/>
            </a:xfrm>
            <a:prstGeom prst="wedgeEllipseCallout">
              <a:avLst>
                <a:gd name="adj1" fmla="val -623"/>
                <a:gd name="adj2" fmla="val 2638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aesthetic mappings</a:t>
              </a:r>
            </a:p>
          </p:txBody>
        </p:sp>
        <p:sp>
          <p:nvSpPr>
            <p:cNvPr id="207" name="data"/>
            <p:cNvSpPr/>
            <p:nvPr/>
          </p:nvSpPr>
          <p:spPr>
            <a:xfrm>
              <a:off x="1185016" y="12993"/>
              <a:ext cx="438151" cy="166748"/>
            </a:xfrm>
            <a:prstGeom prst="wedgeEllipseCallout">
              <a:avLst>
                <a:gd name="adj1" fmla="val -504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208" name="geom"/>
            <p:cNvSpPr/>
            <p:nvPr/>
          </p:nvSpPr>
          <p:spPr>
            <a:xfrm>
              <a:off x="1654751" y="0"/>
              <a:ext cx="490196" cy="166747"/>
            </a:xfrm>
            <a:prstGeom prst="wedgeEllipseCallout">
              <a:avLst>
                <a:gd name="adj1" fmla="val 802"/>
                <a:gd name="adj2" fmla="val -7403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</a:t>
              </a:r>
            </a:p>
          </p:txBody>
        </p:sp>
        <p:sp>
          <p:nvSpPr>
            <p:cNvPr id="209" name="Triangle"/>
            <p:cNvSpPr/>
            <p:nvPr/>
          </p:nvSpPr>
          <p:spPr>
            <a:xfrm flipH="1" rot="10800000">
              <a:off x="1285692" y="152996"/>
              <a:ext cx="87869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10" name="Triangle"/>
            <p:cNvSpPr/>
            <p:nvPr/>
          </p:nvSpPr>
          <p:spPr>
            <a:xfrm flipH="1" rot="10800000">
              <a:off x="1748159" y="152811"/>
              <a:ext cx="87870" cy="10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212" name="LINE SEGMENTS"/>
          <p:cNvSpPr txBox="1"/>
          <p:nvPr/>
        </p:nvSpPr>
        <p:spPr>
          <a:xfrm>
            <a:off x="3731523" y="5031458"/>
            <a:ext cx="111038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LINE SEGMENTS</a:t>
            </a:r>
          </a:p>
        </p:txBody>
      </p:sp>
      <p:sp>
        <p:nvSpPr>
          <p:cNvPr id="213" name="b + geom_abline(aes(intercept=0, slope=1))…"/>
          <p:cNvSpPr txBox="1"/>
          <p:nvPr/>
        </p:nvSpPr>
        <p:spPr>
          <a:xfrm>
            <a:off x="4190732" y="5361239"/>
            <a:ext cx="2915707" cy="51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geom_abline(</a:t>
            </a:r>
            <a:r>
              <a:t>aes(intercept=0, slope=1)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geom_hline(</a:t>
            </a:r>
            <a:r>
              <a:t>aes(yintercept = lat)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geom_vline(</a:t>
            </a:r>
            <a:r>
              <a:t>aes(xintercept = long)</a:t>
            </a:r>
            <a:r>
              <a:rPr b="1"/>
              <a:t>)</a:t>
            </a:r>
          </a:p>
        </p:txBody>
      </p:sp>
      <p:grpSp>
        <p:nvGrpSpPr>
          <p:cNvPr id="218" name="Group"/>
          <p:cNvGrpSpPr/>
          <p:nvPr/>
        </p:nvGrpSpPr>
        <p:grpSpPr>
          <a:xfrm>
            <a:off x="3731523" y="5405032"/>
            <a:ext cx="385749" cy="385851"/>
            <a:chOff x="0" y="0"/>
            <a:chExt cx="385747" cy="385850"/>
          </a:xfrm>
        </p:grpSpPr>
        <p:pic>
          <p:nvPicPr>
            <p:cNvPr id="21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85748" cy="3858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Line"/>
            <p:cNvSpPr/>
            <p:nvPr/>
          </p:nvSpPr>
          <p:spPr>
            <a:xfrm flipV="1">
              <a:off x="109397" y="93152"/>
              <a:ext cx="192896" cy="62676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50329" y="275980"/>
              <a:ext cx="202824" cy="1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335693" y="152927"/>
              <a:ext cx="1" cy="202824"/>
            </a:xfrm>
            <a:prstGeom prst="line">
              <a:avLst/>
            </a:pr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sp>
        <p:nvSpPr>
          <p:cNvPr id="219" name="common aesthetics: x, y, alpha, color, linetype, size"/>
          <p:cNvSpPr txBox="1"/>
          <p:nvPr/>
        </p:nvSpPr>
        <p:spPr>
          <a:xfrm>
            <a:off x="3736217" y="5166214"/>
            <a:ext cx="32886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common aesthetics: x, y, alpha, color, linetype, size</a:t>
            </a:r>
          </a:p>
        </p:txBody>
      </p:sp>
      <p:sp>
        <p:nvSpPr>
          <p:cNvPr id="220" name="b + geom_segment(aes(yend=lat+1, xend=long+1))…"/>
          <p:cNvSpPr txBox="1"/>
          <p:nvPr/>
        </p:nvSpPr>
        <p:spPr>
          <a:xfrm>
            <a:off x="3736217" y="5864839"/>
            <a:ext cx="3288657" cy="378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geom_segment(</a:t>
            </a:r>
            <a:r>
              <a:t>aes(yend=lat+1, xend=long+1)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b + geom_spoke(</a:t>
            </a:r>
            <a:r>
              <a:t>aes(angle = 1:1155, radius = 1)</a:t>
            </a:r>
            <a:r>
              <a:rPr b="1"/>
              <a:t>)</a:t>
            </a:r>
          </a:p>
        </p:txBody>
      </p:sp>
      <p:sp>
        <p:nvSpPr>
          <p:cNvPr id="221" name="a &lt;- ggplot(economics, aes(date, unemploy))…"/>
          <p:cNvSpPr txBox="1"/>
          <p:nvPr/>
        </p:nvSpPr>
        <p:spPr>
          <a:xfrm>
            <a:off x="3736217" y="1878261"/>
            <a:ext cx="3288657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a &lt;- ggplot(economics, aes(date, unemploy))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b &lt;- ggplot(seals, aes(x = long, y = lat))</a:t>
            </a:r>
          </a:p>
        </p:txBody>
      </p:sp>
      <p:sp>
        <p:nvSpPr>
          <p:cNvPr id="222" name="ONE VARIABLE    continuous"/>
          <p:cNvSpPr txBox="1"/>
          <p:nvPr/>
        </p:nvSpPr>
        <p:spPr>
          <a:xfrm>
            <a:off x="3731523" y="6450814"/>
            <a:ext cx="18816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ONE VARIABLE    continuous</a:t>
            </a:r>
          </a:p>
        </p:txBody>
      </p:sp>
      <p:sp>
        <p:nvSpPr>
          <p:cNvPr id="223" name="c &lt;- ggplot(mpg, aes(hwy)); c2 &lt;- ggplot(mpg)"/>
          <p:cNvSpPr txBox="1"/>
          <p:nvPr/>
        </p:nvSpPr>
        <p:spPr>
          <a:xfrm>
            <a:off x="3736217" y="6656854"/>
            <a:ext cx="3288657" cy="223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c &lt;- ggplot(mpg, aes(hwy)); c2 &lt;- ggplot(mpg)</a:t>
            </a:r>
          </a:p>
        </p:txBody>
      </p:sp>
      <p:sp>
        <p:nvSpPr>
          <p:cNvPr id="224" name="c + geom_area(stat = &quot;bin&quot;) x, y, alpha, color, fill,  linetype, size…"/>
          <p:cNvSpPr txBox="1"/>
          <p:nvPr/>
        </p:nvSpPr>
        <p:spPr>
          <a:xfrm>
            <a:off x="4187827" y="6944599"/>
            <a:ext cx="2621679" cy="2292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geom_area(stat = "bin")</a:t>
            </a:r>
            <a:br/>
            <a:r>
              <a:t>x, y, alpha, color, fill, 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geom_density(</a:t>
            </a:r>
            <a:r>
              <a:t>kernel = "gaussian"</a:t>
            </a:r>
            <a:r>
              <a:rPr b="1"/>
              <a:t>)</a:t>
            </a:r>
            <a:br/>
            <a:r>
              <a:t>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geom_dotplot()</a:t>
            </a:r>
            <a:r>
              <a:t> </a:t>
            </a:r>
            <a:br/>
            <a:r>
              <a:t>x, y, alpha, color, fill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geom_freqpoly()</a:t>
            </a:r>
            <a:r>
              <a:t> x, y, alpha, color,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geom_histogram(</a:t>
            </a:r>
            <a:r>
              <a:t>binwidth = 5</a:t>
            </a:r>
            <a:r>
              <a:rPr b="1"/>
              <a:t>)</a:t>
            </a:r>
            <a:r>
              <a:t> 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c2 + geom_qq(</a:t>
            </a:r>
            <a:r>
              <a:t>aes(sample = hwy)</a:t>
            </a:r>
            <a:r>
              <a:rPr b="1"/>
              <a:t>)</a:t>
            </a:r>
            <a:r>
              <a:t> x, y, alpha, color, fill, linetype, size, weight</a:t>
            </a:r>
          </a:p>
        </p:txBody>
      </p:sp>
      <p:sp>
        <p:nvSpPr>
          <p:cNvPr id="225" name="discrete"/>
          <p:cNvSpPr txBox="1"/>
          <p:nvPr/>
        </p:nvSpPr>
        <p:spPr>
          <a:xfrm>
            <a:off x="3731523" y="9408152"/>
            <a:ext cx="5772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discrete</a:t>
            </a:r>
          </a:p>
        </p:txBody>
      </p:sp>
      <p:sp>
        <p:nvSpPr>
          <p:cNvPr id="226" name="d &lt;- ggplot(mpg, aes(fl))"/>
          <p:cNvSpPr txBox="1"/>
          <p:nvPr/>
        </p:nvSpPr>
        <p:spPr>
          <a:xfrm>
            <a:off x="3736217" y="9557524"/>
            <a:ext cx="3031596" cy="223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d &lt;- ggplot(mpg, aes(fl))</a:t>
            </a:r>
          </a:p>
        </p:txBody>
      </p:sp>
      <p:sp>
        <p:nvSpPr>
          <p:cNvPr id="227" name="d + geom_bar()  x, alpha, color, fill, linetype, size, weight"/>
          <p:cNvSpPr txBox="1"/>
          <p:nvPr/>
        </p:nvSpPr>
        <p:spPr>
          <a:xfrm>
            <a:off x="4187827" y="9769068"/>
            <a:ext cx="2621679" cy="43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d + geom_bar() </a:t>
            </a:r>
            <a:br/>
            <a:r>
              <a:t>x, alpha, color, fill, linetype, size, weight</a:t>
            </a:r>
          </a:p>
        </p:txBody>
      </p:sp>
      <p:sp>
        <p:nvSpPr>
          <p:cNvPr id="228" name="e + geom_label(aes(label = cty), nudge_x = 1, nudge_y = 1, check_overlap = TRUE) x, y, label, alpha, angle, color, family, fontface, hjust, lineheight, size, vjust…"/>
          <p:cNvSpPr txBox="1"/>
          <p:nvPr/>
        </p:nvSpPr>
        <p:spPr>
          <a:xfrm>
            <a:off x="7592003" y="2225988"/>
            <a:ext cx="2621679" cy="31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 x, y, label, alpha, angle, color, family, fontface, hjust, lineheight, size, vjust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geom_jitter(</a:t>
            </a:r>
            <a:r>
              <a:t>height = 2, width = 2</a:t>
            </a:r>
            <a:r>
              <a:rPr b="1"/>
              <a:t>) </a:t>
            </a:r>
            <a:br>
              <a:rPr b="1"/>
            </a:br>
            <a:r>
              <a:t>x, y, alpha, color, fill, shape,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geom_point()</a:t>
            </a:r>
            <a:r>
              <a:t>,</a:t>
            </a:r>
            <a:r>
              <a:rPr b="1"/>
              <a:t> </a:t>
            </a:r>
            <a:r>
              <a:t>x, y, alpha, color, fill, shape, size, stroke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geom_quantile()</a:t>
            </a:r>
            <a:r>
              <a:t>, x, y, alpha, color, group, linetype, size, weight</a:t>
            </a:r>
            <a:br/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geom_rug(</a:t>
            </a:r>
            <a:r>
              <a:t>sides = “bl”</a:t>
            </a:r>
            <a:r>
              <a:rPr b="1"/>
              <a:t>)</a:t>
            </a:r>
            <a:r>
              <a:t>, x, y, alpha, color, linetype, size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geom_smooth(</a:t>
            </a:r>
            <a:r>
              <a:t>method = lm</a:t>
            </a:r>
            <a:r>
              <a:rPr b="1"/>
              <a:t>)</a:t>
            </a:r>
            <a:r>
              <a:t>, x, y, alpha, color, fill, group, linetype, size, weight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geom_text(</a:t>
            </a:r>
            <a:r>
              <a:t>aes(label = cty), nudge_x = 1, nudge_y = 1, check_overlap = TRUE</a:t>
            </a:r>
            <a:r>
              <a:rPr b="1"/>
              <a:t>)</a:t>
            </a:r>
            <a:r>
              <a:t>, x, y, label, alpha, angle, color, family, fontface, hjust, lineheight, size, vjust</a:t>
            </a:r>
          </a:p>
        </p:txBody>
      </p:sp>
      <p:sp>
        <p:nvSpPr>
          <p:cNvPr id="229" name="discrete x , continuous y…"/>
          <p:cNvSpPr txBox="1"/>
          <p:nvPr/>
        </p:nvSpPr>
        <p:spPr>
          <a:xfrm>
            <a:off x="7134363" y="554803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230" name="f + geom_col(), x, y, alpha, color, fill, group, linetype, size…"/>
          <p:cNvSpPr txBox="1"/>
          <p:nvPr/>
        </p:nvSpPr>
        <p:spPr>
          <a:xfrm>
            <a:off x="7592003" y="5982919"/>
            <a:ext cx="2621679" cy="1783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geom_col()</a:t>
            </a:r>
            <a:r>
              <a:t>, x, y, alpha, color, fill,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geom_boxplot()</a:t>
            </a:r>
            <a:r>
              <a:t>, x, y, lower, middle, upper, ymax, ymin, alpha, color, fill, group, linetype, shape,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geom_dotplot(</a:t>
            </a:r>
            <a:r>
              <a:t>binaxis = “y”, stackdir = “center”</a:t>
            </a:r>
            <a:r>
              <a:rPr b="1"/>
              <a:t>)</a:t>
            </a:r>
            <a:r>
              <a:t>,</a:t>
            </a:r>
            <a:r>
              <a:rPr b="1"/>
              <a:t> </a:t>
            </a:r>
            <a:r>
              <a:t>x, y, alpha, color, fill, group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geom_violin(</a:t>
            </a:r>
            <a:r>
              <a:t>scale = “area”</a:t>
            </a:r>
            <a:r>
              <a:rPr b="1"/>
              <a:t>)</a:t>
            </a:r>
            <a:r>
              <a:t>, x, y, alpha, color, fill, group, linetype, size, weight</a:t>
            </a:r>
          </a:p>
        </p:txBody>
      </p:sp>
      <p:sp>
        <p:nvSpPr>
          <p:cNvPr id="231" name="discrete x , discrete y…"/>
          <p:cNvSpPr txBox="1"/>
          <p:nvPr/>
        </p:nvSpPr>
        <p:spPr>
          <a:xfrm>
            <a:off x="7134363" y="7921054"/>
            <a:ext cx="3363321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discrete x , discrete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g &lt;- ggplot(diamonds, aes(cut, color))</a:t>
            </a:r>
          </a:p>
        </p:txBody>
      </p:sp>
      <p:sp>
        <p:nvSpPr>
          <p:cNvPr id="232" name="g + geom_count(), x, y, alpha, color, fill, shape, size, stroke"/>
          <p:cNvSpPr txBox="1"/>
          <p:nvPr/>
        </p:nvSpPr>
        <p:spPr>
          <a:xfrm>
            <a:off x="7592003" y="8368593"/>
            <a:ext cx="262167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 + geom_count()</a:t>
            </a:r>
            <a:r>
              <a:t>, x, y, alpha, color, fill, shape, size, stroke</a:t>
            </a:r>
          </a:p>
        </p:txBody>
      </p:sp>
      <p:sp>
        <p:nvSpPr>
          <p:cNvPr id="233" name="THREE VARIABLES…"/>
          <p:cNvSpPr txBox="1"/>
          <p:nvPr/>
        </p:nvSpPr>
        <p:spPr>
          <a:xfrm>
            <a:off x="7134363" y="9038069"/>
            <a:ext cx="620714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THREE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seals$z &lt;- with(seals, sqrt(delta_long^2 + delta_lat^2))l &lt;- ggplot(seals, aes(long, lat))</a:t>
            </a:r>
          </a:p>
        </p:txBody>
      </p:sp>
      <p:sp>
        <p:nvSpPr>
          <p:cNvPr id="234" name="l + geom_contour(aes(z = z)) x, y, z, alpha, colour, group, linetype,  size, weight"/>
          <p:cNvSpPr txBox="1"/>
          <p:nvPr/>
        </p:nvSpPr>
        <p:spPr>
          <a:xfrm>
            <a:off x="7592003" y="9426216"/>
            <a:ext cx="2621679" cy="61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geom_contour(aes(z = z))</a:t>
            </a:r>
            <a:br/>
            <a:r>
              <a:t>x, y, z, alpha, colour, group, linetype, </a:t>
            </a:r>
            <a:br/>
            <a:r>
              <a:t>size, weight</a:t>
            </a:r>
          </a:p>
        </p:txBody>
      </p:sp>
      <p:sp>
        <p:nvSpPr>
          <p:cNvPr id="235" name="l + geom_raster(aes(fill = z), hjust=0.5, vjust=0.5, interpolate=FALSE) x, y, alpha, fill…"/>
          <p:cNvSpPr txBox="1"/>
          <p:nvPr/>
        </p:nvSpPr>
        <p:spPr>
          <a:xfrm>
            <a:off x="10985161" y="9426216"/>
            <a:ext cx="2621679" cy="105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geom_raster(</a:t>
            </a:r>
            <a:r>
              <a:t>aes(fill = z</a:t>
            </a:r>
            <a:r>
              <a:rPr b="1"/>
              <a:t>)</a:t>
            </a:r>
            <a:r>
              <a:t>, hjust=0.5, vjust=0.5, interpolate=FALSE)</a:t>
            </a:r>
            <a:br/>
            <a:r>
              <a:t>x, y, alpha, fill</a:t>
            </a:r>
          </a:p>
          <a:p>
            <a:pPr>
              <a:lnSpc>
                <a:spcPct val="70000"/>
              </a:lnSpc>
              <a:spcBef>
                <a:spcPts val="8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geom_tile(</a:t>
            </a:r>
            <a:r>
              <a:t>aes(fill = z)), x, y, alpha, color, fill, linetype, size, width</a:t>
            </a:r>
          </a:p>
        </p:txBody>
      </p:sp>
      <p:sp>
        <p:nvSpPr>
          <p:cNvPr id="236" name="h + geom_bin2d(binwidth = c(0.25, 500)) x, y, alpha, color, fill, linetype, size, weight…"/>
          <p:cNvSpPr txBox="1"/>
          <p:nvPr/>
        </p:nvSpPr>
        <p:spPr>
          <a:xfrm>
            <a:off x="10995674" y="2249034"/>
            <a:ext cx="2621679" cy="5487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geom_bin2d(</a:t>
            </a:r>
            <a:r>
              <a:t>binwidth = c(0.25, 500)</a:t>
            </a:r>
            <a:r>
              <a:rPr b="1"/>
              <a:t>)</a:t>
            </a:r>
            <a:br/>
            <a:r>
              <a:t>x, y, alpha, color, fill, linetype, size, weight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geom_density2d()</a:t>
            </a:r>
            <a:br/>
            <a:r>
              <a:t>x, y, alpha, colour, group, linetype,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geom_hex()</a:t>
            </a:r>
            <a:br/>
            <a:r>
              <a:t>x, y, alpha, colour, fill, size</a:t>
            </a: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br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geom_area()</a:t>
            </a:r>
            <a:br/>
            <a:r>
              <a:rPr b="0"/>
              <a:t>x, y, alpha, color, fill,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geom_line()</a:t>
            </a:r>
            <a:br>
              <a:rPr b="0"/>
            </a:br>
            <a:r>
              <a:rPr b="0"/>
              <a:t>x, y, alpha, color, group, linetype, size</a:t>
            </a:r>
            <a:endParaRPr b="0"/>
          </a:p>
          <a:p>
            <a:pPr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t>i + geom_step(direction = "hv")</a:t>
            </a:r>
            <a:br/>
            <a:r>
              <a:rPr b="0"/>
              <a:t>x, y, alpha, color, group, linetype, size</a:t>
            </a:r>
            <a:br>
              <a:rPr b="0"/>
            </a:br>
            <a:br>
              <a:rPr b="0"/>
            </a:br>
            <a:br>
              <a:rPr b="0"/>
            </a:br>
            <a:br>
              <a:rPr b="0"/>
            </a:br>
          </a:p>
          <a:p>
            <a:pPr>
              <a:lnSpc>
                <a:spcPct val="70000"/>
              </a:lnSpc>
              <a:spcBef>
                <a:spcPts val="110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geom_crossbar(</a:t>
            </a:r>
            <a:r>
              <a:t>fatten = 2</a:t>
            </a:r>
            <a:r>
              <a:rPr b="1"/>
              <a:t>)</a:t>
            </a:r>
            <a:br>
              <a:rPr b="1"/>
            </a:br>
            <a:r>
              <a:t>x, y, ymax, ymin, alpha, color, fill,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geom_errorbar()</a:t>
            </a:r>
            <a:r>
              <a:t>,</a:t>
            </a:r>
            <a:r>
              <a:rPr b="1"/>
              <a:t> </a:t>
            </a:r>
            <a:r>
              <a:t>x, ymax, ymin, alpha, color, group, linetype, size, width (also </a:t>
            </a:r>
            <a:r>
              <a:rPr b="1"/>
              <a:t>geom_errorbarh()</a:t>
            </a:r>
            <a:r>
              <a:t>)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geom_linerange()</a:t>
            </a:r>
            <a:br/>
            <a:r>
              <a:t>x, ymin, ymax, alpha, color, group, linetype, size</a:t>
            </a:r>
          </a:p>
          <a:p>
            <a:pPr>
              <a:lnSpc>
                <a:spcPct val="70000"/>
              </a:lnSpc>
              <a:spcBef>
                <a:spcPts val="9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j + geom_pointrange()</a:t>
            </a:r>
            <a:br/>
            <a:r>
              <a:t>x, y, ymin, ymax, alpha, color, fill, group, linetype, shape, size</a:t>
            </a:r>
          </a:p>
        </p:txBody>
      </p:sp>
      <p:sp>
        <p:nvSpPr>
          <p:cNvPr id="237" name="continuous function…"/>
          <p:cNvSpPr txBox="1"/>
          <p:nvPr/>
        </p:nvSpPr>
        <p:spPr>
          <a:xfrm>
            <a:off x="10533790" y="3603465"/>
            <a:ext cx="3363320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function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i &lt;- ggplot(economics, aes(date, unemploy))</a:t>
            </a:r>
          </a:p>
        </p:txBody>
      </p:sp>
      <p:sp>
        <p:nvSpPr>
          <p:cNvPr id="238" name="visualizing error…"/>
          <p:cNvSpPr txBox="1"/>
          <p:nvPr/>
        </p:nvSpPr>
        <p:spPr>
          <a:xfrm>
            <a:off x="10533790" y="5295760"/>
            <a:ext cx="336332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visualizing error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df &lt;- data.frame(grp = c("A", "B"), fit = 4:5, se = 1:2)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000000"/>
                </a:solidFill>
              </a:defRPr>
            </a:pPr>
            <a:r>
              <a:t>j &lt;- ggplot(df, aes(grp, fit, ymin = fit-se, ymax = fit+se))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556368" y="3024705"/>
            <a:ext cx="357952" cy="357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Group"/>
          <p:cNvGrpSpPr/>
          <p:nvPr/>
        </p:nvGrpSpPr>
        <p:grpSpPr>
          <a:xfrm>
            <a:off x="3731523" y="6845761"/>
            <a:ext cx="357938" cy="358034"/>
            <a:chOff x="0" y="0"/>
            <a:chExt cx="357936" cy="358032"/>
          </a:xfrm>
        </p:grpSpPr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Shape"/>
            <p:cNvSpPr/>
            <p:nvPr/>
          </p:nvSpPr>
          <p:spPr>
            <a:xfrm>
              <a:off x="3754" y="69958"/>
              <a:ext cx="350428" cy="28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" y="16494"/>
                  </a:moveTo>
                  <a:lnTo>
                    <a:pt x="1993" y="15338"/>
                  </a:lnTo>
                  <a:lnTo>
                    <a:pt x="3481" y="14133"/>
                  </a:lnTo>
                  <a:lnTo>
                    <a:pt x="4497" y="12375"/>
                  </a:lnTo>
                  <a:cubicBezTo>
                    <a:pt x="4634" y="12127"/>
                    <a:pt x="4772" y="11878"/>
                    <a:pt x="4910" y="11630"/>
                  </a:cubicBezTo>
                  <a:cubicBezTo>
                    <a:pt x="5048" y="11381"/>
                    <a:pt x="5186" y="11133"/>
                    <a:pt x="5323" y="10884"/>
                  </a:cubicBezTo>
                  <a:cubicBezTo>
                    <a:pt x="5494" y="11316"/>
                    <a:pt x="5664" y="11747"/>
                    <a:pt x="5835" y="12178"/>
                  </a:cubicBezTo>
                  <a:cubicBezTo>
                    <a:pt x="6005" y="12610"/>
                    <a:pt x="6175" y="13041"/>
                    <a:pt x="6346" y="13472"/>
                  </a:cubicBezTo>
                  <a:lnTo>
                    <a:pt x="7988" y="12224"/>
                  </a:lnTo>
                  <a:lnTo>
                    <a:pt x="9187" y="10392"/>
                  </a:lnTo>
                  <a:lnTo>
                    <a:pt x="10418" y="7160"/>
                  </a:lnTo>
                  <a:lnTo>
                    <a:pt x="12133" y="8959"/>
                  </a:lnTo>
                  <a:lnTo>
                    <a:pt x="13210" y="6557"/>
                  </a:lnTo>
                  <a:lnTo>
                    <a:pt x="14441" y="3207"/>
                  </a:lnTo>
                  <a:lnTo>
                    <a:pt x="15450" y="0"/>
                  </a:lnTo>
                  <a:lnTo>
                    <a:pt x="16789" y="3764"/>
                  </a:lnTo>
                  <a:lnTo>
                    <a:pt x="18283" y="3049"/>
                  </a:lnTo>
                  <a:lnTo>
                    <a:pt x="19736" y="6934"/>
                  </a:lnTo>
                  <a:lnTo>
                    <a:pt x="21600" y="10679"/>
                  </a:lnTo>
                  <a:lnTo>
                    <a:pt x="21457" y="21600"/>
                  </a:lnTo>
                  <a:lnTo>
                    <a:pt x="0" y="21508"/>
                  </a:lnTo>
                  <a:lnTo>
                    <a:pt x="43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pic>
        <p:nvPicPr>
          <p:cNvPr id="24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31523" y="2225441"/>
            <a:ext cx="357938" cy="35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6" name="Group"/>
          <p:cNvGrpSpPr/>
          <p:nvPr/>
        </p:nvGrpSpPr>
        <p:grpSpPr>
          <a:xfrm>
            <a:off x="3731523" y="3517891"/>
            <a:ext cx="357938" cy="358033"/>
            <a:chOff x="0" y="0"/>
            <a:chExt cx="357936" cy="358032"/>
          </a:xfrm>
        </p:grpSpPr>
        <p:pic>
          <p:nvPicPr>
            <p:cNvPr id="24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5" name="Shape"/>
            <p:cNvSpPr/>
            <p:nvPr/>
          </p:nvSpPr>
          <p:spPr>
            <a:xfrm>
              <a:off x="61954" y="70532"/>
              <a:ext cx="238019" cy="2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655"/>
                  </a:moveTo>
                  <a:lnTo>
                    <a:pt x="5174" y="21343"/>
                  </a:lnTo>
                  <a:lnTo>
                    <a:pt x="14737" y="21600"/>
                  </a:lnTo>
                  <a:lnTo>
                    <a:pt x="21600" y="14346"/>
                  </a:lnTo>
                  <a:lnTo>
                    <a:pt x="18702" y="0"/>
                  </a:lnTo>
                  <a:lnTo>
                    <a:pt x="5450" y="341"/>
                  </a:lnTo>
                  <a:lnTo>
                    <a:pt x="0" y="16655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3731523" y="3098021"/>
            <a:ext cx="357938" cy="358033"/>
            <a:chOff x="0" y="0"/>
            <a:chExt cx="357936" cy="358032"/>
          </a:xfrm>
        </p:grpSpPr>
        <p:pic>
          <p:nvPicPr>
            <p:cNvPr id="24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Line"/>
            <p:cNvSpPr/>
            <p:nvPr/>
          </p:nvSpPr>
          <p:spPr>
            <a:xfrm>
              <a:off x="27516" y="94810"/>
              <a:ext cx="301624" cy="213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370"/>
                  </a:moveTo>
                  <a:lnTo>
                    <a:pt x="15506" y="0"/>
                  </a:lnTo>
                  <a:lnTo>
                    <a:pt x="21170" y="10866"/>
                  </a:lnTo>
                  <a:lnTo>
                    <a:pt x="11065" y="7138"/>
                  </a:lnTo>
                  <a:lnTo>
                    <a:pt x="3456" y="13126"/>
                  </a:lnTo>
                  <a:lnTo>
                    <a:pt x="8326" y="21600"/>
                  </a:lnTo>
                  <a:lnTo>
                    <a:pt x="21600" y="8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3731523" y="4403973"/>
            <a:ext cx="357938" cy="358033"/>
            <a:chOff x="0" y="0"/>
            <a:chExt cx="357936" cy="358032"/>
          </a:xfrm>
        </p:grpSpPr>
        <p:pic>
          <p:nvPicPr>
            <p:cNvPr id="25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Shape"/>
            <p:cNvSpPr/>
            <p:nvPr/>
          </p:nvSpPr>
          <p:spPr>
            <a:xfrm>
              <a:off x="5382" y="82660"/>
              <a:ext cx="351163" cy="2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96"/>
                  </a:moveTo>
                  <a:lnTo>
                    <a:pt x="1943" y="17135"/>
                  </a:lnTo>
                  <a:lnTo>
                    <a:pt x="3426" y="15611"/>
                  </a:lnTo>
                  <a:lnTo>
                    <a:pt x="4438" y="13387"/>
                  </a:lnTo>
                  <a:cubicBezTo>
                    <a:pt x="4575" y="13073"/>
                    <a:pt x="4713" y="12759"/>
                    <a:pt x="4850" y="12445"/>
                  </a:cubicBezTo>
                  <a:cubicBezTo>
                    <a:pt x="4987" y="12131"/>
                    <a:pt x="5125" y="11816"/>
                    <a:pt x="5262" y="11502"/>
                  </a:cubicBezTo>
                  <a:cubicBezTo>
                    <a:pt x="5432" y="12048"/>
                    <a:pt x="5602" y="12593"/>
                    <a:pt x="5771" y="13139"/>
                  </a:cubicBezTo>
                  <a:cubicBezTo>
                    <a:pt x="5941" y="13684"/>
                    <a:pt x="6111" y="14230"/>
                    <a:pt x="6281" y="14775"/>
                  </a:cubicBezTo>
                  <a:lnTo>
                    <a:pt x="7917" y="13196"/>
                  </a:lnTo>
                  <a:lnTo>
                    <a:pt x="9112" y="10880"/>
                  </a:lnTo>
                  <a:lnTo>
                    <a:pt x="10338" y="6792"/>
                  </a:lnTo>
                  <a:lnTo>
                    <a:pt x="12048" y="9067"/>
                  </a:lnTo>
                  <a:lnTo>
                    <a:pt x="13120" y="6029"/>
                  </a:lnTo>
                  <a:lnTo>
                    <a:pt x="14347" y="1793"/>
                  </a:lnTo>
                  <a:lnTo>
                    <a:pt x="15353" y="0"/>
                  </a:lnTo>
                  <a:lnTo>
                    <a:pt x="16687" y="2498"/>
                  </a:lnTo>
                  <a:lnTo>
                    <a:pt x="18175" y="1593"/>
                  </a:lnTo>
                  <a:lnTo>
                    <a:pt x="19991" y="4837"/>
                  </a:lnTo>
                  <a:lnTo>
                    <a:pt x="21588" y="6129"/>
                  </a:lnTo>
                  <a:lnTo>
                    <a:pt x="21600" y="16793"/>
                  </a:lnTo>
                  <a:lnTo>
                    <a:pt x="18766" y="11491"/>
                  </a:lnTo>
                  <a:lnTo>
                    <a:pt x="16777" y="14328"/>
                  </a:lnTo>
                  <a:lnTo>
                    <a:pt x="15895" y="11886"/>
                  </a:lnTo>
                  <a:lnTo>
                    <a:pt x="12348" y="19785"/>
                  </a:lnTo>
                  <a:lnTo>
                    <a:pt x="10080" y="17665"/>
                  </a:lnTo>
                  <a:lnTo>
                    <a:pt x="7613" y="20622"/>
                  </a:lnTo>
                  <a:lnTo>
                    <a:pt x="5893" y="19675"/>
                  </a:lnTo>
                  <a:lnTo>
                    <a:pt x="5054" y="17726"/>
                  </a:lnTo>
                  <a:lnTo>
                    <a:pt x="4074" y="19054"/>
                  </a:lnTo>
                  <a:lnTo>
                    <a:pt x="1844" y="20750"/>
                  </a:lnTo>
                  <a:lnTo>
                    <a:pt x="65" y="21600"/>
                  </a:lnTo>
                  <a:lnTo>
                    <a:pt x="0" y="18596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55" name="Group"/>
          <p:cNvGrpSpPr/>
          <p:nvPr/>
        </p:nvGrpSpPr>
        <p:grpSpPr>
          <a:xfrm>
            <a:off x="3731523" y="3919454"/>
            <a:ext cx="357938" cy="358033"/>
            <a:chOff x="0" y="0"/>
            <a:chExt cx="357936" cy="358032"/>
          </a:xfrm>
        </p:grpSpPr>
        <p:pic>
          <p:nvPicPr>
            <p:cNvPr id="25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Rectangle"/>
            <p:cNvSpPr/>
            <p:nvPr/>
          </p:nvSpPr>
          <p:spPr>
            <a:xfrm>
              <a:off x="47567" y="103203"/>
              <a:ext cx="266791" cy="14843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258" name="Group"/>
          <p:cNvGrpSpPr/>
          <p:nvPr/>
        </p:nvGrpSpPr>
        <p:grpSpPr>
          <a:xfrm>
            <a:off x="3731523" y="2640997"/>
            <a:ext cx="357938" cy="358033"/>
            <a:chOff x="0" y="0"/>
            <a:chExt cx="357936" cy="358032"/>
          </a:xfrm>
        </p:grpSpPr>
        <p:pic>
          <p:nvPicPr>
            <p:cNvPr id="25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7" name="Line"/>
            <p:cNvSpPr/>
            <p:nvPr/>
          </p:nvSpPr>
          <p:spPr>
            <a:xfrm>
              <a:off x="97922" y="101302"/>
              <a:ext cx="179254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19545" fill="norm" stroke="1" extrusionOk="0">
                  <a:moveTo>
                    <a:pt x="29" y="19545"/>
                  </a:moveTo>
                  <a:cubicBezTo>
                    <a:pt x="-311" y="12033"/>
                    <a:pt x="2321" y="4966"/>
                    <a:pt x="6650" y="1765"/>
                  </a:cubicBezTo>
                  <a:cubicBezTo>
                    <a:pt x="11816" y="-2055"/>
                    <a:pt x="17978" y="489"/>
                    <a:pt x="21289" y="7809"/>
                  </a:cubicBezTo>
                </a:path>
              </a:pathLst>
            </a:custGeom>
            <a:noFill/>
            <a:ln w="254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3731523" y="7248828"/>
            <a:ext cx="357938" cy="358033"/>
            <a:chOff x="0" y="0"/>
            <a:chExt cx="357936" cy="358032"/>
          </a:xfrm>
        </p:grpSpPr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Line"/>
            <p:cNvSpPr/>
            <p:nvPr/>
          </p:nvSpPr>
          <p:spPr>
            <a:xfrm>
              <a:off x="1420" y="71615"/>
              <a:ext cx="351731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21135"/>
                  </a:moveTo>
                  <a:cubicBezTo>
                    <a:pt x="923" y="21468"/>
                    <a:pt x="1879" y="21193"/>
                    <a:pt x="2668" y="20383"/>
                  </a:cubicBezTo>
                  <a:cubicBezTo>
                    <a:pt x="3450" y="19579"/>
                    <a:pt x="3991" y="18314"/>
                    <a:pt x="4445" y="17015"/>
                  </a:cubicBezTo>
                  <a:cubicBezTo>
                    <a:pt x="5966" y="12666"/>
                    <a:pt x="6764" y="7409"/>
                    <a:pt x="8296" y="2832"/>
                  </a:cubicBezTo>
                  <a:cubicBezTo>
                    <a:pt x="8754" y="1464"/>
                    <a:pt x="9326" y="135"/>
                    <a:pt x="10318" y="11"/>
                  </a:cubicBezTo>
                  <a:cubicBezTo>
                    <a:pt x="11466" y="-132"/>
                    <a:pt x="12113" y="1122"/>
                    <a:pt x="12643" y="2592"/>
                  </a:cubicBezTo>
                  <a:cubicBezTo>
                    <a:pt x="14168" y="6825"/>
                    <a:pt x="14626" y="12173"/>
                    <a:pt x="16050" y="16219"/>
                  </a:cubicBezTo>
                  <a:cubicBezTo>
                    <a:pt x="16782" y="18300"/>
                    <a:pt x="17815" y="20105"/>
                    <a:pt x="19196" y="20897"/>
                  </a:cubicBezTo>
                  <a:cubicBezTo>
                    <a:pt x="19959" y="21334"/>
                    <a:pt x="20790" y="21429"/>
                    <a:pt x="21600" y="21146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3731523" y="8048623"/>
            <a:ext cx="357938" cy="358033"/>
            <a:chOff x="0" y="0"/>
            <a:chExt cx="357936" cy="358032"/>
          </a:xfrm>
        </p:grpSpPr>
        <p:pic>
          <p:nvPicPr>
            <p:cNvPr id="26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Line"/>
            <p:cNvSpPr/>
            <p:nvPr/>
          </p:nvSpPr>
          <p:spPr>
            <a:xfrm>
              <a:off x="7750" y="59109"/>
              <a:ext cx="349431" cy="235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448"/>
                  </a:moveTo>
                  <a:lnTo>
                    <a:pt x="2308" y="5808"/>
                  </a:lnTo>
                  <a:lnTo>
                    <a:pt x="5439" y="7354"/>
                  </a:lnTo>
                  <a:lnTo>
                    <a:pt x="9805" y="0"/>
                  </a:lnTo>
                  <a:lnTo>
                    <a:pt x="15688" y="16978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275" name="Group"/>
          <p:cNvGrpSpPr/>
          <p:nvPr/>
        </p:nvGrpSpPr>
        <p:grpSpPr>
          <a:xfrm>
            <a:off x="3731523" y="8438912"/>
            <a:ext cx="357938" cy="358033"/>
            <a:chOff x="0" y="0"/>
            <a:chExt cx="357936" cy="358032"/>
          </a:xfrm>
        </p:grpSpPr>
        <p:pic>
          <p:nvPicPr>
            <p:cNvPr id="26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266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7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8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69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0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3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295" name="Group"/>
          <p:cNvGrpSpPr/>
          <p:nvPr/>
        </p:nvGrpSpPr>
        <p:grpSpPr>
          <a:xfrm>
            <a:off x="3731523" y="7657241"/>
            <a:ext cx="357938" cy="358033"/>
            <a:chOff x="0" y="0"/>
            <a:chExt cx="357936" cy="358032"/>
          </a:xfrm>
        </p:grpSpPr>
        <p:pic>
          <p:nvPicPr>
            <p:cNvPr id="27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94" name="Group"/>
            <p:cNvGrpSpPr/>
            <p:nvPr/>
          </p:nvGrpSpPr>
          <p:grpSpPr>
            <a:xfrm>
              <a:off x="12995" y="37017"/>
              <a:ext cx="331947" cy="306164"/>
              <a:chOff x="0" y="0"/>
              <a:chExt cx="331946" cy="306163"/>
            </a:xfrm>
          </p:grpSpPr>
          <p:sp>
            <p:nvSpPr>
              <p:cNvPr id="277" name="Circle"/>
              <p:cNvSpPr/>
              <p:nvPr/>
            </p:nvSpPr>
            <p:spPr>
              <a:xfrm>
                <a:off x="0" y="254547"/>
                <a:ext cx="50888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8" name="Circle"/>
              <p:cNvSpPr/>
              <p:nvPr/>
            </p:nvSpPr>
            <p:spPr>
              <a:xfrm>
                <a:off x="56503" y="254547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79" name="Circle"/>
              <p:cNvSpPr/>
              <p:nvPr/>
            </p:nvSpPr>
            <p:spPr>
              <a:xfrm>
                <a:off x="56503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0" name="Circle"/>
              <p:cNvSpPr/>
              <p:nvPr/>
            </p:nvSpPr>
            <p:spPr>
              <a:xfrm>
                <a:off x="116314" y="25527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1" name="Circle"/>
              <p:cNvSpPr/>
              <p:nvPr/>
            </p:nvSpPr>
            <p:spPr>
              <a:xfrm>
                <a:off x="116314" y="2036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2" name="Circle"/>
              <p:cNvSpPr/>
              <p:nvPr/>
            </p:nvSpPr>
            <p:spPr>
              <a:xfrm>
                <a:off x="116314" y="152502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116314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4" name="Circle"/>
              <p:cNvSpPr/>
              <p:nvPr/>
            </p:nvSpPr>
            <p:spPr>
              <a:xfrm>
                <a:off x="172737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5" name="Circle"/>
              <p:cNvSpPr/>
              <p:nvPr/>
            </p:nvSpPr>
            <p:spPr>
              <a:xfrm>
                <a:off x="225806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6" name="Circle"/>
              <p:cNvSpPr/>
              <p:nvPr/>
            </p:nvSpPr>
            <p:spPr>
              <a:xfrm>
                <a:off x="224634" y="203888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>
                <a:off x="226493" y="15225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>
                <a:off x="225806" y="10013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89" name="Circle"/>
              <p:cNvSpPr/>
              <p:nvPr/>
            </p:nvSpPr>
            <p:spPr>
              <a:xfrm>
                <a:off x="115711" y="49784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0" name="Circle"/>
              <p:cNvSpPr/>
              <p:nvPr/>
            </p:nvSpPr>
            <p:spPr>
              <a:xfrm>
                <a:off x="172737" y="203551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>
                <a:off x="58157" y="152529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>
                <a:off x="281058" y="255045"/>
                <a:ext cx="50889" cy="5088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3" name="Circle"/>
              <p:cNvSpPr/>
              <p:nvPr/>
            </p:nvSpPr>
            <p:spPr>
              <a:xfrm>
                <a:off x="115085" y="0"/>
                <a:ext cx="50888" cy="508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24" name="Group"/>
          <p:cNvGrpSpPr/>
          <p:nvPr/>
        </p:nvGrpSpPr>
        <p:grpSpPr>
          <a:xfrm>
            <a:off x="3731523" y="8835641"/>
            <a:ext cx="357938" cy="358033"/>
            <a:chOff x="0" y="0"/>
            <a:chExt cx="357936" cy="358032"/>
          </a:xfrm>
        </p:grpSpPr>
        <p:pic>
          <p:nvPicPr>
            <p:cNvPr id="29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3" name="Group"/>
            <p:cNvGrpSpPr/>
            <p:nvPr/>
          </p:nvGrpSpPr>
          <p:grpSpPr>
            <a:xfrm>
              <a:off x="12995" y="19213"/>
              <a:ext cx="318518" cy="309851"/>
              <a:chOff x="0" y="0"/>
              <a:chExt cx="318517" cy="309849"/>
            </a:xfrm>
          </p:grpSpPr>
          <p:sp>
            <p:nvSpPr>
              <p:cNvPr id="297" name="Circle"/>
              <p:cNvSpPr/>
              <p:nvPr/>
            </p:nvSpPr>
            <p:spPr>
              <a:xfrm>
                <a:off x="0" y="290131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>
                <a:off x="35016" y="2587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99" name="Circle"/>
              <p:cNvSpPr/>
              <p:nvPr/>
            </p:nvSpPr>
            <p:spPr>
              <a:xfrm>
                <a:off x="64592" y="248937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>
                <a:off x="44875" y="248937"/>
                <a:ext cx="19718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1" name="Circle"/>
              <p:cNvSpPr/>
              <p:nvPr/>
            </p:nvSpPr>
            <p:spPr>
              <a:xfrm>
                <a:off x="84310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2" name="Circle"/>
              <p:cNvSpPr/>
              <p:nvPr/>
            </p:nvSpPr>
            <p:spPr>
              <a:xfrm>
                <a:off x="104028" y="199159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3" name="Circle"/>
              <p:cNvSpPr/>
              <p:nvPr/>
            </p:nvSpPr>
            <p:spPr>
              <a:xfrm>
                <a:off x="123746" y="189300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4" name="Circle"/>
              <p:cNvSpPr/>
              <p:nvPr/>
            </p:nvSpPr>
            <p:spPr>
              <a:xfrm>
                <a:off x="180492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5" name="Circle"/>
              <p:cNvSpPr/>
              <p:nvPr/>
            </p:nvSpPr>
            <p:spPr>
              <a:xfrm>
                <a:off x="190351" y="13022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6" name="Circle"/>
              <p:cNvSpPr/>
              <p:nvPr/>
            </p:nvSpPr>
            <p:spPr>
              <a:xfrm>
                <a:off x="170634" y="14008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7" name="Circle"/>
              <p:cNvSpPr/>
              <p:nvPr/>
            </p:nvSpPr>
            <p:spPr>
              <a:xfrm>
                <a:off x="160775" y="169661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8" name="Circle"/>
              <p:cNvSpPr/>
              <p:nvPr/>
            </p:nvSpPr>
            <p:spPr>
              <a:xfrm>
                <a:off x="160775" y="15980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09" name="Circle"/>
              <p:cNvSpPr/>
              <p:nvPr/>
            </p:nvSpPr>
            <p:spPr>
              <a:xfrm>
                <a:off x="131198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0" name="Circle"/>
              <p:cNvSpPr/>
              <p:nvPr/>
            </p:nvSpPr>
            <p:spPr>
              <a:xfrm>
                <a:off x="160775" y="14994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1" name="Circle"/>
              <p:cNvSpPr/>
              <p:nvPr/>
            </p:nvSpPr>
            <p:spPr>
              <a:xfrm>
                <a:off x="74451" y="218655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2" name="Circle"/>
              <p:cNvSpPr/>
              <p:nvPr/>
            </p:nvSpPr>
            <p:spPr>
              <a:xfrm>
                <a:off x="200210" y="120366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3" name="Circle"/>
              <p:cNvSpPr/>
              <p:nvPr/>
            </p:nvSpPr>
            <p:spPr>
              <a:xfrm>
                <a:off x="141057" y="178724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4" name="Circle"/>
              <p:cNvSpPr/>
              <p:nvPr/>
            </p:nvSpPr>
            <p:spPr>
              <a:xfrm>
                <a:off x="94169" y="209018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5" name="Circle"/>
              <p:cNvSpPr/>
              <p:nvPr/>
            </p:nvSpPr>
            <p:spPr>
              <a:xfrm>
                <a:off x="210069" y="110508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6" name="Circle"/>
              <p:cNvSpPr/>
              <p:nvPr/>
            </p:nvSpPr>
            <p:spPr>
              <a:xfrm>
                <a:off x="219928" y="100649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7" name="Circle"/>
              <p:cNvSpPr/>
              <p:nvPr/>
            </p:nvSpPr>
            <p:spPr>
              <a:xfrm>
                <a:off x="219928" y="9079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8" name="Circle"/>
              <p:cNvSpPr/>
              <p:nvPr/>
            </p:nvSpPr>
            <p:spPr>
              <a:xfrm>
                <a:off x="229787" y="71072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19" name="Circle"/>
              <p:cNvSpPr/>
              <p:nvPr/>
            </p:nvSpPr>
            <p:spPr>
              <a:xfrm>
                <a:off x="239646" y="61213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0" name="Circle"/>
              <p:cNvSpPr/>
              <p:nvPr/>
            </p:nvSpPr>
            <p:spPr>
              <a:xfrm>
                <a:off x="249505" y="51354"/>
                <a:ext cx="19719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1" name="Circle"/>
              <p:cNvSpPr/>
              <p:nvPr/>
            </p:nvSpPr>
            <p:spPr>
              <a:xfrm>
                <a:off x="269223" y="41495"/>
                <a:ext cx="19718" cy="1971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2" name="Circle"/>
              <p:cNvSpPr/>
              <p:nvPr/>
            </p:nvSpPr>
            <p:spPr>
              <a:xfrm>
                <a:off x="298799" y="0"/>
                <a:ext cx="19719" cy="1971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31" name="Group"/>
          <p:cNvGrpSpPr/>
          <p:nvPr/>
        </p:nvGrpSpPr>
        <p:grpSpPr>
          <a:xfrm>
            <a:off x="3731523" y="9809126"/>
            <a:ext cx="357938" cy="358034"/>
            <a:chOff x="0" y="0"/>
            <a:chExt cx="357936" cy="358032"/>
          </a:xfrm>
        </p:grpSpPr>
        <p:pic>
          <p:nvPicPr>
            <p:cNvPr id="32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0" name="Group"/>
            <p:cNvGrpSpPr/>
            <p:nvPr/>
          </p:nvGrpSpPr>
          <p:grpSpPr>
            <a:xfrm>
              <a:off x="13413" y="97685"/>
              <a:ext cx="331112" cy="260348"/>
              <a:chOff x="0" y="0"/>
              <a:chExt cx="331111" cy="260346"/>
            </a:xfrm>
          </p:grpSpPr>
          <p:sp>
            <p:nvSpPr>
              <p:cNvPr id="326" name="Rectangle"/>
              <p:cNvSpPr/>
              <p:nvPr/>
            </p:nvSpPr>
            <p:spPr>
              <a:xfrm>
                <a:off x="0" y="214654"/>
                <a:ext cx="60923" cy="45693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7" name="Rectangle"/>
              <p:cNvSpPr/>
              <p:nvPr/>
            </p:nvSpPr>
            <p:spPr>
              <a:xfrm>
                <a:off x="90063" y="181545"/>
                <a:ext cx="60923" cy="78802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8" name="Rectangle"/>
              <p:cNvSpPr/>
              <p:nvPr/>
            </p:nvSpPr>
            <p:spPr>
              <a:xfrm>
                <a:off x="180125" y="114645"/>
                <a:ext cx="60924" cy="145701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29" name="Rectangle"/>
              <p:cNvSpPr/>
              <p:nvPr/>
            </p:nvSpPr>
            <p:spPr>
              <a:xfrm>
                <a:off x="270188" y="0"/>
                <a:ext cx="60924" cy="2603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66" name="Group"/>
          <p:cNvGrpSpPr/>
          <p:nvPr/>
        </p:nvGrpSpPr>
        <p:grpSpPr>
          <a:xfrm>
            <a:off x="7145801" y="2795796"/>
            <a:ext cx="357938" cy="358033"/>
            <a:chOff x="0" y="0"/>
            <a:chExt cx="357936" cy="358032"/>
          </a:xfrm>
        </p:grpSpPr>
        <p:pic>
          <p:nvPicPr>
            <p:cNvPr id="33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65" name="Group"/>
            <p:cNvGrpSpPr/>
            <p:nvPr/>
          </p:nvGrpSpPr>
          <p:grpSpPr>
            <a:xfrm>
              <a:off x="29419" y="17951"/>
              <a:ext cx="307732" cy="295461"/>
              <a:chOff x="0" y="0"/>
              <a:chExt cx="307730" cy="295460"/>
            </a:xfrm>
          </p:grpSpPr>
          <p:sp>
            <p:nvSpPr>
              <p:cNvPr id="333" name="Circle"/>
              <p:cNvSpPr/>
              <p:nvPr/>
            </p:nvSpPr>
            <p:spPr>
              <a:xfrm>
                <a:off x="0" y="25618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4" name="Circle"/>
              <p:cNvSpPr/>
              <p:nvPr/>
            </p:nvSpPr>
            <p:spPr>
              <a:xfrm>
                <a:off x="166311" y="94216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5" name="Circle"/>
              <p:cNvSpPr/>
              <p:nvPr/>
            </p:nvSpPr>
            <p:spPr>
              <a:xfrm>
                <a:off x="60544" y="25273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6" name="Circle"/>
              <p:cNvSpPr/>
              <p:nvPr/>
            </p:nvSpPr>
            <p:spPr>
              <a:xfrm>
                <a:off x="85983" y="13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7" name="Circle"/>
              <p:cNvSpPr/>
              <p:nvPr/>
            </p:nvSpPr>
            <p:spPr>
              <a:xfrm>
                <a:off x="146139" y="22729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8" name="Circle"/>
              <p:cNvSpPr/>
              <p:nvPr/>
            </p:nvSpPr>
            <p:spPr>
              <a:xfrm>
                <a:off x="156224" y="19886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156224" y="161681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0" name="Circle"/>
              <p:cNvSpPr/>
              <p:nvPr/>
            </p:nvSpPr>
            <p:spPr>
              <a:xfrm>
                <a:off x="168937" y="1944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1" name="Circle"/>
              <p:cNvSpPr/>
              <p:nvPr/>
            </p:nvSpPr>
            <p:spPr>
              <a:xfrm>
                <a:off x="186123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2" name="Circle"/>
              <p:cNvSpPr/>
              <p:nvPr/>
            </p:nvSpPr>
            <p:spPr>
              <a:xfrm>
                <a:off x="176037" y="11738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3" name="Circle"/>
              <p:cNvSpPr/>
              <p:nvPr/>
            </p:nvSpPr>
            <p:spPr>
              <a:xfrm>
                <a:off x="219366" y="8368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4" name="Circle"/>
              <p:cNvSpPr/>
              <p:nvPr/>
            </p:nvSpPr>
            <p:spPr>
              <a:xfrm>
                <a:off x="252820" y="5342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5" name="Circle"/>
              <p:cNvSpPr/>
              <p:nvPr/>
            </p:nvSpPr>
            <p:spPr>
              <a:xfrm>
                <a:off x="206331" y="9385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6" name="Circle"/>
              <p:cNvSpPr/>
              <p:nvPr/>
            </p:nvSpPr>
            <p:spPr>
              <a:xfrm>
                <a:off x="284391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7" name="Circle"/>
              <p:cNvSpPr/>
              <p:nvPr/>
            </p:nvSpPr>
            <p:spPr>
              <a:xfrm>
                <a:off x="197882" y="4491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8" name="Circle"/>
              <p:cNvSpPr/>
              <p:nvPr/>
            </p:nvSpPr>
            <p:spPr>
              <a:xfrm>
                <a:off x="91713" y="22420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49" name="Circle"/>
              <p:cNvSpPr/>
              <p:nvPr/>
            </p:nvSpPr>
            <p:spPr>
              <a:xfrm>
                <a:off x="14565" y="27528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0" name="Circle"/>
              <p:cNvSpPr/>
              <p:nvPr/>
            </p:nvSpPr>
            <p:spPr>
              <a:xfrm>
                <a:off x="160705" y="12341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1" name="Circle"/>
              <p:cNvSpPr/>
              <p:nvPr/>
            </p:nvSpPr>
            <p:spPr>
              <a:xfrm>
                <a:off x="54938" y="24158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2" name="Circle"/>
              <p:cNvSpPr/>
              <p:nvPr/>
            </p:nvSpPr>
            <p:spPr>
              <a:xfrm>
                <a:off x="90463" y="1626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3" name="Circle"/>
              <p:cNvSpPr/>
              <p:nvPr/>
            </p:nvSpPr>
            <p:spPr>
              <a:xfrm>
                <a:off x="140533" y="246408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4" name="Circle"/>
              <p:cNvSpPr/>
              <p:nvPr/>
            </p:nvSpPr>
            <p:spPr>
              <a:xfrm>
                <a:off x="130448" y="1877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5" name="Circle"/>
              <p:cNvSpPr/>
              <p:nvPr/>
            </p:nvSpPr>
            <p:spPr>
              <a:xfrm>
                <a:off x="150619" y="170704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6" name="Circle"/>
              <p:cNvSpPr/>
              <p:nvPr/>
            </p:nvSpPr>
            <p:spPr>
              <a:xfrm>
                <a:off x="203675" y="19342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7" name="Circle"/>
              <p:cNvSpPr/>
              <p:nvPr/>
            </p:nvSpPr>
            <p:spPr>
              <a:xfrm>
                <a:off x="180517" y="16061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8" name="Circle"/>
              <p:cNvSpPr/>
              <p:nvPr/>
            </p:nvSpPr>
            <p:spPr>
              <a:xfrm>
                <a:off x="180517" y="11632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59" name="Circle"/>
              <p:cNvSpPr/>
              <p:nvPr/>
            </p:nvSpPr>
            <p:spPr>
              <a:xfrm>
                <a:off x="203675" y="7253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0" name="Circle"/>
              <p:cNvSpPr/>
              <p:nvPr/>
            </p:nvSpPr>
            <p:spPr>
              <a:xfrm>
                <a:off x="287558" y="82619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1" name="Circle"/>
              <p:cNvSpPr/>
              <p:nvPr/>
            </p:nvSpPr>
            <p:spPr>
              <a:xfrm>
                <a:off x="220898" y="112968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2" name="Circle"/>
              <p:cNvSpPr/>
              <p:nvPr/>
            </p:nvSpPr>
            <p:spPr>
              <a:xfrm>
                <a:off x="278785" y="1910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3" name="Circle"/>
              <p:cNvSpPr/>
              <p:nvPr/>
            </p:nvSpPr>
            <p:spPr>
              <a:xfrm>
                <a:off x="182191" y="3377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4" name="Circle"/>
              <p:cNvSpPr/>
              <p:nvPr/>
            </p:nvSpPr>
            <p:spPr>
              <a:xfrm>
                <a:off x="106279" y="263481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85" name="Group"/>
          <p:cNvGrpSpPr/>
          <p:nvPr/>
        </p:nvGrpSpPr>
        <p:grpSpPr>
          <a:xfrm>
            <a:off x="7145801" y="3193293"/>
            <a:ext cx="357938" cy="358033"/>
            <a:chOff x="0" y="0"/>
            <a:chExt cx="357936" cy="358032"/>
          </a:xfrm>
        </p:grpSpPr>
        <p:pic>
          <p:nvPicPr>
            <p:cNvPr id="36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4" name="Group"/>
            <p:cNvGrpSpPr/>
            <p:nvPr/>
          </p:nvGrpSpPr>
          <p:grpSpPr>
            <a:xfrm>
              <a:off x="34371" y="44444"/>
              <a:ext cx="284392" cy="276353"/>
              <a:chOff x="0" y="0"/>
              <a:chExt cx="284391" cy="276351"/>
            </a:xfrm>
          </p:grpSpPr>
          <p:sp>
            <p:nvSpPr>
              <p:cNvPr id="368" name="Circle"/>
              <p:cNvSpPr/>
              <p:nvPr/>
            </p:nvSpPr>
            <p:spPr>
              <a:xfrm>
                <a:off x="0" y="256180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69" name="Circle"/>
              <p:cNvSpPr/>
              <p:nvPr/>
            </p:nvSpPr>
            <p:spPr>
              <a:xfrm>
                <a:off x="136054" y="84131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0" name="Circle"/>
              <p:cNvSpPr/>
              <p:nvPr/>
            </p:nvSpPr>
            <p:spPr>
              <a:xfrm>
                <a:off x="50459" y="21239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1" name="Circle"/>
              <p:cNvSpPr/>
              <p:nvPr/>
            </p:nvSpPr>
            <p:spPr>
              <a:xfrm>
                <a:off x="85984" y="133427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2" name="Circle"/>
              <p:cNvSpPr/>
              <p:nvPr/>
            </p:nvSpPr>
            <p:spPr>
              <a:xfrm>
                <a:off x="136054" y="21721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3" name="Circle"/>
              <p:cNvSpPr/>
              <p:nvPr/>
            </p:nvSpPr>
            <p:spPr>
              <a:xfrm>
                <a:off x="136054" y="16860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4" name="Circle"/>
              <p:cNvSpPr/>
              <p:nvPr/>
            </p:nvSpPr>
            <p:spPr>
              <a:xfrm>
                <a:off x="136054" y="13142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5" name="Circle"/>
              <p:cNvSpPr/>
              <p:nvPr/>
            </p:nvSpPr>
            <p:spPr>
              <a:xfrm>
                <a:off x="179024" y="17431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6" name="Circle"/>
              <p:cNvSpPr/>
              <p:nvPr/>
            </p:nvSpPr>
            <p:spPr>
              <a:xfrm>
                <a:off x="176037" y="13142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7" name="Circle"/>
              <p:cNvSpPr/>
              <p:nvPr/>
            </p:nvSpPr>
            <p:spPr>
              <a:xfrm>
                <a:off x="176037" y="8712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8" name="Circle"/>
              <p:cNvSpPr/>
              <p:nvPr/>
            </p:nvSpPr>
            <p:spPr>
              <a:xfrm>
                <a:off x="219367" y="43338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79" name="Circle"/>
              <p:cNvSpPr/>
              <p:nvPr/>
            </p:nvSpPr>
            <p:spPr>
              <a:xfrm>
                <a:off x="262907" y="43338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0" name="Circle"/>
              <p:cNvSpPr/>
              <p:nvPr/>
            </p:nvSpPr>
            <p:spPr>
              <a:xfrm>
                <a:off x="216417" y="83773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1" name="Circle"/>
              <p:cNvSpPr/>
              <p:nvPr/>
            </p:nvSpPr>
            <p:spPr>
              <a:xfrm>
                <a:off x="26421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2" name="Circle"/>
              <p:cNvSpPr/>
              <p:nvPr/>
            </p:nvSpPr>
            <p:spPr>
              <a:xfrm>
                <a:off x="177710" y="4576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383" name="Circle"/>
              <p:cNvSpPr/>
              <p:nvPr/>
            </p:nvSpPr>
            <p:spPr>
              <a:xfrm>
                <a:off x="91713" y="214114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391" name="Group"/>
          <p:cNvGrpSpPr/>
          <p:nvPr/>
        </p:nvGrpSpPr>
        <p:grpSpPr>
          <a:xfrm>
            <a:off x="7146667" y="3589721"/>
            <a:ext cx="359147" cy="358033"/>
            <a:chOff x="0" y="0"/>
            <a:chExt cx="359146" cy="358032"/>
          </a:xfrm>
        </p:grpSpPr>
        <p:pic>
          <p:nvPicPr>
            <p:cNvPr id="38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90" name="Group"/>
            <p:cNvGrpSpPr/>
            <p:nvPr/>
          </p:nvGrpSpPr>
          <p:grpSpPr>
            <a:xfrm>
              <a:off x="152" y="46052"/>
              <a:ext cx="358995" cy="273690"/>
              <a:chOff x="0" y="0"/>
              <a:chExt cx="358993" cy="273688"/>
            </a:xfrm>
          </p:grpSpPr>
          <p:sp>
            <p:nvSpPr>
              <p:cNvPr id="387" name="Line"/>
              <p:cNvSpPr/>
              <p:nvPr/>
            </p:nvSpPr>
            <p:spPr>
              <a:xfrm flipV="1">
                <a:off x="5299" y="61946"/>
                <a:ext cx="350633" cy="18433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8" name="Line"/>
              <p:cNvSpPr/>
              <p:nvPr/>
            </p:nvSpPr>
            <p:spPr>
              <a:xfrm flipV="1">
                <a:off x="7574" y="113179"/>
                <a:ext cx="351420" cy="16051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89" name="Line"/>
              <p:cNvSpPr/>
              <p:nvPr/>
            </p:nvSpPr>
            <p:spPr>
              <a:xfrm flipV="1">
                <a:off x="0" y="0"/>
                <a:ext cx="357987" cy="21919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25" name="Group"/>
          <p:cNvGrpSpPr/>
          <p:nvPr/>
        </p:nvGrpSpPr>
        <p:grpSpPr>
          <a:xfrm>
            <a:off x="7145801" y="3998331"/>
            <a:ext cx="357938" cy="358033"/>
            <a:chOff x="0" y="0"/>
            <a:chExt cx="357936" cy="358032"/>
          </a:xfrm>
        </p:grpSpPr>
        <p:pic>
          <p:nvPicPr>
            <p:cNvPr id="392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08" name="Group"/>
            <p:cNvGrpSpPr/>
            <p:nvPr/>
          </p:nvGrpSpPr>
          <p:grpSpPr>
            <a:xfrm>
              <a:off x="-1" y="41873"/>
              <a:ext cx="65536" cy="239478"/>
              <a:chOff x="0" y="0"/>
              <a:chExt cx="65534" cy="239476"/>
            </a:xfrm>
          </p:grpSpPr>
          <p:sp>
            <p:nvSpPr>
              <p:cNvPr id="393" name="Line"/>
              <p:cNvSpPr/>
              <p:nvPr/>
            </p:nvSpPr>
            <p:spPr>
              <a:xfrm>
                <a:off x="0" y="368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4" name="Line"/>
              <p:cNvSpPr/>
              <p:nvPr/>
            </p:nvSpPr>
            <p:spPr>
              <a:xfrm>
                <a:off x="0" y="0"/>
                <a:ext cx="65535" cy="0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>
                <a:off x="0" y="18413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6" name="Line"/>
              <p:cNvSpPr/>
              <p:nvPr/>
            </p:nvSpPr>
            <p:spPr>
              <a:xfrm>
                <a:off x="0" y="504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7" name="Line"/>
              <p:cNvSpPr/>
              <p:nvPr/>
            </p:nvSpPr>
            <p:spPr>
              <a:xfrm>
                <a:off x="0" y="68501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>
                <a:off x="0" y="145607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99" name="Line"/>
              <p:cNvSpPr/>
              <p:nvPr/>
            </p:nvSpPr>
            <p:spPr>
              <a:xfrm>
                <a:off x="0" y="171002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0" name="Line"/>
              <p:cNvSpPr/>
              <p:nvPr/>
            </p:nvSpPr>
            <p:spPr>
              <a:xfrm>
                <a:off x="0" y="188660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1" name="Line"/>
              <p:cNvSpPr/>
              <p:nvPr/>
            </p:nvSpPr>
            <p:spPr>
              <a:xfrm>
                <a:off x="0" y="22012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2" name="Line"/>
              <p:cNvSpPr/>
              <p:nvPr/>
            </p:nvSpPr>
            <p:spPr>
              <a:xfrm>
                <a:off x="0" y="20108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>
                <a:off x="0" y="20378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4" name="Line"/>
              <p:cNvSpPr/>
              <p:nvPr/>
            </p:nvSpPr>
            <p:spPr>
              <a:xfrm>
                <a:off x="0" y="155159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5" name="Line"/>
              <p:cNvSpPr/>
              <p:nvPr/>
            </p:nvSpPr>
            <p:spPr>
              <a:xfrm>
                <a:off x="0" y="106234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6" name="Line"/>
              <p:cNvSpPr/>
              <p:nvPr/>
            </p:nvSpPr>
            <p:spPr>
              <a:xfrm>
                <a:off x="0" y="138618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07" name="Line"/>
              <p:cNvSpPr/>
              <p:nvPr/>
            </p:nvSpPr>
            <p:spPr>
              <a:xfrm>
                <a:off x="0" y="239476"/>
                <a:ext cx="6553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grpSp>
          <p:nvGrpSpPr>
            <p:cNvPr id="424" name="Group"/>
            <p:cNvGrpSpPr/>
            <p:nvPr/>
          </p:nvGrpSpPr>
          <p:grpSpPr>
            <a:xfrm>
              <a:off x="107401" y="292498"/>
              <a:ext cx="226585" cy="65535"/>
              <a:chOff x="0" y="0"/>
              <a:chExt cx="226583" cy="65534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14141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194917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580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76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16312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226583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-1" y="0"/>
                <a:ext cx="2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25394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305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74516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5482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58181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1" name="Line"/>
              <p:cNvSpPr/>
              <p:nvPr/>
            </p:nvSpPr>
            <p:spPr>
              <a:xfrm flipV="1">
                <a:off x="120495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2" name="Line"/>
              <p:cNvSpPr/>
              <p:nvPr/>
            </p:nvSpPr>
            <p:spPr>
              <a:xfrm flipV="1">
                <a:off x="152258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23" name="Line"/>
              <p:cNvSpPr/>
              <p:nvPr/>
            </p:nvSpPr>
            <p:spPr>
              <a:xfrm flipV="1">
                <a:off x="93869" y="0"/>
                <a:ext cx="1" cy="65535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429" name="Group"/>
          <p:cNvGrpSpPr/>
          <p:nvPr/>
        </p:nvGrpSpPr>
        <p:grpSpPr>
          <a:xfrm>
            <a:off x="7145801" y="4398602"/>
            <a:ext cx="358347" cy="358033"/>
            <a:chOff x="0" y="0"/>
            <a:chExt cx="358346" cy="358032"/>
          </a:xfrm>
        </p:grpSpPr>
        <p:pic>
          <p:nvPicPr>
            <p:cNvPr id="42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7" name="Shape"/>
            <p:cNvSpPr/>
            <p:nvPr/>
          </p:nvSpPr>
          <p:spPr>
            <a:xfrm>
              <a:off x="4935" y="25781"/>
              <a:ext cx="353412" cy="27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3823"/>
                  </a:moveTo>
                  <a:cubicBezTo>
                    <a:pt x="1565" y="14711"/>
                    <a:pt x="3363" y="14645"/>
                    <a:pt x="4885" y="13644"/>
                  </a:cubicBezTo>
                  <a:cubicBezTo>
                    <a:pt x="7470" y="11944"/>
                    <a:pt x="8521" y="8157"/>
                    <a:pt x="10407" y="5389"/>
                  </a:cubicBezTo>
                  <a:cubicBezTo>
                    <a:pt x="11808" y="3332"/>
                    <a:pt x="13610" y="1881"/>
                    <a:pt x="15554" y="1001"/>
                  </a:cubicBezTo>
                  <a:cubicBezTo>
                    <a:pt x="17412" y="159"/>
                    <a:pt x="19418" y="-170"/>
                    <a:pt x="21442" y="84"/>
                  </a:cubicBezTo>
                  <a:lnTo>
                    <a:pt x="21600" y="15172"/>
                  </a:lnTo>
                  <a:cubicBezTo>
                    <a:pt x="20059" y="13765"/>
                    <a:pt x="18101" y="13317"/>
                    <a:pt x="16270" y="13951"/>
                  </a:cubicBezTo>
                  <a:cubicBezTo>
                    <a:pt x="14211" y="14666"/>
                    <a:pt x="12635" y="16633"/>
                    <a:pt x="10859" y="18117"/>
                  </a:cubicBezTo>
                  <a:cubicBezTo>
                    <a:pt x="9226" y="19481"/>
                    <a:pt x="7405" y="20442"/>
                    <a:pt x="5489" y="20933"/>
                  </a:cubicBezTo>
                  <a:cubicBezTo>
                    <a:pt x="3719" y="21387"/>
                    <a:pt x="1900" y="21430"/>
                    <a:pt x="118" y="21062"/>
                  </a:cubicBezTo>
                  <a:lnTo>
                    <a:pt x="0" y="13823"/>
                  </a:lnTo>
                  <a:close/>
                </a:path>
              </a:pathLst>
            </a:custGeom>
            <a:solidFill>
              <a:srgbClr val="659FD5">
                <a:alpha val="642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4788" y="118614"/>
              <a:ext cx="352355" cy="137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52" fill="norm" stroke="1" extrusionOk="0">
                  <a:moveTo>
                    <a:pt x="0" y="17478"/>
                  </a:moveTo>
                  <a:cubicBezTo>
                    <a:pt x="1778" y="20400"/>
                    <a:pt x="4076" y="20868"/>
                    <a:pt x="6038" y="18707"/>
                  </a:cubicBezTo>
                  <a:cubicBezTo>
                    <a:pt x="7975" y="16572"/>
                    <a:pt x="9237" y="12233"/>
                    <a:pt x="10800" y="8811"/>
                  </a:cubicBezTo>
                  <a:cubicBezTo>
                    <a:pt x="13720" y="2418"/>
                    <a:pt x="17645" y="-732"/>
                    <a:pt x="21600" y="144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436" name="Group"/>
          <p:cNvGrpSpPr/>
          <p:nvPr/>
        </p:nvGrpSpPr>
        <p:grpSpPr>
          <a:xfrm>
            <a:off x="7145801" y="5935625"/>
            <a:ext cx="357938" cy="358033"/>
            <a:chOff x="0" y="0"/>
            <a:chExt cx="357936" cy="358032"/>
          </a:xfrm>
        </p:grpSpPr>
        <p:pic>
          <p:nvPicPr>
            <p:cNvPr id="43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Group"/>
            <p:cNvGrpSpPr/>
            <p:nvPr/>
          </p:nvGrpSpPr>
          <p:grpSpPr>
            <a:xfrm>
              <a:off x="14520" y="91670"/>
              <a:ext cx="328897" cy="258606"/>
              <a:chOff x="0" y="0"/>
              <a:chExt cx="328896" cy="258605"/>
            </a:xfrm>
          </p:grpSpPr>
          <p:sp>
            <p:nvSpPr>
              <p:cNvPr id="431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2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3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434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449" name="Group"/>
          <p:cNvGrpSpPr/>
          <p:nvPr/>
        </p:nvGrpSpPr>
        <p:grpSpPr>
          <a:xfrm>
            <a:off x="7145801" y="6359148"/>
            <a:ext cx="357938" cy="358033"/>
            <a:chOff x="0" y="0"/>
            <a:chExt cx="357936" cy="358032"/>
          </a:xfrm>
        </p:grpSpPr>
        <p:pic>
          <p:nvPicPr>
            <p:cNvPr id="437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48" name="Group"/>
            <p:cNvGrpSpPr/>
            <p:nvPr/>
          </p:nvGrpSpPr>
          <p:grpSpPr>
            <a:xfrm>
              <a:off x="93469" y="39963"/>
              <a:ext cx="193379" cy="295120"/>
              <a:chOff x="0" y="0"/>
              <a:chExt cx="193377" cy="295119"/>
            </a:xfrm>
          </p:grpSpPr>
          <p:grpSp>
            <p:nvGrpSpPr>
              <p:cNvPr id="442" name="Group"/>
              <p:cNvGrpSpPr/>
              <p:nvPr/>
            </p:nvGrpSpPr>
            <p:grpSpPr>
              <a:xfrm>
                <a:off x="0" y="0"/>
                <a:ext cx="67321" cy="295120"/>
                <a:chOff x="0" y="0"/>
                <a:chExt cx="67320" cy="295119"/>
              </a:xfrm>
            </p:grpSpPr>
            <p:sp>
              <p:nvSpPr>
                <p:cNvPr id="438" name="Rectangle"/>
                <p:cNvSpPr/>
                <p:nvPr/>
              </p:nvSpPr>
              <p:spPr>
                <a:xfrm>
                  <a:off x="0" y="84744"/>
                  <a:ext cx="62732" cy="15813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39" name="Line"/>
                <p:cNvSpPr/>
                <p:nvPr/>
              </p:nvSpPr>
              <p:spPr>
                <a:xfrm>
                  <a:off x="1762" y="196703"/>
                  <a:ext cx="65559" cy="1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0" name="Line"/>
                <p:cNvSpPr/>
                <p:nvPr/>
              </p:nvSpPr>
              <p:spPr>
                <a:xfrm flipV="1">
                  <a:off x="30246" y="240063"/>
                  <a:ext cx="1" cy="5505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41" name="Line"/>
                <p:cNvSpPr/>
                <p:nvPr/>
              </p:nvSpPr>
              <p:spPr>
                <a:xfrm flipV="1">
                  <a:off x="30246" y="0"/>
                  <a:ext cx="1" cy="83317"/>
                </a:xfrm>
                <a:prstGeom prst="line">
                  <a:avLst/>
                </a:prstGeom>
                <a:noFill/>
                <a:ln w="12700" cap="flat">
                  <a:solidFill>
                    <a:srgbClr val="659FD5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43" name="Rectangle"/>
              <p:cNvSpPr/>
              <p:nvPr/>
            </p:nvSpPr>
            <p:spPr>
              <a:xfrm>
                <a:off x="126056" y="115758"/>
                <a:ext cx="62733" cy="7105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4" name="Line"/>
              <p:cNvSpPr/>
              <p:nvPr/>
            </p:nvSpPr>
            <p:spPr>
              <a:xfrm>
                <a:off x="127819" y="159089"/>
                <a:ext cx="65559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5" name="Line"/>
              <p:cNvSpPr/>
              <p:nvPr/>
            </p:nvSpPr>
            <p:spPr>
              <a:xfrm flipV="1">
                <a:off x="156303" y="182277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6" name="Line"/>
              <p:cNvSpPr/>
              <p:nvPr/>
            </p:nvSpPr>
            <p:spPr>
              <a:xfrm flipV="1">
                <a:off x="156303" y="75752"/>
                <a:ext cx="1" cy="40552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47" name="Circle"/>
              <p:cNvSpPr/>
              <p:nvPr/>
            </p:nvSpPr>
            <p:spPr>
              <a:xfrm>
                <a:off x="147234" y="26231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77" name="Group"/>
          <p:cNvGrpSpPr/>
          <p:nvPr/>
        </p:nvGrpSpPr>
        <p:grpSpPr>
          <a:xfrm>
            <a:off x="7145801" y="6788666"/>
            <a:ext cx="357938" cy="358033"/>
            <a:chOff x="0" y="0"/>
            <a:chExt cx="357936" cy="358032"/>
          </a:xfrm>
        </p:grpSpPr>
        <p:pic>
          <p:nvPicPr>
            <p:cNvPr id="450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6" name="Group"/>
            <p:cNvGrpSpPr/>
            <p:nvPr/>
          </p:nvGrpSpPr>
          <p:grpSpPr>
            <a:xfrm>
              <a:off x="118452" y="40413"/>
              <a:ext cx="121032" cy="278478"/>
              <a:chOff x="0" y="0"/>
              <a:chExt cx="121030" cy="278477"/>
            </a:xfrm>
          </p:grpSpPr>
          <p:sp>
            <p:nvSpPr>
              <p:cNvPr id="451" name="Circle"/>
              <p:cNvSpPr/>
              <p:nvPr/>
            </p:nvSpPr>
            <p:spPr>
              <a:xfrm>
                <a:off x="10086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2" name="Circle"/>
              <p:cNvSpPr/>
              <p:nvPr/>
            </p:nvSpPr>
            <p:spPr>
              <a:xfrm>
                <a:off x="30257" y="11710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3" name="Circle"/>
              <p:cNvSpPr/>
              <p:nvPr/>
            </p:nvSpPr>
            <p:spPr>
              <a:xfrm>
                <a:off x="50429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4" name="Circle"/>
              <p:cNvSpPr/>
              <p:nvPr/>
            </p:nvSpPr>
            <p:spPr>
              <a:xfrm>
                <a:off x="70601" y="117103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5" name="Circle"/>
              <p:cNvSpPr/>
              <p:nvPr/>
            </p:nvSpPr>
            <p:spPr>
              <a:xfrm>
                <a:off x="90772" y="117103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6" name="Circle"/>
              <p:cNvSpPr/>
              <p:nvPr/>
            </p:nvSpPr>
            <p:spPr>
              <a:xfrm>
                <a:off x="0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7" name="Circle"/>
              <p:cNvSpPr/>
              <p:nvPr/>
            </p:nvSpPr>
            <p:spPr>
              <a:xfrm>
                <a:off x="20172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8" name="Circle"/>
              <p:cNvSpPr/>
              <p:nvPr/>
            </p:nvSpPr>
            <p:spPr>
              <a:xfrm>
                <a:off x="40344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59" name="Circle"/>
              <p:cNvSpPr/>
              <p:nvPr/>
            </p:nvSpPr>
            <p:spPr>
              <a:xfrm>
                <a:off x="60515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0" name="Circle"/>
              <p:cNvSpPr/>
              <p:nvPr/>
            </p:nvSpPr>
            <p:spPr>
              <a:xfrm>
                <a:off x="80687" y="143722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1" name="Circle"/>
              <p:cNvSpPr/>
              <p:nvPr/>
            </p:nvSpPr>
            <p:spPr>
              <a:xfrm>
                <a:off x="100859" y="143722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2" name="Circle"/>
              <p:cNvSpPr/>
              <p:nvPr/>
            </p:nvSpPr>
            <p:spPr>
              <a:xfrm>
                <a:off x="40344" y="90772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3" name="Circle"/>
              <p:cNvSpPr/>
              <p:nvPr/>
            </p:nvSpPr>
            <p:spPr>
              <a:xfrm>
                <a:off x="60515" y="90772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Circle"/>
              <p:cNvSpPr/>
              <p:nvPr/>
            </p:nvSpPr>
            <p:spPr>
              <a:xfrm>
                <a:off x="30257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Circle"/>
              <p:cNvSpPr/>
              <p:nvPr/>
            </p:nvSpPr>
            <p:spPr>
              <a:xfrm>
                <a:off x="50429" y="197790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6" name="Circle"/>
              <p:cNvSpPr/>
              <p:nvPr/>
            </p:nvSpPr>
            <p:spPr>
              <a:xfrm>
                <a:off x="70601" y="197790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7" name="Circle"/>
              <p:cNvSpPr/>
              <p:nvPr/>
            </p:nvSpPr>
            <p:spPr>
              <a:xfrm>
                <a:off x="40344" y="171459"/>
                <a:ext cx="20172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8" name="Circle"/>
              <p:cNvSpPr/>
              <p:nvPr/>
            </p:nvSpPr>
            <p:spPr>
              <a:xfrm>
                <a:off x="60515" y="171459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9" name="Circle"/>
              <p:cNvSpPr/>
              <p:nvPr/>
            </p:nvSpPr>
            <p:spPr>
              <a:xfrm>
                <a:off x="50429" y="228047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0" name="Circle"/>
              <p:cNvSpPr/>
              <p:nvPr/>
            </p:nvSpPr>
            <p:spPr>
              <a:xfrm>
                <a:off x="50429" y="258305"/>
                <a:ext cx="20173" cy="20173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1" name="Circle"/>
              <p:cNvSpPr/>
              <p:nvPr/>
            </p:nvSpPr>
            <p:spPr>
              <a:xfrm>
                <a:off x="50429" y="0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2" name="Circle"/>
              <p:cNvSpPr/>
              <p:nvPr/>
            </p:nvSpPr>
            <p:spPr>
              <a:xfrm>
                <a:off x="50429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3" name="Circle"/>
              <p:cNvSpPr/>
              <p:nvPr/>
            </p:nvSpPr>
            <p:spPr>
              <a:xfrm>
                <a:off x="30257" y="60515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4" name="Circle"/>
              <p:cNvSpPr/>
              <p:nvPr/>
            </p:nvSpPr>
            <p:spPr>
              <a:xfrm>
                <a:off x="50429" y="30257"/>
                <a:ext cx="20173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75" name="Circle"/>
              <p:cNvSpPr/>
              <p:nvPr/>
            </p:nvSpPr>
            <p:spPr>
              <a:xfrm>
                <a:off x="70601" y="60515"/>
                <a:ext cx="20172" cy="20172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88" name="Group"/>
          <p:cNvGrpSpPr/>
          <p:nvPr/>
        </p:nvGrpSpPr>
        <p:grpSpPr>
          <a:xfrm>
            <a:off x="7145801" y="7198849"/>
            <a:ext cx="357938" cy="358033"/>
            <a:chOff x="0" y="0"/>
            <a:chExt cx="357936" cy="358032"/>
          </a:xfrm>
        </p:grpSpPr>
        <p:pic>
          <p:nvPicPr>
            <p:cNvPr id="47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87" name="Group"/>
            <p:cNvGrpSpPr/>
            <p:nvPr/>
          </p:nvGrpSpPr>
          <p:grpSpPr>
            <a:xfrm>
              <a:off x="61423" y="21851"/>
              <a:ext cx="263027" cy="317706"/>
              <a:chOff x="0" y="0"/>
              <a:chExt cx="263026" cy="317704"/>
            </a:xfrm>
          </p:grpSpPr>
          <p:grpSp>
            <p:nvGrpSpPr>
              <p:cNvPr id="481" name="Group"/>
              <p:cNvGrpSpPr/>
              <p:nvPr/>
            </p:nvGrpSpPr>
            <p:grpSpPr>
              <a:xfrm>
                <a:off x="-1" y="14981"/>
                <a:ext cx="109790" cy="292323"/>
                <a:chOff x="0" y="0"/>
                <a:chExt cx="109788" cy="292321"/>
              </a:xfrm>
            </p:grpSpPr>
            <p:sp>
              <p:nvSpPr>
                <p:cNvPr id="479" name="Shape"/>
                <p:cNvSpPr/>
                <p:nvPr/>
              </p:nvSpPr>
              <p:spPr>
                <a:xfrm>
                  <a:off x="-1" y="0"/>
                  <a:ext cx="57275" cy="2905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80" name="Shape"/>
                <p:cNvSpPr/>
                <p:nvPr/>
              </p:nvSpPr>
              <p:spPr>
                <a:xfrm flipH="1">
                  <a:off x="52514" y="1811"/>
                  <a:ext cx="57275" cy="2905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1" h="21600" fill="norm" stroke="1" extrusionOk="0">
                      <a:moveTo>
                        <a:pt x="21321" y="0"/>
                      </a:moveTo>
                      <a:lnTo>
                        <a:pt x="21321" y="21600"/>
                      </a:lnTo>
                      <a:cubicBezTo>
                        <a:pt x="20371" y="19207"/>
                        <a:pt x="15527" y="16941"/>
                        <a:pt x="7529" y="15149"/>
                      </a:cubicBezTo>
                      <a:cubicBezTo>
                        <a:pt x="4022" y="14363"/>
                        <a:pt x="-279" y="13571"/>
                        <a:pt x="14" y="12493"/>
                      </a:cubicBezTo>
                      <a:cubicBezTo>
                        <a:pt x="268" y="11562"/>
                        <a:pt x="4082" y="10887"/>
                        <a:pt x="5869" y="10029"/>
                      </a:cubicBezTo>
                      <a:cubicBezTo>
                        <a:pt x="6663" y="9648"/>
                        <a:pt x="7035" y="9234"/>
                        <a:pt x="6768" y="8825"/>
                      </a:cubicBezTo>
                      <a:cubicBezTo>
                        <a:pt x="6442" y="8327"/>
                        <a:pt x="5164" y="7861"/>
                        <a:pt x="4059" y="7400"/>
                      </a:cubicBezTo>
                      <a:cubicBezTo>
                        <a:pt x="2345" y="6684"/>
                        <a:pt x="1000" y="5962"/>
                        <a:pt x="2309" y="5193"/>
                      </a:cubicBezTo>
                      <a:cubicBezTo>
                        <a:pt x="3797" y="4318"/>
                        <a:pt x="8075" y="3858"/>
                        <a:pt x="11478" y="3289"/>
                      </a:cubicBezTo>
                      <a:cubicBezTo>
                        <a:pt x="16520" y="2445"/>
                        <a:pt x="19989" y="1286"/>
                        <a:pt x="21321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  <p:sp>
            <p:nvSpPr>
              <p:cNvPr id="482" name="Line"/>
              <p:cNvSpPr/>
              <p:nvPr/>
            </p:nvSpPr>
            <p:spPr>
              <a:xfrm flipV="1">
                <a:off x="54893" y="0"/>
                <a:ext cx="1" cy="317705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483" name="Line"/>
              <p:cNvSpPr/>
              <p:nvPr/>
            </p:nvSpPr>
            <p:spPr>
              <a:xfrm flipV="1">
                <a:off x="199976" y="48302"/>
                <a:ext cx="1" cy="206761"/>
              </a:xfrm>
              <a:prstGeom prst="line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grpSp>
            <p:nvGrpSpPr>
              <p:cNvPr id="486" name="Group"/>
              <p:cNvGrpSpPr/>
              <p:nvPr/>
            </p:nvGrpSpPr>
            <p:grpSpPr>
              <a:xfrm>
                <a:off x="136927" y="79398"/>
                <a:ext cx="126100" cy="154471"/>
                <a:chOff x="0" y="0"/>
                <a:chExt cx="126098" cy="154469"/>
              </a:xfrm>
            </p:grpSpPr>
            <p:sp>
              <p:nvSpPr>
                <p:cNvPr id="484" name="Shape"/>
                <p:cNvSpPr/>
                <p:nvPr/>
              </p:nvSpPr>
              <p:spPr>
                <a:xfrm>
                  <a:off x="0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  <p:sp>
              <p:nvSpPr>
                <p:cNvPr id="485" name="Shape"/>
                <p:cNvSpPr/>
                <p:nvPr/>
              </p:nvSpPr>
              <p:spPr>
                <a:xfrm flipH="1">
                  <a:off x="60515" y="0"/>
                  <a:ext cx="65584" cy="1544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95" h="21600" fill="norm" stroke="1" extrusionOk="0">
                      <a:moveTo>
                        <a:pt x="20595" y="0"/>
                      </a:moveTo>
                      <a:lnTo>
                        <a:pt x="20044" y="21600"/>
                      </a:lnTo>
                      <a:cubicBezTo>
                        <a:pt x="19477" y="19454"/>
                        <a:pt x="16380" y="17606"/>
                        <a:pt x="11921" y="16753"/>
                      </a:cubicBezTo>
                      <a:cubicBezTo>
                        <a:pt x="6384" y="15694"/>
                        <a:pt x="-1005" y="15097"/>
                        <a:pt x="113" y="12615"/>
                      </a:cubicBezTo>
                      <a:cubicBezTo>
                        <a:pt x="1152" y="10307"/>
                        <a:pt x="11452" y="10357"/>
                        <a:pt x="10245" y="7538"/>
                      </a:cubicBezTo>
                      <a:cubicBezTo>
                        <a:pt x="9739" y="6355"/>
                        <a:pt x="6379" y="5817"/>
                        <a:pt x="6033" y="4612"/>
                      </a:cubicBezTo>
                      <a:cubicBezTo>
                        <a:pt x="5585" y="3049"/>
                        <a:pt x="9666" y="2335"/>
                        <a:pt x="13322" y="1779"/>
                      </a:cubicBezTo>
                      <a:cubicBezTo>
                        <a:pt x="15960" y="1379"/>
                        <a:pt x="18421" y="777"/>
                        <a:pt x="20595" y="0"/>
                      </a:cubicBezTo>
                      <a:close/>
                    </a:path>
                  </a:pathLst>
                </a:custGeom>
                <a:solidFill>
                  <a:srgbClr val="659FD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 algn="ctr">
                    <a:spcBef>
                      <a:spcPts val="0"/>
                    </a:spcBef>
                    <a:defRPr b="0" sz="26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</a:p>
              </p:txBody>
            </p:sp>
          </p:grpSp>
        </p:grpSp>
      </p:grpSp>
      <p:grpSp>
        <p:nvGrpSpPr>
          <p:cNvPr id="495" name="Group"/>
          <p:cNvGrpSpPr/>
          <p:nvPr/>
        </p:nvGrpSpPr>
        <p:grpSpPr>
          <a:xfrm>
            <a:off x="7145801" y="8367665"/>
            <a:ext cx="357938" cy="358034"/>
            <a:chOff x="0" y="0"/>
            <a:chExt cx="357936" cy="358032"/>
          </a:xfrm>
        </p:grpSpPr>
        <p:pic>
          <p:nvPicPr>
            <p:cNvPr id="48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4" name="Group"/>
            <p:cNvGrpSpPr/>
            <p:nvPr/>
          </p:nvGrpSpPr>
          <p:grpSpPr>
            <a:xfrm>
              <a:off x="31447" y="34866"/>
              <a:ext cx="295042" cy="288300"/>
              <a:chOff x="0" y="0"/>
              <a:chExt cx="295041" cy="288298"/>
            </a:xfrm>
          </p:grpSpPr>
          <p:sp>
            <p:nvSpPr>
              <p:cNvPr id="490" name="Circle"/>
              <p:cNvSpPr/>
              <p:nvPr/>
            </p:nvSpPr>
            <p:spPr>
              <a:xfrm>
                <a:off x="0" y="20171"/>
                <a:ext cx="100859" cy="10086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>
                <a:off x="24490" y="217697"/>
                <a:ext cx="50430" cy="5043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2" name="Circle"/>
              <p:cNvSpPr/>
              <p:nvPr/>
            </p:nvSpPr>
            <p:spPr>
              <a:xfrm>
                <a:off x="143753" y="0"/>
                <a:ext cx="151289" cy="151288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93" name="Circle"/>
              <p:cNvSpPr/>
              <p:nvPr/>
            </p:nvSpPr>
            <p:spPr>
              <a:xfrm>
                <a:off x="170677" y="187440"/>
                <a:ext cx="100860" cy="100859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545" name="Group"/>
          <p:cNvGrpSpPr/>
          <p:nvPr/>
        </p:nvGrpSpPr>
        <p:grpSpPr>
          <a:xfrm>
            <a:off x="10541269" y="9467625"/>
            <a:ext cx="350903" cy="350902"/>
            <a:chOff x="0" y="0"/>
            <a:chExt cx="350901" cy="350901"/>
          </a:xfrm>
        </p:grpSpPr>
        <p:sp>
          <p:nvSpPr>
            <p:cNvPr id="496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7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8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99" name="Square"/>
            <p:cNvSpPr/>
            <p:nvPr/>
          </p:nvSpPr>
          <p:spPr>
            <a:xfrm>
              <a:off x="150386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0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1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2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3" name="Square"/>
            <p:cNvSpPr/>
            <p:nvPr/>
          </p:nvSpPr>
          <p:spPr>
            <a:xfrm>
              <a:off x="0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4" name="Square"/>
            <p:cNvSpPr/>
            <p:nvPr/>
          </p:nvSpPr>
          <p:spPr>
            <a:xfrm>
              <a:off x="50128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5" name="Square"/>
            <p:cNvSpPr/>
            <p:nvPr/>
          </p:nvSpPr>
          <p:spPr>
            <a:xfrm>
              <a:off x="100257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6" name="Square"/>
            <p:cNvSpPr/>
            <p:nvPr/>
          </p:nvSpPr>
          <p:spPr>
            <a:xfrm>
              <a:off x="150386" y="50128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7" name="Square"/>
            <p:cNvSpPr/>
            <p:nvPr/>
          </p:nvSpPr>
          <p:spPr>
            <a:xfrm>
              <a:off x="200514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8" name="Square"/>
            <p:cNvSpPr/>
            <p:nvPr/>
          </p:nvSpPr>
          <p:spPr>
            <a:xfrm>
              <a:off x="250643" y="50128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09" name="Square"/>
            <p:cNvSpPr/>
            <p:nvPr/>
          </p:nvSpPr>
          <p:spPr>
            <a:xfrm>
              <a:off x="300772" y="50128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0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1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2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3" name="Square"/>
            <p:cNvSpPr/>
            <p:nvPr/>
          </p:nvSpPr>
          <p:spPr>
            <a:xfrm>
              <a:off x="150386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4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5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6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7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8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19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0" name="Square"/>
            <p:cNvSpPr/>
            <p:nvPr/>
          </p:nvSpPr>
          <p:spPr>
            <a:xfrm>
              <a:off x="150386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1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2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3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4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5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6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7" name="Square"/>
            <p:cNvSpPr/>
            <p:nvPr/>
          </p:nvSpPr>
          <p:spPr>
            <a:xfrm>
              <a:off x="150386" y="200514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8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0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1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2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3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4" name="Square"/>
            <p:cNvSpPr/>
            <p:nvPr/>
          </p:nvSpPr>
          <p:spPr>
            <a:xfrm>
              <a:off x="150386" y="250643"/>
              <a:ext cx="50129" cy="50130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5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6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7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8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9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0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1" name="Square"/>
            <p:cNvSpPr/>
            <p:nvPr/>
          </p:nvSpPr>
          <p:spPr>
            <a:xfrm>
              <a:off x="150386" y="300772"/>
              <a:ext cx="50129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2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3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4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595" name="Group"/>
          <p:cNvGrpSpPr/>
          <p:nvPr/>
        </p:nvGrpSpPr>
        <p:grpSpPr>
          <a:xfrm>
            <a:off x="10543413" y="9850597"/>
            <a:ext cx="350903" cy="350903"/>
            <a:chOff x="0" y="0"/>
            <a:chExt cx="350901" cy="350901"/>
          </a:xfrm>
        </p:grpSpPr>
        <p:sp>
          <p:nvSpPr>
            <p:cNvPr id="546" name="Square"/>
            <p:cNvSpPr/>
            <p:nvPr/>
          </p:nvSpPr>
          <p:spPr>
            <a:xfrm>
              <a:off x="0" y="0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7" name="Square"/>
            <p:cNvSpPr/>
            <p:nvPr/>
          </p:nvSpPr>
          <p:spPr>
            <a:xfrm>
              <a:off x="50128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8" name="Square"/>
            <p:cNvSpPr/>
            <p:nvPr/>
          </p:nvSpPr>
          <p:spPr>
            <a:xfrm>
              <a:off x="100257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49" name="Square"/>
            <p:cNvSpPr/>
            <p:nvPr/>
          </p:nvSpPr>
          <p:spPr>
            <a:xfrm>
              <a:off x="150386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0" name="Square"/>
            <p:cNvSpPr/>
            <p:nvPr/>
          </p:nvSpPr>
          <p:spPr>
            <a:xfrm>
              <a:off x="200514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1" name="Square"/>
            <p:cNvSpPr/>
            <p:nvPr/>
          </p:nvSpPr>
          <p:spPr>
            <a:xfrm>
              <a:off x="250643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2" name="Square"/>
            <p:cNvSpPr/>
            <p:nvPr/>
          </p:nvSpPr>
          <p:spPr>
            <a:xfrm>
              <a:off x="300772" y="0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3" name="Square"/>
            <p:cNvSpPr/>
            <p:nvPr/>
          </p:nvSpPr>
          <p:spPr>
            <a:xfrm>
              <a:off x="0" y="50128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4" name="Square"/>
            <p:cNvSpPr/>
            <p:nvPr/>
          </p:nvSpPr>
          <p:spPr>
            <a:xfrm>
              <a:off x="50128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5" name="Square"/>
            <p:cNvSpPr/>
            <p:nvPr/>
          </p:nvSpPr>
          <p:spPr>
            <a:xfrm>
              <a:off x="100257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6" name="Square"/>
            <p:cNvSpPr/>
            <p:nvPr/>
          </p:nvSpPr>
          <p:spPr>
            <a:xfrm>
              <a:off x="150386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7" name="Square"/>
            <p:cNvSpPr/>
            <p:nvPr/>
          </p:nvSpPr>
          <p:spPr>
            <a:xfrm>
              <a:off x="200514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250643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Square"/>
            <p:cNvSpPr/>
            <p:nvPr/>
          </p:nvSpPr>
          <p:spPr>
            <a:xfrm>
              <a:off x="300772" y="50128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0" name="Square"/>
            <p:cNvSpPr/>
            <p:nvPr/>
          </p:nvSpPr>
          <p:spPr>
            <a:xfrm>
              <a:off x="0" y="100257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Square"/>
            <p:cNvSpPr/>
            <p:nvPr/>
          </p:nvSpPr>
          <p:spPr>
            <a:xfrm>
              <a:off x="50128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2" name="Square"/>
            <p:cNvSpPr/>
            <p:nvPr/>
          </p:nvSpPr>
          <p:spPr>
            <a:xfrm>
              <a:off x="100257" y="100257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Square"/>
            <p:cNvSpPr/>
            <p:nvPr/>
          </p:nvSpPr>
          <p:spPr>
            <a:xfrm>
              <a:off x="150386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4" name="Square"/>
            <p:cNvSpPr/>
            <p:nvPr/>
          </p:nvSpPr>
          <p:spPr>
            <a:xfrm>
              <a:off x="200514" y="100257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Square"/>
            <p:cNvSpPr/>
            <p:nvPr/>
          </p:nvSpPr>
          <p:spPr>
            <a:xfrm>
              <a:off x="250643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6" name="Square"/>
            <p:cNvSpPr/>
            <p:nvPr/>
          </p:nvSpPr>
          <p:spPr>
            <a:xfrm>
              <a:off x="300772" y="100257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0" y="150386"/>
              <a:ext cx="50129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8" name="Square"/>
            <p:cNvSpPr/>
            <p:nvPr/>
          </p:nvSpPr>
          <p:spPr>
            <a:xfrm>
              <a:off x="50128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9" name="Square"/>
            <p:cNvSpPr/>
            <p:nvPr/>
          </p:nvSpPr>
          <p:spPr>
            <a:xfrm>
              <a:off x="100257" y="150386"/>
              <a:ext cx="50130" cy="50129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0" name="Square"/>
            <p:cNvSpPr/>
            <p:nvPr/>
          </p:nvSpPr>
          <p:spPr>
            <a:xfrm>
              <a:off x="150386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1" name="Square"/>
            <p:cNvSpPr/>
            <p:nvPr/>
          </p:nvSpPr>
          <p:spPr>
            <a:xfrm>
              <a:off x="200514" y="150386"/>
              <a:ext cx="50130" cy="50129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2" name="Square"/>
            <p:cNvSpPr/>
            <p:nvPr/>
          </p:nvSpPr>
          <p:spPr>
            <a:xfrm>
              <a:off x="250643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3" name="Square"/>
            <p:cNvSpPr/>
            <p:nvPr/>
          </p:nvSpPr>
          <p:spPr>
            <a:xfrm>
              <a:off x="300772" y="150386"/>
              <a:ext cx="50130" cy="50129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4" name="Square"/>
            <p:cNvSpPr/>
            <p:nvPr/>
          </p:nvSpPr>
          <p:spPr>
            <a:xfrm>
              <a:off x="0" y="200514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5" name="Square"/>
            <p:cNvSpPr/>
            <p:nvPr/>
          </p:nvSpPr>
          <p:spPr>
            <a:xfrm>
              <a:off x="50128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6" name="Square"/>
            <p:cNvSpPr/>
            <p:nvPr/>
          </p:nvSpPr>
          <p:spPr>
            <a:xfrm>
              <a:off x="100257" y="200514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7" name="Square"/>
            <p:cNvSpPr/>
            <p:nvPr/>
          </p:nvSpPr>
          <p:spPr>
            <a:xfrm>
              <a:off x="150386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8" name="Square"/>
            <p:cNvSpPr/>
            <p:nvPr/>
          </p:nvSpPr>
          <p:spPr>
            <a:xfrm>
              <a:off x="200514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79" name="Square"/>
            <p:cNvSpPr/>
            <p:nvPr/>
          </p:nvSpPr>
          <p:spPr>
            <a:xfrm>
              <a:off x="250643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0" name="Square"/>
            <p:cNvSpPr/>
            <p:nvPr/>
          </p:nvSpPr>
          <p:spPr>
            <a:xfrm>
              <a:off x="300772" y="200514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0" y="250643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Square"/>
            <p:cNvSpPr/>
            <p:nvPr/>
          </p:nvSpPr>
          <p:spPr>
            <a:xfrm>
              <a:off x="50128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Square"/>
            <p:cNvSpPr/>
            <p:nvPr/>
          </p:nvSpPr>
          <p:spPr>
            <a:xfrm>
              <a:off x="100257" y="250643"/>
              <a:ext cx="50130" cy="50130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Square"/>
            <p:cNvSpPr/>
            <p:nvPr/>
          </p:nvSpPr>
          <p:spPr>
            <a:xfrm>
              <a:off x="150386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Square"/>
            <p:cNvSpPr/>
            <p:nvPr/>
          </p:nvSpPr>
          <p:spPr>
            <a:xfrm>
              <a:off x="200514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6" name="Square"/>
            <p:cNvSpPr/>
            <p:nvPr/>
          </p:nvSpPr>
          <p:spPr>
            <a:xfrm>
              <a:off x="250643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7" name="Square"/>
            <p:cNvSpPr/>
            <p:nvPr/>
          </p:nvSpPr>
          <p:spPr>
            <a:xfrm>
              <a:off x="300772" y="250643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8" name="Square"/>
            <p:cNvSpPr/>
            <p:nvPr/>
          </p:nvSpPr>
          <p:spPr>
            <a:xfrm>
              <a:off x="0" y="300772"/>
              <a:ext cx="50129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9" name="Square"/>
            <p:cNvSpPr/>
            <p:nvPr/>
          </p:nvSpPr>
          <p:spPr>
            <a:xfrm>
              <a:off x="50128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100257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150386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200514" y="300772"/>
              <a:ext cx="50130" cy="50130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250643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300772" y="300772"/>
              <a:ext cx="50130" cy="50130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01" name="Group"/>
          <p:cNvGrpSpPr/>
          <p:nvPr/>
        </p:nvGrpSpPr>
        <p:grpSpPr>
          <a:xfrm>
            <a:off x="7145801" y="9454925"/>
            <a:ext cx="357938" cy="358033"/>
            <a:chOff x="0" y="0"/>
            <a:chExt cx="357936" cy="358032"/>
          </a:xfrm>
        </p:grpSpPr>
        <p:pic>
          <p:nvPicPr>
            <p:cNvPr id="59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00" name="Group"/>
            <p:cNvGrpSpPr/>
            <p:nvPr/>
          </p:nvGrpSpPr>
          <p:grpSpPr>
            <a:xfrm>
              <a:off x="10682" y="16366"/>
              <a:ext cx="337561" cy="331159"/>
              <a:chOff x="0" y="0"/>
              <a:chExt cx="337560" cy="331157"/>
            </a:xfrm>
          </p:grpSpPr>
          <p:sp>
            <p:nvSpPr>
              <p:cNvPr id="597" name="Shape"/>
              <p:cNvSpPr/>
              <p:nvPr/>
            </p:nvSpPr>
            <p:spPr>
              <a:xfrm>
                <a:off x="50226" y="125277"/>
                <a:ext cx="179333" cy="148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06" h="20683" fill="norm" stroke="1" extrusionOk="0">
                    <a:moveTo>
                      <a:pt x="3136" y="562"/>
                    </a:moveTo>
                    <a:cubicBezTo>
                      <a:pt x="1704" y="1404"/>
                      <a:pt x="563" y="2878"/>
                      <a:pt x="163" y="4749"/>
                    </a:cubicBezTo>
                    <a:cubicBezTo>
                      <a:pt x="-298" y="6901"/>
                      <a:pt x="319" y="9093"/>
                      <a:pt x="801" y="11230"/>
                    </a:cubicBezTo>
                    <a:cubicBezTo>
                      <a:pt x="1540" y="14511"/>
                      <a:pt x="2150" y="18139"/>
                      <a:pt x="4570" y="19825"/>
                    </a:cubicBezTo>
                    <a:cubicBezTo>
                      <a:pt x="6842" y="21409"/>
                      <a:pt x="9556" y="20430"/>
                      <a:pt x="12122" y="19825"/>
                    </a:cubicBezTo>
                    <a:cubicBezTo>
                      <a:pt x="14914" y="19168"/>
                      <a:pt x="18064" y="18450"/>
                      <a:pt x="18779" y="15217"/>
                    </a:cubicBezTo>
                    <a:cubicBezTo>
                      <a:pt x="19217" y="13239"/>
                      <a:pt x="18304" y="11151"/>
                      <a:pt x="18779" y="9183"/>
                    </a:cubicBezTo>
                    <a:cubicBezTo>
                      <a:pt x="19297" y="7040"/>
                      <a:pt x="21302" y="5079"/>
                      <a:pt x="20161" y="3148"/>
                    </a:cubicBezTo>
                    <a:cubicBezTo>
                      <a:pt x="19093" y="1342"/>
                      <a:pt x="16690" y="2217"/>
                      <a:pt x="15605" y="4725"/>
                    </a:cubicBezTo>
                    <a:cubicBezTo>
                      <a:pt x="14953" y="6233"/>
                      <a:pt x="14731" y="8010"/>
                      <a:pt x="13826" y="9319"/>
                    </a:cubicBezTo>
                    <a:cubicBezTo>
                      <a:pt x="12657" y="11010"/>
                      <a:pt x="10645" y="11462"/>
                      <a:pt x="9359" y="10046"/>
                    </a:cubicBezTo>
                    <a:cubicBezTo>
                      <a:pt x="8576" y="9185"/>
                      <a:pt x="8373" y="7853"/>
                      <a:pt x="8264" y="6573"/>
                    </a:cubicBezTo>
                    <a:cubicBezTo>
                      <a:pt x="8113" y="4797"/>
                      <a:pt x="8055" y="2931"/>
                      <a:pt x="7193" y="1480"/>
                    </a:cubicBezTo>
                    <a:cubicBezTo>
                      <a:pt x="6837" y="881"/>
                      <a:pt x="6359" y="398"/>
                      <a:pt x="5783" y="164"/>
                    </a:cubicBezTo>
                    <a:cubicBezTo>
                      <a:pt x="4908" y="-191"/>
                      <a:pt x="3969" y="73"/>
                      <a:pt x="3136" y="562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8" name="Shape"/>
              <p:cNvSpPr/>
              <p:nvPr/>
            </p:nvSpPr>
            <p:spPr>
              <a:xfrm>
                <a:off x="12633" y="55634"/>
                <a:ext cx="302222" cy="2553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1" h="19951" fill="norm" stroke="1" extrusionOk="0">
                    <a:moveTo>
                      <a:pt x="3429" y="1833"/>
                    </a:moveTo>
                    <a:cubicBezTo>
                      <a:pt x="2343" y="2716"/>
                      <a:pt x="995" y="3144"/>
                      <a:pt x="355" y="4611"/>
                    </a:cubicBezTo>
                    <a:cubicBezTo>
                      <a:pt x="-474" y="6513"/>
                      <a:pt x="335" y="8744"/>
                      <a:pt x="908" y="10829"/>
                    </a:cubicBezTo>
                    <a:cubicBezTo>
                      <a:pt x="1739" y="13848"/>
                      <a:pt x="2091" y="17394"/>
                      <a:pt x="4175" y="19075"/>
                    </a:cubicBezTo>
                    <a:cubicBezTo>
                      <a:pt x="6107" y="20632"/>
                      <a:pt x="8506" y="19780"/>
                      <a:pt x="10722" y="19075"/>
                    </a:cubicBezTo>
                    <a:cubicBezTo>
                      <a:pt x="13097" y="18319"/>
                      <a:pt x="15620" y="17331"/>
                      <a:pt x="16492" y="14654"/>
                    </a:cubicBezTo>
                    <a:cubicBezTo>
                      <a:pt x="17181" y="12538"/>
                      <a:pt x="16411" y="10001"/>
                      <a:pt x="17552" y="8108"/>
                    </a:cubicBezTo>
                    <a:cubicBezTo>
                      <a:pt x="18318" y="6837"/>
                      <a:pt x="19819" y="6103"/>
                      <a:pt x="20502" y="4759"/>
                    </a:cubicBezTo>
                    <a:cubicBezTo>
                      <a:pt x="21126" y="3533"/>
                      <a:pt x="21054" y="2194"/>
                      <a:pt x="20166" y="1104"/>
                    </a:cubicBezTo>
                    <a:cubicBezTo>
                      <a:pt x="18480" y="-968"/>
                      <a:pt x="15646" y="189"/>
                      <a:pt x="13439" y="2020"/>
                    </a:cubicBezTo>
                    <a:cubicBezTo>
                      <a:pt x="11939" y="3265"/>
                      <a:pt x="10477" y="4809"/>
                      <a:pt x="10459" y="6888"/>
                    </a:cubicBezTo>
                    <a:cubicBezTo>
                      <a:pt x="10453" y="7559"/>
                      <a:pt x="10546" y="8325"/>
                      <a:pt x="10051" y="8681"/>
                    </a:cubicBezTo>
                    <a:cubicBezTo>
                      <a:pt x="8923" y="9493"/>
                      <a:pt x="8160" y="7161"/>
                      <a:pt x="8643" y="4814"/>
                    </a:cubicBezTo>
                    <a:cubicBezTo>
                      <a:pt x="9128" y="2458"/>
                      <a:pt x="7728" y="159"/>
                      <a:pt x="5932" y="210"/>
                    </a:cubicBezTo>
                    <a:cubicBezTo>
                      <a:pt x="4967" y="237"/>
                      <a:pt x="4242" y="1173"/>
                      <a:pt x="3429" y="1833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599" name="Shape"/>
              <p:cNvSpPr/>
              <p:nvPr/>
            </p:nvSpPr>
            <p:spPr>
              <a:xfrm>
                <a:off x="0" y="-1"/>
                <a:ext cx="337561" cy="33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42" h="20340" fill="norm" stroke="1" extrusionOk="0">
                    <a:moveTo>
                      <a:pt x="2913" y="1780"/>
                    </a:moveTo>
                    <a:cubicBezTo>
                      <a:pt x="1996" y="2569"/>
                      <a:pt x="1027" y="3205"/>
                      <a:pt x="494" y="4479"/>
                    </a:cubicBezTo>
                    <a:cubicBezTo>
                      <a:pt x="-337" y="6463"/>
                      <a:pt x="56" y="8829"/>
                      <a:pt x="410" y="11038"/>
                    </a:cubicBezTo>
                    <a:cubicBezTo>
                      <a:pt x="929" y="14267"/>
                      <a:pt x="1459" y="17864"/>
                      <a:pt x="3653" y="19523"/>
                    </a:cubicBezTo>
                    <a:cubicBezTo>
                      <a:pt x="5611" y="21004"/>
                      <a:pt x="7947" y="20138"/>
                      <a:pt x="10151" y="19523"/>
                    </a:cubicBezTo>
                    <a:cubicBezTo>
                      <a:pt x="12589" y="18843"/>
                      <a:pt x="15216" y="18042"/>
                      <a:pt x="16334" y="15436"/>
                    </a:cubicBezTo>
                    <a:cubicBezTo>
                      <a:pt x="16954" y="13991"/>
                      <a:pt x="16874" y="12298"/>
                      <a:pt x="17504" y="10873"/>
                    </a:cubicBezTo>
                    <a:cubicBezTo>
                      <a:pt x="18150" y="9410"/>
                      <a:pt x="19477" y="8358"/>
                      <a:pt x="20077" y="6870"/>
                    </a:cubicBezTo>
                    <a:cubicBezTo>
                      <a:pt x="21263" y="3927"/>
                      <a:pt x="19421" y="762"/>
                      <a:pt x="16559" y="823"/>
                    </a:cubicBezTo>
                    <a:cubicBezTo>
                      <a:pt x="15228" y="851"/>
                      <a:pt x="14145" y="1795"/>
                      <a:pt x="12848" y="1973"/>
                    </a:cubicBezTo>
                    <a:cubicBezTo>
                      <a:pt x="10236" y="2331"/>
                      <a:pt x="7995" y="-596"/>
                      <a:pt x="5396" y="110"/>
                    </a:cubicBezTo>
                    <a:cubicBezTo>
                      <a:pt x="4458" y="365"/>
                      <a:pt x="3690" y="1112"/>
                      <a:pt x="2913" y="178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18" name="Group"/>
          <p:cNvGrpSpPr/>
          <p:nvPr/>
        </p:nvGrpSpPr>
        <p:grpSpPr>
          <a:xfrm>
            <a:off x="10553839" y="2239229"/>
            <a:ext cx="360579" cy="360579"/>
            <a:chOff x="0" y="0"/>
            <a:chExt cx="360577" cy="360577"/>
          </a:xfrm>
        </p:grpSpPr>
        <p:sp>
          <p:nvSpPr>
            <p:cNvPr id="602" name="Square"/>
            <p:cNvSpPr/>
            <p:nvPr/>
          </p:nvSpPr>
          <p:spPr>
            <a:xfrm>
              <a:off x="0" y="0"/>
              <a:ext cx="360578" cy="360578"/>
            </a:xfrm>
            <a:prstGeom prst="rect">
              <a:avLst/>
            </a:prstGeom>
            <a:solidFill>
              <a:srgbClr val="4D769E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3" name="Square"/>
            <p:cNvSpPr/>
            <p:nvPr/>
          </p:nvSpPr>
          <p:spPr>
            <a:xfrm>
              <a:off x="223292" y="0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4" name="Square"/>
            <p:cNvSpPr/>
            <p:nvPr/>
          </p:nvSpPr>
          <p:spPr>
            <a:xfrm>
              <a:off x="178633" y="45247"/>
              <a:ext cx="137286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5" name="Square"/>
            <p:cNvSpPr/>
            <p:nvPr/>
          </p:nvSpPr>
          <p:spPr>
            <a:xfrm>
              <a:off x="133975" y="93651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6" name="Square"/>
            <p:cNvSpPr/>
            <p:nvPr/>
          </p:nvSpPr>
          <p:spPr>
            <a:xfrm>
              <a:off x="89317" y="139349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7" name="Square"/>
            <p:cNvSpPr/>
            <p:nvPr/>
          </p:nvSpPr>
          <p:spPr>
            <a:xfrm>
              <a:off x="44658" y="176628"/>
              <a:ext cx="137287" cy="137287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8" name="Square"/>
            <p:cNvSpPr/>
            <p:nvPr/>
          </p:nvSpPr>
          <p:spPr>
            <a:xfrm>
              <a:off x="0" y="222727"/>
              <a:ext cx="137286" cy="13728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9" name="Square"/>
            <p:cNvSpPr/>
            <p:nvPr/>
          </p:nvSpPr>
          <p:spPr>
            <a:xfrm>
              <a:off x="180100" y="90833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0" name="Square"/>
            <p:cNvSpPr/>
            <p:nvPr/>
          </p:nvSpPr>
          <p:spPr>
            <a:xfrm>
              <a:off x="89558" y="177625"/>
              <a:ext cx="92214" cy="92215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1" name="Square"/>
            <p:cNvSpPr/>
            <p:nvPr/>
          </p:nvSpPr>
          <p:spPr>
            <a:xfrm>
              <a:off x="225370" y="44189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2" name="Square"/>
            <p:cNvSpPr/>
            <p:nvPr/>
          </p:nvSpPr>
          <p:spPr>
            <a:xfrm>
              <a:off x="44288" y="223724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3" name="Square"/>
            <p:cNvSpPr/>
            <p:nvPr/>
          </p:nvSpPr>
          <p:spPr>
            <a:xfrm>
              <a:off x="134829" y="136931"/>
              <a:ext cx="92214" cy="92214"/>
            </a:xfrm>
            <a:prstGeom prst="rect">
              <a:avLst/>
            </a:prstGeom>
            <a:solidFill>
              <a:srgbClr val="79ABDB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4" name="Square"/>
            <p:cNvSpPr/>
            <p:nvPr/>
          </p:nvSpPr>
          <p:spPr>
            <a:xfrm>
              <a:off x="136459" y="179796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5" name="Square"/>
            <p:cNvSpPr/>
            <p:nvPr/>
          </p:nvSpPr>
          <p:spPr>
            <a:xfrm>
              <a:off x="222292" y="92232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Square"/>
            <p:cNvSpPr/>
            <p:nvPr/>
          </p:nvSpPr>
          <p:spPr>
            <a:xfrm>
              <a:off x="93542" y="221830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Square"/>
            <p:cNvSpPr/>
            <p:nvPr/>
          </p:nvSpPr>
          <p:spPr>
            <a:xfrm>
              <a:off x="179376" y="133721"/>
              <a:ext cx="46048" cy="46048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24" name="Group"/>
          <p:cNvGrpSpPr/>
          <p:nvPr/>
        </p:nvGrpSpPr>
        <p:grpSpPr>
          <a:xfrm>
            <a:off x="10533057" y="2616161"/>
            <a:ext cx="402143" cy="383678"/>
            <a:chOff x="0" y="0"/>
            <a:chExt cx="402141" cy="383677"/>
          </a:xfrm>
        </p:grpSpPr>
        <p:pic>
          <p:nvPicPr>
            <p:cNvPr id="61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325" y="12822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23" name="Group"/>
            <p:cNvGrpSpPr/>
            <p:nvPr/>
          </p:nvGrpSpPr>
          <p:grpSpPr>
            <a:xfrm>
              <a:off x="-1" y="0"/>
              <a:ext cx="402143" cy="383678"/>
              <a:chOff x="0" y="0"/>
              <a:chExt cx="402141" cy="383677"/>
            </a:xfrm>
          </p:grpSpPr>
          <p:sp>
            <p:nvSpPr>
              <p:cNvPr id="620" name="Oval"/>
              <p:cNvSpPr/>
              <p:nvPr/>
            </p:nvSpPr>
            <p:spPr>
              <a:xfrm rot="19067633">
                <a:off x="109896" y="172578"/>
                <a:ext cx="180652" cy="40061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1" name="Oval"/>
              <p:cNvSpPr/>
              <p:nvPr/>
            </p:nvSpPr>
            <p:spPr>
              <a:xfrm rot="19067633">
                <a:off x="-4974" y="119723"/>
                <a:ext cx="412090" cy="144232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22" name="Oval"/>
              <p:cNvSpPr/>
              <p:nvPr/>
            </p:nvSpPr>
            <p:spPr>
              <a:xfrm rot="19067633">
                <a:off x="58385" y="151973"/>
                <a:ext cx="283674" cy="81270"/>
              </a:xfrm>
              <a:prstGeom prst="ellipse">
                <a:avLst/>
              </a:prstGeom>
              <a:noFill/>
              <a:ln w="635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27" name="Group"/>
          <p:cNvGrpSpPr/>
          <p:nvPr/>
        </p:nvGrpSpPr>
        <p:grpSpPr>
          <a:xfrm>
            <a:off x="10553469" y="3983332"/>
            <a:ext cx="360852" cy="358033"/>
            <a:chOff x="0" y="0"/>
            <a:chExt cx="360851" cy="358032"/>
          </a:xfrm>
        </p:grpSpPr>
        <p:pic>
          <p:nvPicPr>
            <p:cNvPr id="625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914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6" name="Shape"/>
            <p:cNvSpPr/>
            <p:nvPr/>
          </p:nvSpPr>
          <p:spPr>
            <a:xfrm>
              <a:off x="0" y="64434"/>
              <a:ext cx="357951" cy="290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30" name="Group"/>
          <p:cNvGrpSpPr/>
          <p:nvPr/>
        </p:nvGrpSpPr>
        <p:grpSpPr>
          <a:xfrm>
            <a:off x="10556002" y="4379871"/>
            <a:ext cx="360323" cy="358033"/>
            <a:chOff x="0" y="0"/>
            <a:chExt cx="360321" cy="358032"/>
          </a:xfrm>
        </p:grpSpPr>
        <p:pic>
          <p:nvPicPr>
            <p:cNvPr id="62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0" y="0"/>
              <a:ext cx="357938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9" name="Line"/>
            <p:cNvSpPr/>
            <p:nvPr/>
          </p:nvSpPr>
          <p:spPr>
            <a:xfrm>
              <a:off x="0" y="72284"/>
              <a:ext cx="360322" cy="223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33" name="Group"/>
          <p:cNvGrpSpPr/>
          <p:nvPr/>
        </p:nvGrpSpPr>
        <p:grpSpPr>
          <a:xfrm>
            <a:off x="10556383" y="4767697"/>
            <a:ext cx="357938" cy="358033"/>
            <a:chOff x="0" y="0"/>
            <a:chExt cx="357936" cy="358032"/>
          </a:xfrm>
        </p:grpSpPr>
        <p:pic>
          <p:nvPicPr>
            <p:cNvPr id="631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2" name="Line"/>
            <p:cNvSpPr/>
            <p:nvPr/>
          </p:nvSpPr>
          <p:spPr>
            <a:xfrm>
              <a:off x="1238" y="102855"/>
              <a:ext cx="349413" cy="21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589"/>
                  </a:moveTo>
                  <a:lnTo>
                    <a:pt x="3827" y="21600"/>
                  </a:lnTo>
                  <a:lnTo>
                    <a:pt x="3890" y="19102"/>
                  </a:lnTo>
                  <a:lnTo>
                    <a:pt x="5484" y="19090"/>
                  </a:lnTo>
                  <a:lnTo>
                    <a:pt x="5537" y="14106"/>
                  </a:lnTo>
                  <a:lnTo>
                    <a:pt x="7103" y="14145"/>
                  </a:lnTo>
                  <a:lnTo>
                    <a:pt x="7116" y="18753"/>
                  </a:lnTo>
                  <a:lnTo>
                    <a:pt x="8831" y="18764"/>
                  </a:lnTo>
                  <a:lnTo>
                    <a:pt x="8831" y="15683"/>
                  </a:lnTo>
                  <a:lnTo>
                    <a:pt x="10592" y="15693"/>
                  </a:lnTo>
                  <a:lnTo>
                    <a:pt x="10573" y="8793"/>
                  </a:lnTo>
                  <a:lnTo>
                    <a:pt x="12901" y="8929"/>
                  </a:lnTo>
                  <a:lnTo>
                    <a:pt x="12901" y="12911"/>
                  </a:lnTo>
                  <a:lnTo>
                    <a:pt x="14838" y="12908"/>
                  </a:lnTo>
                  <a:lnTo>
                    <a:pt x="14952" y="0"/>
                  </a:lnTo>
                  <a:lnTo>
                    <a:pt x="16895" y="59"/>
                  </a:lnTo>
                  <a:cubicBezTo>
                    <a:pt x="16895" y="1064"/>
                    <a:pt x="16895" y="2069"/>
                    <a:pt x="16895" y="3074"/>
                  </a:cubicBezTo>
                  <a:cubicBezTo>
                    <a:pt x="16895" y="4195"/>
                    <a:pt x="16895" y="5315"/>
                    <a:pt x="16895" y="6435"/>
                  </a:cubicBezTo>
                  <a:lnTo>
                    <a:pt x="18239" y="6395"/>
                  </a:lnTo>
                  <a:lnTo>
                    <a:pt x="18272" y="5192"/>
                  </a:lnTo>
                  <a:lnTo>
                    <a:pt x="20149" y="5327"/>
                  </a:lnTo>
                  <a:lnTo>
                    <a:pt x="20149" y="10033"/>
                  </a:lnTo>
                  <a:lnTo>
                    <a:pt x="21600" y="9958"/>
                  </a:lnTo>
                  <a:lnTo>
                    <a:pt x="21570" y="11659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</p:grpSp>
      <p:grpSp>
        <p:nvGrpSpPr>
          <p:cNvPr id="642" name="Group"/>
          <p:cNvGrpSpPr/>
          <p:nvPr/>
        </p:nvGrpSpPr>
        <p:grpSpPr>
          <a:xfrm>
            <a:off x="10556383" y="5854871"/>
            <a:ext cx="357938" cy="358033"/>
            <a:chOff x="0" y="0"/>
            <a:chExt cx="357936" cy="358032"/>
          </a:xfrm>
        </p:grpSpPr>
        <p:pic>
          <p:nvPicPr>
            <p:cNvPr id="63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41" name="Group"/>
            <p:cNvGrpSpPr/>
            <p:nvPr/>
          </p:nvGrpSpPr>
          <p:grpSpPr>
            <a:xfrm>
              <a:off x="55433" y="50958"/>
              <a:ext cx="253381" cy="256116"/>
              <a:chOff x="0" y="0"/>
              <a:chExt cx="253379" cy="256115"/>
            </a:xfrm>
          </p:grpSpPr>
          <p:sp>
            <p:nvSpPr>
              <p:cNvPr id="635" name="Rectangle"/>
              <p:cNvSpPr/>
              <p:nvPr/>
            </p:nvSpPr>
            <p:spPr>
              <a:xfrm>
                <a:off x="0" y="94592"/>
                <a:ext cx="64077" cy="16152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6" name="Line"/>
              <p:cNvSpPr/>
              <p:nvPr/>
            </p:nvSpPr>
            <p:spPr>
              <a:xfrm>
                <a:off x="1800" y="178046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7" name="Rectangle"/>
              <p:cNvSpPr/>
              <p:nvPr/>
            </p:nvSpPr>
            <p:spPr>
              <a:xfrm>
                <a:off x="92719" y="67701"/>
                <a:ext cx="64078" cy="120254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8" name="Line"/>
              <p:cNvSpPr/>
              <p:nvPr/>
            </p:nvSpPr>
            <p:spPr>
              <a:xfrm>
                <a:off x="94520" y="126534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39" name="Rectangle"/>
              <p:cNvSpPr/>
              <p:nvPr/>
            </p:nvSpPr>
            <p:spPr>
              <a:xfrm>
                <a:off x="184614" y="0"/>
                <a:ext cx="64078" cy="120253"/>
              </a:xfrm>
              <a:prstGeom prst="rect">
                <a:avLst/>
              </a:prstGeom>
              <a:noFill/>
              <a:ln w="9525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0" name="Line"/>
              <p:cNvSpPr/>
              <p:nvPr/>
            </p:nvSpPr>
            <p:spPr>
              <a:xfrm>
                <a:off x="186415" y="58833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52" name="Group"/>
          <p:cNvGrpSpPr/>
          <p:nvPr/>
        </p:nvGrpSpPr>
        <p:grpSpPr>
          <a:xfrm>
            <a:off x="10556383" y="6275614"/>
            <a:ext cx="357938" cy="358033"/>
            <a:chOff x="0" y="0"/>
            <a:chExt cx="357936" cy="358032"/>
          </a:xfrm>
        </p:grpSpPr>
        <p:pic>
          <p:nvPicPr>
            <p:cNvPr id="64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1" name="Group"/>
            <p:cNvGrpSpPr/>
            <p:nvPr/>
          </p:nvGrpSpPr>
          <p:grpSpPr>
            <a:xfrm>
              <a:off x="57728" y="52814"/>
              <a:ext cx="250597" cy="252405"/>
              <a:chOff x="0" y="0"/>
              <a:chExt cx="250596" cy="252403"/>
            </a:xfrm>
          </p:grpSpPr>
          <p:sp>
            <p:nvSpPr>
              <p:cNvPr id="644" name="Line"/>
              <p:cNvSpPr/>
              <p:nvPr/>
            </p:nvSpPr>
            <p:spPr>
              <a:xfrm>
                <a:off x="0" y="98619"/>
                <a:ext cx="66965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5" name="Line"/>
              <p:cNvSpPr/>
              <p:nvPr/>
            </p:nvSpPr>
            <p:spPr>
              <a:xfrm>
                <a:off x="90911" y="190405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6" name="Line"/>
              <p:cNvSpPr/>
              <p:nvPr/>
            </p:nvSpPr>
            <p:spPr>
              <a:xfrm>
                <a:off x="90911" y="72259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7" name="Line"/>
              <p:cNvSpPr/>
              <p:nvPr/>
            </p:nvSpPr>
            <p:spPr>
              <a:xfrm>
                <a:off x="183631" y="123770"/>
                <a:ext cx="66966" cy="1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8" name="Line"/>
              <p:cNvSpPr/>
              <p:nvPr/>
            </p:nvSpPr>
            <p:spPr>
              <a:xfrm flipV="1">
                <a:off x="32987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49" name="Line"/>
              <p:cNvSpPr/>
              <p:nvPr/>
            </p:nvSpPr>
            <p:spPr>
              <a:xfrm flipV="1">
                <a:off x="125707" y="72115"/>
                <a:ext cx="1" cy="118476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0" name="Line"/>
              <p:cNvSpPr/>
              <p:nvPr/>
            </p:nvSpPr>
            <p:spPr>
              <a:xfrm flipV="1">
                <a:off x="218427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58" name="Group"/>
          <p:cNvGrpSpPr/>
          <p:nvPr/>
        </p:nvGrpSpPr>
        <p:grpSpPr>
          <a:xfrm>
            <a:off x="10556383" y="6695467"/>
            <a:ext cx="357938" cy="358033"/>
            <a:chOff x="0" y="0"/>
            <a:chExt cx="357936" cy="358032"/>
          </a:xfrm>
        </p:grpSpPr>
        <p:pic>
          <p:nvPicPr>
            <p:cNvPr id="653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57" name="Group"/>
            <p:cNvGrpSpPr/>
            <p:nvPr/>
          </p:nvGrpSpPr>
          <p:grpSpPr>
            <a:xfrm>
              <a:off x="81209" y="44964"/>
              <a:ext cx="185441" cy="252406"/>
              <a:chOff x="0" y="0"/>
              <a:chExt cx="185439" cy="252404"/>
            </a:xfrm>
          </p:grpSpPr>
          <p:sp>
            <p:nvSpPr>
              <p:cNvPr id="654" name="Line"/>
              <p:cNvSpPr/>
              <p:nvPr/>
            </p:nvSpPr>
            <p:spPr>
              <a:xfrm flipV="1">
                <a:off x="-1" y="103022"/>
                <a:ext cx="2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5" name="Line"/>
              <p:cNvSpPr/>
              <p:nvPr/>
            </p:nvSpPr>
            <p:spPr>
              <a:xfrm flipV="1">
                <a:off x="92719" y="72115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56" name="Line"/>
              <p:cNvSpPr/>
              <p:nvPr/>
            </p:nvSpPr>
            <p:spPr>
              <a:xfrm flipV="1">
                <a:off x="185439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</p:grpSp>
      <p:grpSp>
        <p:nvGrpSpPr>
          <p:cNvPr id="667" name="Group"/>
          <p:cNvGrpSpPr/>
          <p:nvPr/>
        </p:nvGrpSpPr>
        <p:grpSpPr>
          <a:xfrm>
            <a:off x="10556383" y="7119936"/>
            <a:ext cx="357938" cy="358033"/>
            <a:chOff x="0" y="0"/>
            <a:chExt cx="357936" cy="358032"/>
          </a:xfrm>
        </p:grpSpPr>
        <p:pic>
          <p:nvPicPr>
            <p:cNvPr id="65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66" name="Group"/>
            <p:cNvGrpSpPr/>
            <p:nvPr/>
          </p:nvGrpSpPr>
          <p:grpSpPr>
            <a:xfrm>
              <a:off x="69848" y="52814"/>
              <a:ext cx="228671" cy="252405"/>
              <a:chOff x="0" y="0"/>
              <a:chExt cx="228669" cy="252403"/>
            </a:xfrm>
          </p:grpSpPr>
          <p:sp>
            <p:nvSpPr>
              <p:cNvPr id="660" name="Line"/>
              <p:cNvSpPr/>
              <p:nvPr/>
            </p:nvSpPr>
            <p:spPr>
              <a:xfrm flipV="1">
                <a:off x="23145" y="103021"/>
                <a:ext cx="1" cy="149383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1" name="Line"/>
              <p:cNvSpPr/>
              <p:nvPr/>
            </p:nvSpPr>
            <p:spPr>
              <a:xfrm flipV="1">
                <a:off x="113587" y="64614"/>
                <a:ext cx="1" cy="118477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2" name="Line"/>
              <p:cNvSpPr/>
              <p:nvPr/>
            </p:nvSpPr>
            <p:spPr>
              <a:xfrm flipV="1">
                <a:off x="208065" y="0"/>
                <a:ext cx="1" cy="128778"/>
              </a:xfrm>
              <a:prstGeom prst="line">
                <a:avLst/>
              </a:pr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663" name="Circle"/>
              <p:cNvSpPr/>
              <p:nvPr/>
            </p:nvSpPr>
            <p:spPr>
              <a:xfrm>
                <a:off x="0" y="159768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4" name="Circle"/>
              <p:cNvSpPr/>
              <p:nvPr/>
            </p:nvSpPr>
            <p:spPr>
              <a:xfrm>
                <a:off x="92983" y="102266"/>
                <a:ext cx="41210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65" name="Circle"/>
              <p:cNvSpPr/>
              <p:nvPr/>
            </p:nvSpPr>
            <p:spPr>
              <a:xfrm>
                <a:off x="187461" y="43784"/>
                <a:ext cx="41209" cy="41210"/>
              </a:xfrm>
              <a:prstGeom prst="ellipse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670" name="Group"/>
          <p:cNvGrpSpPr/>
          <p:nvPr/>
        </p:nvGrpSpPr>
        <p:grpSpPr>
          <a:xfrm>
            <a:off x="10556383" y="8442547"/>
            <a:ext cx="357938" cy="358033"/>
            <a:chOff x="0" y="0"/>
            <a:chExt cx="357936" cy="358032"/>
          </a:xfrm>
        </p:grpSpPr>
        <p:pic>
          <p:nvPicPr>
            <p:cNvPr id="66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606" y="18838"/>
              <a:ext cx="339755" cy="329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1" name="maps…"/>
          <p:cNvSpPr txBox="1"/>
          <p:nvPr/>
        </p:nvSpPr>
        <p:spPr>
          <a:xfrm>
            <a:off x="10533790" y="7683541"/>
            <a:ext cx="3363320" cy="68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maps</a:t>
            </a:r>
          </a:p>
          <a:p>
            <a:pPr lvl="1" indent="0"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data &lt;- data.frame(murder = USArrests$Murder,</a:t>
            </a:r>
            <a:br/>
            <a:r>
              <a:t>state = tolower(rownames(USArrests)))</a:t>
            </a:r>
            <a:br/>
            <a:r>
              <a:t>map &lt;- map_data("state")</a:t>
            </a:r>
            <a:br/>
            <a:r>
              <a:t>k &lt;- ggplot(data, aes(fill = murder))</a:t>
            </a:r>
          </a:p>
        </p:txBody>
      </p:sp>
      <p:sp>
        <p:nvSpPr>
          <p:cNvPr id="672" name="k + geom_map(aes(map_id = state), map = map) + expand_limits(x = map$long, y = map$lat), map_id, alpha, color, fill, linetype, size"/>
          <p:cNvSpPr txBox="1"/>
          <p:nvPr/>
        </p:nvSpPr>
        <p:spPr>
          <a:xfrm>
            <a:off x="10985161" y="8411733"/>
            <a:ext cx="2621679" cy="575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k + geom_map(</a:t>
            </a:r>
            <a:r>
              <a:t>aes(map_id = state), map = map) </a:t>
            </a:r>
            <a:r>
              <a:rPr b="1"/>
              <a:t>+ expand_limits(</a:t>
            </a:r>
            <a:r>
              <a:t>x = map$long, y = map$lat</a:t>
            </a:r>
            <a:r>
              <a:rPr b="1"/>
              <a:t>)</a:t>
            </a:r>
            <a:r>
              <a:t>, map_id, alpha, color, fill, linetype, size</a:t>
            </a:r>
          </a:p>
        </p:txBody>
      </p:sp>
      <p:sp>
        <p:nvSpPr>
          <p:cNvPr id="673" name="Line"/>
          <p:cNvSpPr/>
          <p:nvPr/>
        </p:nvSpPr>
        <p:spPr>
          <a:xfrm>
            <a:off x="2904976" y="5674490"/>
            <a:ext cx="58496" cy="200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4D769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4" name="Line"/>
          <p:cNvSpPr/>
          <p:nvPr/>
        </p:nvSpPr>
        <p:spPr>
          <a:xfrm>
            <a:off x="2904976" y="6067102"/>
            <a:ext cx="58496" cy="922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3075" y="21600"/>
                </a:lnTo>
              </a:path>
            </a:pathLst>
          </a:cu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75" name="Not  required, sensible defaults supplied"/>
          <p:cNvSpPr txBox="1"/>
          <p:nvPr/>
        </p:nvSpPr>
        <p:spPr>
          <a:xfrm>
            <a:off x="3011313" y="6111952"/>
            <a:ext cx="668693" cy="61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659FD5"/>
                </a:solidFill>
              </a:defRPr>
            </a:pPr>
            <a:r>
              <a:t>Not </a:t>
            </a:r>
            <a:br/>
            <a:r>
              <a:t>required, sensible defaults supplied</a:t>
            </a:r>
          </a:p>
        </p:txBody>
      </p:sp>
      <p:grpSp>
        <p:nvGrpSpPr>
          <p:cNvPr id="678" name="Group"/>
          <p:cNvGrpSpPr/>
          <p:nvPr/>
        </p:nvGrpSpPr>
        <p:grpSpPr>
          <a:xfrm>
            <a:off x="7145801" y="2276241"/>
            <a:ext cx="357938" cy="358033"/>
            <a:chOff x="0" y="0"/>
            <a:chExt cx="357936" cy="358032"/>
          </a:xfrm>
        </p:grpSpPr>
        <p:pic>
          <p:nvPicPr>
            <p:cNvPr id="676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7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4307" y="31098"/>
              <a:ext cx="269322" cy="300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81" name="Group"/>
          <p:cNvGrpSpPr/>
          <p:nvPr/>
        </p:nvGrpSpPr>
        <p:grpSpPr>
          <a:xfrm>
            <a:off x="7145801" y="4801885"/>
            <a:ext cx="357937" cy="358033"/>
            <a:chOff x="0" y="0"/>
            <a:chExt cx="357936" cy="358032"/>
          </a:xfrm>
        </p:grpSpPr>
        <p:pic>
          <p:nvPicPr>
            <p:cNvPr id="67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0" name="Image" descr="Image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6682" y="36048"/>
              <a:ext cx="284574" cy="294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2" name="Geoms"/>
          <p:cNvSpPr txBox="1"/>
          <p:nvPr/>
        </p:nvSpPr>
        <p:spPr>
          <a:xfrm>
            <a:off x="3724388" y="1174601"/>
            <a:ext cx="101869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Geoms</a:t>
            </a:r>
          </a:p>
        </p:txBody>
      </p:sp>
      <p:sp>
        <p:nvSpPr>
          <p:cNvPr id="683" name="Use a geom function to represent data points, use the geom’s aesthetic properties to represent variables.  Each function returns a layer."/>
          <p:cNvSpPr txBox="1"/>
          <p:nvPr/>
        </p:nvSpPr>
        <p:spPr>
          <a:xfrm>
            <a:off x="4833887" y="1266729"/>
            <a:ext cx="687208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1100">
                <a:solidFill>
                  <a:srgbClr val="5687B8"/>
                </a:solidFill>
              </a:defRPr>
            </a:pPr>
            <a:r>
              <a:t>Use a geom function to represent data points, use the geom’s aesthetic properties to represent variables. </a:t>
            </a:r>
            <a:br/>
            <a:r>
              <a:t>Each function returns a layer.</a:t>
            </a:r>
          </a:p>
        </p:txBody>
      </p:sp>
      <p:sp>
        <p:nvSpPr>
          <p:cNvPr id="684" name="Line"/>
          <p:cNvSpPr/>
          <p:nvPr/>
        </p:nvSpPr>
        <p:spPr>
          <a:xfrm>
            <a:off x="7143343" y="550902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5" name="Line"/>
          <p:cNvSpPr/>
          <p:nvPr/>
        </p:nvSpPr>
        <p:spPr>
          <a:xfrm>
            <a:off x="3740503" y="937641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6" name="Line"/>
          <p:cNvSpPr/>
          <p:nvPr/>
        </p:nvSpPr>
        <p:spPr>
          <a:xfrm>
            <a:off x="7143343" y="788068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7" name="Line"/>
          <p:cNvSpPr/>
          <p:nvPr/>
        </p:nvSpPr>
        <p:spPr>
          <a:xfrm>
            <a:off x="10564983" y="52741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8" name="Line"/>
          <p:cNvSpPr/>
          <p:nvPr/>
        </p:nvSpPr>
        <p:spPr>
          <a:xfrm>
            <a:off x="10564983" y="35848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89" name="Line"/>
          <p:cNvSpPr/>
          <p:nvPr/>
        </p:nvSpPr>
        <p:spPr>
          <a:xfrm>
            <a:off x="10564983" y="7669210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0" name="Line"/>
          <p:cNvSpPr/>
          <p:nvPr/>
        </p:nvSpPr>
        <p:spPr>
          <a:xfrm>
            <a:off x="3736273" y="5018193"/>
            <a:ext cx="303148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1" name="Rectangle"/>
          <p:cNvSpPr/>
          <p:nvPr/>
        </p:nvSpPr>
        <p:spPr>
          <a:xfrm>
            <a:off x="7081503" y="1632083"/>
            <a:ext cx="6689115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692" name="TWO VARIABLES…"/>
          <p:cNvSpPr txBox="1"/>
          <p:nvPr/>
        </p:nvSpPr>
        <p:spPr>
          <a:xfrm>
            <a:off x="7134363" y="1672222"/>
            <a:ext cx="33633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/>
            <a:r>
              <a:t>TWO VARIABLES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continuous x , continuous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e &lt;- ggplot(mpg, aes(cty, hwy))</a:t>
            </a:r>
          </a:p>
        </p:txBody>
      </p:sp>
      <p:sp>
        <p:nvSpPr>
          <p:cNvPr id="693" name="continuous bivariate distribution…"/>
          <p:cNvSpPr txBox="1"/>
          <p:nvPr/>
        </p:nvSpPr>
        <p:spPr>
          <a:xfrm>
            <a:off x="10533790" y="1672222"/>
            <a:ext cx="309387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br/>
            <a:r>
              <a:t>continuous bivariate distribution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h &lt;- ggplot(diamonds, aes(carat, price))</a:t>
            </a:r>
          </a:p>
        </p:txBody>
      </p:sp>
      <p:pic>
        <p:nvPicPr>
          <p:cNvPr id="694" name="ggplot2.png" descr="ggplot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695" name="RStudio® is a trademark of RStudio, Inc.  •  CC BY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13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1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15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Scales"/>
          <p:cNvSpPr txBox="1"/>
          <p:nvPr/>
        </p:nvSpPr>
        <p:spPr>
          <a:xfrm>
            <a:off x="3724388" y="691629"/>
            <a:ext cx="8807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Scales</a:t>
            </a:r>
          </a:p>
        </p:txBody>
      </p:sp>
      <p:sp>
        <p:nvSpPr>
          <p:cNvPr id="69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Coordinate Systems"/>
          <p:cNvSpPr txBox="1"/>
          <p:nvPr/>
        </p:nvSpPr>
        <p:spPr>
          <a:xfrm>
            <a:off x="7127988" y="691629"/>
            <a:ext cx="267906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Coordinate Systems</a:t>
            </a:r>
          </a:p>
        </p:txBody>
      </p:sp>
      <p:sp>
        <p:nvSpPr>
          <p:cNvPr id="702" name="Line"/>
          <p:cNvSpPr/>
          <p:nvPr/>
        </p:nvSpPr>
        <p:spPr>
          <a:xfrm>
            <a:off x="7151239" y="729958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03" name="ggplot2.png" descr="ggplot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85083" y="197520"/>
            <a:ext cx="1418519" cy="1644017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Rectangle"/>
          <p:cNvSpPr/>
          <p:nvPr/>
        </p:nvSpPr>
        <p:spPr>
          <a:xfrm>
            <a:off x="198460" y="664342"/>
            <a:ext cx="3328451" cy="888969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05" name="A stat builds new variables to plot (e.g., count, prop)."/>
          <p:cNvSpPr txBox="1"/>
          <p:nvPr/>
        </p:nvSpPr>
        <p:spPr>
          <a:xfrm>
            <a:off x="335608" y="1178842"/>
            <a:ext cx="3054155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 stat builds new variables to plot (e.g., count, prop). </a:t>
            </a:r>
          </a:p>
        </p:txBody>
      </p:sp>
      <p:sp>
        <p:nvSpPr>
          <p:cNvPr id="706" name="Stats"/>
          <p:cNvSpPr txBox="1"/>
          <p:nvPr/>
        </p:nvSpPr>
        <p:spPr>
          <a:xfrm>
            <a:off x="282688" y="703580"/>
            <a:ext cx="30372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Stats  </a:t>
            </a:r>
          </a:p>
        </p:txBody>
      </p:sp>
      <p:sp>
        <p:nvSpPr>
          <p:cNvPr id="707" name="An alternative way to build a layer"/>
          <p:cNvSpPr txBox="1"/>
          <p:nvPr/>
        </p:nvSpPr>
        <p:spPr>
          <a:xfrm>
            <a:off x="1046808" y="914682"/>
            <a:ext cx="2142017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lvl1pPr>
          </a:lstStyle>
          <a:p>
            <a:pPr/>
            <a:r>
              <a:t>An alternative way to build a layer</a:t>
            </a:r>
          </a:p>
        </p:txBody>
      </p:sp>
      <p:grpSp>
        <p:nvGrpSpPr>
          <p:cNvPr id="744" name="Group"/>
          <p:cNvGrpSpPr/>
          <p:nvPr/>
        </p:nvGrpSpPr>
        <p:grpSpPr>
          <a:xfrm>
            <a:off x="332849" y="1379502"/>
            <a:ext cx="8112018" cy="6209209"/>
            <a:chOff x="25399" y="25400"/>
            <a:chExt cx="8112016" cy="6209207"/>
          </a:xfrm>
        </p:grpSpPr>
        <p:graphicFrame>
          <p:nvGraphicFramePr>
            <p:cNvPr id="708" name="Table"/>
            <p:cNvGraphicFramePr/>
            <p:nvPr/>
          </p:nvGraphicFramePr>
          <p:xfrm>
            <a:off x="1714938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09" name="+"/>
            <p:cNvSpPr txBox="1"/>
            <p:nvPr/>
          </p:nvSpPr>
          <p:spPr>
            <a:xfrm>
              <a:off x="1467545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710" name="="/>
            <p:cNvSpPr txBox="1"/>
            <p:nvPr/>
          </p:nvSpPr>
          <p:spPr>
            <a:xfrm>
              <a:off x="2190077" y="16298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711" name="Table"/>
            <p:cNvGraphicFramePr/>
            <p:nvPr/>
          </p:nvGraphicFramePr>
          <p:xfrm>
            <a:off x="2407534" y="95447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07950"/>
                  <a:gridCol w="107950"/>
                  <a:gridCol w="107950"/>
                  <a:gridCol w="107950"/>
                </a:tblGrid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  <a:tr h="1079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6350">
                        <a:solidFill>
                          <a:srgbClr val="D0D1D2"/>
                        </a:solidFill>
                        <a:miter lim="400000"/>
                      </a:lnL>
                      <a:lnR w="6350">
                        <a:solidFill>
                          <a:srgbClr val="D0D1D2"/>
                        </a:solidFill>
                        <a:miter lim="400000"/>
                      </a:lnR>
                      <a:lnT w="6350">
                        <a:solidFill>
                          <a:srgbClr val="D0D1D2"/>
                        </a:solidFill>
                        <a:miter lim="400000"/>
                      </a:lnT>
                      <a:lnB w="6350">
                        <a:solidFill>
                          <a:srgbClr val="D0D1D2"/>
                        </a:solidFill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12" name="data"/>
            <p:cNvSpPr txBox="1"/>
            <p:nvPr/>
          </p:nvSpPr>
          <p:spPr>
            <a:xfrm>
              <a:off x="28566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  <p:sp>
          <p:nvSpPr>
            <p:cNvPr id="713" name="geom…"/>
            <p:cNvSpPr txBox="1"/>
            <p:nvPr/>
          </p:nvSpPr>
          <p:spPr>
            <a:xfrm>
              <a:off x="1111811" y="530455"/>
              <a:ext cx="812562" cy="43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pPr>
              <a:r>
                <a:t>geom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defRPr b="0" sz="900">
                  <a:solidFill>
                    <a:srgbClr val="000000"/>
                  </a:solidFill>
                </a:defRPr>
              </a:pPr>
              <a:r>
                <a:t>x = x </a:t>
              </a:r>
              <a:r>
                <a:rPr>
                  <a:solidFill>
                    <a:srgbClr val="A7AAA9"/>
                  </a:solidFill>
                </a:rPr>
                <a:t>·</a:t>
              </a:r>
              <a:br>
                <a:rPr>
                  <a:solidFill>
                    <a:srgbClr val="A7AAA9"/>
                  </a:solidFill>
                </a:rPr>
              </a:br>
              <a:r>
                <a:t>y = ..count..</a:t>
              </a:r>
            </a:p>
          </p:txBody>
        </p:sp>
        <p:sp>
          <p:nvSpPr>
            <p:cNvPr id="714" name="coordinate system"/>
            <p:cNvSpPr txBox="1"/>
            <p:nvPr/>
          </p:nvSpPr>
          <p:spPr>
            <a:xfrm>
              <a:off x="1711763" y="530455"/>
              <a:ext cx="802146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7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coordinate system</a:t>
              </a:r>
            </a:p>
          </p:txBody>
        </p:sp>
        <p:sp>
          <p:nvSpPr>
            <p:cNvPr id="715" name="plot"/>
            <p:cNvSpPr txBox="1"/>
            <p:nvPr/>
          </p:nvSpPr>
          <p:spPr>
            <a:xfrm>
              <a:off x="2418358" y="530455"/>
              <a:ext cx="482601" cy="241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plot</a:t>
              </a:r>
            </a:p>
          </p:txBody>
        </p:sp>
        <p:grpSp>
          <p:nvGrpSpPr>
            <p:cNvPr id="722" name="Group"/>
            <p:cNvGrpSpPr/>
            <p:nvPr/>
          </p:nvGrpSpPr>
          <p:grpSpPr>
            <a:xfrm>
              <a:off x="25400" y="25400"/>
              <a:ext cx="462934" cy="811598"/>
              <a:chOff x="25400" y="25400"/>
              <a:chExt cx="462933" cy="811597"/>
            </a:xfrm>
          </p:grpSpPr>
          <p:graphicFrame>
            <p:nvGraphicFramePr>
              <p:cNvPr id="716" name="Table"/>
              <p:cNvGraphicFramePr/>
              <p:nvPr/>
            </p:nvGraphicFramePr>
            <p:xfrm>
              <a:off x="25400" y="25400"/>
              <a:ext cx="355074" cy="811598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{4C3C2611-4C71-4FC5-86AE-919BDF0F9419}</a:tableStyleId>
                  </a:tblPr>
                  <a:tblGrid>
                    <a:gridCol w="139700"/>
                    <a:gridCol w="165100"/>
                    <a:gridCol w="1651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fl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cty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b="1" sz="700">
                              <a:solidFill>
                                <a:srgbClr val="FFFFFF"/>
                              </a:solidFill>
                            </a:rPr>
                            <a:t>cyle</a:t>
                          </a: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67C85"/>
                        </a:solidFill>
                      </a:tcPr>
                    </a:tc>
                  </a:tr>
                  <a:tr h="4000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</a:p>
                      </a:txBody>
                      <a:tcPr marL="0" marR="0" marT="0" marB="0" anchor="ctr" anchorCtr="0" horzOverflow="overflow">
                        <a:lnL w="12700">
                          <a:solidFill>
                            <a:srgbClr val="FFFFFF"/>
                          </a:solidFill>
                          <a:miter lim="400000"/>
                        </a:lnL>
                        <a:lnR w="12700">
                          <a:solidFill>
                            <a:srgbClr val="FFFFFF"/>
                          </a:solidFill>
                          <a:miter lim="400000"/>
                        </a:lnR>
                        <a:lnT w="12700">
                          <a:solidFill>
                            <a:srgbClr val="FFFFFF"/>
                          </a:solidFill>
                          <a:miter lim="400000"/>
                        </a:lnT>
                        <a:lnB w="12700"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D0D1D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17" name="Line"/>
              <p:cNvSpPr/>
              <p:nvPr/>
            </p:nvSpPr>
            <p:spPr>
              <a:xfrm>
                <a:off x="32366" y="212746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18" name="Line"/>
              <p:cNvSpPr/>
              <p:nvPr/>
            </p:nvSpPr>
            <p:spPr>
              <a:xfrm>
                <a:off x="32366" y="276575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19" name="Line"/>
              <p:cNvSpPr/>
              <p:nvPr/>
            </p:nvSpPr>
            <p:spPr>
              <a:xfrm>
                <a:off x="32366" y="340403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0" name="Line"/>
              <p:cNvSpPr/>
              <p:nvPr/>
            </p:nvSpPr>
            <p:spPr>
              <a:xfrm>
                <a:off x="32366" y="404232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1" name="Line"/>
              <p:cNvSpPr/>
              <p:nvPr/>
            </p:nvSpPr>
            <p:spPr>
              <a:xfrm>
                <a:off x="32366" y="468060"/>
                <a:ext cx="455968" cy="1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5600">
                    <a:solidFill>
                      <a:srgbClr val="000000"/>
                    </a:solidFill>
                    <a:effectLst>
                      <a:outerShdw sx="100000" sy="100000" kx="0" ky="0" algn="b" rotWithShape="0" blurRad="38100" dist="12700" dir="540000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723" name="Line"/>
            <p:cNvSpPr/>
            <p:nvPr/>
          </p:nvSpPr>
          <p:spPr>
            <a:xfrm>
              <a:off x="530318" y="359833"/>
              <a:ext cx="155918" cy="1"/>
            </a:xfrm>
            <a:prstGeom prst="line">
              <a:avLst/>
            </a:prstGeom>
            <a:noFill/>
            <a:ln w="25400" cap="flat">
              <a:solidFill>
                <a:srgbClr val="767C8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37" name="Group"/>
            <p:cNvGrpSpPr/>
            <p:nvPr/>
          </p:nvGrpSpPr>
          <p:grpSpPr>
            <a:xfrm>
              <a:off x="746213" y="169333"/>
              <a:ext cx="628903" cy="391533"/>
              <a:chOff x="25400" y="25400"/>
              <a:chExt cx="628901" cy="391531"/>
            </a:xfrm>
          </p:grpSpPr>
          <p:grpSp>
            <p:nvGrpSpPr>
              <p:cNvPr id="732" name="Group"/>
              <p:cNvGrpSpPr/>
              <p:nvPr/>
            </p:nvGrpSpPr>
            <p:grpSpPr>
              <a:xfrm>
                <a:off x="25400" y="25400"/>
                <a:ext cx="596900" cy="391532"/>
                <a:chOff x="25400" y="25400"/>
                <a:chExt cx="596900" cy="391531"/>
              </a:xfrm>
            </p:grpSpPr>
            <p:graphicFrame>
              <p:nvGraphicFramePr>
                <p:cNvPr id="724" name="Table"/>
                <p:cNvGraphicFramePr/>
                <p:nvPr/>
              </p:nvGraphicFramePr>
              <p:xfrm>
                <a:off x="25400" y="25400"/>
                <a:ext cx="596900" cy="391532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1" lastCol="0" lastRow="0" bandCol="0" bandRow="0" rtl="0">
                      <a:tableStyleId>{4C3C2611-4C71-4FC5-86AE-919BDF0F9419}</a:tableStyleId>
                    </a:tblPr>
                    <a:tblGrid>
                      <a:gridCol w="118340"/>
                      <a:gridCol w="402359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x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b="0" sz="1800">
                                <a:solidFill>
                                  <a:srgbClr val="000000"/>
                                </a:solidFill>
                              </a:defRPr>
                            </a:pPr>
                            <a:r>
                              <a:rPr b="1" sz="700">
                                <a:solidFill>
                                  <a:srgbClr val="FFFFFF"/>
                                </a:solidFill>
                              </a:rPr>
                              <a:t>..count..</a:t>
                            </a: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767C85"/>
                          </a:solidFill>
                        </a:tcPr>
                      </a:tc>
                    </a:tr>
                    <a:tr h="264531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700"/>
                            </a:pPr>
                          </a:p>
                        </a:txBody>
                        <a:tcPr marL="0" marR="0" marT="0" marB="0" anchor="ctr" anchorCtr="0" horzOverflow="overflow">
                          <a:lnL w="12700">
                            <a:solidFill>
                              <a:srgbClr val="FFFFFF"/>
                            </a:solidFill>
                            <a:miter lim="400000"/>
                          </a:lnL>
                          <a:lnR w="12700">
                            <a:solidFill>
                              <a:srgbClr val="FFFFFF"/>
                            </a:solidFill>
                            <a:miter lim="400000"/>
                          </a:lnR>
                          <a:lnT w="12700">
                            <a:solidFill>
                              <a:srgbClr val="FFFFFF"/>
                            </a:solidFill>
                            <a:miter lim="400000"/>
                          </a:lnT>
                          <a:lnB w="12700">
                            <a:solidFill>
                              <a:srgbClr val="FFFFFF"/>
                            </a:solidFill>
                            <a:miter lim="400000"/>
                          </a:lnB>
                          <a:solidFill>
                            <a:srgbClr val="D0D1D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25" name="Line"/>
                <p:cNvSpPr/>
                <p:nvPr/>
              </p:nvSpPr>
              <p:spPr>
                <a:xfrm>
                  <a:off x="32366" y="212746"/>
                  <a:ext cx="51917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6" name="Line"/>
                <p:cNvSpPr/>
                <p:nvPr/>
              </p:nvSpPr>
              <p:spPr>
                <a:xfrm>
                  <a:off x="32366" y="276575"/>
                  <a:ext cx="519853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7" name="Line"/>
                <p:cNvSpPr/>
                <p:nvPr/>
              </p:nvSpPr>
              <p:spPr>
                <a:xfrm>
                  <a:off x="32366" y="340403"/>
                  <a:ext cx="520824" cy="1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8" name="Line"/>
                <p:cNvSpPr/>
                <p:nvPr/>
              </p:nvSpPr>
              <p:spPr>
                <a:xfrm>
                  <a:off x="39359" y="174646"/>
                  <a:ext cx="54373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29" name="Line"/>
                <p:cNvSpPr/>
                <p:nvPr/>
              </p:nvSpPr>
              <p:spPr>
                <a:xfrm>
                  <a:off x="39359" y="307252"/>
                  <a:ext cx="5423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0" name="Line"/>
                <p:cNvSpPr/>
                <p:nvPr/>
              </p:nvSpPr>
              <p:spPr>
                <a:xfrm>
                  <a:off x="39359" y="244660"/>
                  <a:ext cx="542070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731" name="Line"/>
                <p:cNvSpPr/>
                <p:nvPr/>
              </p:nvSpPr>
              <p:spPr>
                <a:xfrm>
                  <a:off x="39359" y="373555"/>
                  <a:ext cx="542096" cy="1"/>
                </a:xfrm>
                <a:prstGeom prst="line">
                  <a:avLst/>
                </a:prstGeom>
                <a:noFill/>
                <a:ln w="9525" cap="flat">
                  <a:solidFill>
                    <a:srgbClr val="767C85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 sz="56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</p:grpSp>
          <p:sp>
            <p:nvSpPr>
              <p:cNvPr id="733" name="Square"/>
              <p:cNvSpPr/>
              <p:nvPr/>
            </p:nvSpPr>
            <p:spPr>
              <a:xfrm>
                <a:off x="611529" y="147512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4" name="Square"/>
              <p:cNvSpPr/>
              <p:nvPr/>
            </p:nvSpPr>
            <p:spPr>
              <a:xfrm>
                <a:off x="611529" y="212924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5" name="Square"/>
              <p:cNvSpPr/>
              <p:nvPr/>
            </p:nvSpPr>
            <p:spPr>
              <a:xfrm>
                <a:off x="611529" y="278336"/>
                <a:ext cx="42773" cy="42774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36" name="Square"/>
              <p:cNvSpPr/>
              <p:nvPr/>
            </p:nvSpPr>
            <p:spPr>
              <a:xfrm>
                <a:off x="611529" y="343749"/>
                <a:ext cx="42773" cy="42773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738" name="stat"/>
            <p:cNvSpPr txBox="1"/>
            <p:nvPr/>
          </p:nvSpPr>
          <p:spPr>
            <a:xfrm>
              <a:off x="605118" y="530455"/>
              <a:ext cx="3556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stat</a:t>
              </a:r>
            </a:p>
          </p:txBody>
        </p:sp>
        <p:grpSp>
          <p:nvGrpSpPr>
            <p:cNvPr id="743" name="Group"/>
            <p:cNvGrpSpPr/>
            <p:nvPr/>
          </p:nvGrpSpPr>
          <p:grpSpPr>
            <a:xfrm>
              <a:off x="2486560" y="194948"/>
              <a:ext cx="303919" cy="329771"/>
              <a:chOff x="0" y="0"/>
              <a:chExt cx="303918" cy="329769"/>
            </a:xfrm>
          </p:grpSpPr>
          <p:sp>
            <p:nvSpPr>
              <p:cNvPr id="739" name="Rectangle"/>
              <p:cNvSpPr/>
              <p:nvPr/>
            </p:nvSpPr>
            <p:spPr>
              <a:xfrm>
                <a:off x="0" y="207849"/>
                <a:ext cx="92308" cy="121921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0" name="Rectangle"/>
              <p:cNvSpPr/>
              <p:nvPr/>
            </p:nvSpPr>
            <p:spPr>
              <a:xfrm>
                <a:off x="70536" y="0"/>
                <a:ext cx="92309" cy="329770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1" name="Rectangle"/>
              <p:cNvSpPr/>
              <p:nvPr/>
            </p:nvSpPr>
            <p:spPr>
              <a:xfrm>
                <a:off x="141073" y="103924"/>
                <a:ext cx="92309" cy="225846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742" name="Rectangle"/>
              <p:cNvSpPr/>
              <p:nvPr/>
            </p:nvSpPr>
            <p:spPr>
              <a:xfrm>
                <a:off x="211610" y="146422"/>
                <a:ext cx="92309" cy="183348"/>
              </a:xfrm>
              <a:prstGeom prst="rect">
                <a:avLst/>
              </a:prstGeom>
              <a:solidFill>
                <a:srgbClr val="767C8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sp>
        <p:nvSpPr>
          <p:cNvPr id="745" name="Visualize a stat by changing the default stat of a geom function, geom_bar(stat=&quot;count&quot;) or by using a stat function, stat_count(geom=&quot;bar&quot;), which calls a default geom to make a layer (equivalent to a geom function).…"/>
          <p:cNvSpPr txBox="1"/>
          <p:nvPr/>
        </p:nvSpPr>
        <p:spPr>
          <a:xfrm>
            <a:off x="335608" y="2243818"/>
            <a:ext cx="3054155" cy="74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Visualize a stat by changing the default stat of a geom function, </a:t>
            </a:r>
            <a:r>
              <a:rPr b="1"/>
              <a:t>geom_bar(stat="count")</a:t>
            </a:r>
            <a:r>
              <a:t> </a:t>
            </a:r>
            <a:r>
              <a:t>or by using a stat function, </a:t>
            </a:r>
            <a:r>
              <a:rPr b="1"/>
              <a:t>stat_count(geom="bar")</a:t>
            </a:r>
            <a:r>
              <a:t>, which calls a default geom to make a layer (equivalent to a geom function).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..name.. </a:t>
            </a:r>
            <a:r>
              <a:t>syntax to map stat variables to aesthetics.</a:t>
            </a:r>
          </a:p>
        </p:txBody>
      </p:sp>
      <p:grpSp>
        <p:nvGrpSpPr>
          <p:cNvPr id="758" name="Group"/>
          <p:cNvGrpSpPr/>
          <p:nvPr/>
        </p:nvGrpSpPr>
        <p:grpSpPr>
          <a:xfrm>
            <a:off x="331930" y="3021790"/>
            <a:ext cx="3039933" cy="733878"/>
            <a:chOff x="0" y="0"/>
            <a:chExt cx="3039931" cy="733877"/>
          </a:xfrm>
        </p:grpSpPr>
        <p:sp>
          <p:nvSpPr>
            <p:cNvPr id="746" name="i + stat_density2d(aes(fill = ..level..),…"/>
            <p:cNvSpPr txBox="1"/>
            <p:nvPr/>
          </p:nvSpPr>
          <p:spPr>
            <a:xfrm>
              <a:off x="508747" y="237560"/>
              <a:ext cx="2449670" cy="496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  <a:r>
                <a:rPr b="1"/>
                <a:t>i + stat_density2d</a:t>
              </a:r>
              <a:r>
                <a:t>(aes(fill = ..level..),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  <a:r>
                <a:t>geom = "polygon"</a:t>
              </a:r>
              <a:r>
                <a:rPr b="1"/>
                <a:t>)</a:t>
              </a:r>
            </a:p>
          </p:txBody>
        </p:sp>
        <p:sp>
          <p:nvSpPr>
            <p:cNvPr id="747" name="Triangle"/>
            <p:cNvSpPr/>
            <p:nvPr/>
          </p:nvSpPr>
          <p:spPr>
            <a:xfrm flipH="1" rot="13348086">
              <a:off x="1212569" y="140509"/>
              <a:ext cx="85166" cy="147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48" name="stat function"/>
            <p:cNvSpPr/>
            <p:nvPr/>
          </p:nvSpPr>
          <p:spPr>
            <a:xfrm>
              <a:off x="1205500" y="51609"/>
              <a:ext cx="793840" cy="152401"/>
            </a:xfrm>
            <a:prstGeom prst="wedgeEllipseCallout">
              <a:avLst>
                <a:gd name="adj1" fmla="val 20555"/>
                <a:gd name="adj2" fmla="val -482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stat function</a:t>
              </a:r>
            </a:p>
          </p:txBody>
        </p:sp>
        <p:sp>
          <p:nvSpPr>
            <p:cNvPr id="749" name="Triangle"/>
            <p:cNvSpPr/>
            <p:nvPr/>
          </p:nvSpPr>
          <p:spPr>
            <a:xfrm flipH="1" rot="13749031">
              <a:off x="2007055" y="138704"/>
              <a:ext cx="85166" cy="14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0" name="Triangle"/>
            <p:cNvSpPr/>
            <p:nvPr/>
          </p:nvSpPr>
          <p:spPr>
            <a:xfrm>
              <a:off x="2122408" y="418442"/>
              <a:ext cx="85166" cy="96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51" name="geommappings"/>
            <p:cNvSpPr/>
            <p:nvPr/>
          </p:nvSpPr>
          <p:spPr>
            <a:xfrm>
              <a:off x="2028516" y="53422"/>
              <a:ext cx="947717" cy="157079"/>
            </a:xfrm>
            <a:prstGeom prst="wedgeEllipseCallout">
              <a:avLst>
                <a:gd name="adj1" fmla="val 25336"/>
                <a:gd name="adj2" fmla="val -6172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geommappings</a:t>
              </a:r>
            </a:p>
          </p:txBody>
        </p:sp>
        <p:sp>
          <p:nvSpPr>
            <p:cNvPr id="752" name="variable created by stat"/>
            <p:cNvSpPr/>
            <p:nvPr/>
          </p:nvSpPr>
          <p:spPr>
            <a:xfrm>
              <a:off x="1621413" y="465586"/>
              <a:ext cx="1418519" cy="153022"/>
            </a:xfrm>
            <a:prstGeom prst="wedgeEllipseCallout">
              <a:avLst>
                <a:gd name="adj1" fmla="val 33522"/>
                <a:gd name="adj2" fmla="val -5010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variable created by stat</a:t>
              </a:r>
            </a:p>
          </p:txBody>
        </p:sp>
        <p:sp>
          <p:nvSpPr>
            <p:cNvPr id="753" name="Line"/>
            <p:cNvSpPr/>
            <p:nvPr/>
          </p:nvSpPr>
          <p:spPr>
            <a:xfrm>
              <a:off x="397960" y="77736"/>
              <a:ext cx="146137" cy="407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21446" fill="norm" stroke="1" extrusionOk="0">
                  <a:moveTo>
                    <a:pt x="20658" y="0"/>
                  </a:moveTo>
                  <a:cubicBezTo>
                    <a:pt x="10531" y="2605"/>
                    <a:pt x="3459" y="6556"/>
                    <a:pt x="873" y="11052"/>
                  </a:cubicBezTo>
                  <a:cubicBezTo>
                    <a:pt x="-942" y="14208"/>
                    <a:pt x="-209" y="17589"/>
                    <a:pt x="5767" y="19758"/>
                  </a:cubicBezTo>
                  <a:cubicBezTo>
                    <a:pt x="9145" y="20983"/>
                    <a:pt x="13824" y="21600"/>
                    <a:pt x="18575" y="21413"/>
                  </a:cubicBez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4" name="geom to use"/>
            <p:cNvSpPr/>
            <p:nvPr/>
          </p:nvSpPr>
          <p:spPr>
            <a:xfrm>
              <a:off x="383910" y="51609"/>
              <a:ext cx="793840" cy="152401"/>
            </a:xfrm>
            <a:prstGeom prst="wedgeEllipseCallout">
              <a:avLst>
                <a:gd name="adj1" fmla="val 20555"/>
                <a:gd name="adj2" fmla="val -4827"/>
              </a:avLst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geom to use</a:t>
              </a:r>
            </a:p>
          </p:txBody>
        </p:sp>
        <p:grpSp>
          <p:nvGrpSpPr>
            <p:cNvPr id="757" name="Group"/>
            <p:cNvGrpSpPr/>
            <p:nvPr/>
          </p:nvGrpSpPr>
          <p:grpSpPr>
            <a:xfrm>
              <a:off x="0" y="0"/>
              <a:ext cx="364615" cy="364711"/>
              <a:chOff x="0" y="0"/>
              <a:chExt cx="364614" cy="364710"/>
            </a:xfrm>
          </p:grpSpPr>
          <p:pic>
            <p:nvPicPr>
              <p:cNvPr id="755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364615" cy="3647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56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32041" y="32441"/>
                <a:ext cx="300532" cy="2998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759" name="c + stat_bin(binwidth = 1, origin = 10) x, y |  ..count.., ..ncount.., ..density.., ..ndensity..…"/>
          <p:cNvSpPr txBox="1"/>
          <p:nvPr/>
        </p:nvSpPr>
        <p:spPr>
          <a:xfrm>
            <a:off x="327126" y="3820243"/>
            <a:ext cx="3111501" cy="5756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stat_bin(</a:t>
            </a:r>
            <a:r>
              <a:t>binwidth = 1, origin = 10</a:t>
            </a:r>
            <a:r>
              <a:rPr b="1"/>
              <a:t>)</a:t>
            </a:r>
            <a:br>
              <a:rPr b="1"/>
            </a:br>
            <a:r>
              <a:rPr b="1"/>
              <a:t>x, y</a:t>
            </a:r>
            <a:r>
              <a:t> |  ..count.., ..ncount.., ..density.., ..ndensity..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stat_count(</a:t>
            </a:r>
            <a:r>
              <a:t>width = 1</a:t>
            </a:r>
            <a:r>
              <a:rPr b="1"/>
              <a:t>)  x, y,</a:t>
            </a:r>
            <a:r>
              <a:t> |  ..count.., ..prop..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c + stat_density(</a:t>
            </a:r>
            <a:r>
              <a:t>adjust = 1, kernel = “gaussian"</a:t>
            </a:r>
            <a:r>
              <a:rPr b="1"/>
              <a:t>) </a:t>
            </a:r>
            <a:br>
              <a:rPr b="1"/>
            </a:br>
            <a:r>
              <a:rPr b="1"/>
              <a:t>x, y,</a:t>
            </a:r>
            <a:r>
              <a:t> |  ..count.., ..density.., ..scaled..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stat_bin_2d(</a:t>
            </a:r>
            <a:r>
              <a:t>bins = 30, drop = T</a:t>
            </a:r>
            <a:r>
              <a:rPr b="1"/>
              <a:t>)</a:t>
            </a:r>
            <a:br>
              <a:rPr b="1"/>
            </a:br>
            <a:r>
              <a:rPr b="1"/>
              <a:t>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stat_bin_hex(</a:t>
            </a:r>
            <a:r>
              <a:t>bins=30</a:t>
            </a:r>
            <a:r>
              <a:rPr b="1"/>
              <a:t>) x, y, fill</a:t>
            </a:r>
            <a:r>
              <a:t> |  ..count.., ..density..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stat_density_2d(</a:t>
            </a:r>
            <a:r>
              <a:t>contour = TRUE, n = 100</a:t>
            </a:r>
            <a:r>
              <a:rPr b="1"/>
              <a:t>)</a:t>
            </a:r>
            <a:br>
              <a:rPr b="1"/>
            </a:br>
            <a:r>
              <a:rPr b="1"/>
              <a:t>x, y, color, size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stat_ellipse(l</a:t>
            </a:r>
            <a:r>
              <a:t>evel = 0.95, segments = 51, type = "t"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stat_contour(</a:t>
            </a:r>
            <a:r>
              <a:t>aes(z = z)</a:t>
            </a:r>
            <a:r>
              <a:rPr b="1"/>
              <a:t>) x, y, z, order</a:t>
            </a:r>
            <a:r>
              <a:t> |  ..level..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stat_summary_hex(</a:t>
            </a:r>
            <a:r>
              <a:t>aes(z = z), bins = 30, fun = max</a:t>
            </a:r>
            <a:r>
              <a:rPr b="1"/>
              <a:t>)</a:t>
            </a:r>
            <a:br>
              <a:rPr b="1"/>
            </a:br>
            <a:r>
              <a:rPr b="1"/>
              <a:t>x, y, z, fill </a:t>
            </a:r>
            <a:r>
              <a:t>|  ..value..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l + stat_summary_2d(</a:t>
            </a:r>
            <a:r>
              <a:t>aes(z = z), bins = 30, fun = mean</a:t>
            </a:r>
            <a:r>
              <a:rPr b="1"/>
              <a:t>)</a:t>
            </a:r>
            <a:br>
              <a:rPr b="1"/>
            </a:br>
            <a:r>
              <a:rPr b="1"/>
              <a:t>x, y, z, fill</a:t>
            </a:r>
            <a:r>
              <a:t> |  ..value..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stat_boxplot(</a:t>
            </a:r>
            <a:r>
              <a:t>coef = 1.5</a:t>
            </a:r>
            <a:r>
              <a:rPr b="1"/>
              <a:t>) x, y</a:t>
            </a:r>
            <a:r>
              <a:t> |  ..lower.., </a:t>
            </a:r>
            <a:br/>
            <a:r>
              <a:t>..middle.., ..upper.., ..width.. , ..ymin.., ..ymax..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f + stat_ydensity(</a:t>
            </a:r>
            <a:r>
              <a:t>kernel = "gaussian", scale = “area"</a:t>
            </a:r>
            <a:r>
              <a:rPr b="1"/>
              <a:t>) x, y</a:t>
            </a:r>
            <a:r>
              <a:t> |  ..density.., ..scaled.., ..count.., ..n.., ..violinwidth.., ..width..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stat_ecdf(</a:t>
            </a:r>
            <a:r>
              <a:t>n = 40</a:t>
            </a:r>
            <a:r>
              <a:rPr b="1"/>
              <a:t>)  x, y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stat_quantile(</a:t>
            </a:r>
            <a:r>
              <a:t>quantiles = c(0.1, 0.9), formula = y ~ log(x), method = "rq"</a:t>
            </a:r>
            <a:r>
              <a:rPr b="1"/>
              <a:t>)  x, y</a:t>
            </a:r>
            <a:r>
              <a:t> | ..quantile..</a:t>
            </a:r>
          </a:p>
          <a:p>
            <a:pPr>
              <a:lnSpc>
                <a:spcPct val="7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stat_smooth(</a:t>
            </a:r>
            <a:r>
              <a:t>method = "lm", formula = y ~ x, se=T, level=0.95</a:t>
            </a:r>
            <a:r>
              <a:rPr b="1"/>
              <a:t>) x, y</a:t>
            </a:r>
            <a:r>
              <a:t> | ..se.., ..x.., ..y.., ..ymin.., ..ymax..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stat_function(</a:t>
            </a:r>
            <a:r>
              <a:t>aes(x = -3:3), n = 99,  fun = dnorm, args = list(sd=0.5)</a:t>
            </a:r>
            <a:r>
              <a:rPr b="1"/>
              <a:t>) x</a:t>
            </a:r>
            <a:r>
              <a:t> |  ..x.., ..y..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stat_identity(</a:t>
            </a:r>
            <a:r>
              <a:t>na.rm = TRUE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ggplot() + stat_qq(</a:t>
            </a:r>
            <a:r>
              <a:t>aes(sample=1:100), dist = qt, dparam=list(df=5)</a:t>
            </a:r>
            <a:r>
              <a:rPr b="1"/>
              <a:t>) sample, x, y</a:t>
            </a:r>
            <a:r>
              <a:t> |  ..sample.., ..theoretical..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stat_sum() x, y, size</a:t>
            </a:r>
            <a:r>
              <a:t> |  ..n.., ..prop..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stat_summary(f</a:t>
            </a:r>
            <a:r>
              <a:t>un.data = "mean_cl_boot"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h + stat_summary_bin(</a:t>
            </a:r>
            <a:r>
              <a:t>fun.y = "mean", geom = "bar"</a:t>
            </a:r>
            <a:r>
              <a:rPr b="1"/>
              <a:t>)</a:t>
            </a:r>
          </a:p>
          <a:p>
            <a:pPr>
              <a:lnSpc>
                <a:spcPct val="70000"/>
              </a:lnSpc>
              <a:spcBef>
                <a:spcPts val="500"/>
              </a:spcBef>
              <a:defRPr sz="1000">
                <a:solidFill>
                  <a:srgbClr val="000000"/>
                </a:solidFill>
              </a:defRPr>
            </a:pPr>
            <a:r>
              <a:t>e + stat_unique()</a:t>
            </a:r>
          </a:p>
        </p:txBody>
      </p:sp>
      <p:sp>
        <p:nvSpPr>
          <p:cNvPr id="760" name="Rectangle"/>
          <p:cNvSpPr/>
          <p:nvPr/>
        </p:nvSpPr>
        <p:spPr>
          <a:xfrm>
            <a:off x="3614760" y="664342"/>
            <a:ext cx="3328451" cy="946631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61" name="Scales map data values to the visual values of an aesthetic. To change a mapping, add a new scale."/>
          <p:cNvSpPr txBox="1"/>
          <p:nvPr/>
        </p:nvSpPr>
        <p:spPr>
          <a:xfrm>
            <a:off x="3724388" y="1178842"/>
            <a:ext cx="3054155" cy="364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Scales </a:t>
            </a:r>
            <a:r>
              <a:t>map data values to the visual values of an aesthetic. To change a mapping, add a new scale.</a:t>
            </a:r>
          </a:p>
        </p:txBody>
      </p:sp>
      <p:grpSp>
        <p:nvGrpSpPr>
          <p:cNvPr id="768" name="Group"/>
          <p:cNvGrpSpPr/>
          <p:nvPr/>
        </p:nvGrpSpPr>
        <p:grpSpPr>
          <a:xfrm>
            <a:off x="3724388" y="1499907"/>
            <a:ext cx="364615" cy="364711"/>
            <a:chOff x="0" y="0"/>
            <a:chExt cx="364614" cy="364710"/>
          </a:xfrm>
        </p:grpSpPr>
        <p:pic>
          <p:nvPicPr>
            <p:cNvPr id="76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67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763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4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5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766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sp>
        <p:nvSpPr>
          <p:cNvPr id="769" name="(n &lt;- d + geom_bar(aes(fill = fl)))"/>
          <p:cNvSpPr txBox="1"/>
          <p:nvPr/>
        </p:nvSpPr>
        <p:spPr>
          <a:xfrm>
            <a:off x="4133517" y="1525307"/>
            <a:ext cx="1887144" cy="183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lvl1pPr>
          </a:lstStyle>
          <a:p>
            <a:pPr/>
            <a:r>
              <a:t>(n &lt;- d + geom_bar(aes(fill = fl)))</a:t>
            </a:r>
          </a:p>
        </p:txBody>
      </p:sp>
      <p:sp>
        <p:nvSpPr>
          <p:cNvPr id="770" name="n + scale_fill_manual(…"/>
          <p:cNvSpPr txBox="1"/>
          <p:nvPr/>
        </p:nvSpPr>
        <p:spPr>
          <a:xfrm>
            <a:off x="4141642" y="1999557"/>
            <a:ext cx="2701878" cy="478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n + scale_fill_manual(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values</a:t>
            </a:r>
            <a:r>
              <a:t> = c("skyblue", "royalblue", "blue", “navy"),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limits</a:t>
            </a:r>
            <a:r>
              <a:t> = c("d", "e", "p", "r"), breaks =c("d", "e", "p", “r"),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 = "fuel", labels = c("D", "E", "P", "R")</a:t>
            </a:r>
            <a:r>
              <a:rPr b="1"/>
              <a:t>)</a:t>
            </a:r>
          </a:p>
        </p:txBody>
      </p:sp>
      <p:sp>
        <p:nvSpPr>
          <p:cNvPr id="771" name="Triangle"/>
          <p:cNvSpPr/>
          <p:nvPr/>
        </p:nvSpPr>
        <p:spPr>
          <a:xfrm flipH="1" rot="13919865">
            <a:off x="5306748" y="1878284"/>
            <a:ext cx="85166" cy="19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2" name="Triangle"/>
          <p:cNvSpPr/>
          <p:nvPr/>
        </p:nvSpPr>
        <p:spPr>
          <a:xfrm>
            <a:off x="4752197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3" name="Triangle"/>
          <p:cNvSpPr/>
          <p:nvPr/>
        </p:nvSpPr>
        <p:spPr>
          <a:xfrm flipH="1" rot="10800000">
            <a:off x="4367762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4" name="Triangle"/>
          <p:cNvSpPr/>
          <p:nvPr/>
        </p:nvSpPr>
        <p:spPr>
          <a:xfrm rot="3119865">
            <a:off x="3943262" y="2286328"/>
            <a:ext cx="85166" cy="367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5" name="Triangle"/>
          <p:cNvSpPr/>
          <p:nvPr/>
        </p:nvSpPr>
        <p:spPr>
          <a:xfrm>
            <a:off x="5393962" y="2472126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6" name="Triangle"/>
          <p:cNvSpPr/>
          <p:nvPr/>
        </p:nvSpPr>
        <p:spPr>
          <a:xfrm>
            <a:off x="6336505" y="2407936"/>
            <a:ext cx="85167" cy="1833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7" name="scale_"/>
          <p:cNvSpPr/>
          <p:nvPr/>
        </p:nvSpPr>
        <p:spPr>
          <a:xfrm>
            <a:off x="4113430" y="1822011"/>
            <a:ext cx="444437" cy="160286"/>
          </a:xfrm>
          <a:prstGeom prst="wedgeEllipseCallout">
            <a:avLst>
              <a:gd name="adj1" fmla="val -2594"/>
              <a:gd name="adj2" fmla="val -7049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scale_</a:t>
            </a:r>
          </a:p>
        </p:txBody>
      </p:sp>
      <p:sp>
        <p:nvSpPr>
          <p:cNvPr id="778" name="Triangle"/>
          <p:cNvSpPr/>
          <p:nvPr/>
        </p:nvSpPr>
        <p:spPr>
          <a:xfrm flipH="1" rot="10800000">
            <a:off x="4732390" y="1887919"/>
            <a:ext cx="85166" cy="14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79" name="Triangle"/>
          <p:cNvSpPr/>
          <p:nvPr/>
        </p:nvSpPr>
        <p:spPr>
          <a:xfrm flipH="1" rot="13919865">
            <a:off x="6079835" y="1876743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780" name="aesthetic to adjust"/>
          <p:cNvSpPr/>
          <p:nvPr/>
        </p:nvSpPr>
        <p:spPr>
          <a:xfrm>
            <a:off x="4592112" y="1718338"/>
            <a:ext cx="560758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284" y="0"/>
                  <a:pt x="2868" y="0"/>
                </a:cubicBezTo>
                <a:lnTo>
                  <a:pt x="18732" y="0"/>
                </a:lnTo>
                <a:cubicBezTo>
                  <a:pt x="20316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316" y="21600"/>
                  <a:pt x="18732" y="21600"/>
                </a:cubicBezTo>
                <a:lnTo>
                  <a:pt x="2868" y="21600"/>
                </a:lnTo>
                <a:cubicBezTo>
                  <a:pt x="1284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aesthetic to adjust</a:t>
            </a:r>
          </a:p>
        </p:txBody>
      </p:sp>
      <p:sp>
        <p:nvSpPr>
          <p:cNvPr id="781" name="prepackaged scale to use"/>
          <p:cNvSpPr/>
          <p:nvPr/>
        </p:nvSpPr>
        <p:spPr>
          <a:xfrm>
            <a:off x="5182183" y="1718338"/>
            <a:ext cx="801844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prepackaged scale to use</a:t>
            </a:r>
          </a:p>
        </p:txBody>
      </p:sp>
      <p:sp>
        <p:nvSpPr>
          <p:cNvPr id="782" name="scale-specific arguments"/>
          <p:cNvSpPr/>
          <p:nvPr/>
        </p:nvSpPr>
        <p:spPr>
          <a:xfrm>
            <a:off x="6013340" y="1718338"/>
            <a:ext cx="880746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817" y="0"/>
                  <a:pt x="1826" y="0"/>
                </a:cubicBezTo>
                <a:lnTo>
                  <a:pt x="19774" y="0"/>
                </a:lnTo>
                <a:cubicBezTo>
                  <a:pt x="20783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783" y="21600"/>
                  <a:pt x="19774" y="21600"/>
                </a:cubicBezTo>
                <a:lnTo>
                  <a:pt x="1826" y="21600"/>
                </a:lnTo>
                <a:cubicBezTo>
                  <a:pt x="817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scale-specific arguments</a:t>
            </a:r>
          </a:p>
        </p:txBody>
      </p:sp>
      <p:sp>
        <p:nvSpPr>
          <p:cNvPr id="783" name="title to use in legend/axis"/>
          <p:cNvSpPr/>
          <p:nvPr/>
        </p:nvSpPr>
        <p:spPr>
          <a:xfrm>
            <a:off x="4540774" y="2526863"/>
            <a:ext cx="667352" cy="263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508"/>
                </a:moveTo>
                <a:lnTo>
                  <a:pt x="0" y="6092"/>
                </a:lnTo>
                <a:cubicBezTo>
                  <a:pt x="0" y="2727"/>
                  <a:pt x="1079" y="0"/>
                  <a:pt x="2410" y="0"/>
                </a:cubicBezTo>
                <a:lnTo>
                  <a:pt x="19190" y="0"/>
                </a:lnTo>
                <a:cubicBezTo>
                  <a:pt x="20521" y="0"/>
                  <a:pt x="21600" y="2727"/>
                  <a:pt x="21600" y="6092"/>
                </a:cubicBezTo>
                <a:lnTo>
                  <a:pt x="21600" y="15508"/>
                </a:lnTo>
                <a:cubicBezTo>
                  <a:pt x="21600" y="18873"/>
                  <a:pt x="20521" y="21600"/>
                  <a:pt x="19190" y="21600"/>
                </a:cubicBezTo>
                <a:lnTo>
                  <a:pt x="2410" y="21600"/>
                </a:lnTo>
                <a:cubicBezTo>
                  <a:pt x="1079" y="21600"/>
                  <a:pt x="0" y="18873"/>
                  <a:pt x="0" y="1550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title to use in legend/axis</a:t>
            </a:r>
          </a:p>
        </p:txBody>
      </p:sp>
      <p:sp>
        <p:nvSpPr>
          <p:cNvPr id="784" name="labels to use in legend/axis"/>
          <p:cNvSpPr/>
          <p:nvPr/>
        </p:nvSpPr>
        <p:spPr>
          <a:xfrm>
            <a:off x="5239490" y="2526863"/>
            <a:ext cx="71805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1003" y="0"/>
                  <a:pt x="2239" y="0"/>
                </a:cubicBezTo>
                <a:lnTo>
                  <a:pt x="19361" y="0"/>
                </a:lnTo>
                <a:cubicBezTo>
                  <a:pt x="20597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597" y="21600"/>
                  <a:pt x="19361" y="21600"/>
                </a:cubicBezTo>
                <a:lnTo>
                  <a:pt x="2239" y="21600"/>
                </a:lnTo>
                <a:cubicBezTo>
                  <a:pt x="1003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labels to use in legend/axis</a:t>
            </a:r>
          </a:p>
        </p:txBody>
      </p:sp>
      <p:sp>
        <p:nvSpPr>
          <p:cNvPr id="785" name="breaks to use in legend/axis"/>
          <p:cNvSpPr/>
          <p:nvPr/>
        </p:nvSpPr>
        <p:spPr>
          <a:xfrm>
            <a:off x="5978167" y="2526863"/>
            <a:ext cx="801843" cy="248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5138"/>
                </a:moveTo>
                <a:lnTo>
                  <a:pt x="0" y="6462"/>
                </a:lnTo>
                <a:cubicBezTo>
                  <a:pt x="0" y="2893"/>
                  <a:pt x="898" y="0"/>
                  <a:pt x="2005" y="0"/>
                </a:cubicBezTo>
                <a:lnTo>
                  <a:pt x="19595" y="0"/>
                </a:lnTo>
                <a:cubicBezTo>
                  <a:pt x="20702" y="0"/>
                  <a:pt x="21600" y="2893"/>
                  <a:pt x="21600" y="6462"/>
                </a:cubicBezTo>
                <a:lnTo>
                  <a:pt x="21600" y="15138"/>
                </a:lnTo>
                <a:cubicBezTo>
                  <a:pt x="21600" y="18707"/>
                  <a:pt x="20702" y="21600"/>
                  <a:pt x="19595" y="21600"/>
                </a:cubicBezTo>
                <a:lnTo>
                  <a:pt x="2005" y="21600"/>
                </a:lnTo>
                <a:cubicBezTo>
                  <a:pt x="898" y="21600"/>
                  <a:pt x="0" y="18707"/>
                  <a:pt x="0" y="15138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breaks to use in legend/axis</a:t>
            </a:r>
          </a:p>
        </p:txBody>
      </p:sp>
      <p:sp>
        <p:nvSpPr>
          <p:cNvPr id="786" name="range of values to include in mapping"/>
          <p:cNvSpPr/>
          <p:nvPr/>
        </p:nvSpPr>
        <p:spPr>
          <a:xfrm>
            <a:off x="3714963" y="2526863"/>
            <a:ext cx="796221" cy="30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324"/>
                </a:moveTo>
                <a:lnTo>
                  <a:pt x="0" y="5276"/>
                </a:lnTo>
                <a:cubicBezTo>
                  <a:pt x="0" y="2362"/>
                  <a:pt x="904" y="0"/>
                  <a:pt x="2020" y="0"/>
                </a:cubicBezTo>
                <a:lnTo>
                  <a:pt x="19580" y="0"/>
                </a:lnTo>
                <a:cubicBezTo>
                  <a:pt x="20696" y="0"/>
                  <a:pt x="21600" y="2362"/>
                  <a:pt x="21600" y="5276"/>
                </a:cubicBezTo>
                <a:lnTo>
                  <a:pt x="21600" y="16324"/>
                </a:lnTo>
                <a:cubicBezTo>
                  <a:pt x="21600" y="19238"/>
                  <a:pt x="20696" y="21600"/>
                  <a:pt x="19580" y="21600"/>
                </a:cubicBezTo>
                <a:lnTo>
                  <a:pt x="2020" y="21600"/>
                </a:lnTo>
                <a:cubicBezTo>
                  <a:pt x="904" y="21600"/>
                  <a:pt x="0" y="19238"/>
                  <a:pt x="0" y="16324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800">
                <a:solidFill>
                  <a:srgbClr val="FFFFFF"/>
                </a:solidFill>
              </a:defRPr>
            </a:lvl1pPr>
          </a:lstStyle>
          <a:p>
            <a:pPr/>
            <a:r>
              <a:t>range of values to include in mapping</a:t>
            </a:r>
          </a:p>
        </p:txBody>
      </p:sp>
      <p:pic>
        <p:nvPicPr>
          <p:cNvPr id="78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24388" y="1966536"/>
            <a:ext cx="364615" cy="364712"/>
          </a:xfrm>
          <a:prstGeom prst="rect">
            <a:avLst/>
          </a:prstGeom>
          <a:ln w="12700">
            <a:miter lim="400000"/>
          </a:ln>
        </p:spPr>
      </p:pic>
      <p:sp>
        <p:nvSpPr>
          <p:cNvPr id="788" name="Rectangle"/>
          <p:cNvSpPr/>
          <p:nvPr/>
        </p:nvSpPr>
        <p:spPr>
          <a:xfrm>
            <a:off x="3742247" y="2280938"/>
            <a:ext cx="60517" cy="45387"/>
          </a:xfrm>
          <a:prstGeom prst="rect">
            <a:avLst/>
          </a:prstGeom>
          <a:solidFill>
            <a:srgbClr val="C0D9F0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C0D9F0"/>
                </a:solidFill>
              </a:defRPr>
            </a:pPr>
          </a:p>
        </p:txBody>
      </p:sp>
      <p:sp>
        <p:nvSpPr>
          <p:cNvPr id="789" name="Rectangle"/>
          <p:cNvSpPr/>
          <p:nvPr/>
        </p:nvSpPr>
        <p:spPr>
          <a:xfrm>
            <a:off x="3831708" y="2248050"/>
            <a:ext cx="60516" cy="78275"/>
          </a:xfrm>
          <a:prstGeom prst="rect">
            <a:avLst/>
          </a:prstGeom>
          <a:solidFill>
            <a:srgbClr val="9BC3E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0" name="Rectangle"/>
          <p:cNvSpPr/>
          <p:nvPr/>
        </p:nvSpPr>
        <p:spPr>
          <a:xfrm>
            <a:off x="3921169" y="2181599"/>
            <a:ext cx="60516" cy="144726"/>
          </a:xfrm>
          <a:prstGeom prst="rect">
            <a:avLst/>
          </a:pr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1" name="Rectangle"/>
          <p:cNvSpPr/>
          <p:nvPr/>
        </p:nvSpPr>
        <p:spPr>
          <a:xfrm>
            <a:off x="4010629" y="2067719"/>
            <a:ext cx="60516" cy="258606"/>
          </a:xfrm>
          <a:prstGeom prst="rect">
            <a:avLst/>
          </a:prstGeom>
          <a:solidFill>
            <a:srgbClr val="5687B8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659FD5"/>
                </a:solidFill>
              </a:defRPr>
            </a:pPr>
          </a:p>
        </p:txBody>
      </p:sp>
      <p:sp>
        <p:nvSpPr>
          <p:cNvPr id="792" name="GENERAL PURPOSE SCALES…"/>
          <p:cNvSpPr txBox="1"/>
          <p:nvPr/>
        </p:nvSpPr>
        <p:spPr>
          <a:xfrm>
            <a:off x="3724388" y="2934280"/>
            <a:ext cx="3054155" cy="179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GENERAL PURPOSE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most aesthetics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scale_*_continuous()</a:t>
            </a:r>
            <a:r>
              <a:t> - map cont’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scale_*_discrete()</a:t>
            </a:r>
            <a:r>
              <a:t> - map discrete values to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scale_*_identity()</a:t>
            </a:r>
            <a:r>
              <a:t> - use data values </a:t>
            </a:r>
            <a:r>
              <a:rPr b="1"/>
              <a:t>as</a:t>
            </a:r>
            <a:r>
              <a:t>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scale_*_manual(</a:t>
            </a:r>
            <a:r>
              <a:t>values = c()</a:t>
            </a:r>
            <a:r>
              <a:rPr b="1"/>
              <a:t>)</a:t>
            </a:r>
            <a:r>
              <a:t> - map discrete values to manually chosen visual ones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scale_*_date(</a:t>
            </a:r>
            <a:r>
              <a:t>date_labels = "%m/%d"), date_breaks = "2 weeks"</a:t>
            </a:r>
            <a:r>
              <a:rPr b="1"/>
              <a:t>)</a:t>
            </a:r>
            <a:r>
              <a:t> - treat data values as dates. </a:t>
            </a:r>
          </a:p>
          <a:p>
            <a:pPr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scale_*_datetime()</a:t>
            </a:r>
            <a:r>
              <a:t> -  treat data x values as date times. Use same arguments as scale_x_date(). See ?strptime for label formats.</a:t>
            </a:r>
          </a:p>
        </p:txBody>
      </p:sp>
      <p:sp>
        <p:nvSpPr>
          <p:cNvPr id="793" name="X &amp; Y LOCATION SCALES…"/>
          <p:cNvSpPr txBox="1"/>
          <p:nvPr/>
        </p:nvSpPr>
        <p:spPr>
          <a:xfrm>
            <a:off x="3724039" y="4850743"/>
            <a:ext cx="3054155" cy="96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X &amp; Y LOCATION SCALES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Use with x or y aesthetics (x shown here)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scale_x_log10()</a:t>
            </a:r>
            <a:r>
              <a:t> - Plot x on log10 scale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scale_x_reverse()</a:t>
            </a:r>
            <a:r>
              <a:t> - Reverse direction of x axis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scale_x_sqrt()</a:t>
            </a:r>
            <a:r>
              <a:t> - Plot x on square root scale</a:t>
            </a:r>
          </a:p>
        </p:txBody>
      </p:sp>
      <p:sp>
        <p:nvSpPr>
          <p:cNvPr id="794" name="COLOR AND FILL SCALES (DISCRETE)…"/>
          <p:cNvSpPr txBox="1"/>
          <p:nvPr/>
        </p:nvSpPr>
        <p:spPr>
          <a:xfrm>
            <a:off x="3724039" y="5791832"/>
            <a:ext cx="3054155" cy="108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(DISCRETE)</a:t>
            </a:r>
          </a:p>
          <a:p>
            <a:pPr lvl="2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n &lt;- d + geom_bar(</a:t>
            </a:r>
            <a:r>
              <a:t>aes(fill = fl)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scale_fill_brewer(</a:t>
            </a:r>
            <a:r>
              <a:t>palette = "Blues"</a:t>
            </a:r>
            <a:r>
              <a:rPr b="1"/>
              <a:t>)</a:t>
            </a:r>
            <a:r>
              <a:t> </a:t>
            </a:r>
            <a:br/>
            <a:r>
              <a:t>For palette choices: RColorBrewer::display.brewer.all()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scale_fill_grey(</a:t>
            </a:r>
            <a:r>
              <a:t>start = 0.2, end = 0.8, </a:t>
            </a:r>
            <a:br/>
            <a:r>
              <a:t>na.value = "red"</a:t>
            </a:r>
            <a:r>
              <a:rPr b="1"/>
              <a:t>)</a:t>
            </a:r>
            <a:r>
              <a:t> </a:t>
            </a:r>
          </a:p>
        </p:txBody>
      </p:sp>
      <p:grpSp>
        <p:nvGrpSpPr>
          <p:cNvPr id="800" name="Group"/>
          <p:cNvGrpSpPr/>
          <p:nvPr/>
        </p:nvGrpSpPr>
        <p:grpSpPr>
          <a:xfrm>
            <a:off x="3724388" y="6094282"/>
            <a:ext cx="364615" cy="364712"/>
            <a:chOff x="0" y="0"/>
            <a:chExt cx="364614" cy="364710"/>
          </a:xfrm>
        </p:grpSpPr>
        <p:pic>
          <p:nvPicPr>
            <p:cNvPr id="795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6" name="Rectangle"/>
            <p:cNvSpPr/>
            <p:nvPr/>
          </p:nvSpPr>
          <p:spPr>
            <a:xfrm>
              <a:off x="17859" y="314401"/>
              <a:ext cx="60516" cy="45388"/>
            </a:xfrm>
            <a:prstGeom prst="rect">
              <a:avLst/>
            </a:prstGeom>
            <a:solidFill>
              <a:srgbClr val="C0D9F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797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BC3E7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798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5687B8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grpSp>
        <p:nvGrpSpPr>
          <p:cNvPr id="806" name="Group"/>
          <p:cNvGrpSpPr/>
          <p:nvPr/>
        </p:nvGrpSpPr>
        <p:grpSpPr>
          <a:xfrm>
            <a:off x="3724388" y="6478073"/>
            <a:ext cx="364615" cy="364712"/>
            <a:chOff x="0" y="0"/>
            <a:chExt cx="364614" cy="364710"/>
          </a:xfrm>
        </p:grpSpPr>
        <p:pic>
          <p:nvPicPr>
            <p:cNvPr id="80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2" name="Rectangle"/>
            <p:cNvSpPr/>
            <p:nvPr/>
          </p:nvSpPr>
          <p:spPr>
            <a:xfrm>
              <a:off x="17859" y="314401"/>
              <a:ext cx="60516" cy="45387"/>
            </a:xfrm>
            <a:prstGeom prst="rect">
              <a:avLst/>
            </a:prstGeom>
            <a:solidFill>
              <a:srgbClr val="BBBDBD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C0D9F0"/>
                  </a:solidFill>
                </a:defRPr>
              </a:pPr>
            </a:p>
          </p:txBody>
        </p:sp>
        <p:sp>
          <p:nvSpPr>
            <p:cNvPr id="803" name="Rectangle"/>
            <p:cNvSpPr/>
            <p:nvPr/>
          </p:nvSpPr>
          <p:spPr>
            <a:xfrm>
              <a:off x="107320" y="281514"/>
              <a:ext cx="60516" cy="78274"/>
            </a:xfrm>
            <a:prstGeom prst="rect">
              <a:avLst/>
            </a:prstGeom>
            <a:solidFill>
              <a:srgbClr val="979999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04" name="Rectangle"/>
            <p:cNvSpPr/>
            <p:nvPr/>
          </p:nvSpPr>
          <p:spPr>
            <a:xfrm>
              <a:off x="196780" y="215063"/>
              <a:ext cx="60516" cy="144726"/>
            </a:xfrm>
            <a:prstGeom prst="rect">
              <a:avLst/>
            </a:prstGeom>
            <a:solidFill>
              <a:srgbClr val="81828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  <p:sp>
          <p:nvSpPr>
            <p:cNvPr id="805" name="Rectangle"/>
            <p:cNvSpPr/>
            <p:nvPr/>
          </p:nvSpPr>
          <p:spPr>
            <a:xfrm>
              <a:off x="286241" y="101183"/>
              <a:ext cx="60516" cy="258606"/>
            </a:xfrm>
            <a:prstGeom prst="rect">
              <a:avLst/>
            </a:prstGeom>
            <a:solidFill>
              <a:srgbClr val="4C4C4C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1000">
                  <a:solidFill>
                    <a:srgbClr val="659FD5"/>
                  </a:solidFill>
                </a:defRPr>
              </a:pPr>
            </a:p>
          </p:txBody>
        </p:sp>
      </p:grpSp>
      <p:sp>
        <p:nvSpPr>
          <p:cNvPr id="807" name="COLOR AND FILL SCALES (CONTINUOUS)…"/>
          <p:cNvSpPr txBox="1"/>
          <p:nvPr/>
        </p:nvSpPr>
        <p:spPr>
          <a:xfrm>
            <a:off x="3724039" y="6983981"/>
            <a:ext cx="3109893" cy="211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COLOR AND FILL SCALES (CONTINUOUS)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&lt;- c + geom_dotplot(aes(fill = ..x..))</a:t>
            </a:r>
            <a:endParaRPr b="1"/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o + scale_fill_distiller(</a:t>
            </a:r>
            <a:r>
              <a:t>palette = "Blues"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scale_fill_gradient(</a:t>
            </a:r>
            <a:r>
              <a:t>low="red", high="yellow"</a:t>
            </a:r>
            <a:r>
              <a:rPr b="1"/>
              <a:t>)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scale_fill_gradient2(</a:t>
            </a:r>
            <a:r>
              <a:t>low="red", high=“blue", mid = "white", midpoint = 25)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br/>
            <a:r>
              <a:rPr b="1"/>
              <a:t>o + scale_fill_gradientn(</a:t>
            </a:r>
            <a:r>
              <a:t>colo</a:t>
            </a:r>
            <a:r>
              <a:rPr b="1"/>
              <a:t>u</a:t>
            </a:r>
            <a:r>
              <a:t>rs=topo.colors(6)</a:t>
            </a:r>
            <a:r>
              <a:rPr b="1"/>
              <a:t>)</a:t>
            </a:r>
            <a:r>
              <a:t> </a:t>
            </a:r>
          </a:p>
          <a:p>
            <a:pPr lvl="2">
              <a:lnSpc>
                <a:spcPct val="7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Also: rainbow(), heat.colors(), terrain.colors(), cm.colors(), RColorBrewer::brewer.pal()</a:t>
            </a:r>
          </a:p>
        </p:txBody>
      </p:sp>
      <p:grpSp>
        <p:nvGrpSpPr>
          <p:cNvPr id="810" name="Group"/>
          <p:cNvGrpSpPr/>
          <p:nvPr/>
        </p:nvGrpSpPr>
        <p:grpSpPr>
          <a:xfrm>
            <a:off x="3724388" y="7220632"/>
            <a:ext cx="364615" cy="364712"/>
            <a:chOff x="0" y="0"/>
            <a:chExt cx="364614" cy="364710"/>
          </a:xfrm>
        </p:grpSpPr>
        <p:pic>
          <p:nvPicPr>
            <p:cNvPr id="80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9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3" name="Group"/>
          <p:cNvGrpSpPr/>
          <p:nvPr/>
        </p:nvGrpSpPr>
        <p:grpSpPr>
          <a:xfrm>
            <a:off x="3724388" y="7607232"/>
            <a:ext cx="364615" cy="364712"/>
            <a:chOff x="0" y="0"/>
            <a:chExt cx="364614" cy="364710"/>
          </a:xfrm>
        </p:grpSpPr>
        <p:pic>
          <p:nvPicPr>
            <p:cNvPr id="81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6" name="Group"/>
          <p:cNvGrpSpPr/>
          <p:nvPr/>
        </p:nvGrpSpPr>
        <p:grpSpPr>
          <a:xfrm>
            <a:off x="3724388" y="7993832"/>
            <a:ext cx="364615" cy="364712"/>
            <a:chOff x="0" y="0"/>
            <a:chExt cx="364614" cy="364710"/>
          </a:xfrm>
        </p:grpSpPr>
        <p:pic>
          <p:nvPicPr>
            <p:cNvPr id="81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5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699" y="58497"/>
              <a:ext cx="341545" cy="3062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19" name="Group"/>
          <p:cNvGrpSpPr/>
          <p:nvPr/>
        </p:nvGrpSpPr>
        <p:grpSpPr>
          <a:xfrm>
            <a:off x="3724388" y="8380432"/>
            <a:ext cx="364615" cy="364712"/>
            <a:chOff x="0" y="0"/>
            <a:chExt cx="364614" cy="364710"/>
          </a:xfrm>
        </p:grpSpPr>
        <p:pic>
          <p:nvPicPr>
            <p:cNvPr id="817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8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699" y="58498"/>
              <a:ext cx="341545" cy="306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0" name="SHAPE AND SIZE SCALES…"/>
          <p:cNvSpPr txBox="1"/>
          <p:nvPr/>
        </p:nvSpPr>
        <p:spPr>
          <a:xfrm>
            <a:off x="3724039" y="8886927"/>
            <a:ext cx="3054155" cy="1243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SHAPE AND SIZE SCALES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p &lt;- e + geom_point(aes(shape = fl, size = cyl))</a:t>
            </a:r>
            <a:endParaRPr b="1"/>
          </a:p>
          <a:p>
            <a:pPr lvl="2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p + scale_shape() + scale_size()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scale_shape_manual(</a:t>
            </a:r>
            <a:r>
              <a:t>values = c(3:7)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scale_radius(</a:t>
            </a:r>
            <a:r>
              <a:t>range = c(1,6)</a:t>
            </a:r>
            <a:r>
              <a:rPr b="1"/>
              <a:t>)</a:t>
            </a:r>
          </a:p>
          <a:p>
            <a:pPr lvl="2"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p + scale_size_area(</a:t>
            </a:r>
            <a:r>
              <a:t>max_size = 6</a:t>
            </a:r>
            <a:r>
              <a:rPr b="1"/>
              <a:t>)</a:t>
            </a:r>
          </a:p>
        </p:txBody>
      </p:sp>
      <p:pic>
        <p:nvPicPr>
          <p:cNvPr id="821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194095" y="9566735"/>
            <a:ext cx="2596973" cy="20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24388" y="9719656"/>
            <a:ext cx="364615" cy="364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25" name="Group"/>
          <p:cNvGrpSpPr/>
          <p:nvPr/>
        </p:nvGrpSpPr>
        <p:grpSpPr>
          <a:xfrm>
            <a:off x="3724388" y="9265577"/>
            <a:ext cx="364615" cy="364711"/>
            <a:chOff x="0" y="0"/>
            <a:chExt cx="364614" cy="364710"/>
          </a:xfrm>
        </p:grpSpPr>
        <p:pic>
          <p:nvPicPr>
            <p:cNvPr id="823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24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2351" y="73665"/>
              <a:ext cx="321208" cy="2712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26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4626" y="9810625"/>
            <a:ext cx="265482" cy="245772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r &lt;- d + geom_bar()…"/>
          <p:cNvSpPr txBox="1"/>
          <p:nvPr/>
        </p:nvSpPr>
        <p:spPr>
          <a:xfrm>
            <a:off x="7184224" y="1178842"/>
            <a:ext cx="3054155" cy="300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&lt;- d + geom_bar()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r + coord_cartesian(</a:t>
            </a:r>
            <a:r>
              <a:rPr b="0"/>
              <a:t>xlim = c(0, 5)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xlim, ylim</a:t>
            </a:r>
            <a:br>
              <a:rPr b="0"/>
            </a:br>
            <a:r>
              <a:rPr b="0">
                <a:latin typeface="+mn-lt"/>
                <a:ea typeface="+mn-ea"/>
                <a:cs typeface="+mn-cs"/>
                <a:sym typeface="Source Sans Pro Light"/>
              </a:rPr>
              <a:t>The default cartesian coordinate system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coord_fixed(</a:t>
            </a:r>
            <a:r>
              <a:t>ratio = 1/2</a:t>
            </a:r>
            <a:r>
              <a:rPr b="1"/>
              <a:t>)</a:t>
            </a:r>
            <a:r>
              <a:t> </a:t>
            </a:r>
            <a:br/>
            <a:r>
              <a:t>ratio, 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Cartesian coordinates with fixed aspect ratio between x and y units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coord_flip()</a:t>
            </a:r>
            <a:r>
              <a:t> </a:t>
            </a:r>
            <a:br/>
            <a:r>
              <a:t>xlim, ylim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Flipped Cartesian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coord_polar(</a:t>
            </a:r>
            <a:r>
              <a:t>theta = "x", direction=1 </a:t>
            </a:r>
            <a:r>
              <a:rPr b="1"/>
              <a:t>) </a:t>
            </a:r>
            <a:br>
              <a:rPr b="1"/>
            </a:br>
            <a:r>
              <a:t>theta, start, direction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Polar coordinates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coord_trans(</a:t>
            </a:r>
            <a:r>
              <a:t>ytrans = “sqrt"</a:t>
            </a:r>
            <a:r>
              <a:rPr b="1"/>
              <a:t>) </a:t>
            </a:r>
            <a:br>
              <a:rPr b="1"/>
            </a:br>
            <a:r>
              <a:t>xtrans, ytrans, limx, limy</a:t>
            </a:r>
            <a:br/>
            <a:r>
              <a:rPr>
                <a:latin typeface="+mn-lt"/>
                <a:ea typeface="+mn-ea"/>
                <a:cs typeface="+mn-cs"/>
                <a:sym typeface="Source Sans Pro Light"/>
              </a:rPr>
              <a:t>Transformed cartesian coordinates. Set xtrans and ytrans to the name of a window function.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300"/>
              </a:spcBef>
              <a:defRPr sz="1000">
                <a:solidFill>
                  <a:srgbClr val="000000"/>
                </a:solidFill>
              </a:defRPr>
            </a:pPr>
            <a:r>
              <a:t>π + coord_quickmap()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π + coord_map(</a:t>
            </a:r>
            <a:r>
              <a:t>projection = "ortho", orientation=c(41, -74, 0)</a:t>
            </a:r>
            <a:r>
              <a:rPr b="1"/>
              <a:t>)</a:t>
            </a:r>
            <a:r>
              <a:t>projection, orienztation, xlim, ylim</a:t>
            </a:r>
          </a:p>
          <a:p>
            <a:pPr lvl="2">
              <a:lnSpc>
                <a:spcPct val="6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t>Map projections from the mapproj package (mercator (default), azequalarea, lagrange, etc.)</a:t>
            </a:r>
          </a:p>
        </p:txBody>
      </p:sp>
      <p:grpSp>
        <p:nvGrpSpPr>
          <p:cNvPr id="834" name="Group"/>
          <p:cNvGrpSpPr/>
          <p:nvPr/>
        </p:nvGrpSpPr>
        <p:grpSpPr>
          <a:xfrm>
            <a:off x="7202039" y="1392444"/>
            <a:ext cx="364615" cy="364712"/>
            <a:chOff x="0" y="0"/>
            <a:chExt cx="364614" cy="364710"/>
          </a:xfrm>
        </p:grpSpPr>
        <p:pic>
          <p:nvPicPr>
            <p:cNvPr id="828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33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29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0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1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2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grpSp>
        <p:nvGrpSpPr>
          <p:cNvPr id="841" name="Group"/>
          <p:cNvGrpSpPr/>
          <p:nvPr/>
        </p:nvGrpSpPr>
        <p:grpSpPr>
          <a:xfrm rot="5400000">
            <a:off x="7202039" y="2071606"/>
            <a:ext cx="364615" cy="364712"/>
            <a:chOff x="0" y="0"/>
            <a:chExt cx="364614" cy="364710"/>
          </a:xfrm>
        </p:grpSpPr>
        <p:pic>
          <p:nvPicPr>
            <p:cNvPr id="835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4615" cy="364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40" name="Group"/>
            <p:cNvGrpSpPr/>
            <p:nvPr/>
          </p:nvGrpSpPr>
          <p:grpSpPr>
            <a:xfrm>
              <a:off x="17859" y="101183"/>
              <a:ext cx="328898" cy="258606"/>
              <a:chOff x="0" y="0"/>
              <a:chExt cx="328896" cy="258605"/>
            </a:xfrm>
          </p:grpSpPr>
          <p:sp>
            <p:nvSpPr>
              <p:cNvPr id="836" name="Rectangle"/>
              <p:cNvSpPr/>
              <p:nvPr/>
            </p:nvSpPr>
            <p:spPr>
              <a:xfrm>
                <a:off x="0" y="213218"/>
                <a:ext cx="60516" cy="4538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7" name="Rectangle"/>
              <p:cNvSpPr/>
              <p:nvPr/>
            </p:nvSpPr>
            <p:spPr>
              <a:xfrm>
                <a:off x="89460" y="180331"/>
                <a:ext cx="60517" cy="78274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8" name="Rectangle"/>
              <p:cNvSpPr/>
              <p:nvPr/>
            </p:nvSpPr>
            <p:spPr>
              <a:xfrm>
                <a:off x="178921" y="113879"/>
                <a:ext cx="60516" cy="14472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  <p:sp>
            <p:nvSpPr>
              <p:cNvPr id="839" name="Rectangle"/>
              <p:cNvSpPr/>
              <p:nvPr/>
            </p:nvSpPr>
            <p:spPr>
              <a:xfrm>
                <a:off x="268381" y="0"/>
                <a:ext cx="60516" cy="25860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1000">
                    <a:solidFill>
                      <a:srgbClr val="659FD5"/>
                    </a:solidFill>
                  </a:defRPr>
                </a:pPr>
              </a:p>
            </p:txBody>
          </p:sp>
        </p:grpSp>
      </p:grpSp>
      <p:pic>
        <p:nvPicPr>
          <p:cNvPr id="842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202039" y="1839028"/>
            <a:ext cx="369342" cy="14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Image" descr="Image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201991" y="2474840"/>
            <a:ext cx="368004" cy="36800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201991" y="28661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Rplot03.pdf" descr="Rplot03.pdf"/>
          <p:cNvPicPr>
            <a:picLocks noChangeAspect="1"/>
          </p:cNvPicPr>
          <p:nvPr/>
        </p:nvPicPr>
        <p:blipFill>
          <a:blip r:embed="rId17">
            <a:alphaModFix amt="39628"/>
            <a:extLst/>
          </a:blip>
          <a:srcRect l="21331" t="1" r="9955" b="6535"/>
          <a:stretch>
            <a:fillRect/>
          </a:stretch>
        </p:blipFill>
        <p:spPr>
          <a:xfrm rot="21600000">
            <a:off x="7128503" y="3368033"/>
            <a:ext cx="516415" cy="499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405"/>
                </a:moveTo>
                <a:lnTo>
                  <a:pt x="4503" y="21600"/>
                </a:lnTo>
                <a:lnTo>
                  <a:pt x="21600" y="16814"/>
                </a:lnTo>
                <a:lnTo>
                  <a:pt x="17196" y="0"/>
                </a:lnTo>
                <a:lnTo>
                  <a:pt x="15719" y="5"/>
                </a:lnTo>
                <a:lnTo>
                  <a:pt x="0" y="4405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846" name="Position Adjustments"/>
          <p:cNvSpPr txBox="1"/>
          <p:nvPr/>
        </p:nvSpPr>
        <p:spPr>
          <a:xfrm>
            <a:off x="7127988" y="4306023"/>
            <a:ext cx="285369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Position Adjustments</a:t>
            </a:r>
          </a:p>
        </p:txBody>
      </p:sp>
      <p:sp>
        <p:nvSpPr>
          <p:cNvPr id="847" name="Position adjustments determine how to arrange geoms that would otherwise occupy the same space.…"/>
          <p:cNvSpPr txBox="1"/>
          <p:nvPr/>
        </p:nvSpPr>
        <p:spPr>
          <a:xfrm>
            <a:off x="7184224" y="4786430"/>
            <a:ext cx="3054155" cy="2957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Position adjustments determine how to arrange geoms that would otherwise occupy the same space.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&lt;- ggplot(mpg, aes(fl, fill = drv))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s + geom_bar(position = "dodge")</a:t>
            </a:r>
            <a:br/>
            <a:r>
              <a:rPr b="0"/>
              <a:t>Arrange elements side by side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"fill")</a:t>
            </a:r>
            <a:br/>
            <a:r>
              <a:t>Stack elements on top of one another, </a:t>
            </a:r>
            <a:br/>
            <a:r>
              <a:t>normalize height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geom_point(position = "jitter")</a:t>
            </a:r>
            <a:br/>
            <a:r>
              <a:t>Add random noise to X and Y position of each element to avoid overplotting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e + geom_label(position = "nudge")</a:t>
            </a:r>
            <a:br/>
            <a:r>
              <a:t>Nudge labels away from points</a:t>
            </a:r>
            <a:br/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s + geom_bar(position = "stack")</a:t>
            </a:r>
            <a:br/>
            <a:r>
              <a:t>Stack elements on top of one another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Each position adjustment can be recast as a function with manual </a:t>
            </a:r>
            <a:r>
              <a:rPr b="1"/>
              <a:t>width</a:t>
            </a:r>
            <a:r>
              <a:t> and </a:t>
            </a:r>
            <a:r>
              <a:rPr b="1"/>
              <a:t>height</a:t>
            </a:r>
            <a:r>
              <a:t> arguments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s + geom_bar(position = position_dodge(width = 1))</a:t>
            </a:r>
          </a:p>
        </p:txBody>
      </p:sp>
      <p:pic>
        <p:nvPicPr>
          <p:cNvPr id="848" name="Image" descr="Image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202039" y="516253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Image" descr="Image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202039" y="5551538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Image" descr="Image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7202039" y="5940543"/>
            <a:ext cx="369342" cy="36944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Image" descr="Image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202039" y="6329548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Image" descr="Image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202039" y="6718554"/>
            <a:ext cx="369342" cy="369440"/>
          </a:xfrm>
          <a:prstGeom prst="rect">
            <a:avLst/>
          </a:prstGeom>
          <a:ln w="12700">
            <a:miter lim="400000"/>
          </a:ln>
        </p:spPr>
      </p:pic>
      <p:sp>
        <p:nvSpPr>
          <p:cNvPr id="853" name="Line"/>
          <p:cNvSpPr/>
          <p:nvPr/>
        </p:nvSpPr>
        <p:spPr>
          <a:xfrm>
            <a:off x="315515" y="377375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4" name="Line"/>
          <p:cNvSpPr/>
          <p:nvPr/>
        </p:nvSpPr>
        <p:spPr>
          <a:xfrm>
            <a:off x="7151239" y="4352183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5" name="Line"/>
          <p:cNvSpPr/>
          <p:nvPr/>
        </p:nvSpPr>
        <p:spPr>
          <a:xfrm>
            <a:off x="315515" y="4619444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6" name="Line"/>
          <p:cNvSpPr/>
          <p:nvPr/>
        </p:nvSpPr>
        <p:spPr>
          <a:xfrm>
            <a:off x="315515" y="5627728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7" name="Line"/>
          <p:cNvSpPr/>
          <p:nvPr/>
        </p:nvSpPr>
        <p:spPr>
          <a:xfrm>
            <a:off x="315515" y="71305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8" name="Line"/>
          <p:cNvSpPr/>
          <p:nvPr/>
        </p:nvSpPr>
        <p:spPr>
          <a:xfrm>
            <a:off x="315515" y="7956736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59" name="Line"/>
          <p:cNvSpPr/>
          <p:nvPr/>
        </p:nvSpPr>
        <p:spPr>
          <a:xfrm>
            <a:off x="3722283" y="2914159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0" name="Line"/>
          <p:cNvSpPr/>
          <p:nvPr/>
        </p:nvSpPr>
        <p:spPr>
          <a:xfrm>
            <a:off x="3722283" y="4787632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1" name="Line"/>
          <p:cNvSpPr/>
          <p:nvPr/>
        </p:nvSpPr>
        <p:spPr>
          <a:xfrm>
            <a:off x="3722283" y="5753100"/>
            <a:ext cx="3031485" cy="0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2" name="Line"/>
          <p:cNvSpPr/>
          <p:nvPr/>
        </p:nvSpPr>
        <p:spPr>
          <a:xfrm>
            <a:off x="3722283" y="6919417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3" name="Line"/>
          <p:cNvSpPr/>
          <p:nvPr/>
        </p:nvSpPr>
        <p:spPr>
          <a:xfrm>
            <a:off x="3722283" y="8845800"/>
            <a:ext cx="3031485" cy="1"/>
          </a:xfrm>
          <a:prstGeom prst="line">
            <a:avLst/>
          </a:prstGeom>
          <a:ln w="12700">
            <a:solidFill>
              <a:srgbClr val="79ABDB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4" name="Themes"/>
          <p:cNvSpPr txBox="1"/>
          <p:nvPr/>
        </p:nvSpPr>
        <p:spPr>
          <a:xfrm>
            <a:off x="7127988" y="7806990"/>
            <a:ext cx="10922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Themes</a:t>
            </a:r>
          </a:p>
        </p:txBody>
      </p:sp>
      <p:sp>
        <p:nvSpPr>
          <p:cNvPr id="865" name="r + theme_bw() White background with grid lines…"/>
          <p:cNvSpPr txBox="1"/>
          <p:nvPr/>
        </p:nvSpPr>
        <p:spPr>
          <a:xfrm>
            <a:off x="7184224" y="8287397"/>
            <a:ext cx="1486957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theme_bw()</a:t>
            </a:r>
            <a:br/>
            <a:r>
              <a:t>White background</a:t>
            </a:r>
            <a:br/>
            <a:r>
              <a:t>with grid lines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theme_gray()</a:t>
            </a:r>
            <a:br/>
            <a:r>
              <a:t>Grey background </a:t>
            </a:r>
            <a:br/>
            <a:r>
              <a:t>(default theme)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theme_dark()</a:t>
            </a:r>
            <a:br/>
            <a:r>
              <a:t>dark for contrast </a:t>
            </a:r>
          </a:p>
        </p:txBody>
      </p:sp>
      <p:sp>
        <p:nvSpPr>
          <p:cNvPr id="866" name="Line"/>
          <p:cNvSpPr/>
          <p:nvPr/>
        </p:nvSpPr>
        <p:spPr>
          <a:xfrm>
            <a:off x="7151239" y="7853150"/>
            <a:ext cx="301569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67" name="r + theme_classic()…"/>
          <p:cNvSpPr txBox="1"/>
          <p:nvPr/>
        </p:nvSpPr>
        <p:spPr>
          <a:xfrm>
            <a:off x="8641549" y="8287397"/>
            <a:ext cx="1649750" cy="1343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theme_classic()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theme_light()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sz="1000">
                <a:solidFill>
                  <a:srgbClr val="000000"/>
                </a:solidFill>
              </a:defRPr>
            </a:pPr>
            <a:r>
              <a:t>r + theme_linedraw()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theme_minimal()</a:t>
            </a:r>
            <a:br/>
            <a:r>
              <a:t>Minimal themes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r + theme_void()</a:t>
            </a:r>
            <a:br/>
            <a:r>
              <a:t>Empty theme</a:t>
            </a:r>
          </a:p>
        </p:txBody>
      </p:sp>
      <p:pic>
        <p:nvPicPr>
          <p:cNvPr id="868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7202039" y="8292795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9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7202039" y="8689947"/>
            <a:ext cx="369342" cy="369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0" name="Image" descr="Image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7202039" y="9087100"/>
            <a:ext cx="369342" cy="36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71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8692753" y="8297419"/>
            <a:ext cx="369094" cy="36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2" name="Image" descr="Image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8692753" y="8699766"/>
            <a:ext cx="378603" cy="37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73" name="Image" descr="Image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8692753" y="9112153"/>
            <a:ext cx="362384" cy="362384"/>
          </a:xfrm>
          <a:prstGeom prst="rect">
            <a:avLst/>
          </a:prstGeom>
          <a:ln w="12700">
            <a:miter lim="400000"/>
          </a:ln>
        </p:spPr>
      </p:pic>
      <p:sp>
        <p:nvSpPr>
          <p:cNvPr id="874" name="Line"/>
          <p:cNvSpPr/>
          <p:nvPr/>
        </p:nvSpPr>
        <p:spPr>
          <a:xfrm>
            <a:off x="8650105" y="8121626"/>
            <a:ext cx="1" cy="1491618"/>
          </a:xfrm>
          <a:prstGeom prst="line">
            <a:avLst/>
          </a:prstGeom>
          <a:ln w="12700">
            <a:solidFill>
              <a:srgbClr val="D0D1D2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5" name="Faceting"/>
          <p:cNvSpPr txBox="1"/>
          <p:nvPr/>
        </p:nvSpPr>
        <p:spPr>
          <a:xfrm>
            <a:off x="10572878" y="691629"/>
            <a:ext cx="1155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Faceting</a:t>
            </a:r>
          </a:p>
        </p:txBody>
      </p:sp>
      <p:sp>
        <p:nvSpPr>
          <p:cNvPr id="876" name="Line"/>
          <p:cNvSpPr/>
          <p:nvPr/>
        </p:nvSpPr>
        <p:spPr>
          <a:xfrm>
            <a:off x="10572878" y="729958"/>
            <a:ext cx="141851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877" name="Facets divide a plot into  subplots based on the  values of one or more  discrete variables.…"/>
          <p:cNvSpPr txBox="1"/>
          <p:nvPr/>
        </p:nvSpPr>
        <p:spPr>
          <a:xfrm>
            <a:off x="10577257" y="1178842"/>
            <a:ext cx="3111501" cy="435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t>Facets divide a plot into </a:t>
            </a:r>
            <a:br/>
            <a:r>
              <a:t>subplots based on the </a:t>
            </a:r>
            <a:br/>
            <a:r>
              <a:t>values of one or more </a:t>
            </a:r>
            <a:br/>
            <a:r>
              <a:t>discrete variables.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r>
              <a:t>t &lt;- ggplot(mpg, aes(cty, hwy)) + geom_point()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facet_grid(. ~ fl)</a:t>
            </a:r>
            <a:br/>
            <a:r>
              <a:t>facet into columns based on fl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.)</a:t>
            </a:r>
            <a:br/>
            <a:r>
              <a:t>facet into rows based on year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facet_grid(year ~ fl)</a:t>
            </a:r>
            <a:br/>
            <a:r>
              <a:t>facet into both rows and columns</a:t>
            </a:r>
          </a:p>
          <a:p>
            <a:pPr lvl="2">
              <a:lnSpc>
                <a:spcPct val="60000"/>
              </a:lnSpc>
              <a:spcBef>
                <a:spcPts val="10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facet_wrap(~ fl)</a:t>
            </a:r>
            <a:br/>
            <a:r>
              <a:t>wrap facets into a rectangular layout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scales</a:t>
            </a:r>
            <a:r>
              <a:t> to let axis limits vary across facets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facet_grid(drv ~ fl, scales = "free")</a:t>
            </a:r>
            <a:br/>
            <a:r>
              <a:t>x and y axis limits adjust to individual facets</a:t>
            </a:r>
            <a:br/>
            <a:r>
              <a:rPr b="1"/>
              <a:t>"free_x"</a:t>
            </a:r>
            <a:r>
              <a:t> - x axis limits adjust</a:t>
            </a:r>
            <a:br/>
            <a:r>
              <a:rPr b="1"/>
              <a:t>"free_y"</a:t>
            </a:r>
            <a:r>
              <a:t> - y axis limits adjust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t>Set </a:t>
            </a:r>
            <a:r>
              <a:rPr b="1"/>
              <a:t>labeller</a:t>
            </a:r>
            <a:r>
              <a:t> to adjust facet labels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label_both)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 sz="1000">
                <a:solidFill>
                  <a:srgbClr val="000000"/>
                </a:solidFill>
              </a:defRPr>
            </a:pPr>
            <a:r>
              <a:rPr b="1"/>
              <a:t>t + facet_grid(fl ~ ., labeller = label_bquote(</a:t>
            </a:r>
            <a:r>
              <a:t>alpha ^ .(fl</a:t>
            </a:r>
            <a:r>
              <a:rPr b="1"/>
              <a:t>)))</a:t>
            </a:r>
          </a:p>
          <a:p>
            <a:pPr>
              <a:lnSpc>
                <a:spcPct val="80000"/>
              </a:lnSpc>
              <a:spcBef>
                <a:spcPts val="1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</a:defRPr>
            </a:pPr>
            <a:r>
              <a:t>t + facet_grid(. ~ fl, labeller = label_parsed)</a:t>
            </a:r>
          </a:p>
        </p:txBody>
      </p:sp>
      <p:grpSp>
        <p:nvGrpSpPr>
          <p:cNvPr id="883" name="Group"/>
          <p:cNvGrpSpPr/>
          <p:nvPr/>
        </p:nvGrpSpPr>
        <p:grpSpPr>
          <a:xfrm>
            <a:off x="10593706" y="4446246"/>
            <a:ext cx="2881273" cy="127001"/>
            <a:chOff x="0" y="0"/>
            <a:chExt cx="2881271" cy="127000"/>
          </a:xfrm>
        </p:grpSpPr>
        <p:sp>
          <p:nvSpPr>
            <p:cNvPr id="878" name="fl: 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c</a:t>
              </a:r>
            </a:p>
          </p:txBody>
        </p:sp>
        <p:sp>
          <p:nvSpPr>
            <p:cNvPr id="879" name="fl: 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d</a:t>
              </a:r>
            </a:p>
          </p:txBody>
        </p:sp>
        <p:sp>
          <p:nvSpPr>
            <p:cNvPr id="880" name="fl: 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e</a:t>
              </a:r>
            </a:p>
          </p:txBody>
        </p:sp>
        <p:sp>
          <p:nvSpPr>
            <p:cNvPr id="881" name="fl: 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p</a:t>
              </a:r>
            </a:p>
          </p:txBody>
        </p:sp>
        <p:sp>
          <p:nvSpPr>
            <p:cNvPr id="882" name="fl: 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fl: r</a:t>
              </a:r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10593706" y="5111810"/>
            <a:ext cx="2881273" cy="127001"/>
            <a:chOff x="0" y="0"/>
            <a:chExt cx="2881271" cy="127000"/>
          </a:xfrm>
        </p:grpSpPr>
        <p:sp>
          <p:nvSpPr>
            <p:cNvPr id="884" name="c"/>
            <p:cNvSpPr/>
            <p:nvPr/>
          </p:nvSpPr>
          <p:spPr>
            <a:xfrm>
              <a:off x="0" y="0"/>
              <a:ext cx="558800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885" name="d"/>
            <p:cNvSpPr/>
            <p:nvPr/>
          </p:nvSpPr>
          <p:spPr>
            <a:xfrm>
              <a:off x="580617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886" name="e"/>
            <p:cNvSpPr/>
            <p:nvPr/>
          </p:nvSpPr>
          <p:spPr>
            <a:xfrm>
              <a:off x="1161235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887" name="p"/>
            <p:cNvSpPr/>
            <p:nvPr/>
          </p:nvSpPr>
          <p:spPr>
            <a:xfrm>
              <a:off x="1741853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888" name="r"/>
            <p:cNvSpPr/>
            <p:nvPr/>
          </p:nvSpPr>
          <p:spPr>
            <a:xfrm>
              <a:off x="2322471" y="0"/>
              <a:ext cx="558801" cy="127000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r</a:t>
              </a:r>
            </a:p>
          </p:txBody>
        </p:sp>
      </p:grpSp>
      <p:grpSp>
        <p:nvGrpSpPr>
          <p:cNvPr id="900" name="Group"/>
          <p:cNvGrpSpPr/>
          <p:nvPr/>
        </p:nvGrpSpPr>
        <p:grpSpPr>
          <a:xfrm>
            <a:off x="10593269" y="4775203"/>
            <a:ext cx="2881273" cy="134651"/>
            <a:chOff x="0" y="0"/>
            <a:chExt cx="2881271" cy="134650"/>
          </a:xfrm>
        </p:grpSpPr>
        <p:sp>
          <p:nvSpPr>
            <p:cNvPr id="890" name="Rectangle"/>
            <p:cNvSpPr/>
            <p:nvPr/>
          </p:nvSpPr>
          <p:spPr>
            <a:xfrm>
              <a:off x="0" y="7650"/>
              <a:ext cx="558800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Rectangle"/>
            <p:cNvSpPr/>
            <p:nvPr/>
          </p:nvSpPr>
          <p:spPr>
            <a:xfrm>
              <a:off x="580617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Rectangle"/>
            <p:cNvSpPr/>
            <p:nvPr/>
          </p:nvSpPr>
          <p:spPr>
            <a:xfrm>
              <a:off x="1161235" y="7649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93" name="Rectangle"/>
            <p:cNvSpPr/>
            <p:nvPr/>
          </p:nvSpPr>
          <p:spPr>
            <a:xfrm>
              <a:off x="1741853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Rectangle"/>
            <p:cNvSpPr/>
            <p:nvPr/>
          </p:nvSpPr>
          <p:spPr>
            <a:xfrm>
              <a:off x="2322471" y="7650"/>
              <a:ext cx="558801" cy="127001"/>
            </a:xfrm>
            <a:prstGeom prst="rect">
              <a:avLst/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8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95" name="Image" descr="Image"/>
            <p:cNvPicPr>
              <a:picLocks noChangeAspect="1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09987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6" name="Image" descr="Image"/>
            <p:cNvPicPr>
              <a:picLocks noChangeAspect="1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790604" y="0"/>
              <a:ext cx="139701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7" name="Image" descr="Image"/>
            <p:cNvPicPr>
              <a:picLocks noChangeAspect="1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370453" y="13677"/>
              <a:ext cx="139701" cy="10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8" name="Image" descr="Image"/>
            <p:cNvPicPr>
              <a:picLocks noChangeAspect="1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95030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9" name="Image" descr="Image"/>
            <p:cNvPicPr>
              <a:picLocks noChangeAspect="1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2533122" y="12700"/>
              <a:ext cx="139701" cy="101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01" name="Image" descr="Image"/>
          <p:cNvPicPr>
            <a:picLocks noChangeAspect="1"/>
          </p:cNvPicPr>
          <p:nvPr/>
        </p:nvPicPr>
        <p:blipFill>
          <a:blip r:embed="rId34">
            <a:extLst/>
          </a:blip>
          <a:stretch>
            <a:fillRect/>
          </a:stretch>
        </p:blipFill>
        <p:spPr>
          <a:xfrm>
            <a:off x="10577257" y="2157657"/>
            <a:ext cx="360338" cy="133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Image" descr="Image"/>
          <p:cNvPicPr>
            <a:picLocks noChangeAspect="1"/>
          </p:cNvPicPr>
          <p:nvPr/>
        </p:nvPicPr>
        <p:blipFill>
          <a:blip r:embed="rId35">
            <a:extLst/>
          </a:blip>
          <a:stretch>
            <a:fillRect/>
          </a:stretch>
        </p:blipFill>
        <p:spPr>
          <a:xfrm>
            <a:off x="10577286" y="2435340"/>
            <a:ext cx="360281" cy="128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903" name="Image" descr="Image"/>
          <p:cNvPicPr>
            <a:picLocks noChangeAspect="1"/>
          </p:cNvPicPr>
          <p:nvPr/>
        </p:nvPicPr>
        <p:blipFill>
          <a:blip r:embed="rId36">
            <a:extLst/>
          </a:blip>
          <a:stretch>
            <a:fillRect/>
          </a:stretch>
        </p:blipFill>
        <p:spPr>
          <a:xfrm>
            <a:off x="10577257" y="2708697"/>
            <a:ext cx="360338" cy="133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4" name="Image" descr="Image"/>
          <p:cNvPicPr>
            <a:picLocks noChangeAspect="1"/>
          </p:cNvPicPr>
          <p:nvPr/>
        </p:nvPicPr>
        <p:blipFill>
          <a:blip r:embed="rId37">
            <a:extLst/>
          </a:blip>
          <a:stretch>
            <a:fillRect/>
          </a:stretch>
        </p:blipFill>
        <p:spPr>
          <a:xfrm>
            <a:off x="10577284" y="2986379"/>
            <a:ext cx="360284" cy="128948"/>
          </a:xfrm>
          <a:prstGeom prst="rect">
            <a:avLst/>
          </a:prstGeom>
          <a:ln w="12700">
            <a:miter lim="400000"/>
          </a:ln>
        </p:spPr>
      </p:pic>
      <p:sp>
        <p:nvSpPr>
          <p:cNvPr id="905" name="Labels"/>
          <p:cNvSpPr txBox="1"/>
          <p:nvPr/>
        </p:nvSpPr>
        <p:spPr>
          <a:xfrm>
            <a:off x="10572878" y="5348503"/>
            <a:ext cx="89947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Labels</a:t>
            </a:r>
          </a:p>
        </p:txBody>
      </p:sp>
      <p:sp>
        <p:nvSpPr>
          <p:cNvPr id="906" name="Line"/>
          <p:cNvSpPr/>
          <p:nvPr/>
        </p:nvSpPr>
        <p:spPr>
          <a:xfrm>
            <a:off x="10572878" y="5386832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7" name="t + labs(    x = &quot;New x axis label&quot;,  y = &quot;New y axis label&quot;, title =&quot;Add a title above the plot&quot;,  subtitle = &quot;Add a subtitle below title&quot;, caption = &quot;Add a caption below plot&quot;,…"/>
          <p:cNvSpPr txBox="1"/>
          <p:nvPr/>
        </p:nvSpPr>
        <p:spPr>
          <a:xfrm>
            <a:off x="10577257" y="5773598"/>
            <a:ext cx="3111501" cy="124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labs(    x </a:t>
            </a:r>
            <a:r>
              <a:t>= "New x axis label",  </a:t>
            </a:r>
            <a:r>
              <a:rPr b="1"/>
              <a:t>y </a:t>
            </a:r>
            <a:r>
              <a:t>= "New y axis label",</a:t>
            </a:r>
            <a:br/>
            <a:r>
              <a:rPr b="1"/>
              <a:t>title</a:t>
            </a:r>
            <a:r>
              <a:t> ="Add a title above the plot", </a:t>
            </a:r>
            <a:br/>
            <a:r>
              <a:rPr b="1"/>
              <a:t>subtitle</a:t>
            </a:r>
            <a:r>
              <a:t> = "Add a subtitle below title",</a:t>
            </a:r>
            <a:br/>
            <a:r>
              <a:rPr b="1"/>
              <a:t>caption</a:t>
            </a:r>
            <a:r>
              <a:t> = "Add a caption below plot",</a:t>
            </a:r>
          </a:p>
          <a:p>
            <a:pPr>
              <a:lnSpc>
                <a:spcPct val="80000"/>
              </a:lnSpc>
              <a:spcBef>
                <a:spcPts val="300"/>
              </a:spcBef>
              <a:defRPr b="0" sz="1000">
                <a:solidFill>
                  <a:srgbClr val="000000"/>
                </a:solidFill>
              </a:defRPr>
            </a:pPr>
            <a:r>
              <a:t>   &lt;aes&gt;  = "New   &lt;aes&gt;    legend title")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annotate(</a:t>
            </a:r>
            <a:r>
              <a:t>geom = "text", x = 8, y = 9, label = "A")</a:t>
            </a:r>
          </a:p>
        </p:txBody>
      </p:sp>
      <p:sp>
        <p:nvSpPr>
          <p:cNvPr id="908" name="Use scale functions…"/>
          <p:cNvSpPr/>
          <p:nvPr/>
        </p:nvSpPr>
        <p:spPr>
          <a:xfrm>
            <a:off x="12626799" y="5948110"/>
            <a:ext cx="1138213" cy="479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446"/>
                </a:moveTo>
                <a:lnTo>
                  <a:pt x="0" y="3154"/>
                </a:lnTo>
                <a:cubicBezTo>
                  <a:pt x="0" y="1412"/>
                  <a:pt x="595" y="0"/>
                  <a:pt x="1328" y="0"/>
                </a:cubicBezTo>
                <a:lnTo>
                  <a:pt x="20272" y="0"/>
                </a:lnTo>
                <a:cubicBezTo>
                  <a:pt x="21005" y="0"/>
                  <a:pt x="21600" y="1412"/>
                  <a:pt x="21600" y="3154"/>
                </a:cubicBezTo>
                <a:lnTo>
                  <a:pt x="21600" y="18446"/>
                </a:lnTo>
                <a:cubicBezTo>
                  <a:pt x="21600" y="20188"/>
                  <a:pt x="21005" y="21600"/>
                  <a:pt x="20272" y="21600"/>
                </a:cubicBezTo>
                <a:lnTo>
                  <a:pt x="1328" y="21600"/>
                </a:lnTo>
                <a:cubicBezTo>
                  <a:pt x="595" y="21600"/>
                  <a:pt x="0" y="20188"/>
                  <a:pt x="0" y="18446"/>
                </a:cubicBez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Use scale functions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pPr>
            <a:r>
              <a:t> to update legend labels</a:t>
            </a:r>
          </a:p>
        </p:txBody>
      </p:sp>
      <p:sp>
        <p:nvSpPr>
          <p:cNvPr id="909" name="&lt;AES&gt;"/>
          <p:cNvSpPr/>
          <p:nvPr/>
        </p:nvSpPr>
        <p:spPr>
          <a:xfrm>
            <a:off x="10547908" y="6315349"/>
            <a:ext cx="444436" cy="161617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10" name="geom to place"/>
          <p:cNvSpPr/>
          <p:nvPr/>
        </p:nvSpPr>
        <p:spPr>
          <a:xfrm>
            <a:off x="10550201" y="6722867"/>
            <a:ext cx="856116" cy="161618"/>
          </a:xfrm>
          <a:prstGeom prst="wedgeEllipseCallout">
            <a:avLst>
              <a:gd name="adj1" fmla="val -27740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geom to place </a:t>
            </a:r>
          </a:p>
        </p:txBody>
      </p:sp>
      <p:sp>
        <p:nvSpPr>
          <p:cNvPr id="911" name="manual values for geom’s aesthetics"/>
          <p:cNvSpPr/>
          <p:nvPr/>
        </p:nvSpPr>
        <p:spPr>
          <a:xfrm>
            <a:off x="11459172" y="6722867"/>
            <a:ext cx="1948316" cy="161618"/>
          </a:xfrm>
          <a:prstGeom prst="wedgeEllipseCallout">
            <a:avLst>
              <a:gd name="adj1" fmla="val -40219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manual values for geom’s aesthetics</a:t>
            </a:r>
          </a:p>
        </p:txBody>
      </p:sp>
      <p:sp>
        <p:nvSpPr>
          <p:cNvPr id="912" name="Triangle"/>
          <p:cNvSpPr/>
          <p:nvPr/>
        </p:nvSpPr>
        <p:spPr>
          <a:xfrm rot="3119865">
            <a:off x="11269269" y="6558394"/>
            <a:ext cx="73412" cy="266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 sz="1000">
                <a:solidFill>
                  <a:srgbClr val="000000"/>
                </a:solidFill>
              </a:defRPr>
            </a:pPr>
          </a:p>
        </p:txBody>
      </p:sp>
      <p:sp>
        <p:nvSpPr>
          <p:cNvPr id="913" name="Line"/>
          <p:cNvSpPr/>
          <p:nvPr/>
        </p:nvSpPr>
        <p:spPr>
          <a:xfrm>
            <a:off x="12044117" y="6663446"/>
            <a:ext cx="1138214" cy="1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14" name="Line"/>
          <p:cNvSpPr/>
          <p:nvPr/>
        </p:nvSpPr>
        <p:spPr>
          <a:xfrm flipV="1">
            <a:off x="12613223" y="6660335"/>
            <a:ext cx="1" cy="91187"/>
          </a:xfrm>
          <a:prstGeom prst="line">
            <a:avLst/>
          </a:prstGeom>
          <a:ln w="25400">
            <a:solidFill>
              <a:srgbClr val="659FD5"/>
            </a:solidFill>
            <a:miter lim="400000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15" name="&lt;AES&gt;"/>
          <p:cNvSpPr/>
          <p:nvPr/>
        </p:nvSpPr>
        <p:spPr>
          <a:xfrm>
            <a:off x="11419952" y="6314655"/>
            <a:ext cx="444437" cy="161618"/>
          </a:xfrm>
          <a:prstGeom prst="wedgeEllipseCallout">
            <a:avLst>
              <a:gd name="adj1" fmla="val -7121"/>
              <a:gd name="adj2" fmla="val -7403"/>
            </a:avLst>
          </a:pr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FFFFFF"/>
                </a:solidFill>
              </a:defRPr>
            </a:lvl1pPr>
          </a:lstStyle>
          <a:p>
            <a:pPr/>
            <a:r>
              <a:t>&lt;AES&gt;</a:t>
            </a:r>
          </a:p>
        </p:txBody>
      </p:sp>
      <p:sp>
        <p:nvSpPr>
          <p:cNvPr id="916" name="Legends"/>
          <p:cNvSpPr txBox="1"/>
          <p:nvPr/>
        </p:nvSpPr>
        <p:spPr>
          <a:xfrm>
            <a:off x="10572878" y="7024967"/>
            <a:ext cx="113887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Legends</a:t>
            </a:r>
          </a:p>
        </p:txBody>
      </p:sp>
      <p:sp>
        <p:nvSpPr>
          <p:cNvPr id="917" name="Line"/>
          <p:cNvSpPr/>
          <p:nvPr/>
        </p:nvSpPr>
        <p:spPr>
          <a:xfrm>
            <a:off x="10572878" y="7063295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8" name="n + theme(legend.position = &quot;bottom&quot;) Place legend at &quot;bottom&quot;, &quot;top&quot;, &quot;left&quot;, or &quot;right&quot;…"/>
          <p:cNvSpPr txBox="1"/>
          <p:nvPr/>
        </p:nvSpPr>
        <p:spPr>
          <a:xfrm>
            <a:off x="10577257" y="7456588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theme(</a:t>
            </a:r>
            <a:r>
              <a:t>legend.position = "bottom"</a:t>
            </a:r>
            <a:r>
              <a:rPr b="1"/>
              <a:t>)</a:t>
            </a:r>
            <a:br/>
            <a:r>
              <a:t>Place legend at "bottom", "top", "left", or "right"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guides(</a:t>
            </a:r>
            <a:r>
              <a:t>fill = "none"</a:t>
            </a:r>
            <a:r>
              <a:rPr b="1"/>
              <a:t>)</a:t>
            </a:r>
            <a:br/>
            <a:r>
              <a:t>Set legend type for each aesthetic: colorbar, legend, or none (no legend) </a:t>
            </a:r>
          </a:p>
          <a:p>
            <a:pPr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n + scale_fill_discrete(</a:t>
            </a:r>
            <a:r>
              <a:t>name = "Title", </a:t>
            </a:r>
            <a:br/>
            <a:r>
              <a:t>labels = c("A", "B", "C", "D", "E")</a:t>
            </a:r>
            <a:r>
              <a:rPr b="1"/>
              <a:t>)</a:t>
            </a:r>
            <a:br/>
            <a:r>
              <a:t>Set legend title and labels with a scale function.</a:t>
            </a:r>
          </a:p>
        </p:txBody>
      </p:sp>
      <p:sp>
        <p:nvSpPr>
          <p:cNvPr id="919" name="Zooming"/>
          <p:cNvSpPr txBox="1"/>
          <p:nvPr/>
        </p:nvSpPr>
        <p:spPr>
          <a:xfrm>
            <a:off x="10572878" y="8581042"/>
            <a:ext cx="122174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Zooming</a:t>
            </a:r>
          </a:p>
        </p:txBody>
      </p:sp>
      <p:sp>
        <p:nvSpPr>
          <p:cNvPr id="920" name="Line"/>
          <p:cNvSpPr/>
          <p:nvPr/>
        </p:nvSpPr>
        <p:spPr>
          <a:xfrm>
            <a:off x="10572878" y="8619370"/>
            <a:ext cx="301569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21" name="Without clipping (preferred)…"/>
          <p:cNvSpPr txBox="1"/>
          <p:nvPr/>
        </p:nvSpPr>
        <p:spPr>
          <a:xfrm>
            <a:off x="10577257" y="9050763"/>
            <a:ext cx="3111501" cy="106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Without clipping </a:t>
            </a:r>
            <a:r>
              <a:t>(preferred)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coord_cartesian(</a:t>
            </a:r>
            <a:br/>
            <a:r>
              <a:t>xlim = c(0, 100), ylim = c(10, 20)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With clipping</a:t>
            </a:r>
            <a:r>
              <a:t> (removes unseen data points)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xlim(</a:t>
            </a:r>
            <a:r>
              <a:t>0, 100</a:t>
            </a:r>
            <a:r>
              <a:rPr b="1"/>
              <a:t>) + ylim(</a:t>
            </a:r>
            <a:r>
              <a:t>10, 20</a:t>
            </a:r>
            <a:r>
              <a:rPr b="1"/>
              <a:t>)</a:t>
            </a:r>
          </a:p>
          <a:p>
            <a:pPr lvl="2">
              <a:lnSpc>
                <a:spcPct val="60000"/>
              </a:lnSpc>
              <a:spcBef>
                <a:spcPts val="600"/>
              </a:spcBef>
              <a:defRPr b="0" sz="1000">
                <a:solidFill>
                  <a:srgbClr val="000000"/>
                </a:solidFill>
              </a:defRPr>
            </a:pPr>
            <a:r>
              <a:rPr b="1"/>
              <a:t>t + scale_x_continuous(</a:t>
            </a:r>
            <a:r>
              <a:t>limits = c(0, 100)</a:t>
            </a:r>
            <a:r>
              <a:rPr b="1"/>
              <a:t>) + scale_y_continuous(</a:t>
            </a:r>
            <a:r>
              <a:t>limits = c(0, 100)</a:t>
            </a:r>
            <a:r>
              <a:rPr b="1"/>
              <a:t>)</a:t>
            </a:r>
          </a:p>
        </p:txBody>
      </p:sp>
      <p:pic>
        <p:nvPicPr>
          <p:cNvPr id="922" name="Image" descr="Image"/>
          <p:cNvPicPr>
            <a:picLocks noChangeAspect="1"/>
          </p:cNvPicPr>
          <p:nvPr/>
        </p:nvPicPr>
        <p:blipFill>
          <a:blip r:embed="rId38">
            <a:extLst/>
          </a:blip>
          <a:stretch>
            <a:fillRect/>
          </a:stretch>
        </p:blipFill>
        <p:spPr>
          <a:xfrm>
            <a:off x="10502048" y="9619074"/>
            <a:ext cx="491373" cy="451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3" name="Image" descr="Image"/>
          <p:cNvPicPr>
            <a:picLocks noChangeAspect="1"/>
          </p:cNvPicPr>
          <p:nvPr/>
        </p:nvPicPr>
        <p:blipFill>
          <a:blip r:embed="rId39">
            <a:extLst/>
          </a:blip>
          <a:stretch>
            <a:fillRect/>
          </a:stretch>
        </p:blipFill>
        <p:spPr>
          <a:xfrm>
            <a:off x="10502048" y="9067652"/>
            <a:ext cx="491373" cy="451386"/>
          </a:xfrm>
          <a:prstGeom prst="rect">
            <a:avLst/>
          </a:prstGeom>
          <a:ln w="12700">
            <a:miter lim="400000"/>
          </a:ln>
        </p:spPr>
      </p:pic>
      <p:sp>
        <p:nvSpPr>
          <p:cNvPr id="924" name="RStudio® is a trademark of RStudio, Inc.  •  CC BY RStudio •  info@rstudio.com  •  844-448-1212 • rstudio.com •  Learn more at  http://ggplot2.tidyverse.org •  ggplot2  2.1.0  •  Updated: 2016-1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40" invalidUrl="" action="" tgtFrame="" tooltip="" history="1" highlightClick="0" endSnd="0"/>
              </a:rPr>
              <a:t>CC BY </a:t>
            </a:r>
            <a:r>
              <a:t>RStudio •  </a:t>
            </a:r>
            <a:r>
              <a:rPr>
                <a:hlinkClick r:id="rId41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42" invalidUrl="" action="" tgtFrame="" tooltip="" history="1" highlightClick="0" endSnd="0"/>
              </a:rPr>
              <a:t>rstudio.com</a:t>
            </a:r>
            <a:r>
              <a:t> •  Learn more at  </a:t>
            </a:r>
            <a:r>
              <a:rPr b="1"/>
              <a:t>http://ggplot2.tidyverse.org</a:t>
            </a:r>
            <a:r>
              <a:t> •  ggplot2  2.1.0  •  Updated: 2016-11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