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3970000" cy="10795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200" spc="-1" strike="noStrike">
              <a:solidFill>
                <a:srgbClr val="4c4c4c"/>
              </a:solidFill>
              <a:latin typeface="Source Sans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320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23120" y="6482880"/>
            <a:ext cx="1192320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200" spc="-1" strike="noStrike">
              <a:solidFill>
                <a:srgbClr val="4c4c4c"/>
              </a:solidFill>
              <a:latin typeface="Source Sans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23120" y="648288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132680" y="648288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200" spc="-1" strike="noStrike">
              <a:solidFill>
                <a:srgbClr val="4c4c4c"/>
              </a:solidFill>
              <a:latin typeface="Source Sans Pro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54400" y="295560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9086040" y="295560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23120" y="648288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054400" y="648288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9086040" y="648288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200" spc="-1" strike="noStrike">
              <a:solidFill>
                <a:srgbClr val="4c4c4c"/>
              </a:solidFill>
              <a:latin typeface="Source Sans Pro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23120" y="2955600"/>
            <a:ext cx="11923200" cy="675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200" spc="-1" strike="noStrike">
              <a:solidFill>
                <a:srgbClr val="4c4c4c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3200" cy="675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200" spc="-1" strike="noStrike">
              <a:solidFill>
                <a:srgbClr val="4c4c4c"/>
              </a:solidFill>
              <a:latin typeface="Source Sans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675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675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200" spc="-1" strike="noStrike">
              <a:solidFill>
                <a:srgbClr val="4c4c4c"/>
              </a:solidFill>
              <a:latin typeface="Source Sans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23120" y="636120"/>
            <a:ext cx="11923200" cy="1074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200" spc="-1" strike="noStrike">
              <a:solidFill>
                <a:srgbClr val="4c4c4c"/>
              </a:solidFill>
              <a:latin typeface="Source Sans Pro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675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23120" y="648288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200" spc="-1" strike="noStrike">
              <a:solidFill>
                <a:srgbClr val="4c4c4c"/>
              </a:solidFill>
              <a:latin typeface="Source Sans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675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132680" y="648288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200" spc="-1" strike="noStrike">
              <a:solidFill>
                <a:srgbClr val="4c4c4c"/>
              </a:solidFill>
              <a:latin typeface="Source Sans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23120" y="6482880"/>
            <a:ext cx="1192320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</p:spPr>
        <p:txBody>
          <a:bodyPr lIns="54720" rIns="54720" tIns="54720" bIns="54720" anchor="ctr"/>
          <a:p>
            <a:pPr>
              <a:lnSpc>
                <a:spcPct val="80000"/>
              </a:lnSpc>
            </a:pPr>
            <a:r>
              <a:rPr b="0" lang="en-CA" sz="4800" spc="-1" strike="noStrike">
                <a:solidFill>
                  <a:srgbClr val="585858"/>
                </a:solidFill>
                <a:latin typeface="Source Sans Pro Light"/>
                <a:ea typeface="Source Sans Pro Light"/>
              </a:rPr>
              <a:t>Title Text</a:t>
            </a:r>
            <a:endParaRPr b="0" lang="en-CA" sz="4800" spc="-1" strike="noStrike">
              <a:solidFill>
                <a:srgbClr val="4c4c4c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3200" cy="6752880"/>
          </a:xfrm>
          <a:prstGeom prst="rect">
            <a:avLst/>
          </a:prstGeom>
        </p:spPr>
        <p:txBody>
          <a:bodyPr lIns="54720" rIns="54720" tIns="54720" bIns="54720" anchor="ctr"/>
          <a:p>
            <a:pPr marL="148320" indent="-14796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Body Level One</a:t>
            </a:r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  <a:p>
            <a:pPr lvl="1" marL="592560" indent="-14796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Body Level Two</a:t>
            </a:r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  <a:p>
            <a:pPr lvl="2" marL="1037160" indent="-14796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Body Level Three</a:t>
            </a:r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  <a:p>
            <a:pPr lvl="3" marL="1481760" indent="-14796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Body Level Four</a:t>
            </a:r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  <a:p>
            <a:pPr lvl="4" marL="1926000" indent="-14796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Body Level Five</a:t>
            </a:r>
            <a:endParaRPr b="0" lang="en-CA" sz="1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790320" y="10097280"/>
            <a:ext cx="375840" cy="388080"/>
          </a:xfrm>
          <a:prstGeom prst="rect">
            <a:avLst/>
          </a:prstGeom>
        </p:spPr>
        <p:txBody>
          <a:bodyPr lIns="54720" rIns="54720" tIns="54720" bIns="54720"/>
          <a:p>
            <a:endParaRPr b="0" lang="en-CA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mailto:info@rstudio.com" TargetMode="External"/><Relationship Id="rId3" Type="http://schemas.openxmlformats.org/officeDocument/2006/relationships/hyperlink" Target="http://rstudio.com" TargetMode="External"/><Relationship Id="rId4" Type="http://schemas.openxmlformats.org/officeDocument/2006/relationships/hyperlink" Target="http://purrr.tidyverse.org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mailto:info@rstudio.com" TargetMode="External"/><Relationship Id="rId3" Type="http://schemas.openxmlformats.org/officeDocument/2006/relationships/hyperlink" Target="http://rstudio.com" TargetMode="External"/><Relationship Id="rId4" Type="http://schemas.openxmlformats.org/officeDocument/2006/relationships/hyperlink" Target="http://purrr.tidyverse.org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"/>
          <p:cNvGrpSpPr/>
          <p:nvPr/>
        </p:nvGrpSpPr>
        <p:grpSpPr>
          <a:xfrm>
            <a:off x="8383320" y="-1013040"/>
            <a:ext cx="6157440" cy="3553200"/>
            <a:chOff x="8383320" y="-1013040"/>
            <a:chExt cx="6157440" cy="3553200"/>
          </a:xfrm>
        </p:grpSpPr>
        <p:grpSp>
          <p:nvGrpSpPr>
            <p:cNvPr id="40" name="Group 2"/>
            <p:cNvGrpSpPr/>
            <p:nvPr/>
          </p:nvGrpSpPr>
          <p:grpSpPr>
            <a:xfrm>
              <a:off x="8406360" y="-1013040"/>
              <a:ext cx="6134400" cy="2979000"/>
              <a:chOff x="8406360" y="-1013040"/>
              <a:chExt cx="6134400" cy="2979000"/>
            </a:xfrm>
          </p:grpSpPr>
          <p:sp>
            <p:nvSpPr>
              <p:cNvPr id="41" name="CustomShape 3"/>
              <p:cNvSpPr/>
              <p:nvPr/>
            </p:nvSpPr>
            <p:spPr>
              <a:xfrm rot="1800000">
                <a:off x="9584280" y="-75960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83a9d2"/>
              </a:solidFill>
              <a:ln w="3240">
                <a:solidFill>
                  <a:srgbClr val="83a9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" name="CustomShape 4"/>
              <p:cNvSpPr/>
              <p:nvPr/>
            </p:nvSpPr>
            <p:spPr>
              <a:xfrm flipH="1">
                <a:off x="9956880" y="-225720"/>
                <a:ext cx="421560" cy="421560"/>
              </a:xfrm>
              <a:prstGeom prst="ellipse">
                <a:avLst/>
              </a:prstGeom>
              <a:solidFill>
                <a:srgbClr val="b1d2ad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" name="CustomShape 5"/>
              <p:cNvSpPr/>
              <p:nvPr/>
            </p:nvSpPr>
            <p:spPr>
              <a:xfrm flipH="1">
                <a:off x="8406000" y="-244440"/>
                <a:ext cx="421560" cy="421560"/>
              </a:xfrm>
              <a:prstGeom prst="ellipse">
                <a:avLst/>
              </a:prstGeom>
              <a:solidFill>
                <a:srgbClr val="83a9d2">
                  <a:alpha val="5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" name="CustomShape 6"/>
              <p:cNvSpPr/>
              <p:nvPr/>
            </p:nvSpPr>
            <p:spPr>
              <a:xfrm rot="19800000">
                <a:off x="11303280" y="-9036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b1d2ad"/>
              </a:solidFill>
              <a:ln w="6480">
                <a:solidFill>
                  <a:srgbClr val="b1d2a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" name="CustomShape 7"/>
              <p:cNvSpPr/>
              <p:nvPr/>
            </p:nvSpPr>
            <p:spPr>
              <a:xfrm rot="1800000">
                <a:off x="11877120" y="56952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83a9d2"/>
              </a:solidFill>
              <a:ln w="6480">
                <a:solidFill>
                  <a:srgbClr val="83a9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" name="CustomShape 8"/>
              <p:cNvSpPr/>
              <p:nvPr/>
            </p:nvSpPr>
            <p:spPr>
              <a:xfrm flipH="1">
                <a:off x="11867040" y="443160"/>
                <a:ext cx="421560" cy="421560"/>
              </a:xfrm>
              <a:prstGeom prst="ellipse">
                <a:avLst/>
              </a:prstGeom>
              <a:solidFill>
                <a:srgbClr val="83a9d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9"/>
              <p:cNvSpPr/>
              <p:nvPr/>
            </p:nvSpPr>
            <p:spPr>
              <a:xfrm flipH="1">
                <a:off x="12249720" y="1103760"/>
                <a:ext cx="421560" cy="421560"/>
              </a:xfrm>
              <a:prstGeom prst="ellipse">
                <a:avLst/>
              </a:prstGeom>
              <a:solidFill>
                <a:srgbClr val="b1d2ad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CustomShape 10"/>
              <p:cNvSpPr/>
              <p:nvPr/>
            </p:nvSpPr>
            <p:spPr>
              <a:xfrm rot="1800000">
                <a:off x="11877120" y="-75096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83a9d2"/>
              </a:solidFill>
              <a:ln w="6480">
                <a:solidFill>
                  <a:srgbClr val="83a9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CustomShape 11"/>
              <p:cNvSpPr/>
              <p:nvPr/>
            </p:nvSpPr>
            <p:spPr>
              <a:xfrm flipH="1">
                <a:off x="12249720" y="-217080"/>
                <a:ext cx="421560" cy="421560"/>
              </a:xfrm>
              <a:prstGeom prst="ellipse">
                <a:avLst/>
              </a:prstGeom>
              <a:solidFill>
                <a:srgbClr val="b1d2ad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12"/>
              <p:cNvSpPr/>
              <p:nvPr/>
            </p:nvSpPr>
            <p:spPr>
              <a:xfrm rot="19800000">
                <a:off x="12450600" y="-74520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b1d2ad"/>
              </a:solidFill>
              <a:ln w="6480">
                <a:solidFill>
                  <a:srgbClr val="b1d2a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CustomShape 13"/>
              <p:cNvSpPr/>
              <p:nvPr/>
            </p:nvSpPr>
            <p:spPr>
              <a:xfrm flipH="1">
                <a:off x="13014360" y="-211320"/>
                <a:ext cx="421560" cy="421560"/>
              </a:xfrm>
              <a:prstGeom prst="ellipse">
                <a:avLst/>
              </a:prstGeom>
              <a:solidFill>
                <a:srgbClr val="83a9d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CustomShape 14"/>
              <p:cNvSpPr/>
              <p:nvPr/>
            </p:nvSpPr>
            <p:spPr>
              <a:xfrm rot="1800000">
                <a:off x="13024080" y="-8460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83a9d2"/>
              </a:solidFill>
              <a:ln w="6480">
                <a:solidFill>
                  <a:srgbClr val="83a9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15"/>
              <p:cNvSpPr/>
              <p:nvPr/>
            </p:nvSpPr>
            <p:spPr>
              <a:xfrm flipH="1">
                <a:off x="13397040" y="449280"/>
                <a:ext cx="421560" cy="421560"/>
              </a:xfrm>
              <a:prstGeom prst="ellipse">
                <a:avLst/>
              </a:prstGeom>
              <a:solidFill>
                <a:srgbClr val="b1d2ad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16"/>
              <p:cNvSpPr/>
              <p:nvPr/>
            </p:nvSpPr>
            <p:spPr>
              <a:xfrm rot="19800000">
                <a:off x="10157760" y="-75384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b1d2ad"/>
              </a:solidFill>
              <a:ln w="6480">
                <a:solidFill>
                  <a:srgbClr val="b1d2a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17"/>
              <p:cNvSpPr/>
              <p:nvPr/>
            </p:nvSpPr>
            <p:spPr>
              <a:xfrm flipH="1">
                <a:off x="10721160" y="-220320"/>
                <a:ext cx="421560" cy="421560"/>
              </a:xfrm>
              <a:prstGeom prst="ellipse">
                <a:avLst/>
              </a:prstGeom>
              <a:solidFill>
                <a:srgbClr val="83a9d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" name="CustomShape 18"/>
            <p:cNvSpPr/>
            <p:nvPr/>
          </p:nvSpPr>
          <p:spPr>
            <a:xfrm>
              <a:off x="8383320" y="-26280"/>
              <a:ext cx="5592960" cy="256644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6000"/>
                  </a:srgbClr>
                </a:gs>
                <a:gs pos="35803">
                  <a:srgbClr val="ffffff">
                    <a:alpha val="73000"/>
                  </a:srgbClr>
                </a:gs>
                <a:gs pos="55434">
                  <a:srgbClr val="ffffff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CustomShape 19"/>
          <p:cNvSpPr/>
          <p:nvPr/>
        </p:nvSpPr>
        <p:spPr>
          <a:xfrm>
            <a:off x="7844760" y="5826240"/>
            <a:ext cx="1077840" cy="20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JOIN (TO) LISTS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8753400" y="6078600"/>
            <a:ext cx="1766880" cy="161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append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</a:t>
            </a:r>
            <a:r>
              <a:rPr b="0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x, values, after = length(x)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 Add to end of list.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append(x, list(d = 1))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prepend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(x, values, before = 1) Add to start of list.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prepend(x, list(d = 1))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splice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(…) Combine objects into a list, storing S3 objects as sub-lists.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splice(x, y, "foo")</a:t>
            </a:r>
            <a:endParaRPr b="0" lang="en-CA" sz="1150" spc="-1" strike="noStrike">
              <a:latin typeface="Arial"/>
            </a:endParaRPr>
          </a:p>
        </p:txBody>
      </p:sp>
      <p:grpSp>
        <p:nvGrpSpPr>
          <p:cNvPr id="59" name="Group 21"/>
          <p:cNvGrpSpPr/>
          <p:nvPr/>
        </p:nvGrpSpPr>
        <p:grpSpPr>
          <a:xfrm>
            <a:off x="7861320" y="6094440"/>
            <a:ext cx="776880" cy="448560"/>
            <a:chOff x="7861320" y="6094440"/>
            <a:chExt cx="776880" cy="448560"/>
          </a:xfrm>
        </p:grpSpPr>
        <p:grpSp>
          <p:nvGrpSpPr>
            <p:cNvPr id="60" name="Group 22"/>
            <p:cNvGrpSpPr/>
            <p:nvPr/>
          </p:nvGrpSpPr>
          <p:grpSpPr>
            <a:xfrm>
              <a:off x="7861320" y="6094440"/>
              <a:ext cx="151920" cy="245160"/>
              <a:chOff x="7861320" y="6094440"/>
              <a:chExt cx="151920" cy="245160"/>
            </a:xfrm>
          </p:grpSpPr>
          <p:sp>
            <p:nvSpPr>
              <p:cNvPr id="61" name="CustomShape 23"/>
              <p:cNvSpPr/>
              <p:nvPr/>
            </p:nvSpPr>
            <p:spPr>
              <a:xfrm>
                <a:off x="7861320" y="6094440"/>
                <a:ext cx="151920" cy="245160"/>
              </a:xfrm>
              <a:prstGeom prst="roundRect">
                <a:avLst>
                  <a:gd name="adj" fmla="val 3666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CustomShape 24"/>
              <p:cNvSpPr/>
              <p:nvPr/>
            </p:nvSpPr>
            <p:spPr>
              <a:xfrm rot="16200000">
                <a:off x="7899120" y="622620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CustomShape 25"/>
              <p:cNvSpPr/>
              <p:nvPr/>
            </p:nvSpPr>
            <p:spPr>
              <a:xfrm rot="16200000">
                <a:off x="7899120" y="613440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4" name="Group 26"/>
            <p:cNvGrpSpPr/>
            <p:nvPr/>
          </p:nvGrpSpPr>
          <p:grpSpPr>
            <a:xfrm>
              <a:off x="8140320" y="6094440"/>
              <a:ext cx="151920" cy="245160"/>
              <a:chOff x="8140320" y="6094440"/>
              <a:chExt cx="151920" cy="245160"/>
            </a:xfrm>
          </p:grpSpPr>
          <p:sp>
            <p:nvSpPr>
              <p:cNvPr id="65" name="CustomShape 27"/>
              <p:cNvSpPr/>
              <p:nvPr/>
            </p:nvSpPr>
            <p:spPr>
              <a:xfrm>
                <a:off x="8140320" y="6094440"/>
                <a:ext cx="151920" cy="245160"/>
              </a:xfrm>
              <a:prstGeom prst="roundRect">
                <a:avLst>
                  <a:gd name="adj" fmla="val 3666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CustomShape 28"/>
              <p:cNvSpPr/>
              <p:nvPr/>
            </p:nvSpPr>
            <p:spPr>
              <a:xfrm rot="16200000">
                <a:off x="8178120" y="622620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CustomShape 29"/>
              <p:cNvSpPr/>
              <p:nvPr/>
            </p:nvSpPr>
            <p:spPr>
              <a:xfrm rot="16200000">
                <a:off x="8178120" y="613440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8" name="Group 30"/>
            <p:cNvGrpSpPr/>
            <p:nvPr/>
          </p:nvGrpSpPr>
          <p:grpSpPr>
            <a:xfrm>
              <a:off x="8486280" y="6094440"/>
              <a:ext cx="151920" cy="448560"/>
              <a:chOff x="8486280" y="6094440"/>
              <a:chExt cx="151920" cy="448560"/>
            </a:xfrm>
          </p:grpSpPr>
          <p:sp>
            <p:nvSpPr>
              <p:cNvPr id="69" name="CustomShape 31"/>
              <p:cNvSpPr/>
              <p:nvPr/>
            </p:nvSpPr>
            <p:spPr>
              <a:xfrm>
                <a:off x="8486280" y="6094440"/>
                <a:ext cx="151920" cy="448560"/>
              </a:xfrm>
              <a:prstGeom prst="roundRect">
                <a:avLst>
                  <a:gd name="adj" fmla="val 3666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CustomShape 32"/>
              <p:cNvSpPr/>
              <p:nvPr/>
            </p:nvSpPr>
            <p:spPr>
              <a:xfrm rot="16200000">
                <a:off x="8524440" y="640944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CustomShape 33"/>
              <p:cNvSpPr/>
              <p:nvPr/>
            </p:nvSpPr>
            <p:spPr>
              <a:xfrm rot="16200000">
                <a:off x="8524440" y="631764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CustomShape 34"/>
              <p:cNvSpPr/>
              <p:nvPr/>
            </p:nvSpPr>
            <p:spPr>
              <a:xfrm rot="16200000">
                <a:off x="8524440" y="622620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CustomShape 35"/>
              <p:cNvSpPr/>
              <p:nvPr/>
            </p:nvSpPr>
            <p:spPr>
              <a:xfrm rot="16200000">
                <a:off x="8524440" y="613440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4" name="CustomShape 36"/>
            <p:cNvSpPr/>
            <p:nvPr/>
          </p:nvSpPr>
          <p:spPr>
            <a:xfrm>
              <a:off x="8035920" y="6125400"/>
              <a:ext cx="81720" cy="18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1" lang="en-CA" sz="12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+</a:t>
              </a:r>
              <a:endParaRPr b="0" lang="en-CA" sz="1200" spc="-1" strike="noStrike">
                <a:latin typeface="Arial"/>
              </a:endParaRPr>
            </a:p>
          </p:txBody>
        </p:sp>
        <p:sp>
          <p:nvSpPr>
            <p:cNvPr id="75" name="Line 37"/>
            <p:cNvSpPr/>
            <p:nvPr/>
          </p:nvSpPr>
          <p:spPr>
            <a:xfrm>
              <a:off x="8324640" y="621720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" name="Group 38"/>
          <p:cNvGrpSpPr/>
          <p:nvPr/>
        </p:nvGrpSpPr>
        <p:grpSpPr>
          <a:xfrm>
            <a:off x="7861320" y="6660720"/>
            <a:ext cx="776880" cy="448560"/>
            <a:chOff x="7861320" y="6660720"/>
            <a:chExt cx="776880" cy="448560"/>
          </a:xfrm>
        </p:grpSpPr>
        <p:grpSp>
          <p:nvGrpSpPr>
            <p:cNvPr id="77" name="Group 39"/>
            <p:cNvGrpSpPr/>
            <p:nvPr/>
          </p:nvGrpSpPr>
          <p:grpSpPr>
            <a:xfrm>
              <a:off x="7861320" y="6660720"/>
              <a:ext cx="151920" cy="245160"/>
              <a:chOff x="7861320" y="6660720"/>
              <a:chExt cx="151920" cy="245160"/>
            </a:xfrm>
          </p:grpSpPr>
          <p:sp>
            <p:nvSpPr>
              <p:cNvPr id="78" name="CustomShape 40"/>
              <p:cNvSpPr/>
              <p:nvPr/>
            </p:nvSpPr>
            <p:spPr>
              <a:xfrm>
                <a:off x="7861320" y="6660720"/>
                <a:ext cx="151920" cy="245160"/>
              </a:xfrm>
              <a:prstGeom prst="roundRect">
                <a:avLst>
                  <a:gd name="adj" fmla="val 3666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" name="CustomShape 41"/>
              <p:cNvSpPr/>
              <p:nvPr/>
            </p:nvSpPr>
            <p:spPr>
              <a:xfrm rot="16200000">
                <a:off x="7899120" y="679248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" name="CustomShape 42"/>
              <p:cNvSpPr/>
              <p:nvPr/>
            </p:nvSpPr>
            <p:spPr>
              <a:xfrm rot="16200000">
                <a:off x="7899120" y="670068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1" name="Group 43"/>
            <p:cNvGrpSpPr/>
            <p:nvPr/>
          </p:nvGrpSpPr>
          <p:grpSpPr>
            <a:xfrm>
              <a:off x="8140320" y="6660720"/>
              <a:ext cx="151920" cy="245160"/>
              <a:chOff x="8140320" y="6660720"/>
              <a:chExt cx="151920" cy="245160"/>
            </a:xfrm>
          </p:grpSpPr>
          <p:sp>
            <p:nvSpPr>
              <p:cNvPr id="82" name="CustomShape 44"/>
              <p:cNvSpPr/>
              <p:nvPr/>
            </p:nvSpPr>
            <p:spPr>
              <a:xfrm>
                <a:off x="8140320" y="6660720"/>
                <a:ext cx="151920" cy="245160"/>
              </a:xfrm>
              <a:prstGeom prst="roundRect">
                <a:avLst>
                  <a:gd name="adj" fmla="val 3666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45"/>
              <p:cNvSpPr/>
              <p:nvPr/>
            </p:nvSpPr>
            <p:spPr>
              <a:xfrm rot="16200000">
                <a:off x="8178120" y="679248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46"/>
              <p:cNvSpPr/>
              <p:nvPr/>
            </p:nvSpPr>
            <p:spPr>
              <a:xfrm rot="16200000">
                <a:off x="8178120" y="670068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5" name="Group 47"/>
            <p:cNvGrpSpPr/>
            <p:nvPr/>
          </p:nvGrpSpPr>
          <p:grpSpPr>
            <a:xfrm>
              <a:off x="8486280" y="6660720"/>
              <a:ext cx="151920" cy="448560"/>
              <a:chOff x="8486280" y="6660720"/>
              <a:chExt cx="151920" cy="448560"/>
            </a:xfrm>
          </p:grpSpPr>
          <p:sp>
            <p:nvSpPr>
              <p:cNvPr id="86" name="CustomShape 48"/>
              <p:cNvSpPr/>
              <p:nvPr/>
            </p:nvSpPr>
            <p:spPr>
              <a:xfrm>
                <a:off x="8486280" y="6660720"/>
                <a:ext cx="151920" cy="448560"/>
              </a:xfrm>
              <a:prstGeom prst="roundRect">
                <a:avLst>
                  <a:gd name="adj" fmla="val 3666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CustomShape 49"/>
              <p:cNvSpPr/>
              <p:nvPr/>
            </p:nvSpPr>
            <p:spPr>
              <a:xfrm rot="16200000">
                <a:off x="8524440" y="697572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50"/>
              <p:cNvSpPr/>
              <p:nvPr/>
            </p:nvSpPr>
            <p:spPr>
              <a:xfrm rot="16200000">
                <a:off x="8524440" y="688392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CustomShape 51"/>
              <p:cNvSpPr/>
              <p:nvPr/>
            </p:nvSpPr>
            <p:spPr>
              <a:xfrm rot="16200000">
                <a:off x="8524440" y="679248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CustomShape 52"/>
              <p:cNvSpPr/>
              <p:nvPr/>
            </p:nvSpPr>
            <p:spPr>
              <a:xfrm rot="16200000">
                <a:off x="8524440" y="670068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1" name="CustomShape 53"/>
            <p:cNvSpPr/>
            <p:nvPr/>
          </p:nvSpPr>
          <p:spPr>
            <a:xfrm>
              <a:off x="8035920" y="6691680"/>
              <a:ext cx="81720" cy="18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1" lang="en-CA" sz="12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+</a:t>
              </a:r>
              <a:endParaRPr b="0" lang="en-CA" sz="1200" spc="-1" strike="noStrike">
                <a:latin typeface="Arial"/>
              </a:endParaRPr>
            </a:p>
          </p:txBody>
        </p:sp>
        <p:sp>
          <p:nvSpPr>
            <p:cNvPr id="92" name="Line 54"/>
            <p:cNvSpPr/>
            <p:nvPr/>
          </p:nvSpPr>
          <p:spPr>
            <a:xfrm>
              <a:off x="8324640" y="678348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" name="Group 55"/>
          <p:cNvGrpSpPr/>
          <p:nvPr/>
        </p:nvGrpSpPr>
        <p:grpSpPr>
          <a:xfrm>
            <a:off x="7861320" y="7217640"/>
            <a:ext cx="776880" cy="524520"/>
            <a:chOff x="7861320" y="7217640"/>
            <a:chExt cx="776880" cy="524520"/>
          </a:xfrm>
        </p:grpSpPr>
        <p:grpSp>
          <p:nvGrpSpPr>
            <p:cNvPr id="94" name="Group 56"/>
            <p:cNvGrpSpPr/>
            <p:nvPr/>
          </p:nvGrpSpPr>
          <p:grpSpPr>
            <a:xfrm>
              <a:off x="7861320" y="7218000"/>
              <a:ext cx="151920" cy="245160"/>
              <a:chOff x="7861320" y="7218000"/>
              <a:chExt cx="151920" cy="245160"/>
            </a:xfrm>
          </p:grpSpPr>
          <p:sp>
            <p:nvSpPr>
              <p:cNvPr id="95" name="CustomShape 57"/>
              <p:cNvSpPr/>
              <p:nvPr/>
            </p:nvSpPr>
            <p:spPr>
              <a:xfrm>
                <a:off x="7861320" y="7218000"/>
                <a:ext cx="151920" cy="245160"/>
              </a:xfrm>
              <a:prstGeom prst="roundRect">
                <a:avLst>
                  <a:gd name="adj" fmla="val 3666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CustomShape 58"/>
              <p:cNvSpPr/>
              <p:nvPr/>
            </p:nvSpPr>
            <p:spPr>
              <a:xfrm rot="16200000">
                <a:off x="7899120" y="734940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CustomShape 59"/>
              <p:cNvSpPr/>
              <p:nvPr/>
            </p:nvSpPr>
            <p:spPr>
              <a:xfrm rot="16200000">
                <a:off x="7899120" y="725760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8" name="Group 60"/>
            <p:cNvGrpSpPr/>
            <p:nvPr/>
          </p:nvGrpSpPr>
          <p:grpSpPr>
            <a:xfrm>
              <a:off x="8140320" y="7218000"/>
              <a:ext cx="151920" cy="245160"/>
              <a:chOff x="8140320" y="7218000"/>
              <a:chExt cx="151920" cy="245160"/>
            </a:xfrm>
          </p:grpSpPr>
          <p:sp>
            <p:nvSpPr>
              <p:cNvPr id="99" name="CustomShape 61"/>
              <p:cNvSpPr/>
              <p:nvPr/>
            </p:nvSpPr>
            <p:spPr>
              <a:xfrm>
                <a:off x="8140320" y="7218000"/>
                <a:ext cx="151920" cy="245160"/>
              </a:xfrm>
              <a:prstGeom prst="roundRect">
                <a:avLst>
                  <a:gd name="adj" fmla="val 3666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CustomShape 62"/>
              <p:cNvSpPr/>
              <p:nvPr/>
            </p:nvSpPr>
            <p:spPr>
              <a:xfrm rot="16200000">
                <a:off x="8178120" y="734940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63"/>
              <p:cNvSpPr/>
              <p:nvPr/>
            </p:nvSpPr>
            <p:spPr>
              <a:xfrm rot="16200000">
                <a:off x="8178120" y="725760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2" name="CustomShape 64"/>
            <p:cNvSpPr/>
            <p:nvPr/>
          </p:nvSpPr>
          <p:spPr>
            <a:xfrm>
              <a:off x="8035920" y="7248600"/>
              <a:ext cx="81720" cy="18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1" lang="en-CA" sz="12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+</a:t>
              </a:r>
              <a:endParaRPr b="0" lang="en-CA" sz="1200" spc="-1" strike="noStrike">
                <a:latin typeface="Arial"/>
              </a:endParaRPr>
            </a:p>
          </p:txBody>
        </p:sp>
        <p:grpSp>
          <p:nvGrpSpPr>
            <p:cNvPr id="103" name="Group 65"/>
            <p:cNvGrpSpPr/>
            <p:nvPr/>
          </p:nvGrpSpPr>
          <p:grpSpPr>
            <a:xfrm>
              <a:off x="8486280" y="7217640"/>
              <a:ext cx="151920" cy="524520"/>
              <a:chOff x="8486280" y="7217640"/>
              <a:chExt cx="151920" cy="524520"/>
            </a:xfrm>
          </p:grpSpPr>
          <p:sp>
            <p:nvSpPr>
              <p:cNvPr id="104" name="CustomShape 66"/>
              <p:cNvSpPr/>
              <p:nvPr/>
            </p:nvSpPr>
            <p:spPr>
              <a:xfrm>
                <a:off x="8486280" y="7217640"/>
                <a:ext cx="151920" cy="524520"/>
              </a:xfrm>
              <a:prstGeom prst="roundRect">
                <a:avLst>
                  <a:gd name="adj" fmla="val 3666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CustomShape 67"/>
              <p:cNvSpPr/>
              <p:nvPr/>
            </p:nvSpPr>
            <p:spPr>
              <a:xfrm rot="16200000">
                <a:off x="8524440" y="7624440"/>
                <a:ext cx="75960" cy="75960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CustomShape 68"/>
              <p:cNvSpPr/>
              <p:nvPr/>
            </p:nvSpPr>
            <p:spPr>
              <a:xfrm rot="16200000">
                <a:off x="8524440" y="753264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CustomShape 69"/>
              <p:cNvSpPr/>
              <p:nvPr/>
            </p:nvSpPr>
            <p:spPr>
              <a:xfrm rot="16200000">
                <a:off x="8524440" y="744084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CustomShape 70"/>
              <p:cNvSpPr/>
              <p:nvPr/>
            </p:nvSpPr>
            <p:spPr>
              <a:xfrm rot="16200000">
                <a:off x="8524440" y="734940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71"/>
              <p:cNvSpPr/>
              <p:nvPr/>
            </p:nvSpPr>
            <p:spPr>
              <a:xfrm rot="16200000">
                <a:off x="8524440" y="725760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0" name="CustomShape 72"/>
            <p:cNvSpPr/>
            <p:nvPr/>
          </p:nvSpPr>
          <p:spPr>
            <a:xfrm rot="16200000">
              <a:off x="8180280" y="7522560"/>
              <a:ext cx="75960" cy="75960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73"/>
            <p:cNvSpPr/>
            <p:nvPr/>
          </p:nvSpPr>
          <p:spPr>
            <a:xfrm>
              <a:off x="8040960" y="7468560"/>
              <a:ext cx="81720" cy="18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1" lang="en-CA" sz="12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+</a:t>
              </a:r>
              <a:endParaRPr b="0" lang="en-CA" sz="1200" spc="-1" strike="noStrike">
                <a:latin typeface="Arial"/>
              </a:endParaRPr>
            </a:p>
          </p:txBody>
        </p:sp>
        <p:sp>
          <p:nvSpPr>
            <p:cNvPr id="112" name="Line 74"/>
            <p:cNvSpPr/>
            <p:nvPr/>
          </p:nvSpPr>
          <p:spPr>
            <a:xfrm>
              <a:off x="8329680" y="750960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" name="CustomShape 75"/>
          <p:cNvSpPr/>
          <p:nvPr/>
        </p:nvSpPr>
        <p:spPr>
          <a:xfrm>
            <a:off x="10910160" y="5285880"/>
            <a:ext cx="1230120" cy="20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WORK WITH LISTS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14" name="CustomShape 76"/>
          <p:cNvSpPr/>
          <p:nvPr/>
        </p:nvSpPr>
        <p:spPr>
          <a:xfrm>
            <a:off x="11832120" y="5514120"/>
            <a:ext cx="1676160" cy="217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array_tree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(array, margin = NULL) Turn array into list. Also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array_branch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array_tree(x, margin = 3)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cross2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.y, .filter = NULL) All combinations of .x and .y. Also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cross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cross3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cross_df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cross2(1:3, 4:6)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set_names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(x, nm = x) Set the names of a vector/list directly or with a function.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set_names(x, c("p", "q", "r"))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set_names(x, tolower)</a:t>
            </a:r>
            <a:endParaRPr b="0" lang="en-CA" sz="1150" spc="-1" strike="noStrike">
              <a:latin typeface="Arial"/>
            </a:endParaRPr>
          </a:p>
        </p:txBody>
      </p:sp>
      <p:grpSp>
        <p:nvGrpSpPr>
          <p:cNvPr id="115" name="Group 77"/>
          <p:cNvGrpSpPr/>
          <p:nvPr/>
        </p:nvGrpSpPr>
        <p:grpSpPr>
          <a:xfrm>
            <a:off x="10863000" y="5558760"/>
            <a:ext cx="826920" cy="576360"/>
            <a:chOff x="10863000" y="5558760"/>
            <a:chExt cx="826920" cy="576360"/>
          </a:xfrm>
        </p:grpSpPr>
        <p:grpSp>
          <p:nvGrpSpPr>
            <p:cNvPr id="116" name="Group 78"/>
            <p:cNvGrpSpPr/>
            <p:nvPr/>
          </p:nvGrpSpPr>
          <p:grpSpPr>
            <a:xfrm>
              <a:off x="11397600" y="5558760"/>
              <a:ext cx="292320" cy="410760"/>
              <a:chOff x="11397600" y="5558760"/>
              <a:chExt cx="292320" cy="410760"/>
            </a:xfrm>
          </p:grpSpPr>
          <p:sp>
            <p:nvSpPr>
              <p:cNvPr id="117" name="CustomShape 79"/>
              <p:cNvSpPr/>
              <p:nvPr/>
            </p:nvSpPr>
            <p:spPr>
              <a:xfrm>
                <a:off x="11397600" y="5558760"/>
                <a:ext cx="292320" cy="410760"/>
              </a:xfrm>
              <a:prstGeom prst="roundRect">
                <a:avLst>
                  <a:gd name="adj" fmla="val 19662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CustomShape 80"/>
              <p:cNvSpPr/>
              <p:nvPr/>
            </p:nvSpPr>
            <p:spPr>
              <a:xfrm>
                <a:off x="11461320" y="5726520"/>
                <a:ext cx="75960" cy="75960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81"/>
              <p:cNvSpPr/>
              <p:nvPr/>
            </p:nvSpPr>
            <p:spPr>
              <a:xfrm>
                <a:off x="11553480" y="5725800"/>
                <a:ext cx="75960" cy="75960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CustomShape 82"/>
              <p:cNvSpPr/>
              <p:nvPr/>
            </p:nvSpPr>
            <p:spPr>
              <a:xfrm>
                <a:off x="11461320" y="585432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CustomShape 83"/>
              <p:cNvSpPr/>
              <p:nvPr/>
            </p:nvSpPr>
            <p:spPr>
              <a:xfrm>
                <a:off x="11461320" y="559908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CustomShape 84"/>
              <p:cNvSpPr/>
              <p:nvPr/>
            </p:nvSpPr>
            <p:spPr>
              <a:xfrm>
                <a:off x="11553480" y="559836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85"/>
              <p:cNvSpPr/>
              <p:nvPr/>
            </p:nvSpPr>
            <p:spPr>
              <a:xfrm>
                <a:off x="11553480" y="585432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86"/>
              <p:cNvSpPr/>
              <p:nvPr/>
            </p:nvSpPr>
            <p:spPr>
              <a:xfrm>
                <a:off x="11418480" y="5581080"/>
                <a:ext cx="254160" cy="107640"/>
              </a:xfrm>
              <a:prstGeom prst="roundRect">
                <a:avLst>
                  <a:gd name="adj" fmla="val 3823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87"/>
              <p:cNvSpPr/>
              <p:nvPr/>
            </p:nvSpPr>
            <p:spPr>
              <a:xfrm>
                <a:off x="11418480" y="5707800"/>
                <a:ext cx="254160" cy="107640"/>
              </a:xfrm>
              <a:prstGeom prst="roundRect">
                <a:avLst>
                  <a:gd name="adj" fmla="val 3823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88"/>
              <p:cNvSpPr/>
              <p:nvPr/>
            </p:nvSpPr>
            <p:spPr>
              <a:xfrm>
                <a:off x="11418480" y="5834880"/>
                <a:ext cx="254160" cy="107640"/>
              </a:xfrm>
              <a:prstGeom prst="roundRect">
                <a:avLst>
                  <a:gd name="adj" fmla="val 3823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7" name="Group 89"/>
            <p:cNvGrpSpPr/>
            <p:nvPr/>
          </p:nvGrpSpPr>
          <p:grpSpPr>
            <a:xfrm>
              <a:off x="10863000" y="5629320"/>
              <a:ext cx="392040" cy="505800"/>
              <a:chOff x="10863000" y="5629320"/>
              <a:chExt cx="392040" cy="505800"/>
            </a:xfrm>
          </p:grpSpPr>
          <p:graphicFrame>
            <p:nvGraphicFramePr>
              <p:cNvPr id="128" name="Table 90"/>
              <p:cNvGraphicFramePr/>
              <p:nvPr/>
            </p:nvGraphicFramePr>
            <p:xfrm>
              <a:off x="10863000" y="5629320"/>
              <a:ext cx="22824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29" name="Table 91"/>
              <p:cNvGraphicFramePr/>
              <p:nvPr/>
            </p:nvGraphicFramePr>
            <p:xfrm>
              <a:off x="10918800" y="5692680"/>
              <a:ext cx="22824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30" name="Table 92"/>
              <p:cNvGraphicFramePr/>
              <p:nvPr/>
            </p:nvGraphicFramePr>
            <p:xfrm>
              <a:off x="10980360" y="5759280"/>
              <a:ext cx="22824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31" name="Line 93"/>
            <p:cNvSpPr/>
            <p:nvPr/>
          </p:nvSpPr>
          <p:spPr>
            <a:xfrm>
              <a:off x="11227320" y="5751360"/>
              <a:ext cx="13932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" name="Group 94"/>
          <p:cNvGrpSpPr/>
          <p:nvPr/>
        </p:nvGrpSpPr>
        <p:grpSpPr>
          <a:xfrm>
            <a:off x="10927800" y="6962400"/>
            <a:ext cx="762120" cy="668160"/>
            <a:chOff x="10927800" y="6962400"/>
            <a:chExt cx="762120" cy="668160"/>
          </a:xfrm>
        </p:grpSpPr>
        <p:grpSp>
          <p:nvGrpSpPr>
            <p:cNvPr id="133" name="Group 95"/>
            <p:cNvGrpSpPr/>
            <p:nvPr/>
          </p:nvGrpSpPr>
          <p:grpSpPr>
            <a:xfrm>
              <a:off x="11410200" y="6962400"/>
              <a:ext cx="279720" cy="664920"/>
              <a:chOff x="11410200" y="6962400"/>
              <a:chExt cx="279720" cy="664920"/>
            </a:xfrm>
          </p:grpSpPr>
          <p:sp>
            <p:nvSpPr>
              <p:cNvPr id="134" name="CustomShape 96"/>
              <p:cNvSpPr/>
              <p:nvPr/>
            </p:nvSpPr>
            <p:spPr>
              <a:xfrm>
                <a:off x="11410200" y="6962400"/>
                <a:ext cx="279720" cy="43596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5" name="Group 97"/>
              <p:cNvGrpSpPr/>
              <p:nvPr/>
            </p:nvGrpSpPr>
            <p:grpSpPr>
              <a:xfrm>
                <a:off x="11410560" y="6984000"/>
                <a:ext cx="257760" cy="387720"/>
                <a:chOff x="11410560" y="6984000"/>
                <a:chExt cx="257760" cy="387720"/>
              </a:xfrm>
            </p:grpSpPr>
            <p:graphicFrame>
              <p:nvGraphicFramePr>
                <p:cNvPr id="136" name="Table 98"/>
                <p:cNvGraphicFramePr/>
                <p:nvPr/>
              </p:nvGraphicFramePr>
              <p:xfrm>
                <a:off x="11531160" y="699588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37" name="CustomShape 99"/>
                <p:cNvSpPr/>
                <p:nvPr/>
              </p:nvSpPr>
              <p:spPr>
                <a:xfrm>
                  <a:off x="11410560" y="698400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p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138" name="Group 100"/>
              <p:cNvGrpSpPr/>
              <p:nvPr/>
            </p:nvGrpSpPr>
            <p:grpSpPr>
              <a:xfrm>
                <a:off x="11410560" y="7111440"/>
                <a:ext cx="257760" cy="388080"/>
                <a:chOff x="11410560" y="7111440"/>
                <a:chExt cx="257760" cy="388080"/>
              </a:xfrm>
            </p:grpSpPr>
            <p:graphicFrame>
              <p:nvGraphicFramePr>
                <p:cNvPr id="139" name="Table 101"/>
                <p:cNvGraphicFramePr/>
                <p:nvPr/>
              </p:nvGraphicFramePr>
              <p:xfrm>
                <a:off x="11531160" y="712368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40" name="CustomShape 102"/>
                <p:cNvSpPr/>
                <p:nvPr/>
              </p:nvSpPr>
              <p:spPr>
                <a:xfrm>
                  <a:off x="11410560" y="711144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q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141" name="Group 103"/>
              <p:cNvGrpSpPr/>
              <p:nvPr/>
            </p:nvGrpSpPr>
            <p:grpSpPr>
              <a:xfrm>
                <a:off x="11410560" y="7239240"/>
                <a:ext cx="257760" cy="388080"/>
                <a:chOff x="11410560" y="7239240"/>
                <a:chExt cx="257760" cy="388080"/>
              </a:xfrm>
            </p:grpSpPr>
            <p:graphicFrame>
              <p:nvGraphicFramePr>
                <p:cNvPr id="142" name="Table 104"/>
                <p:cNvGraphicFramePr/>
                <p:nvPr/>
              </p:nvGraphicFramePr>
              <p:xfrm>
                <a:off x="11531160" y="725148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43" name="CustomShape 105"/>
                <p:cNvSpPr/>
                <p:nvPr/>
              </p:nvSpPr>
              <p:spPr>
                <a:xfrm>
                  <a:off x="11410560" y="723924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r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144" name="Group 106"/>
            <p:cNvGrpSpPr/>
            <p:nvPr/>
          </p:nvGrpSpPr>
          <p:grpSpPr>
            <a:xfrm>
              <a:off x="10927800" y="6966000"/>
              <a:ext cx="279720" cy="664560"/>
              <a:chOff x="10927800" y="6966000"/>
              <a:chExt cx="279720" cy="664560"/>
            </a:xfrm>
          </p:grpSpPr>
          <p:sp>
            <p:nvSpPr>
              <p:cNvPr id="145" name="CustomShape 107"/>
              <p:cNvSpPr/>
              <p:nvPr/>
            </p:nvSpPr>
            <p:spPr>
              <a:xfrm>
                <a:off x="10927800" y="6966000"/>
                <a:ext cx="279720" cy="43596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6" name="Group 108"/>
              <p:cNvGrpSpPr/>
              <p:nvPr/>
            </p:nvGrpSpPr>
            <p:grpSpPr>
              <a:xfrm>
                <a:off x="10928160" y="6987240"/>
                <a:ext cx="257760" cy="387720"/>
                <a:chOff x="10928160" y="6987240"/>
                <a:chExt cx="257760" cy="387720"/>
              </a:xfrm>
            </p:grpSpPr>
            <p:graphicFrame>
              <p:nvGraphicFramePr>
                <p:cNvPr id="147" name="Table 109"/>
                <p:cNvGraphicFramePr/>
                <p:nvPr/>
              </p:nvGraphicFramePr>
              <p:xfrm>
                <a:off x="11048760" y="699912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48" name="CustomShape 110"/>
                <p:cNvSpPr/>
                <p:nvPr/>
              </p:nvSpPr>
              <p:spPr>
                <a:xfrm>
                  <a:off x="10928160" y="698724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a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149" name="Group 111"/>
              <p:cNvGrpSpPr/>
              <p:nvPr/>
            </p:nvGrpSpPr>
            <p:grpSpPr>
              <a:xfrm>
                <a:off x="10928160" y="7115040"/>
                <a:ext cx="257760" cy="387720"/>
                <a:chOff x="10928160" y="7115040"/>
                <a:chExt cx="257760" cy="387720"/>
              </a:xfrm>
            </p:grpSpPr>
            <p:graphicFrame>
              <p:nvGraphicFramePr>
                <p:cNvPr id="150" name="Table 112"/>
                <p:cNvGraphicFramePr/>
                <p:nvPr/>
              </p:nvGraphicFramePr>
              <p:xfrm>
                <a:off x="11048760" y="712692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51" name="CustomShape 113"/>
                <p:cNvSpPr/>
                <p:nvPr/>
              </p:nvSpPr>
              <p:spPr>
                <a:xfrm>
                  <a:off x="10928160" y="711504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b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152" name="Group 114"/>
              <p:cNvGrpSpPr/>
              <p:nvPr/>
            </p:nvGrpSpPr>
            <p:grpSpPr>
              <a:xfrm>
                <a:off x="10928160" y="7242840"/>
                <a:ext cx="257760" cy="387720"/>
                <a:chOff x="10928160" y="7242840"/>
                <a:chExt cx="257760" cy="387720"/>
              </a:xfrm>
            </p:grpSpPr>
            <p:graphicFrame>
              <p:nvGraphicFramePr>
                <p:cNvPr id="153" name="Table 115"/>
                <p:cNvGraphicFramePr/>
                <p:nvPr/>
              </p:nvGraphicFramePr>
              <p:xfrm>
                <a:off x="11048760" y="725472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54" name="CustomShape 116"/>
                <p:cNvSpPr/>
                <p:nvPr/>
              </p:nvSpPr>
              <p:spPr>
                <a:xfrm>
                  <a:off x="10928160" y="724284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c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55" name="Line 117"/>
            <p:cNvSpPr/>
            <p:nvPr/>
          </p:nvSpPr>
          <p:spPr>
            <a:xfrm>
              <a:off x="11238840" y="705708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6" name="Group 118"/>
          <p:cNvGrpSpPr/>
          <p:nvPr/>
        </p:nvGrpSpPr>
        <p:grpSpPr>
          <a:xfrm>
            <a:off x="10863000" y="6256080"/>
            <a:ext cx="826920" cy="786960"/>
            <a:chOff x="10863000" y="6256080"/>
            <a:chExt cx="826920" cy="786960"/>
          </a:xfrm>
        </p:grpSpPr>
        <p:sp>
          <p:nvSpPr>
            <p:cNvPr id="157" name="Line 119"/>
            <p:cNvSpPr/>
            <p:nvPr/>
          </p:nvSpPr>
          <p:spPr>
            <a:xfrm>
              <a:off x="11238120" y="635184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8" name="Group 120"/>
            <p:cNvGrpSpPr/>
            <p:nvPr/>
          </p:nvGrpSpPr>
          <p:grpSpPr>
            <a:xfrm>
              <a:off x="11397600" y="6262200"/>
              <a:ext cx="292320" cy="550440"/>
              <a:chOff x="11397600" y="6262200"/>
              <a:chExt cx="292320" cy="550440"/>
            </a:xfrm>
          </p:grpSpPr>
          <p:sp>
            <p:nvSpPr>
              <p:cNvPr id="159" name="CustomShape 121"/>
              <p:cNvSpPr/>
              <p:nvPr/>
            </p:nvSpPr>
            <p:spPr>
              <a:xfrm>
                <a:off x="11397600" y="6262200"/>
                <a:ext cx="292320" cy="550440"/>
              </a:xfrm>
              <a:prstGeom prst="roundRect">
                <a:avLst>
                  <a:gd name="adj" fmla="val 19662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122"/>
              <p:cNvSpPr/>
              <p:nvPr/>
            </p:nvSpPr>
            <p:spPr>
              <a:xfrm>
                <a:off x="11461320" y="644256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123"/>
              <p:cNvSpPr/>
              <p:nvPr/>
            </p:nvSpPr>
            <p:spPr>
              <a:xfrm>
                <a:off x="11553480" y="6441840"/>
                <a:ext cx="75960" cy="75960"/>
              </a:xfrm>
              <a:prstGeom prst="rect">
                <a:avLst/>
              </a:pr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124"/>
              <p:cNvSpPr/>
              <p:nvPr/>
            </p:nvSpPr>
            <p:spPr>
              <a:xfrm>
                <a:off x="11461320" y="657036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125"/>
              <p:cNvSpPr/>
              <p:nvPr/>
            </p:nvSpPr>
            <p:spPr>
              <a:xfrm>
                <a:off x="11461320" y="631548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126"/>
              <p:cNvSpPr/>
              <p:nvPr/>
            </p:nvSpPr>
            <p:spPr>
              <a:xfrm>
                <a:off x="11553480" y="6314400"/>
                <a:ext cx="75960" cy="75960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127"/>
              <p:cNvSpPr/>
              <p:nvPr/>
            </p:nvSpPr>
            <p:spPr>
              <a:xfrm>
                <a:off x="11553480" y="6570360"/>
                <a:ext cx="75960" cy="75960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128"/>
              <p:cNvSpPr/>
              <p:nvPr/>
            </p:nvSpPr>
            <p:spPr>
              <a:xfrm>
                <a:off x="11418480" y="6297120"/>
                <a:ext cx="254160" cy="107640"/>
              </a:xfrm>
              <a:prstGeom prst="roundRect">
                <a:avLst>
                  <a:gd name="adj" fmla="val 3823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129"/>
              <p:cNvSpPr/>
              <p:nvPr/>
            </p:nvSpPr>
            <p:spPr>
              <a:xfrm>
                <a:off x="11418480" y="6424200"/>
                <a:ext cx="254160" cy="107640"/>
              </a:xfrm>
              <a:prstGeom prst="roundRect">
                <a:avLst>
                  <a:gd name="adj" fmla="val 3823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130"/>
              <p:cNvSpPr/>
              <p:nvPr/>
            </p:nvSpPr>
            <p:spPr>
              <a:xfrm>
                <a:off x="11418480" y="6551280"/>
                <a:ext cx="254160" cy="107640"/>
              </a:xfrm>
              <a:prstGeom prst="roundRect">
                <a:avLst>
                  <a:gd name="adj" fmla="val 3823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131"/>
              <p:cNvSpPr/>
              <p:nvPr/>
            </p:nvSpPr>
            <p:spPr>
              <a:xfrm>
                <a:off x="11418480" y="6678000"/>
                <a:ext cx="254160" cy="107640"/>
              </a:xfrm>
              <a:prstGeom prst="roundRect">
                <a:avLst>
                  <a:gd name="adj" fmla="val 3823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132"/>
              <p:cNvSpPr/>
              <p:nvPr/>
            </p:nvSpPr>
            <p:spPr>
              <a:xfrm>
                <a:off x="11459880" y="668880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133"/>
              <p:cNvSpPr/>
              <p:nvPr/>
            </p:nvSpPr>
            <p:spPr>
              <a:xfrm>
                <a:off x="11552040" y="6688800"/>
                <a:ext cx="75960" cy="75960"/>
              </a:xfrm>
              <a:prstGeom prst="rect">
                <a:avLst/>
              </a:pr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2" name="CustomShape 134"/>
            <p:cNvSpPr/>
            <p:nvPr/>
          </p:nvSpPr>
          <p:spPr>
            <a:xfrm>
              <a:off x="10995120" y="6256080"/>
              <a:ext cx="81720" cy="18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 algn="ctr">
                <a:lnSpc>
                  <a:spcPct val="100000"/>
                </a:lnSpc>
                <a:spcBef>
                  <a:spcPts val="201"/>
                </a:spcBef>
              </a:pPr>
              <a:r>
                <a:rPr b="1" lang="en-CA" sz="12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+</a:t>
              </a:r>
              <a:endParaRPr b="0" lang="en-CA" sz="1200" spc="-1" strike="noStrike">
                <a:latin typeface="Arial"/>
              </a:endParaRPr>
            </a:p>
          </p:txBody>
        </p:sp>
        <p:graphicFrame>
          <p:nvGraphicFramePr>
            <p:cNvPr id="173" name="Table 135"/>
            <p:cNvGraphicFramePr/>
            <p:nvPr/>
          </p:nvGraphicFramePr>
          <p:xfrm>
            <a:off x="11094840" y="6291000"/>
            <a:ext cx="114120" cy="228240"/>
          </p:xfrm>
          <a:graphic>
            <a:graphicData uri="http://schemas.openxmlformats.org/drawingml/2006/table">
              <a:tbl>
                <a:tblPr/>
                <a:tblGrid>
                  <a:gridCol w="137520"/>
                </a:tblGrid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9d7ff"/>
                      </a:solidFill>
                    </a:tcPr>
                  </a:tc>
                </a:tr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74" name="Table 136"/>
            <p:cNvGraphicFramePr/>
            <p:nvPr/>
          </p:nvGraphicFramePr>
          <p:xfrm>
            <a:off x="10863000" y="6291000"/>
            <a:ext cx="114120" cy="228240"/>
          </p:xfrm>
          <a:graphic>
            <a:graphicData uri="http://schemas.openxmlformats.org/drawingml/2006/table">
              <a:tbl>
                <a:tblPr/>
                <a:tblGrid>
                  <a:gridCol w="137520"/>
                </a:tblGrid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407842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175" name="Group 137"/>
          <p:cNvGrpSpPr/>
          <p:nvPr/>
        </p:nvGrpSpPr>
        <p:grpSpPr>
          <a:xfrm>
            <a:off x="10919520" y="2232360"/>
            <a:ext cx="770400" cy="794520"/>
            <a:chOff x="10919520" y="2232360"/>
            <a:chExt cx="770400" cy="794520"/>
          </a:xfrm>
        </p:grpSpPr>
        <p:grpSp>
          <p:nvGrpSpPr>
            <p:cNvPr id="176" name="Group 138"/>
            <p:cNvGrpSpPr/>
            <p:nvPr/>
          </p:nvGrpSpPr>
          <p:grpSpPr>
            <a:xfrm>
              <a:off x="11410200" y="2232360"/>
              <a:ext cx="279720" cy="794520"/>
              <a:chOff x="11410200" y="2232360"/>
              <a:chExt cx="279720" cy="794520"/>
            </a:xfrm>
          </p:grpSpPr>
          <p:sp>
            <p:nvSpPr>
              <p:cNvPr id="177" name="CustomShape 139"/>
              <p:cNvSpPr/>
              <p:nvPr/>
            </p:nvSpPr>
            <p:spPr>
              <a:xfrm>
                <a:off x="11410560" y="225360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178" name="CustomShape 140"/>
              <p:cNvSpPr/>
              <p:nvPr/>
            </p:nvSpPr>
            <p:spPr>
              <a:xfrm>
                <a:off x="11410560" y="238140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179" name="CustomShape 141"/>
              <p:cNvSpPr/>
              <p:nvPr/>
            </p:nvSpPr>
            <p:spPr>
              <a:xfrm>
                <a:off x="11410560" y="250920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180" name="CustomShape 142"/>
              <p:cNvSpPr/>
              <p:nvPr/>
            </p:nvSpPr>
            <p:spPr>
              <a:xfrm>
                <a:off x="11410200" y="2232360"/>
                <a:ext cx="279720" cy="57564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aphicFrame>
            <p:nvGraphicFramePr>
              <p:cNvPr id="181" name="Table 143"/>
              <p:cNvGraphicFramePr/>
              <p:nvPr/>
            </p:nvGraphicFramePr>
            <p:xfrm>
              <a:off x="11531160" y="22654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00447a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2" name="Table 144"/>
              <p:cNvGraphicFramePr/>
              <p:nvPr/>
            </p:nvGraphicFramePr>
            <p:xfrm>
              <a:off x="11531160" y="23932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3" name="Table 145"/>
              <p:cNvGraphicFramePr/>
              <p:nvPr/>
            </p:nvGraphicFramePr>
            <p:xfrm>
              <a:off x="11531160" y="25210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4" name="Table 146"/>
              <p:cNvGraphicFramePr/>
              <p:nvPr/>
            </p:nvGraphicFramePr>
            <p:xfrm>
              <a:off x="11531160" y="265104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9d7ff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85" name="CustomShape 147"/>
              <p:cNvSpPr/>
              <p:nvPr/>
            </p:nvSpPr>
            <p:spPr>
              <a:xfrm>
                <a:off x="11410560" y="263916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d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sp>
          <p:nvSpPr>
            <p:cNvPr id="186" name="Line 148"/>
            <p:cNvSpPr/>
            <p:nvPr/>
          </p:nvSpPr>
          <p:spPr>
            <a:xfrm>
              <a:off x="11243520" y="232308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7" name="Group 149"/>
            <p:cNvGrpSpPr/>
            <p:nvPr/>
          </p:nvGrpSpPr>
          <p:grpSpPr>
            <a:xfrm>
              <a:off x="10919520" y="2232360"/>
              <a:ext cx="279720" cy="794520"/>
              <a:chOff x="10919520" y="2232360"/>
              <a:chExt cx="279720" cy="794520"/>
            </a:xfrm>
          </p:grpSpPr>
          <p:sp>
            <p:nvSpPr>
              <p:cNvPr id="188" name="CustomShape 150"/>
              <p:cNvSpPr/>
              <p:nvPr/>
            </p:nvSpPr>
            <p:spPr>
              <a:xfrm>
                <a:off x="10919880" y="225360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189" name="CustomShape 151"/>
              <p:cNvSpPr/>
              <p:nvPr/>
            </p:nvSpPr>
            <p:spPr>
              <a:xfrm>
                <a:off x="10919880" y="238140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190" name="CustomShape 152"/>
              <p:cNvSpPr/>
              <p:nvPr/>
            </p:nvSpPr>
            <p:spPr>
              <a:xfrm>
                <a:off x="10919880" y="250920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191" name="CustomShape 153"/>
              <p:cNvSpPr/>
              <p:nvPr/>
            </p:nvSpPr>
            <p:spPr>
              <a:xfrm>
                <a:off x="10919520" y="2232360"/>
                <a:ext cx="279720" cy="57564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aphicFrame>
            <p:nvGraphicFramePr>
              <p:cNvPr id="192" name="Table 154"/>
              <p:cNvGraphicFramePr/>
              <p:nvPr/>
            </p:nvGraphicFramePr>
            <p:xfrm>
              <a:off x="11040480" y="22654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3" name="Table 155"/>
              <p:cNvGraphicFramePr/>
              <p:nvPr/>
            </p:nvGraphicFramePr>
            <p:xfrm>
              <a:off x="11040480" y="23932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4" name="Table 156"/>
              <p:cNvGraphicFramePr/>
              <p:nvPr/>
            </p:nvGraphicFramePr>
            <p:xfrm>
              <a:off x="11040480" y="25210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5" name="Table 157"/>
              <p:cNvGraphicFramePr/>
              <p:nvPr/>
            </p:nvGraphicFramePr>
            <p:xfrm>
              <a:off x="11040480" y="265104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96" name="CustomShape 158"/>
              <p:cNvSpPr/>
              <p:nvPr/>
            </p:nvSpPr>
            <p:spPr>
              <a:xfrm>
                <a:off x="10919880" y="263916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d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</p:grpSp>
      <p:grpSp>
        <p:nvGrpSpPr>
          <p:cNvPr id="197" name="Group 159"/>
          <p:cNvGrpSpPr/>
          <p:nvPr/>
        </p:nvGrpSpPr>
        <p:grpSpPr>
          <a:xfrm>
            <a:off x="10919520" y="3784680"/>
            <a:ext cx="770400" cy="794880"/>
            <a:chOff x="10919520" y="3784680"/>
            <a:chExt cx="770400" cy="794880"/>
          </a:xfrm>
        </p:grpSpPr>
        <p:grpSp>
          <p:nvGrpSpPr>
            <p:cNvPr id="198" name="Group 160"/>
            <p:cNvGrpSpPr/>
            <p:nvPr/>
          </p:nvGrpSpPr>
          <p:grpSpPr>
            <a:xfrm>
              <a:off x="11410200" y="3784680"/>
              <a:ext cx="279720" cy="794880"/>
              <a:chOff x="11410200" y="3784680"/>
              <a:chExt cx="279720" cy="794880"/>
            </a:xfrm>
          </p:grpSpPr>
          <p:sp>
            <p:nvSpPr>
              <p:cNvPr id="199" name="CustomShape 161"/>
              <p:cNvSpPr/>
              <p:nvPr/>
            </p:nvSpPr>
            <p:spPr>
              <a:xfrm>
                <a:off x="11410560" y="38059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200" name="CustomShape 162"/>
              <p:cNvSpPr/>
              <p:nvPr/>
            </p:nvSpPr>
            <p:spPr>
              <a:xfrm>
                <a:off x="11410560" y="39337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201" name="CustomShape 163"/>
              <p:cNvSpPr/>
              <p:nvPr/>
            </p:nvSpPr>
            <p:spPr>
              <a:xfrm>
                <a:off x="11410560" y="40615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202" name="CustomShape 164"/>
              <p:cNvSpPr/>
              <p:nvPr/>
            </p:nvSpPr>
            <p:spPr>
              <a:xfrm>
                <a:off x="11410200" y="3784680"/>
                <a:ext cx="279720" cy="57564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aphicFrame>
            <p:nvGraphicFramePr>
              <p:cNvPr id="203" name="Table 165"/>
              <p:cNvGraphicFramePr/>
              <p:nvPr/>
            </p:nvGraphicFramePr>
            <p:xfrm>
              <a:off x="11531160" y="38181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04" name="Table 166"/>
              <p:cNvGraphicFramePr/>
              <p:nvPr/>
            </p:nvGraphicFramePr>
            <p:xfrm>
              <a:off x="11531160" y="39459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05" name="Table 167"/>
              <p:cNvGraphicFramePr/>
              <p:nvPr/>
            </p:nvGraphicFramePr>
            <p:xfrm>
              <a:off x="11531160" y="40737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06" name="Table 168"/>
              <p:cNvGraphicFramePr/>
              <p:nvPr/>
            </p:nvGraphicFramePr>
            <p:xfrm>
              <a:off x="11531160" y="420372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07" name="CustomShape 169"/>
              <p:cNvSpPr/>
              <p:nvPr/>
            </p:nvSpPr>
            <p:spPr>
              <a:xfrm>
                <a:off x="11410560" y="41918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d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sp>
          <p:nvSpPr>
            <p:cNvPr id="208" name="Line 170"/>
            <p:cNvSpPr/>
            <p:nvPr/>
          </p:nvSpPr>
          <p:spPr>
            <a:xfrm>
              <a:off x="11243520" y="387576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9" name="Group 171"/>
            <p:cNvGrpSpPr/>
            <p:nvPr/>
          </p:nvGrpSpPr>
          <p:grpSpPr>
            <a:xfrm>
              <a:off x="10919520" y="3784680"/>
              <a:ext cx="279720" cy="794880"/>
              <a:chOff x="10919520" y="3784680"/>
              <a:chExt cx="279720" cy="794880"/>
            </a:xfrm>
          </p:grpSpPr>
          <p:sp>
            <p:nvSpPr>
              <p:cNvPr id="210" name="CustomShape 172"/>
              <p:cNvSpPr/>
              <p:nvPr/>
            </p:nvSpPr>
            <p:spPr>
              <a:xfrm>
                <a:off x="10919880" y="38059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211" name="CustomShape 173"/>
              <p:cNvSpPr/>
              <p:nvPr/>
            </p:nvSpPr>
            <p:spPr>
              <a:xfrm>
                <a:off x="10919880" y="39337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212" name="CustomShape 174"/>
              <p:cNvSpPr/>
              <p:nvPr/>
            </p:nvSpPr>
            <p:spPr>
              <a:xfrm>
                <a:off x="10919880" y="40615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213" name="CustomShape 175"/>
              <p:cNvSpPr/>
              <p:nvPr/>
            </p:nvSpPr>
            <p:spPr>
              <a:xfrm>
                <a:off x="10919520" y="3784680"/>
                <a:ext cx="279720" cy="57564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aphicFrame>
            <p:nvGraphicFramePr>
              <p:cNvPr id="214" name="Table 176"/>
              <p:cNvGraphicFramePr/>
              <p:nvPr/>
            </p:nvGraphicFramePr>
            <p:xfrm>
              <a:off x="11040480" y="38181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15" name="Table 177"/>
              <p:cNvGraphicFramePr/>
              <p:nvPr/>
            </p:nvGraphicFramePr>
            <p:xfrm>
              <a:off x="11040480" y="39459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16" name="Table 178"/>
              <p:cNvGraphicFramePr/>
              <p:nvPr/>
            </p:nvGraphicFramePr>
            <p:xfrm>
              <a:off x="11040480" y="40737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17" name="Table 179"/>
              <p:cNvGraphicFramePr/>
              <p:nvPr/>
            </p:nvGraphicFramePr>
            <p:xfrm>
              <a:off x="11040480" y="420372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18" name="CustomShape 180"/>
              <p:cNvSpPr/>
              <p:nvPr/>
            </p:nvSpPr>
            <p:spPr>
              <a:xfrm>
                <a:off x="10919880" y="41918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d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</p:grpSp>
      <p:grpSp>
        <p:nvGrpSpPr>
          <p:cNvPr id="219" name="Group 181"/>
          <p:cNvGrpSpPr/>
          <p:nvPr/>
        </p:nvGrpSpPr>
        <p:grpSpPr>
          <a:xfrm>
            <a:off x="10919520" y="3079080"/>
            <a:ext cx="770400" cy="794880"/>
            <a:chOff x="10919520" y="3079080"/>
            <a:chExt cx="770400" cy="794880"/>
          </a:xfrm>
        </p:grpSpPr>
        <p:grpSp>
          <p:nvGrpSpPr>
            <p:cNvPr id="220" name="Group 182"/>
            <p:cNvGrpSpPr/>
            <p:nvPr/>
          </p:nvGrpSpPr>
          <p:grpSpPr>
            <a:xfrm>
              <a:off x="11410200" y="3079080"/>
              <a:ext cx="279720" cy="794880"/>
              <a:chOff x="11410200" y="3079080"/>
              <a:chExt cx="279720" cy="794880"/>
            </a:xfrm>
          </p:grpSpPr>
          <p:sp>
            <p:nvSpPr>
              <p:cNvPr id="221" name="CustomShape 183"/>
              <p:cNvSpPr/>
              <p:nvPr/>
            </p:nvSpPr>
            <p:spPr>
              <a:xfrm>
                <a:off x="11410560" y="31003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222" name="CustomShape 184"/>
              <p:cNvSpPr/>
              <p:nvPr/>
            </p:nvSpPr>
            <p:spPr>
              <a:xfrm>
                <a:off x="11410560" y="32281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223" name="CustomShape 185"/>
              <p:cNvSpPr/>
              <p:nvPr/>
            </p:nvSpPr>
            <p:spPr>
              <a:xfrm>
                <a:off x="11410560" y="33559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224" name="CustomShape 186"/>
              <p:cNvSpPr/>
              <p:nvPr/>
            </p:nvSpPr>
            <p:spPr>
              <a:xfrm>
                <a:off x="11410200" y="3079080"/>
                <a:ext cx="279720" cy="57564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aphicFrame>
            <p:nvGraphicFramePr>
              <p:cNvPr id="225" name="Table 187"/>
              <p:cNvGraphicFramePr/>
              <p:nvPr/>
            </p:nvGraphicFramePr>
            <p:xfrm>
              <a:off x="11531160" y="31125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26" name="Table 188"/>
              <p:cNvGraphicFramePr/>
              <p:nvPr/>
            </p:nvGraphicFramePr>
            <p:xfrm>
              <a:off x="11531160" y="32403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27" name="Table 189"/>
              <p:cNvGraphicFramePr/>
              <p:nvPr/>
            </p:nvGraphicFramePr>
            <p:xfrm>
              <a:off x="11531160" y="336780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28" name="Table 190"/>
              <p:cNvGraphicFramePr/>
              <p:nvPr/>
            </p:nvGraphicFramePr>
            <p:xfrm>
              <a:off x="11531160" y="349812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29" name="CustomShape 191"/>
              <p:cNvSpPr/>
              <p:nvPr/>
            </p:nvSpPr>
            <p:spPr>
              <a:xfrm>
                <a:off x="11410560" y="34862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d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sp>
          <p:nvSpPr>
            <p:cNvPr id="230" name="Line 192"/>
            <p:cNvSpPr/>
            <p:nvPr/>
          </p:nvSpPr>
          <p:spPr>
            <a:xfrm>
              <a:off x="11243520" y="317016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1" name="Group 193"/>
            <p:cNvGrpSpPr/>
            <p:nvPr/>
          </p:nvGrpSpPr>
          <p:grpSpPr>
            <a:xfrm>
              <a:off x="10919520" y="3079080"/>
              <a:ext cx="279720" cy="794880"/>
              <a:chOff x="10919520" y="3079080"/>
              <a:chExt cx="279720" cy="794880"/>
            </a:xfrm>
          </p:grpSpPr>
          <p:sp>
            <p:nvSpPr>
              <p:cNvPr id="232" name="CustomShape 194"/>
              <p:cNvSpPr/>
              <p:nvPr/>
            </p:nvSpPr>
            <p:spPr>
              <a:xfrm>
                <a:off x="10919880" y="31003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233" name="CustomShape 195"/>
              <p:cNvSpPr/>
              <p:nvPr/>
            </p:nvSpPr>
            <p:spPr>
              <a:xfrm>
                <a:off x="10919880" y="32281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234" name="CustomShape 196"/>
              <p:cNvSpPr/>
              <p:nvPr/>
            </p:nvSpPr>
            <p:spPr>
              <a:xfrm>
                <a:off x="10919880" y="33559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235" name="CustomShape 197"/>
              <p:cNvSpPr/>
              <p:nvPr/>
            </p:nvSpPr>
            <p:spPr>
              <a:xfrm>
                <a:off x="10919520" y="3079080"/>
                <a:ext cx="279720" cy="57564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aphicFrame>
            <p:nvGraphicFramePr>
              <p:cNvPr id="236" name="Table 198"/>
              <p:cNvGraphicFramePr/>
              <p:nvPr/>
            </p:nvGraphicFramePr>
            <p:xfrm>
              <a:off x="11040480" y="31125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37" name="Table 199"/>
              <p:cNvGraphicFramePr/>
              <p:nvPr/>
            </p:nvGraphicFramePr>
            <p:xfrm>
              <a:off x="11040480" y="32403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38" name="Table 200"/>
              <p:cNvGraphicFramePr/>
              <p:nvPr/>
            </p:nvGraphicFramePr>
            <p:xfrm>
              <a:off x="11040480" y="336780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39" name="Table 201"/>
              <p:cNvGraphicFramePr/>
              <p:nvPr/>
            </p:nvGraphicFramePr>
            <p:xfrm>
              <a:off x="11040480" y="349812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40" name="CustomShape 202"/>
              <p:cNvSpPr/>
              <p:nvPr/>
            </p:nvSpPr>
            <p:spPr>
              <a:xfrm>
                <a:off x="10919880" y="34862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d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</p:grpSp>
      <p:sp>
        <p:nvSpPr>
          <p:cNvPr id="241" name="CustomShape 203"/>
          <p:cNvSpPr/>
          <p:nvPr/>
        </p:nvSpPr>
        <p:spPr>
          <a:xfrm>
            <a:off x="10911600" y="1945800"/>
            <a:ext cx="1272960" cy="17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TRANSFORM LISTS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42" name="CustomShape 204"/>
          <p:cNvSpPr/>
          <p:nvPr/>
        </p:nvSpPr>
        <p:spPr>
          <a:xfrm>
            <a:off x="11836080" y="2178720"/>
            <a:ext cx="1854720" cy="288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modify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.f, ...) Apply function to each element. Also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map_chr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map_dbl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map_dfc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map_dfr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map_int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map_lgl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modify(x, ~.+ 2)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modify_at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.at, .f, ...) Apply function to elements by name or index. Also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map_at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modify_at(x, "b", ~.+ 2)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modify_if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.p, .f, ...) Apply function to elements that 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pass a test. Also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map_if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modify_if(x, is.numeric,~.+2)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modify_depth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(.x,.depth,.f,...) Apply function to each element at a given level of a list.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modify_depth(x, 1, ~.+ 2)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243" name="CustomShape 205"/>
          <p:cNvSpPr/>
          <p:nvPr/>
        </p:nvSpPr>
        <p:spPr>
          <a:xfrm>
            <a:off x="323280" y="1890720"/>
            <a:ext cx="4140000" cy="38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 functions apply a function iteratively to each element of a list or vector.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244" name="CustomShape 206"/>
          <p:cNvSpPr/>
          <p:nvPr/>
        </p:nvSpPr>
        <p:spPr>
          <a:xfrm>
            <a:off x="2353680" y="10345680"/>
            <a:ext cx="11322360" cy="23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 algn="r">
              <a:lnSpc>
                <a:spcPct val="90000"/>
              </a:lnSpc>
            </a:pPr>
            <a:r>
              <a:rPr b="0" lang="en-CA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RStudio® is a trademark of RStudio, Inc.  •  </a:t>
            </a:r>
            <a:r>
              <a:rPr b="0" lang="en-CA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1"/>
              </a:rPr>
              <a:t>CC BY SA</a:t>
            </a:r>
            <a:r>
              <a:rPr b="0" lang="en-CA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RStudio •  </a:t>
            </a:r>
            <a:r>
              <a:rPr b="0" lang="en-CA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2"/>
              </a:rPr>
              <a:t>info@rstudio.com</a:t>
            </a:r>
            <a:r>
              <a:rPr b="0" lang="en-CA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•  844-448-1212 • </a:t>
            </a:r>
            <a:r>
              <a:rPr b="0" lang="en-CA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3"/>
              </a:rPr>
              <a:t>rstudio.com</a:t>
            </a:r>
            <a:r>
              <a:rPr b="0" lang="en-CA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•  Learn more at </a:t>
            </a:r>
            <a:r>
              <a:rPr b="1" lang="en-CA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4"/>
              </a:rPr>
              <a:t>purrr.tidyverse.org</a:t>
            </a:r>
            <a:r>
              <a:rPr b="0" lang="en-CA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•  purrr  0.2.3 •   Updated: 2017-09</a:t>
            </a:r>
            <a:endParaRPr b="0" lang="en-CA" sz="900" spc="-1" strike="noStrike">
              <a:latin typeface="Arial"/>
            </a:endParaRPr>
          </a:p>
        </p:txBody>
      </p:sp>
      <p:pic>
        <p:nvPicPr>
          <p:cNvPr id="245" name="Image" descr=""/>
          <p:cNvPicPr/>
          <p:nvPr/>
        </p:nvPicPr>
        <p:blipFill>
          <a:blip r:embed="rId5"/>
          <a:stretch/>
        </p:blipFill>
        <p:spPr>
          <a:xfrm>
            <a:off x="238680" y="9978480"/>
            <a:ext cx="1754280" cy="615960"/>
          </a:xfrm>
          <a:prstGeom prst="rect">
            <a:avLst/>
          </a:prstGeom>
          <a:ln w="12600">
            <a:noFill/>
          </a:ln>
        </p:spPr>
      </p:pic>
      <p:sp>
        <p:nvSpPr>
          <p:cNvPr id="246" name="Line 207"/>
          <p:cNvSpPr/>
          <p:nvPr/>
        </p:nvSpPr>
        <p:spPr>
          <a:xfrm>
            <a:off x="2354040" y="10337400"/>
            <a:ext cx="11321280" cy="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08"/>
          <p:cNvSpPr/>
          <p:nvPr/>
        </p:nvSpPr>
        <p:spPr>
          <a:xfrm>
            <a:off x="4796280" y="7962480"/>
            <a:ext cx="1659960" cy="330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n-CA" sz="2500" spc="-1" strike="noStrike">
                <a:solidFill>
                  <a:srgbClr val="628db5"/>
                </a:solidFill>
                <a:latin typeface="Source Sans Pro"/>
                <a:ea typeface="Source Sans Pro"/>
              </a:rPr>
              <a:t>Reduce Lists</a:t>
            </a:r>
            <a:endParaRPr b="0" lang="en-CA" sz="2500" spc="-1" strike="noStrike">
              <a:latin typeface="Arial"/>
            </a:endParaRPr>
          </a:p>
        </p:txBody>
      </p:sp>
      <p:sp>
        <p:nvSpPr>
          <p:cNvPr id="248" name="CustomShape 209"/>
          <p:cNvSpPr/>
          <p:nvPr/>
        </p:nvSpPr>
        <p:spPr>
          <a:xfrm>
            <a:off x="4799520" y="1542600"/>
            <a:ext cx="2019600" cy="330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n-CA" sz="2500" spc="-1" strike="noStrike">
                <a:solidFill>
                  <a:srgbClr val="628db5"/>
                </a:solidFill>
                <a:latin typeface="Source Sans Pro"/>
                <a:ea typeface="Source Sans Pro"/>
              </a:rPr>
              <a:t>Work with Lists</a:t>
            </a:r>
            <a:endParaRPr b="0" lang="en-CA" sz="2500" spc="-1" strike="noStrike">
              <a:latin typeface="Arial"/>
            </a:endParaRPr>
          </a:p>
        </p:txBody>
      </p:sp>
      <p:sp>
        <p:nvSpPr>
          <p:cNvPr id="249" name="Line 210"/>
          <p:cNvSpPr/>
          <p:nvPr/>
        </p:nvSpPr>
        <p:spPr>
          <a:xfrm>
            <a:off x="4814280" y="1530000"/>
            <a:ext cx="7443360" cy="360"/>
          </a:xfrm>
          <a:prstGeom prst="line">
            <a:avLst/>
          </a:prstGeom>
          <a:ln w="6480">
            <a:solidFill>
              <a:srgbClr val="53585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211"/>
          <p:cNvSpPr/>
          <p:nvPr/>
        </p:nvSpPr>
        <p:spPr>
          <a:xfrm>
            <a:off x="4813200" y="7952400"/>
            <a:ext cx="4356000" cy="0"/>
          </a:xfrm>
          <a:prstGeom prst="line">
            <a:avLst/>
          </a:prstGeom>
          <a:ln w="6480">
            <a:solidFill>
              <a:srgbClr val="53585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TextShape 212"/>
          <p:cNvSpPr txBox="1"/>
          <p:nvPr/>
        </p:nvSpPr>
        <p:spPr>
          <a:xfrm>
            <a:off x="275760" y="361080"/>
            <a:ext cx="10897920" cy="8031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>
              <a:lnSpc>
                <a:spcPct val="80000"/>
              </a:lnSpc>
            </a:pPr>
            <a:r>
              <a:rPr b="0" lang="en-CA" sz="4800" spc="-1" strike="noStrike">
                <a:solidFill>
                  <a:srgbClr val="424242"/>
                </a:solidFill>
                <a:latin typeface="Source Sans Pro Light"/>
                <a:ea typeface="Source Sans Pro Light"/>
              </a:rPr>
              <a:t>Apply functions with purrr : : </a:t>
            </a:r>
            <a:r>
              <a:rPr b="0" lang="en-CA" sz="3300" spc="-1" strike="noStrike">
                <a:solidFill>
                  <a:srgbClr val="424242"/>
                </a:solidFill>
                <a:latin typeface="Source Sans Pro Semibold"/>
                <a:ea typeface="Source Sans Pro Semibold"/>
              </a:rPr>
              <a:t>CHEAT SHEET</a:t>
            </a:r>
            <a:r>
              <a:rPr b="0" lang="en-CA" sz="4800" spc="-1" strike="noStrike">
                <a:solidFill>
                  <a:srgbClr val="424242"/>
                </a:solidFill>
                <a:latin typeface="Source Sans Pro Light"/>
                <a:ea typeface="Source Sans Pro Light"/>
              </a:rPr>
              <a:t> </a:t>
            </a:r>
            <a:endParaRPr b="0" lang="en-CA" sz="4800" spc="-1" strike="noStrike">
              <a:solidFill>
                <a:srgbClr val="4c4c4c"/>
              </a:solidFill>
              <a:latin typeface="Source Sans Pro"/>
            </a:endParaRPr>
          </a:p>
        </p:txBody>
      </p:sp>
      <p:pic>
        <p:nvPicPr>
          <p:cNvPr id="252" name="purrr.png" descr=""/>
          <p:cNvPicPr/>
          <p:nvPr/>
        </p:nvPicPr>
        <p:blipFill>
          <a:blip r:embed="rId6"/>
          <a:stretch/>
        </p:blipFill>
        <p:spPr>
          <a:xfrm>
            <a:off x="12321720" y="213480"/>
            <a:ext cx="1358640" cy="1575000"/>
          </a:xfrm>
          <a:prstGeom prst="rect">
            <a:avLst/>
          </a:prstGeom>
          <a:ln w="12600">
            <a:noFill/>
          </a:ln>
        </p:spPr>
      </p:pic>
      <p:sp>
        <p:nvSpPr>
          <p:cNvPr id="253" name="CustomShape 213"/>
          <p:cNvSpPr/>
          <p:nvPr/>
        </p:nvSpPr>
        <p:spPr>
          <a:xfrm>
            <a:off x="9422640" y="7962480"/>
            <a:ext cx="3333240" cy="330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n-CA" sz="2500" spc="-1" strike="noStrike">
                <a:solidFill>
                  <a:srgbClr val="628db5"/>
                </a:solidFill>
                <a:latin typeface="Source Sans Pro"/>
                <a:ea typeface="Source Sans Pro"/>
              </a:rPr>
              <a:t>Modify function behavior</a:t>
            </a:r>
            <a:endParaRPr b="0" lang="en-CA" sz="2500" spc="-1" strike="noStrike">
              <a:latin typeface="Arial"/>
            </a:endParaRPr>
          </a:p>
        </p:txBody>
      </p:sp>
      <p:sp>
        <p:nvSpPr>
          <p:cNvPr id="254" name="Line 214"/>
          <p:cNvSpPr/>
          <p:nvPr/>
        </p:nvSpPr>
        <p:spPr>
          <a:xfrm>
            <a:off x="9439920" y="7952400"/>
            <a:ext cx="4229280" cy="0"/>
          </a:xfrm>
          <a:prstGeom prst="line">
            <a:avLst/>
          </a:prstGeom>
          <a:ln w="6480">
            <a:solidFill>
              <a:srgbClr val="53585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5" name="Group 215"/>
          <p:cNvGrpSpPr/>
          <p:nvPr/>
        </p:nvGrpSpPr>
        <p:grpSpPr>
          <a:xfrm>
            <a:off x="4796280" y="2218320"/>
            <a:ext cx="743400" cy="794880"/>
            <a:chOff x="4796280" y="2218320"/>
            <a:chExt cx="743400" cy="794880"/>
          </a:xfrm>
        </p:grpSpPr>
        <p:grpSp>
          <p:nvGrpSpPr>
            <p:cNvPr id="256" name="Group 216"/>
            <p:cNvGrpSpPr/>
            <p:nvPr/>
          </p:nvGrpSpPr>
          <p:grpSpPr>
            <a:xfrm>
              <a:off x="4796280" y="2218320"/>
              <a:ext cx="279720" cy="794880"/>
              <a:chOff x="4796280" y="2218320"/>
              <a:chExt cx="279720" cy="794880"/>
            </a:xfrm>
          </p:grpSpPr>
          <p:sp>
            <p:nvSpPr>
              <p:cNvPr id="257" name="CustomShape 217"/>
              <p:cNvSpPr/>
              <p:nvPr/>
            </p:nvSpPr>
            <p:spPr>
              <a:xfrm>
                <a:off x="4796280" y="2218320"/>
                <a:ext cx="279720" cy="57564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aphicFrame>
            <p:nvGraphicFramePr>
              <p:cNvPr id="258" name="Table 218"/>
              <p:cNvGraphicFramePr/>
              <p:nvPr/>
            </p:nvGraphicFramePr>
            <p:xfrm>
              <a:off x="4917240" y="225180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59" name="CustomShape 219"/>
              <p:cNvSpPr/>
              <p:nvPr/>
            </p:nvSpPr>
            <p:spPr>
              <a:xfrm>
                <a:off x="4796640" y="223956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  <p:graphicFrame>
            <p:nvGraphicFramePr>
              <p:cNvPr id="260" name="Table 220"/>
              <p:cNvGraphicFramePr/>
              <p:nvPr/>
            </p:nvGraphicFramePr>
            <p:xfrm>
              <a:off x="4917240" y="237960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1" name="CustomShape 221"/>
              <p:cNvSpPr/>
              <p:nvPr/>
            </p:nvSpPr>
            <p:spPr>
              <a:xfrm>
                <a:off x="4796640" y="236736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  <p:graphicFrame>
            <p:nvGraphicFramePr>
              <p:cNvPr id="262" name="Table 222"/>
              <p:cNvGraphicFramePr/>
              <p:nvPr/>
            </p:nvGraphicFramePr>
            <p:xfrm>
              <a:off x="4917240" y="250704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3" name="CustomShape 223"/>
              <p:cNvSpPr/>
              <p:nvPr/>
            </p:nvSpPr>
            <p:spPr>
              <a:xfrm>
                <a:off x="4796640" y="249516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  <p:graphicFrame>
            <p:nvGraphicFramePr>
              <p:cNvPr id="264" name="Table 224"/>
              <p:cNvGraphicFramePr/>
              <p:nvPr/>
            </p:nvGraphicFramePr>
            <p:xfrm>
              <a:off x="4917240" y="26373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5" name="CustomShape 225"/>
              <p:cNvSpPr/>
              <p:nvPr/>
            </p:nvSpPr>
            <p:spPr>
              <a:xfrm>
                <a:off x="4796640" y="262548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d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sp>
          <p:nvSpPr>
            <p:cNvPr id="266" name="Line 226"/>
            <p:cNvSpPr/>
            <p:nvPr/>
          </p:nvSpPr>
          <p:spPr>
            <a:xfrm>
              <a:off x="5122800" y="231048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7" name="Group 227"/>
            <p:cNvGrpSpPr/>
            <p:nvPr/>
          </p:nvGrpSpPr>
          <p:grpSpPr>
            <a:xfrm>
              <a:off x="5281920" y="2240640"/>
              <a:ext cx="257760" cy="387720"/>
              <a:chOff x="5281920" y="2240640"/>
              <a:chExt cx="257760" cy="387720"/>
            </a:xfrm>
          </p:grpSpPr>
          <p:graphicFrame>
            <p:nvGraphicFramePr>
              <p:cNvPr id="268" name="Table 228"/>
              <p:cNvGraphicFramePr/>
              <p:nvPr/>
            </p:nvGraphicFramePr>
            <p:xfrm>
              <a:off x="5402520" y="225252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9" name="CustomShape 229"/>
              <p:cNvSpPr/>
              <p:nvPr/>
            </p:nvSpPr>
            <p:spPr>
              <a:xfrm>
                <a:off x="5281920" y="22406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</p:grpSp>
      <p:grpSp>
        <p:nvGrpSpPr>
          <p:cNvPr id="270" name="Group 230"/>
          <p:cNvGrpSpPr/>
          <p:nvPr/>
        </p:nvGrpSpPr>
        <p:grpSpPr>
          <a:xfrm>
            <a:off x="4796280" y="3085560"/>
            <a:ext cx="762480" cy="664560"/>
            <a:chOff x="4796280" y="3085560"/>
            <a:chExt cx="762480" cy="664560"/>
          </a:xfrm>
        </p:grpSpPr>
        <p:grpSp>
          <p:nvGrpSpPr>
            <p:cNvPr id="271" name="Group 231"/>
            <p:cNvGrpSpPr/>
            <p:nvPr/>
          </p:nvGrpSpPr>
          <p:grpSpPr>
            <a:xfrm>
              <a:off x="4796280" y="3085560"/>
              <a:ext cx="279720" cy="664560"/>
              <a:chOff x="4796280" y="3085560"/>
              <a:chExt cx="279720" cy="664560"/>
            </a:xfrm>
          </p:grpSpPr>
          <p:sp>
            <p:nvSpPr>
              <p:cNvPr id="272" name="CustomShape 232"/>
              <p:cNvSpPr/>
              <p:nvPr/>
            </p:nvSpPr>
            <p:spPr>
              <a:xfrm>
                <a:off x="4796280" y="3085560"/>
                <a:ext cx="279720" cy="43596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73" name="Group 233"/>
              <p:cNvGrpSpPr/>
              <p:nvPr/>
            </p:nvGrpSpPr>
            <p:grpSpPr>
              <a:xfrm>
                <a:off x="4796640" y="3106800"/>
                <a:ext cx="257760" cy="388080"/>
                <a:chOff x="4796640" y="3106800"/>
                <a:chExt cx="257760" cy="388080"/>
              </a:xfrm>
            </p:grpSpPr>
            <p:graphicFrame>
              <p:nvGraphicFramePr>
                <p:cNvPr id="274" name="Table 234"/>
                <p:cNvGraphicFramePr/>
                <p:nvPr/>
              </p:nvGraphicFramePr>
              <p:xfrm>
                <a:off x="4917240" y="311904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75" name="CustomShape 235"/>
                <p:cNvSpPr/>
                <p:nvPr/>
              </p:nvSpPr>
              <p:spPr>
                <a:xfrm>
                  <a:off x="4796640" y="310680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a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276" name="Group 236"/>
              <p:cNvGrpSpPr/>
              <p:nvPr/>
            </p:nvGrpSpPr>
            <p:grpSpPr>
              <a:xfrm>
                <a:off x="4796640" y="3234600"/>
                <a:ext cx="257760" cy="388080"/>
                <a:chOff x="4796640" y="3234600"/>
                <a:chExt cx="257760" cy="388080"/>
              </a:xfrm>
            </p:grpSpPr>
            <p:graphicFrame>
              <p:nvGraphicFramePr>
                <p:cNvPr id="277" name="Table 237"/>
                <p:cNvGraphicFramePr/>
                <p:nvPr/>
              </p:nvGraphicFramePr>
              <p:xfrm>
                <a:off x="4917240" y="324684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78" name="CustomShape 238"/>
                <p:cNvSpPr/>
                <p:nvPr/>
              </p:nvSpPr>
              <p:spPr>
                <a:xfrm>
                  <a:off x="4796640" y="323460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b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279" name="Group 239"/>
              <p:cNvGrpSpPr/>
              <p:nvPr/>
            </p:nvGrpSpPr>
            <p:grpSpPr>
              <a:xfrm>
                <a:off x="4796640" y="3362400"/>
                <a:ext cx="257760" cy="387720"/>
                <a:chOff x="4796640" y="3362400"/>
                <a:chExt cx="257760" cy="387720"/>
              </a:xfrm>
            </p:grpSpPr>
            <p:graphicFrame>
              <p:nvGraphicFramePr>
                <p:cNvPr id="280" name="Table 240"/>
                <p:cNvGraphicFramePr/>
                <p:nvPr/>
              </p:nvGraphicFramePr>
              <p:xfrm>
                <a:off x="4917240" y="337428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81" name="CustomShape 241"/>
                <p:cNvSpPr/>
                <p:nvPr/>
              </p:nvSpPr>
              <p:spPr>
                <a:xfrm>
                  <a:off x="4796640" y="336240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c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82" name="Line 242"/>
            <p:cNvSpPr/>
            <p:nvPr/>
          </p:nvSpPr>
          <p:spPr>
            <a:xfrm>
              <a:off x="5120280" y="317664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3" name="Group 243"/>
            <p:cNvGrpSpPr/>
            <p:nvPr/>
          </p:nvGrpSpPr>
          <p:grpSpPr>
            <a:xfrm>
              <a:off x="5279040" y="3085560"/>
              <a:ext cx="279720" cy="537120"/>
              <a:chOff x="5279040" y="3085560"/>
              <a:chExt cx="279720" cy="537120"/>
            </a:xfrm>
          </p:grpSpPr>
          <p:sp>
            <p:nvSpPr>
              <p:cNvPr id="284" name="CustomShape 244"/>
              <p:cNvSpPr/>
              <p:nvPr/>
            </p:nvSpPr>
            <p:spPr>
              <a:xfrm>
                <a:off x="5279040" y="3085560"/>
                <a:ext cx="279720" cy="29628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85" name="Group 245"/>
              <p:cNvGrpSpPr/>
              <p:nvPr/>
            </p:nvGrpSpPr>
            <p:grpSpPr>
              <a:xfrm>
                <a:off x="5279400" y="3106800"/>
                <a:ext cx="257760" cy="388080"/>
                <a:chOff x="5279400" y="3106800"/>
                <a:chExt cx="257760" cy="388080"/>
              </a:xfrm>
            </p:grpSpPr>
            <p:graphicFrame>
              <p:nvGraphicFramePr>
                <p:cNvPr id="286" name="Table 246"/>
                <p:cNvGraphicFramePr/>
                <p:nvPr/>
              </p:nvGraphicFramePr>
              <p:xfrm>
                <a:off x="5400000" y="311904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87" name="CustomShape 247"/>
                <p:cNvSpPr/>
                <p:nvPr/>
              </p:nvSpPr>
              <p:spPr>
                <a:xfrm>
                  <a:off x="5279400" y="310680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a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288" name="Group 248"/>
              <p:cNvGrpSpPr/>
              <p:nvPr/>
            </p:nvGrpSpPr>
            <p:grpSpPr>
              <a:xfrm>
                <a:off x="5279400" y="3234600"/>
                <a:ext cx="257760" cy="388080"/>
                <a:chOff x="5279400" y="3234600"/>
                <a:chExt cx="257760" cy="388080"/>
              </a:xfrm>
            </p:grpSpPr>
            <p:graphicFrame>
              <p:nvGraphicFramePr>
                <p:cNvPr id="289" name="Table 249"/>
                <p:cNvGraphicFramePr/>
                <p:nvPr/>
              </p:nvGraphicFramePr>
              <p:xfrm>
                <a:off x="5400000" y="324684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90" name="CustomShape 250"/>
                <p:cNvSpPr/>
                <p:nvPr/>
              </p:nvSpPr>
              <p:spPr>
                <a:xfrm>
                  <a:off x="5279400" y="323460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c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</p:grpSp>
      </p:grpSp>
      <p:grpSp>
        <p:nvGrpSpPr>
          <p:cNvPr id="291" name="Group 251"/>
          <p:cNvGrpSpPr/>
          <p:nvPr/>
        </p:nvGrpSpPr>
        <p:grpSpPr>
          <a:xfrm>
            <a:off x="4796280" y="4778280"/>
            <a:ext cx="762480" cy="794880"/>
            <a:chOff x="4796280" y="4778280"/>
            <a:chExt cx="762480" cy="794880"/>
          </a:xfrm>
        </p:grpSpPr>
        <p:sp>
          <p:nvSpPr>
            <p:cNvPr id="292" name="Line 252"/>
            <p:cNvSpPr/>
            <p:nvPr/>
          </p:nvSpPr>
          <p:spPr>
            <a:xfrm>
              <a:off x="5120280" y="486936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253"/>
            <p:cNvSpPr/>
            <p:nvPr/>
          </p:nvSpPr>
          <p:spPr>
            <a:xfrm>
              <a:off x="5279040" y="4778280"/>
              <a:ext cx="279720" cy="296280"/>
            </a:xfrm>
            <a:prstGeom prst="roundRect">
              <a:avLst>
                <a:gd name="adj" fmla="val 25090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4" name="Group 254"/>
            <p:cNvGrpSpPr/>
            <p:nvPr/>
          </p:nvGrpSpPr>
          <p:grpSpPr>
            <a:xfrm>
              <a:off x="5279400" y="4799880"/>
              <a:ext cx="257760" cy="387720"/>
              <a:chOff x="5279400" y="4799880"/>
              <a:chExt cx="257760" cy="387720"/>
            </a:xfrm>
          </p:grpSpPr>
          <p:graphicFrame>
            <p:nvGraphicFramePr>
              <p:cNvPr id="295" name="Table 255"/>
              <p:cNvGraphicFramePr/>
              <p:nvPr/>
            </p:nvGraphicFramePr>
            <p:xfrm>
              <a:off x="5400000" y="48117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6" name="CustomShape 256"/>
              <p:cNvSpPr/>
              <p:nvPr/>
            </p:nvSpPr>
            <p:spPr>
              <a:xfrm>
                <a:off x="5279400" y="479988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grpSp>
          <p:nvGrpSpPr>
            <p:cNvPr id="297" name="Group 257"/>
            <p:cNvGrpSpPr/>
            <p:nvPr/>
          </p:nvGrpSpPr>
          <p:grpSpPr>
            <a:xfrm>
              <a:off x="5279400" y="4927320"/>
              <a:ext cx="257760" cy="388080"/>
              <a:chOff x="5279400" y="4927320"/>
              <a:chExt cx="257760" cy="388080"/>
            </a:xfrm>
          </p:grpSpPr>
          <p:graphicFrame>
            <p:nvGraphicFramePr>
              <p:cNvPr id="298" name="Table 258"/>
              <p:cNvGraphicFramePr/>
              <p:nvPr/>
            </p:nvGraphicFramePr>
            <p:xfrm>
              <a:off x="5400000" y="49395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9" name="CustomShape 259"/>
              <p:cNvSpPr/>
              <p:nvPr/>
            </p:nvSpPr>
            <p:spPr>
              <a:xfrm>
                <a:off x="5279400" y="49273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grpSp>
          <p:nvGrpSpPr>
            <p:cNvPr id="300" name="Group 260"/>
            <p:cNvGrpSpPr/>
            <p:nvPr/>
          </p:nvGrpSpPr>
          <p:grpSpPr>
            <a:xfrm>
              <a:off x="4796280" y="4778280"/>
              <a:ext cx="279720" cy="794880"/>
              <a:chOff x="4796280" y="4778280"/>
              <a:chExt cx="279720" cy="794880"/>
            </a:xfrm>
          </p:grpSpPr>
          <p:sp>
            <p:nvSpPr>
              <p:cNvPr id="301" name="CustomShape 261"/>
              <p:cNvSpPr/>
              <p:nvPr/>
            </p:nvSpPr>
            <p:spPr>
              <a:xfrm>
                <a:off x="4796280" y="4778280"/>
                <a:ext cx="279720" cy="57564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aphicFrame>
            <p:nvGraphicFramePr>
              <p:cNvPr id="302" name="Table 262"/>
              <p:cNvGraphicFramePr/>
              <p:nvPr/>
            </p:nvGraphicFramePr>
            <p:xfrm>
              <a:off x="4917240" y="48117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3" name="CustomShape 263"/>
              <p:cNvSpPr/>
              <p:nvPr/>
            </p:nvSpPr>
            <p:spPr>
              <a:xfrm>
                <a:off x="4796640" y="479988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  <p:graphicFrame>
            <p:nvGraphicFramePr>
              <p:cNvPr id="304" name="Table 264"/>
              <p:cNvGraphicFramePr/>
              <p:nvPr/>
            </p:nvGraphicFramePr>
            <p:xfrm>
              <a:off x="4917240" y="49395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5" name="CustomShape 265"/>
              <p:cNvSpPr/>
              <p:nvPr/>
            </p:nvSpPr>
            <p:spPr>
              <a:xfrm>
                <a:off x="4796640" y="49273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  <p:graphicFrame>
            <p:nvGraphicFramePr>
              <p:cNvPr id="306" name="Table 266"/>
              <p:cNvGraphicFramePr/>
              <p:nvPr/>
            </p:nvGraphicFramePr>
            <p:xfrm>
              <a:off x="4917240" y="50673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7" name="CustomShape 267"/>
              <p:cNvSpPr/>
              <p:nvPr/>
            </p:nvSpPr>
            <p:spPr>
              <a:xfrm>
                <a:off x="4796640" y="505512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  <p:graphicFrame>
            <p:nvGraphicFramePr>
              <p:cNvPr id="308" name="Table 268"/>
              <p:cNvGraphicFramePr/>
              <p:nvPr/>
            </p:nvGraphicFramePr>
            <p:xfrm>
              <a:off x="4917240" y="519732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9" name="CustomShape 269"/>
              <p:cNvSpPr/>
              <p:nvPr/>
            </p:nvSpPr>
            <p:spPr>
              <a:xfrm>
                <a:off x="4796640" y="51854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d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</p:grpSp>
      <p:sp>
        <p:nvSpPr>
          <p:cNvPr id="310" name="CustomShape 270"/>
          <p:cNvSpPr/>
          <p:nvPr/>
        </p:nvSpPr>
        <p:spPr>
          <a:xfrm>
            <a:off x="4778640" y="1934280"/>
            <a:ext cx="878040" cy="20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FILTER LISTS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311" name="CustomShape 271"/>
          <p:cNvSpPr/>
          <p:nvPr/>
        </p:nvSpPr>
        <p:spPr>
          <a:xfrm>
            <a:off x="5775480" y="2185920"/>
            <a:ext cx="1677240" cy="37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pluck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..., .default=NULL) Select an element by name or index,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pluck(x,"b") ,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or its attribute with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attr_getter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pluck(x,"b",attr_getter("n"))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keep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.p, …) Select elements that pass a logical test.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keep(x, is.na)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discard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.p, …) Select elements that do not pass a logical test.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discard(x, is.na)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compact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.p = identity)</a:t>
            </a:r>
            <a:br/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Drop empty elements. 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compact(x)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head_while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.p, …) Return head elements  until one does not pass. Also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tail_while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head_while(x, is.character)</a:t>
            </a:r>
            <a:endParaRPr b="0" lang="en-CA" sz="1150" spc="-1" strike="noStrike">
              <a:latin typeface="Arial"/>
            </a:endParaRPr>
          </a:p>
        </p:txBody>
      </p:sp>
      <p:grpSp>
        <p:nvGrpSpPr>
          <p:cNvPr id="312" name="Group 272"/>
          <p:cNvGrpSpPr/>
          <p:nvPr/>
        </p:nvGrpSpPr>
        <p:grpSpPr>
          <a:xfrm>
            <a:off x="4796280" y="4229280"/>
            <a:ext cx="762480" cy="536760"/>
            <a:chOff x="4796280" y="4229280"/>
            <a:chExt cx="762480" cy="536760"/>
          </a:xfrm>
        </p:grpSpPr>
        <p:grpSp>
          <p:nvGrpSpPr>
            <p:cNvPr id="313" name="Group 273"/>
            <p:cNvGrpSpPr/>
            <p:nvPr/>
          </p:nvGrpSpPr>
          <p:grpSpPr>
            <a:xfrm>
              <a:off x="4796280" y="4229280"/>
              <a:ext cx="279720" cy="536760"/>
              <a:chOff x="4796280" y="4229280"/>
              <a:chExt cx="279720" cy="536760"/>
            </a:xfrm>
          </p:grpSpPr>
          <p:sp>
            <p:nvSpPr>
              <p:cNvPr id="314" name="CustomShape 274"/>
              <p:cNvSpPr/>
              <p:nvPr/>
            </p:nvSpPr>
            <p:spPr>
              <a:xfrm>
                <a:off x="4796280" y="4229280"/>
                <a:ext cx="279720" cy="43596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15" name="Group 275"/>
              <p:cNvGrpSpPr/>
              <p:nvPr/>
            </p:nvGrpSpPr>
            <p:grpSpPr>
              <a:xfrm>
                <a:off x="4796640" y="4250520"/>
                <a:ext cx="241200" cy="137880"/>
                <a:chOff x="4796640" y="4250520"/>
                <a:chExt cx="241200" cy="137880"/>
              </a:xfrm>
            </p:grpSpPr>
            <p:sp>
              <p:nvSpPr>
                <p:cNvPr id="316" name="CustomShape 276"/>
                <p:cNvSpPr/>
                <p:nvPr/>
              </p:nvSpPr>
              <p:spPr>
                <a:xfrm>
                  <a:off x="4911120" y="4288320"/>
                  <a:ext cx="126720" cy="6156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1" lang="en-CA" sz="400" spc="-1" strike="noStrike">
                      <a:solidFill>
                        <a:srgbClr val="4c4c4c"/>
                      </a:solidFill>
                      <a:latin typeface="Source Sans Pro"/>
                      <a:ea typeface="Source Sans Pro"/>
                    </a:rPr>
                    <a:t>NULL</a:t>
                  </a:r>
                  <a:endParaRPr b="0" lang="en-CA" sz="400" spc="-1" strike="noStrike">
                    <a:latin typeface="Arial"/>
                  </a:endParaRPr>
                </a:p>
              </p:txBody>
            </p:sp>
            <p:sp>
              <p:nvSpPr>
                <p:cNvPr id="317" name="CustomShape 277"/>
                <p:cNvSpPr/>
                <p:nvPr/>
              </p:nvSpPr>
              <p:spPr>
                <a:xfrm>
                  <a:off x="4796640" y="425052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a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318" name="Group 278"/>
              <p:cNvGrpSpPr/>
              <p:nvPr/>
            </p:nvGrpSpPr>
            <p:grpSpPr>
              <a:xfrm>
                <a:off x="4796640" y="4378320"/>
                <a:ext cx="257760" cy="387720"/>
                <a:chOff x="4796640" y="4378320"/>
                <a:chExt cx="257760" cy="387720"/>
              </a:xfrm>
            </p:grpSpPr>
            <p:graphicFrame>
              <p:nvGraphicFramePr>
                <p:cNvPr id="319" name="Table 279"/>
                <p:cNvGraphicFramePr/>
                <p:nvPr/>
              </p:nvGraphicFramePr>
              <p:xfrm>
                <a:off x="4917240" y="439020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20" name="CustomShape 280"/>
                <p:cNvSpPr/>
                <p:nvPr/>
              </p:nvSpPr>
              <p:spPr>
                <a:xfrm>
                  <a:off x="4796640" y="437832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b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321" name="Group 281"/>
              <p:cNvGrpSpPr/>
              <p:nvPr/>
            </p:nvGrpSpPr>
            <p:grpSpPr>
              <a:xfrm>
                <a:off x="4796640" y="4506120"/>
                <a:ext cx="241200" cy="137880"/>
                <a:chOff x="4796640" y="4506120"/>
                <a:chExt cx="241200" cy="137880"/>
              </a:xfrm>
            </p:grpSpPr>
            <p:sp>
              <p:nvSpPr>
                <p:cNvPr id="322" name="CustomShape 282"/>
                <p:cNvSpPr/>
                <p:nvPr/>
              </p:nvSpPr>
              <p:spPr>
                <a:xfrm>
                  <a:off x="4911120" y="4543920"/>
                  <a:ext cx="126720" cy="6156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1" lang="en-CA" sz="400" spc="-1" strike="noStrike">
                      <a:solidFill>
                        <a:srgbClr val="4c4c4c"/>
                      </a:solidFill>
                      <a:latin typeface="Source Sans Pro"/>
                      <a:ea typeface="Source Sans Pro"/>
                    </a:rPr>
                    <a:t>NULL</a:t>
                  </a:r>
                  <a:endParaRPr b="0" lang="en-CA" sz="400" spc="-1" strike="noStrike">
                    <a:latin typeface="Arial"/>
                  </a:endParaRPr>
                </a:p>
              </p:txBody>
            </p:sp>
            <p:sp>
              <p:nvSpPr>
                <p:cNvPr id="323" name="CustomShape 283"/>
                <p:cNvSpPr/>
                <p:nvPr/>
              </p:nvSpPr>
              <p:spPr>
                <a:xfrm>
                  <a:off x="4796640" y="450612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c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24" name="Line 284"/>
            <p:cNvSpPr/>
            <p:nvPr/>
          </p:nvSpPr>
          <p:spPr>
            <a:xfrm>
              <a:off x="5120280" y="432000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5" name="Group 285"/>
            <p:cNvGrpSpPr/>
            <p:nvPr/>
          </p:nvGrpSpPr>
          <p:grpSpPr>
            <a:xfrm>
              <a:off x="5279040" y="4229280"/>
              <a:ext cx="279720" cy="408960"/>
              <a:chOff x="5279040" y="4229280"/>
              <a:chExt cx="279720" cy="408960"/>
            </a:xfrm>
          </p:grpSpPr>
          <p:sp>
            <p:nvSpPr>
              <p:cNvPr id="326" name="CustomShape 286"/>
              <p:cNvSpPr/>
              <p:nvPr/>
            </p:nvSpPr>
            <p:spPr>
              <a:xfrm>
                <a:off x="5279040" y="4229280"/>
                <a:ext cx="279720" cy="182160"/>
              </a:xfrm>
              <a:prstGeom prst="roundRect">
                <a:avLst>
                  <a:gd name="adj" fmla="val 38507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27" name="Group 287"/>
              <p:cNvGrpSpPr/>
              <p:nvPr/>
            </p:nvGrpSpPr>
            <p:grpSpPr>
              <a:xfrm>
                <a:off x="5279400" y="4250520"/>
                <a:ext cx="257760" cy="387720"/>
                <a:chOff x="5279400" y="4250520"/>
                <a:chExt cx="257760" cy="387720"/>
              </a:xfrm>
            </p:grpSpPr>
            <p:graphicFrame>
              <p:nvGraphicFramePr>
                <p:cNvPr id="328" name="Table 288"/>
                <p:cNvGraphicFramePr/>
                <p:nvPr/>
              </p:nvGraphicFramePr>
              <p:xfrm>
                <a:off x="5400000" y="426240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29" name="CustomShape 289"/>
                <p:cNvSpPr/>
                <p:nvPr/>
              </p:nvSpPr>
              <p:spPr>
                <a:xfrm>
                  <a:off x="5279400" y="425052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b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</p:grpSp>
      </p:grpSp>
      <p:sp>
        <p:nvSpPr>
          <p:cNvPr id="330" name="CustomShape 290"/>
          <p:cNvSpPr/>
          <p:nvPr/>
        </p:nvSpPr>
        <p:spPr>
          <a:xfrm>
            <a:off x="4788360" y="5814720"/>
            <a:ext cx="1056600" cy="20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RESHAPE LISTS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331" name="CustomShape 291"/>
          <p:cNvSpPr/>
          <p:nvPr/>
        </p:nvSpPr>
        <p:spPr>
          <a:xfrm>
            <a:off x="5775480" y="6080040"/>
            <a:ext cx="1704600" cy="161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flatten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(.x) Remove a level of indexes from a list. Also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flatten_chr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flatten_dbl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flatten_dfc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flatten_dfr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flatten_int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flatten_lgl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flatten(x)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transpose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(.l, .names = NULL) Transposes the index order in a multi-level list.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transpose(x)</a:t>
            </a:r>
            <a:endParaRPr b="0" lang="en-CA" sz="1150" spc="-1" strike="noStrike">
              <a:latin typeface="Arial"/>
            </a:endParaRPr>
          </a:p>
        </p:txBody>
      </p:sp>
      <p:grpSp>
        <p:nvGrpSpPr>
          <p:cNvPr id="332" name="Group 292"/>
          <p:cNvGrpSpPr/>
          <p:nvPr/>
        </p:nvGrpSpPr>
        <p:grpSpPr>
          <a:xfrm>
            <a:off x="4796280" y="7119000"/>
            <a:ext cx="852480" cy="544320"/>
            <a:chOff x="4796280" y="7119000"/>
            <a:chExt cx="852480" cy="544320"/>
          </a:xfrm>
        </p:grpSpPr>
        <p:sp>
          <p:nvSpPr>
            <p:cNvPr id="333" name="CustomShape 293"/>
            <p:cNvSpPr/>
            <p:nvPr/>
          </p:nvSpPr>
          <p:spPr>
            <a:xfrm>
              <a:off x="4796280" y="7122600"/>
              <a:ext cx="355680" cy="540720"/>
            </a:xfrm>
            <a:prstGeom prst="roundRect">
              <a:avLst>
                <a:gd name="adj" fmla="val 12590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294"/>
            <p:cNvSpPr/>
            <p:nvPr/>
          </p:nvSpPr>
          <p:spPr>
            <a:xfrm>
              <a:off x="4809240" y="724824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 Light"/>
                  <a:ea typeface="Source Sans Pro Light"/>
                </a:rPr>
                <a:t>a</a:t>
              </a:r>
              <a:endParaRPr b="0" lang="en-CA" sz="900" spc="-1" strike="noStrike">
                <a:latin typeface="Arial"/>
              </a:endParaRPr>
            </a:p>
          </p:txBody>
        </p:sp>
        <p:sp>
          <p:nvSpPr>
            <p:cNvPr id="335" name="CustomShape 295"/>
            <p:cNvSpPr/>
            <p:nvPr/>
          </p:nvSpPr>
          <p:spPr>
            <a:xfrm>
              <a:off x="4809240" y="737604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 Light"/>
                  <a:ea typeface="Source Sans Pro Light"/>
                </a:rPr>
                <a:t>b</a:t>
              </a:r>
              <a:endParaRPr b="0" lang="en-CA" sz="900" spc="-1" strike="noStrike">
                <a:latin typeface="Arial"/>
              </a:endParaRPr>
            </a:p>
          </p:txBody>
        </p:sp>
        <p:sp>
          <p:nvSpPr>
            <p:cNvPr id="336" name="CustomShape 296"/>
            <p:cNvSpPr/>
            <p:nvPr/>
          </p:nvSpPr>
          <p:spPr>
            <a:xfrm>
              <a:off x="4809240" y="749124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 Light"/>
                  <a:ea typeface="Source Sans Pro Light"/>
                </a:rPr>
                <a:t>c</a:t>
              </a:r>
              <a:endParaRPr b="0" lang="en-CA" sz="900" spc="-1" strike="noStrike">
                <a:latin typeface="Arial"/>
              </a:endParaRPr>
            </a:p>
          </p:txBody>
        </p:sp>
        <p:grpSp>
          <p:nvGrpSpPr>
            <p:cNvPr id="337" name="Group 297"/>
            <p:cNvGrpSpPr/>
            <p:nvPr/>
          </p:nvGrpSpPr>
          <p:grpSpPr>
            <a:xfrm>
              <a:off x="4923720" y="7406640"/>
              <a:ext cx="168120" cy="76680"/>
              <a:chOff x="4923720" y="7406640"/>
              <a:chExt cx="168120" cy="76680"/>
            </a:xfrm>
          </p:grpSpPr>
          <p:sp>
            <p:nvSpPr>
              <p:cNvPr id="338" name="CustomShape 298"/>
              <p:cNvSpPr/>
              <p:nvPr/>
            </p:nvSpPr>
            <p:spPr>
              <a:xfrm>
                <a:off x="4923720" y="740736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CustomShape 299"/>
              <p:cNvSpPr/>
              <p:nvPr/>
            </p:nvSpPr>
            <p:spPr>
              <a:xfrm>
                <a:off x="5015880" y="740664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0" name="CustomShape 300"/>
            <p:cNvSpPr/>
            <p:nvPr/>
          </p:nvSpPr>
          <p:spPr>
            <a:xfrm>
              <a:off x="4923720" y="7535160"/>
              <a:ext cx="75960" cy="75960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301"/>
            <p:cNvSpPr/>
            <p:nvPr/>
          </p:nvSpPr>
          <p:spPr>
            <a:xfrm>
              <a:off x="4923720" y="7280280"/>
              <a:ext cx="75960" cy="75960"/>
            </a:xfrm>
            <a:prstGeom prst="rect">
              <a:avLst/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302"/>
            <p:cNvSpPr/>
            <p:nvPr/>
          </p:nvSpPr>
          <p:spPr>
            <a:xfrm>
              <a:off x="5015880" y="7279560"/>
              <a:ext cx="75960" cy="75960"/>
            </a:xfrm>
            <a:prstGeom prst="rect">
              <a:avLst/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303"/>
            <p:cNvSpPr/>
            <p:nvPr/>
          </p:nvSpPr>
          <p:spPr>
            <a:xfrm>
              <a:off x="4890240" y="711900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 Light"/>
                  <a:ea typeface="Source Sans Pro Light"/>
                </a:rPr>
                <a:t>x</a:t>
              </a:r>
              <a:endParaRPr b="0" lang="en-CA" sz="900" spc="-1" strike="noStrike">
                <a:latin typeface="Arial"/>
              </a:endParaRPr>
            </a:p>
          </p:txBody>
        </p:sp>
        <p:sp>
          <p:nvSpPr>
            <p:cNvPr id="344" name="CustomShape 304"/>
            <p:cNvSpPr/>
            <p:nvPr/>
          </p:nvSpPr>
          <p:spPr>
            <a:xfrm>
              <a:off x="4982400" y="711900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 Light"/>
                  <a:ea typeface="Source Sans Pro Light"/>
                </a:rPr>
                <a:t>y</a:t>
              </a:r>
              <a:endParaRPr b="0" lang="en-CA" sz="900" spc="-1" strike="noStrike">
                <a:latin typeface="Arial"/>
              </a:endParaRPr>
            </a:p>
          </p:txBody>
        </p:sp>
        <p:sp>
          <p:nvSpPr>
            <p:cNvPr id="345" name="CustomShape 305"/>
            <p:cNvSpPr/>
            <p:nvPr/>
          </p:nvSpPr>
          <p:spPr>
            <a:xfrm>
              <a:off x="4817160" y="7263360"/>
              <a:ext cx="317520" cy="107640"/>
            </a:xfrm>
            <a:prstGeom prst="roundRect">
              <a:avLst>
                <a:gd name="adj" fmla="val 38235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306"/>
            <p:cNvSpPr/>
            <p:nvPr/>
          </p:nvSpPr>
          <p:spPr>
            <a:xfrm>
              <a:off x="4813920" y="7391160"/>
              <a:ext cx="317520" cy="107640"/>
            </a:xfrm>
            <a:prstGeom prst="roundRect">
              <a:avLst>
                <a:gd name="adj" fmla="val 38235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307"/>
            <p:cNvSpPr/>
            <p:nvPr/>
          </p:nvSpPr>
          <p:spPr>
            <a:xfrm>
              <a:off x="4813920" y="7518960"/>
              <a:ext cx="317520" cy="107640"/>
            </a:xfrm>
            <a:prstGeom prst="roundRect">
              <a:avLst>
                <a:gd name="adj" fmla="val 38235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Line 308"/>
            <p:cNvSpPr/>
            <p:nvPr/>
          </p:nvSpPr>
          <p:spPr>
            <a:xfrm>
              <a:off x="5176080" y="7317360"/>
              <a:ext cx="8856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9" name="Group 309"/>
            <p:cNvGrpSpPr/>
            <p:nvPr/>
          </p:nvGrpSpPr>
          <p:grpSpPr>
            <a:xfrm>
              <a:off x="5280120" y="7122600"/>
              <a:ext cx="368640" cy="540720"/>
              <a:chOff x="5280120" y="7122600"/>
              <a:chExt cx="368640" cy="540720"/>
            </a:xfrm>
          </p:grpSpPr>
          <p:sp>
            <p:nvSpPr>
              <p:cNvPr id="350" name="CustomShape 310"/>
              <p:cNvSpPr/>
              <p:nvPr/>
            </p:nvSpPr>
            <p:spPr>
              <a:xfrm flipH="1" rot="16200000">
                <a:off x="5405040" y="7530480"/>
                <a:ext cx="75960" cy="75960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CustomShape 311"/>
              <p:cNvSpPr/>
              <p:nvPr/>
            </p:nvSpPr>
            <p:spPr>
              <a:xfrm>
                <a:off x="5280120" y="7122600"/>
                <a:ext cx="368640" cy="540720"/>
              </a:xfrm>
              <a:prstGeom prst="roundRect">
                <a:avLst>
                  <a:gd name="adj" fmla="val 12156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CustomShape 312"/>
              <p:cNvSpPr/>
              <p:nvPr/>
            </p:nvSpPr>
            <p:spPr>
              <a:xfrm>
                <a:off x="5280480" y="72482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353" name="CustomShape 313"/>
              <p:cNvSpPr/>
              <p:nvPr/>
            </p:nvSpPr>
            <p:spPr>
              <a:xfrm>
                <a:off x="5280480" y="73760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354" name="CustomShape 314"/>
              <p:cNvSpPr/>
              <p:nvPr/>
            </p:nvSpPr>
            <p:spPr>
              <a:xfrm>
                <a:off x="5280480" y="74912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355" name="CustomShape 315"/>
              <p:cNvSpPr/>
              <p:nvPr/>
            </p:nvSpPr>
            <p:spPr>
              <a:xfrm>
                <a:off x="5374080" y="713160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x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356" name="CustomShape 316"/>
              <p:cNvSpPr/>
              <p:nvPr/>
            </p:nvSpPr>
            <p:spPr>
              <a:xfrm>
                <a:off x="5504040" y="713160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y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357" name="CustomShape 317"/>
              <p:cNvSpPr/>
              <p:nvPr/>
            </p:nvSpPr>
            <p:spPr>
              <a:xfrm flipH="1" rot="16200000">
                <a:off x="5533200" y="728280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CustomShape 318"/>
              <p:cNvSpPr/>
              <p:nvPr/>
            </p:nvSpPr>
            <p:spPr>
              <a:xfrm flipH="1" rot="16200000">
                <a:off x="5532480" y="740052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CustomShape 319"/>
              <p:cNvSpPr/>
              <p:nvPr/>
            </p:nvSpPr>
            <p:spPr>
              <a:xfrm flipH="1" rot="16200000">
                <a:off x="5405760" y="728280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CustomShape 320"/>
              <p:cNvSpPr/>
              <p:nvPr/>
            </p:nvSpPr>
            <p:spPr>
              <a:xfrm flipH="1" rot="16200000">
                <a:off x="5405040" y="740052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CustomShape 321"/>
              <p:cNvSpPr/>
              <p:nvPr/>
            </p:nvSpPr>
            <p:spPr>
              <a:xfrm flipH="1" rot="16200000">
                <a:off x="5201640" y="7338600"/>
                <a:ext cx="482760" cy="107640"/>
              </a:xfrm>
              <a:prstGeom prst="roundRect">
                <a:avLst>
                  <a:gd name="adj" fmla="val 3823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CustomShape 322"/>
              <p:cNvSpPr/>
              <p:nvPr/>
            </p:nvSpPr>
            <p:spPr>
              <a:xfrm flipH="1" rot="16200000">
                <a:off x="5329440" y="7338600"/>
                <a:ext cx="482760" cy="107640"/>
              </a:xfrm>
              <a:prstGeom prst="roundRect">
                <a:avLst>
                  <a:gd name="adj" fmla="val 3823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63" name="Group 323"/>
          <p:cNvGrpSpPr/>
          <p:nvPr/>
        </p:nvGrpSpPr>
        <p:grpSpPr>
          <a:xfrm>
            <a:off x="4796280" y="6118200"/>
            <a:ext cx="748800" cy="639000"/>
            <a:chOff x="4796280" y="6118200"/>
            <a:chExt cx="748800" cy="639000"/>
          </a:xfrm>
        </p:grpSpPr>
        <p:sp>
          <p:nvSpPr>
            <p:cNvPr id="364" name="CustomShape 324"/>
            <p:cNvSpPr/>
            <p:nvPr/>
          </p:nvSpPr>
          <p:spPr>
            <a:xfrm>
              <a:off x="4796280" y="6118200"/>
              <a:ext cx="406440" cy="435960"/>
            </a:xfrm>
            <a:prstGeom prst="roundRect">
              <a:avLst>
                <a:gd name="adj" fmla="val 17260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25"/>
            <p:cNvSpPr/>
            <p:nvPr/>
          </p:nvSpPr>
          <p:spPr>
            <a:xfrm>
              <a:off x="4796640" y="613944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 Light"/>
                  <a:ea typeface="Source Sans Pro Light"/>
                </a:rPr>
                <a:t>a</a:t>
              </a:r>
              <a:endParaRPr b="0" lang="en-CA" sz="900" spc="-1" strike="noStrike">
                <a:latin typeface="Arial"/>
              </a:endParaRPr>
            </a:p>
          </p:txBody>
        </p:sp>
        <p:sp>
          <p:nvSpPr>
            <p:cNvPr id="366" name="CustomShape 326"/>
            <p:cNvSpPr/>
            <p:nvPr/>
          </p:nvSpPr>
          <p:spPr>
            <a:xfrm>
              <a:off x="4796640" y="626724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 Light"/>
                  <a:ea typeface="Source Sans Pro Light"/>
                </a:rPr>
                <a:t>b</a:t>
              </a:r>
              <a:endParaRPr b="0" lang="en-CA" sz="900" spc="-1" strike="noStrike">
                <a:latin typeface="Arial"/>
              </a:endParaRPr>
            </a:p>
          </p:txBody>
        </p:sp>
        <p:sp>
          <p:nvSpPr>
            <p:cNvPr id="367" name="CustomShape 327"/>
            <p:cNvSpPr/>
            <p:nvPr/>
          </p:nvSpPr>
          <p:spPr>
            <a:xfrm>
              <a:off x="4796640" y="639504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 Light"/>
                  <a:ea typeface="Source Sans Pro Light"/>
                </a:rPr>
                <a:t>c</a:t>
              </a:r>
              <a:endParaRPr b="0" lang="en-CA" sz="900" spc="-1" strike="noStrike">
                <a:latin typeface="Arial"/>
              </a:endParaRPr>
            </a:p>
          </p:txBody>
        </p:sp>
        <p:sp>
          <p:nvSpPr>
            <p:cNvPr id="368" name="Line 328"/>
            <p:cNvSpPr/>
            <p:nvPr/>
          </p:nvSpPr>
          <p:spPr>
            <a:xfrm>
              <a:off x="5234760" y="620928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9" name="Group 329"/>
            <p:cNvGrpSpPr/>
            <p:nvPr/>
          </p:nvGrpSpPr>
          <p:grpSpPr>
            <a:xfrm>
              <a:off x="4911120" y="6297840"/>
              <a:ext cx="167760" cy="76680"/>
              <a:chOff x="4911120" y="6297840"/>
              <a:chExt cx="167760" cy="76680"/>
            </a:xfrm>
          </p:grpSpPr>
          <p:sp>
            <p:nvSpPr>
              <p:cNvPr id="370" name="CustomShape 330"/>
              <p:cNvSpPr/>
              <p:nvPr/>
            </p:nvSpPr>
            <p:spPr>
              <a:xfrm>
                <a:off x="4911120" y="629856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CustomShape 331"/>
              <p:cNvSpPr/>
              <p:nvPr/>
            </p:nvSpPr>
            <p:spPr>
              <a:xfrm>
                <a:off x="5002920" y="629784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2" name="CustomShape 332"/>
            <p:cNvSpPr/>
            <p:nvPr/>
          </p:nvSpPr>
          <p:spPr>
            <a:xfrm>
              <a:off x="4911120" y="6426360"/>
              <a:ext cx="75960" cy="75960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3" name="Group 333"/>
            <p:cNvGrpSpPr/>
            <p:nvPr/>
          </p:nvGrpSpPr>
          <p:grpSpPr>
            <a:xfrm>
              <a:off x="4911120" y="6170400"/>
              <a:ext cx="259920" cy="76680"/>
              <a:chOff x="4911120" y="6170400"/>
              <a:chExt cx="259920" cy="76680"/>
            </a:xfrm>
          </p:grpSpPr>
          <p:sp>
            <p:nvSpPr>
              <p:cNvPr id="374" name="CustomShape 334"/>
              <p:cNvSpPr/>
              <p:nvPr/>
            </p:nvSpPr>
            <p:spPr>
              <a:xfrm>
                <a:off x="4911120" y="617112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CustomShape 335"/>
              <p:cNvSpPr/>
              <p:nvPr/>
            </p:nvSpPr>
            <p:spPr>
              <a:xfrm>
                <a:off x="5002920" y="617040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CustomShape 336"/>
              <p:cNvSpPr/>
              <p:nvPr/>
            </p:nvSpPr>
            <p:spPr>
              <a:xfrm>
                <a:off x="5095080" y="617040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7" name="CustomShape 337"/>
            <p:cNvSpPr/>
            <p:nvPr/>
          </p:nvSpPr>
          <p:spPr>
            <a:xfrm>
              <a:off x="5393160" y="6118200"/>
              <a:ext cx="151920" cy="639000"/>
            </a:xfrm>
            <a:prstGeom prst="roundRect">
              <a:avLst>
                <a:gd name="adj" fmla="val 36665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8" name="Group 338"/>
            <p:cNvGrpSpPr/>
            <p:nvPr/>
          </p:nvGrpSpPr>
          <p:grpSpPr>
            <a:xfrm>
              <a:off x="5431320" y="6170760"/>
              <a:ext cx="75960" cy="534240"/>
              <a:chOff x="5431320" y="6170760"/>
              <a:chExt cx="75960" cy="534240"/>
            </a:xfrm>
          </p:grpSpPr>
          <p:sp>
            <p:nvSpPr>
              <p:cNvPr id="379" name="CustomShape 339"/>
              <p:cNvSpPr/>
              <p:nvPr/>
            </p:nvSpPr>
            <p:spPr>
              <a:xfrm rot="16200000">
                <a:off x="5431320" y="653760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CustomShape 340"/>
              <p:cNvSpPr/>
              <p:nvPr/>
            </p:nvSpPr>
            <p:spPr>
              <a:xfrm rot="16200000">
                <a:off x="5431320" y="6445800"/>
                <a:ext cx="75960" cy="7596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CustomShape 341"/>
              <p:cNvSpPr/>
              <p:nvPr/>
            </p:nvSpPr>
            <p:spPr>
              <a:xfrm>
                <a:off x="5431320" y="6629040"/>
                <a:ext cx="75960" cy="75960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CustomShape 342"/>
              <p:cNvSpPr/>
              <p:nvPr/>
            </p:nvSpPr>
            <p:spPr>
              <a:xfrm rot="16200000">
                <a:off x="5431320" y="635400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CustomShape 343"/>
              <p:cNvSpPr/>
              <p:nvPr/>
            </p:nvSpPr>
            <p:spPr>
              <a:xfrm rot="16200000">
                <a:off x="5431320" y="626256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CustomShape 344"/>
              <p:cNvSpPr/>
              <p:nvPr/>
            </p:nvSpPr>
            <p:spPr>
              <a:xfrm rot="16200000">
                <a:off x="5431320" y="617076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85" name="Group 345"/>
          <p:cNvGrpSpPr/>
          <p:nvPr/>
        </p:nvGrpSpPr>
        <p:grpSpPr>
          <a:xfrm>
            <a:off x="7861320" y="5085000"/>
            <a:ext cx="729360" cy="531360"/>
            <a:chOff x="7861320" y="5085000"/>
            <a:chExt cx="729360" cy="531360"/>
          </a:xfrm>
        </p:grpSpPr>
        <p:grpSp>
          <p:nvGrpSpPr>
            <p:cNvPr id="386" name="Group 346"/>
            <p:cNvGrpSpPr/>
            <p:nvPr/>
          </p:nvGrpSpPr>
          <p:grpSpPr>
            <a:xfrm>
              <a:off x="7861320" y="5085000"/>
              <a:ext cx="444600" cy="531360"/>
              <a:chOff x="7861320" y="5085000"/>
              <a:chExt cx="444600" cy="531360"/>
            </a:xfrm>
          </p:grpSpPr>
          <p:sp>
            <p:nvSpPr>
              <p:cNvPr id="387" name="CustomShape 347"/>
              <p:cNvSpPr/>
              <p:nvPr/>
            </p:nvSpPr>
            <p:spPr>
              <a:xfrm>
                <a:off x="7861320" y="5101200"/>
                <a:ext cx="444600" cy="515160"/>
              </a:xfrm>
              <a:prstGeom prst="roundRect">
                <a:avLst>
                  <a:gd name="adj" fmla="val 1007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CustomShape 348"/>
              <p:cNvSpPr/>
              <p:nvPr/>
            </p:nvSpPr>
            <p:spPr>
              <a:xfrm>
                <a:off x="7874280" y="52142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389" name="CustomShape 349"/>
              <p:cNvSpPr/>
              <p:nvPr/>
            </p:nvSpPr>
            <p:spPr>
              <a:xfrm>
                <a:off x="7874280" y="53420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390" name="CustomShape 350"/>
              <p:cNvSpPr/>
              <p:nvPr/>
            </p:nvSpPr>
            <p:spPr>
              <a:xfrm>
                <a:off x="7874280" y="54572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  <p:grpSp>
            <p:nvGrpSpPr>
              <p:cNvPr id="391" name="Group 351"/>
              <p:cNvGrpSpPr/>
              <p:nvPr/>
            </p:nvGrpSpPr>
            <p:grpSpPr>
              <a:xfrm>
                <a:off x="7988400" y="5372640"/>
                <a:ext cx="168120" cy="76680"/>
                <a:chOff x="7988400" y="5372640"/>
                <a:chExt cx="168120" cy="76680"/>
              </a:xfrm>
            </p:grpSpPr>
            <p:sp>
              <p:nvSpPr>
                <p:cNvPr id="392" name="CustomShape 352"/>
                <p:cNvSpPr/>
                <p:nvPr/>
              </p:nvSpPr>
              <p:spPr>
                <a:xfrm>
                  <a:off x="7988400" y="5373360"/>
                  <a:ext cx="75960" cy="75960"/>
                </a:xfrm>
                <a:prstGeom prst="rect">
                  <a:avLst/>
                </a:prstGeom>
                <a:solidFill>
                  <a:schemeClr val="accent2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3" name="CustomShape 353"/>
                <p:cNvSpPr/>
                <p:nvPr/>
              </p:nvSpPr>
              <p:spPr>
                <a:xfrm>
                  <a:off x="8080560" y="5372640"/>
                  <a:ext cx="75960" cy="75960"/>
                </a:xfrm>
                <a:prstGeom prst="rect">
                  <a:avLst/>
                </a:prstGeom>
                <a:solidFill>
                  <a:schemeClr val="accent2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94" name="CustomShape 354"/>
              <p:cNvSpPr/>
              <p:nvPr/>
            </p:nvSpPr>
            <p:spPr>
              <a:xfrm>
                <a:off x="7988400" y="550116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95" name="Group 355"/>
              <p:cNvGrpSpPr/>
              <p:nvPr/>
            </p:nvGrpSpPr>
            <p:grpSpPr>
              <a:xfrm>
                <a:off x="7988400" y="5245200"/>
                <a:ext cx="260280" cy="77040"/>
                <a:chOff x="7988400" y="5245200"/>
                <a:chExt cx="260280" cy="77040"/>
              </a:xfrm>
            </p:grpSpPr>
            <p:sp>
              <p:nvSpPr>
                <p:cNvPr id="396" name="CustomShape 356"/>
                <p:cNvSpPr/>
                <p:nvPr/>
              </p:nvSpPr>
              <p:spPr>
                <a:xfrm>
                  <a:off x="7988400" y="5246280"/>
                  <a:ext cx="75960" cy="75960"/>
                </a:xfrm>
                <a:prstGeom prst="rect">
                  <a:avLst/>
                </a:prstGeom>
                <a:solidFill>
                  <a:schemeClr val="accent2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7" name="CustomShape 357"/>
                <p:cNvSpPr/>
                <p:nvPr/>
              </p:nvSpPr>
              <p:spPr>
                <a:xfrm>
                  <a:off x="8080560" y="5245200"/>
                  <a:ext cx="75960" cy="75960"/>
                </a:xfrm>
                <a:prstGeom prst="rect">
                  <a:avLst/>
                </a:prstGeom>
                <a:solidFill>
                  <a:schemeClr val="accent2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8" name="CustomShape 358"/>
                <p:cNvSpPr/>
                <p:nvPr/>
              </p:nvSpPr>
              <p:spPr>
                <a:xfrm>
                  <a:off x="8172720" y="5245200"/>
                  <a:ext cx="75960" cy="75960"/>
                </a:xfrm>
                <a:prstGeom prst="rect">
                  <a:avLst/>
                </a:prstGeom>
                <a:solidFill>
                  <a:schemeClr val="accent2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99" name="CustomShape 359"/>
              <p:cNvSpPr/>
              <p:nvPr/>
            </p:nvSpPr>
            <p:spPr>
              <a:xfrm>
                <a:off x="7955280" y="508500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x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400" name="CustomShape 360"/>
              <p:cNvSpPr/>
              <p:nvPr/>
            </p:nvSpPr>
            <p:spPr>
              <a:xfrm>
                <a:off x="8047440" y="508500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y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401" name="CustomShape 361"/>
              <p:cNvSpPr/>
              <p:nvPr/>
            </p:nvSpPr>
            <p:spPr>
              <a:xfrm>
                <a:off x="8145720" y="508500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z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402" name="CustomShape 362"/>
              <p:cNvSpPr/>
              <p:nvPr/>
            </p:nvSpPr>
            <p:spPr>
              <a:xfrm>
                <a:off x="7881840" y="5229360"/>
                <a:ext cx="406440" cy="107640"/>
              </a:xfrm>
              <a:prstGeom prst="roundRect">
                <a:avLst>
                  <a:gd name="adj" fmla="val 38235"/>
                </a:avLst>
              </a:prstGeom>
              <a:noFill/>
              <a:ln w="648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CustomShape 363"/>
              <p:cNvSpPr/>
              <p:nvPr/>
            </p:nvSpPr>
            <p:spPr>
              <a:xfrm>
                <a:off x="7878600" y="5357160"/>
                <a:ext cx="406440" cy="107640"/>
              </a:xfrm>
              <a:prstGeom prst="roundRect">
                <a:avLst>
                  <a:gd name="adj" fmla="val 38235"/>
                </a:avLst>
              </a:prstGeom>
              <a:noFill/>
              <a:ln w="648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CustomShape 364"/>
              <p:cNvSpPr/>
              <p:nvPr/>
            </p:nvSpPr>
            <p:spPr>
              <a:xfrm>
                <a:off x="7878600" y="5484960"/>
                <a:ext cx="406440" cy="107640"/>
              </a:xfrm>
              <a:prstGeom prst="roundRect">
                <a:avLst>
                  <a:gd name="adj" fmla="val 38235"/>
                </a:avLst>
              </a:prstGeom>
              <a:noFill/>
              <a:ln w="648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5" name="Line 365"/>
            <p:cNvSpPr/>
            <p:nvPr/>
          </p:nvSpPr>
          <p:spPr>
            <a:xfrm>
              <a:off x="8342280" y="519444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366"/>
            <p:cNvSpPr/>
            <p:nvPr/>
          </p:nvSpPr>
          <p:spPr>
            <a:xfrm>
              <a:off x="8463960" y="512172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2</a:t>
              </a:r>
              <a:endParaRPr b="0" lang="en-CA" sz="900" spc="-1" strike="noStrike">
                <a:latin typeface="Arial"/>
              </a:endParaRPr>
            </a:p>
          </p:txBody>
        </p:sp>
      </p:grpSp>
      <p:grpSp>
        <p:nvGrpSpPr>
          <p:cNvPr id="407" name="Group 367"/>
          <p:cNvGrpSpPr/>
          <p:nvPr/>
        </p:nvGrpSpPr>
        <p:grpSpPr>
          <a:xfrm>
            <a:off x="7861320" y="2238120"/>
            <a:ext cx="802080" cy="664560"/>
            <a:chOff x="7861320" y="2238120"/>
            <a:chExt cx="802080" cy="664560"/>
          </a:xfrm>
        </p:grpSpPr>
        <p:sp>
          <p:nvSpPr>
            <p:cNvPr id="408" name="CustomShape 368"/>
            <p:cNvSpPr/>
            <p:nvPr/>
          </p:nvSpPr>
          <p:spPr>
            <a:xfrm>
              <a:off x="7861320" y="2238120"/>
              <a:ext cx="279720" cy="435960"/>
            </a:xfrm>
            <a:prstGeom prst="roundRect">
              <a:avLst>
                <a:gd name="adj" fmla="val 25090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09" name="Group 369"/>
            <p:cNvGrpSpPr/>
            <p:nvPr/>
          </p:nvGrpSpPr>
          <p:grpSpPr>
            <a:xfrm>
              <a:off x="7861680" y="2259360"/>
              <a:ext cx="257760" cy="388080"/>
              <a:chOff x="7861680" y="2259360"/>
              <a:chExt cx="257760" cy="388080"/>
            </a:xfrm>
          </p:grpSpPr>
          <p:graphicFrame>
            <p:nvGraphicFramePr>
              <p:cNvPr id="410" name="Table 370"/>
              <p:cNvGraphicFramePr/>
              <p:nvPr/>
            </p:nvGraphicFramePr>
            <p:xfrm>
              <a:off x="7982280" y="227160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11" name="CustomShape 371"/>
              <p:cNvSpPr/>
              <p:nvPr/>
            </p:nvSpPr>
            <p:spPr>
              <a:xfrm>
                <a:off x="7861680" y="225936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grpSp>
          <p:nvGrpSpPr>
            <p:cNvPr id="412" name="Group 372"/>
            <p:cNvGrpSpPr/>
            <p:nvPr/>
          </p:nvGrpSpPr>
          <p:grpSpPr>
            <a:xfrm>
              <a:off x="7861680" y="2387160"/>
              <a:ext cx="257760" cy="387720"/>
              <a:chOff x="7861680" y="2387160"/>
              <a:chExt cx="257760" cy="387720"/>
            </a:xfrm>
          </p:grpSpPr>
          <p:graphicFrame>
            <p:nvGraphicFramePr>
              <p:cNvPr id="413" name="Table 373"/>
              <p:cNvGraphicFramePr/>
              <p:nvPr/>
            </p:nvGraphicFramePr>
            <p:xfrm>
              <a:off x="7982280" y="239904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14" name="CustomShape 374"/>
              <p:cNvSpPr/>
              <p:nvPr/>
            </p:nvSpPr>
            <p:spPr>
              <a:xfrm>
                <a:off x="7861680" y="238716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grpSp>
          <p:nvGrpSpPr>
            <p:cNvPr id="415" name="Group 375"/>
            <p:cNvGrpSpPr/>
            <p:nvPr/>
          </p:nvGrpSpPr>
          <p:grpSpPr>
            <a:xfrm>
              <a:off x="7861680" y="2514960"/>
              <a:ext cx="257760" cy="387720"/>
              <a:chOff x="7861680" y="2514960"/>
              <a:chExt cx="257760" cy="387720"/>
            </a:xfrm>
          </p:grpSpPr>
          <p:graphicFrame>
            <p:nvGraphicFramePr>
              <p:cNvPr id="416" name="Table 376"/>
              <p:cNvGraphicFramePr/>
              <p:nvPr/>
            </p:nvGraphicFramePr>
            <p:xfrm>
              <a:off x="7982280" y="252684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17" name="CustomShape 377"/>
              <p:cNvSpPr/>
              <p:nvPr/>
            </p:nvSpPr>
            <p:spPr>
              <a:xfrm>
                <a:off x="7861680" y="251496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sp>
          <p:nvSpPr>
            <p:cNvPr id="418" name="Line 378"/>
            <p:cNvSpPr/>
            <p:nvPr/>
          </p:nvSpPr>
          <p:spPr>
            <a:xfrm>
              <a:off x="8185320" y="232920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379"/>
            <p:cNvSpPr/>
            <p:nvPr/>
          </p:nvSpPr>
          <p:spPr>
            <a:xfrm>
              <a:off x="8357040" y="2262240"/>
              <a:ext cx="306360" cy="107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</a:pPr>
              <a:r>
                <a:rPr b="0" lang="en-CA" sz="7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FALSE</a:t>
              </a:r>
              <a:endParaRPr b="0" lang="en-CA" sz="700" spc="-1" strike="noStrike">
                <a:latin typeface="Arial"/>
              </a:endParaRPr>
            </a:p>
          </p:txBody>
        </p:sp>
      </p:grpSp>
      <p:grpSp>
        <p:nvGrpSpPr>
          <p:cNvPr id="420" name="Group 380"/>
          <p:cNvGrpSpPr/>
          <p:nvPr/>
        </p:nvGrpSpPr>
        <p:grpSpPr>
          <a:xfrm>
            <a:off x="7861320" y="3374640"/>
            <a:ext cx="802080" cy="664560"/>
            <a:chOff x="7861320" y="3374640"/>
            <a:chExt cx="802080" cy="664560"/>
          </a:xfrm>
        </p:grpSpPr>
        <p:sp>
          <p:nvSpPr>
            <p:cNvPr id="421" name="CustomShape 381"/>
            <p:cNvSpPr/>
            <p:nvPr/>
          </p:nvSpPr>
          <p:spPr>
            <a:xfrm>
              <a:off x="7861320" y="3374640"/>
              <a:ext cx="279720" cy="435960"/>
            </a:xfrm>
            <a:prstGeom prst="roundRect">
              <a:avLst>
                <a:gd name="adj" fmla="val 25090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2" name="Group 382"/>
            <p:cNvGrpSpPr/>
            <p:nvPr/>
          </p:nvGrpSpPr>
          <p:grpSpPr>
            <a:xfrm>
              <a:off x="7861680" y="3395880"/>
              <a:ext cx="257760" cy="387720"/>
              <a:chOff x="7861680" y="3395880"/>
              <a:chExt cx="257760" cy="387720"/>
            </a:xfrm>
          </p:grpSpPr>
          <p:graphicFrame>
            <p:nvGraphicFramePr>
              <p:cNvPr id="423" name="Table 383"/>
              <p:cNvGraphicFramePr/>
              <p:nvPr/>
            </p:nvGraphicFramePr>
            <p:xfrm>
              <a:off x="7982280" y="34077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24" name="CustomShape 384"/>
              <p:cNvSpPr/>
              <p:nvPr/>
            </p:nvSpPr>
            <p:spPr>
              <a:xfrm>
                <a:off x="7861680" y="339588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grpSp>
          <p:nvGrpSpPr>
            <p:cNvPr id="425" name="Group 385"/>
            <p:cNvGrpSpPr/>
            <p:nvPr/>
          </p:nvGrpSpPr>
          <p:grpSpPr>
            <a:xfrm>
              <a:off x="7861680" y="3523680"/>
              <a:ext cx="257760" cy="387720"/>
              <a:chOff x="7861680" y="3523680"/>
              <a:chExt cx="257760" cy="387720"/>
            </a:xfrm>
          </p:grpSpPr>
          <p:graphicFrame>
            <p:nvGraphicFramePr>
              <p:cNvPr id="426" name="Table 386"/>
              <p:cNvGraphicFramePr/>
              <p:nvPr/>
            </p:nvGraphicFramePr>
            <p:xfrm>
              <a:off x="7982280" y="35355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27" name="CustomShape 387"/>
              <p:cNvSpPr/>
              <p:nvPr/>
            </p:nvSpPr>
            <p:spPr>
              <a:xfrm>
                <a:off x="7861680" y="352368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grpSp>
          <p:nvGrpSpPr>
            <p:cNvPr id="428" name="Group 388"/>
            <p:cNvGrpSpPr/>
            <p:nvPr/>
          </p:nvGrpSpPr>
          <p:grpSpPr>
            <a:xfrm>
              <a:off x="7861680" y="3651480"/>
              <a:ext cx="257760" cy="387720"/>
              <a:chOff x="7861680" y="3651480"/>
              <a:chExt cx="257760" cy="387720"/>
            </a:xfrm>
          </p:grpSpPr>
          <p:graphicFrame>
            <p:nvGraphicFramePr>
              <p:cNvPr id="429" name="Table 389"/>
              <p:cNvGraphicFramePr/>
              <p:nvPr/>
            </p:nvGraphicFramePr>
            <p:xfrm>
              <a:off x="7982280" y="36633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30" name="CustomShape 390"/>
              <p:cNvSpPr/>
              <p:nvPr/>
            </p:nvSpPr>
            <p:spPr>
              <a:xfrm>
                <a:off x="7861680" y="365148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sp>
          <p:nvSpPr>
            <p:cNvPr id="431" name="Line 391"/>
            <p:cNvSpPr/>
            <p:nvPr/>
          </p:nvSpPr>
          <p:spPr>
            <a:xfrm>
              <a:off x="8185320" y="346572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392"/>
            <p:cNvSpPr/>
            <p:nvPr/>
          </p:nvSpPr>
          <p:spPr>
            <a:xfrm>
              <a:off x="8357040" y="3398400"/>
              <a:ext cx="306360" cy="107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</a:pPr>
              <a:r>
                <a:rPr b="0" lang="en-CA" sz="7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TRUE</a:t>
              </a:r>
              <a:endParaRPr b="0" lang="en-CA" sz="700" spc="-1" strike="noStrike">
                <a:latin typeface="Arial"/>
              </a:endParaRPr>
            </a:p>
          </p:txBody>
        </p:sp>
      </p:grpSp>
      <p:grpSp>
        <p:nvGrpSpPr>
          <p:cNvPr id="433" name="Group 393"/>
          <p:cNvGrpSpPr/>
          <p:nvPr/>
        </p:nvGrpSpPr>
        <p:grpSpPr>
          <a:xfrm>
            <a:off x="7861320" y="2808000"/>
            <a:ext cx="802080" cy="664920"/>
            <a:chOff x="7861320" y="2808000"/>
            <a:chExt cx="802080" cy="664920"/>
          </a:xfrm>
        </p:grpSpPr>
        <p:sp>
          <p:nvSpPr>
            <p:cNvPr id="434" name="CustomShape 394"/>
            <p:cNvSpPr/>
            <p:nvPr/>
          </p:nvSpPr>
          <p:spPr>
            <a:xfrm>
              <a:off x="7861320" y="2808000"/>
              <a:ext cx="279720" cy="435960"/>
            </a:xfrm>
            <a:prstGeom prst="roundRect">
              <a:avLst>
                <a:gd name="adj" fmla="val 25090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5" name="Group 395"/>
            <p:cNvGrpSpPr/>
            <p:nvPr/>
          </p:nvGrpSpPr>
          <p:grpSpPr>
            <a:xfrm>
              <a:off x="7861680" y="2829600"/>
              <a:ext cx="257760" cy="387720"/>
              <a:chOff x="7861680" y="2829600"/>
              <a:chExt cx="257760" cy="387720"/>
            </a:xfrm>
          </p:grpSpPr>
          <p:graphicFrame>
            <p:nvGraphicFramePr>
              <p:cNvPr id="436" name="Table 396"/>
              <p:cNvGraphicFramePr/>
              <p:nvPr/>
            </p:nvGraphicFramePr>
            <p:xfrm>
              <a:off x="7982280" y="28414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37" name="CustomShape 397"/>
              <p:cNvSpPr/>
              <p:nvPr/>
            </p:nvSpPr>
            <p:spPr>
              <a:xfrm>
                <a:off x="7861680" y="282960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grpSp>
          <p:nvGrpSpPr>
            <p:cNvPr id="438" name="Group 398"/>
            <p:cNvGrpSpPr/>
            <p:nvPr/>
          </p:nvGrpSpPr>
          <p:grpSpPr>
            <a:xfrm>
              <a:off x="7861680" y="2957040"/>
              <a:ext cx="257760" cy="388080"/>
              <a:chOff x="7861680" y="2957040"/>
              <a:chExt cx="257760" cy="388080"/>
            </a:xfrm>
          </p:grpSpPr>
          <p:graphicFrame>
            <p:nvGraphicFramePr>
              <p:cNvPr id="439" name="Table 399"/>
              <p:cNvGraphicFramePr/>
              <p:nvPr/>
            </p:nvGraphicFramePr>
            <p:xfrm>
              <a:off x="7982280" y="29692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40" name="CustomShape 400"/>
              <p:cNvSpPr/>
              <p:nvPr/>
            </p:nvSpPr>
            <p:spPr>
              <a:xfrm>
                <a:off x="7861680" y="29570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grpSp>
          <p:nvGrpSpPr>
            <p:cNvPr id="441" name="Group 401"/>
            <p:cNvGrpSpPr/>
            <p:nvPr/>
          </p:nvGrpSpPr>
          <p:grpSpPr>
            <a:xfrm>
              <a:off x="7861680" y="3084840"/>
              <a:ext cx="257760" cy="388080"/>
              <a:chOff x="7861680" y="3084840"/>
              <a:chExt cx="257760" cy="388080"/>
            </a:xfrm>
          </p:grpSpPr>
          <p:graphicFrame>
            <p:nvGraphicFramePr>
              <p:cNvPr id="442" name="Table 402"/>
              <p:cNvGraphicFramePr/>
              <p:nvPr/>
            </p:nvGraphicFramePr>
            <p:xfrm>
              <a:off x="7982280" y="30970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43" name="CustomShape 403"/>
              <p:cNvSpPr/>
              <p:nvPr/>
            </p:nvSpPr>
            <p:spPr>
              <a:xfrm>
                <a:off x="7861680" y="30848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sp>
          <p:nvSpPr>
            <p:cNvPr id="444" name="Line 404"/>
            <p:cNvSpPr/>
            <p:nvPr/>
          </p:nvSpPr>
          <p:spPr>
            <a:xfrm>
              <a:off x="8185320" y="289908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405"/>
            <p:cNvSpPr/>
            <p:nvPr/>
          </p:nvSpPr>
          <p:spPr>
            <a:xfrm>
              <a:off x="8357040" y="2832120"/>
              <a:ext cx="306360" cy="107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</a:pPr>
              <a:r>
                <a:rPr b="0" lang="en-CA" sz="7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TRUE</a:t>
              </a:r>
              <a:endParaRPr b="0" lang="en-CA" sz="700" spc="-1" strike="noStrike">
                <a:latin typeface="Arial"/>
              </a:endParaRPr>
            </a:p>
          </p:txBody>
        </p:sp>
      </p:grpSp>
      <p:sp>
        <p:nvSpPr>
          <p:cNvPr id="446" name="CustomShape 406"/>
          <p:cNvSpPr/>
          <p:nvPr/>
        </p:nvSpPr>
        <p:spPr>
          <a:xfrm>
            <a:off x="7839000" y="1940040"/>
            <a:ext cx="1243800" cy="20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SUMMARISE LISTS</a:t>
            </a:r>
            <a:endParaRPr b="0" lang="en-CA" sz="1200" spc="-1" strike="noStrike">
              <a:latin typeface="Arial"/>
            </a:endParaRPr>
          </a:p>
        </p:txBody>
      </p:sp>
      <p:grpSp>
        <p:nvGrpSpPr>
          <p:cNvPr id="447" name="Group 407"/>
          <p:cNvGrpSpPr/>
          <p:nvPr/>
        </p:nvGrpSpPr>
        <p:grpSpPr>
          <a:xfrm>
            <a:off x="7861320" y="3947040"/>
            <a:ext cx="762480" cy="664560"/>
            <a:chOff x="7861320" y="3947040"/>
            <a:chExt cx="762480" cy="664560"/>
          </a:xfrm>
        </p:grpSpPr>
        <p:grpSp>
          <p:nvGrpSpPr>
            <p:cNvPr id="448" name="Group 408"/>
            <p:cNvGrpSpPr/>
            <p:nvPr/>
          </p:nvGrpSpPr>
          <p:grpSpPr>
            <a:xfrm>
              <a:off x="7861320" y="3947040"/>
              <a:ext cx="279720" cy="664560"/>
              <a:chOff x="7861320" y="3947040"/>
              <a:chExt cx="279720" cy="664560"/>
            </a:xfrm>
          </p:grpSpPr>
          <p:sp>
            <p:nvSpPr>
              <p:cNvPr id="449" name="CustomShape 409"/>
              <p:cNvSpPr/>
              <p:nvPr/>
            </p:nvSpPr>
            <p:spPr>
              <a:xfrm>
                <a:off x="7861320" y="3947040"/>
                <a:ext cx="279720" cy="43596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50" name="Group 410"/>
              <p:cNvGrpSpPr/>
              <p:nvPr/>
            </p:nvGrpSpPr>
            <p:grpSpPr>
              <a:xfrm>
                <a:off x="7861680" y="3968280"/>
                <a:ext cx="257760" cy="387720"/>
                <a:chOff x="7861680" y="3968280"/>
                <a:chExt cx="257760" cy="387720"/>
              </a:xfrm>
            </p:grpSpPr>
            <p:graphicFrame>
              <p:nvGraphicFramePr>
                <p:cNvPr id="451" name="Table 411"/>
                <p:cNvGraphicFramePr/>
                <p:nvPr/>
              </p:nvGraphicFramePr>
              <p:xfrm>
                <a:off x="7982280" y="39801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452" name="CustomShape 412"/>
                <p:cNvSpPr/>
                <p:nvPr/>
              </p:nvSpPr>
              <p:spPr>
                <a:xfrm>
                  <a:off x="7861680" y="396828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a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453" name="Group 413"/>
              <p:cNvGrpSpPr/>
              <p:nvPr/>
            </p:nvGrpSpPr>
            <p:grpSpPr>
              <a:xfrm>
                <a:off x="7861680" y="4096080"/>
                <a:ext cx="257760" cy="387720"/>
                <a:chOff x="7861680" y="4096080"/>
                <a:chExt cx="257760" cy="387720"/>
              </a:xfrm>
            </p:grpSpPr>
            <p:graphicFrame>
              <p:nvGraphicFramePr>
                <p:cNvPr id="454" name="Table 414"/>
                <p:cNvGraphicFramePr/>
                <p:nvPr/>
              </p:nvGraphicFramePr>
              <p:xfrm>
                <a:off x="7982280" y="41079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455" name="CustomShape 415"/>
                <p:cNvSpPr/>
                <p:nvPr/>
              </p:nvSpPr>
              <p:spPr>
                <a:xfrm>
                  <a:off x="7861680" y="409608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b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456" name="Group 416"/>
              <p:cNvGrpSpPr/>
              <p:nvPr/>
            </p:nvGrpSpPr>
            <p:grpSpPr>
              <a:xfrm>
                <a:off x="7861680" y="4223880"/>
                <a:ext cx="257760" cy="387720"/>
                <a:chOff x="7861680" y="4223880"/>
                <a:chExt cx="257760" cy="387720"/>
              </a:xfrm>
            </p:grpSpPr>
            <p:graphicFrame>
              <p:nvGraphicFramePr>
                <p:cNvPr id="457" name="Table 417"/>
                <p:cNvGraphicFramePr/>
                <p:nvPr/>
              </p:nvGraphicFramePr>
              <p:xfrm>
                <a:off x="7982280" y="42357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458" name="CustomShape 418"/>
                <p:cNvSpPr/>
                <p:nvPr/>
              </p:nvSpPr>
              <p:spPr>
                <a:xfrm>
                  <a:off x="7861680" y="422388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c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459" name="Line 419"/>
            <p:cNvSpPr/>
            <p:nvPr/>
          </p:nvSpPr>
          <p:spPr>
            <a:xfrm>
              <a:off x="8185320" y="4037760"/>
              <a:ext cx="139680" cy="36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60" name="Group 420"/>
            <p:cNvGrpSpPr/>
            <p:nvPr/>
          </p:nvGrpSpPr>
          <p:grpSpPr>
            <a:xfrm>
              <a:off x="8344080" y="3947040"/>
              <a:ext cx="279720" cy="408960"/>
              <a:chOff x="8344080" y="3947040"/>
              <a:chExt cx="279720" cy="408960"/>
            </a:xfrm>
          </p:grpSpPr>
          <p:sp>
            <p:nvSpPr>
              <p:cNvPr id="461" name="CustomShape 421"/>
              <p:cNvSpPr/>
              <p:nvPr/>
            </p:nvSpPr>
            <p:spPr>
              <a:xfrm>
                <a:off x="8344080" y="3947040"/>
                <a:ext cx="279720" cy="182160"/>
              </a:xfrm>
              <a:prstGeom prst="roundRect">
                <a:avLst>
                  <a:gd name="adj" fmla="val 38507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62" name="Group 422"/>
              <p:cNvGrpSpPr/>
              <p:nvPr/>
            </p:nvGrpSpPr>
            <p:grpSpPr>
              <a:xfrm>
                <a:off x="8344080" y="3968280"/>
                <a:ext cx="257760" cy="387720"/>
                <a:chOff x="8344080" y="3968280"/>
                <a:chExt cx="257760" cy="387720"/>
              </a:xfrm>
            </p:grpSpPr>
            <p:graphicFrame>
              <p:nvGraphicFramePr>
                <p:cNvPr id="463" name="Table 423"/>
                <p:cNvGraphicFramePr/>
                <p:nvPr/>
              </p:nvGraphicFramePr>
              <p:xfrm>
                <a:off x="8464680" y="39801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464" name="CustomShape 424"/>
                <p:cNvSpPr/>
                <p:nvPr/>
              </p:nvSpPr>
              <p:spPr>
                <a:xfrm>
                  <a:off x="8344080" y="396828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c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</p:grpSp>
      </p:grpSp>
      <p:grpSp>
        <p:nvGrpSpPr>
          <p:cNvPr id="465" name="Group 425"/>
          <p:cNvGrpSpPr/>
          <p:nvPr/>
        </p:nvGrpSpPr>
        <p:grpSpPr>
          <a:xfrm>
            <a:off x="7861320" y="4524840"/>
            <a:ext cx="622440" cy="664560"/>
            <a:chOff x="7861320" y="4524840"/>
            <a:chExt cx="622440" cy="664560"/>
          </a:xfrm>
        </p:grpSpPr>
        <p:sp>
          <p:nvSpPr>
            <p:cNvPr id="466" name="CustomShape 426"/>
            <p:cNvSpPr/>
            <p:nvPr/>
          </p:nvSpPr>
          <p:spPr>
            <a:xfrm>
              <a:off x="7861320" y="4524840"/>
              <a:ext cx="279720" cy="435960"/>
            </a:xfrm>
            <a:prstGeom prst="roundRect">
              <a:avLst>
                <a:gd name="adj" fmla="val 25090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67" name="Group 427"/>
            <p:cNvGrpSpPr/>
            <p:nvPr/>
          </p:nvGrpSpPr>
          <p:grpSpPr>
            <a:xfrm>
              <a:off x="7861680" y="4546080"/>
              <a:ext cx="257760" cy="387720"/>
              <a:chOff x="7861680" y="4546080"/>
              <a:chExt cx="257760" cy="387720"/>
            </a:xfrm>
          </p:grpSpPr>
          <p:graphicFrame>
            <p:nvGraphicFramePr>
              <p:cNvPr id="468" name="Table 428"/>
              <p:cNvGraphicFramePr/>
              <p:nvPr/>
            </p:nvGraphicFramePr>
            <p:xfrm>
              <a:off x="7982280" y="45579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69" name="CustomShape 429"/>
              <p:cNvSpPr/>
              <p:nvPr/>
            </p:nvSpPr>
            <p:spPr>
              <a:xfrm>
                <a:off x="7861680" y="454608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grpSp>
          <p:nvGrpSpPr>
            <p:cNvPr id="470" name="Group 430"/>
            <p:cNvGrpSpPr/>
            <p:nvPr/>
          </p:nvGrpSpPr>
          <p:grpSpPr>
            <a:xfrm>
              <a:off x="7861680" y="4673880"/>
              <a:ext cx="257760" cy="387720"/>
              <a:chOff x="7861680" y="4673880"/>
              <a:chExt cx="257760" cy="387720"/>
            </a:xfrm>
          </p:grpSpPr>
          <p:graphicFrame>
            <p:nvGraphicFramePr>
              <p:cNvPr id="471" name="Table 431"/>
              <p:cNvGraphicFramePr/>
              <p:nvPr/>
            </p:nvGraphicFramePr>
            <p:xfrm>
              <a:off x="7982280" y="46857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2" name="CustomShape 432"/>
              <p:cNvSpPr/>
              <p:nvPr/>
            </p:nvSpPr>
            <p:spPr>
              <a:xfrm>
                <a:off x="7861680" y="467388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grpSp>
          <p:nvGrpSpPr>
            <p:cNvPr id="473" name="Group 433"/>
            <p:cNvGrpSpPr/>
            <p:nvPr/>
          </p:nvGrpSpPr>
          <p:grpSpPr>
            <a:xfrm>
              <a:off x="7861680" y="4801680"/>
              <a:ext cx="257760" cy="387720"/>
              <a:chOff x="7861680" y="4801680"/>
              <a:chExt cx="257760" cy="387720"/>
            </a:xfrm>
          </p:grpSpPr>
          <p:graphicFrame>
            <p:nvGraphicFramePr>
              <p:cNvPr id="474" name="Table 434"/>
              <p:cNvGraphicFramePr/>
              <p:nvPr/>
            </p:nvGraphicFramePr>
            <p:xfrm>
              <a:off x="7982280" y="48135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5" name="CustomShape 435"/>
              <p:cNvSpPr/>
              <p:nvPr/>
            </p:nvSpPr>
            <p:spPr>
              <a:xfrm>
                <a:off x="7861680" y="480168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</p:grpSp>
        <p:sp>
          <p:nvSpPr>
            <p:cNvPr id="476" name="Line 436"/>
            <p:cNvSpPr/>
            <p:nvPr/>
          </p:nvSpPr>
          <p:spPr>
            <a:xfrm>
              <a:off x="8185320" y="461592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437"/>
            <p:cNvSpPr/>
            <p:nvPr/>
          </p:nvSpPr>
          <p:spPr>
            <a:xfrm>
              <a:off x="8357040" y="454608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3</a:t>
              </a:r>
              <a:endParaRPr b="0" lang="en-CA" sz="900" spc="-1" strike="noStrike">
                <a:latin typeface="Arial"/>
              </a:endParaRPr>
            </a:p>
          </p:txBody>
        </p:sp>
      </p:grpSp>
      <p:sp>
        <p:nvSpPr>
          <p:cNvPr id="478" name="CustomShape 438"/>
          <p:cNvSpPr/>
          <p:nvPr/>
        </p:nvSpPr>
        <p:spPr>
          <a:xfrm>
            <a:off x="8753400" y="2179440"/>
            <a:ext cx="1766880" cy="3492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every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.p, …) Do all elements pass a test? 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every(x, is.character)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some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.p, …) Do some elements pass a test? </a:t>
            </a:r>
            <a:br/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some(x,  is.character)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has_element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.y) Does a list contain an element?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has_element(x, "foo")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detect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.f, ..., .right=FALSE, .p) Find first element to pass.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detect(x,  is.character)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detect_index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.f, ..., .right = FALSE, .p) Find index of first element to pass.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detect_index(x, is.character)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vec_depth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(x) Return depth (number of levels of indexes).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vec_depth(x)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479" name="CustomShape 439"/>
          <p:cNvSpPr/>
          <p:nvPr/>
        </p:nvSpPr>
        <p:spPr>
          <a:xfrm>
            <a:off x="314640" y="1536120"/>
            <a:ext cx="2143080" cy="330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n-CA" sz="2500" spc="-1" strike="noStrike">
                <a:solidFill>
                  <a:srgbClr val="628db5"/>
                </a:solidFill>
                <a:latin typeface="Source Sans Pro"/>
                <a:ea typeface="Source Sans Pro"/>
              </a:rPr>
              <a:t>Apply Functions</a:t>
            </a:r>
            <a:endParaRPr b="0" lang="en-CA" sz="2500" spc="-1" strike="noStrike">
              <a:latin typeface="Arial"/>
            </a:endParaRPr>
          </a:p>
        </p:txBody>
      </p:sp>
      <p:sp>
        <p:nvSpPr>
          <p:cNvPr id="480" name="Line 440"/>
          <p:cNvSpPr/>
          <p:nvPr/>
        </p:nvSpPr>
        <p:spPr>
          <a:xfrm>
            <a:off x="323280" y="1536480"/>
            <a:ext cx="4203720" cy="360"/>
          </a:xfrm>
          <a:prstGeom prst="line">
            <a:avLst/>
          </a:prstGeom>
          <a:ln w="6480">
            <a:solidFill>
              <a:srgbClr val="53585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441"/>
          <p:cNvSpPr/>
          <p:nvPr/>
        </p:nvSpPr>
        <p:spPr>
          <a:xfrm>
            <a:off x="2977200" y="2239200"/>
            <a:ext cx="1514160" cy="61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.f, …) Apply a function to each element of a list or vector.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map(x, is.logical)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482" name="CustomShape 442"/>
          <p:cNvSpPr/>
          <p:nvPr/>
        </p:nvSpPr>
        <p:spPr>
          <a:xfrm>
            <a:off x="2977200" y="3050640"/>
            <a:ext cx="1483560" cy="61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map2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.y, .f, …) Apply a function to pairs of elements from two lists, vectors.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map2(x, y, sum)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483" name="CustomShape 443"/>
          <p:cNvSpPr/>
          <p:nvPr/>
        </p:nvSpPr>
        <p:spPr>
          <a:xfrm>
            <a:off x="2977200" y="3866040"/>
            <a:ext cx="1651320" cy="743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pmap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(.l, .f, …) Apply a function to groups of elements from list of lists, vectors.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pmap(list(x, y, z), sum, na.rm = TRUE)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484" name="CustomShape 444"/>
          <p:cNvSpPr/>
          <p:nvPr/>
        </p:nvSpPr>
        <p:spPr>
          <a:xfrm>
            <a:off x="2977200" y="4815360"/>
            <a:ext cx="1549080" cy="77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invoke_map</a:t>
            </a:r>
            <a:r>
              <a:rPr b="0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(.f, .x = list(NULL), …, .env=NULL) Run each function in a list. Also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invoke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  <a:r>
              <a:rPr b="0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 &lt;-  list(var, sd); invoke_map(l, x = 1:9)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485" name="CustomShape 445"/>
          <p:cNvSpPr/>
          <p:nvPr/>
        </p:nvSpPr>
        <p:spPr>
          <a:xfrm>
            <a:off x="352800" y="5697360"/>
            <a:ext cx="42033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lmap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.f, ...) Apply function to each list-element of a list or vector.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imap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.f, ...) Apply .f to each element of a list or vector and its index.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486" name="CustomShape 446"/>
          <p:cNvSpPr/>
          <p:nvPr/>
        </p:nvSpPr>
        <p:spPr>
          <a:xfrm>
            <a:off x="7561080" y="8382960"/>
            <a:ext cx="1616040" cy="89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reduce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.f, ..., .init) Apply function recursively to each element of a list or vector. Also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reduce_right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reduce2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reduce2_right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reduce(x, sum)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487" name="CustomShape 447"/>
          <p:cNvSpPr/>
          <p:nvPr/>
        </p:nvSpPr>
        <p:spPr>
          <a:xfrm>
            <a:off x="7561080" y="9453960"/>
            <a:ext cx="1616040" cy="77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accumulate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(.x, .f, ..., .init) Reduce, but also return intermediate results. Also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accumulate_right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accumulate(x, sum)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488" name="CustomShape 448"/>
          <p:cNvSpPr/>
          <p:nvPr/>
        </p:nvSpPr>
        <p:spPr>
          <a:xfrm>
            <a:off x="9414720" y="8382960"/>
            <a:ext cx="1358640" cy="1751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compose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() Compose multiple functions.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lift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() Change the type of input a function takes. Also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lift_dl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lift_dv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lift_ld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lift_lv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lift_vd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lift_vl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rerun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() Rerun expression n times.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489" name="CustomShape 449"/>
          <p:cNvSpPr/>
          <p:nvPr/>
        </p:nvSpPr>
        <p:spPr>
          <a:xfrm>
            <a:off x="11034000" y="8382960"/>
            <a:ext cx="1358640" cy="1751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negate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() Negate a predicate function (a pipe friendly !)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partial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() Create a version of a function that has some args preset to values.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safely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() Modify func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to return list of 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results and errors.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490" name="CustomShape 450"/>
          <p:cNvSpPr/>
          <p:nvPr/>
        </p:nvSpPr>
        <p:spPr>
          <a:xfrm>
            <a:off x="12551760" y="8382960"/>
            <a:ext cx="1117080" cy="19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quietly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() Modify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function to return list of results, output, messages, warnings.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possibly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() Modify 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function to return default value whenever an error occurs (instead of error).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491" name="CustomShape 451"/>
          <p:cNvSpPr/>
          <p:nvPr/>
        </p:nvSpPr>
        <p:spPr>
          <a:xfrm>
            <a:off x="6418440" y="8349120"/>
            <a:ext cx="126720" cy="13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900" spc="-1" strike="noStrike">
                <a:solidFill>
                  <a:srgbClr val="4c4c4c"/>
                </a:solidFill>
                <a:latin typeface="Source Sans Pro Light"/>
                <a:ea typeface="Source Sans Pro Light"/>
              </a:rPr>
              <a:t>a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492" name="CustomShape 452"/>
          <p:cNvSpPr/>
          <p:nvPr/>
        </p:nvSpPr>
        <p:spPr>
          <a:xfrm>
            <a:off x="6583680" y="8349120"/>
            <a:ext cx="126720" cy="13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900" spc="-1" strike="noStrike">
                <a:solidFill>
                  <a:srgbClr val="4c4c4c"/>
                </a:solidFill>
                <a:latin typeface="Source Sans Pro Light"/>
                <a:ea typeface="Source Sans Pro Light"/>
              </a:rPr>
              <a:t>b</a:t>
            </a:r>
            <a:endParaRPr b="0" lang="en-CA" sz="900" spc="-1" strike="noStrike">
              <a:latin typeface="Arial"/>
            </a:endParaRPr>
          </a:p>
        </p:txBody>
      </p:sp>
      <p:grpSp>
        <p:nvGrpSpPr>
          <p:cNvPr id="493" name="Group 453"/>
          <p:cNvGrpSpPr/>
          <p:nvPr/>
        </p:nvGrpSpPr>
        <p:grpSpPr>
          <a:xfrm>
            <a:off x="4799160" y="8368560"/>
            <a:ext cx="2536200" cy="906840"/>
            <a:chOff x="4799160" y="8368560"/>
            <a:chExt cx="2536200" cy="906840"/>
          </a:xfrm>
        </p:grpSpPr>
        <p:sp>
          <p:nvSpPr>
            <p:cNvPr id="494" name="CustomShape 454"/>
            <p:cNvSpPr/>
            <p:nvPr/>
          </p:nvSpPr>
          <p:spPr>
            <a:xfrm>
              <a:off x="6094440" y="8368560"/>
              <a:ext cx="707760" cy="277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1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func(    ,    )</a:t>
              </a:r>
              <a:endParaRPr b="0" lang="en-CA" sz="1100" spc="-1" strike="noStrike">
                <a:latin typeface="Arial"/>
              </a:endParaRPr>
            </a:p>
          </p:txBody>
        </p:sp>
        <p:sp>
          <p:nvSpPr>
            <p:cNvPr id="495" name="CustomShape 455"/>
            <p:cNvSpPr/>
            <p:nvPr/>
          </p:nvSpPr>
          <p:spPr>
            <a:xfrm>
              <a:off x="6449040" y="8482320"/>
              <a:ext cx="75960" cy="75960"/>
            </a:xfrm>
            <a:prstGeom prst="rect">
              <a:avLst/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456"/>
            <p:cNvSpPr/>
            <p:nvPr/>
          </p:nvSpPr>
          <p:spPr>
            <a:xfrm>
              <a:off x="6614280" y="8482320"/>
              <a:ext cx="75960" cy="75960"/>
            </a:xfrm>
            <a:prstGeom prst="rect">
              <a:avLst/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457"/>
            <p:cNvSpPr/>
            <p:nvPr/>
          </p:nvSpPr>
          <p:spPr>
            <a:xfrm>
              <a:off x="6261120" y="8606520"/>
              <a:ext cx="707760" cy="277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1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func(    ,    )</a:t>
              </a:r>
              <a:endParaRPr b="0" lang="en-CA" sz="1100" spc="-1" strike="noStrike">
                <a:latin typeface="Arial"/>
              </a:endParaRPr>
            </a:p>
          </p:txBody>
        </p:sp>
        <p:sp>
          <p:nvSpPr>
            <p:cNvPr id="498" name="CustomShape 458"/>
            <p:cNvSpPr/>
            <p:nvPr/>
          </p:nvSpPr>
          <p:spPr>
            <a:xfrm>
              <a:off x="6615720" y="8721360"/>
              <a:ext cx="75960" cy="75960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459"/>
            <p:cNvSpPr/>
            <p:nvPr/>
          </p:nvSpPr>
          <p:spPr>
            <a:xfrm>
              <a:off x="6750360" y="858672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 Light"/>
                  <a:ea typeface="Source Sans Pro Light"/>
                </a:rPr>
                <a:t>c</a:t>
              </a:r>
              <a:endParaRPr b="0" lang="en-CA" sz="900" spc="-1" strike="noStrike">
                <a:latin typeface="Arial"/>
              </a:endParaRPr>
            </a:p>
          </p:txBody>
        </p:sp>
        <p:sp>
          <p:nvSpPr>
            <p:cNvPr id="500" name="CustomShape 460"/>
            <p:cNvSpPr/>
            <p:nvPr/>
          </p:nvSpPr>
          <p:spPr>
            <a:xfrm>
              <a:off x="6780960" y="8720280"/>
              <a:ext cx="75960" cy="75960"/>
            </a:xfrm>
            <a:prstGeom prst="rect">
              <a:avLst/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461"/>
            <p:cNvSpPr/>
            <p:nvPr/>
          </p:nvSpPr>
          <p:spPr>
            <a:xfrm>
              <a:off x="6427800" y="8844120"/>
              <a:ext cx="707760" cy="277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1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func(    ,    )</a:t>
              </a:r>
              <a:endParaRPr b="0" lang="en-CA" sz="1100" spc="-1" strike="noStrike">
                <a:latin typeface="Arial"/>
              </a:endParaRPr>
            </a:p>
          </p:txBody>
        </p:sp>
        <p:sp>
          <p:nvSpPr>
            <p:cNvPr id="502" name="CustomShape 462"/>
            <p:cNvSpPr/>
            <p:nvPr/>
          </p:nvSpPr>
          <p:spPr>
            <a:xfrm>
              <a:off x="6782400" y="8960400"/>
              <a:ext cx="75960" cy="75960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463"/>
            <p:cNvSpPr/>
            <p:nvPr/>
          </p:nvSpPr>
          <p:spPr>
            <a:xfrm>
              <a:off x="6917040" y="882468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 Light"/>
                  <a:ea typeface="Source Sans Pro Light"/>
                </a:rPr>
                <a:t>d</a:t>
              </a:r>
              <a:endParaRPr b="0" lang="en-CA" sz="900" spc="-1" strike="noStrike">
                <a:latin typeface="Arial"/>
              </a:endParaRPr>
            </a:p>
          </p:txBody>
        </p:sp>
        <p:sp>
          <p:nvSpPr>
            <p:cNvPr id="504" name="CustomShape 464"/>
            <p:cNvSpPr/>
            <p:nvPr/>
          </p:nvSpPr>
          <p:spPr>
            <a:xfrm>
              <a:off x="6947640" y="8957880"/>
              <a:ext cx="75960" cy="75960"/>
            </a:xfrm>
            <a:prstGeom prst="rect">
              <a:avLst/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465"/>
            <p:cNvSpPr/>
            <p:nvPr/>
          </p:nvSpPr>
          <p:spPr>
            <a:xfrm>
              <a:off x="6960240" y="9199440"/>
              <a:ext cx="75960" cy="75960"/>
            </a:xfrm>
            <a:prstGeom prst="rect">
              <a:avLst/>
            </a:prstGeom>
            <a:solidFill>
              <a:srgbClr val="0041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6" name="Group 466"/>
            <p:cNvGrpSpPr/>
            <p:nvPr/>
          </p:nvGrpSpPr>
          <p:grpSpPr>
            <a:xfrm>
              <a:off x="5241600" y="8402040"/>
              <a:ext cx="715680" cy="242640"/>
              <a:chOff x="5241600" y="8402040"/>
              <a:chExt cx="715680" cy="242640"/>
            </a:xfrm>
          </p:grpSpPr>
          <p:sp>
            <p:nvSpPr>
              <p:cNvPr id="507" name="CustomShape 467"/>
              <p:cNvSpPr/>
              <p:nvPr/>
            </p:nvSpPr>
            <p:spPr>
              <a:xfrm>
                <a:off x="5303160" y="852948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CustomShape 468"/>
              <p:cNvSpPr/>
              <p:nvPr/>
            </p:nvSpPr>
            <p:spPr>
              <a:xfrm>
                <a:off x="5468040" y="852948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CustomShape 469"/>
              <p:cNvSpPr/>
              <p:nvPr/>
            </p:nvSpPr>
            <p:spPr>
              <a:xfrm>
                <a:off x="5634720" y="852948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CustomShape 470"/>
              <p:cNvSpPr/>
              <p:nvPr/>
            </p:nvSpPr>
            <p:spPr>
              <a:xfrm>
                <a:off x="5801400" y="852948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CustomShape 471"/>
              <p:cNvSpPr/>
              <p:nvPr/>
            </p:nvSpPr>
            <p:spPr>
              <a:xfrm>
                <a:off x="5272560" y="84020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512" name="CustomShape 472"/>
              <p:cNvSpPr/>
              <p:nvPr/>
            </p:nvSpPr>
            <p:spPr>
              <a:xfrm>
                <a:off x="5437440" y="84020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513" name="CustomShape 473"/>
              <p:cNvSpPr/>
              <p:nvPr/>
            </p:nvSpPr>
            <p:spPr>
              <a:xfrm>
                <a:off x="5604480" y="84020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514" name="CustomShape 474"/>
              <p:cNvSpPr/>
              <p:nvPr/>
            </p:nvSpPr>
            <p:spPr>
              <a:xfrm>
                <a:off x="5771160" y="840204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d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515" name="CustomShape 475"/>
              <p:cNvSpPr/>
              <p:nvPr/>
            </p:nvSpPr>
            <p:spPr>
              <a:xfrm>
                <a:off x="5241600" y="8405640"/>
                <a:ext cx="715680" cy="239040"/>
              </a:xfrm>
              <a:prstGeom prst="roundRect">
                <a:avLst>
                  <a:gd name="adj" fmla="val 29349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6" name="CustomShape 476"/>
            <p:cNvSpPr/>
            <p:nvPr/>
          </p:nvSpPr>
          <p:spPr>
            <a:xfrm>
              <a:off x="4799160" y="8381520"/>
              <a:ext cx="465480" cy="277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1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func +</a:t>
              </a:r>
              <a:endParaRPr b="0" lang="en-CA" sz="1100" spc="-1" strike="noStrike">
                <a:latin typeface="Arial"/>
              </a:endParaRPr>
            </a:p>
          </p:txBody>
        </p:sp>
        <p:sp>
          <p:nvSpPr>
            <p:cNvPr id="517" name="Line 477"/>
            <p:cNvSpPr/>
            <p:nvPr/>
          </p:nvSpPr>
          <p:spPr>
            <a:xfrm>
              <a:off x="5986080" y="8512560"/>
              <a:ext cx="139680" cy="0"/>
            </a:xfrm>
            <a:prstGeom prst="line">
              <a:avLst/>
            </a:prstGeom>
            <a:ln w="648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Line 478"/>
            <p:cNvSpPr/>
            <p:nvPr/>
          </p:nvSpPr>
          <p:spPr>
            <a:xfrm>
              <a:off x="7078320" y="9237240"/>
              <a:ext cx="139680" cy="0"/>
            </a:xfrm>
            <a:prstGeom prst="line">
              <a:avLst/>
            </a:prstGeom>
            <a:ln w="648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479"/>
            <p:cNvSpPr/>
            <p:nvPr/>
          </p:nvSpPr>
          <p:spPr>
            <a:xfrm>
              <a:off x="7259400" y="9199440"/>
              <a:ext cx="75960" cy="75960"/>
            </a:xfrm>
            <a:prstGeom prst="rect">
              <a:avLst/>
            </a:prstGeom>
            <a:solidFill>
              <a:srgbClr val="0041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Line 480"/>
            <p:cNvSpPr/>
            <p:nvPr/>
          </p:nvSpPr>
          <p:spPr>
            <a:xfrm>
              <a:off x="6145200" y="8618400"/>
              <a:ext cx="568080" cy="0"/>
            </a:xfrm>
            <a:prstGeom prst="line">
              <a:avLst/>
            </a:prstGeom>
            <a:ln w="648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Line 481"/>
            <p:cNvSpPr/>
            <p:nvPr/>
          </p:nvSpPr>
          <p:spPr>
            <a:xfrm>
              <a:off x="6310440" y="8859600"/>
              <a:ext cx="567720" cy="0"/>
            </a:xfrm>
            <a:prstGeom prst="line">
              <a:avLst/>
            </a:prstGeom>
            <a:ln w="648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Line 482"/>
            <p:cNvSpPr/>
            <p:nvPr/>
          </p:nvSpPr>
          <p:spPr>
            <a:xfrm>
              <a:off x="6488280" y="9101160"/>
              <a:ext cx="567720" cy="0"/>
            </a:xfrm>
            <a:prstGeom prst="line">
              <a:avLst/>
            </a:prstGeom>
            <a:ln w="648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Line 483"/>
            <p:cNvSpPr/>
            <p:nvPr/>
          </p:nvSpPr>
          <p:spPr>
            <a:xfrm>
              <a:off x="6570000" y="8616600"/>
              <a:ext cx="55440" cy="80640"/>
            </a:xfrm>
            <a:prstGeom prst="line">
              <a:avLst/>
            </a:prstGeom>
            <a:ln w="648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Line 484"/>
            <p:cNvSpPr/>
            <p:nvPr/>
          </p:nvSpPr>
          <p:spPr>
            <a:xfrm>
              <a:off x="6735240" y="8857800"/>
              <a:ext cx="55080" cy="80640"/>
            </a:xfrm>
            <a:prstGeom prst="line">
              <a:avLst/>
            </a:prstGeom>
            <a:ln w="648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Line 485"/>
            <p:cNvSpPr/>
            <p:nvPr/>
          </p:nvSpPr>
          <p:spPr>
            <a:xfrm>
              <a:off x="6900120" y="9099360"/>
              <a:ext cx="55440" cy="80640"/>
            </a:xfrm>
            <a:prstGeom prst="line">
              <a:avLst/>
            </a:prstGeom>
            <a:ln w="648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6" name="Line 486"/>
          <p:cNvSpPr/>
          <p:nvPr/>
        </p:nvSpPr>
        <p:spPr>
          <a:xfrm>
            <a:off x="5986080" y="9509040"/>
            <a:ext cx="139680" cy="0"/>
          </a:xfrm>
          <a:prstGeom prst="line">
            <a:avLst/>
          </a:prstGeom>
          <a:ln w="6480">
            <a:solidFill>
              <a:srgbClr val="53585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7" name="Group 487"/>
          <p:cNvGrpSpPr/>
          <p:nvPr/>
        </p:nvGrpSpPr>
        <p:grpSpPr>
          <a:xfrm>
            <a:off x="4799160" y="9390600"/>
            <a:ext cx="2593080" cy="887400"/>
            <a:chOff x="4799160" y="9390600"/>
            <a:chExt cx="2593080" cy="887400"/>
          </a:xfrm>
        </p:grpSpPr>
        <p:sp>
          <p:nvSpPr>
            <p:cNvPr id="528" name="CustomShape 488"/>
            <p:cNvSpPr/>
            <p:nvPr/>
          </p:nvSpPr>
          <p:spPr>
            <a:xfrm>
              <a:off x="6094440" y="9390600"/>
              <a:ext cx="707760" cy="277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1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func(    ,    )</a:t>
              </a:r>
              <a:endParaRPr b="0" lang="en-CA" sz="1100" spc="-1" strike="noStrike">
                <a:latin typeface="Arial"/>
              </a:endParaRPr>
            </a:p>
          </p:txBody>
        </p:sp>
        <p:sp>
          <p:nvSpPr>
            <p:cNvPr id="529" name="CustomShape 489"/>
            <p:cNvSpPr/>
            <p:nvPr/>
          </p:nvSpPr>
          <p:spPr>
            <a:xfrm>
              <a:off x="6449040" y="9504360"/>
              <a:ext cx="75960" cy="75960"/>
            </a:xfrm>
            <a:prstGeom prst="rect">
              <a:avLst/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490"/>
            <p:cNvSpPr/>
            <p:nvPr/>
          </p:nvSpPr>
          <p:spPr>
            <a:xfrm>
              <a:off x="6614280" y="9504360"/>
              <a:ext cx="75960" cy="75960"/>
            </a:xfrm>
            <a:prstGeom prst="rect">
              <a:avLst/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491"/>
            <p:cNvSpPr/>
            <p:nvPr/>
          </p:nvSpPr>
          <p:spPr>
            <a:xfrm>
              <a:off x="6261120" y="9603000"/>
              <a:ext cx="707760" cy="277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1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func(    ,    )</a:t>
              </a:r>
              <a:endParaRPr b="0" lang="en-CA" sz="1100" spc="-1" strike="noStrike">
                <a:latin typeface="Arial"/>
              </a:endParaRPr>
            </a:p>
          </p:txBody>
        </p:sp>
        <p:sp>
          <p:nvSpPr>
            <p:cNvPr id="532" name="CustomShape 492"/>
            <p:cNvSpPr/>
            <p:nvPr/>
          </p:nvSpPr>
          <p:spPr>
            <a:xfrm>
              <a:off x="6615720" y="9717840"/>
              <a:ext cx="75960" cy="75960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493"/>
            <p:cNvSpPr/>
            <p:nvPr/>
          </p:nvSpPr>
          <p:spPr>
            <a:xfrm>
              <a:off x="6750360" y="958356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 Light"/>
                  <a:ea typeface="Source Sans Pro Light"/>
                </a:rPr>
                <a:t>c</a:t>
              </a:r>
              <a:endParaRPr b="0" lang="en-CA" sz="900" spc="-1" strike="noStrike">
                <a:latin typeface="Arial"/>
              </a:endParaRPr>
            </a:p>
          </p:txBody>
        </p:sp>
        <p:sp>
          <p:nvSpPr>
            <p:cNvPr id="534" name="CustomShape 494"/>
            <p:cNvSpPr/>
            <p:nvPr/>
          </p:nvSpPr>
          <p:spPr>
            <a:xfrm>
              <a:off x="6780960" y="9716760"/>
              <a:ext cx="75960" cy="75960"/>
            </a:xfrm>
            <a:prstGeom prst="rect">
              <a:avLst/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495"/>
            <p:cNvSpPr/>
            <p:nvPr/>
          </p:nvSpPr>
          <p:spPr>
            <a:xfrm>
              <a:off x="6427800" y="9815400"/>
              <a:ext cx="707760" cy="277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1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func(    ,    )</a:t>
              </a:r>
              <a:endParaRPr b="0" lang="en-CA" sz="1100" spc="-1" strike="noStrike">
                <a:latin typeface="Arial"/>
              </a:endParaRPr>
            </a:p>
          </p:txBody>
        </p:sp>
        <p:sp>
          <p:nvSpPr>
            <p:cNvPr id="536" name="CustomShape 496"/>
            <p:cNvSpPr/>
            <p:nvPr/>
          </p:nvSpPr>
          <p:spPr>
            <a:xfrm>
              <a:off x="6782400" y="9931680"/>
              <a:ext cx="75960" cy="75960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497"/>
            <p:cNvSpPr/>
            <p:nvPr/>
          </p:nvSpPr>
          <p:spPr>
            <a:xfrm>
              <a:off x="6917040" y="9795960"/>
              <a:ext cx="126720" cy="137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en-CA" sz="900" spc="-1" strike="noStrike">
                  <a:solidFill>
                    <a:srgbClr val="4c4c4c"/>
                  </a:solidFill>
                  <a:latin typeface="Source Sans Pro Light"/>
                  <a:ea typeface="Source Sans Pro Light"/>
                </a:rPr>
                <a:t>d</a:t>
              </a:r>
              <a:endParaRPr b="0" lang="en-CA" sz="900" spc="-1" strike="noStrike">
                <a:latin typeface="Arial"/>
              </a:endParaRPr>
            </a:p>
          </p:txBody>
        </p:sp>
        <p:sp>
          <p:nvSpPr>
            <p:cNvPr id="538" name="CustomShape 498"/>
            <p:cNvSpPr/>
            <p:nvPr/>
          </p:nvSpPr>
          <p:spPr>
            <a:xfrm>
              <a:off x="6947640" y="9929160"/>
              <a:ext cx="75960" cy="75960"/>
            </a:xfrm>
            <a:prstGeom prst="rect">
              <a:avLst/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499"/>
            <p:cNvSpPr/>
            <p:nvPr/>
          </p:nvSpPr>
          <p:spPr>
            <a:xfrm>
              <a:off x="6960240" y="10145160"/>
              <a:ext cx="75960" cy="75960"/>
            </a:xfrm>
            <a:prstGeom prst="rect">
              <a:avLst/>
            </a:prstGeom>
            <a:solidFill>
              <a:srgbClr val="0041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40" name="Group 500"/>
            <p:cNvGrpSpPr/>
            <p:nvPr/>
          </p:nvGrpSpPr>
          <p:grpSpPr>
            <a:xfrm>
              <a:off x="5241600" y="9424080"/>
              <a:ext cx="715680" cy="242640"/>
              <a:chOff x="5241600" y="9424080"/>
              <a:chExt cx="715680" cy="242640"/>
            </a:xfrm>
          </p:grpSpPr>
          <p:sp>
            <p:nvSpPr>
              <p:cNvPr id="541" name="CustomShape 501"/>
              <p:cNvSpPr/>
              <p:nvPr/>
            </p:nvSpPr>
            <p:spPr>
              <a:xfrm>
                <a:off x="5303160" y="955152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CustomShape 502"/>
              <p:cNvSpPr/>
              <p:nvPr/>
            </p:nvSpPr>
            <p:spPr>
              <a:xfrm>
                <a:off x="5468040" y="955152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CustomShape 503"/>
              <p:cNvSpPr/>
              <p:nvPr/>
            </p:nvSpPr>
            <p:spPr>
              <a:xfrm>
                <a:off x="5634720" y="955152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CustomShape 504"/>
              <p:cNvSpPr/>
              <p:nvPr/>
            </p:nvSpPr>
            <p:spPr>
              <a:xfrm>
                <a:off x="5801400" y="9551520"/>
                <a:ext cx="75960" cy="7596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CustomShape 505"/>
              <p:cNvSpPr/>
              <p:nvPr/>
            </p:nvSpPr>
            <p:spPr>
              <a:xfrm>
                <a:off x="5272560" y="942408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a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546" name="CustomShape 506"/>
              <p:cNvSpPr/>
              <p:nvPr/>
            </p:nvSpPr>
            <p:spPr>
              <a:xfrm>
                <a:off x="5437440" y="942408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b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547" name="CustomShape 507"/>
              <p:cNvSpPr/>
              <p:nvPr/>
            </p:nvSpPr>
            <p:spPr>
              <a:xfrm>
                <a:off x="5604480" y="942408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c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548" name="CustomShape 508"/>
              <p:cNvSpPr/>
              <p:nvPr/>
            </p:nvSpPr>
            <p:spPr>
              <a:xfrm>
                <a:off x="5771160" y="9424080"/>
                <a:ext cx="126720" cy="137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CA" sz="900" spc="-1" strike="noStrike">
                    <a:solidFill>
                      <a:srgbClr val="4c4c4c"/>
                    </a:solidFill>
                    <a:latin typeface="Source Sans Pro Light"/>
                    <a:ea typeface="Source Sans Pro Light"/>
                  </a:rPr>
                  <a:t>d</a:t>
                </a:r>
                <a:endParaRPr b="0" lang="en-CA" sz="900" spc="-1" strike="noStrike">
                  <a:latin typeface="Arial"/>
                </a:endParaRPr>
              </a:p>
            </p:txBody>
          </p:sp>
          <p:sp>
            <p:nvSpPr>
              <p:cNvPr id="549" name="CustomShape 509"/>
              <p:cNvSpPr/>
              <p:nvPr/>
            </p:nvSpPr>
            <p:spPr>
              <a:xfrm>
                <a:off x="5241600" y="9427680"/>
                <a:ext cx="715680" cy="239040"/>
              </a:xfrm>
              <a:prstGeom prst="roundRect">
                <a:avLst>
                  <a:gd name="adj" fmla="val 29349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50" name="CustomShape 510"/>
            <p:cNvSpPr/>
            <p:nvPr/>
          </p:nvSpPr>
          <p:spPr>
            <a:xfrm>
              <a:off x="4799160" y="9403200"/>
              <a:ext cx="465480" cy="277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1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func +</a:t>
              </a:r>
              <a:endParaRPr b="0" lang="en-CA" sz="1100" spc="-1" strike="noStrike">
                <a:latin typeface="Arial"/>
              </a:endParaRPr>
            </a:p>
          </p:txBody>
        </p:sp>
        <p:sp>
          <p:nvSpPr>
            <p:cNvPr id="551" name="Line 511"/>
            <p:cNvSpPr/>
            <p:nvPr/>
          </p:nvSpPr>
          <p:spPr>
            <a:xfrm>
              <a:off x="7090920" y="10182960"/>
              <a:ext cx="88920" cy="0"/>
            </a:xfrm>
            <a:prstGeom prst="line">
              <a:avLst/>
            </a:prstGeom>
            <a:ln w="648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512"/>
            <p:cNvSpPr/>
            <p:nvPr/>
          </p:nvSpPr>
          <p:spPr>
            <a:xfrm>
              <a:off x="7259400" y="10145160"/>
              <a:ext cx="75960" cy="75960"/>
            </a:xfrm>
            <a:prstGeom prst="rect">
              <a:avLst/>
            </a:prstGeom>
            <a:solidFill>
              <a:srgbClr val="0041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Line 513"/>
            <p:cNvSpPr/>
            <p:nvPr/>
          </p:nvSpPr>
          <p:spPr>
            <a:xfrm>
              <a:off x="6145200" y="9614880"/>
              <a:ext cx="542520" cy="0"/>
            </a:xfrm>
            <a:prstGeom prst="line">
              <a:avLst/>
            </a:prstGeom>
            <a:ln w="648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Line 514"/>
            <p:cNvSpPr/>
            <p:nvPr/>
          </p:nvSpPr>
          <p:spPr>
            <a:xfrm>
              <a:off x="6310440" y="9830880"/>
              <a:ext cx="542520" cy="0"/>
            </a:xfrm>
            <a:prstGeom prst="line">
              <a:avLst/>
            </a:prstGeom>
            <a:ln w="648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Line 515"/>
            <p:cNvSpPr/>
            <p:nvPr/>
          </p:nvSpPr>
          <p:spPr>
            <a:xfrm>
              <a:off x="6488280" y="10046880"/>
              <a:ext cx="529920" cy="0"/>
            </a:xfrm>
            <a:prstGeom prst="line">
              <a:avLst/>
            </a:prstGeom>
            <a:ln w="648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Line 516"/>
            <p:cNvSpPr/>
            <p:nvPr/>
          </p:nvSpPr>
          <p:spPr>
            <a:xfrm>
              <a:off x="6570000" y="9613080"/>
              <a:ext cx="55440" cy="80640"/>
            </a:xfrm>
            <a:prstGeom prst="line">
              <a:avLst/>
            </a:prstGeom>
            <a:ln w="648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Line 517"/>
            <p:cNvSpPr/>
            <p:nvPr/>
          </p:nvSpPr>
          <p:spPr>
            <a:xfrm>
              <a:off x="6735240" y="9829080"/>
              <a:ext cx="55080" cy="80640"/>
            </a:xfrm>
            <a:prstGeom prst="line">
              <a:avLst/>
            </a:prstGeom>
            <a:ln w="648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Line 518"/>
            <p:cNvSpPr/>
            <p:nvPr/>
          </p:nvSpPr>
          <p:spPr>
            <a:xfrm>
              <a:off x="6900120" y="10045080"/>
              <a:ext cx="55440" cy="80640"/>
            </a:xfrm>
            <a:prstGeom prst="line">
              <a:avLst/>
            </a:prstGeom>
            <a:ln w="648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Line 519"/>
            <p:cNvSpPr/>
            <p:nvPr/>
          </p:nvSpPr>
          <p:spPr>
            <a:xfrm>
              <a:off x="7090920" y="9970200"/>
              <a:ext cx="88920" cy="0"/>
            </a:xfrm>
            <a:prstGeom prst="line">
              <a:avLst/>
            </a:prstGeom>
            <a:ln w="648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520"/>
            <p:cNvSpPr/>
            <p:nvPr/>
          </p:nvSpPr>
          <p:spPr>
            <a:xfrm>
              <a:off x="7259400" y="9932040"/>
              <a:ext cx="75960" cy="75960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Line 521"/>
            <p:cNvSpPr/>
            <p:nvPr/>
          </p:nvSpPr>
          <p:spPr>
            <a:xfrm>
              <a:off x="6938640" y="9756000"/>
              <a:ext cx="241200" cy="0"/>
            </a:xfrm>
            <a:prstGeom prst="line">
              <a:avLst/>
            </a:prstGeom>
            <a:ln w="648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522"/>
            <p:cNvSpPr/>
            <p:nvPr/>
          </p:nvSpPr>
          <p:spPr>
            <a:xfrm>
              <a:off x="7259400" y="9717840"/>
              <a:ext cx="75960" cy="75960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Line 523"/>
            <p:cNvSpPr/>
            <p:nvPr/>
          </p:nvSpPr>
          <p:spPr>
            <a:xfrm>
              <a:off x="6773400" y="9529560"/>
              <a:ext cx="406440" cy="0"/>
            </a:xfrm>
            <a:prstGeom prst="line">
              <a:avLst/>
            </a:prstGeom>
            <a:ln w="648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524"/>
            <p:cNvSpPr/>
            <p:nvPr/>
          </p:nvSpPr>
          <p:spPr>
            <a:xfrm>
              <a:off x="7259400" y="9491760"/>
              <a:ext cx="75960" cy="75960"/>
            </a:xfrm>
            <a:prstGeom prst="rect">
              <a:avLst/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525"/>
            <p:cNvSpPr/>
            <p:nvPr/>
          </p:nvSpPr>
          <p:spPr>
            <a:xfrm>
              <a:off x="7202520" y="9440280"/>
              <a:ext cx="189720" cy="837720"/>
            </a:xfrm>
            <a:prstGeom prst="roundRect">
              <a:avLst>
                <a:gd name="adj" fmla="val 36971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6" name="Group 526"/>
          <p:cNvGrpSpPr/>
          <p:nvPr/>
        </p:nvGrpSpPr>
        <p:grpSpPr>
          <a:xfrm>
            <a:off x="253440" y="2180880"/>
            <a:ext cx="2586240" cy="789120"/>
            <a:chOff x="253440" y="2180880"/>
            <a:chExt cx="2586240" cy="789120"/>
          </a:xfrm>
        </p:grpSpPr>
        <p:grpSp>
          <p:nvGrpSpPr>
            <p:cNvPr id="567" name="Group 527"/>
            <p:cNvGrpSpPr/>
            <p:nvPr/>
          </p:nvGrpSpPr>
          <p:grpSpPr>
            <a:xfrm>
              <a:off x="1710000" y="2180880"/>
              <a:ext cx="987840" cy="789120"/>
              <a:chOff x="1710000" y="2180880"/>
              <a:chExt cx="987840" cy="789120"/>
            </a:xfrm>
          </p:grpSpPr>
          <p:sp>
            <p:nvSpPr>
              <p:cNvPr id="568" name="CustomShape 528"/>
              <p:cNvSpPr/>
              <p:nvPr/>
            </p:nvSpPr>
            <p:spPr>
              <a:xfrm>
                <a:off x="1710000" y="2180880"/>
                <a:ext cx="987840" cy="65952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4720" rIns="54720" tIns="54720" bIns="54720" anchor="ctr">
                <a:normAutofit/>
              </a:bodyPr>
              <a:p>
                <a:pPr marL="114480" indent="-114120">
                  <a:lnSpc>
                    <a:spcPct val="70000"/>
                  </a:lnSpc>
                </a:pPr>
                <a:r>
                  <a:rPr b="0" lang="en-CA" sz="11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fun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(     </a:t>
                </a:r>
                <a:r>
                  <a:rPr b="0" lang="en-CA" sz="9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,…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)</a:t>
                </a:r>
                <a:endParaRPr b="0" lang="en-CA" sz="10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1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fun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(     </a:t>
                </a:r>
                <a:r>
                  <a:rPr b="0" lang="en-CA" sz="9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,…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)</a:t>
                </a:r>
                <a:endParaRPr b="0" lang="en-CA" sz="10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1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fun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(     </a:t>
                </a:r>
                <a:r>
                  <a:rPr b="0" lang="en-CA" sz="9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,…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)</a:t>
                </a:r>
                <a:endParaRPr b="0" lang="en-CA" sz="1000" spc="-1" strike="noStrike">
                  <a:latin typeface="Arial"/>
                </a:endParaRPr>
              </a:p>
            </p:txBody>
          </p:sp>
          <p:graphicFrame>
            <p:nvGraphicFramePr>
              <p:cNvPr id="569" name="Table 529"/>
              <p:cNvGraphicFramePr/>
              <p:nvPr/>
            </p:nvGraphicFramePr>
            <p:xfrm>
              <a:off x="2008800" y="23385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570" name="Table 530"/>
              <p:cNvGraphicFramePr/>
              <p:nvPr/>
            </p:nvGraphicFramePr>
            <p:xfrm>
              <a:off x="2008800" y="24663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571" name="Table 531"/>
              <p:cNvGraphicFramePr/>
              <p:nvPr/>
            </p:nvGraphicFramePr>
            <p:xfrm>
              <a:off x="2008800" y="25941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572" name="CustomShape 532"/>
            <p:cNvSpPr/>
            <p:nvPr/>
          </p:nvSpPr>
          <p:spPr>
            <a:xfrm>
              <a:off x="253440" y="2358720"/>
              <a:ext cx="1176480" cy="308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4720" rIns="54720" tIns="54720" bIns="54720" anchor="ctr">
              <a:normAutofit/>
            </a:bodyPr>
            <a:p>
              <a:pPr marL="114480" indent="-114120">
                <a:lnSpc>
                  <a:spcPct val="90000"/>
                </a:lnSpc>
              </a:pPr>
              <a:r>
                <a:rPr b="0" lang="en-CA" sz="11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map</a:t>
              </a:r>
              <a:r>
                <a:rPr b="0" lang="en-CA" sz="1100" spc="-1" strike="noStrike">
                  <a:solidFill>
                    <a:srgbClr val="424242"/>
                  </a:solidFill>
                  <a:latin typeface="Source Sans Pro"/>
                  <a:ea typeface="Source Sans Pro"/>
                </a:rPr>
                <a:t>(      , fun, …)</a:t>
              </a:r>
              <a:endParaRPr b="0" lang="en-CA" sz="1100" spc="-1" strike="noStrike">
                <a:latin typeface="Arial"/>
              </a:endParaRPr>
            </a:p>
          </p:txBody>
        </p:sp>
        <p:grpSp>
          <p:nvGrpSpPr>
            <p:cNvPr id="573" name="Group 533"/>
            <p:cNvGrpSpPr/>
            <p:nvPr/>
          </p:nvGrpSpPr>
          <p:grpSpPr>
            <a:xfrm>
              <a:off x="2683440" y="2282400"/>
              <a:ext cx="156240" cy="677520"/>
              <a:chOff x="2683440" y="2282400"/>
              <a:chExt cx="156240" cy="677520"/>
            </a:xfrm>
          </p:grpSpPr>
          <p:sp>
            <p:nvSpPr>
              <p:cNvPr id="574" name="CustomShape 534"/>
              <p:cNvSpPr/>
              <p:nvPr/>
            </p:nvSpPr>
            <p:spPr>
              <a:xfrm>
                <a:off x="2683440" y="2282400"/>
                <a:ext cx="152640" cy="461520"/>
              </a:xfrm>
              <a:prstGeom prst="roundRect">
                <a:avLst>
                  <a:gd name="adj" fmla="val 4592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aphicFrame>
            <p:nvGraphicFramePr>
              <p:cNvPr id="575" name="Table 535"/>
              <p:cNvGraphicFramePr/>
              <p:nvPr/>
            </p:nvGraphicFramePr>
            <p:xfrm>
              <a:off x="2702520" y="23284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9d7ff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576" name="Table 536"/>
              <p:cNvGraphicFramePr/>
              <p:nvPr/>
            </p:nvGraphicFramePr>
            <p:xfrm>
              <a:off x="2702520" y="24562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577" name="Table 537"/>
              <p:cNvGraphicFramePr/>
              <p:nvPr/>
            </p:nvGraphicFramePr>
            <p:xfrm>
              <a:off x="2702520" y="25840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578" name="Group 538"/>
            <p:cNvGrpSpPr/>
            <p:nvPr/>
          </p:nvGrpSpPr>
          <p:grpSpPr>
            <a:xfrm>
              <a:off x="626040" y="2282400"/>
              <a:ext cx="156240" cy="677520"/>
              <a:chOff x="626040" y="2282400"/>
              <a:chExt cx="156240" cy="677520"/>
            </a:xfrm>
          </p:grpSpPr>
          <p:sp>
            <p:nvSpPr>
              <p:cNvPr id="579" name="CustomShape 539"/>
              <p:cNvSpPr/>
              <p:nvPr/>
            </p:nvSpPr>
            <p:spPr>
              <a:xfrm>
                <a:off x="626040" y="2282400"/>
                <a:ext cx="152640" cy="461520"/>
              </a:xfrm>
              <a:prstGeom prst="roundRect">
                <a:avLst>
                  <a:gd name="adj" fmla="val 4592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aphicFrame>
            <p:nvGraphicFramePr>
              <p:cNvPr id="580" name="Table 540"/>
              <p:cNvGraphicFramePr/>
              <p:nvPr/>
            </p:nvGraphicFramePr>
            <p:xfrm>
              <a:off x="645120" y="23284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581" name="Table 541"/>
              <p:cNvGraphicFramePr/>
              <p:nvPr/>
            </p:nvGraphicFramePr>
            <p:xfrm>
              <a:off x="645120" y="24562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582" name="Table 542"/>
              <p:cNvGraphicFramePr/>
              <p:nvPr/>
            </p:nvGraphicFramePr>
            <p:xfrm>
              <a:off x="645120" y="25840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583" name="Line 543"/>
            <p:cNvSpPr/>
            <p:nvPr/>
          </p:nvSpPr>
          <p:spPr>
            <a:xfrm>
              <a:off x="1320120" y="2523240"/>
              <a:ext cx="39600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Line 544"/>
            <p:cNvSpPr/>
            <p:nvPr/>
          </p:nvSpPr>
          <p:spPr>
            <a:xfrm>
              <a:off x="2352240" y="2524680"/>
              <a:ext cx="29196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5" name="Group 545"/>
          <p:cNvGrpSpPr/>
          <p:nvPr/>
        </p:nvGrpSpPr>
        <p:grpSpPr>
          <a:xfrm>
            <a:off x="252360" y="2999160"/>
            <a:ext cx="2587320" cy="789120"/>
            <a:chOff x="252360" y="2999160"/>
            <a:chExt cx="2587320" cy="789120"/>
          </a:xfrm>
        </p:grpSpPr>
        <p:grpSp>
          <p:nvGrpSpPr>
            <p:cNvPr id="586" name="Group 546"/>
            <p:cNvGrpSpPr/>
            <p:nvPr/>
          </p:nvGrpSpPr>
          <p:grpSpPr>
            <a:xfrm>
              <a:off x="1710000" y="2999160"/>
              <a:ext cx="987840" cy="789120"/>
              <a:chOff x="1710000" y="2999160"/>
              <a:chExt cx="987840" cy="789120"/>
            </a:xfrm>
          </p:grpSpPr>
          <p:sp>
            <p:nvSpPr>
              <p:cNvPr id="587" name="CustomShape 547"/>
              <p:cNvSpPr/>
              <p:nvPr/>
            </p:nvSpPr>
            <p:spPr>
              <a:xfrm>
                <a:off x="1710000" y="2999160"/>
                <a:ext cx="987840" cy="65952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4720" rIns="54720" tIns="54720" bIns="54720" anchor="ctr">
                <a:normAutofit/>
              </a:bodyPr>
              <a:p>
                <a:pPr marL="114480" indent="-114120">
                  <a:lnSpc>
                    <a:spcPct val="70000"/>
                  </a:lnSpc>
                </a:pPr>
                <a:r>
                  <a:rPr b="0" lang="en-CA" sz="11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fun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(     </a:t>
                </a:r>
                <a:r>
                  <a:rPr b="0" lang="en-CA" sz="9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,      ,…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)</a:t>
                </a:r>
                <a:endParaRPr b="0" lang="en-CA" sz="10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1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fun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(     </a:t>
                </a:r>
                <a:r>
                  <a:rPr b="0" lang="en-CA" sz="9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,      ,…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)</a:t>
                </a:r>
                <a:endParaRPr b="0" lang="en-CA" sz="10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1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fun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(     </a:t>
                </a:r>
                <a:r>
                  <a:rPr b="0" lang="en-CA" sz="9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,      ,…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)</a:t>
                </a:r>
                <a:endParaRPr b="0" lang="en-CA" sz="1000" spc="-1" strike="noStrike">
                  <a:latin typeface="Arial"/>
                </a:endParaRPr>
              </a:p>
            </p:txBody>
          </p:sp>
          <p:graphicFrame>
            <p:nvGraphicFramePr>
              <p:cNvPr id="588" name="Table 548"/>
              <p:cNvGraphicFramePr/>
              <p:nvPr/>
            </p:nvGraphicFramePr>
            <p:xfrm>
              <a:off x="2008800" y="315684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589" name="Table 549"/>
              <p:cNvGraphicFramePr/>
              <p:nvPr/>
            </p:nvGraphicFramePr>
            <p:xfrm>
              <a:off x="2008800" y="328464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590" name="Table 550"/>
              <p:cNvGraphicFramePr/>
              <p:nvPr/>
            </p:nvGraphicFramePr>
            <p:xfrm>
              <a:off x="2008800" y="341244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591" name="Table 551"/>
              <p:cNvGraphicFramePr/>
              <p:nvPr/>
            </p:nvGraphicFramePr>
            <p:xfrm>
              <a:off x="2161080" y="315684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592" name="Table 552"/>
              <p:cNvGraphicFramePr/>
              <p:nvPr/>
            </p:nvGraphicFramePr>
            <p:xfrm>
              <a:off x="2161080" y="328464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593" name="Table 553"/>
              <p:cNvGraphicFramePr/>
              <p:nvPr/>
            </p:nvGraphicFramePr>
            <p:xfrm>
              <a:off x="2161080" y="341244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594" name="Group 554"/>
            <p:cNvGrpSpPr/>
            <p:nvPr/>
          </p:nvGrpSpPr>
          <p:grpSpPr>
            <a:xfrm>
              <a:off x="2683440" y="3101040"/>
              <a:ext cx="156240" cy="677160"/>
              <a:chOff x="2683440" y="3101040"/>
              <a:chExt cx="156240" cy="677160"/>
            </a:xfrm>
          </p:grpSpPr>
          <p:sp>
            <p:nvSpPr>
              <p:cNvPr id="595" name="CustomShape 555"/>
              <p:cNvSpPr/>
              <p:nvPr/>
            </p:nvSpPr>
            <p:spPr>
              <a:xfrm>
                <a:off x="2683440" y="3101040"/>
                <a:ext cx="152640" cy="461520"/>
              </a:xfrm>
              <a:prstGeom prst="roundRect">
                <a:avLst>
                  <a:gd name="adj" fmla="val 4592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aphicFrame>
            <p:nvGraphicFramePr>
              <p:cNvPr id="596" name="Table 556"/>
              <p:cNvGraphicFramePr/>
              <p:nvPr/>
            </p:nvGraphicFramePr>
            <p:xfrm>
              <a:off x="2702520" y="314712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9d7ff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597" name="Table 557"/>
              <p:cNvGraphicFramePr/>
              <p:nvPr/>
            </p:nvGraphicFramePr>
            <p:xfrm>
              <a:off x="2702520" y="327492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598" name="Table 558"/>
              <p:cNvGraphicFramePr/>
              <p:nvPr/>
            </p:nvGraphicFramePr>
            <p:xfrm>
              <a:off x="2702520" y="34023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599" name="Group 559"/>
            <p:cNvGrpSpPr/>
            <p:nvPr/>
          </p:nvGrpSpPr>
          <p:grpSpPr>
            <a:xfrm>
              <a:off x="252360" y="3098520"/>
              <a:ext cx="1342440" cy="679680"/>
              <a:chOff x="252360" y="3098520"/>
              <a:chExt cx="1342440" cy="679680"/>
            </a:xfrm>
          </p:grpSpPr>
          <p:sp>
            <p:nvSpPr>
              <p:cNvPr id="600" name="CustomShape 560"/>
              <p:cNvSpPr/>
              <p:nvPr/>
            </p:nvSpPr>
            <p:spPr>
              <a:xfrm>
                <a:off x="252360" y="3177360"/>
                <a:ext cx="1342440" cy="308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4720" rIns="54720" tIns="54720" bIns="54720" anchor="ctr">
                <a:normAutofit/>
              </a:bodyPr>
              <a:p>
                <a:pPr marL="114480" indent="-114120">
                  <a:lnSpc>
                    <a:spcPct val="90000"/>
                  </a:lnSpc>
                </a:pPr>
                <a:r>
                  <a:rPr b="0" lang="en-CA" sz="11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map2</a:t>
                </a:r>
                <a:r>
                  <a:rPr b="0" lang="en-CA" sz="11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(      ,      ,fun,…)</a:t>
                </a:r>
                <a:endParaRPr b="0" lang="en-CA" sz="1100" spc="-1" strike="noStrike">
                  <a:latin typeface="Arial"/>
                </a:endParaRPr>
              </a:p>
            </p:txBody>
          </p:sp>
          <p:grpSp>
            <p:nvGrpSpPr>
              <p:cNvPr id="601" name="Group 561"/>
              <p:cNvGrpSpPr/>
              <p:nvPr/>
            </p:nvGrpSpPr>
            <p:grpSpPr>
              <a:xfrm>
                <a:off x="692640" y="3098520"/>
                <a:ext cx="156600" cy="677160"/>
                <a:chOff x="692640" y="3098520"/>
                <a:chExt cx="156600" cy="677160"/>
              </a:xfrm>
            </p:grpSpPr>
            <p:sp>
              <p:nvSpPr>
                <p:cNvPr id="602" name="CustomShape 562"/>
                <p:cNvSpPr/>
                <p:nvPr/>
              </p:nvSpPr>
              <p:spPr>
                <a:xfrm>
                  <a:off x="692640" y="3098520"/>
                  <a:ext cx="152640" cy="461520"/>
                </a:xfrm>
                <a:prstGeom prst="roundRect">
                  <a:avLst>
                    <a:gd name="adj" fmla="val 45925"/>
                  </a:avLst>
                </a:prstGeom>
                <a:noFill/>
                <a:ln w="9360">
                  <a:solidFill>
                    <a:srgbClr val="53585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aphicFrame>
              <p:nvGraphicFramePr>
                <p:cNvPr id="603" name="Table 563"/>
                <p:cNvGraphicFramePr/>
                <p:nvPr/>
              </p:nvGraphicFramePr>
              <p:xfrm>
                <a:off x="712080" y="314424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04" name="Table 564"/>
                <p:cNvGraphicFramePr/>
                <p:nvPr/>
              </p:nvGraphicFramePr>
              <p:xfrm>
                <a:off x="712080" y="327204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8a74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05" name="Table 565"/>
                <p:cNvGraphicFramePr/>
                <p:nvPr/>
              </p:nvGraphicFramePr>
              <p:xfrm>
                <a:off x="712080" y="339984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06" name="Group 566"/>
              <p:cNvGrpSpPr/>
              <p:nvPr/>
            </p:nvGrpSpPr>
            <p:grpSpPr>
              <a:xfrm>
                <a:off x="894600" y="3101040"/>
                <a:ext cx="156600" cy="677160"/>
                <a:chOff x="894600" y="3101040"/>
                <a:chExt cx="156600" cy="677160"/>
              </a:xfrm>
            </p:grpSpPr>
            <p:sp>
              <p:nvSpPr>
                <p:cNvPr id="607" name="CustomShape 567"/>
                <p:cNvSpPr/>
                <p:nvPr/>
              </p:nvSpPr>
              <p:spPr>
                <a:xfrm>
                  <a:off x="894600" y="3101040"/>
                  <a:ext cx="152640" cy="461520"/>
                </a:xfrm>
                <a:prstGeom prst="roundRect">
                  <a:avLst>
                    <a:gd name="adj" fmla="val 45925"/>
                  </a:avLst>
                </a:prstGeom>
                <a:noFill/>
                <a:ln w="9360">
                  <a:solidFill>
                    <a:srgbClr val="53585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aphicFrame>
              <p:nvGraphicFramePr>
                <p:cNvPr id="608" name="Table 568"/>
                <p:cNvGraphicFramePr/>
                <p:nvPr/>
              </p:nvGraphicFramePr>
              <p:xfrm>
                <a:off x="914040" y="314712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09" name="Table 569"/>
                <p:cNvGraphicFramePr/>
                <p:nvPr/>
              </p:nvGraphicFramePr>
              <p:xfrm>
                <a:off x="914040" y="327492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8a74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10" name="Table 570"/>
                <p:cNvGraphicFramePr/>
                <p:nvPr/>
              </p:nvGraphicFramePr>
              <p:xfrm>
                <a:off x="914040" y="34023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611" name="Line 571"/>
            <p:cNvSpPr/>
            <p:nvPr/>
          </p:nvSpPr>
          <p:spPr>
            <a:xfrm>
              <a:off x="1525680" y="3333600"/>
              <a:ext cx="19044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Line 572"/>
            <p:cNvSpPr/>
            <p:nvPr/>
          </p:nvSpPr>
          <p:spPr>
            <a:xfrm>
              <a:off x="2491920" y="3333600"/>
              <a:ext cx="1522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3" name="Group 573"/>
          <p:cNvGrpSpPr/>
          <p:nvPr/>
        </p:nvGrpSpPr>
        <p:grpSpPr>
          <a:xfrm>
            <a:off x="253440" y="3824280"/>
            <a:ext cx="2586240" cy="789120"/>
            <a:chOff x="253440" y="3824280"/>
            <a:chExt cx="2586240" cy="789120"/>
          </a:xfrm>
        </p:grpSpPr>
        <p:grpSp>
          <p:nvGrpSpPr>
            <p:cNvPr id="614" name="Group 574"/>
            <p:cNvGrpSpPr/>
            <p:nvPr/>
          </p:nvGrpSpPr>
          <p:grpSpPr>
            <a:xfrm>
              <a:off x="1710000" y="3824280"/>
              <a:ext cx="987840" cy="789120"/>
              <a:chOff x="1710000" y="3824280"/>
              <a:chExt cx="987840" cy="789120"/>
            </a:xfrm>
          </p:grpSpPr>
          <p:graphicFrame>
            <p:nvGraphicFramePr>
              <p:cNvPr id="615" name="Table 575"/>
              <p:cNvGraphicFramePr/>
              <p:nvPr/>
            </p:nvGraphicFramePr>
            <p:xfrm>
              <a:off x="1996200" y="39819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16" name="Table 576"/>
              <p:cNvGraphicFramePr/>
              <p:nvPr/>
            </p:nvGraphicFramePr>
            <p:xfrm>
              <a:off x="1996200" y="41097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17" name="Table 577"/>
              <p:cNvGraphicFramePr/>
              <p:nvPr/>
            </p:nvGraphicFramePr>
            <p:xfrm>
              <a:off x="1996200" y="42375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18" name="Table 578"/>
              <p:cNvGraphicFramePr/>
              <p:nvPr/>
            </p:nvGraphicFramePr>
            <p:xfrm>
              <a:off x="2135880" y="39819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19" name="Table 579"/>
              <p:cNvGraphicFramePr/>
              <p:nvPr/>
            </p:nvGraphicFramePr>
            <p:xfrm>
              <a:off x="2135880" y="41097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20" name="Table 580"/>
              <p:cNvGraphicFramePr/>
              <p:nvPr/>
            </p:nvGraphicFramePr>
            <p:xfrm>
              <a:off x="2135880" y="42375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21" name="Table 581"/>
              <p:cNvGraphicFramePr/>
              <p:nvPr/>
            </p:nvGraphicFramePr>
            <p:xfrm>
              <a:off x="2275560" y="39819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22" name="Table 582"/>
              <p:cNvGraphicFramePr/>
              <p:nvPr/>
            </p:nvGraphicFramePr>
            <p:xfrm>
              <a:off x="2275560" y="41097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23" name="Table 583"/>
              <p:cNvGraphicFramePr/>
              <p:nvPr/>
            </p:nvGraphicFramePr>
            <p:xfrm>
              <a:off x="2275560" y="42375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24" name="CustomShape 584"/>
              <p:cNvSpPr/>
              <p:nvPr/>
            </p:nvSpPr>
            <p:spPr>
              <a:xfrm>
                <a:off x="1710000" y="3824280"/>
                <a:ext cx="987840" cy="65952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4720" rIns="54720" tIns="54720" bIns="54720" anchor="ctr">
                <a:normAutofit/>
              </a:bodyPr>
              <a:p>
                <a:pPr marL="114480" indent="-114120">
                  <a:lnSpc>
                    <a:spcPct val="70000"/>
                  </a:lnSpc>
                </a:pPr>
                <a:r>
                  <a:rPr b="0" lang="en-CA" sz="11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fun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(    </a:t>
                </a:r>
                <a:r>
                  <a:rPr b="0" lang="en-CA" sz="9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,     ,     ,…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)</a:t>
                </a:r>
                <a:endParaRPr b="0" lang="en-CA" sz="10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1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fun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(    </a:t>
                </a:r>
                <a:r>
                  <a:rPr b="0" lang="en-CA" sz="9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,     ,     ,…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)</a:t>
                </a:r>
                <a:endParaRPr b="0" lang="en-CA" sz="10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1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fun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(    </a:t>
                </a:r>
                <a:r>
                  <a:rPr b="0" lang="en-CA" sz="9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,     ,     ,…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)</a:t>
                </a:r>
                <a:endParaRPr b="0" lang="en-CA" sz="1000" spc="-1" strike="noStrike">
                  <a:latin typeface="Arial"/>
                </a:endParaRPr>
              </a:p>
            </p:txBody>
          </p:sp>
        </p:grpSp>
        <p:sp>
          <p:nvSpPr>
            <p:cNvPr id="625" name="CustomShape 585"/>
            <p:cNvSpPr/>
            <p:nvPr/>
          </p:nvSpPr>
          <p:spPr>
            <a:xfrm>
              <a:off x="253440" y="3999600"/>
              <a:ext cx="1803240" cy="308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4720" rIns="54720" tIns="54720" bIns="54720" anchor="ctr">
              <a:normAutofit/>
            </a:bodyPr>
            <a:p>
              <a:pPr marL="114480" indent="-114120">
                <a:lnSpc>
                  <a:spcPct val="90000"/>
                </a:lnSpc>
              </a:pPr>
              <a:r>
                <a:rPr b="0" lang="en-CA" sz="11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pmap</a:t>
              </a:r>
              <a:r>
                <a:rPr b="0" lang="en-CA" sz="1000" spc="-1" strike="noStrike">
                  <a:solidFill>
                    <a:srgbClr val="424242"/>
                  </a:solidFill>
                  <a:latin typeface="Source Sans Pro"/>
                  <a:ea typeface="Source Sans Pro"/>
                </a:rPr>
                <a:t>(                        ,fun,</a:t>
              </a:r>
              <a:r>
                <a:rPr b="0" lang="en-CA" sz="900" spc="-1" strike="noStrike">
                  <a:solidFill>
                    <a:srgbClr val="424242"/>
                  </a:solidFill>
                  <a:latin typeface="Source Sans Pro"/>
                  <a:ea typeface="Source Sans Pro"/>
                </a:rPr>
                <a:t>…</a:t>
              </a:r>
              <a:r>
                <a:rPr b="0" lang="en-CA" sz="1000" spc="-1" strike="noStrike">
                  <a:solidFill>
                    <a:srgbClr val="424242"/>
                  </a:solidFill>
                  <a:latin typeface="Source Sans Pro"/>
                  <a:ea typeface="Source Sans Pro"/>
                </a:rPr>
                <a:t>)</a:t>
              </a:r>
              <a:endParaRPr b="0" lang="en-CA" sz="1000" spc="-1" strike="noStrike">
                <a:latin typeface="Arial"/>
              </a:endParaRPr>
            </a:p>
          </p:txBody>
        </p:sp>
        <p:grpSp>
          <p:nvGrpSpPr>
            <p:cNvPr id="626" name="Group 586"/>
            <p:cNvGrpSpPr/>
            <p:nvPr/>
          </p:nvGrpSpPr>
          <p:grpSpPr>
            <a:xfrm>
              <a:off x="687600" y="3884400"/>
              <a:ext cx="605160" cy="716400"/>
              <a:chOff x="687600" y="3884400"/>
              <a:chExt cx="605160" cy="716400"/>
            </a:xfrm>
          </p:grpSpPr>
          <p:grpSp>
            <p:nvGrpSpPr>
              <p:cNvPr id="627" name="Group 587"/>
              <p:cNvGrpSpPr/>
              <p:nvPr/>
            </p:nvGrpSpPr>
            <p:grpSpPr>
              <a:xfrm>
                <a:off x="727560" y="3923280"/>
                <a:ext cx="156600" cy="677520"/>
                <a:chOff x="727560" y="3923280"/>
                <a:chExt cx="156600" cy="677520"/>
              </a:xfrm>
            </p:grpSpPr>
            <p:sp>
              <p:nvSpPr>
                <p:cNvPr id="628" name="CustomShape 588"/>
                <p:cNvSpPr/>
                <p:nvPr/>
              </p:nvSpPr>
              <p:spPr>
                <a:xfrm>
                  <a:off x="727560" y="3923280"/>
                  <a:ext cx="152640" cy="461520"/>
                </a:xfrm>
                <a:prstGeom prst="roundRect">
                  <a:avLst>
                    <a:gd name="adj" fmla="val 45925"/>
                  </a:avLst>
                </a:prstGeom>
                <a:noFill/>
                <a:ln w="9360">
                  <a:solidFill>
                    <a:srgbClr val="53585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aphicFrame>
              <p:nvGraphicFramePr>
                <p:cNvPr id="629" name="Table 589"/>
                <p:cNvGraphicFramePr/>
                <p:nvPr/>
              </p:nvGraphicFramePr>
              <p:xfrm>
                <a:off x="747000" y="39693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30" name="Table 590"/>
                <p:cNvGraphicFramePr/>
                <p:nvPr/>
              </p:nvGraphicFramePr>
              <p:xfrm>
                <a:off x="747000" y="40971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8a74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31" name="Table 591"/>
                <p:cNvGraphicFramePr/>
                <p:nvPr/>
              </p:nvGraphicFramePr>
              <p:xfrm>
                <a:off x="747000" y="42249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632" name="CustomShape 592"/>
              <p:cNvSpPr/>
              <p:nvPr/>
            </p:nvSpPr>
            <p:spPr>
              <a:xfrm>
                <a:off x="687600" y="3884400"/>
                <a:ext cx="605160" cy="538560"/>
              </a:xfrm>
              <a:prstGeom prst="roundRect">
                <a:avLst>
                  <a:gd name="adj" fmla="val 1303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33" name="Group 593"/>
              <p:cNvGrpSpPr/>
              <p:nvPr/>
            </p:nvGrpSpPr>
            <p:grpSpPr>
              <a:xfrm>
                <a:off x="914760" y="3923280"/>
                <a:ext cx="156600" cy="677520"/>
                <a:chOff x="914760" y="3923280"/>
                <a:chExt cx="156600" cy="677520"/>
              </a:xfrm>
            </p:grpSpPr>
            <p:sp>
              <p:nvSpPr>
                <p:cNvPr id="634" name="CustomShape 594"/>
                <p:cNvSpPr/>
                <p:nvPr/>
              </p:nvSpPr>
              <p:spPr>
                <a:xfrm>
                  <a:off x="914760" y="3923280"/>
                  <a:ext cx="152640" cy="461520"/>
                </a:xfrm>
                <a:prstGeom prst="roundRect">
                  <a:avLst>
                    <a:gd name="adj" fmla="val 45925"/>
                  </a:avLst>
                </a:prstGeom>
                <a:noFill/>
                <a:ln w="9360">
                  <a:solidFill>
                    <a:srgbClr val="53585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aphicFrame>
              <p:nvGraphicFramePr>
                <p:cNvPr id="635" name="Table 595"/>
                <p:cNvGraphicFramePr/>
                <p:nvPr/>
              </p:nvGraphicFramePr>
              <p:xfrm>
                <a:off x="934200" y="39693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36" name="Table 596"/>
                <p:cNvGraphicFramePr/>
                <p:nvPr/>
              </p:nvGraphicFramePr>
              <p:xfrm>
                <a:off x="934200" y="40971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8a74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37" name="Table 597"/>
                <p:cNvGraphicFramePr/>
                <p:nvPr/>
              </p:nvGraphicFramePr>
              <p:xfrm>
                <a:off x="934200" y="42249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38" name="Group 598"/>
              <p:cNvGrpSpPr/>
              <p:nvPr/>
            </p:nvGrpSpPr>
            <p:grpSpPr>
              <a:xfrm>
                <a:off x="1102320" y="3923280"/>
                <a:ext cx="156240" cy="677520"/>
                <a:chOff x="1102320" y="3923280"/>
                <a:chExt cx="156240" cy="677520"/>
              </a:xfrm>
            </p:grpSpPr>
            <p:sp>
              <p:nvSpPr>
                <p:cNvPr id="639" name="CustomShape 599"/>
                <p:cNvSpPr/>
                <p:nvPr/>
              </p:nvSpPr>
              <p:spPr>
                <a:xfrm>
                  <a:off x="1102320" y="3923280"/>
                  <a:ext cx="152640" cy="461520"/>
                </a:xfrm>
                <a:prstGeom prst="roundRect">
                  <a:avLst>
                    <a:gd name="adj" fmla="val 45925"/>
                  </a:avLst>
                </a:prstGeom>
                <a:noFill/>
                <a:ln w="9360">
                  <a:solidFill>
                    <a:srgbClr val="53585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aphicFrame>
              <p:nvGraphicFramePr>
                <p:cNvPr id="640" name="Table 600"/>
                <p:cNvGraphicFramePr/>
                <p:nvPr/>
              </p:nvGraphicFramePr>
              <p:xfrm>
                <a:off x="1121400" y="39693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41" name="Table 601"/>
                <p:cNvGraphicFramePr/>
                <p:nvPr/>
              </p:nvGraphicFramePr>
              <p:xfrm>
                <a:off x="1121400" y="40971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8a74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42" name="Table 602"/>
                <p:cNvGraphicFramePr/>
                <p:nvPr/>
              </p:nvGraphicFramePr>
              <p:xfrm>
                <a:off x="1121400" y="42249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643" name="Group 603"/>
            <p:cNvGrpSpPr/>
            <p:nvPr/>
          </p:nvGrpSpPr>
          <p:grpSpPr>
            <a:xfrm>
              <a:off x="2683440" y="3923280"/>
              <a:ext cx="156240" cy="677520"/>
              <a:chOff x="2683440" y="3923280"/>
              <a:chExt cx="156240" cy="677520"/>
            </a:xfrm>
          </p:grpSpPr>
          <p:sp>
            <p:nvSpPr>
              <p:cNvPr id="644" name="CustomShape 604"/>
              <p:cNvSpPr/>
              <p:nvPr/>
            </p:nvSpPr>
            <p:spPr>
              <a:xfrm>
                <a:off x="2683440" y="3923280"/>
                <a:ext cx="152640" cy="461520"/>
              </a:xfrm>
              <a:prstGeom prst="roundRect">
                <a:avLst>
                  <a:gd name="adj" fmla="val 45925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aphicFrame>
            <p:nvGraphicFramePr>
              <p:cNvPr id="645" name="Table 605"/>
              <p:cNvGraphicFramePr/>
              <p:nvPr/>
            </p:nvGraphicFramePr>
            <p:xfrm>
              <a:off x="2702520" y="39693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9d7ff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6" name="Table 606"/>
              <p:cNvGraphicFramePr/>
              <p:nvPr/>
            </p:nvGraphicFramePr>
            <p:xfrm>
              <a:off x="2702520" y="40971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7" name="Table 607"/>
              <p:cNvGraphicFramePr/>
              <p:nvPr/>
            </p:nvGraphicFramePr>
            <p:xfrm>
              <a:off x="2702520" y="422496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48" name="Line 608"/>
            <p:cNvSpPr/>
            <p:nvPr/>
          </p:nvSpPr>
          <p:spPr>
            <a:xfrm>
              <a:off x="2542680" y="4164480"/>
              <a:ext cx="10152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Line 609"/>
            <p:cNvSpPr/>
            <p:nvPr/>
          </p:nvSpPr>
          <p:spPr>
            <a:xfrm>
              <a:off x="1669680" y="4166280"/>
              <a:ext cx="8856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0" name="Group 610"/>
          <p:cNvGrpSpPr/>
          <p:nvPr/>
        </p:nvGrpSpPr>
        <p:grpSpPr>
          <a:xfrm>
            <a:off x="1888560" y="4750200"/>
            <a:ext cx="688680" cy="790200"/>
            <a:chOff x="1888560" y="4750200"/>
            <a:chExt cx="688680" cy="790200"/>
          </a:xfrm>
        </p:grpSpPr>
        <p:graphicFrame>
          <p:nvGraphicFramePr>
            <p:cNvPr id="651" name="Table 611"/>
            <p:cNvGraphicFramePr/>
            <p:nvPr/>
          </p:nvGraphicFramePr>
          <p:xfrm>
            <a:off x="1910520" y="4908960"/>
            <a:ext cx="232200" cy="114120"/>
          </p:xfrm>
          <a:graphic>
            <a:graphicData uri="http://schemas.openxmlformats.org/drawingml/2006/table">
              <a:tbl>
                <a:tblPr/>
                <a:tblGrid>
                  <a:gridCol w="232560"/>
                </a:tblGrid>
                <a:tr h="274680">
                  <a:tc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652" name="Table 612"/>
            <p:cNvGraphicFramePr/>
            <p:nvPr/>
          </p:nvGraphicFramePr>
          <p:xfrm>
            <a:off x="1910520" y="5036760"/>
            <a:ext cx="228240" cy="114120"/>
          </p:xfrm>
          <a:graphic>
            <a:graphicData uri="http://schemas.openxmlformats.org/drawingml/2006/table">
              <a:tbl>
                <a:tblPr/>
                <a:tblGrid>
                  <a:gridCol w="228600"/>
                </a:tblGrid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653" name="Table 613"/>
            <p:cNvGraphicFramePr/>
            <p:nvPr/>
          </p:nvGraphicFramePr>
          <p:xfrm>
            <a:off x="1910520" y="5164560"/>
            <a:ext cx="228240" cy="114120"/>
          </p:xfrm>
          <a:graphic>
            <a:graphicData uri="http://schemas.openxmlformats.org/drawingml/2006/table">
              <a:tbl>
                <a:tblPr/>
                <a:tblGrid>
                  <a:gridCol w="228600"/>
                </a:tblGrid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4078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54" name="CustomShape 614"/>
            <p:cNvSpPr/>
            <p:nvPr/>
          </p:nvSpPr>
          <p:spPr>
            <a:xfrm>
              <a:off x="1888560" y="4831560"/>
              <a:ext cx="284400" cy="262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0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fun</a:t>
              </a:r>
              <a:endParaRPr b="0" lang="en-CA" sz="1000" spc="-1" strike="noStrike">
                <a:latin typeface="Arial"/>
              </a:endParaRPr>
            </a:p>
          </p:txBody>
        </p:sp>
        <p:sp>
          <p:nvSpPr>
            <p:cNvPr id="655" name="CustomShape 615"/>
            <p:cNvSpPr/>
            <p:nvPr/>
          </p:nvSpPr>
          <p:spPr>
            <a:xfrm>
              <a:off x="1888560" y="5091480"/>
              <a:ext cx="284400" cy="262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0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fun</a:t>
              </a:r>
              <a:endParaRPr b="0" lang="en-CA" sz="1000" spc="-1" strike="noStrike">
                <a:latin typeface="Arial"/>
              </a:endParaRPr>
            </a:p>
          </p:txBody>
        </p:sp>
        <p:sp>
          <p:nvSpPr>
            <p:cNvPr id="656" name="CustomShape 616"/>
            <p:cNvSpPr/>
            <p:nvPr/>
          </p:nvSpPr>
          <p:spPr>
            <a:xfrm>
              <a:off x="1888560" y="4958640"/>
              <a:ext cx="284400" cy="262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0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fun</a:t>
              </a:r>
              <a:endParaRPr b="0" lang="en-CA" sz="1000" spc="-1" strike="noStrike">
                <a:latin typeface="Arial"/>
              </a:endParaRPr>
            </a:p>
          </p:txBody>
        </p:sp>
        <p:grpSp>
          <p:nvGrpSpPr>
            <p:cNvPr id="657" name="Group 617"/>
            <p:cNvGrpSpPr/>
            <p:nvPr/>
          </p:nvGrpSpPr>
          <p:grpSpPr>
            <a:xfrm>
              <a:off x="2079000" y="4750200"/>
              <a:ext cx="498240" cy="789120"/>
              <a:chOff x="2079000" y="4750200"/>
              <a:chExt cx="498240" cy="789120"/>
            </a:xfrm>
          </p:grpSpPr>
          <p:graphicFrame>
            <p:nvGraphicFramePr>
              <p:cNvPr id="658" name="Table 618"/>
              <p:cNvGraphicFramePr/>
              <p:nvPr/>
            </p:nvGraphicFramePr>
            <p:xfrm>
              <a:off x="2174400" y="49078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9" name="Table 619"/>
              <p:cNvGraphicFramePr/>
              <p:nvPr/>
            </p:nvGraphicFramePr>
            <p:xfrm>
              <a:off x="2174400" y="50356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0" name="Table 620"/>
              <p:cNvGraphicFramePr/>
              <p:nvPr/>
            </p:nvGraphicFramePr>
            <p:xfrm>
              <a:off x="2174400" y="5163480"/>
              <a:ext cx="114120" cy="114120"/>
            </p:xfrm>
            <a:graphic>
              <a:graphicData uri="http://schemas.openxmlformats.org/drawingml/2006/table">
                <a:tbl>
                  <a:tblPr/>
                  <a:tblGrid>
                    <a:gridCol w="137520"/>
                  </a:tblGrid>
                  <a:tr h="376200">
                    <a:tc>
                      <a:tcPr marL="50760" marR="50760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61" name="CustomShape 621"/>
              <p:cNvSpPr/>
              <p:nvPr/>
            </p:nvSpPr>
            <p:spPr>
              <a:xfrm>
                <a:off x="2079000" y="4750200"/>
                <a:ext cx="498240" cy="65952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4720" rIns="54720" tIns="54720" bIns="54720" anchor="ctr">
                <a:normAutofit/>
              </a:bodyPr>
              <a:p>
                <a:pPr marL="114480" indent="-114120">
                  <a:lnSpc>
                    <a:spcPct val="70000"/>
                  </a:lnSpc>
                </a:pP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(     </a:t>
                </a:r>
                <a:r>
                  <a:rPr b="0" lang="en-CA" sz="9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,…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)</a:t>
                </a:r>
                <a:endParaRPr b="0" lang="en-CA" sz="10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(     </a:t>
                </a:r>
                <a:r>
                  <a:rPr b="0" lang="en-CA" sz="9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,…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)</a:t>
                </a:r>
                <a:endParaRPr b="0" lang="en-CA" sz="10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(     </a:t>
                </a:r>
                <a:r>
                  <a:rPr b="0" lang="en-CA" sz="9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,…</a:t>
                </a:r>
                <a:r>
                  <a:rPr b="0" lang="en-CA" sz="1000" spc="-1" strike="noStrike">
                    <a:solidFill>
                      <a:srgbClr val="424242"/>
                    </a:solidFill>
                    <a:latin typeface="Source Sans Pro"/>
                    <a:ea typeface="Source Sans Pro"/>
                  </a:rPr>
                  <a:t>)</a:t>
                </a:r>
                <a:endParaRPr b="0" lang="en-CA" sz="1000" spc="-1" strike="noStrike">
                  <a:latin typeface="Arial"/>
                </a:endParaRPr>
              </a:p>
            </p:txBody>
          </p:sp>
        </p:grpSp>
      </p:grpSp>
      <p:grpSp>
        <p:nvGrpSpPr>
          <p:cNvPr id="662" name="Group 622"/>
          <p:cNvGrpSpPr/>
          <p:nvPr/>
        </p:nvGrpSpPr>
        <p:grpSpPr>
          <a:xfrm>
            <a:off x="2683800" y="4852080"/>
            <a:ext cx="156600" cy="677520"/>
            <a:chOff x="2683800" y="4852080"/>
            <a:chExt cx="156600" cy="677520"/>
          </a:xfrm>
        </p:grpSpPr>
        <p:sp>
          <p:nvSpPr>
            <p:cNvPr id="663" name="CustomShape 623"/>
            <p:cNvSpPr/>
            <p:nvPr/>
          </p:nvSpPr>
          <p:spPr>
            <a:xfrm>
              <a:off x="2683800" y="4852080"/>
              <a:ext cx="152640" cy="461520"/>
            </a:xfrm>
            <a:prstGeom prst="roundRect">
              <a:avLst>
                <a:gd name="adj" fmla="val 45925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aphicFrame>
          <p:nvGraphicFramePr>
            <p:cNvPr id="664" name="Table 624"/>
            <p:cNvGraphicFramePr/>
            <p:nvPr/>
          </p:nvGraphicFramePr>
          <p:xfrm>
            <a:off x="2703240" y="4898160"/>
            <a:ext cx="114120" cy="114120"/>
          </p:xfrm>
          <a:graphic>
            <a:graphicData uri="http://schemas.openxmlformats.org/drawingml/2006/table">
              <a:tbl>
                <a:tblPr/>
                <a:tblGrid>
                  <a:gridCol w="137520"/>
                </a:tblGrid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9d7f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665" name="Table 625"/>
            <p:cNvGraphicFramePr/>
            <p:nvPr/>
          </p:nvGraphicFramePr>
          <p:xfrm>
            <a:off x="2703240" y="5025960"/>
            <a:ext cx="114120" cy="114120"/>
          </p:xfrm>
          <a:graphic>
            <a:graphicData uri="http://schemas.openxmlformats.org/drawingml/2006/table">
              <a:tbl>
                <a:tblPr/>
                <a:tblGrid>
                  <a:gridCol w="137520"/>
                </a:tblGrid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666" name="Table 626"/>
            <p:cNvGraphicFramePr/>
            <p:nvPr/>
          </p:nvGraphicFramePr>
          <p:xfrm>
            <a:off x="2703240" y="5153760"/>
            <a:ext cx="114120" cy="114120"/>
          </p:xfrm>
          <a:graphic>
            <a:graphicData uri="http://schemas.openxmlformats.org/drawingml/2006/table">
              <a:tbl>
                <a:tblPr/>
                <a:tblGrid>
                  <a:gridCol w="137520"/>
                </a:tblGrid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667" name="CustomShape 627"/>
          <p:cNvSpPr/>
          <p:nvPr/>
        </p:nvSpPr>
        <p:spPr>
          <a:xfrm>
            <a:off x="252720" y="4928400"/>
            <a:ext cx="1704600" cy="308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 marL="114480" indent="-114120">
              <a:lnSpc>
                <a:spcPct val="90000"/>
              </a:lnSpc>
            </a:pPr>
            <a:r>
              <a:rPr b="0" lang="en-CA" sz="1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invoke_map</a:t>
            </a:r>
            <a:r>
              <a:rPr b="0" lang="en-CA" sz="1100" spc="-1" strike="noStrike">
                <a:solidFill>
                  <a:srgbClr val="424242"/>
                </a:solidFill>
                <a:latin typeface="Source Sans Pro"/>
                <a:ea typeface="Source Sans Pro"/>
              </a:rPr>
              <a:t>(</a:t>
            </a:r>
            <a:r>
              <a:rPr b="0" lang="en-CA" sz="900" spc="-1" strike="noStrike">
                <a:solidFill>
                  <a:srgbClr val="424242"/>
                </a:solidFill>
                <a:latin typeface="Source Sans Pro"/>
                <a:ea typeface="Source Sans Pro"/>
              </a:rPr>
              <a:t>              ,        ,…</a:t>
            </a:r>
            <a:r>
              <a:rPr b="0" lang="en-CA" sz="1100" spc="-1" strike="noStrike">
                <a:solidFill>
                  <a:srgbClr val="424242"/>
                </a:solidFill>
                <a:latin typeface="Source Sans Pro"/>
                <a:ea typeface="Source Sans Pro"/>
              </a:rPr>
              <a:t>)</a:t>
            </a:r>
            <a:endParaRPr b="0" lang="en-CA" sz="1100" spc="-1" strike="noStrike">
              <a:latin typeface="Arial"/>
            </a:endParaRPr>
          </a:p>
        </p:txBody>
      </p:sp>
      <p:grpSp>
        <p:nvGrpSpPr>
          <p:cNvPr id="668" name="Group 628"/>
          <p:cNvGrpSpPr/>
          <p:nvPr/>
        </p:nvGrpSpPr>
        <p:grpSpPr>
          <a:xfrm>
            <a:off x="1365120" y="4852080"/>
            <a:ext cx="156600" cy="677520"/>
            <a:chOff x="1365120" y="4852080"/>
            <a:chExt cx="156600" cy="677520"/>
          </a:xfrm>
        </p:grpSpPr>
        <p:sp>
          <p:nvSpPr>
            <p:cNvPr id="669" name="CustomShape 629"/>
            <p:cNvSpPr/>
            <p:nvPr/>
          </p:nvSpPr>
          <p:spPr>
            <a:xfrm>
              <a:off x="1365120" y="4852080"/>
              <a:ext cx="152640" cy="461520"/>
            </a:xfrm>
            <a:prstGeom prst="roundRect">
              <a:avLst>
                <a:gd name="adj" fmla="val 45925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aphicFrame>
          <p:nvGraphicFramePr>
            <p:cNvPr id="670" name="Table 630"/>
            <p:cNvGraphicFramePr/>
            <p:nvPr/>
          </p:nvGraphicFramePr>
          <p:xfrm>
            <a:off x="1384560" y="4898160"/>
            <a:ext cx="114120" cy="114120"/>
          </p:xfrm>
          <a:graphic>
            <a:graphicData uri="http://schemas.openxmlformats.org/drawingml/2006/table">
              <a:tbl>
                <a:tblPr/>
                <a:tblGrid>
                  <a:gridCol w="137520"/>
                </a:tblGrid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671" name="Table 631"/>
            <p:cNvGraphicFramePr/>
            <p:nvPr/>
          </p:nvGraphicFramePr>
          <p:xfrm>
            <a:off x="1384560" y="5025960"/>
            <a:ext cx="114120" cy="114120"/>
          </p:xfrm>
          <a:graphic>
            <a:graphicData uri="http://schemas.openxmlformats.org/drawingml/2006/table">
              <a:tbl>
                <a:tblPr/>
                <a:tblGrid>
                  <a:gridCol w="137520"/>
                </a:tblGrid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672" name="Table 632"/>
            <p:cNvGraphicFramePr/>
            <p:nvPr/>
          </p:nvGraphicFramePr>
          <p:xfrm>
            <a:off x="1384560" y="5153760"/>
            <a:ext cx="114120" cy="114120"/>
          </p:xfrm>
          <a:graphic>
            <a:graphicData uri="http://schemas.openxmlformats.org/drawingml/2006/table">
              <a:tbl>
                <a:tblPr/>
                <a:tblGrid>
                  <a:gridCol w="137520"/>
                </a:tblGrid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407842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673" name="Line 633"/>
          <p:cNvSpPr/>
          <p:nvPr/>
        </p:nvSpPr>
        <p:spPr>
          <a:xfrm>
            <a:off x="1742040" y="5084640"/>
            <a:ext cx="127080" cy="0"/>
          </a:xfrm>
          <a:prstGeom prst="line">
            <a:avLst/>
          </a:prstGeom>
          <a:ln w="12600">
            <a:solidFill>
              <a:srgbClr val="53585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Line 634"/>
          <p:cNvSpPr/>
          <p:nvPr/>
        </p:nvSpPr>
        <p:spPr>
          <a:xfrm>
            <a:off x="2492280" y="5084640"/>
            <a:ext cx="152640" cy="0"/>
          </a:xfrm>
          <a:prstGeom prst="line">
            <a:avLst/>
          </a:prstGeom>
          <a:ln w="12600">
            <a:solidFill>
              <a:srgbClr val="53585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5" name="Group 635"/>
          <p:cNvGrpSpPr/>
          <p:nvPr/>
        </p:nvGrpSpPr>
        <p:grpSpPr>
          <a:xfrm>
            <a:off x="1010520" y="4818240"/>
            <a:ext cx="294480" cy="708480"/>
            <a:chOff x="1010520" y="4818240"/>
            <a:chExt cx="294480" cy="708480"/>
          </a:xfrm>
        </p:grpSpPr>
        <p:graphicFrame>
          <p:nvGraphicFramePr>
            <p:cNvPr id="676" name="Table 636"/>
            <p:cNvGraphicFramePr/>
            <p:nvPr/>
          </p:nvGraphicFramePr>
          <p:xfrm>
            <a:off x="1042560" y="5023440"/>
            <a:ext cx="228240" cy="114120"/>
          </p:xfrm>
          <a:graphic>
            <a:graphicData uri="http://schemas.openxmlformats.org/drawingml/2006/table">
              <a:tbl>
                <a:tblPr/>
                <a:tblGrid>
                  <a:gridCol w="228600"/>
                </a:tblGrid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677" name="Table 637"/>
            <p:cNvGraphicFramePr/>
            <p:nvPr/>
          </p:nvGraphicFramePr>
          <p:xfrm>
            <a:off x="1042560" y="4895640"/>
            <a:ext cx="232200" cy="114120"/>
          </p:xfrm>
          <a:graphic>
            <a:graphicData uri="http://schemas.openxmlformats.org/drawingml/2006/table">
              <a:tbl>
                <a:tblPr/>
                <a:tblGrid>
                  <a:gridCol w="232560"/>
                </a:tblGrid>
                <a:tr h="274680">
                  <a:tc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678" name="Table 638"/>
            <p:cNvGraphicFramePr/>
            <p:nvPr/>
          </p:nvGraphicFramePr>
          <p:xfrm>
            <a:off x="1042560" y="5150880"/>
            <a:ext cx="228240" cy="114120"/>
          </p:xfrm>
          <a:graphic>
            <a:graphicData uri="http://schemas.openxmlformats.org/drawingml/2006/table">
              <a:tbl>
                <a:tblPr/>
                <a:tblGrid>
                  <a:gridCol w="228600"/>
                </a:tblGrid>
                <a:tr h="376200">
                  <a:tc>
                    <a:tcPr marL="50760" marR="5076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4078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79" name="CustomShape 639"/>
            <p:cNvSpPr/>
            <p:nvPr/>
          </p:nvSpPr>
          <p:spPr>
            <a:xfrm>
              <a:off x="1020600" y="5077800"/>
              <a:ext cx="284400" cy="262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0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fun</a:t>
              </a:r>
              <a:endParaRPr b="0" lang="en-CA" sz="1000" spc="-1" strike="noStrike">
                <a:latin typeface="Arial"/>
              </a:endParaRPr>
            </a:p>
          </p:txBody>
        </p:sp>
        <p:sp>
          <p:nvSpPr>
            <p:cNvPr id="680" name="CustomShape 640"/>
            <p:cNvSpPr/>
            <p:nvPr/>
          </p:nvSpPr>
          <p:spPr>
            <a:xfrm>
              <a:off x="1020600" y="4818240"/>
              <a:ext cx="284400" cy="262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0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fun</a:t>
              </a:r>
              <a:endParaRPr b="0" lang="en-CA" sz="1000" spc="-1" strike="noStrike">
                <a:latin typeface="Arial"/>
              </a:endParaRPr>
            </a:p>
          </p:txBody>
        </p:sp>
        <p:sp>
          <p:nvSpPr>
            <p:cNvPr id="681" name="CustomShape 641"/>
            <p:cNvSpPr/>
            <p:nvPr/>
          </p:nvSpPr>
          <p:spPr>
            <a:xfrm>
              <a:off x="1020600" y="4944960"/>
              <a:ext cx="284400" cy="262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en-CA" sz="10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fun</a:t>
              </a:r>
              <a:endParaRPr b="0" lang="en-CA" sz="1000" spc="-1" strike="noStrike">
                <a:latin typeface="Arial"/>
              </a:endParaRPr>
            </a:p>
          </p:txBody>
        </p:sp>
        <p:sp>
          <p:nvSpPr>
            <p:cNvPr id="682" name="CustomShape 642"/>
            <p:cNvSpPr/>
            <p:nvPr/>
          </p:nvSpPr>
          <p:spPr>
            <a:xfrm>
              <a:off x="1010520" y="4849560"/>
              <a:ext cx="292320" cy="461520"/>
            </a:xfrm>
            <a:prstGeom prst="roundRect">
              <a:avLst>
                <a:gd name="adj" fmla="val 24001"/>
              </a:avLst>
            </a:prstGeom>
            <a:noFill/>
            <a:ln w="9360">
              <a:solidFill>
                <a:srgbClr val="5358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3" name="CustomShape 643"/>
          <p:cNvSpPr/>
          <p:nvPr/>
        </p:nvSpPr>
        <p:spPr>
          <a:xfrm>
            <a:off x="336600" y="9441360"/>
            <a:ext cx="1701360" cy="63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~ .x 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becomes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function(x) x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e.g.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map(l, ~ 2 +.x)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becomes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map(l, function(x) 2 + x )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684" name="CustomShape 644"/>
          <p:cNvSpPr/>
          <p:nvPr/>
        </p:nvSpPr>
        <p:spPr>
          <a:xfrm>
            <a:off x="336600" y="8727840"/>
            <a:ext cx="1815840" cy="63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"name" 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becomes 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function(x) x[["name"]]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e.g.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map(l, "a")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extracts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 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from each element of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685" name="CustomShape 645"/>
          <p:cNvSpPr/>
          <p:nvPr/>
        </p:nvSpPr>
        <p:spPr>
          <a:xfrm>
            <a:off x="336600" y="6395760"/>
            <a:ext cx="1509480" cy="198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map(), map2(), pmap()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imap 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and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invoke_map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each return a list. Use a suffixed version to return the results as a specific type of flat vector, e.g.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map2_chr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pmap_lgl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etc.</a:t>
            </a:r>
            <a:endParaRPr b="0" lang="en-CA" sz="1150" spc="-1" strike="noStrike">
              <a:latin typeface="Arial"/>
            </a:endParaRPr>
          </a:p>
          <a:p>
            <a:pPr algn="just">
              <a:lnSpc>
                <a:spcPct val="80000"/>
              </a:lnSpc>
            </a:pP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walk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walk2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and 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pwalk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to trigger side effects. Each return its input invisibly.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686" name="Line 646"/>
          <p:cNvSpPr/>
          <p:nvPr/>
        </p:nvSpPr>
        <p:spPr>
          <a:xfrm>
            <a:off x="320040" y="6149880"/>
            <a:ext cx="4201200" cy="0"/>
          </a:xfrm>
          <a:prstGeom prst="line">
            <a:avLst/>
          </a:prstGeom>
          <a:ln cap="rnd" w="12600">
            <a:solidFill>
              <a:srgbClr val="53585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647"/>
          <p:cNvSpPr/>
          <p:nvPr/>
        </p:nvSpPr>
        <p:spPr>
          <a:xfrm>
            <a:off x="322200" y="6163200"/>
            <a:ext cx="596160" cy="20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OUTPUT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688" name="Line 648"/>
          <p:cNvSpPr/>
          <p:nvPr/>
        </p:nvSpPr>
        <p:spPr>
          <a:xfrm>
            <a:off x="324360" y="8452800"/>
            <a:ext cx="4201560" cy="0"/>
          </a:xfrm>
          <a:prstGeom prst="line">
            <a:avLst/>
          </a:prstGeom>
          <a:ln cap="rnd" w="12600">
            <a:solidFill>
              <a:srgbClr val="53585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649"/>
          <p:cNvSpPr/>
          <p:nvPr/>
        </p:nvSpPr>
        <p:spPr>
          <a:xfrm>
            <a:off x="325440" y="8466120"/>
            <a:ext cx="2423520" cy="20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SHORTCUTS </a:t>
            </a: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- within a purrr function: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690" name="CustomShape 650"/>
          <p:cNvSpPr/>
          <p:nvPr/>
        </p:nvSpPr>
        <p:spPr>
          <a:xfrm>
            <a:off x="2396520" y="8727840"/>
            <a:ext cx="1766880" cy="63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~ .x .y 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becomes 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function(.x, .y) .x .y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e.g. 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map2(l, p, ~ .x +.y )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becomes 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map2(l, p, function(l, p) l + p )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691" name="CustomShape 651"/>
          <p:cNvSpPr/>
          <p:nvPr/>
        </p:nvSpPr>
        <p:spPr>
          <a:xfrm>
            <a:off x="2426040" y="9441360"/>
            <a:ext cx="2107440" cy="884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~ ..1 ..2 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etc becomes </a:t>
            </a:r>
            <a:endParaRPr b="0" lang="en-CA" sz="115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function(..1, ..2, 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etc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 ..1 ..2 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etc,</a:t>
            </a:r>
            <a:r>
              <a:rPr b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e.g.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pmap(list(a, b, c), ~ ..3 + ..1 - ..2)</a:t>
            </a:r>
            <a:r>
              <a:rPr b="0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becomes </a:t>
            </a:r>
            <a:r>
              <a:rPr b="0" i="1" lang="en-CA" sz="115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pmap(list(a, b, c), function(a, b, c) c + a - b)</a:t>
            </a:r>
            <a:endParaRPr b="0" lang="en-CA" sz="1150" spc="-1" strike="noStrike">
              <a:latin typeface="Arial"/>
            </a:endParaRPr>
          </a:p>
        </p:txBody>
      </p:sp>
      <p:graphicFrame>
        <p:nvGraphicFramePr>
          <p:cNvPr id="692" name="Table 652"/>
          <p:cNvGraphicFramePr/>
          <p:nvPr/>
        </p:nvGraphicFramePr>
        <p:xfrm>
          <a:off x="2043000" y="6370560"/>
          <a:ext cx="2504160" cy="2031480"/>
        </p:xfrm>
        <a:graphic>
          <a:graphicData uri="http://schemas.openxmlformats.org/drawingml/2006/table">
            <a:tbl>
              <a:tblPr/>
              <a:tblGrid>
                <a:gridCol w="698400"/>
                <a:gridCol w="1805760"/>
              </a:tblGrid>
              <a:tr h="20304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100" spc="-1" strike="noStrike">
                          <a:solidFill>
                            <a:srgbClr val="407aaa"/>
                          </a:solidFill>
                          <a:latin typeface="Source Sans Pro"/>
                          <a:ea typeface="Source Sans Pro"/>
                        </a:rPr>
                        <a:t>function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7a4aaa"/>
                      </a:solidFill>
                    </a:lnL>
                    <a:lnR w="2520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100" spc="-1" strike="noStrike">
                          <a:solidFill>
                            <a:srgbClr val="407aaa"/>
                          </a:solidFill>
                          <a:latin typeface="Source Sans Pro"/>
                          <a:ea typeface="Source Sans Pro"/>
                        </a:rPr>
                        <a:t>returns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noFill/>
                  </a:tcPr>
                </a:tc>
              </a:tr>
              <a:tr h="20304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map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7a4aaa"/>
                      </a:solidFill>
                    </a:lnL>
                    <a:lnR w="2520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list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20304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map_chr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7a4aaa"/>
                      </a:solidFill>
                    </a:lnL>
                    <a:lnR w="2520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character vector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304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map_dbl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7a4aaa"/>
                      </a:solidFill>
                    </a:lnL>
                    <a:lnR w="2520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double (numeric) vector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20304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map_dfc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7a4aaa"/>
                      </a:solidFill>
                    </a:lnL>
                    <a:lnR w="2520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data frame (column bind)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304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map_dfr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7a4aaa"/>
                      </a:solidFill>
                    </a:lnL>
                    <a:lnR w="2520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data frame (row bind)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20304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map_int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7a4aaa"/>
                      </a:solidFill>
                    </a:lnL>
                    <a:lnR w="2520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integer vector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304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map_lgl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7a4aaa"/>
                      </a:solidFill>
                    </a:lnL>
                    <a:lnR w="2520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logical vector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407160">
                <a:tc>
                  <a:txBody>
                    <a:bodyPr lIns="0" rIns="0" tIns="0" bIns="0" anchor="ctr"/>
                    <a:p>
                      <a:r>
                        <a:rPr b="1" lang="en-CA" sz="1100" spc="-1" strike="noStrike">
                          <a:solidFill>
                            <a:srgbClr val="000000"/>
                          </a:solidFill>
                          <a:latin typeface="Source Sans Pro Light"/>
                          <a:ea typeface="Source Sans Pro Light"/>
                        </a:rPr>
                        <a:t>walk</a:t>
                      </a:r>
                      <a:endParaRPr b="0" lang="en-CA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7a4aaa"/>
                      </a:solidFill>
                    </a:lnL>
                    <a:lnR w="2520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/>
                    <a:p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Source Sans Pro Light"/>
                          <a:ea typeface="Source Sans Pro Light"/>
                        </a:rPr>
                        <a:t>triggers side effects, returns</a:t>
                      </a:r>
                      <a:endParaRPr b="0" lang="en-CA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Source Sans Pro Light"/>
                          <a:ea typeface="Source Sans Pro Light"/>
                        </a:rPr>
                        <a:t>the input invisibly</a:t>
                      </a:r>
                      <a:endParaRPr b="0" lang="en-CA" sz="1100" spc="-1" strike="noStrike">
                        <a:latin typeface="Arial"/>
                      </a:endParaRPr>
                    </a:p>
                  </a:txBody>
                  <a:tcPr>
                    <a:lnL w="2520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93" name="Group 653"/>
          <p:cNvGrpSpPr/>
          <p:nvPr/>
        </p:nvGrpSpPr>
        <p:grpSpPr>
          <a:xfrm>
            <a:off x="4796280" y="3644280"/>
            <a:ext cx="762480" cy="664920"/>
            <a:chOff x="4796280" y="3644280"/>
            <a:chExt cx="762480" cy="664920"/>
          </a:xfrm>
        </p:grpSpPr>
        <p:grpSp>
          <p:nvGrpSpPr>
            <p:cNvPr id="694" name="Group 654"/>
            <p:cNvGrpSpPr/>
            <p:nvPr/>
          </p:nvGrpSpPr>
          <p:grpSpPr>
            <a:xfrm>
              <a:off x="4796280" y="3644280"/>
              <a:ext cx="279720" cy="664920"/>
              <a:chOff x="4796280" y="3644280"/>
              <a:chExt cx="279720" cy="664920"/>
            </a:xfrm>
          </p:grpSpPr>
          <p:sp>
            <p:nvSpPr>
              <p:cNvPr id="695" name="CustomShape 655"/>
              <p:cNvSpPr/>
              <p:nvPr/>
            </p:nvSpPr>
            <p:spPr>
              <a:xfrm>
                <a:off x="4796280" y="3644280"/>
                <a:ext cx="279720" cy="435960"/>
              </a:xfrm>
              <a:prstGeom prst="roundRect">
                <a:avLst>
                  <a:gd name="adj" fmla="val 25090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96" name="Group 656"/>
              <p:cNvGrpSpPr/>
              <p:nvPr/>
            </p:nvGrpSpPr>
            <p:grpSpPr>
              <a:xfrm>
                <a:off x="4796640" y="3665880"/>
                <a:ext cx="257760" cy="387720"/>
                <a:chOff x="4796640" y="3665880"/>
                <a:chExt cx="257760" cy="387720"/>
              </a:xfrm>
            </p:grpSpPr>
            <p:graphicFrame>
              <p:nvGraphicFramePr>
                <p:cNvPr id="697" name="Table 657"/>
                <p:cNvGraphicFramePr/>
                <p:nvPr/>
              </p:nvGraphicFramePr>
              <p:xfrm>
                <a:off x="4917240" y="36777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98" name="CustomShape 658"/>
                <p:cNvSpPr/>
                <p:nvPr/>
              </p:nvSpPr>
              <p:spPr>
                <a:xfrm>
                  <a:off x="4796640" y="366588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a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699" name="Group 659"/>
              <p:cNvGrpSpPr/>
              <p:nvPr/>
            </p:nvGrpSpPr>
            <p:grpSpPr>
              <a:xfrm>
                <a:off x="4796640" y="3793320"/>
                <a:ext cx="257760" cy="388080"/>
                <a:chOff x="4796640" y="3793320"/>
                <a:chExt cx="257760" cy="388080"/>
              </a:xfrm>
            </p:grpSpPr>
            <p:graphicFrame>
              <p:nvGraphicFramePr>
                <p:cNvPr id="700" name="Table 660"/>
                <p:cNvGraphicFramePr/>
                <p:nvPr/>
              </p:nvGraphicFramePr>
              <p:xfrm>
                <a:off x="4917240" y="38055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01" name="CustomShape 661"/>
                <p:cNvSpPr/>
                <p:nvPr/>
              </p:nvSpPr>
              <p:spPr>
                <a:xfrm>
                  <a:off x="4796640" y="379332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b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702" name="Group 662"/>
              <p:cNvGrpSpPr/>
              <p:nvPr/>
            </p:nvGrpSpPr>
            <p:grpSpPr>
              <a:xfrm>
                <a:off x="4796640" y="3921120"/>
                <a:ext cx="257760" cy="388080"/>
                <a:chOff x="4796640" y="3921120"/>
                <a:chExt cx="257760" cy="388080"/>
              </a:xfrm>
            </p:grpSpPr>
            <p:graphicFrame>
              <p:nvGraphicFramePr>
                <p:cNvPr id="703" name="Table 663"/>
                <p:cNvGraphicFramePr/>
                <p:nvPr/>
              </p:nvGraphicFramePr>
              <p:xfrm>
                <a:off x="4917240" y="393336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8d379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04" name="CustomShape 664"/>
                <p:cNvSpPr/>
                <p:nvPr/>
              </p:nvSpPr>
              <p:spPr>
                <a:xfrm>
                  <a:off x="4796640" y="392112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c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705" name="Line 665"/>
            <p:cNvSpPr/>
            <p:nvPr/>
          </p:nvSpPr>
          <p:spPr>
            <a:xfrm>
              <a:off x="5120280" y="3735360"/>
              <a:ext cx="139680" cy="0"/>
            </a:xfrm>
            <a:prstGeom prst="line">
              <a:avLst/>
            </a:prstGeom>
            <a:ln w="12600">
              <a:solidFill>
                <a:srgbClr val="53585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06" name="Group 666"/>
            <p:cNvGrpSpPr/>
            <p:nvPr/>
          </p:nvGrpSpPr>
          <p:grpSpPr>
            <a:xfrm>
              <a:off x="5279040" y="3650040"/>
              <a:ext cx="279720" cy="409320"/>
              <a:chOff x="5279040" y="3650040"/>
              <a:chExt cx="279720" cy="409320"/>
            </a:xfrm>
          </p:grpSpPr>
          <p:sp>
            <p:nvSpPr>
              <p:cNvPr id="707" name="CustomShape 667"/>
              <p:cNvSpPr/>
              <p:nvPr/>
            </p:nvSpPr>
            <p:spPr>
              <a:xfrm>
                <a:off x="5279040" y="3650040"/>
                <a:ext cx="279720" cy="182160"/>
              </a:xfrm>
              <a:prstGeom prst="roundRect">
                <a:avLst>
                  <a:gd name="adj" fmla="val 38507"/>
                </a:avLst>
              </a:prstGeom>
              <a:noFill/>
              <a:ln w="9360">
                <a:solidFill>
                  <a:srgbClr val="5358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08" name="Group 668"/>
              <p:cNvGrpSpPr/>
              <p:nvPr/>
            </p:nvGrpSpPr>
            <p:grpSpPr>
              <a:xfrm>
                <a:off x="5279400" y="3671640"/>
                <a:ext cx="257760" cy="387720"/>
                <a:chOff x="5279400" y="3671640"/>
                <a:chExt cx="257760" cy="387720"/>
              </a:xfrm>
            </p:grpSpPr>
            <p:graphicFrame>
              <p:nvGraphicFramePr>
                <p:cNvPr id="709" name="Table 669"/>
                <p:cNvGraphicFramePr/>
                <p:nvPr/>
              </p:nvGraphicFramePr>
              <p:xfrm>
                <a:off x="5400000" y="3683520"/>
                <a:ext cx="114120" cy="114120"/>
              </p:xfrm>
              <a:graphic>
                <a:graphicData uri="http://schemas.openxmlformats.org/drawingml/2006/table">
                  <a:tbl>
                    <a:tblPr/>
                    <a:tblGrid>
                      <a:gridCol w="137520"/>
                    </a:tblGrid>
                    <a:tr h="376200">
                      <a:tc>
                        <a:tcPr marL="50760" marR="50760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10" name="CustomShape 670"/>
                <p:cNvSpPr/>
                <p:nvPr/>
              </p:nvSpPr>
              <p:spPr>
                <a:xfrm>
                  <a:off x="5279400" y="3671640"/>
                  <a:ext cx="126720" cy="1378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ctr"/>
                <a:p>
                  <a:pPr algn="ctr">
                    <a:lnSpc>
                      <a:spcPct val="100000"/>
                    </a:lnSpc>
                  </a:pPr>
                  <a:r>
                    <a:rPr b="0" lang="en-CA" sz="900" spc="-1" strike="noStrike">
                      <a:solidFill>
                        <a:srgbClr val="4c4c4c"/>
                      </a:solidFill>
                      <a:latin typeface="Source Sans Pro Light"/>
                      <a:ea typeface="Source Sans Pro Light"/>
                    </a:rPr>
                    <a:t>b</a:t>
                  </a:r>
                  <a:endParaRPr b="0" lang="en-CA" sz="900" spc="-1" strike="noStrike">
                    <a:latin typeface="Arial"/>
                  </a:endParaRPr>
                </a:p>
              </p:txBody>
            </p:sp>
          </p:grp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roup 1"/>
          <p:cNvGrpSpPr/>
          <p:nvPr/>
        </p:nvGrpSpPr>
        <p:grpSpPr>
          <a:xfrm>
            <a:off x="8383320" y="-1013040"/>
            <a:ext cx="6157440" cy="3553200"/>
            <a:chOff x="8383320" y="-1013040"/>
            <a:chExt cx="6157440" cy="3553200"/>
          </a:xfrm>
        </p:grpSpPr>
        <p:grpSp>
          <p:nvGrpSpPr>
            <p:cNvPr id="712" name="Group 2"/>
            <p:cNvGrpSpPr/>
            <p:nvPr/>
          </p:nvGrpSpPr>
          <p:grpSpPr>
            <a:xfrm>
              <a:off x="8406360" y="-1013040"/>
              <a:ext cx="6134400" cy="2979000"/>
              <a:chOff x="8406360" y="-1013040"/>
              <a:chExt cx="6134400" cy="2979000"/>
            </a:xfrm>
          </p:grpSpPr>
          <p:sp>
            <p:nvSpPr>
              <p:cNvPr id="713" name="CustomShape 3"/>
              <p:cNvSpPr/>
              <p:nvPr/>
            </p:nvSpPr>
            <p:spPr>
              <a:xfrm rot="1800000">
                <a:off x="9584280" y="-75960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83a9d2"/>
              </a:solidFill>
              <a:ln w="3240">
                <a:solidFill>
                  <a:srgbClr val="83a9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4" name="CustomShape 4"/>
              <p:cNvSpPr/>
              <p:nvPr/>
            </p:nvSpPr>
            <p:spPr>
              <a:xfrm flipH="1">
                <a:off x="9956880" y="-225720"/>
                <a:ext cx="421560" cy="421560"/>
              </a:xfrm>
              <a:prstGeom prst="ellipse">
                <a:avLst/>
              </a:prstGeom>
              <a:solidFill>
                <a:srgbClr val="d0d1d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5" name="CustomShape 5"/>
              <p:cNvSpPr/>
              <p:nvPr/>
            </p:nvSpPr>
            <p:spPr>
              <a:xfrm flipH="1">
                <a:off x="8406000" y="-244440"/>
                <a:ext cx="421560" cy="421560"/>
              </a:xfrm>
              <a:prstGeom prst="ellipse">
                <a:avLst/>
              </a:prstGeom>
              <a:solidFill>
                <a:srgbClr val="83a9d2">
                  <a:alpha val="5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" name="CustomShape 6"/>
              <p:cNvSpPr/>
              <p:nvPr/>
            </p:nvSpPr>
            <p:spPr>
              <a:xfrm rot="19800000">
                <a:off x="11303280" y="-9036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d0d1d2"/>
              </a:solidFill>
              <a:ln w="6480">
                <a:solidFill>
                  <a:srgbClr val="d0d1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" name="CustomShape 7"/>
              <p:cNvSpPr/>
              <p:nvPr/>
            </p:nvSpPr>
            <p:spPr>
              <a:xfrm rot="1800000">
                <a:off x="11877120" y="56952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83a9d2"/>
              </a:solidFill>
              <a:ln w="6480">
                <a:solidFill>
                  <a:srgbClr val="83a9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" name="CustomShape 8"/>
              <p:cNvSpPr/>
              <p:nvPr/>
            </p:nvSpPr>
            <p:spPr>
              <a:xfrm flipH="1">
                <a:off x="11867040" y="443160"/>
                <a:ext cx="421560" cy="421560"/>
              </a:xfrm>
              <a:prstGeom prst="ellipse">
                <a:avLst/>
              </a:prstGeom>
              <a:solidFill>
                <a:srgbClr val="83a9d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9" name="CustomShape 9"/>
              <p:cNvSpPr/>
              <p:nvPr/>
            </p:nvSpPr>
            <p:spPr>
              <a:xfrm flipH="1">
                <a:off x="12249720" y="1103760"/>
                <a:ext cx="421560" cy="421560"/>
              </a:xfrm>
              <a:prstGeom prst="ellipse">
                <a:avLst/>
              </a:prstGeom>
              <a:solidFill>
                <a:srgbClr val="d0d1d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CustomShape 10"/>
              <p:cNvSpPr/>
              <p:nvPr/>
            </p:nvSpPr>
            <p:spPr>
              <a:xfrm rot="1800000">
                <a:off x="11877120" y="-75096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83a9d2"/>
              </a:solidFill>
              <a:ln w="6480">
                <a:solidFill>
                  <a:srgbClr val="83a9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CustomShape 11"/>
              <p:cNvSpPr/>
              <p:nvPr/>
            </p:nvSpPr>
            <p:spPr>
              <a:xfrm flipH="1">
                <a:off x="12249720" y="-217080"/>
                <a:ext cx="421560" cy="421560"/>
              </a:xfrm>
              <a:prstGeom prst="ellipse">
                <a:avLst/>
              </a:prstGeom>
              <a:solidFill>
                <a:srgbClr val="d0d1d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CustomShape 12"/>
              <p:cNvSpPr/>
              <p:nvPr/>
            </p:nvSpPr>
            <p:spPr>
              <a:xfrm rot="19800000">
                <a:off x="12450600" y="-74520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d0d1d2"/>
              </a:solidFill>
              <a:ln w="6480">
                <a:solidFill>
                  <a:srgbClr val="d0d1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CustomShape 13"/>
              <p:cNvSpPr/>
              <p:nvPr/>
            </p:nvSpPr>
            <p:spPr>
              <a:xfrm flipH="1">
                <a:off x="13014360" y="-211320"/>
                <a:ext cx="421560" cy="421560"/>
              </a:xfrm>
              <a:prstGeom prst="ellipse">
                <a:avLst/>
              </a:prstGeom>
              <a:solidFill>
                <a:srgbClr val="83a9d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CustomShape 14"/>
              <p:cNvSpPr/>
              <p:nvPr/>
            </p:nvSpPr>
            <p:spPr>
              <a:xfrm rot="1800000">
                <a:off x="13024080" y="-8460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83a9d2"/>
              </a:solidFill>
              <a:ln w="6480">
                <a:solidFill>
                  <a:srgbClr val="83a9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CustomShape 15"/>
              <p:cNvSpPr/>
              <p:nvPr/>
            </p:nvSpPr>
            <p:spPr>
              <a:xfrm flipH="1">
                <a:off x="13397040" y="449280"/>
                <a:ext cx="421560" cy="421560"/>
              </a:xfrm>
              <a:prstGeom prst="ellipse">
                <a:avLst/>
              </a:prstGeom>
              <a:solidFill>
                <a:srgbClr val="d0d1d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CustomShape 16"/>
              <p:cNvSpPr/>
              <p:nvPr/>
            </p:nvSpPr>
            <p:spPr>
              <a:xfrm rot="19800000">
                <a:off x="10157760" y="-75384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d0d1d2"/>
              </a:solidFill>
              <a:ln w="6480">
                <a:solidFill>
                  <a:srgbClr val="d0d1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CustomShape 17"/>
              <p:cNvSpPr/>
              <p:nvPr/>
            </p:nvSpPr>
            <p:spPr>
              <a:xfrm flipH="1">
                <a:off x="10721160" y="-220320"/>
                <a:ext cx="421560" cy="421560"/>
              </a:xfrm>
              <a:prstGeom prst="ellipse">
                <a:avLst/>
              </a:prstGeom>
              <a:solidFill>
                <a:srgbClr val="83a9d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8" name="CustomShape 18"/>
            <p:cNvSpPr/>
            <p:nvPr/>
          </p:nvSpPr>
          <p:spPr>
            <a:xfrm>
              <a:off x="8383320" y="-26280"/>
              <a:ext cx="5592960" cy="256644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6000"/>
                  </a:srgbClr>
                </a:gs>
                <a:gs pos="35803">
                  <a:srgbClr val="ffffff">
                    <a:alpha val="73000"/>
                  </a:srgbClr>
                </a:gs>
                <a:gs pos="55434">
                  <a:srgbClr val="ffffff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9" name="Group 19"/>
          <p:cNvGrpSpPr/>
          <p:nvPr/>
        </p:nvGrpSpPr>
        <p:grpSpPr>
          <a:xfrm>
            <a:off x="8383320" y="-1013040"/>
            <a:ext cx="6157440" cy="3553200"/>
            <a:chOff x="8383320" y="-1013040"/>
            <a:chExt cx="6157440" cy="3553200"/>
          </a:xfrm>
        </p:grpSpPr>
        <p:grpSp>
          <p:nvGrpSpPr>
            <p:cNvPr id="730" name="Group 20"/>
            <p:cNvGrpSpPr/>
            <p:nvPr/>
          </p:nvGrpSpPr>
          <p:grpSpPr>
            <a:xfrm>
              <a:off x="8406360" y="-1013040"/>
              <a:ext cx="6134400" cy="2979000"/>
              <a:chOff x="8406360" y="-1013040"/>
              <a:chExt cx="6134400" cy="2979000"/>
            </a:xfrm>
          </p:grpSpPr>
          <p:sp>
            <p:nvSpPr>
              <p:cNvPr id="731" name="CustomShape 21"/>
              <p:cNvSpPr/>
              <p:nvPr/>
            </p:nvSpPr>
            <p:spPr>
              <a:xfrm rot="1800000">
                <a:off x="9584280" y="-75960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83a9d2"/>
              </a:solidFill>
              <a:ln w="3240">
                <a:solidFill>
                  <a:srgbClr val="83a9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CustomShape 22"/>
              <p:cNvSpPr/>
              <p:nvPr/>
            </p:nvSpPr>
            <p:spPr>
              <a:xfrm flipH="1">
                <a:off x="9956880" y="-225720"/>
                <a:ext cx="421560" cy="421560"/>
              </a:xfrm>
              <a:prstGeom prst="ellipse">
                <a:avLst/>
              </a:prstGeom>
              <a:solidFill>
                <a:srgbClr val="b1d2ad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CustomShape 23"/>
              <p:cNvSpPr/>
              <p:nvPr/>
            </p:nvSpPr>
            <p:spPr>
              <a:xfrm flipH="1">
                <a:off x="8406000" y="-244440"/>
                <a:ext cx="421560" cy="421560"/>
              </a:xfrm>
              <a:prstGeom prst="ellipse">
                <a:avLst/>
              </a:prstGeom>
              <a:solidFill>
                <a:srgbClr val="83a9d2">
                  <a:alpha val="5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CustomShape 24"/>
              <p:cNvSpPr/>
              <p:nvPr/>
            </p:nvSpPr>
            <p:spPr>
              <a:xfrm rot="19800000">
                <a:off x="11303280" y="-9036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b1d2ad"/>
              </a:solidFill>
              <a:ln w="6480">
                <a:solidFill>
                  <a:srgbClr val="b1d2a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CustomShape 25"/>
              <p:cNvSpPr/>
              <p:nvPr/>
            </p:nvSpPr>
            <p:spPr>
              <a:xfrm rot="1800000">
                <a:off x="11877120" y="56952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83a9d2"/>
              </a:solidFill>
              <a:ln w="6480">
                <a:solidFill>
                  <a:srgbClr val="83a9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6" name="CustomShape 26"/>
              <p:cNvSpPr/>
              <p:nvPr/>
            </p:nvSpPr>
            <p:spPr>
              <a:xfrm flipH="1">
                <a:off x="11867040" y="443160"/>
                <a:ext cx="421560" cy="421560"/>
              </a:xfrm>
              <a:prstGeom prst="ellipse">
                <a:avLst/>
              </a:prstGeom>
              <a:solidFill>
                <a:srgbClr val="83a9d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CustomShape 27"/>
              <p:cNvSpPr/>
              <p:nvPr/>
            </p:nvSpPr>
            <p:spPr>
              <a:xfrm flipH="1">
                <a:off x="12249720" y="1103760"/>
                <a:ext cx="421560" cy="421560"/>
              </a:xfrm>
              <a:prstGeom prst="ellipse">
                <a:avLst/>
              </a:prstGeom>
              <a:solidFill>
                <a:srgbClr val="b1d2ad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8" name="CustomShape 28"/>
              <p:cNvSpPr/>
              <p:nvPr/>
            </p:nvSpPr>
            <p:spPr>
              <a:xfrm rot="1800000">
                <a:off x="11877120" y="-75096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83a9d2"/>
              </a:solidFill>
              <a:ln w="6480">
                <a:solidFill>
                  <a:srgbClr val="83a9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9" name="CustomShape 29"/>
              <p:cNvSpPr/>
              <p:nvPr/>
            </p:nvSpPr>
            <p:spPr>
              <a:xfrm flipH="1">
                <a:off x="12249720" y="-217080"/>
                <a:ext cx="421560" cy="421560"/>
              </a:xfrm>
              <a:prstGeom prst="ellipse">
                <a:avLst/>
              </a:prstGeom>
              <a:solidFill>
                <a:srgbClr val="b1d2ad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0" name="CustomShape 30"/>
              <p:cNvSpPr/>
              <p:nvPr/>
            </p:nvSpPr>
            <p:spPr>
              <a:xfrm rot="19800000">
                <a:off x="12450600" y="-74520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b1d2ad"/>
              </a:solidFill>
              <a:ln w="6480">
                <a:solidFill>
                  <a:srgbClr val="b1d2a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CustomShape 31"/>
              <p:cNvSpPr/>
              <p:nvPr/>
            </p:nvSpPr>
            <p:spPr>
              <a:xfrm flipH="1">
                <a:off x="13014360" y="-211320"/>
                <a:ext cx="421560" cy="421560"/>
              </a:xfrm>
              <a:prstGeom prst="ellipse">
                <a:avLst/>
              </a:prstGeom>
              <a:solidFill>
                <a:srgbClr val="83a9d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2" name="CustomShape 32"/>
              <p:cNvSpPr/>
              <p:nvPr/>
            </p:nvSpPr>
            <p:spPr>
              <a:xfrm rot="1800000">
                <a:off x="13024080" y="-8460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83a9d2"/>
              </a:solidFill>
              <a:ln w="6480">
                <a:solidFill>
                  <a:srgbClr val="83a9d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CustomShape 33"/>
              <p:cNvSpPr/>
              <p:nvPr/>
            </p:nvSpPr>
            <p:spPr>
              <a:xfrm flipH="1">
                <a:off x="13397040" y="449280"/>
                <a:ext cx="421560" cy="421560"/>
              </a:xfrm>
              <a:prstGeom prst="ellipse">
                <a:avLst/>
              </a:prstGeom>
              <a:solidFill>
                <a:srgbClr val="b1d2ad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CustomShape 34"/>
              <p:cNvSpPr/>
              <p:nvPr/>
            </p:nvSpPr>
            <p:spPr>
              <a:xfrm rot="19800000">
                <a:off x="10157760" y="-753840"/>
                <a:ext cx="1319040" cy="1143360"/>
              </a:xfrm>
              <a:prstGeom prst="triangle">
                <a:avLst>
                  <a:gd name="adj" fmla="val 50000"/>
                </a:avLst>
              </a:prstGeom>
              <a:solidFill>
                <a:srgbClr val="b1d2ad"/>
              </a:solidFill>
              <a:ln w="6480">
                <a:solidFill>
                  <a:srgbClr val="b1d2a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CustomShape 35"/>
              <p:cNvSpPr/>
              <p:nvPr/>
            </p:nvSpPr>
            <p:spPr>
              <a:xfrm flipH="1">
                <a:off x="10721160" y="-220320"/>
                <a:ext cx="421560" cy="421560"/>
              </a:xfrm>
              <a:prstGeom prst="ellipse">
                <a:avLst/>
              </a:prstGeom>
              <a:solidFill>
                <a:srgbClr val="83a9d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46" name="CustomShape 36"/>
            <p:cNvSpPr/>
            <p:nvPr/>
          </p:nvSpPr>
          <p:spPr>
            <a:xfrm>
              <a:off x="8383320" y="-26280"/>
              <a:ext cx="5592960" cy="256644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6000"/>
                  </a:srgbClr>
                </a:gs>
                <a:gs pos="35803">
                  <a:srgbClr val="ffffff">
                    <a:alpha val="73000"/>
                  </a:srgbClr>
                </a:gs>
                <a:gs pos="55434">
                  <a:srgbClr val="ffffff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7" name="CustomShape 37"/>
          <p:cNvSpPr/>
          <p:nvPr/>
        </p:nvSpPr>
        <p:spPr>
          <a:xfrm>
            <a:off x="7348680" y="9077760"/>
            <a:ext cx="3192480" cy="1371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>
            <a:normAutofit/>
          </a:bodyPr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3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purrr::</a:t>
            </a:r>
            <a:r>
              <a:rPr b="1" lang="en-CA" sz="13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map_lgl(</a:t>
            </a:r>
            <a:r>
              <a:rPr b="0" lang="en-CA" sz="13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.x, .f, ...</a:t>
            </a:r>
            <a:r>
              <a:rPr b="1" lang="en-CA" sz="13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n-CA" sz="13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Apply .f element-wise to .x, return a logical vector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499"/>
              </a:spcBef>
            </a:pP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n_iris %&gt;%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transmute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(n =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map_lgl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(data, is.matrix))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3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purrr::</a:t>
            </a:r>
            <a:r>
              <a:rPr b="1" lang="en-CA" sz="13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map_int(</a:t>
            </a:r>
            <a:r>
              <a:rPr b="0" lang="en-CA" sz="13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.x, .f, ...</a:t>
            </a:r>
            <a:r>
              <a:rPr b="1" lang="en-CA" sz="13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n-CA" sz="13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Apply .f element-wise to .x, return an integer vector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499"/>
              </a:spcBef>
            </a:pP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n_iris %&gt;%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transmute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(n =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map_int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(data, nrow))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748" name="Line 38"/>
          <p:cNvSpPr/>
          <p:nvPr/>
        </p:nvSpPr>
        <p:spPr>
          <a:xfrm>
            <a:off x="320040" y="8557560"/>
            <a:ext cx="4201200" cy="0"/>
          </a:xfrm>
          <a:prstGeom prst="line">
            <a:avLst/>
          </a:prstGeom>
          <a:ln cap="rnd" w="12600">
            <a:solidFill>
              <a:srgbClr val="53585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39"/>
          <p:cNvSpPr/>
          <p:nvPr/>
        </p:nvSpPr>
        <p:spPr>
          <a:xfrm>
            <a:off x="2353680" y="10345680"/>
            <a:ext cx="11322360" cy="23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 algn="r">
              <a:lnSpc>
                <a:spcPct val="90000"/>
              </a:lnSpc>
            </a:pPr>
            <a:r>
              <a:rPr b="0" lang="en-CA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RStudio® is a trademark of RStudio, Inc.  •  </a:t>
            </a:r>
            <a:r>
              <a:rPr b="0" lang="en-CA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1"/>
              </a:rPr>
              <a:t>CC BY SA</a:t>
            </a:r>
            <a:r>
              <a:rPr b="0" lang="en-CA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RStudio •  </a:t>
            </a:r>
            <a:r>
              <a:rPr b="0" lang="en-CA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2"/>
              </a:rPr>
              <a:t>info@rstudio.com</a:t>
            </a:r>
            <a:r>
              <a:rPr b="0" lang="en-CA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•  844-448-1212 • </a:t>
            </a:r>
            <a:r>
              <a:rPr b="0" lang="en-CA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3"/>
              </a:rPr>
              <a:t>rstudio.com</a:t>
            </a:r>
            <a:r>
              <a:rPr b="0" lang="en-CA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•  Learn more at </a:t>
            </a:r>
            <a:r>
              <a:rPr b="1" lang="en-CA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4"/>
              </a:rPr>
              <a:t>purrr.tidyverse.org</a:t>
            </a:r>
            <a:r>
              <a:rPr b="0" lang="en-CA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•  purrr  0.2.3 •   Updated: 2017-09</a:t>
            </a:r>
            <a:endParaRPr b="0" lang="en-CA" sz="900" spc="-1" strike="noStrike">
              <a:latin typeface="Arial"/>
            </a:endParaRPr>
          </a:p>
        </p:txBody>
      </p:sp>
      <p:pic>
        <p:nvPicPr>
          <p:cNvPr id="750" name="Image" descr=""/>
          <p:cNvPicPr/>
          <p:nvPr/>
        </p:nvPicPr>
        <p:blipFill>
          <a:blip r:embed="rId5"/>
          <a:stretch/>
        </p:blipFill>
        <p:spPr>
          <a:xfrm>
            <a:off x="238680" y="9978480"/>
            <a:ext cx="1754280" cy="615960"/>
          </a:xfrm>
          <a:prstGeom prst="rect">
            <a:avLst/>
          </a:prstGeom>
          <a:ln w="12600">
            <a:noFill/>
          </a:ln>
        </p:spPr>
      </p:pic>
      <p:sp>
        <p:nvSpPr>
          <p:cNvPr id="751" name="Line 40"/>
          <p:cNvSpPr/>
          <p:nvPr/>
        </p:nvSpPr>
        <p:spPr>
          <a:xfrm>
            <a:off x="2354040" y="10337400"/>
            <a:ext cx="11321280" cy="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52" name="purrr.png" descr=""/>
          <p:cNvPicPr/>
          <p:nvPr/>
        </p:nvPicPr>
        <p:blipFill>
          <a:blip r:embed="rId6"/>
          <a:stretch/>
        </p:blipFill>
        <p:spPr>
          <a:xfrm>
            <a:off x="12321720" y="213480"/>
            <a:ext cx="1358640" cy="1575000"/>
          </a:xfrm>
          <a:prstGeom prst="rect">
            <a:avLst/>
          </a:prstGeom>
          <a:ln w="12600">
            <a:noFill/>
          </a:ln>
        </p:spPr>
      </p:pic>
      <p:sp>
        <p:nvSpPr>
          <p:cNvPr id="753" name="CustomShape 41"/>
          <p:cNvSpPr/>
          <p:nvPr/>
        </p:nvSpPr>
        <p:spPr>
          <a:xfrm>
            <a:off x="350280" y="1019160"/>
            <a:ext cx="1851840" cy="82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nested data frame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stores individual tables within the cells of a larger, organizing table. 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754" name="CustomShape 42"/>
          <p:cNvSpPr/>
          <p:nvPr/>
        </p:nvSpPr>
        <p:spPr>
          <a:xfrm>
            <a:off x="342000" y="3565800"/>
            <a:ext cx="4093920" cy="1316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a nested data frame to:</a:t>
            </a:r>
            <a:endParaRPr b="0" lang="en-CA" sz="12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preserve relationships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between observations and 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subsets of data</a:t>
            </a:r>
            <a:endParaRPr b="0" lang="en-CA" sz="12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manipulate many sub-tables 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at once with the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purrr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functions 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map()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map2()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or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pmap()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755" name="CustomShape 43"/>
          <p:cNvSpPr/>
          <p:nvPr/>
        </p:nvSpPr>
        <p:spPr>
          <a:xfrm>
            <a:off x="324720" y="5016240"/>
            <a:ext cx="4034520" cy="705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a two step process to create a nested data frame:</a:t>
            </a:r>
            <a:endParaRPr b="0" lang="en-CA" sz="1200" spc="-1" strike="noStrike">
              <a:latin typeface="Arial"/>
            </a:endParaRPr>
          </a:p>
          <a:p>
            <a:pPr marL="139680" indent="-13932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Group the data frame into groups with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dplyr::group_by()</a:t>
            </a:r>
            <a:endParaRPr b="0" lang="en-CA" sz="1200" spc="-1" strike="noStrike">
              <a:latin typeface="Arial"/>
            </a:endParaRPr>
          </a:p>
          <a:p>
            <a:pPr marL="139680" indent="-13932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nest()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to create a nested data frame 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with one row per group</a:t>
            </a:r>
            <a:endParaRPr b="0" lang="en-CA" sz="1200" spc="-1" strike="noStrike">
              <a:latin typeface="Arial"/>
            </a:endParaRPr>
          </a:p>
        </p:txBody>
      </p:sp>
      <p:grpSp>
        <p:nvGrpSpPr>
          <p:cNvPr id="756" name="Group 44"/>
          <p:cNvGrpSpPr/>
          <p:nvPr/>
        </p:nvGrpSpPr>
        <p:grpSpPr>
          <a:xfrm>
            <a:off x="469440" y="5592600"/>
            <a:ext cx="4059000" cy="2318400"/>
            <a:chOff x="469440" y="5592600"/>
            <a:chExt cx="4059000" cy="2318400"/>
          </a:xfrm>
        </p:grpSpPr>
        <p:sp>
          <p:nvSpPr>
            <p:cNvPr id="757" name="Line 45"/>
            <p:cNvSpPr/>
            <p:nvPr/>
          </p:nvSpPr>
          <p:spPr>
            <a:xfrm flipV="1">
              <a:off x="3761640" y="6179400"/>
              <a:ext cx="218520" cy="471600"/>
            </a:xfrm>
            <a:prstGeom prst="line">
              <a:avLst/>
            </a:prstGeom>
            <a:ln w="12600">
              <a:solidFill>
                <a:schemeClr val="accent1"/>
              </a:solidFill>
              <a:miter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aphicFrame>
          <p:nvGraphicFramePr>
            <p:cNvPr id="758" name="Table 46"/>
            <p:cNvGraphicFramePr/>
            <p:nvPr/>
          </p:nvGraphicFramePr>
          <p:xfrm>
            <a:off x="1622160" y="5838480"/>
            <a:ext cx="925560" cy="1828440"/>
          </p:xfrm>
          <a:graphic>
            <a:graphicData uri="http://schemas.openxmlformats.org/drawingml/2006/table">
              <a:tbl>
                <a:tblPr/>
                <a:tblGrid>
                  <a:gridCol w="326880"/>
                  <a:gridCol w="147600"/>
                  <a:gridCol w="157680"/>
                  <a:gridCol w="140760"/>
                  <a:gridCol w="152640"/>
                </a:tblGrid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Species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1664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59" name="Line 47"/>
            <p:cNvSpPr/>
            <p:nvPr/>
          </p:nvSpPr>
          <p:spPr>
            <a:xfrm>
              <a:off x="3759480" y="6934680"/>
              <a:ext cx="220680" cy="473760"/>
            </a:xfrm>
            <a:prstGeom prst="line">
              <a:avLst/>
            </a:prstGeom>
            <a:ln w="12600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miter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Line 48"/>
            <p:cNvSpPr/>
            <p:nvPr/>
          </p:nvSpPr>
          <p:spPr>
            <a:xfrm>
              <a:off x="3758400" y="6807240"/>
              <a:ext cx="348840" cy="0"/>
            </a:xfrm>
            <a:prstGeom prst="line">
              <a:avLst/>
            </a:prstGeom>
            <a:ln w="12600">
              <a:solidFill>
                <a:schemeClr val="accent2"/>
              </a:solidFill>
              <a:miter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aphicFrame>
          <p:nvGraphicFramePr>
            <p:cNvPr id="761" name="Table 49"/>
            <p:cNvGraphicFramePr/>
            <p:nvPr/>
          </p:nvGraphicFramePr>
          <p:xfrm>
            <a:off x="2769120" y="6524280"/>
            <a:ext cx="979200" cy="456840"/>
          </p:xfrm>
          <a:graphic>
            <a:graphicData uri="http://schemas.openxmlformats.org/drawingml/2006/table">
              <a:tbl>
                <a:tblPr/>
                <a:tblGrid>
                  <a:gridCol w="324720"/>
                  <a:gridCol w="654480"/>
                </a:tblGrid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Species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data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Helvetica Light"/>
                            <a:ea typeface="Helvetica Light"/>
                          </a:rPr>
                          <a:t>x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4]&gt;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Helvetica Light"/>
                            <a:ea typeface="Helvetica Light"/>
                          </a:rPr>
                          <a:t>x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4]&gt;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4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Helvetica Light"/>
                            <a:ea typeface="Helvetica Light"/>
                          </a:rPr>
                          <a:t>x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4]&gt;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62" name="Table 50"/>
            <p:cNvGraphicFramePr/>
            <p:nvPr/>
          </p:nvGraphicFramePr>
          <p:xfrm>
            <a:off x="469440" y="5838480"/>
            <a:ext cx="925560" cy="1828440"/>
          </p:xfrm>
          <a:graphic>
            <a:graphicData uri="http://schemas.openxmlformats.org/drawingml/2006/table">
              <a:tbl>
                <a:tblPr/>
                <a:tblGrid>
                  <a:gridCol w="326880"/>
                  <a:gridCol w="147600"/>
                  <a:gridCol w="157680"/>
                  <a:gridCol w="140760"/>
                  <a:gridCol w="152640"/>
                </a:tblGrid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Species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664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63" name="Table 51"/>
            <p:cNvGraphicFramePr/>
            <p:nvPr/>
          </p:nvGraphicFramePr>
          <p:xfrm>
            <a:off x="3931920" y="5592600"/>
            <a:ext cx="596880" cy="685440"/>
          </p:xfrm>
          <a:graphic>
            <a:graphicData uri="http://schemas.openxmlformats.org/drawingml/2006/table">
              <a:tbl>
                <a:tblPr/>
                <a:tblGrid>
                  <a:gridCol w="152280"/>
                  <a:gridCol w="152280"/>
                  <a:gridCol w="139680"/>
                  <a:gridCol w="152640"/>
                </a:tblGrid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84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64" name="Table 52"/>
            <p:cNvGraphicFramePr/>
            <p:nvPr/>
          </p:nvGraphicFramePr>
          <p:xfrm>
            <a:off x="3931920" y="6409080"/>
            <a:ext cx="596880" cy="685440"/>
          </p:xfrm>
          <a:graphic>
            <a:graphicData uri="http://schemas.openxmlformats.org/drawingml/2006/table">
              <a:tbl>
                <a:tblPr/>
                <a:tblGrid>
                  <a:gridCol w="152280"/>
                  <a:gridCol w="152280"/>
                  <a:gridCol w="139680"/>
                  <a:gridCol w="152640"/>
                </a:tblGrid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84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65" name="Table 53"/>
            <p:cNvGraphicFramePr/>
            <p:nvPr/>
          </p:nvGraphicFramePr>
          <p:xfrm>
            <a:off x="3931920" y="7225920"/>
            <a:ext cx="596880" cy="685440"/>
          </p:xfrm>
          <a:graphic>
            <a:graphicData uri="http://schemas.openxmlformats.org/drawingml/2006/table">
              <a:tbl>
                <a:tblPr/>
                <a:tblGrid>
                  <a:gridCol w="152280"/>
                  <a:gridCol w="152280"/>
                  <a:gridCol w="139680"/>
                  <a:gridCol w="152640"/>
                </a:tblGrid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1484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66" name="Line 54"/>
            <p:cNvSpPr/>
            <p:nvPr/>
          </p:nvSpPr>
          <p:spPr>
            <a:xfrm>
              <a:off x="1412280" y="6752880"/>
              <a:ext cx="177480" cy="0"/>
            </a:xfrm>
            <a:prstGeom prst="line">
              <a:avLst/>
            </a:prstGeom>
            <a:ln w="25560">
              <a:solidFill>
                <a:srgbClr val="53585f"/>
              </a:solidFill>
              <a:miter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Line 55"/>
            <p:cNvSpPr/>
            <p:nvPr/>
          </p:nvSpPr>
          <p:spPr>
            <a:xfrm>
              <a:off x="2563920" y="6752880"/>
              <a:ext cx="177840" cy="0"/>
            </a:xfrm>
            <a:prstGeom prst="line">
              <a:avLst/>
            </a:prstGeom>
            <a:ln w="25560">
              <a:solidFill>
                <a:srgbClr val="53585f"/>
              </a:solidFill>
              <a:miter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68" name="CustomShape 56"/>
          <p:cNvSpPr/>
          <p:nvPr/>
        </p:nvSpPr>
        <p:spPr>
          <a:xfrm>
            <a:off x="265320" y="7625880"/>
            <a:ext cx="3751920" cy="52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 marL="114480" indent="-114120">
              <a:lnSpc>
                <a:spcPct val="90000"/>
              </a:lnSpc>
            </a:pPr>
            <a:r>
              <a:rPr b="0" lang="en-CA" sz="13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n_iris &lt;- iris %&gt;% </a:t>
            </a:r>
            <a:r>
              <a:rPr b="1" lang="en-CA" sz="13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group_by</a:t>
            </a:r>
            <a:r>
              <a:rPr b="0" lang="en-CA" sz="13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(Species) %&gt;% </a:t>
            </a:r>
            <a:r>
              <a:rPr b="1" lang="en-CA" sz="13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nest</a:t>
            </a:r>
            <a:r>
              <a:rPr b="0" lang="en-CA" sz="13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()</a:t>
            </a:r>
            <a:endParaRPr b="0" lang="en-CA" sz="1300" spc="-1" strike="noStrike">
              <a:latin typeface="Arial"/>
            </a:endParaRPr>
          </a:p>
        </p:txBody>
      </p:sp>
      <p:sp>
        <p:nvSpPr>
          <p:cNvPr id="769" name="CustomShape 57"/>
          <p:cNvSpPr/>
          <p:nvPr/>
        </p:nvSpPr>
        <p:spPr>
          <a:xfrm>
            <a:off x="154440" y="8006400"/>
            <a:ext cx="3983040" cy="47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marL="114480" indent="-114120">
              <a:lnSpc>
                <a:spcPct val="90000"/>
              </a:lnSpc>
            </a:pP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tidyr::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nest(</a:t>
            </a:r>
            <a:r>
              <a:rPr b="0" lang="en-CA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data, ..., .key = data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n-CA" sz="12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300"/>
              </a:spcBef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For grouped data, moves groups into cells as data frames.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770" name="CustomShape 58"/>
          <p:cNvSpPr/>
          <p:nvPr/>
        </p:nvSpPr>
        <p:spPr>
          <a:xfrm>
            <a:off x="324720" y="8677800"/>
            <a:ext cx="174384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Unnest a nested data frame with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unnest()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:</a:t>
            </a:r>
            <a:endParaRPr b="0" lang="en-CA" sz="1200" spc="-1" strike="noStrike">
              <a:latin typeface="Arial"/>
            </a:endParaRPr>
          </a:p>
        </p:txBody>
      </p:sp>
      <p:grpSp>
        <p:nvGrpSpPr>
          <p:cNvPr id="771" name="Group 59"/>
          <p:cNvGrpSpPr/>
          <p:nvPr/>
        </p:nvGrpSpPr>
        <p:grpSpPr>
          <a:xfrm>
            <a:off x="2299320" y="8703360"/>
            <a:ext cx="2227680" cy="1497960"/>
            <a:chOff x="2299320" y="8703360"/>
            <a:chExt cx="2227680" cy="1497960"/>
          </a:xfrm>
        </p:grpSpPr>
        <p:graphicFrame>
          <p:nvGraphicFramePr>
            <p:cNvPr id="772" name="Table 60"/>
            <p:cNvGraphicFramePr/>
            <p:nvPr/>
          </p:nvGraphicFramePr>
          <p:xfrm>
            <a:off x="2299320" y="8704080"/>
            <a:ext cx="979200" cy="456840"/>
          </p:xfrm>
          <a:graphic>
            <a:graphicData uri="http://schemas.openxmlformats.org/drawingml/2006/table">
              <a:tbl>
                <a:tblPr/>
                <a:tblGrid>
                  <a:gridCol w="324720"/>
                  <a:gridCol w="654480"/>
                </a:tblGrid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Species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data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Helvetica Light"/>
                            <a:ea typeface="Helvetica Light"/>
                          </a:rPr>
                          <a:t>x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4]&gt;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Helvetica Light"/>
                            <a:ea typeface="Helvetica Light"/>
                          </a:rPr>
                          <a:t>x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4]&gt;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4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Helvetica Light"/>
                            <a:ea typeface="Helvetica Light"/>
                          </a:rPr>
                          <a:t>x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4]&gt;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73" name="Line 61"/>
            <p:cNvSpPr/>
            <p:nvPr/>
          </p:nvSpPr>
          <p:spPr>
            <a:xfrm>
              <a:off x="3362760" y="8933400"/>
              <a:ext cx="177840" cy="0"/>
            </a:xfrm>
            <a:prstGeom prst="line">
              <a:avLst/>
            </a:prstGeom>
            <a:ln w="25560">
              <a:solidFill>
                <a:srgbClr val="53585f"/>
              </a:solidFill>
              <a:miter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graphicFrame>
          <p:nvGraphicFramePr>
            <p:cNvPr id="774" name="Table 62"/>
            <p:cNvGraphicFramePr/>
            <p:nvPr/>
          </p:nvGraphicFramePr>
          <p:xfrm>
            <a:off x="3601800" y="8703360"/>
            <a:ext cx="925560" cy="1498320"/>
          </p:xfrm>
          <a:graphic>
            <a:graphicData uri="http://schemas.openxmlformats.org/drawingml/2006/table">
              <a:tbl>
                <a:tblPr/>
                <a:tblGrid>
                  <a:gridCol w="326880"/>
                  <a:gridCol w="147600"/>
                  <a:gridCol w="157680"/>
                  <a:gridCol w="140760"/>
                  <a:gridCol w="152640"/>
                </a:tblGrid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Species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9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75" name="CustomShape 63"/>
          <p:cNvSpPr/>
          <p:nvPr/>
        </p:nvSpPr>
        <p:spPr>
          <a:xfrm>
            <a:off x="265320" y="8947800"/>
            <a:ext cx="1536840" cy="52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 marL="114480" indent="-114120">
              <a:lnSpc>
                <a:spcPct val="90000"/>
              </a:lnSpc>
            </a:pPr>
            <a:r>
              <a:rPr b="0" lang="en-CA" sz="13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n_iris %&gt;% </a:t>
            </a:r>
            <a:r>
              <a:rPr b="1" lang="en-CA" sz="13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unnest</a:t>
            </a:r>
            <a:r>
              <a:rPr b="0" lang="en-CA" sz="13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()</a:t>
            </a:r>
            <a:endParaRPr b="0" lang="en-CA" sz="1300" spc="-1" strike="noStrike">
              <a:latin typeface="Arial"/>
            </a:endParaRPr>
          </a:p>
        </p:txBody>
      </p:sp>
      <p:sp>
        <p:nvSpPr>
          <p:cNvPr id="776" name="CustomShape 64"/>
          <p:cNvSpPr/>
          <p:nvPr/>
        </p:nvSpPr>
        <p:spPr>
          <a:xfrm>
            <a:off x="265320" y="9337680"/>
            <a:ext cx="4141080" cy="47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 marL="114480" indent="-114120">
              <a:lnSpc>
                <a:spcPct val="90000"/>
              </a:lnSpc>
            </a:pP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tidyr::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unnest(</a:t>
            </a:r>
            <a:r>
              <a:rPr b="0" lang="en-CA" sz="11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data, ..., .drop = NA, .id=NULL, .sep=NULL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n-CA" sz="12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300"/>
              </a:spcBef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Unnests a nested data frame.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777" name="CustomShape 65"/>
          <p:cNvSpPr/>
          <p:nvPr/>
        </p:nvSpPr>
        <p:spPr>
          <a:xfrm>
            <a:off x="4977720" y="1158120"/>
            <a:ext cx="396360" cy="39636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66"/>
          <p:cNvSpPr/>
          <p:nvPr/>
        </p:nvSpPr>
        <p:spPr>
          <a:xfrm>
            <a:off x="5049000" y="1027080"/>
            <a:ext cx="253800" cy="65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n-CA" sz="3600" spc="-1" strike="noStrike" baseline="8000">
                <a:solidFill>
                  <a:srgbClr val="ffffff"/>
                </a:solidFill>
                <a:latin typeface="Source Sans Pro Black"/>
                <a:ea typeface="Source Sans Pro Black"/>
              </a:rPr>
              <a:t>1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779" name="CustomShape 67"/>
          <p:cNvSpPr/>
          <p:nvPr/>
        </p:nvSpPr>
        <p:spPr>
          <a:xfrm>
            <a:off x="5416920" y="1137240"/>
            <a:ext cx="902880" cy="438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>
              <a:lnSpc>
                <a:spcPct val="90000"/>
              </a:lnSpc>
            </a:pP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Make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a list column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780" name="CustomShape 68"/>
          <p:cNvSpPr/>
          <p:nvPr/>
        </p:nvSpPr>
        <p:spPr>
          <a:xfrm>
            <a:off x="11181240" y="1158120"/>
            <a:ext cx="396360" cy="39636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69"/>
          <p:cNvSpPr/>
          <p:nvPr/>
        </p:nvSpPr>
        <p:spPr>
          <a:xfrm>
            <a:off x="11252520" y="1027080"/>
            <a:ext cx="253800" cy="65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n-CA" sz="3600" spc="-1" strike="noStrike" baseline="8000">
                <a:solidFill>
                  <a:srgbClr val="ffffff"/>
                </a:solidFill>
                <a:latin typeface="Source Sans Pro Black"/>
                <a:ea typeface="Source Sans Pro Black"/>
              </a:rPr>
              <a:t>3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782" name="CustomShape 70"/>
          <p:cNvSpPr/>
          <p:nvPr/>
        </p:nvSpPr>
        <p:spPr>
          <a:xfrm>
            <a:off x="11620080" y="1140840"/>
            <a:ext cx="766800" cy="60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>
              <a:lnSpc>
                <a:spcPct val="90000"/>
              </a:lnSpc>
            </a:pP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Simplify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the list column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783" name="CustomShape 71"/>
          <p:cNvSpPr/>
          <p:nvPr/>
        </p:nvSpPr>
        <p:spPr>
          <a:xfrm>
            <a:off x="8277120" y="1158120"/>
            <a:ext cx="396360" cy="39636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72"/>
          <p:cNvSpPr/>
          <p:nvPr/>
        </p:nvSpPr>
        <p:spPr>
          <a:xfrm>
            <a:off x="8348400" y="1027080"/>
            <a:ext cx="253800" cy="65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n-CA" sz="3600" spc="-1" strike="noStrike" baseline="8000">
                <a:solidFill>
                  <a:srgbClr val="ffffff"/>
                </a:solidFill>
                <a:latin typeface="Source Sans Pro Black"/>
                <a:ea typeface="Source Sans Pro Black"/>
              </a:rPr>
              <a:t>2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785" name="CustomShape 73"/>
          <p:cNvSpPr/>
          <p:nvPr/>
        </p:nvSpPr>
        <p:spPr>
          <a:xfrm>
            <a:off x="8715960" y="1137240"/>
            <a:ext cx="987480" cy="438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>
              <a:lnSpc>
                <a:spcPct val="90000"/>
              </a:lnSpc>
            </a:pP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Work with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list columns</a:t>
            </a:r>
            <a:endParaRPr b="0" lang="en-CA" sz="1200" spc="-1" strike="noStrike">
              <a:latin typeface="Arial"/>
            </a:endParaRPr>
          </a:p>
        </p:txBody>
      </p:sp>
      <p:grpSp>
        <p:nvGrpSpPr>
          <p:cNvPr id="786" name="Group 74"/>
          <p:cNvGrpSpPr/>
          <p:nvPr/>
        </p:nvGrpSpPr>
        <p:grpSpPr>
          <a:xfrm>
            <a:off x="4977720" y="1506240"/>
            <a:ext cx="2911320" cy="1861200"/>
            <a:chOff x="4977720" y="1506240"/>
            <a:chExt cx="2911320" cy="1861200"/>
          </a:xfrm>
        </p:grpSpPr>
        <p:sp>
          <p:nvSpPr>
            <p:cNvPr id="787" name="Line 75"/>
            <p:cNvSpPr/>
            <p:nvPr/>
          </p:nvSpPr>
          <p:spPr>
            <a:xfrm flipV="1">
              <a:off x="7122240" y="1814040"/>
              <a:ext cx="218520" cy="471240"/>
            </a:xfrm>
            <a:prstGeom prst="line">
              <a:avLst/>
            </a:prstGeom>
            <a:ln w="12600">
              <a:solidFill>
                <a:schemeClr val="accent1"/>
              </a:solidFill>
              <a:miter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aphicFrame>
          <p:nvGraphicFramePr>
            <p:cNvPr id="788" name="Table 76"/>
            <p:cNvGraphicFramePr/>
            <p:nvPr/>
          </p:nvGraphicFramePr>
          <p:xfrm>
            <a:off x="4977720" y="1638720"/>
            <a:ext cx="925560" cy="1498320"/>
          </p:xfrm>
          <a:graphic>
            <a:graphicData uri="http://schemas.openxmlformats.org/drawingml/2006/table">
              <a:tbl>
                <a:tblPr/>
                <a:tblGrid>
                  <a:gridCol w="326880"/>
                  <a:gridCol w="147600"/>
                  <a:gridCol w="157680"/>
                  <a:gridCol w="140760"/>
                  <a:gridCol w="152640"/>
                </a:tblGrid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Species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2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  <a:tr h="1159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89" name="Line 77"/>
            <p:cNvSpPr/>
            <p:nvPr/>
          </p:nvSpPr>
          <p:spPr>
            <a:xfrm>
              <a:off x="7120080" y="2568960"/>
              <a:ext cx="220680" cy="473760"/>
            </a:xfrm>
            <a:prstGeom prst="line">
              <a:avLst/>
            </a:prstGeom>
            <a:ln w="12600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miter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Line 78"/>
            <p:cNvSpPr/>
            <p:nvPr/>
          </p:nvSpPr>
          <p:spPr>
            <a:xfrm>
              <a:off x="7119000" y="2441520"/>
              <a:ext cx="348840" cy="0"/>
            </a:xfrm>
            <a:prstGeom prst="line">
              <a:avLst/>
            </a:prstGeom>
            <a:ln w="12600">
              <a:solidFill>
                <a:schemeClr val="accent2"/>
              </a:solidFill>
              <a:miter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aphicFrame>
          <p:nvGraphicFramePr>
            <p:cNvPr id="791" name="Table 79"/>
            <p:cNvGraphicFramePr/>
            <p:nvPr/>
          </p:nvGraphicFramePr>
          <p:xfrm>
            <a:off x="6129720" y="2158560"/>
            <a:ext cx="979200" cy="456840"/>
          </p:xfrm>
          <a:graphic>
            <a:graphicData uri="http://schemas.openxmlformats.org/drawingml/2006/table">
              <a:tbl>
                <a:tblPr/>
                <a:tblGrid>
                  <a:gridCol w="324720"/>
                  <a:gridCol w="654480"/>
                </a:tblGrid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Species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data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Helvetica Light"/>
                            <a:ea typeface="Helvetica Light"/>
                          </a:rPr>
                          <a:t>x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4]&gt;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Helvetica Light"/>
                            <a:ea typeface="Helvetica Light"/>
                          </a:rPr>
                          <a:t>x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4]&gt;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4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Helvetica Light"/>
                            <a:ea typeface="Helvetica Light"/>
                          </a:rPr>
                          <a:t>x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4]&gt;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2" name="Table 80"/>
            <p:cNvGraphicFramePr/>
            <p:nvPr/>
          </p:nvGraphicFramePr>
          <p:xfrm>
            <a:off x="7292520" y="1506240"/>
            <a:ext cx="596880" cy="558360"/>
          </p:xfrm>
          <a:graphic>
            <a:graphicData uri="http://schemas.openxmlformats.org/drawingml/2006/table">
              <a:tbl>
                <a:tblPr/>
                <a:tblGrid>
                  <a:gridCol w="152280"/>
                  <a:gridCol w="152280"/>
                  <a:gridCol w="139680"/>
                  <a:gridCol w="152640"/>
                </a:tblGrid>
                <a:tr h="1116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16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16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16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196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3" name="Table 81"/>
            <p:cNvGraphicFramePr/>
            <p:nvPr/>
          </p:nvGraphicFramePr>
          <p:xfrm>
            <a:off x="7292520" y="2157840"/>
            <a:ext cx="596880" cy="558360"/>
          </p:xfrm>
          <a:graphic>
            <a:graphicData uri="http://schemas.openxmlformats.org/drawingml/2006/table">
              <a:tbl>
                <a:tblPr/>
                <a:tblGrid>
                  <a:gridCol w="152280"/>
                  <a:gridCol w="152280"/>
                  <a:gridCol w="139680"/>
                  <a:gridCol w="152640"/>
                </a:tblGrid>
                <a:tr h="1116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16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16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6.4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16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196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4" name="Table 82"/>
            <p:cNvGraphicFramePr/>
            <p:nvPr/>
          </p:nvGraphicFramePr>
          <p:xfrm>
            <a:off x="7292520" y="2809440"/>
            <a:ext cx="596880" cy="558360"/>
          </p:xfrm>
          <a:graphic>
            <a:graphicData uri="http://schemas.openxmlformats.org/drawingml/2006/table">
              <a:tbl>
                <a:tblPr/>
                <a:tblGrid>
                  <a:gridCol w="152280"/>
                  <a:gridCol w="152280"/>
                  <a:gridCol w="139680"/>
                  <a:gridCol w="152640"/>
                </a:tblGrid>
                <a:tr h="1116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P.W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16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2.5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116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2.7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1160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1196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2.9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5.6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1.8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95" name="Line 83"/>
            <p:cNvSpPr/>
            <p:nvPr/>
          </p:nvSpPr>
          <p:spPr>
            <a:xfrm>
              <a:off x="5924520" y="2387160"/>
              <a:ext cx="177840" cy="0"/>
            </a:xfrm>
            <a:prstGeom prst="line">
              <a:avLst/>
            </a:prstGeom>
            <a:ln w="25560">
              <a:solidFill>
                <a:srgbClr val="53585f"/>
              </a:solidFill>
              <a:miter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6" name="Line 84"/>
          <p:cNvSpPr/>
          <p:nvPr/>
        </p:nvSpPr>
        <p:spPr>
          <a:xfrm>
            <a:off x="7961400" y="2437200"/>
            <a:ext cx="396720" cy="0"/>
          </a:xfrm>
          <a:prstGeom prst="line">
            <a:avLst/>
          </a:prstGeom>
          <a:ln w="25560">
            <a:solidFill>
              <a:srgbClr val="53585f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7" name="Group 85"/>
          <p:cNvGrpSpPr/>
          <p:nvPr/>
        </p:nvGrpSpPr>
        <p:grpSpPr>
          <a:xfrm>
            <a:off x="657720" y="826200"/>
            <a:ext cx="3870360" cy="3751200"/>
            <a:chOff x="657720" y="826200"/>
            <a:chExt cx="3870360" cy="3751200"/>
          </a:xfrm>
        </p:grpSpPr>
        <p:graphicFrame>
          <p:nvGraphicFramePr>
            <p:cNvPr id="798" name="Table 86"/>
            <p:cNvGraphicFramePr/>
            <p:nvPr/>
          </p:nvGraphicFramePr>
          <p:xfrm>
            <a:off x="657720" y="2381040"/>
            <a:ext cx="1550520" cy="558360"/>
          </p:xfrm>
          <a:graphic>
            <a:graphicData uri="http://schemas.openxmlformats.org/drawingml/2006/table">
              <a:tbl>
                <a:tblPr/>
                <a:tblGrid>
                  <a:gridCol w="629640"/>
                  <a:gridCol w="920880"/>
                </a:tblGrid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Species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data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 x 4]&gt;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versicolor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 x 4]&gt;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393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 x 4]&gt;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99" name="CustomShape 87"/>
            <p:cNvSpPr/>
            <p:nvPr/>
          </p:nvSpPr>
          <p:spPr>
            <a:xfrm>
              <a:off x="2197440" y="1061280"/>
              <a:ext cx="479160" cy="159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hueOff val="70551"/>
                <a:satOff val="43858"/>
                <a:lumOff val="-27151"/>
                <a:alpha val="25000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aphicFrame>
          <p:nvGraphicFramePr>
            <p:cNvPr id="800" name="Table 88"/>
            <p:cNvGraphicFramePr/>
            <p:nvPr/>
          </p:nvGraphicFramePr>
          <p:xfrm>
            <a:off x="2674440" y="1054080"/>
            <a:ext cx="1854000" cy="837720"/>
          </p:xfrm>
          <a:graphic>
            <a:graphicData uri="http://schemas.openxmlformats.org/drawingml/2006/table">
              <a:tbl>
                <a:tblPr/>
                <a:tblGrid>
                  <a:gridCol w="463320"/>
                  <a:gridCol w="463320"/>
                  <a:gridCol w="463320"/>
                  <a:gridCol w="464040"/>
                </a:tblGrid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Sepal.L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Sepal.W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Petal.L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Petal.W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3.5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4.6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393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5.0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3.6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0.2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01" name="CustomShape 89"/>
            <p:cNvSpPr/>
            <p:nvPr/>
          </p:nvSpPr>
          <p:spPr>
            <a:xfrm>
              <a:off x="2190960" y="2241720"/>
              <a:ext cx="484920" cy="830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chemeClr val="accent2">
                <a:alpha val="25290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90"/>
            <p:cNvSpPr/>
            <p:nvPr/>
          </p:nvSpPr>
          <p:spPr>
            <a:xfrm>
              <a:off x="2193120" y="2802600"/>
              <a:ext cx="482400" cy="147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hueOff val="-34927"/>
                <a:satOff val="-6987"/>
                <a:lumOff val="-19438"/>
                <a:alpha val="25000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aphicFrame>
          <p:nvGraphicFramePr>
            <p:cNvPr id="803" name="Table 91"/>
            <p:cNvGraphicFramePr/>
            <p:nvPr/>
          </p:nvGraphicFramePr>
          <p:xfrm>
            <a:off x="2674440" y="2241360"/>
            <a:ext cx="1854000" cy="837720"/>
          </p:xfrm>
          <a:graphic>
            <a:graphicData uri="http://schemas.openxmlformats.org/drawingml/2006/table">
              <a:tbl>
                <a:tblPr/>
                <a:tblGrid>
                  <a:gridCol w="463320"/>
                  <a:gridCol w="463320"/>
                  <a:gridCol w="463320"/>
                  <a:gridCol w="464040"/>
                </a:tblGrid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Sepal.L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Sepal.W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Petal.L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Petal.W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7.0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4.7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1.4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6.4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3.2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4.5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6.9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3.1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4.9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5.5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2.3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4.0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1.3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393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6.5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2.8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4.6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1.5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04" name="Table 92"/>
            <p:cNvGraphicFramePr/>
            <p:nvPr/>
          </p:nvGraphicFramePr>
          <p:xfrm>
            <a:off x="2674440" y="3440520"/>
            <a:ext cx="1854000" cy="837720"/>
          </p:xfrm>
          <a:graphic>
            <a:graphicData uri="http://schemas.openxmlformats.org/drawingml/2006/table">
              <a:tbl>
                <a:tblPr/>
                <a:tblGrid>
                  <a:gridCol w="463320"/>
                  <a:gridCol w="463320"/>
                  <a:gridCol w="463320"/>
                  <a:gridCol w="464040"/>
                </a:tblGrid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Sepal.L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Sepal.W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Petal.L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1" lang="en-CA" sz="800" spc="-1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</a:rPr>
                          <a:t>Petal.W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3.3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6.0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2.5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5.8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2.7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5.1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1.9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7.1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5.9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2.1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396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6.3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2.9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5.6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1.8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  <a:tr h="1393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6.5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3.0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5.8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8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2.2</a:t>
                        </a:r>
                        <a:endParaRPr b="0" lang="en-CA" sz="8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05" name="CustomShape 93"/>
            <p:cNvSpPr/>
            <p:nvPr/>
          </p:nvSpPr>
          <p:spPr>
            <a:xfrm>
              <a:off x="906480" y="2125440"/>
              <a:ext cx="1063080" cy="262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 algn="ctr">
                <a:lnSpc>
                  <a:spcPct val="100000"/>
                </a:lnSpc>
              </a:pPr>
              <a:r>
                <a:rPr b="0" lang="en-CA" sz="10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nested data frame</a:t>
              </a:r>
              <a:endParaRPr b="0" lang="en-CA" sz="1000" spc="-1" strike="noStrike">
                <a:latin typeface="Arial"/>
              </a:endParaRPr>
            </a:p>
          </p:txBody>
        </p:sp>
        <p:sp>
          <p:nvSpPr>
            <p:cNvPr id="806" name="CustomShape 94"/>
            <p:cNvSpPr/>
            <p:nvPr/>
          </p:nvSpPr>
          <p:spPr>
            <a:xfrm>
              <a:off x="3162600" y="826200"/>
              <a:ext cx="880200" cy="262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 algn="ctr">
                <a:lnSpc>
                  <a:spcPct val="100000"/>
                </a:lnSpc>
              </a:pPr>
              <a:r>
                <a:rPr b="0" lang="en-CA" sz="10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"cell" contents</a:t>
              </a:r>
              <a:endParaRPr b="0" lang="en-CA" sz="1000" spc="-1" strike="noStrike">
                <a:latin typeface="Arial"/>
              </a:endParaRPr>
            </a:p>
          </p:txBody>
        </p:sp>
        <p:sp>
          <p:nvSpPr>
            <p:cNvPr id="807" name="CustomShape 95"/>
            <p:cNvSpPr/>
            <p:nvPr/>
          </p:nvSpPr>
          <p:spPr>
            <a:xfrm>
              <a:off x="1203120" y="2875680"/>
              <a:ext cx="459720" cy="334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4720" rIns="54720" tIns="54720" bIns="54720" anchor="ctr">
              <a:normAutofit/>
            </a:bodyPr>
            <a:p>
              <a:pPr marL="113040" indent="-112680" algn="ctr">
                <a:lnSpc>
                  <a:spcPct val="90000"/>
                </a:lnSpc>
              </a:pPr>
              <a:r>
                <a:rPr b="0" lang="en-CA" sz="1190" spc="-1" strike="noStrike">
                  <a:solidFill>
                    <a:srgbClr val="6b8cb2"/>
                  </a:solidFill>
                  <a:latin typeface="Source Sans Pro"/>
                  <a:ea typeface="Source Sans Pro"/>
                </a:rPr>
                <a:t>n_iris</a:t>
              </a:r>
              <a:endParaRPr b="0" lang="en-CA" sz="1190" spc="-1" strike="noStrike">
                <a:latin typeface="Arial"/>
              </a:endParaRPr>
            </a:p>
          </p:txBody>
        </p:sp>
        <p:sp>
          <p:nvSpPr>
            <p:cNvPr id="808" name="CustomShape 96"/>
            <p:cNvSpPr/>
            <p:nvPr/>
          </p:nvSpPr>
          <p:spPr>
            <a:xfrm>
              <a:off x="3058560" y="1833120"/>
              <a:ext cx="1086120" cy="334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4720" rIns="54720" tIns="54720" bIns="54720" anchor="ctr">
              <a:normAutofit/>
            </a:bodyPr>
            <a:p>
              <a:pPr marL="114480" indent="-114120" algn="ctr">
                <a:lnSpc>
                  <a:spcPct val="90000"/>
                </a:lnSpc>
              </a:pPr>
              <a:r>
                <a:rPr b="0" lang="en-CA" sz="1200" spc="-1" strike="noStrike">
                  <a:solidFill>
                    <a:srgbClr val="6b8cb2"/>
                  </a:solidFill>
                  <a:latin typeface="Source Sans Pro"/>
                  <a:ea typeface="Source Sans Pro"/>
                </a:rPr>
                <a:t>n_iris$data[[1]]</a:t>
              </a:r>
              <a:endParaRPr b="0" lang="en-CA" sz="1200" spc="-1" strike="noStrike">
                <a:latin typeface="Arial"/>
              </a:endParaRPr>
            </a:p>
          </p:txBody>
        </p:sp>
        <p:sp>
          <p:nvSpPr>
            <p:cNvPr id="809" name="CustomShape 97"/>
            <p:cNvSpPr/>
            <p:nvPr/>
          </p:nvSpPr>
          <p:spPr>
            <a:xfrm>
              <a:off x="3052080" y="3035160"/>
              <a:ext cx="1098720" cy="334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4720" rIns="54720" tIns="54720" bIns="54720" anchor="ctr">
              <a:normAutofit/>
            </a:bodyPr>
            <a:p>
              <a:pPr marL="114480" indent="-114120" algn="ctr">
                <a:lnSpc>
                  <a:spcPct val="90000"/>
                </a:lnSpc>
              </a:pPr>
              <a:r>
                <a:rPr b="0" lang="en-CA" sz="1200" spc="-1" strike="noStrike">
                  <a:solidFill>
                    <a:srgbClr val="6b8cb2"/>
                  </a:solidFill>
                  <a:latin typeface="Source Sans Pro"/>
                  <a:ea typeface="Source Sans Pro"/>
                </a:rPr>
                <a:t>n_iris$data[[2]]</a:t>
              </a:r>
              <a:endParaRPr b="0" lang="en-CA" sz="1200" spc="-1" strike="noStrike">
                <a:latin typeface="Arial"/>
              </a:endParaRPr>
            </a:p>
          </p:txBody>
        </p:sp>
        <p:sp>
          <p:nvSpPr>
            <p:cNvPr id="810" name="CustomShape 98"/>
            <p:cNvSpPr/>
            <p:nvPr/>
          </p:nvSpPr>
          <p:spPr>
            <a:xfrm>
              <a:off x="3055320" y="4242600"/>
              <a:ext cx="1092240" cy="334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4720" rIns="54720" tIns="54720" bIns="54720" anchor="ctr">
              <a:normAutofit/>
            </a:bodyPr>
            <a:p>
              <a:pPr marL="114480" indent="-114120" algn="ctr">
                <a:lnSpc>
                  <a:spcPct val="90000"/>
                </a:lnSpc>
              </a:pPr>
              <a:r>
                <a:rPr b="0" lang="en-CA" sz="1200" spc="-1" strike="noStrike">
                  <a:solidFill>
                    <a:srgbClr val="6b8cb2"/>
                  </a:solidFill>
                  <a:latin typeface="Source Sans Pro"/>
                  <a:ea typeface="Source Sans Pro"/>
                </a:rPr>
                <a:t>n_iris$data[[3]]</a:t>
              </a:r>
              <a:endParaRPr b="0" lang="en-CA" sz="1200" spc="-1" strike="noStrike">
                <a:latin typeface="Arial"/>
              </a:endParaRPr>
            </a:p>
          </p:txBody>
        </p:sp>
      </p:grpSp>
      <p:grpSp>
        <p:nvGrpSpPr>
          <p:cNvPr id="811" name="Group 99"/>
          <p:cNvGrpSpPr/>
          <p:nvPr/>
        </p:nvGrpSpPr>
        <p:grpSpPr>
          <a:xfrm>
            <a:off x="8443440" y="1539360"/>
            <a:ext cx="2411640" cy="1892880"/>
            <a:chOff x="8443440" y="1539360"/>
            <a:chExt cx="2411640" cy="1892880"/>
          </a:xfrm>
        </p:grpSpPr>
        <p:graphicFrame>
          <p:nvGraphicFramePr>
            <p:cNvPr id="812" name="Table 100"/>
            <p:cNvGraphicFramePr/>
            <p:nvPr/>
          </p:nvGraphicFramePr>
          <p:xfrm>
            <a:off x="8443440" y="2208600"/>
            <a:ext cx="1410840" cy="456840"/>
          </p:xfrm>
          <a:graphic>
            <a:graphicData uri="http://schemas.openxmlformats.org/drawingml/2006/table">
              <a:tbl>
                <a:tblPr/>
                <a:tblGrid>
                  <a:gridCol w="334440"/>
                  <a:gridCol w="650520"/>
                  <a:gridCol w="425880"/>
                </a:tblGrid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Species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data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model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setosa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Helvetica Light"/>
                            <a:ea typeface="Helvetica Light"/>
                          </a:rPr>
                          <a:t>x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4]&gt;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&lt;S3: lm&gt;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versi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Helvetica Light"/>
                            <a:ea typeface="Helvetica Light"/>
                          </a:rPr>
                          <a:t>x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4]&gt;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&lt;S3: lm&gt;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4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virginica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&lt;tibble [50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Helvetica Light"/>
                            <a:ea typeface="Helvetica Light"/>
                          </a:rPr>
                          <a:t>x</a:t>
                        </a: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4]&gt;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&lt;S3: lm&gt;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13" name="Group 101"/>
            <p:cNvGrpSpPr/>
            <p:nvPr/>
          </p:nvGrpSpPr>
          <p:grpSpPr>
            <a:xfrm>
              <a:off x="9864360" y="1539360"/>
              <a:ext cx="990720" cy="1892880"/>
              <a:chOff x="9864360" y="1539360"/>
              <a:chExt cx="990720" cy="1892880"/>
            </a:xfrm>
          </p:grpSpPr>
          <p:sp>
            <p:nvSpPr>
              <p:cNvPr id="814" name="Line 102"/>
              <p:cNvSpPr/>
              <p:nvPr/>
            </p:nvSpPr>
            <p:spPr>
              <a:xfrm flipV="1">
                <a:off x="9867960" y="1864800"/>
                <a:ext cx="218520" cy="47124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Line 103"/>
              <p:cNvSpPr/>
              <p:nvPr/>
            </p:nvSpPr>
            <p:spPr>
              <a:xfrm>
                <a:off x="9865440" y="2619720"/>
                <a:ext cx="221040" cy="473760"/>
              </a:xfrm>
              <a:prstGeom prst="line">
                <a:avLst/>
              </a:prstGeom>
              <a:ln w="12600"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miter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CustomShape 104"/>
              <p:cNvSpPr/>
              <p:nvPr/>
            </p:nvSpPr>
            <p:spPr>
              <a:xfrm>
                <a:off x="10041840" y="2211840"/>
                <a:ext cx="734040" cy="559800"/>
              </a:xfrm>
              <a:prstGeom prst="rect">
                <a:avLst/>
              </a:pr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Line 105"/>
              <p:cNvSpPr/>
              <p:nvPr/>
            </p:nvSpPr>
            <p:spPr>
              <a:xfrm>
                <a:off x="9864360" y="2492280"/>
                <a:ext cx="348840" cy="0"/>
              </a:xfrm>
              <a:prstGeom prst="line">
                <a:avLst/>
              </a:prstGeom>
              <a:ln w="12600">
                <a:solidFill>
                  <a:schemeClr val="accent2"/>
                </a:solidFill>
                <a:miter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CustomShape 106"/>
              <p:cNvSpPr/>
              <p:nvPr/>
            </p:nvSpPr>
            <p:spPr>
              <a:xfrm>
                <a:off x="10041840" y="2859480"/>
                <a:ext cx="736200" cy="559800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CustomShape 107"/>
              <p:cNvSpPr/>
              <p:nvPr/>
            </p:nvSpPr>
            <p:spPr>
              <a:xfrm>
                <a:off x="10041840" y="1552320"/>
                <a:ext cx="736200" cy="559800"/>
              </a:xfrm>
              <a:prstGeom prst="rect">
                <a:avLst/>
              </a:pr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CustomShape 108"/>
              <p:cNvSpPr/>
              <p:nvPr/>
            </p:nvSpPr>
            <p:spPr>
              <a:xfrm>
                <a:off x="10026720" y="1539360"/>
                <a:ext cx="817920" cy="58572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54720" rIns="54720" tIns="54720" bIns="54720" anchor="ctr"/>
              <a:p>
                <a:pPr>
                  <a:lnSpc>
                    <a:spcPct val="80000"/>
                  </a:lnSpc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Call:</a:t>
                </a:r>
                <a:endParaRPr b="0" lang="en-CA" sz="700" spc="-1" strike="noStrike">
                  <a:latin typeface="Arial"/>
                </a:endParaRP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lm(S.L ~ ., df)</a:t>
                </a:r>
                <a:endParaRPr b="0" lang="en-CA" sz="700" spc="-1" strike="noStrike">
                  <a:latin typeface="Arial"/>
                </a:endParaRPr>
              </a:p>
              <a:p>
                <a:pPr>
                  <a:lnSpc>
                    <a:spcPct val="80000"/>
                  </a:lnSpc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Coefs:</a:t>
                </a:r>
                <a:endParaRPr b="0" lang="en-CA" sz="700" spc="-1" strike="noStrike">
                  <a:latin typeface="Arial"/>
                </a:endParaRPr>
              </a:p>
              <a:p>
                <a:pPr>
                  <a:lnSpc>
                    <a:spcPct val="80000"/>
                  </a:lnSpc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  </a:t>
                </a: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(Int)  S.W  P.L  P.W  </a:t>
                </a:r>
                <a:endParaRPr b="0" lang="en-CA" sz="700" spc="-1" strike="noStrike">
                  <a:latin typeface="Arial"/>
                </a:endParaRPr>
              </a:p>
              <a:p>
                <a:pPr>
                  <a:lnSpc>
                    <a:spcPct val="80000"/>
                  </a:lnSpc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    </a:t>
                </a: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2.3    0.6 0.2   0.2  </a:t>
                </a:r>
                <a:endParaRPr b="0" lang="en-CA" sz="700" spc="-1" strike="noStrike">
                  <a:latin typeface="Arial"/>
                </a:endParaRPr>
              </a:p>
            </p:txBody>
          </p:sp>
          <p:sp>
            <p:nvSpPr>
              <p:cNvPr id="821" name="CustomShape 109"/>
              <p:cNvSpPr/>
              <p:nvPr/>
            </p:nvSpPr>
            <p:spPr>
              <a:xfrm>
                <a:off x="10022400" y="2197440"/>
                <a:ext cx="832680" cy="58572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54720" rIns="54720" tIns="54720" bIns="54720" anchor="ctr"/>
              <a:p>
                <a:pPr>
                  <a:lnSpc>
                    <a:spcPct val="80000"/>
                  </a:lnSpc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Call:</a:t>
                </a:r>
                <a:endParaRPr b="0" lang="en-CA" sz="700" spc="-1" strike="noStrike">
                  <a:latin typeface="Arial"/>
                </a:endParaRP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lm(S.L ~ ., df)</a:t>
                </a:r>
                <a:endParaRPr b="0" lang="en-CA" sz="700" spc="-1" strike="noStrike">
                  <a:latin typeface="Arial"/>
                </a:endParaRPr>
              </a:p>
              <a:p>
                <a:pPr>
                  <a:lnSpc>
                    <a:spcPct val="80000"/>
                  </a:lnSpc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Coefs:</a:t>
                </a:r>
                <a:endParaRPr b="0" lang="en-CA" sz="700" spc="-1" strike="noStrike">
                  <a:latin typeface="Arial"/>
                </a:endParaRPr>
              </a:p>
              <a:p>
                <a:pPr>
                  <a:lnSpc>
                    <a:spcPct val="80000"/>
                  </a:lnSpc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  </a:t>
                </a: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(Int)  S.W  P.L  P.W  </a:t>
                </a:r>
                <a:endParaRPr b="0" lang="en-CA" sz="700" spc="-1" strike="noStrike">
                  <a:latin typeface="Arial"/>
                </a:endParaRPr>
              </a:p>
              <a:p>
                <a:pPr>
                  <a:lnSpc>
                    <a:spcPct val="80000"/>
                  </a:lnSpc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    </a:t>
                </a: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1.8    0.3 0.9   -0.6  </a:t>
                </a:r>
                <a:endParaRPr b="0" lang="en-CA" sz="700" spc="-1" strike="noStrike">
                  <a:latin typeface="Arial"/>
                </a:endParaRPr>
              </a:p>
            </p:txBody>
          </p:sp>
          <p:sp>
            <p:nvSpPr>
              <p:cNvPr id="822" name="CustomShape 110"/>
              <p:cNvSpPr/>
              <p:nvPr/>
            </p:nvSpPr>
            <p:spPr>
              <a:xfrm>
                <a:off x="10019160" y="2846520"/>
                <a:ext cx="832680" cy="58572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54720" rIns="54720" tIns="54720" bIns="54720" anchor="ctr"/>
              <a:p>
                <a:pPr>
                  <a:lnSpc>
                    <a:spcPct val="80000"/>
                  </a:lnSpc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Call:</a:t>
                </a:r>
                <a:endParaRPr b="0" lang="en-CA" sz="700" spc="-1" strike="noStrike">
                  <a:latin typeface="Arial"/>
                </a:endParaRP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lm(S.L ~ ., df)</a:t>
                </a:r>
                <a:endParaRPr b="0" lang="en-CA" sz="700" spc="-1" strike="noStrike">
                  <a:latin typeface="Arial"/>
                </a:endParaRPr>
              </a:p>
              <a:p>
                <a:pPr>
                  <a:lnSpc>
                    <a:spcPct val="80000"/>
                  </a:lnSpc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Coefs:</a:t>
                </a:r>
                <a:endParaRPr b="0" lang="en-CA" sz="700" spc="-1" strike="noStrike">
                  <a:latin typeface="Arial"/>
                </a:endParaRPr>
              </a:p>
              <a:p>
                <a:pPr>
                  <a:lnSpc>
                    <a:spcPct val="80000"/>
                  </a:lnSpc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  </a:t>
                </a: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(Int)  S.W  P.L  P.W  </a:t>
                </a:r>
                <a:endParaRPr b="0" lang="en-CA" sz="700" spc="-1" strike="noStrike">
                  <a:latin typeface="Arial"/>
                </a:endParaRPr>
              </a:p>
              <a:p>
                <a:pPr>
                  <a:lnSpc>
                    <a:spcPct val="80000"/>
                  </a:lnSpc>
                </a:pP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    </a:t>
                </a:r>
                <a:r>
                  <a:rPr b="0" lang="en-CA" sz="7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0.6    0.3 0.9   -0.1  </a:t>
                </a:r>
                <a:endParaRPr b="0" lang="en-CA" sz="700" spc="-1" strike="noStrike">
                  <a:latin typeface="Arial"/>
                </a:endParaRPr>
              </a:p>
            </p:txBody>
          </p:sp>
        </p:grpSp>
      </p:grpSp>
      <p:graphicFrame>
        <p:nvGraphicFramePr>
          <p:cNvPr id="823" name="Table 111"/>
          <p:cNvGraphicFramePr/>
          <p:nvPr/>
        </p:nvGraphicFramePr>
        <p:xfrm>
          <a:off x="11494080" y="2208600"/>
          <a:ext cx="636120" cy="456840"/>
        </p:xfrm>
        <a:graphic>
          <a:graphicData uri="http://schemas.openxmlformats.org/drawingml/2006/table">
            <a:tbl>
              <a:tblPr/>
              <a:tblGrid>
                <a:gridCol w="324720"/>
                <a:gridCol w="311400"/>
              </a:tblGrid>
              <a:tr h="11412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600" spc="-1" strike="noStrike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</a:rPr>
                        <a:t>Species</a:t>
                      </a:r>
                      <a:endParaRPr b="0" lang="en-CA" sz="6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600" spc="-1" strike="noStrike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</a:rPr>
                        <a:t>beta</a:t>
                      </a:r>
                      <a:endParaRPr b="0" lang="en-CA" sz="6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7979"/>
                    </a:solidFill>
                  </a:tcPr>
                </a:tc>
              </a:tr>
              <a:tr h="11412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setosa</a:t>
                      </a:r>
                      <a:endParaRPr b="0" lang="en-CA" sz="7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2.35</a:t>
                      </a:r>
                      <a:endParaRPr b="0" lang="en-CA" sz="7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8aad6"/>
                    </a:solidFill>
                  </a:tcPr>
                </a:tc>
              </a:tr>
              <a:tr h="11412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versi</a:t>
                      </a:r>
                      <a:endParaRPr b="0" lang="en-CA" sz="7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1.89</a:t>
                      </a:r>
                      <a:endParaRPr b="0" lang="en-CA" sz="7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8d379"/>
                    </a:solidFill>
                  </a:tcPr>
                </a:tc>
              </a:tr>
              <a:tr h="11448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virginica</a:t>
                      </a:r>
                      <a:endParaRPr b="0" lang="en-CA" sz="7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0.69</a:t>
                      </a:r>
                      <a:endParaRPr b="0" lang="en-CA" sz="7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8a742"/>
                    </a:solidFill>
                  </a:tcPr>
                </a:tc>
              </a:tr>
            </a:tbl>
          </a:graphicData>
        </a:graphic>
      </p:graphicFrame>
      <p:sp>
        <p:nvSpPr>
          <p:cNvPr id="824" name="Line 112"/>
          <p:cNvSpPr/>
          <p:nvPr/>
        </p:nvSpPr>
        <p:spPr>
          <a:xfrm>
            <a:off x="10857240" y="2437200"/>
            <a:ext cx="396720" cy="0"/>
          </a:xfrm>
          <a:prstGeom prst="line">
            <a:avLst/>
          </a:prstGeom>
          <a:ln w="25560">
            <a:solidFill>
              <a:srgbClr val="53585f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113"/>
          <p:cNvSpPr/>
          <p:nvPr/>
        </p:nvSpPr>
        <p:spPr>
          <a:xfrm>
            <a:off x="5574960" y="3320280"/>
            <a:ext cx="1851840" cy="64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 marL="114480" indent="-114120">
              <a:lnSpc>
                <a:spcPct val="90000"/>
              </a:lnSpc>
            </a:pP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n_iris &lt;- iris %&gt;% </a:t>
            </a:r>
            <a:endParaRPr b="0" lang="en-CA" sz="12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</a:pP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  </a:t>
            </a:r>
            <a:r>
              <a:rPr b="1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group_by</a:t>
            </a: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(Species) %&gt;% </a:t>
            </a:r>
            <a:endParaRPr b="0" lang="en-CA" sz="12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</a:pP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  </a:t>
            </a:r>
            <a:r>
              <a:rPr b="1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nest</a:t>
            </a: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()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826" name="CustomShape 114"/>
          <p:cNvSpPr/>
          <p:nvPr/>
        </p:nvSpPr>
        <p:spPr>
          <a:xfrm>
            <a:off x="8277120" y="3320280"/>
            <a:ext cx="2607480" cy="942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 marL="113040" indent="-112680">
              <a:lnSpc>
                <a:spcPct val="90000"/>
              </a:lnSpc>
            </a:pPr>
            <a:r>
              <a:rPr b="0" lang="en-CA" sz="119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mod_fun &lt;- function(df) </a:t>
            </a:r>
            <a:endParaRPr b="0" lang="en-CA" sz="1190" spc="-1" strike="noStrike">
              <a:latin typeface="Arial"/>
            </a:endParaRPr>
          </a:p>
          <a:p>
            <a:pPr marL="113040" indent="-112680">
              <a:lnSpc>
                <a:spcPct val="90000"/>
              </a:lnSpc>
              <a:spcBef>
                <a:spcPts val="901"/>
              </a:spcBef>
            </a:pPr>
            <a:r>
              <a:rPr b="0" lang="en-CA" sz="119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    </a:t>
            </a:r>
            <a:r>
              <a:rPr b="0" lang="en-CA" sz="119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lm(Sepal.Length ~ ., data = df)</a:t>
            </a:r>
            <a:endParaRPr b="0" lang="en-CA" sz="1190" spc="-1" strike="noStrike">
              <a:latin typeface="Arial"/>
            </a:endParaRPr>
          </a:p>
          <a:p>
            <a:pPr marL="113040" indent="-112680">
              <a:lnSpc>
                <a:spcPct val="90000"/>
              </a:lnSpc>
            </a:pPr>
            <a:r>
              <a:rPr b="0" lang="en-CA" sz="119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m_iris &lt;- n_iris %&gt;%</a:t>
            </a:r>
            <a:endParaRPr b="0" lang="en-CA" sz="1190" spc="-1" strike="noStrike">
              <a:latin typeface="Arial"/>
            </a:endParaRPr>
          </a:p>
          <a:p>
            <a:pPr marL="113040" indent="-112680">
              <a:lnSpc>
                <a:spcPct val="90000"/>
              </a:lnSpc>
            </a:pPr>
            <a:r>
              <a:rPr b="0" lang="en-CA" sz="119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  </a:t>
            </a:r>
            <a:r>
              <a:rPr b="1" lang="en-CA" sz="119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mutate</a:t>
            </a:r>
            <a:r>
              <a:rPr b="0" lang="en-CA" sz="119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(model = </a:t>
            </a:r>
            <a:r>
              <a:rPr b="1" lang="en-CA" sz="119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map</a:t>
            </a:r>
            <a:r>
              <a:rPr b="0" lang="en-CA" sz="119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(data, mod_fun))</a:t>
            </a:r>
            <a:endParaRPr b="0" lang="en-CA" sz="1190" spc="-1" strike="noStrike">
              <a:latin typeface="Arial"/>
            </a:endParaRPr>
          </a:p>
        </p:txBody>
      </p:sp>
      <p:sp>
        <p:nvSpPr>
          <p:cNvPr id="827" name="CustomShape 115"/>
          <p:cNvSpPr/>
          <p:nvPr/>
        </p:nvSpPr>
        <p:spPr>
          <a:xfrm>
            <a:off x="11282400" y="3320280"/>
            <a:ext cx="2161080" cy="93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 marL="109800" indent="-109440">
              <a:lnSpc>
                <a:spcPct val="90000"/>
              </a:lnSpc>
            </a:pPr>
            <a:r>
              <a:rPr b="0" lang="en-CA" sz="115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b_fun &lt;- function(mod) </a:t>
            </a:r>
            <a:endParaRPr b="0" lang="en-CA" sz="1150" spc="-1" strike="noStrike">
              <a:latin typeface="Arial"/>
            </a:endParaRPr>
          </a:p>
          <a:p>
            <a:pPr marL="109800" indent="-109440">
              <a:lnSpc>
                <a:spcPct val="90000"/>
              </a:lnSpc>
              <a:spcBef>
                <a:spcPts val="901"/>
              </a:spcBef>
            </a:pPr>
            <a:r>
              <a:rPr b="0" lang="en-CA" sz="115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    </a:t>
            </a:r>
            <a:r>
              <a:rPr b="0" lang="en-CA" sz="115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coefficients(mod)[[1]]</a:t>
            </a:r>
            <a:endParaRPr b="0" lang="en-CA" sz="1150" spc="-1" strike="noStrike">
              <a:latin typeface="Arial"/>
            </a:endParaRPr>
          </a:p>
          <a:p>
            <a:pPr marL="109800" indent="-109440">
              <a:lnSpc>
                <a:spcPct val="90000"/>
              </a:lnSpc>
            </a:pPr>
            <a:r>
              <a:rPr b="0" lang="en-CA" sz="115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m_iris %&gt;% </a:t>
            </a:r>
            <a:r>
              <a:rPr b="1" lang="en-CA" sz="115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transmute</a:t>
            </a:r>
            <a:r>
              <a:rPr b="0" lang="en-CA" sz="115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(Species, </a:t>
            </a:r>
            <a:endParaRPr b="0" lang="en-CA" sz="1150" spc="-1" strike="noStrike">
              <a:latin typeface="Arial"/>
            </a:endParaRPr>
          </a:p>
          <a:p>
            <a:pPr marL="109800" indent="-109440">
              <a:lnSpc>
                <a:spcPct val="90000"/>
              </a:lnSpc>
            </a:pPr>
            <a:r>
              <a:rPr b="0" lang="en-CA" sz="115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    </a:t>
            </a:r>
            <a:r>
              <a:rPr b="0" lang="en-CA" sz="115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beta = </a:t>
            </a:r>
            <a:r>
              <a:rPr b="1" lang="en-CA" sz="115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map_dbl</a:t>
            </a:r>
            <a:r>
              <a:rPr b="0" lang="en-CA" sz="115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(model, b_fun))</a:t>
            </a:r>
            <a:endParaRPr b="0" lang="en-CA" sz="1150" spc="-1" strike="noStrike">
              <a:latin typeface="Arial"/>
            </a:endParaRPr>
          </a:p>
        </p:txBody>
      </p:sp>
      <p:sp>
        <p:nvSpPr>
          <p:cNvPr id="828" name="CustomShape 116"/>
          <p:cNvSpPr/>
          <p:nvPr/>
        </p:nvSpPr>
        <p:spPr>
          <a:xfrm>
            <a:off x="7348680" y="4650840"/>
            <a:ext cx="3207240" cy="14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>
            <a:normAutofit/>
          </a:bodyPr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tibble::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tibble(</a:t>
            </a:r>
            <a:r>
              <a:rPr b="0" lang="en-CA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…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n-CA" sz="12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Saves list input as list columns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2001"/>
              </a:spcBef>
            </a:pP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tibble(max = c(3, 4, 5), seq = list(1:3, 1:4, 1:5))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tibble::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enframe(</a:t>
            </a:r>
            <a:r>
              <a:rPr b="0" lang="en-CA" sz="11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x, name="name", value="value"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n-CA" sz="12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Converts multi-level list to tibble with list cols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</a:pP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enframe(list('3'=1:3, '4'=1:4, '5'=1:5), 'max', 'seq')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829" name="CustomShape 117"/>
          <p:cNvSpPr/>
          <p:nvPr/>
        </p:nvSpPr>
        <p:spPr>
          <a:xfrm>
            <a:off x="4921920" y="4650840"/>
            <a:ext cx="2279880" cy="1346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>
            <a:normAutofit/>
          </a:bodyPr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tibble::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tribble(</a:t>
            </a:r>
            <a:r>
              <a:rPr b="0" lang="en-CA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…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n-CA" sz="12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Makes list column when needed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</a:pPr>
            <a:r>
              <a:rPr b="0" i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tribble( ~max, ~seq,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</a:pPr>
            <a:r>
              <a:rPr b="0" i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                          </a:t>
            </a:r>
            <a:r>
              <a:rPr b="0" i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3,    1:3,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</a:pPr>
            <a:r>
              <a:rPr b="0" i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                          </a:t>
            </a:r>
            <a:r>
              <a:rPr b="0" i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4,    1:4,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300"/>
              </a:spcBef>
            </a:pPr>
            <a:r>
              <a:rPr b="0" i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                          </a:t>
            </a:r>
            <a:r>
              <a:rPr b="0" i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5,    1:5)</a:t>
            </a:r>
            <a:endParaRPr b="0" lang="en-CA" sz="1100" spc="-1" strike="noStrike">
              <a:latin typeface="Arial"/>
            </a:endParaRPr>
          </a:p>
        </p:txBody>
      </p:sp>
      <p:graphicFrame>
        <p:nvGraphicFramePr>
          <p:cNvPr id="830" name="Table 118"/>
          <p:cNvGraphicFramePr/>
          <p:nvPr/>
        </p:nvGraphicFramePr>
        <p:xfrm>
          <a:off x="6239520" y="5132520"/>
          <a:ext cx="753840" cy="456840"/>
        </p:xfrm>
        <a:graphic>
          <a:graphicData uri="http://schemas.openxmlformats.org/drawingml/2006/table">
            <a:tbl>
              <a:tblPr/>
              <a:tblGrid>
                <a:gridCol w="311040"/>
                <a:gridCol w="443160"/>
              </a:tblGrid>
              <a:tr h="11412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600" spc="-1" strike="noStrike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</a:rPr>
                        <a:t>max</a:t>
                      </a:r>
                      <a:endParaRPr b="0" lang="en-CA" sz="6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600" spc="-1" strike="noStrike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</a:rPr>
                        <a:t>seq</a:t>
                      </a:r>
                      <a:endParaRPr b="0" lang="en-CA" sz="6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97979"/>
                    </a:solidFill>
                  </a:tcPr>
                </a:tc>
              </a:tr>
              <a:tr h="11412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CA" sz="7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&lt;int [3]&gt;</a:t>
                      </a:r>
                      <a:endParaRPr b="0" lang="en-CA" sz="7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1d2"/>
                    </a:solidFill>
                  </a:tcPr>
                </a:tc>
              </a:tr>
              <a:tr h="11412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CA" sz="7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&lt;int [4]&gt;</a:t>
                      </a:r>
                      <a:endParaRPr b="0" lang="en-CA" sz="7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1d2"/>
                    </a:solidFill>
                  </a:tcPr>
                </a:tc>
              </a:tr>
              <a:tr h="11448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CA" sz="7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CA" sz="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&lt;int [5]&gt;</a:t>
                      </a:r>
                      <a:endParaRPr b="0" lang="en-CA" sz="7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831" name="CustomShape 119"/>
          <p:cNvSpPr/>
          <p:nvPr/>
        </p:nvSpPr>
        <p:spPr>
          <a:xfrm>
            <a:off x="10584360" y="4650840"/>
            <a:ext cx="3072600" cy="1591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>
            <a:normAutofit fontScale="80000"/>
          </a:bodyPr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dplyr::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mutate(</a:t>
            </a:r>
            <a:r>
              <a:rPr b="0" lang="en-CA" sz="11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.data, …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r>
              <a:rPr b="0" lang="en-CA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 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Also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transmute()</a:t>
            </a:r>
            <a:endParaRPr b="0" lang="en-CA" sz="12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Returns list col when result returns list.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2001"/>
              </a:spcBef>
            </a:pP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mtcars %&gt;%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mutate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(seq =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map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(cyl, seq))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201"/>
              </a:spcBef>
            </a:pP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dplyr::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summarise(</a:t>
            </a:r>
            <a:r>
              <a:rPr b="0" lang="en-CA" sz="11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.data, …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n-CA" sz="12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Returns list col when result is wrapped with </a:t>
            </a:r>
            <a:r>
              <a:rPr b="1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list()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</a:pP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mtcars %&gt;%  group_by(cyl) %&gt;%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2001"/>
              </a:spcBef>
            </a:pP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  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summarise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(q =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list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(quantile(mpg)))</a:t>
            </a:r>
            <a:endParaRPr b="0" lang="en-CA" sz="1100" spc="-1" strike="noStrike">
              <a:latin typeface="Arial"/>
            </a:endParaRPr>
          </a:p>
        </p:txBody>
      </p:sp>
      <p:grpSp>
        <p:nvGrpSpPr>
          <p:cNvPr id="832" name="Group 120"/>
          <p:cNvGrpSpPr/>
          <p:nvPr/>
        </p:nvGrpSpPr>
        <p:grpSpPr>
          <a:xfrm>
            <a:off x="7928280" y="8075160"/>
            <a:ext cx="5731920" cy="659520"/>
            <a:chOff x="7928280" y="8075160"/>
            <a:chExt cx="5731920" cy="659520"/>
          </a:xfrm>
        </p:grpSpPr>
        <p:grpSp>
          <p:nvGrpSpPr>
            <p:cNvPr id="833" name="Group 121"/>
            <p:cNvGrpSpPr/>
            <p:nvPr/>
          </p:nvGrpSpPr>
          <p:grpSpPr>
            <a:xfrm>
              <a:off x="7928280" y="8171640"/>
              <a:ext cx="2962080" cy="466560"/>
              <a:chOff x="7928280" y="8171640"/>
              <a:chExt cx="2962080" cy="466560"/>
            </a:xfrm>
          </p:grpSpPr>
          <p:graphicFrame>
            <p:nvGraphicFramePr>
              <p:cNvPr id="834" name="Table 122"/>
              <p:cNvGraphicFramePr/>
              <p:nvPr/>
            </p:nvGraphicFramePr>
            <p:xfrm>
              <a:off x="8651520" y="8171640"/>
              <a:ext cx="648720" cy="456840"/>
            </p:xfrm>
            <a:graphic>
              <a:graphicData uri="http://schemas.openxmlformats.org/drawingml/2006/table">
                <a:tbl>
                  <a:tblPr/>
                  <a:tblGrid>
                    <a:gridCol w="649080"/>
                  </a:tblGrid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600" spc="-1" strike="noStrike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</a:rPr>
                            <a:t>data</a:t>
                          </a:r>
                          <a:endParaRPr b="0" lang="en-CA" sz="6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  <a:tr h="11448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35" name="Table 123"/>
              <p:cNvGraphicFramePr/>
              <p:nvPr/>
            </p:nvGraphicFramePr>
            <p:xfrm>
              <a:off x="9371880" y="8172360"/>
              <a:ext cx="431280" cy="456840"/>
            </p:xfrm>
            <a:graphic>
              <a:graphicData uri="http://schemas.openxmlformats.org/drawingml/2006/table">
                <a:tbl>
                  <a:tblPr/>
                  <a:tblGrid>
                    <a:gridCol w="431640"/>
                  </a:tblGrid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600" spc="-1" strike="noStrike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</a:rPr>
                            <a:t>model</a:t>
                          </a:r>
                          <a:endParaRPr b="0" lang="en-CA" sz="6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&lt;S3: lm&gt;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&lt;S3: lm&gt;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  <a:tr h="11448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&lt;S3: lm&gt;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36" name="CustomShape 124"/>
              <p:cNvSpPr/>
              <p:nvPr/>
            </p:nvSpPr>
            <p:spPr>
              <a:xfrm>
                <a:off x="7928280" y="8238240"/>
                <a:ext cx="2962080" cy="308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4720" rIns="54720" tIns="54720" bIns="54720" anchor="ctr">
                <a:normAutofit/>
              </a:bodyPr>
              <a:p>
                <a:pPr marL="114480" indent="-114120">
                  <a:lnSpc>
                    <a:spcPct val="90000"/>
                  </a:lnSpc>
                </a:pPr>
                <a:r>
                  <a:rPr b="0" lang="en-CA" sz="12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pmap(list(                      ,               ,          ), fun, …)</a:t>
                </a:r>
                <a:endParaRPr b="0" lang="en-CA" sz="1200" spc="-1" strike="noStrike">
                  <a:latin typeface="Arial"/>
                </a:endParaRPr>
              </a:p>
            </p:txBody>
          </p:sp>
          <p:graphicFrame>
            <p:nvGraphicFramePr>
              <p:cNvPr id="837" name="Table 125"/>
              <p:cNvGraphicFramePr/>
              <p:nvPr/>
            </p:nvGraphicFramePr>
            <p:xfrm>
              <a:off x="9867240" y="8181720"/>
              <a:ext cx="279000" cy="456840"/>
            </p:xfrm>
            <a:graphic>
              <a:graphicData uri="http://schemas.openxmlformats.org/drawingml/2006/table">
                <a:tbl>
                  <a:tblPr/>
                  <a:tblGrid>
                    <a:gridCol w="279360"/>
                  </a:tblGrid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600" spc="-1" strike="noStrike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</a:rPr>
                            <a:t>funs</a:t>
                          </a:r>
                          <a:endParaRPr b="0" lang="en-CA" sz="6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coef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AIC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  <a:tr h="11448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BIC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38" name="Group 126"/>
            <p:cNvGrpSpPr/>
            <p:nvPr/>
          </p:nvGrpSpPr>
          <p:grpSpPr>
            <a:xfrm>
              <a:off x="10979280" y="8075160"/>
              <a:ext cx="2361600" cy="659520"/>
              <a:chOff x="10979280" y="8075160"/>
              <a:chExt cx="2361600" cy="659520"/>
            </a:xfrm>
          </p:grpSpPr>
          <p:sp>
            <p:nvSpPr>
              <p:cNvPr id="839" name="CustomShape 127"/>
              <p:cNvSpPr/>
              <p:nvPr/>
            </p:nvSpPr>
            <p:spPr>
              <a:xfrm>
                <a:off x="10979280" y="8075160"/>
                <a:ext cx="2361600" cy="65952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4720" rIns="54720" tIns="54720" bIns="54720" anchor="ctr">
                <a:normAutofit/>
              </a:bodyPr>
              <a:p>
                <a:pPr marL="114480" indent="-114120">
                  <a:lnSpc>
                    <a:spcPct val="70000"/>
                  </a:lnSpc>
                </a:pPr>
                <a:r>
                  <a:rPr b="0" lang="en-CA" sz="12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fun(                      ,               ,          ,…)</a:t>
                </a:r>
                <a:endParaRPr b="0" lang="en-CA" sz="12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2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fun(                      ,               ,          ,…)</a:t>
                </a:r>
                <a:endParaRPr b="0" lang="en-CA" sz="12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2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fun(                      ,               ,          ,…)</a:t>
                </a:r>
                <a:endParaRPr b="0" lang="en-CA" sz="1200" spc="-1" strike="noStrike">
                  <a:latin typeface="Arial"/>
                </a:endParaRPr>
              </a:p>
            </p:txBody>
          </p:sp>
          <p:graphicFrame>
            <p:nvGraphicFramePr>
              <p:cNvPr id="840" name="Table 128"/>
              <p:cNvGraphicFramePr/>
              <p:nvPr/>
            </p:nvGraphicFramePr>
            <p:xfrm>
              <a:off x="11307600" y="8160840"/>
              <a:ext cx="648720" cy="456840"/>
            </p:xfrm>
            <a:graphic>
              <a:graphicData uri="http://schemas.openxmlformats.org/drawingml/2006/table">
                <a:tbl>
                  <a:tblPr/>
                  <a:tblGrid>
                    <a:gridCol w="649080"/>
                  </a:tblGrid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600" spc="-1" strike="noStrike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</a:rPr>
                            <a:t>data</a:t>
                          </a:r>
                          <a:endParaRPr b="0" lang="en-CA" sz="6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  <a:tr h="11448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41" name="Table 129"/>
              <p:cNvGraphicFramePr/>
              <p:nvPr/>
            </p:nvGraphicFramePr>
            <p:xfrm>
              <a:off x="12024000" y="8158680"/>
              <a:ext cx="431280" cy="456840"/>
            </p:xfrm>
            <a:graphic>
              <a:graphicData uri="http://schemas.openxmlformats.org/drawingml/2006/table">
                <a:tbl>
                  <a:tblPr/>
                  <a:tblGrid>
                    <a:gridCol w="431640"/>
                  </a:tblGrid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600" spc="-1" strike="noStrike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</a:rPr>
                            <a:t>model</a:t>
                          </a:r>
                          <a:endParaRPr b="0" lang="en-CA" sz="6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&lt;S3: lm&gt;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&lt;S3: lm&gt;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  <a:tr h="11448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&lt;S3: lm&gt;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42" name="Table 130"/>
              <p:cNvGraphicFramePr/>
              <p:nvPr/>
            </p:nvGraphicFramePr>
            <p:xfrm>
              <a:off x="12523320" y="8169840"/>
              <a:ext cx="279000" cy="456840"/>
            </p:xfrm>
            <a:graphic>
              <a:graphicData uri="http://schemas.openxmlformats.org/drawingml/2006/table">
                <a:tbl>
                  <a:tblPr/>
                  <a:tblGrid>
                    <a:gridCol w="279360"/>
                  </a:tblGrid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600" spc="-1" strike="noStrike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</a:rPr>
                            <a:t>funs</a:t>
                          </a:r>
                          <a:endParaRPr b="0" lang="en-CA" sz="6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coef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AIC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  <a:tr h="11448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BIC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43" name="Table 131"/>
            <p:cNvGraphicFramePr/>
            <p:nvPr/>
          </p:nvGraphicFramePr>
          <p:xfrm>
            <a:off x="13303440" y="8171280"/>
            <a:ext cx="356760" cy="456840"/>
          </p:xfrm>
          <a:graphic>
            <a:graphicData uri="http://schemas.openxmlformats.org/drawingml/2006/table">
              <a:tbl>
                <a:tblPr/>
                <a:tblGrid>
                  <a:gridCol w="357120"/>
                </a:tblGrid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result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result 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result 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4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result 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44" name="Line 132"/>
            <p:cNvSpPr/>
            <p:nvPr/>
          </p:nvSpPr>
          <p:spPr>
            <a:xfrm>
              <a:off x="13087440" y="8400600"/>
              <a:ext cx="177840" cy="0"/>
            </a:xfrm>
            <a:prstGeom prst="line">
              <a:avLst/>
            </a:prstGeom>
            <a:ln w="25560">
              <a:solidFill>
                <a:srgbClr val="53585f"/>
              </a:solidFill>
              <a:miter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Line 133"/>
            <p:cNvSpPr/>
            <p:nvPr/>
          </p:nvSpPr>
          <p:spPr>
            <a:xfrm>
              <a:off x="10823040" y="8404920"/>
              <a:ext cx="177480" cy="0"/>
            </a:xfrm>
            <a:prstGeom prst="line">
              <a:avLst/>
            </a:prstGeom>
            <a:ln w="25560">
              <a:solidFill>
                <a:srgbClr val="53585f"/>
              </a:solidFill>
              <a:miter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6" name="Group 134"/>
          <p:cNvGrpSpPr/>
          <p:nvPr/>
        </p:nvGrpSpPr>
        <p:grpSpPr>
          <a:xfrm>
            <a:off x="8170200" y="7412760"/>
            <a:ext cx="5490000" cy="659520"/>
            <a:chOff x="8170200" y="7412760"/>
            <a:chExt cx="5490000" cy="659520"/>
          </a:xfrm>
        </p:grpSpPr>
        <p:graphicFrame>
          <p:nvGraphicFramePr>
            <p:cNvPr id="847" name="Table 135"/>
            <p:cNvGraphicFramePr/>
            <p:nvPr/>
          </p:nvGraphicFramePr>
          <p:xfrm>
            <a:off x="13303440" y="7514280"/>
            <a:ext cx="356760" cy="456840"/>
          </p:xfrm>
          <a:graphic>
            <a:graphicData uri="http://schemas.openxmlformats.org/drawingml/2006/table">
              <a:tbl>
                <a:tblPr/>
                <a:tblGrid>
                  <a:gridCol w="357120"/>
                </a:tblGrid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result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result 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result 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4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result 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48" name="Group 136"/>
            <p:cNvGrpSpPr/>
            <p:nvPr/>
          </p:nvGrpSpPr>
          <p:grpSpPr>
            <a:xfrm>
              <a:off x="8170200" y="7513560"/>
              <a:ext cx="2462400" cy="457560"/>
              <a:chOff x="8170200" y="7513560"/>
              <a:chExt cx="2462400" cy="457560"/>
            </a:xfrm>
          </p:grpSpPr>
          <p:sp>
            <p:nvSpPr>
              <p:cNvPr id="849" name="CustomShape 137"/>
              <p:cNvSpPr/>
              <p:nvPr/>
            </p:nvSpPr>
            <p:spPr>
              <a:xfrm>
                <a:off x="8170200" y="7580520"/>
                <a:ext cx="2462400" cy="308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4720" rIns="54720" tIns="54720" bIns="54720" anchor="ctr">
                <a:normAutofit/>
              </a:bodyPr>
              <a:p>
                <a:pPr marL="114480" indent="-114120">
                  <a:lnSpc>
                    <a:spcPct val="90000"/>
                  </a:lnSpc>
                </a:pPr>
                <a:r>
                  <a:rPr b="0" lang="en-CA" sz="12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map2(                      ,               , fun, …)</a:t>
                </a:r>
                <a:endParaRPr b="0" lang="en-CA" sz="1200" spc="-1" strike="noStrike">
                  <a:latin typeface="Arial"/>
                </a:endParaRPr>
              </a:p>
            </p:txBody>
          </p:sp>
          <p:graphicFrame>
            <p:nvGraphicFramePr>
              <p:cNvPr id="850" name="Table 138"/>
              <p:cNvGraphicFramePr/>
              <p:nvPr/>
            </p:nvGraphicFramePr>
            <p:xfrm>
              <a:off x="8650800" y="7513560"/>
              <a:ext cx="648720" cy="456840"/>
            </p:xfrm>
            <a:graphic>
              <a:graphicData uri="http://schemas.openxmlformats.org/drawingml/2006/table">
                <a:tbl>
                  <a:tblPr/>
                  <a:tblGrid>
                    <a:gridCol w="649080"/>
                  </a:tblGrid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600" spc="-1" strike="noStrike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</a:rPr>
                            <a:t>data</a:t>
                          </a:r>
                          <a:endParaRPr b="0" lang="en-CA" sz="6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  <a:tr h="11448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51" name="Table 139"/>
              <p:cNvGraphicFramePr/>
              <p:nvPr/>
            </p:nvGraphicFramePr>
            <p:xfrm>
              <a:off x="9371160" y="7514640"/>
              <a:ext cx="431280" cy="456840"/>
            </p:xfrm>
            <a:graphic>
              <a:graphicData uri="http://schemas.openxmlformats.org/drawingml/2006/table">
                <a:tbl>
                  <a:tblPr/>
                  <a:tblGrid>
                    <a:gridCol w="431640"/>
                  </a:tblGrid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600" spc="-1" strike="noStrike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</a:rPr>
                            <a:t>model</a:t>
                          </a:r>
                          <a:endParaRPr b="0" lang="en-CA" sz="6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&lt;S3: lm&gt;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&lt;S3: lm&gt;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  <a:tr h="11448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&lt;S3: lm&gt;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52" name="Group 140"/>
            <p:cNvGrpSpPr/>
            <p:nvPr/>
          </p:nvGrpSpPr>
          <p:grpSpPr>
            <a:xfrm>
              <a:off x="10999080" y="7412760"/>
              <a:ext cx="1841760" cy="659520"/>
              <a:chOff x="10999080" y="7412760"/>
              <a:chExt cx="1841760" cy="659520"/>
            </a:xfrm>
          </p:grpSpPr>
          <p:sp>
            <p:nvSpPr>
              <p:cNvPr id="853" name="CustomShape 141"/>
              <p:cNvSpPr/>
              <p:nvPr/>
            </p:nvSpPr>
            <p:spPr>
              <a:xfrm>
                <a:off x="10999080" y="7412760"/>
                <a:ext cx="1841760" cy="65952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4720" rIns="54720" tIns="54720" bIns="54720" anchor="ctr">
                <a:normAutofit/>
              </a:bodyPr>
              <a:p>
                <a:pPr marL="114480" indent="-114120">
                  <a:lnSpc>
                    <a:spcPct val="70000"/>
                  </a:lnSpc>
                </a:pPr>
                <a:r>
                  <a:rPr b="0" lang="en-CA" sz="12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fun(                      ,               ,…)</a:t>
                </a:r>
                <a:endParaRPr b="0" lang="en-CA" sz="12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2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fun(                      ,               ,…)</a:t>
                </a:r>
                <a:endParaRPr b="0" lang="en-CA" sz="12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2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fun(                      ,               ,…)</a:t>
                </a:r>
                <a:endParaRPr b="0" lang="en-CA" sz="1200" spc="-1" strike="noStrike">
                  <a:latin typeface="Arial"/>
                </a:endParaRPr>
              </a:p>
            </p:txBody>
          </p:sp>
          <p:graphicFrame>
            <p:nvGraphicFramePr>
              <p:cNvPr id="854" name="Table 142"/>
              <p:cNvGraphicFramePr/>
              <p:nvPr/>
            </p:nvGraphicFramePr>
            <p:xfrm>
              <a:off x="11327040" y="7498440"/>
              <a:ext cx="648720" cy="456840"/>
            </p:xfrm>
            <a:graphic>
              <a:graphicData uri="http://schemas.openxmlformats.org/drawingml/2006/table">
                <a:tbl>
                  <a:tblPr/>
                  <a:tblGrid>
                    <a:gridCol w="649080"/>
                  </a:tblGrid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600" spc="-1" strike="noStrike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</a:rPr>
                            <a:t>data</a:t>
                          </a:r>
                          <a:endParaRPr b="0" lang="en-CA" sz="6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  <a:tr h="11448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55" name="Table 143"/>
              <p:cNvGraphicFramePr/>
              <p:nvPr/>
            </p:nvGraphicFramePr>
            <p:xfrm>
              <a:off x="12043440" y="7496280"/>
              <a:ext cx="431280" cy="456840"/>
            </p:xfrm>
            <a:graphic>
              <a:graphicData uri="http://schemas.openxmlformats.org/drawingml/2006/table">
                <a:tbl>
                  <a:tblPr/>
                  <a:tblGrid>
                    <a:gridCol w="431640"/>
                  </a:tblGrid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600" spc="-1" strike="noStrike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</a:rPr>
                            <a:t>model</a:t>
                          </a:r>
                          <a:endParaRPr b="0" lang="en-CA" sz="6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&lt;S3: lm&gt;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&lt;S3: lm&gt;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  <a:tr h="11448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&lt;S3: lm&gt;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856" name="Line 144"/>
            <p:cNvSpPr/>
            <p:nvPr/>
          </p:nvSpPr>
          <p:spPr>
            <a:xfrm>
              <a:off x="12770640" y="7788960"/>
              <a:ext cx="494640" cy="0"/>
            </a:xfrm>
            <a:prstGeom prst="line">
              <a:avLst/>
            </a:prstGeom>
            <a:ln w="25560">
              <a:solidFill>
                <a:srgbClr val="53585f"/>
              </a:solidFill>
              <a:miter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Line 145"/>
            <p:cNvSpPr/>
            <p:nvPr/>
          </p:nvSpPr>
          <p:spPr>
            <a:xfrm>
              <a:off x="10404720" y="7788960"/>
              <a:ext cx="595800" cy="0"/>
            </a:xfrm>
            <a:prstGeom prst="line">
              <a:avLst/>
            </a:prstGeom>
            <a:ln w="25560">
              <a:solidFill>
                <a:srgbClr val="53585f"/>
              </a:solidFill>
              <a:miter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8" name="Group 146"/>
          <p:cNvGrpSpPr/>
          <p:nvPr/>
        </p:nvGrpSpPr>
        <p:grpSpPr>
          <a:xfrm>
            <a:off x="8224920" y="6781680"/>
            <a:ext cx="5435280" cy="659520"/>
            <a:chOff x="8224920" y="6781680"/>
            <a:chExt cx="5435280" cy="659520"/>
          </a:xfrm>
        </p:grpSpPr>
        <p:grpSp>
          <p:nvGrpSpPr>
            <p:cNvPr id="859" name="Group 147"/>
            <p:cNvGrpSpPr/>
            <p:nvPr/>
          </p:nvGrpSpPr>
          <p:grpSpPr>
            <a:xfrm>
              <a:off x="8224920" y="6883200"/>
              <a:ext cx="1747080" cy="456480"/>
              <a:chOff x="8224920" y="6883200"/>
              <a:chExt cx="1747080" cy="456480"/>
            </a:xfrm>
          </p:grpSpPr>
          <p:sp>
            <p:nvSpPr>
              <p:cNvPr id="860" name="CustomShape 148"/>
              <p:cNvSpPr/>
              <p:nvPr/>
            </p:nvSpPr>
            <p:spPr>
              <a:xfrm>
                <a:off x="8224920" y="6949800"/>
                <a:ext cx="1747080" cy="308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4720" rIns="54720" tIns="54720" bIns="54720" anchor="ctr">
                <a:normAutofit/>
              </a:bodyPr>
              <a:p>
                <a:pPr marL="114480" indent="-114120">
                  <a:lnSpc>
                    <a:spcPct val="90000"/>
                  </a:lnSpc>
                </a:pPr>
                <a:r>
                  <a:rPr b="0" lang="en-CA" sz="12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map(                      , fun, …)</a:t>
                </a:r>
                <a:endParaRPr b="0" lang="en-CA" sz="1200" spc="-1" strike="noStrike">
                  <a:latin typeface="Arial"/>
                </a:endParaRPr>
              </a:p>
            </p:txBody>
          </p:sp>
          <p:graphicFrame>
            <p:nvGraphicFramePr>
              <p:cNvPr id="861" name="Table 149"/>
              <p:cNvGraphicFramePr/>
              <p:nvPr/>
            </p:nvGraphicFramePr>
            <p:xfrm>
              <a:off x="8641800" y="6883200"/>
              <a:ext cx="648720" cy="456840"/>
            </p:xfrm>
            <a:graphic>
              <a:graphicData uri="http://schemas.openxmlformats.org/drawingml/2006/table">
                <a:tbl>
                  <a:tblPr/>
                  <a:tblGrid>
                    <a:gridCol w="649080"/>
                  </a:tblGrid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600" spc="-1" strike="noStrike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</a:rPr>
                            <a:t>data</a:t>
                          </a:r>
                          <a:endParaRPr b="0" lang="en-CA" sz="6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  <a:tr h="11448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62" name="Group 150"/>
            <p:cNvGrpSpPr/>
            <p:nvPr/>
          </p:nvGrpSpPr>
          <p:grpSpPr>
            <a:xfrm>
              <a:off x="10999440" y="6781680"/>
              <a:ext cx="1305000" cy="659520"/>
              <a:chOff x="10999440" y="6781680"/>
              <a:chExt cx="1305000" cy="659520"/>
            </a:xfrm>
          </p:grpSpPr>
          <p:sp>
            <p:nvSpPr>
              <p:cNvPr id="863" name="CustomShape 151"/>
              <p:cNvSpPr/>
              <p:nvPr/>
            </p:nvSpPr>
            <p:spPr>
              <a:xfrm>
                <a:off x="10999440" y="6781680"/>
                <a:ext cx="1305000" cy="65952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4720" rIns="54720" tIns="54720" bIns="54720" anchor="ctr">
                <a:normAutofit/>
              </a:bodyPr>
              <a:p>
                <a:pPr marL="114480" indent="-114120">
                  <a:lnSpc>
                    <a:spcPct val="70000"/>
                  </a:lnSpc>
                </a:pPr>
                <a:r>
                  <a:rPr b="0" lang="en-CA" sz="12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fun(                      , …)</a:t>
                </a:r>
                <a:endParaRPr b="0" lang="en-CA" sz="12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2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fun(                      , …)</a:t>
                </a:r>
                <a:endParaRPr b="0" lang="en-CA" sz="1200" spc="-1" strike="noStrike">
                  <a:latin typeface="Arial"/>
                </a:endParaRPr>
              </a:p>
              <a:p>
                <a:pPr marL="114480" indent="-114120">
                  <a:lnSpc>
                    <a:spcPct val="70000"/>
                  </a:lnSpc>
                </a:pPr>
                <a:r>
                  <a:rPr b="0" lang="en-CA" sz="1200" spc="-1" strike="noStrike">
                    <a:solidFill>
                      <a:srgbClr val="000000"/>
                    </a:solidFill>
                    <a:latin typeface="Source Sans Pro"/>
                    <a:ea typeface="Source Sans Pro"/>
                  </a:rPr>
                  <a:t>fun(                      , …)</a:t>
                </a:r>
                <a:endParaRPr b="0" lang="en-CA" sz="1200" spc="-1" strike="noStrike">
                  <a:latin typeface="Arial"/>
                </a:endParaRPr>
              </a:p>
            </p:txBody>
          </p:sp>
          <p:graphicFrame>
            <p:nvGraphicFramePr>
              <p:cNvPr id="864" name="Table 152"/>
              <p:cNvGraphicFramePr/>
              <p:nvPr/>
            </p:nvGraphicFramePr>
            <p:xfrm>
              <a:off x="11327400" y="6867360"/>
              <a:ext cx="648720" cy="456840"/>
            </p:xfrm>
            <a:graphic>
              <a:graphicData uri="http://schemas.openxmlformats.org/drawingml/2006/table">
                <a:tbl>
                  <a:tblPr/>
                  <a:tblGrid>
                    <a:gridCol w="649080"/>
                  </a:tblGrid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600" spc="-1" strike="noStrike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</a:rPr>
                            <a:t>data</a:t>
                          </a:r>
                          <a:endParaRPr b="0" lang="en-CA" sz="6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ad6"/>
                        </a:solidFill>
                      </a:tcPr>
                    </a:tc>
                  </a:tr>
                  <a:tr h="11412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8d379"/>
                        </a:solidFill>
                      </a:tcPr>
                    </a:tc>
                  </a:tr>
                  <a:tr h="114480">
                    <a:tc>
                      <a:txBody>
                        <a:bodyPr lIns="0" rIns="0" tIns="0" bIns="0" anchor="ctr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&lt;tibble [50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Helvetica Light"/>
                              <a:ea typeface="Helvetica Light"/>
                            </a:rPr>
                            <a:t>x</a:t>
                          </a:r>
                          <a:r>
                            <a:rPr b="0" lang="en-CA" sz="700" spc="-1" strike="noStrik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</a:rPr>
                            <a:t>4]&gt;</a:t>
                          </a:r>
                          <a:endParaRPr b="0" lang="en-CA" sz="700" spc="-1" strike="noStrike">
                            <a:latin typeface="Arial"/>
                          </a:endParaRPr>
                        </a:p>
                      </a:txBody>
                      <a:tcPr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65" name="Table 153"/>
            <p:cNvGraphicFramePr/>
            <p:nvPr/>
          </p:nvGraphicFramePr>
          <p:xfrm>
            <a:off x="13303440" y="6882480"/>
            <a:ext cx="356760" cy="456840"/>
          </p:xfrm>
          <a:graphic>
            <a:graphicData uri="http://schemas.openxmlformats.org/drawingml/2006/table">
              <a:tbl>
                <a:tblPr/>
                <a:tblGrid>
                  <a:gridCol w="357120"/>
                </a:tblGrid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600" spc="-1" strike="noStrike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</a:rPr>
                          <a:t>result</a:t>
                        </a:r>
                        <a:endParaRPr b="0" lang="en-CA" sz="6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97979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result 1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ad6"/>
                      </a:solidFill>
                    </a:tcPr>
                  </a:tc>
                </a:tr>
                <a:tr h="11412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result 2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a8d379"/>
                      </a:solidFill>
                    </a:tcPr>
                  </a:tc>
                </a:tr>
                <a:tr h="114480">
                  <a:tc>
                    <a:txBody>
                      <a:bodyPr lIns="0" rIns="0" tIns="0" bIns="0" anchor="ctr"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b="0" lang="en-CA" sz="700" spc="-1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</a:rPr>
                          <a:t>result 3</a:t>
                        </a:r>
                        <a:endParaRPr b="0" lang="en-CA" sz="700" spc="-1" strike="noStrike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66" name="Line 154"/>
            <p:cNvSpPr/>
            <p:nvPr/>
          </p:nvSpPr>
          <p:spPr>
            <a:xfrm>
              <a:off x="12300120" y="7111440"/>
              <a:ext cx="965160" cy="0"/>
            </a:xfrm>
            <a:prstGeom prst="line">
              <a:avLst/>
            </a:prstGeom>
            <a:ln w="25560">
              <a:solidFill>
                <a:srgbClr val="53585f"/>
              </a:solidFill>
              <a:miter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Line 155"/>
            <p:cNvSpPr/>
            <p:nvPr/>
          </p:nvSpPr>
          <p:spPr>
            <a:xfrm>
              <a:off x="9895680" y="7111440"/>
              <a:ext cx="1104840" cy="0"/>
            </a:xfrm>
            <a:prstGeom prst="line">
              <a:avLst/>
            </a:prstGeom>
            <a:ln w="25560">
              <a:solidFill>
                <a:srgbClr val="53585f"/>
              </a:solidFill>
              <a:miter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8" name="CustomShape 156"/>
          <p:cNvSpPr/>
          <p:nvPr/>
        </p:nvSpPr>
        <p:spPr>
          <a:xfrm>
            <a:off x="4921920" y="6520680"/>
            <a:ext cx="3207240" cy="240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3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purrr::</a:t>
            </a:r>
            <a:r>
              <a:rPr b="1" lang="en-CA" sz="13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map(</a:t>
            </a:r>
            <a:r>
              <a:rPr b="0" lang="en-CA" sz="13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.x, .f, ...</a:t>
            </a:r>
            <a:r>
              <a:rPr b="1" lang="en-CA" sz="13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n-CA" sz="13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Apply .f element-wise to .x as .f(.x)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499"/>
              </a:spcBef>
            </a:pP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n_iris %&gt;%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mutate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(n =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map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(data, dim))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3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purrr::</a:t>
            </a:r>
            <a:r>
              <a:rPr b="1" lang="en-CA" sz="13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map2(</a:t>
            </a:r>
            <a:r>
              <a:rPr b="0" lang="en-CA" sz="13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.x, .y, .f, ...</a:t>
            </a:r>
            <a:r>
              <a:rPr b="1" lang="en-CA" sz="13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n-CA" sz="13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Apply .f element-wise to .x and .y as .f(.x, .y)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499"/>
              </a:spcBef>
            </a:pP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m_iris %&gt;%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mutate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(n =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map2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(data, model, list))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3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purrr::</a:t>
            </a:r>
            <a:r>
              <a:rPr b="1" lang="en-CA" sz="13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pmap(</a:t>
            </a:r>
            <a:r>
              <a:rPr b="0" lang="en-CA" sz="13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.l, .f, ...</a:t>
            </a:r>
            <a:r>
              <a:rPr b="1" lang="en-CA" sz="13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n-CA" sz="13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  <a:spcBef>
                <a:spcPts val="99"/>
              </a:spcBef>
            </a:pPr>
            <a:r>
              <a:rPr b="0" lang="en-CA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Apply .f element-wise to vectors saved in .l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</a:pP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m_iris %&gt;% </a:t>
            </a:r>
            <a:endParaRPr b="0" lang="en-CA" sz="1100" spc="-1" strike="noStrike">
              <a:latin typeface="Arial"/>
            </a:endParaRPr>
          </a:p>
          <a:p>
            <a:pPr marL="114480" indent="-114120">
              <a:lnSpc>
                <a:spcPct val="90000"/>
              </a:lnSpc>
            </a:pP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 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mutate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(n = </a:t>
            </a:r>
            <a:r>
              <a:rPr b="1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pmap</a:t>
            </a:r>
            <a:r>
              <a:rPr b="0" lang="en-CA" sz="11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(list(data, model, data), list))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869" name="CustomShape 157"/>
          <p:cNvSpPr/>
          <p:nvPr/>
        </p:nvSpPr>
        <p:spPr>
          <a:xfrm>
            <a:off x="4921920" y="9115920"/>
            <a:ext cx="2451600" cy="120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>
            <a:normAutofit/>
          </a:bodyPr>
          <a:p>
            <a:pPr>
              <a:lnSpc>
                <a:spcPct val="90000"/>
              </a:lnSpc>
            </a:pP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the purrr functions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map_lgl()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map_int()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map_dbl()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map_chr()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as well as tidyr’s </a:t>
            </a:r>
            <a:r>
              <a:rPr b="1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unnest() </a:t>
            </a:r>
            <a:r>
              <a:rPr b="0" lang="en-CA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to reduce a list column into a regular column.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870" name="CustomShape 158"/>
          <p:cNvSpPr/>
          <p:nvPr/>
        </p:nvSpPr>
        <p:spPr>
          <a:xfrm>
            <a:off x="10584360" y="9077760"/>
            <a:ext cx="3072600" cy="1371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>
            <a:normAutofit/>
          </a:bodyPr>
          <a:p>
            <a:pPr marL="111960" indent="-111600">
              <a:lnSpc>
                <a:spcPct val="90000"/>
              </a:lnSpc>
            </a:pPr>
            <a:r>
              <a:rPr b="0" lang="en-CA" sz="128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purrr::</a:t>
            </a:r>
            <a:r>
              <a:rPr b="1" lang="en-CA" sz="128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map_dbl(</a:t>
            </a:r>
            <a:r>
              <a:rPr b="0" lang="en-CA" sz="128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.x, .f, ...</a:t>
            </a:r>
            <a:r>
              <a:rPr b="1" lang="en-CA" sz="128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n-CA" sz="1280" spc="-1" strike="noStrike">
              <a:latin typeface="Arial"/>
            </a:endParaRPr>
          </a:p>
          <a:p>
            <a:pPr marL="111960" indent="-111600">
              <a:lnSpc>
                <a:spcPct val="90000"/>
              </a:lnSpc>
            </a:pPr>
            <a:r>
              <a:rPr b="0" lang="en-CA" sz="108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Apply .f element-wise to .x, return a double vector</a:t>
            </a:r>
            <a:endParaRPr b="0" lang="en-CA" sz="1080" spc="-1" strike="noStrike">
              <a:latin typeface="Arial"/>
            </a:endParaRPr>
          </a:p>
          <a:p>
            <a:pPr marL="111960" indent="-111600">
              <a:lnSpc>
                <a:spcPct val="90000"/>
              </a:lnSpc>
              <a:spcBef>
                <a:spcPts val="400"/>
              </a:spcBef>
            </a:pPr>
            <a:r>
              <a:rPr b="0" lang="en-CA" sz="108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n_iris %&gt;% </a:t>
            </a:r>
            <a:r>
              <a:rPr b="1" lang="en-CA" sz="108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transmute</a:t>
            </a:r>
            <a:r>
              <a:rPr b="0" lang="en-CA" sz="108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(n = </a:t>
            </a:r>
            <a:r>
              <a:rPr b="1" lang="en-CA" sz="108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map_dbl</a:t>
            </a:r>
            <a:r>
              <a:rPr b="0" lang="en-CA" sz="108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(data, nrow))</a:t>
            </a:r>
            <a:endParaRPr b="0" lang="en-CA" sz="1080" spc="-1" strike="noStrike">
              <a:latin typeface="Arial"/>
            </a:endParaRPr>
          </a:p>
          <a:p>
            <a:pPr marL="111960" indent="-111600">
              <a:lnSpc>
                <a:spcPct val="90000"/>
              </a:lnSpc>
            </a:pPr>
            <a:r>
              <a:rPr b="0" lang="en-CA" sz="128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purrr::</a:t>
            </a:r>
            <a:r>
              <a:rPr b="1" lang="en-CA" sz="128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map_chr(</a:t>
            </a:r>
            <a:r>
              <a:rPr b="0" lang="en-CA" sz="128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.x, .f, ...</a:t>
            </a:r>
            <a:r>
              <a:rPr b="1" lang="en-CA" sz="128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n-CA" sz="1280" spc="-1" strike="noStrike">
              <a:latin typeface="Arial"/>
            </a:endParaRPr>
          </a:p>
          <a:p>
            <a:pPr marL="111960" indent="-111600">
              <a:lnSpc>
                <a:spcPct val="90000"/>
              </a:lnSpc>
            </a:pPr>
            <a:r>
              <a:rPr b="0" lang="en-CA" sz="108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Apply .f element-wise to .x, return a character vector</a:t>
            </a:r>
            <a:endParaRPr b="0" lang="en-CA" sz="1080" spc="-1" strike="noStrike">
              <a:latin typeface="Arial"/>
            </a:endParaRPr>
          </a:p>
          <a:p>
            <a:pPr marL="111960" indent="-111600">
              <a:lnSpc>
                <a:spcPct val="90000"/>
              </a:lnSpc>
              <a:spcBef>
                <a:spcPts val="400"/>
              </a:spcBef>
            </a:pPr>
            <a:r>
              <a:rPr b="0" lang="en-CA" sz="108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n_iris %&gt;% </a:t>
            </a:r>
            <a:r>
              <a:rPr b="1" lang="en-CA" sz="108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transmute</a:t>
            </a:r>
            <a:r>
              <a:rPr b="0" lang="en-CA" sz="108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(n = </a:t>
            </a:r>
            <a:r>
              <a:rPr b="1" lang="en-CA" sz="108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map_chr</a:t>
            </a:r>
            <a:r>
              <a:rPr b="0" lang="en-CA" sz="108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(data, nrow))</a:t>
            </a:r>
            <a:endParaRPr b="0" lang="en-CA" sz="1080" spc="-1" strike="noStrike">
              <a:latin typeface="Arial"/>
            </a:endParaRPr>
          </a:p>
        </p:txBody>
      </p:sp>
      <p:sp>
        <p:nvSpPr>
          <p:cNvPr id="871" name="CustomShape 159"/>
          <p:cNvSpPr/>
          <p:nvPr/>
        </p:nvSpPr>
        <p:spPr>
          <a:xfrm>
            <a:off x="313200" y="649440"/>
            <a:ext cx="1625040" cy="330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n-CA" sz="2500" spc="-1" strike="noStrike">
                <a:solidFill>
                  <a:srgbClr val="628db5"/>
                </a:solidFill>
                <a:latin typeface="Source Sans Pro"/>
                <a:ea typeface="Source Sans Pro"/>
              </a:rPr>
              <a:t>Nested Data</a:t>
            </a:r>
            <a:endParaRPr b="0" lang="en-CA" sz="2500" spc="-1" strike="noStrike">
              <a:latin typeface="Arial"/>
            </a:endParaRPr>
          </a:p>
        </p:txBody>
      </p:sp>
      <p:sp>
        <p:nvSpPr>
          <p:cNvPr id="872" name="Line 160"/>
          <p:cNvSpPr/>
          <p:nvPr/>
        </p:nvSpPr>
        <p:spPr>
          <a:xfrm>
            <a:off x="323280" y="619560"/>
            <a:ext cx="4140360" cy="0"/>
          </a:xfrm>
          <a:prstGeom prst="line">
            <a:avLst/>
          </a:prstGeom>
          <a:ln w="6480">
            <a:solidFill>
              <a:srgbClr val="53585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161"/>
          <p:cNvSpPr/>
          <p:nvPr/>
        </p:nvSpPr>
        <p:spPr>
          <a:xfrm>
            <a:off x="4802040" y="649440"/>
            <a:ext cx="2920320" cy="330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n-CA" sz="2500" spc="-1" strike="noStrike">
                <a:solidFill>
                  <a:srgbClr val="628db5"/>
                </a:solidFill>
                <a:latin typeface="Source Sans Pro"/>
                <a:ea typeface="Source Sans Pro"/>
              </a:rPr>
              <a:t>List Column Workflow</a:t>
            </a:r>
            <a:endParaRPr b="0" lang="en-CA" sz="2500" spc="-1" strike="noStrike">
              <a:latin typeface="Arial"/>
            </a:endParaRPr>
          </a:p>
        </p:txBody>
      </p:sp>
      <p:sp>
        <p:nvSpPr>
          <p:cNvPr id="874" name="Line 162"/>
          <p:cNvSpPr/>
          <p:nvPr/>
        </p:nvSpPr>
        <p:spPr>
          <a:xfrm>
            <a:off x="4811040" y="619560"/>
            <a:ext cx="7403040" cy="0"/>
          </a:xfrm>
          <a:prstGeom prst="line">
            <a:avLst/>
          </a:prstGeom>
          <a:ln w="6480">
            <a:solidFill>
              <a:srgbClr val="53585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Line 163"/>
          <p:cNvSpPr/>
          <p:nvPr/>
        </p:nvSpPr>
        <p:spPr>
          <a:xfrm>
            <a:off x="320040" y="4879800"/>
            <a:ext cx="4201200" cy="0"/>
          </a:xfrm>
          <a:prstGeom prst="line">
            <a:avLst/>
          </a:prstGeom>
          <a:ln cap="rnd" w="12600">
            <a:solidFill>
              <a:srgbClr val="53585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164"/>
          <p:cNvSpPr/>
          <p:nvPr/>
        </p:nvSpPr>
        <p:spPr>
          <a:xfrm>
            <a:off x="7922880" y="632160"/>
            <a:ext cx="4333680" cy="39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Nested data frames use a </a:t>
            </a:r>
            <a:r>
              <a:rPr b="1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list column</a:t>
            </a: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, a list that is stored as a column vector of a data frame. A typical </a:t>
            </a:r>
            <a:r>
              <a:rPr b="1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workflow</a:t>
            </a:r>
            <a:r>
              <a:rPr b="0" lang="en-CA" sz="1200" spc="-1" strike="noStrike">
                <a:solidFill>
                  <a:srgbClr val="6b8cb2"/>
                </a:solidFill>
                <a:latin typeface="Source Sans Pro"/>
                <a:ea typeface="Source Sans Pro"/>
              </a:rPr>
              <a:t> for list columns: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877" name="CustomShape 165"/>
          <p:cNvSpPr/>
          <p:nvPr/>
        </p:nvSpPr>
        <p:spPr>
          <a:xfrm>
            <a:off x="4809960" y="8897400"/>
            <a:ext cx="3519360" cy="20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3. SIMPLIFY THE LIST COLUMN </a:t>
            </a: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(into a regular column)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878" name="Line 166"/>
          <p:cNvSpPr/>
          <p:nvPr/>
        </p:nvSpPr>
        <p:spPr>
          <a:xfrm>
            <a:off x="4804560" y="8880840"/>
            <a:ext cx="8860320" cy="0"/>
          </a:xfrm>
          <a:prstGeom prst="line">
            <a:avLst/>
          </a:prstGeom>
          <a:ln cap="rnd" w="12600">
            <a:solidFill>
              <a:srgbClr val="53585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167"/>
          <p:cNvSpPr/>
          <p:nvPr/>
        </p:nvSpPr>
        <p:spPr>
          <a:xfrm>
            <a:off x="4830480" y="6323760"/>
            <a:ext cx="8826120" cy="415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</a:pP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2. WORK WITH LIST COLUMNS </a:t>
            </a: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- Use the purrr functions </a:t>
            </a: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map()</a:t>
            </a: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, </a:t>
            </a: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map2()</a:t>
            </a: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, and </a:t>
            </a: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pmap()</a:t>
            </a: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 to apply a function that returns a result element-wise </a:t>
            </a:r>
            <a:endParaRPr b="0" lang="en-CA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to the cells of a list column. </a:t>
            </a: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walk()</a:t>
            </a: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, </a:t>
            </a: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walk2()</a:t>
            </a: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, and </a:t>
            </a: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pwalk()</a:t>
            </a: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 work the same way, but return a side effect.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880" name="Line 168"/>
          <p:cNvSpPr/>
          <p:nvPr/>
        </p:nvSpPr>
        <p:spPr>
          <a:xfrm>
            <a:off x="4806360" y="6315840"/>
            <a:ext cx="8860320" cy="0"/>
          </a:xfrm>
          <a:prstGeom prst="line">
            <a:avLst/>
          </a:prstGeom>
          <a:ln cap="rnd" w="12600">
            <a:solidFill>
              <a:srgbClr val="53585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169"/>
          <p:cNvSpPr/>
          <p:nvPr/>
        </p:nvSpPr>
        <p:spPr>
          <a:xfrm>
            <a:off x="4808520" y="4385880"/>
            <a:ext cx="8008920" cy="20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1. MAKE A LIST COLUMN </a:t>
            </a: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- You can create list columns with functions in the </a:t>
            </a: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tibble</a:t>
            </a: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 and </a:t>
            </a: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dplyr</a:t>
            </a: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 packages, as well as </a:t>
            </a:r>
            <a:r>
              <a:rPr b="1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tidyr</a:t>
            </a:r>
            <a:r>
              <a:rPr b="0" lang="en-CA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’s nest()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882" name="Line 170"/>
          <p:cNvSpPr/>
          <p:nvPr/>
        </p:nvSpPr>
        <p:spPr>
          <a:xfrm>
            <a:off x="4806360" y="4368960"/>
            <a:ext cx="8860320" cy="0"/>
          </a:xfrm>
          <a:prstGeom prst="line">
            <a:avLst/>
          </a:prstGeom>
          <a:ln cap="rnd" w="12600">
            <a:solidFill>
              <a:srgbClr val="53585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LibreOffice/6.1.0.3$Linux_X86_64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>Marie-Helene Burle</cp:lastModifiedBy>
  <dcterms:modified xsi:type="dcterms:W3CDTF">2018-09-04T13:03:59Z</dcterms:modified>
  <cp:revision>2</cp:revision>
  <dc:subject/>
  <dc:title/>
</cp:coreProperties>
</file>