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tidyverse.org" TargetMode="External"/><Relationship Id="rId10" Type="http://schemas.openxmlformats.org/officeDocument/2006/relationships/image" Target="../media/image6.png"/><Relationship Id="rId11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tidyverse.org" TargetMode="External"/><Relationship Id="rId10" Type="http://schemas.openxmlformats.org/officeDocument/2006/relationships/image" Target="../media/image6.png"/><Relationship Id="rId11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tidyverse.org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333196" y="1268279"/>
            <a:ext cx="3067130" cy="1752601"/>
            <a:chOff x="0" y="0"/>
            <a:chExt cx="3067128" cy="1752600"/>
          </a:xfrm>
        </p:grpSpPr>
        <p:sp>
          <p:nvSpPr>
            <p:cNvPr id="129" name="R’s tidyverse is built around tidy data stored in  tibbles, which are enhanced data frames.…"/>
            <p:cNvSpPr txBox="1"/>
            <p:nvPr/>
          </p:nvSpPr>
          <p:spPr>
            <a:xfrm>
              <a:off x="0" y="0"/>
              <a:ext cx="3067129" cy="175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t>R’s</a:t>
              </a:r>
              <a:r>
                <a:rPr b="1"/>
                <a:t> </a:t>
              </a:r>
              <a:r>
                <a:rPr b="1"/>
                <a:t>tidyverse</a:t>
              </a:r>
              <a:r>
                <a:t> is built around </a:t>
              </a:r>
              <a:r>
                <a:rPr b="1"/>
                <a:t>tidy data</a:t>
              </a:r>
              <a:r>
                <a:t> stored in  </a:t>
              </a:r>
              <a:r>
                <a:rPr b="1"/>
                <a:t>tibbles</a:t>
              </a:r>
              <a:r>
                <a:t>, which are enhanced data frames. </a:t>
              </a:r>
            </a:p>
            <a:p>
              <a:pPr marL="114300">
                <a:spcBef>
                  <a:spcPts val="5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front side of this sheet shows how to read text files into R with </a:t>
              </a:r>
              <a:r>
                <a:rPr b="1"/>
                <a:t>readr</a:t>
              </a:r>
              <a:r>
                <a:t>.</a:t>
              </a:r>
            </a:p>
            <a:p>
              <a:pPr marL="114300">
                <a:spcBef>
                  <a:spcPts val="3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reverse side shows how to create tibbles with </a:t>
              </a:r>
              <a:r>
                <a:rPr b="1"/>
                <a:t>tibble</a:t>
              </a:r>
              <a:r>
                <a:t> and to layout tidy data with </a:t>
              </a:r>
              <a:r>
                <a:rPr b="1"/>
                <a:t>tidyr</a:t>
              </a:r>
              <a:r>
                <a:t>. </a:t>
              </a:r>
            </a:p>
          </p:txBody>
        </p:sp>
        <p:pic>
          <p:nvPicPr>
            <p:cNvPr id="130" name="pasted-image.png" descr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3747" y="472536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tidyr.png" descr="tidy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147" y="1085563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13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Save Data</a:t>
            </a:r>
          </a:p>
        </p:txBody>
      </p:sp>
      <p:sp>
        <p:nvSpPr>
          <p:cNvPr id="13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6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7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8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139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Data types</a:t>
            </a:r>
          </a:p>
        </p:txBody>
      </p:sp>
      <p:sp>
        <p:nvSpPr>
          <p:cNvPr id="141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143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4" name="readr.png" descr="read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RStudio® is a trademark of RStudio, Inc.  •  CC BY RStudio •  info@rstudio.com  •  844-448-1212 • rstudio.com •  Learn more with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with </a:t>
            </a:r>
            <a:r>
              <a:rPr u="sng">
                <a:hlinkClick r:id="rId9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pic>
        <p:nvPicPr>
          <p:cNvPr id="146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149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150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rgbClr val="6B8CB2"/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rgbClr val="6B8CB2"/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151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152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5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53" name="pasted-image.png" descr="pasted-image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5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6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3949897" y="3209612"/>
            <a:ext cx="580009" cy="759292"/>
            <a:chOff x="0" y="0"/>
            <a:chExt cx="580007" cy="759291"/>
          </a:xfrm>
        </p:grpSpPr>
        <p:grpSp>
          <p:nvGrpSpPr>
            <p:cNvPr id="16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58" name="pasted-image.png" descr="pasted-image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5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1" name="a;b;c…"/>
            <p:cNvSpPr txBox="1"/>
            <p:nvPr/>
          </p:nvSpPr>
          <p:spPr>
            <a:xfrm>
              <a:off x="25400" y="76110"/>
              <a:ext cx="506689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67" name="Group"/>
          <p:cNvGrpSpPr/>
          <p:nvPr/>
        </p:nvGrpSpPr>
        <p:grpSpPr>
          <a:xfrm>
            <a:off x="3949897" y="4029400"/>
            <a:ext cx="580009" cy="759293"/>
            <a:chOff x="0" y="0"/>
            <a:chExt cx="580007" cy="759291"/>
          </a:xfrm>
        </p:grpSpPr>
        <p:grpSp>
          <p:nvGrpSpPr>
            <p:cNvPr id="16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3" name="pasted-image.png" descr="pasted-image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6" name="a|b|c…"/>
            <p:cNvSpPr txBox="1"/>
            <p:nvPr/>
          </p:nvSpPr>
          <p:spPr>
            <a:xfrm>
              <a:off x="25400" y="76110"/>
              <a:ext cx="503616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3949897" y="4849189"/>
            <a:ext cx="580009" cy="759293"/>
            <a:chOff x="0" y="0"/>
            <a:chExt cx="580007" cy="759291"/>
          </a:xfrm>
        </p:grpSpPr>
        <p:grpSp>
          <p:nvGrpSpPr>
            <p:cNvPr id="17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8" name="pasted-image.png" descr="pasted-image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1" name="a  b  c…"/>
            <p:cNvSpPr txBox="1"/>
            <p:nvPr/>
          </p:nvSpPr>
          <p:spPr>
            <a:xfrm>
              <a:off x="25400" y="76110"/>
              <a:ext cx="52096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73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4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5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6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7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8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79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0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1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2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3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4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5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90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188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6" name="pasted-image.png" descr="pasted-image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7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9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191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192" name="Group"/>
          <p:cNvSpPr/>
          <p:nvPr/>
        </p:nvSpPr>
        <p:spPr>
          <a:xfrm>
            <a:off x="3759895" y="1672238"/>
            <a:ext cx="6425703" cy="6898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93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4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6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7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Non-Tabular Data</a:t>
            </a:r>
          </a:p>
        </p:txBody>
      </p:sp>
      <p:sp>
        <p:nvSpPr>
          <p:cNvPr id="198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9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00" name="1. Use problems() to diagnose problems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6"/>
                </a:solidFill>
              </a:defRPr>
            </a:pPr>
            <a:r>
              <a:t>x$A &lt;- parse_number(x$A)</a:t>
            </a:r>
          </a:p>
        </p:txBody>
      </p:sp>
      <p:sp>
        <p:nvSpPr>
          <p:cNvPr id="201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02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03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04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318195" y="1217208"/>
            <a:ext cx="3088981" cy="1854743"/>
            <a:chOff x="0" y="0"/>
            <a:chExt cx="3088980" cy="1854741"/>
          </a:xfrm>
        </p:grpSpPr>
        <p:sp>
          <p:nvSpPr>
            <p:cNvPr id="207" name="Group"/>
            <p:cNvSpPr/>
            <p:nvPr/>
          </p:nvSpPr>
          <p:spPr>
            <a:xfrm>
              <a:off x="0" y="0"/>
              <a:ext cx="3088981" cy="1854742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11" name="Group"/>
            <p:cNvGrpSpPr/>
            <p:nvPr/>
          </p:nvGrpSpPr>
          <p:grpSpPr>
            <a:xfrm>
              <a:off x="15001" y="51070"/>
              <a:ext cx="3067130" cy="1752601"/>
              <a:chOff x="0" y="0"/>
              <a:chExt cx="3067128" cy="1752600"/>
            </a:xfrm>
          </p:grpSpPr>
          <p:sp>
            <p:nvSpPr>
              <p:cNvPr id="208" name="R’s tidyverse is built around tidy data stored in  tibbles, which are enhanced data frames.…"/>
              <p:cNvSpPr txBox="1"/>
              <p:nvPr/>
            </p:nvSpPr>
            <p:spPr>
              <a:xfrm>
                <a:off x="0" y="0"/>
                <a:ext cx="3067129" cy="1752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spcBef>
                    <a:spcPts val="500"/>
                  </a:spcBef>
                  <a:buClr>
                    <a:srgbClr val="F39019"/>
                  </a:buClr>
                  <a:defRPr b="0">
                    <a:solidFill>
                      <a:srgbClr val="000000"/>
                    </a:solidFill>
                  </a:defRPr>
                </a:pPr>
                <a:r>
                  <a:t>R’s</a:t>
                </a:r>
                <a:r>
                  <a:rPr b="1"/>
                  <a:t> </a:t>
                </a:r>
                <a:r>
                  <a:rPr b="1"/>
                  <a:t>tidyverse</a:t>
                </a:r>
                <a:r>
                  <a:t> is built around </a:t>
                </a:r>
                <a:r>
                  <a:rPr b="1"/>
                  <a:t>tidy data</a:t>
                </a:r>
                <a:r>
                  <a:t> stored in  </a:t>
                </a:r>
                <a:r>
                  <a:rPr b="1"/>
                  <a:t>tibbles</a:t>
                </a:r>
                <a:r>
                  <a:t>, which are enhanced data frames. </a:t>
                </a:r>
              </a:p>
              <a:p>
                <a:pPr marL="114300">
                  <a:spcBef>
                    <a:spcPts val="500"/>
                  </a:spcBef>
                  <a:buClr>
                    <a:srgbClr val="FF7E79"/>
                  </a:buClr>
                  <a:defRPr b="0">
                    <a:solidFill>
                      <a:srgbClr val="000000"/>
                    </a:solidFill>
                  </a:defRPr>
                </a:pPr>
                <a:r>
                  <a:t>The front side of this sheet shows how to read text files into R with </a:t>
                </a:r>
                <a:r>
                  <a:rPr b="1"/>
                  <a:t>readr</a:t>
                </a:r>
                <a:r>
                  <a:t>.</a:t>
                </a:r>
              </a:p>
              <a:p>
                <a:pPr marL="114300">
                  <a:spcBef>
                    <a:spcPts val="300"/>
                  </a:spcBef>
                  <a:buClr>
                    <a:srgbClr val="FF7E79"/>
                  </a:buClr>
                  <a:defRPr b="0">
                    <a:solidFill>
                      <a:srgbClr val="000000"/>
                    </a:solidFill>
                  </a:defRPr>
                </a:pPr>
                <a:r>
                  <a:t>The reverse side shows how to create tibbles with </a:t>
                </a:r>
                <a:r>
                  <a:rPr b="1"/>
                  <a:t>tibble</a:t>
                </a:r>
                <a:r>
                  <a:t> and to layout tidy data with </a:t>
                </a:r>
                <a:r>
                  <a:rPr b="1"/>
                  <a:t>tidyr</a:t>
                </a:r>
                <a:r>
                  <a:t>. </a:t>
                </a:r>
              </a:p>
            </p:txBody>
          </p:sp>
          <p:pic>
            <p:nvPicPr>
              <p:cNvPr id="209" name="pasted-image.png" descr="pasted-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3747" y="472536"/>
                <a:ext cx="533401" cy="5997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0" name="tidyr.png" descr="tidyr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49147" y="1085563"/>
                <a:ext cx="476928" cy="5527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</p:pic>
        </p:grpSp>
      </p:grpSp>
      <p:pic>
        <p:nvPicPr>
          <p:cNvPr id="21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Save Data</a:t>
            </a:r>
          </a:p>
        </p:txBody>
      </p:sp>
      <p:sp>
        <p:nvSpPr>
          <p:cNvPr id="21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6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17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8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219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0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Data types</a:t>
            </a:r>
          </a:p>
        </p:txBody>
      </p:sp>
      <p:sp>
        <p:nvSpPr>
          <p:cNvPr id="221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2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223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24" name="readr.png" descr="read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Studio® is a trademark of RStudio, Inc.  •  CC BY RStudio •  info@rstudio.com  •  844-448-1212 • rstudio.com •  Learn more with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with </a:t>
            </a:r>
            <a:r>
              <a:rPr u="sng">
                <a:hlinkClick r:id="rId9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pic>
        <p:nvPicPr>
          <p:cNvPr id="226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8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229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chemeClr val="accent6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230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rgbClr val="6B8CB2"/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rgbClr val="6B8CB2"/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231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232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23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33" name="pasted-image.png" descr="pasted-image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3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6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3949897" y="3209612"/>
            <a:ext cx="580009" cy="759292"/>
            <a:chOff x="0" y="0"/>
            <a:chExt cx="580007" cy="759291"/>
          </a:xfrm>
        </p:grpSpPr>
        <p:grpSp>
          <p:nvGrpSpPr>
            <p:cNvPr id="24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38" name="pasted-image.png" descr="pasted-image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3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41" name="a;b;c…"/>
            <p:cNvSpPr txBox="1"/>
            <p:nvPr/>
          </p:nvSpPr>
          <p:spPr>
            <a:xfrm>
              <a:off x="25400" y="76110"/>
              <a:ext cx="506689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3949897" y="4029400"/>
            <a:ext cx="580009" cy="759293"/>
            <a:chOff x="0" y="0"/>
            <a:chExt cx="580007" cy="759291"/>
          </a:xfrm>
        </p:grpSpPr>
        <p:grpSp>
          <p:nvGrpSpPr>
            <p:cNvPr id="24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43" name="pasted-image.png" descr="pasted-image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46" name="a|b|c…"/>
            <p:cNvSpPr txBox="1"/>
            <p:nvPr/>
          </p:nvSpPr>
          <p:spPr>
            <a:xfrm>
              <a:off x="25400" y="76110"/>
              <a:ext cx="503616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3949897" y="4849189"/>
            <a:ext cx="580009" cy="759293"/>
            <a:chOff x="0" y="0"/>
            <a:chExt cx="580007" cy="759291"/>
          </a:xfrm>
        </p:grpSpPr>
        <p:grpSp>
          <p:nvGrpSpPr>
            <p:cNvPr id="25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48" name="pasted-image.png" descr="pasted-image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51" name="a  b  c…"/>
            <p:cNvSpPr txBox="1"/>
            <p:nvPr/>
          </p:nvSpPr>
          <p:spPr>
            <a:xfrm>
              <a:off x="25400" y="76110"/>
              <a:ext cx="52096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253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4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5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6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7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8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59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60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61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62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63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64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65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70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268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66" name="pasted-image.png" descr="pasted-image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67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69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271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chemeClr val="accent6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272" name="Group"/>
          <p:cNvSpPr/>
          <p:nvPr/>
        </p:nvSpPr>
        <p:spPr>
          <a:xfrm>
            <a:off x="3759895" y="1672238"/>
            <a:ext cx="6425703" cy="6898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73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74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chemeClr val="accent6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7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6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77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Non-Tabular Data</a:t>
            </a:r>
          </a:p>
        </p:txBody>
      </p:sp>
      <p:sp>
        <p:nvSpPr>
          <p:cNvPr id="278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chemeClr val="accent6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79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80" name="1. Use problems() to diagnose problems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6"/>
                </a:solidFill>
              </a:defRPr>
            </a:pPr>
            <a:r>
              <a:t>x$A &lt;- parse_number(x$A)</a:t>
            </a:r>
          </a:p>
        </p:txBody>
      </p:sp>
      <p:sp>
        <p:nvSpPr>
          <p:cNvPr id="281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82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83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84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b="0" sz="1200"/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Separate each cell in a column to make several rows. Also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separate_rows_()</a:t>
            </a:r>
            <a:r>
              <a:t>.</a:t>
            </a:r>
          </a:p>
        </p:txBody>
      </p:sp>
      <p:sp>
        <p:nvSpPr>
          <p:cNvPr id="288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0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1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Handle Missing Values</a:t>
            </a:r>
          </a:p>
        </p:txBody>
      </p:sp>
      <p:sp>
        <p:nvSpPr>
          <p:cNvPr id="292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293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4" name="gather(data, key, value, ..., na.rm = FALSE,…"/>
          <p:cNvSpPr txBox="1"/>
          <p:nvPr/>
        </p:nvSpPr>
        <p:spPr>
          <a:xfrm>
            <a:off x="3740292" y="3167136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gather(</a:t>
            </a:r>
            <a:r>
              <a:rPr b="0" sz="1200"/>
              <a:t>data, key, value, ..., na.rm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convert = FALSE, factor_key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Gather moves column names into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column, gathering the column values into a single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column.</a:t>
            </a:r>
          </a:p>
        </p:txBody>
      </p:sp>
      <p:sp>
        <p:nvSpPr>
          <p:cNvPr id="295" name="spread(data, key, value, fill = NA, convert = FALSE, drop = TRUE, sep = NULL)…"/>
          <p:cNvSpPr txBox="1"/>
          <p:nvPr/>
        </p:nvSpPr>
        <p:spPr>
          <a:xfrm>
            <a:off x="6896735" y="3167136"/>
            <a:ext cx="3333240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spread(</a:t>
            </a:r>
            <a:r>
              <a:rPr b="0" sz="1200"/>
              <a:t>data, key, value, fill = NA, convert = FALSE, drop = TRUE, sep = NULL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Spread moves the unique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 into the column names, spreading the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 across the new columns.</a:t>
            </a:r>
          </a:p>
        </p:txBody>
      </p:sp>
      <p:sp>
        <p:nvSpPr>
          <p:cNvPr id="296" name="Use gather() and spread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gather()</a:t>
            </a:r>
            <a:r>
              <a:t> and </a:t>
            </a:r>
            <a:r>
              <a:rPr b="1"/>
              <a:t>spread()</a:t>
            </a:r>
            <a:r>
              <a:t> to reorganize the values of a table into a new layout.</a:t>
            </a:r>
          </a:p>
        </p:txBody>
      </p:sp>
      <p:sp>
        <p:nvSpPr>
          <p:cNvPr id="297" name="gather(table4a, `1999`, `2000`,…"/>
          <p:cNvSpPr txBox="1"/>
          <p:nvPr/>
        </p:nvSpPr>
        <p:spPr>
          <a:xfrm>
            <a:off x="4157879" y="6289565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gather(table4a, `1999`, `2000`,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key = "year", value = "cases")</a:t>
            </a:r>
          </a:p>
        </p:txBody>
      </p:sp>
      <p:sp>
        <p:nvSpPr>
          <p:cNvPr id="298" name="spread(table2, type, count)"/>
          <p:cNvSpPr txBox="1"/>
          <p:nvPr/>
        </p:nvSpPr>
        <p:spPr>
          <a:xfrm>
            <a:off x="7689057" y="6480750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lvl1pPr>
          </a:lstStyle>
          <a:p>
            <a:pPr/>
            <a:r>
              <a:t>spread(table2, type, count)</a:t>
            </a:r>
          </a:p>
        </p:txBody>
      </p:sp>
      <p:grpSp>
        <p:nvGrpSpPr>
          <p:cNvPr id="306" name="Group"/>
          <p:cNvGrpSpPr/>
          <p:nvPr/>
        </p:nvGrpSpPr>
        <p:grpSpPr>
          <a:xfrm>
            <a:off x="3932382" y="4250031"/>
            <a:ext cx="3392850" cy="1776495"/>
            <a:chOff x="25400" y="0"/>
            <a:chExt cx="3392849" cy="1776494"/>
          </a:xfrm>
        </p:grpSpPr>
        <p:sp>
          <p:nvSpPr>
            <p:cNvPr id="299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300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305" name="Group"/>
            <p:cNvGrpSpPr/>
            <p:nvPr/>
          </p:nvGrpSpPr>
          <p:grpSpPr>
            <a:xfrm>
              <a:off x="25400" y="0"/>
              <a:ext cx="3392850" cy="1776495"/>
              <a:chOff x="25400" y="0"/>
              <a:chExt cx="3392849" cy="1776494"/>
            </a:xfrm>
          </p:grpSpPr>
          <p:graphicFrame>
            <p:nvGraphicFramePr>
              <p:cNvPr id="301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2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03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table4a</a:t>
                </a:r>
              </a:p>
            </p:txBody>
          </p:sp>
          <p:graphicFrame>
            <p:nvGraphicFramePr>
              <p:cNvPr id="304" name="Table"/>
              <p:cNvGraphicFramePr/>
              <p:nvPr/>
            </p:nvGraphicFramePr>
            <p:xfrm>
              <a:off x="1585836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14" name="Group"/>
          <p:cNvGrpSpPr/>
          <p:nvPr/>
        </p:nvGrpSpPr>
        <p:grpSpPr>
          <a:xfrm>
            <a:off x="7022615" y="4250031"/>
            <a:ext cx="3535667" cy="2321904"/>
            <a:chOff x="25400" y="0"/>
            <a:chExt cx="3535665" cy="2321903"/>
          </a:xfrm>
        </p:grpSpPr>
        <p:sp>
          <p:nvSpPr>
            <p:cNvPr id="307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308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313" name="Group"/>
            <p:cNvGrpSpPr/>
            <p:nvPr/>
          </p:nvGrpSpPr>
          <p:grpSpPr>
            <a:xfrm>
              <a:off x="25400" y="0"/>
              <a:ext cx="3535666" cy="1776495"/>
              <a:chOff x="25400" y="0"/>
              <a:chExt cx="3535665" cy="1776494"/>
            </a:xfrm>
          </p:grpSpPr>
          <p:graphicFrame>
            <p:nvGraphicFramePr>
              <p:cNvPr id="309" name="Table"/>
              <p:cNvGraphicFramePr/>
              <p:nvPr/>
            </p:nvGraphicFramePr>
            <p:xfrm>
              <a:off x="1728652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0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table2</a:t>
                </a:r>
              </a:p>
            </p:txBody>
          </p:sp>
          <p:sp>
            <p:nvSpPr>
              <p:cNvPr id="311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12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1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baseline="7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type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315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b="0" sz="1188"/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b="0" sz="1188">
                <a:solidFill>
                  <a:srgbClr val="000000"/>
                </a:solidFill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316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b="0" sz="120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Drop rows containing NA’s in … columns.</a:t>
            </a:r>
          </a:p>
        </p:txBody>
      </p:sp>
      <p:sp>
        <p:nvSpPr>
          <p:cNvPr id="317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b="0" sz="1164"/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Fill in NA’s in … columns with most recent non-NA values.</a:t>
            </a:r>
          </a:p>
        </p:txBody>
      </p:sp>
      <p:sp>
        <p:nvSpPr>
          <p:cNvPr id="318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b="0" sz="1164"/>
              <a:t>data, </a:t>
            </a:r>
            <a:endParaRPr b="0" sz="1164"/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b="0" sz="1164"/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Replace NA’s by column.</a:t>
            </a:r>
          </a:p>
        </p:txBody>
      </p:sp>
      <p:sp>
        <p:nvSpPr>
          <p:cNvPr id="319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these functions to split or combine cells into individual, isolated values.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10585973" y="2854816"/>
            <a:ext cx="2780686" cy="1770354"/>
            <a:chOff x="25400" y="0"/>
            <a:chExt cx="2780684" cy="1770352"/>
          </a:xfrm>
        </p:grpSpPr>
        <p:graphicFrame>
          <p:nvGraphicFramePr>
            <p:cNvPr id="320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21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3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325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sz="1200"/>
              <a:t>d</a:t>
            </a:r>
            <a:r>
              <a:rPr b="0" sz="1200"/>
              <a:t>ata, col, into,  sep = "[^[:alnum:]]+", remove = TRUE, convert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Separate each cell in a column to make several columns.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10911009" y="8599459"/>
            <a:ext cx="2754610" cy="1786401"/>
            <a:chOff x="25400" y="0"/>
            <a:chExt cx="2754608" cy="1786400"/>
          </a:xfrm>
        </p:grpSpPr>
        <p:graphicFrame>
          <p:nvGraphicFramePr>
            <p:cNvPr id="326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27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328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9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331" name="separate(table3, rate,…"/>
          <p:cNvSpPr txBox="1"/>
          <p:nvPr/>
        </p:nvSpPr>
        <p:spPr>
          <a:xfrm>
            <a:off x="11034555" y="4055905"/>
            <a:ext cx="2009810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separate(table3, rate,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into = c("cases", "pop"))</a:t>
            </a:r>
          </a:p>
        </p:txBody>
      </p:sp>
      <p:sp>
        <p:nvSpPr>
          <p:cNvPr id="332" name="separate_rows(table3, rate)"/>
          <p:cNvSpPr txBox="1"/>
          <p:nvPr/>
        </p:nvSpPr>
        <p:spPr>
          <a:xfrm>
            <a:off x="11043686" y="7550706"/>
            <a:ext cx="2009810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lvl1pPr>
          </a:lstStyle>
          <a:p>
            <a:pPr/>
            <a:r>
              <a:t>separate_rows(table3, rate)</a:t>
            </a:r>
          </a:p>
        </p:txBody>
      </p:sp>
      <p:sp>
        <p:nvSpPr>
          <p:cNvPr id="333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unite(table5, century, year,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col = "year", sep = "")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4006053" y="7793849"/>
            <a:ext cx="1528626" cy="848639"/>
            <a:chOff x="25400" y="0"/>
            <a:chExt cx="1528624" cy="848638"/>
          </a:xfrm>
        </p:grpSpPr>
        <p:graphicFrame>
          <p:nvGraphicFramePr>
            <p:cNvPr id="334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35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336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7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43" name="Group"/>
          <p:cNvGrpSpPr/>
          <p:nvPr/>
        </p:nvGrpSpPr>
        <p:grpSpPr>
          <a:xfrm>
            <a:off x="6197343" y="7796375"/>
            <a:ext cx="1503436" cy="846113"/>
            <a:chOff x="25400" y="0"/>
            <a:chExt cx="1503434" cy="846112"/>
          </a:xfrm>
        </p:grpSpPr>
        <p:graphicFrame>
          <p:nvGraphicFramePr>
            <p:cNvPr id="339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2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8674417" y="7796375"/>
            <a:ext cx="1502862" cy="846113"/>
            <a:chOff x="25400" y="0"/>
            <a:chExt cx="1502860" cy="846112"/>
          </a:xfrm>
        </p:grpSpPr>
        <p:graphicFrame>
          <p:nvGraphicFramePr>
            <p:cNvPr id="344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45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6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7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49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6"/>
                </a:solidFill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350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6"/>
                </a:solidFill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351" name="replace_na(x,list(x2 = 2), x2)"/>
          <p:cNvSpPr txBox="1"/>
          <p:nvPr/>
        </p:nvSpPr>
        <p:spPr>
          <a:xfrm>
            <a:off x="8296729" y="8719968"/>
            <a:ext cx="197525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lvl1pPr>
          </a:lstStyle>
          <a:p>
            <a:pPr/>
            <a:r>
              <a:t>replace_na(x,list(x2 = 2), x2)</a:t>
            </a:r>
          </a:p>
        </p:txBody>
      </p:sp>
      <p:grpSp>
        <p:nvGrpSpPr>
          <p:cNvPr id="356" name="Group"/>
          <p:cNvGrpSpPr/>
          <p:nvPr/>
        </p:nvGrpSpPr>
        <p:grpSpPr>
          <a:xfrm>
            <a:off x="10655411" y="5500299"/>
            <a:ext cx="2884807" cy="1780844"/>
            <a:chOff x="25400" y="0"/>
            <a:chExt cx="2884805" cy="1780842"/>
          </a:xfrm>
        </p:grpSpPr>
        <p:graphicFrame>
          <p:nvGraphicFramePr>
            <p:cNvPr id="352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53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4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355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57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8827644" y="1085896"/>
            <a:ext cx="1376293" cy="992164"/>
            <a:chOff x="7741" y="-209262"/>
            <a:chExt cx="1376292" cy="992163"/>
          </a:xfrm>
        </p:grpSpPr>
        <p:graphicFrame>
          <p:nvGraphicFramePr>
            <p:cNvPr id="358" name="Table"/>
            <p:cNvGraphicFramePr/>
            <p:nvPr/>
          </p:nvGraphicFramePr>
          <p:xfrm>
            <a:off x="1118644" y="69991"/>
            <a:ext cx="265390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59" name="Table"/>
            <p:cNvGraphicFramePr/>
            <p:nvPr/>
          </p:nvGraphicFramePr>
          <p:xfrm>
            <a:off x="485746" y="69991"/>
            <a:ext cx="265391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60" name="Table"/>
            <p:cNvGraphicFramePr/>
            <p:nvPr/>
          </p:nvGraphicFramePr>
          <p:xfrm>
            <a:off x="25400" y="66837"/>
            <a:ext cx="26539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61" name="A * B -&gt; C"/>
            <p:cNvSpPr txBox="1"/>
            <p:nvPr/>
          </p:nvSpPr>
          <p:spPr>
            <a:xfrm>
              <a:off x="7741" y="-209263"/>
              <a:ext cx="131862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 * B -&gt; C</a:t>
              </a:r>
            </a:p>
          </p:txBody>
        </p:sp>
        <p:sp>
          <p:nvSpPr>
            <p:cNvPr id="362" name="*"/>
            <p:cNvSpPr txBox="1"/>
            <p:nvPr/>
          </p:nvSpPr>
          <p:spPr>
            <a:xfrm>
              <a:off x="251607" y="-1"/>
              <a:ext cx="2365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63" name="Arrow"/>
            <p:cNvSpPr/>
            <p:nvPr/>
          </p:nvSpPr>
          <p:spPr>
            <a:xfrm>
              <a:off x="49597" y="60547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4" name="Arrow"/>
            <p:cNvSpPr/>
            <p:nvPr/>
          </p:nvSpPr>
          <p:spPr>
            <a:xfrm>
              <a:off x="49597" y="45465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5" name="Arrow"/>
            <p:cNvSpPr/>
            <p:nvPr/>
          </p:nvSpPr>
          <p:spPr>
            <a:xfrm>
              <a:off x="49597" y="30383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7430108" y="1310485"/>
            <a:ext cx="718100" cy="788489"/>
            <a:chOff x="20209" y="0"/>
            <a:chExt cx="718098" cy="788488"/>
          </a:xfrm>
        </p:grpSpPr>
        <p:grpSp>
          <p:nvGrpSpPr>
            <p:cNvPr id="369" name="Group"/>
            <p:cNvGrpSpPr/>
            <p:nvPr/>
          </p:nvGrpSpPr>
          <p:grpSpPr>
            <a:xfrm>
              <a:off x="20209" y="41818"/>
              <a:ext cx="718100" cy="722254"/>
              <a:chOff x="119271" y="16056"/>
              <a:chExt cx="718098" cy="722252"/>
            </a:xfrm>
          </p:grpSpPr>
          <p:sp>
            <p:nvSpPr>
              <p:cNvPr id="367" name="Square"/>
              <p:cNvSpPr/>
              <p:nvPr/>
            </p:nvSpPr>
            <p:spPr>
              <a:xfrm>
                <a:off x="119271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68" name="Table"/>
              <p:cNvGraphicFramePr/>
              <p:nvPr/>
            </p:nvGraphicFramePr>
            <p:xfrm>
              <a:off x="124461" y="25400"/>
              <a:ext cx="712910" cy="712909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370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1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2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74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80" name="Group"/>
          <p:cNvGrpSpPr/>
          <p:nvPr/>
        </p:nvGrpSpPr>
        <p:grpSpPr>
          <a:xfrm>
            <a:off x="5724256" y="1338412"/>
            <a:ext cx="719021" cy="717131"/>
            <a:chOff x="19288" y="21178"/>
            <a:chExt cx="719019" cy="717130"/>
          </a:xfrm>
        </p:grpSpPr>
        <p:sp>
          <p:nvSpPr>
            <p:cNvPr id="375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76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77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81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grpSp>
        <p:nvGrpSpPr>
          <p:cNvPr id="387" name="Group"/>
          <p:cNvGrpSpPr/>
          <p:nvPr/>
        </p:nvGrpSpPr>
        <p:grpSpPr>
          <a:xfrm>
            <a:off x="4160244" y="1333289"/>
            <a:ext cx="718100" cy="754074"/>
            <a:chOff x="119271" y="16056"/>
            <a:chExt cx="718098" cy="754072"/>
          </a:xfrm>
        </p:grpSpPr>
        <p:sp>
          <p:nvSpPr>
            <p:cNvPr id="382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83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84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88" name="&amp;"/>
          <p:cNvSpPr txBox="1"/>
          <p:nvPr/>
        </p:nvSpPr>
        <p:spPr>
          <a:xfrm>
            <a:off x="5059835" y="14650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3800">
                <a:solidFill>
                  <a:schemeClr val="accent6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89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390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91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Makes variables easy to access as vectors</a:t>
            </a:r>
          </a:p>
        </p:txBody>
      </p:sp>
      <p:sp>
        <p:nvSpPr>
          <p:cNvPr id="392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Preserves cases during vectorized operations</a:t>
            </a:r>
          </a:p>
        </p:txBody>
      </p:sp>
      <p:sp>
        <p:nvSpPr>
          <p:cNvPr id="393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94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 sz="1400">
                <a:solidFill>
                  <a:srgbClr val="000000"/>
                </a:solidFill>
              </a:defRPr>
            </a:pPr>
            <a:r>
              <a:rPr b="1"/>
              <a:t>complete(</a:t>
            </a:r>
            <a:r>
              <a:t>data, ..., fill = list()</a:t>
            </a:r>
            <a:r>
              <a:rPr b="1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395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396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one screen</a:t>
            </a:r>
          </a:p>
        </p:txBody>
      </p:sp>
      <p:pic>
        <p:nvPicPr>
          <p:cNvPr id="397" name="tidyr.png" descr="tidy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RStudio® is a trademark of RStudio, Inc.  •  CC BY RStudio •  info@rstudio.com  •  844-448-1212 • rstudio.com •  Learn more with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with </a:t>
            </a:r>
            <a:r>
              <a:rPr u="sng">
                <a:hlinkClick r:id="rId7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pic>
        <p:nvPicPr>
          <p:cNvPr id="399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01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02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403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Split Cells</a:t>
            </a:r>
          </a:p>
        </p:txBody>
      </p:sp>
      <p:sp>
        <p:nvSpPr>
          <p:cNvPr id="404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05" name="tibble.png" descr="tibbl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Control the default appearance with options:</a:t>
            </a:r>
          </a:p>
          <a:p>
            <a:pPr lvl="2" marL="152400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View full data set with </a:t>
            </a:r>
            <a:r>
              <a:rPr b="1"/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/>
              <a:t>glimpse()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Revert to data frame with </a:t>
            </a:r>
            <a:r>
              <a:rPr b="1"/>
              <a:t>as.data.frame()</a:t>
            </a:r>
          </a:p>
        </p:txBody>
      </p:sp>
      <p:sp>
        <p:nvSpPr>
          <p:cNvPr id="407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408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</a:t>
            </a:r>
            <a:r>
              <a:t>display</a:t>
            </a:r>
          </a:p>
        </p:txBody>
      </p:sp>
      <p:grpSp>
        <p:nvGrpSpPr>
          <p:cNvPr id="413" name="Group"/>
          <p:cNvGrpSpPr/>
          <p:nvPr/>
        </p:nvGrpSpPr>
        <p:grpSpPr>
          <a:xfrm>
            <a:off x="321327" y="7175797"/>
            <a:ext cx="3082562" cy="1814577"/>
            <a:chOff x="0" y="15753"/>
            <a:chExt cx="3082560" cy="1814575"/>
          </a:xfrm>
        </p:grpSpPr>
        <p:sp>
          <p:nvSpPr>
            <p:cNvPr id="409" name="Rounded Rectangle"/>
            <p:cNvSpPr/>
            <p:nvPr/>
          </p:nvSpPr>
          <p:spPr>
            <a:xfrm>
              <a:off x="65743" y="44823"/>
              <a:ext cx="3016818" cy="1757353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0" name="tibble(…)…"/>
            <p:cNvSpPr txBox="1"/>
            <p:nvPr/>
          </p:nvSpPr>
          <p:spPr>
            <a:xfrm>
              <a:off x="0" y="15753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b="0" i="1">
                  <a:solidFill>
                    <a:schemeClr val="accent6"/>
                  </a:solidFill>
                </a:defRPr>
              </a:pPr>
              <a:r>
                <a:rPr b="1"/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rPr b="1"/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t>                   3,    "c")</a:t>
              </a:r>
            </a:p>
          </p:txBody>
        </p:sp>
        <p:sp>
          <p:nvSpPr>
            <p:cNvPr id="411" name="A tibble: 3 × 2…"/>
            <p:cNvSpPr/>
            <p:nvPr/>
          </p:nvSpPr>
          <p:spPr>
            <a:xfrm>
              <a:off x="1767262" y="848518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&lt;dbl&gt;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412" name="Both…"/>
            <p:cNvSpPr/>
            <p:nvPr/>
          </p:nvSpPr>
          <p:spPr>
            <a:xfrm>
              <a:off x="2303204" y="117375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6">
                <a:satOff val="21212"/>
                <a:lumOff val="686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414" name="Table"/>
          <p:cNvGraphicFramePr/>
          <p:nvPr/>
        </p:nvGraphicFramePr>
        <p:xfrm>
          <a:off x="543116" y="3614505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</a:tblGrid>
              <a:tr h="11549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15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416" name="Table"/>
          <p:cNvGraphicFramePr/>
          <p:nvPr/>
        </p:nvGraphicFramePr>
        <p:xfrm>
          <a:off x="548376" y="3611623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417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418" name="Table"/>
          <p:cNvGraphicFramePr/>
          <p:nvPr/>
        </p:nvGraphicFramePr>
        <p:xfrm>
          <a:off x="1132196" y="4545829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419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cyl &lt;int&gt;, trans &lt;chr&gt;</a:t>
            </a:r>
          </a:p>
        </p:txBody>
      </p:sp>
      <p:sp>
        <p:nvSpPr>
          <p:cNvPr id="420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[ reached getOption("max.print") -- omitted 68 rows ]</a:t>
            </a:r>
          </a:p>
        </p:txBody>
      </p:sp>
      <p:sp>
        <p:nvSpPr>
          <p:cNvPr id="421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422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6"/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6"/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6"/>
                </a:solidFill>
              </a:rPr>
              <a:t>Test whether x is a tibble.</a:t>
            </a:r>
          </a:p>
        </p:txBody>
      </p:sp>
      <p:sp>
        <p:nvSpPr>
          <p:cNvPr id="423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424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25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26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427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28" name="Tidy Data with Tidyr"/>
          <p:cNvSpPr txBox="1"/>
          <p:nvPr/>
        </p:nvSpPr>
        <p:spPr>
          <a:xfrm>
            <a:off x="3724388" y="475729"/>
            <a:ext cx="268192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Tidy Data with Tidyr</a:t>
            </a:r>
          </a:p>
        </p:txBody>
      </p:sp>
      <p:sp>
        <p:nvSpPr>
          <p:cNvPr id="429" name="Line"/>
          <p:cNvSpPr/>
          <p:nvPr/>
        </p:nvSpPr>
        <p:spPr>
          <a:xfrm>
            <a:off x="279400" y="508000"/>
            <a:ext cx="31369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