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37" Type="http://schemas.openxmlformats.org/officeDocument/2006/relationships/image" Target="../media/image3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37" Type="http://schemas.openxmlformats.org/officeDocument/2006/relationships/image" Target="../media/image3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www.rstudio.com/products/rstudio-server-pro/" TargetMode="External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AD7"/>
              </a:solidFill>
              <a:ln w="3175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AD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Group"/>
          <p:cNvSpPr/>
          <p:nvPr/>
        </p:nvSpPr>
        <p:spPr>
          <a:xfrm>
            <a:off x="10536696" y="3004750"/>
            <a:ext cx="3109131" cy="120510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8" name="RStudio ID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RStudio IDE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9" name="Line"/>
          <p:cNvSpPr/>
          <p:nvPr/>
        </p:nvSpPr>
        <p:spPr>
          <a:xfrm>
            <a:off x="3556000" y="1102908"/>
            <a:ext cx="35052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Write Code"/>
          <p:cNvSpPr txBox="1"/>
          <p:nvPr/>
        </p:nvSpPr>
        <p:spPr>
          <a:xfrm>
            <a:off x="3559165" y="1092199"/>
            <a:ext cx="14868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Write Code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" name="Pro Features"/>
          <p:cNvSpPr txBox="1"/>
          <p:nvPr/>
        </p:nvSpPr>
        <p:spPr>
          <a:xfrm>
            <a:off x="10581929" y="1092199"/>
            <a:ext cx="16989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Pro Features</a:t>
            </a:r>
          </a:p>
        </p:txBody>
      </p:sp>
      <p:sp>
        <p:nvSpPr>
          <p:cNvPr id="145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6" name="RStudio-Ball.png" descr="RStudio-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5841" y="306966"/>
            <a:ext cx="1384301" cy="1384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Studio® is a trademark of RStudio, Inc.  •  CC BY SA  RStudio •  info@rstudio.com  •  844-448-1212 • rstudio.com •  Learn more at www.rstudio.com  •  RStudio IDE  0.99.832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0.99.832  •  Updated: 2016-01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3492627" y="2000505"/>
            <a:ext cx="6959601" cy="4563278"/>
            <a:chOff x="0" y="0"/>
            <a:chExt cx="6959600" cy="4563276"/>
          </a:xfrm>
        </p:grpSpPr>
        <p:grpSp>
          <p:nvGrpSpPr>
            <p:cNvPr id="150" name="Group"/>
            <p:cNvGrpSpPr/>
            <p:nvPr/>
          </p:nvGrpSpPr>
          <p:grpSpPr>
            <a:xfrm>
              <a:off x="0" y="0"/>
              <a:ext cx="6959600" cy="4563277"/>
              <a:chOff x="0" y="0"/>
              <a:chExt cx="6959600" cy="4563276"/>
            </a:xfrm>
          </p:grpSpPr>
          <p:pic>
            <p:nvPicPr>
              <p:cNvPr id="148" name="Screen Shot 2015-12-28 at 12.05.41 PM.png" descr="Screen Shot 2015-12-28 at 12.05.41 PM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959600" cy="4563277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49" name="Rectangle"/>
              <p:cNvSpPr/>
              <p:nvPr/>
            </p:nvSpPr>
            <p:spPr>
              <a:xfrm>
                <a:off x="3540101" y="718057"/>
                <a:ext cx="3375434" cy="733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1" name="Rectangle"/>
            <p:cNvSpPr/>
            <p:nvPr/>
          </p:nvSpPr>
          <p:spPr>
            <a:xfrm>
              <a:off x="3558937" y="3219176"/>
              <a:ext cx="3350034" cy="11577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53" name="RStudio_Hex_rmarkdown.png" descr="RStudio_Hex_rmarkdown.png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513826" y="1519426"/>
            <a:ext cx="389766" cy="4517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Group"/>
          <p:cNvGrpSpPr/>
          <p:nvPr/>
        </p:nvGrpSpPr>
        <p:grpSpPr>
          <a:xfrm>
            <a:off x="7123510" y="8975771"/>
            <a:ext cx="3131924" cy="1185921"/>
            <a:chOff x="0" y="235885"/>
            <a:chExt cx="3131923" cy="1185919"/>
          </a:xfrm>
        </p:grpSpPr>
        <p:pic>
          <p:nvPicPr>
            <p:cNvPr id="154" name="Screen Shot 2015-12-28 at 4.44.06 PM.png" descr="Screen Shot 2015-12-28 at 4.44.06 PM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2146078" y="256911"/>
              <a:ext cx="985846" cy="109147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64" name="Group"/>
            <p:cNvGrpSpPr/>
            <p:nvPr/>
          </p:nvGrpSpPr>
          <p:grpSpPr>
            <a:xfrm>
              <a:off x="85715" y="235885"/>
              <a:ext cx="381328" cy="294826"/>
              <a:chOff x="0" y="0"/>
              <a:chExt cx="381326" cy="294824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62176" y="1206"/>
                <a:ext cx="319151" cy="242555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6" name="Rectangle"/>
              <p:cNvSpPr/>
              <p:nvPr/>
            </p:nvSpPr>
            <p:spPr>
              <a:xfrm>
                <a:off x="58985" y="52270"/>
                <a:ext cx="319151" cy="191491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7" name="Rectangle"/>
              <p:cNvSpPr/>
              <p:nvPr/>
            </p:nvSpPr>
            <p:spPr>
              <a:xfrm rot="19050000">
                <a:off x="16051" y="17548"/>
                <a:ext cx="82980" cy="79789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8" name="Triangle"/>
              <p:cNvSpPr/>
              <p:nvPr/>
            </p:nvSpPr>
            <p:spPr>
              <a:xfrm flipH="1" rot="10800000">
                <a:off x="317496" y="243760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" name="Rectangle"/>
              <p:cNvSpPr/>
              <p:nvPr/>
            </p:nvSpPr>
            <p:spPr>
              <a:xfrm>
                <a:off x="1538" y="52270"/>
                <a:ext cx="319151" cy="242555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0" name="Triangle"/>
              <p:cNvSpPr/>
              <p:nvPr/>
            </p:nvSpPr>
            <p:spPr>
              <a:xfrm flipH="1" rot="16200000">
                <a:off x="154730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1" name="Triangle"/>
              <p:cNvSpPr/>
              <p:nvPr/>
            </p:nvSpPr>
            <p:spPr>
              <a:xfrm rot="5400000">
                <a:off x="-59101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2" name="Triangle"/>
              <p:cNvSpPr/>
              <p:nvPr/>
            </p:nvSpPr>
            <p:spPr>
              <a:xfrm flipH="1" rot="10800000">
                <a:off x="1538" y="52270"/>
                <a:ext cx="319151" cy="191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9B3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3" name="Triangle"/>
              <p:cNvSpPr/>
              <p:nvPr/>
            </p:nvSpPr>
            <p:spPr>
              <a:xfrm flipH="1">
                <a:off x="317496" y="7589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65" name="Turn project into package,…"/>
            <p:cNvSpPr txBox="1"/>
            <p:nvPr/>
          </p:nvSpPr>
          <p:spPr>
            <a:xfrm>
              <a:off x="0" y="528098"/>
              <a:ext cx="2307643" cy="549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project into package,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Enable roxygen documentation with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 Tools &gt; Project Options &gt; Build Tools</a:t>
              </a:r>
            </a:p>
          </p:txBody>
        </p:sp>
        <p:sp>
          <p:nvSpPr>
            <p:cNvPr id="166" name="Roxygen guide at…"/>
            <p:cNvSpPr txBox="1"/>
            <p:nvPr/>
          </p:nvSpPr>
          <p:spPr>
            <a:xfrm>
              <a:off x="-1" y="1012105"/>
              <a:ext cx="1997724" cy="40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Roxygen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Roxygen Quick Reference</a:t>
              </a:r>
            </a:p>
          </p:txBody>
        </p:sp>
      </p:grpSp>
      <p:sp>
        <p:nvSpPr>
          <p:cNvPr id="168" name="File &gt; New Project &gt;…"/>
          <p:cNvSpPr txBox="1"/>
          <p:nvPr/>
        </p:nvSpPr>
        <p:spPr>
          <a:xfrm>
            <a:off x="7597643" y="8898308"/>
            <a:ext cx="2724259" cy="45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 &gt; 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New Directory &gt; R Package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10393211" y="1443420"/>
            <a:ext cx="3291390" cy="2174744"/>
            <a:chOff x="0" y="223041"/>
            <a:chExt cx="3291389" cy="2174742"/>
          </a:xfrm>
        </p:grpSpPr>
        <p:sp>
          <p:nvSpPr>
            <p:cNvPr id="169" name="Share Project with Collaborators"/>
            <p:cNvSpPr txBox="1"/>
            <p:nvPr/>
          </p:nvSpPr>
          <p:spPr>
            <a:xfrm>
              <a:off x="113147" y="223041"/>
              <a:ext cx="1067148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Share Project</a:t>
              </a:r>
              <a:r>
                <a:t> with Collaborators</a:t>
              </a:r>
            </a:p>
          </p:txBody>
        </p:sp>
        <p:sp>
          <p:nvSpPr>
            <p:cNvPr id="170" name="Active shared collaborators"/>
            <p:cNvSpPr txBox="1"/>
            <p:nvPr/>
          </p:nvSpPr>
          <p:spPr>
            <a:xfrm>
              <a:off x="1168401" y="223041"/>
              <a:ext cx="85955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Active shared collaborators</a:t>
              </a:r>
            </a:p>
          </p:txBody>
        </p:sp>
        <p:sp>
          <p:nvSpPr>
            <p:cNvPr id="171" name="Select…"/>
            <p:cNvSpPr txBox="1"/>
            <p:nvPr/>
          </p:nvSpPr>
          <p:spPr>
            <a:xfrm>
              <a:off x="2503753" y="1292862"/>
              <a:ext cx="64103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Select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R Version</a:t>
              </a:r>
            </a:p>
          </p:txBody>
        </p:sp>
        <p:sp>
          <p:nvSpPr>
            <p:cNvPr id="172" name="Start new R Session in current  project"/>
            <p:cNvSpPr txBox="1"/>
            <p:nvPr/>
          </p:nvSpPr>
          <p:spPr>
            <a:xfrm>
              <a:off x="2093190" y="489741"/>
              <a:ext cx="1198200" cy="405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Start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new R Session</a:t>
              </a:r>
              <a:r>
                <a:t> in current  project </a:t>
              </a:r>
            </a:p>
          </p:txBody>
        </p:sp>
        <p:sp>
          <p:nvSpPr>
            <p:cNvPr id="173" name="Close R Session in project"/>
            <p:cNvSpPr txBox="1"/>
            <p:nvPr/>
          </p:nvSpPr>
          <p:spPr>
            <a:xfrm>
              <a:off x="2503753" y="803265"/>
              <a:ext cx="698317" cy="573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Close R Session in project </a:t>
              </a:r>
            </a:p>
          </p:txBody>
        </p:sp>
        <p:grpSp>
          <p:nvGrpSpPr>
            <p:cNvPr id="177" name="Group"/>
            <p:cNvGrpSpPr/>
            <p:nvPr/>
          </p:nvGrpSpPr>
          <p:grpSpPr>
            <a:xfrm>
              <a:off x="346160" y="672226"/>
              <a:ext cx="2031431" cy="1725559"/>
              <a:chOff x="0" y="0"/>
              <a:chExt cx="2031429" cy="1725557"/>
            </a:xfrm>
          </p:grpSpPr>
          <p:pic>
            <p:nvPicPr>
              <p:cNvPr id="174" name="Screen Shot 2015-12-24 at 9.06.41 AM.png" descr="Screen Shot 2015-12-24 at 9.06.41 AM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73134" t="10784" r="5415" b="83325"/>
              <a:stretch>
                <a:fillRect/>
              </a:stretch>
            </p:blipFill>
            <p:spPr>
              <a:xfrm>
                <a:off x="3186" y="0"/>
                <a:ext cx="1666893" cy="35895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175" name="Screen Shot 2015-12-24 at 9.13.10 AM.png" descr="Screen Shot 2015-12-24 at 9.13.10 AM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142954" y="358929"/>
                <a:ext cx="888476" cy="600322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pic>
            <p:nvPicPr>
              <p:cNvPr id="176" name="Screen Shot 2015-12-24 at 9.12.51 AM.png" descr="Screen Shot 2015-12-24 at 9.12.51 AM.png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-1" y="365974"/>
                <a:ext cx="1192173" cy="1359584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178" name="Line"/>
            <p:cNvSpPr/>
            <p:nvPr/>
          </p:nvSpPr>
          <p:spPr>
            <a:xfrm rot="4500000">
              <a:off x="-237886" y="944346"/>
              <a:ext cx="946836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21600" y="14499"/>
                  </a:moveTo>
                  <a:cubicBezTo>
                    <a:pt x="21597" y="15954"/>
                    <a:pt x="21479" y="17368"/>
                    <a:pt x="21261" y="18535"/>
                  </a:cubicBezTo>
                  <a:cubicBezTo>
                    <a:pt x="20888" y="20539"/>
                    <a:pt x="20277" y="21600"/>
                    <a:pt x="19656" y="21322"/>
                  </a:cubicBezTo>
                  <a:cubicBezTo>
                    <a:pt x="16380" y="17768"/>
                    <a:pt x="13104" y="14214"/>
                    <a:pt x="9828" y="10661"/>
                  </a:cubicBezTo>
                  <a:cubicBezTo>
                    <a:pt x="6552" y="7107"/>
                    <a:pt x="3276" y="355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9" name="J"/>
            <p:cNvSpPr/>
            <p:nvPr/>
          </p:nvSpPr>
          <p:spPr>
            <a:xfrm>
              <a:off x="607807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80" name="H"/>
            <p:cNvSpPr/>
            <p:nvPr/>
          </p:nvSpPr>
          <p:spPr>
            <a:xfrm>
              <a:off x="493182" y="752239"/>
              <a:ext cx="103879" cy="103879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81" name="T"/>
            <p:cNvSpPr/>
            <p:nvPr/>
          </p:nvSpPr>
          <p:spPr>
            <a:xfrm>
              <a:off x="377285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82" name="Line"/>
            <p:cNvSpPr/>
            <p:nvPr/>
          </p:nvSpPr>
          <p:spPr>
            <a:xfrm flipH="1">
              <a:off x="733325" y="519234"/>
              <a:ext cx="444837" cy="2450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 flipH="1">
              <a:off x="1711892" y="661041"/>
              <a:ext cx="386882" cy="101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 flipH="1" flipV="1">
              <a:off x="1892694" y="798801"/>
              <a:ext cx="618642" cy="1916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 flipH="1" flipV="1">
              <a:off x="1987945" y="968693"/>
              <a:ext cx="542441" cy="4710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10929876" y="2294502"/>
            <a:ext cx="2803436" cy="1891869"/>
            <a:chOff x="0" y="0"/>
            <a:chExt cx="2803435" cy="1891867"/>
          </a:xfrm>
        </p:grpSpPr>
        <p:sp>
          <p:nvSpPr>
            <p:cNvPr id="187" name="RStudio saves the call history, workspace, and working directory associated with a project. It reloads each when you re-open a project."/>
            <p:cNvSpPr txBox="1"/>
            <p:nvPr/>
          </p:nvSpPr>
          <p:spPr>
            <a:xfrm>
              <a:off x="1045009" y="1095273"/>
              <a:ext cx="1758427" cy="796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RStudio saves the call history, workspace, and working directory associated with a project. It reloads each when you re-open a project. </a:t>
              </a:r>
            </a:p>
          </p:txBody>
        </p:sp>
        <p:sp>
          <p:nvSpPr>
            <p:cNvPr id="188" name="Name of current project"/>
            <p:cNvSpPr txBox="1"/>
            <p:nvPr/>
          </p:nvSpPr>
          <p:spPr>
            <a:xfrm>
              <a:off x="0" y="1415437"/>
              <a:ext cx="923915" cy="415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Name of current project</a:t>
              </a:r>
            </a:p>
          </p:txBody>
        </p:sp>
        <p:sp>
          <p:nvSpPr>
            <p:cNvPr id="189" name="Line"/>
            <p:cNvSpPr/>
            <p:nvPr/>
          </p:nvSpPr>
          <p:spPr>
            <a:xfrm flipV="1">
              <a:off x="508599" y="-1"/>
              <a:ext cx="202725" cy="14525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91" name="Screen Shot 2015-12-28 at 3.05.51 PM.png" descr="Screen Shot 2015-12-28 at 3.05.51 PM.png"/>
          <p:cNvPicPr>
            <a:picLocks noChangeAspect="1"/>
          </p:cNvPicPr>
          <p:nvPr/>
        </p:nvPicPr>
        <p:blipFill>
          <a:blip r:embed="rId13">
            <a:extLst/>
          </a:blip>
          <a:srcRect l="0" t="0" r="0" b="0"/>
          <a:stretch>
            <a:fillRect/>
          </a:stretch>
        </p:blipFill>
        <p:spPr>
          <a:xfrm>
            <a:off x="10614408" y="9125613"/>
            <a:ext cx="2884441" cy="961481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92" name="Rectangle"/>
          <p:cNvSpPr/>
          <p:nvPr/>
        </p:nvSpPr>
        <p:spPr>
          <a:xfrm>
            <a:off x="10917176" y="9685832"/>
            <a:ext cx="2567676" cy="37704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3" name="Screen Shot 2015-12-28 at 1.57.10 PM.png" descr="Screen Shot 2015-12-28 at 1.57.10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611439" y="8257399"/>
            <a:ext cx="2884441" cy="60156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pic>
        <p:nvPicPr>
          <p:cNvPr id="194" name="Screen Shot 2015-12-28 at 1.34.11 PM.png" descr="Screen Shot 2015-12-28 at 1.34.11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614408" y="5392367"/>
            <a:ext cx="2884441" cy="1449906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95" name="Rectangle"/>
          <p:cNvSpPr/>
          <p:nvPr/>
        </p:nvSpPr>
        <p:spPr>
          <a:xfrm>
            <a:off x="10625936" y="5603359"/>
            <a:ext cx="2869743" cy="12361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6" name="Screen Shot 2015-12-28 at 1.32.18 PM.png" descr="Screen Shot 2015-12-28 at 1.32.18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614408" y="7132166"/>
            <a:ext cx="2884441" cy="708280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97" name="Rectangle"/>
          <p:cNvSpPr/>
          <p:nvPr/>
        </p:nvSpPr>
        <p:spPr>
          <a:xfrm>
            <a:off x="10625936" y="7464788"/>
            <a:ext cx="2855448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10653542" y="8480319"/>
            <a:ext cx="2800236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9" name="Screen Shot 2015-12-28 at 1.28.41 PM.png" descr="Screen Shot 2015-12-28 at 1.28.41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611439" y="4523897"/>
            <a:ext cx="2884441" cy="607794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200" name="View(&lt;data&gt;) opens spreadsheet like view of data set"/>
          <p:cNvSpPr txBox="1"/>
          <p:nvPr/>
        </p:nvSpPr>
        <p:spPr>
          <a:xfrm>
            <a:off x="10550916" y="8875310"/>
            <a:ext cx="3031872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View(&lt;data&gt;) </a:t>
            </a:r>
            <a:r>
              <a:t>opens spreadsheet like view of data set</a:t>
            </a:r>
          </a:p>
        </p:txBody>
      </p:sp>
      <p:sp>
        <p:nvSpPr>
          <p:cNvPr id="201" name="Sort by values"/>
          <p:cNvSpPr txBox="1"/>
          <p:nvPr/>
        </p:nvSpPr>
        <p:spPr>
          <a:xfrm>
            <a:off x="12294292" y="9725826"/>
            <a:ext cx="504598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Sort by values</a:t>
            </a:r>
          </a:p>
        </p:txBody>
      </p:sp>
      <p:sp>
        <p:nvSpPr>
          <p:cNvPr id="202" name="Filter rows by value or value range"/>
          <p:cNvSpPr txBox="1"/>
          <p:nvPr/>
        </p:nvSpPr>
        <p:spPr>
          <a:xfrm>
            <a:off x="10891404" y="9725826"/>
            <a:ext cx="1143453" cy="40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Filter rows by value or value range</a:t>
            </a:r>
          </a:p>
        </p:txBody>
      </p:sp>
      <p:sp>
        <p:nvSpPr>
          <p:cNvPr id="203" name="Search for value"/>
          <p:cNvSpPr txBox="1"/>
          <p:nvPr/>
        </p:nvSpPr>
        <p:spPr>
          <a:xfrm>
            <a:off x="12932381" y="9725826"/>
            <a:ext cx="583943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value</a:t>
            </a:r>
          </a:p>
        </p:txBody>
      </p:sp>
      <p:sp>
        <p:nvSpPr>
          <p:cNvPr id="204" name="Viewer Pane displays HTML content, such as Shiny apps, RMarkdown reports, and interactive visualizations"/>
          <p:cNvSpPr txBox="1"/>
          <p:nvPr/>
        </p:nvSpPr>
        <p:spPr>
          <a:xfrm>
            <a:off x="10560543" y="7858842"/>
            <a:ext cx="2992172" cy="39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Viewer Pane displays HTML content, such as Shiny apps, RMarkdown reports, and interactive visualizations</a:t>
            </a:r>
          </a:p>
        </p:txBody>
      </p:sp>
      <p:sp>
        <p:nvSpPr>
          <p:cNvPr id="205" name="Stop Shiny app"/>
          <p:cNvSpPr txBox="1"/>
          <p:nvPr/>
        </p:nvSpPr>
        <p:spPr>
          <a:xfrm>
            <a:off x="10587703" y="8507555"/>
            <a:ext cx="701108" cy="40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Stop Shiny app</a:t>
            </a:r>
          </a:p>
        </p:txBody>
      </p:sp>
      <p:sp>
        <p:nvSpPr>
          <p:cNvPr id="206" name="Publish to shinyapps.io, rpubs, RSConnect, …"/>
          <p:cNvSpPr txBox="1"/>
          <p:nvPr/>
        </p:nvSpPr>
        <p:spPr>
          <a:xfrm>
            <a:off x="11604201" y="8507555"/>
            <a:ext cx="1535215" cy="39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Publish to shinyapps.io, rpubs, RSConnect, …</a:t>
            </a:r>
          </a:p>
        </p:txBody>
      </p:sp>
      <p:sp>
        <p:nvSpPr>
          <p:cNvPr id="207" name="Refresh"/>
          <p:cNvSpPr txBox="1"/>
          <p:nvPr/>
        </p:nvSpPr>
        <p:spPr>
          <a:xfrm>
            <a:off x="13032398" y="8499710"/>
            <a:ext cx="504598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Refresh </a:t>
            </a:r>
          </a:p>
        </p:txBody>
      </p:sp>
      <p:sp>
        <p:nvSpPr>
          <p:cNvPr id="208" name="RStudio opens documentation in a dedicated Help pane"/>
          <p:cNvSpPr txBox="1"/>
          <p:nvPr/>
        </p:nvSpPr>
        <p:spPr>
          <a:xfrm>
            <a:off x="10560542" y="6872052"/>
            <a:ext cx="2992172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documentation in a dedicated Help pane</a:t>
            </a:r>
          </a:p>
        </p:txBody>
      </p:sp>
      <p:sp>
        <p:nvSpPr>
          <p:cNvPr id="209" name="Home page of helpful links"/>
          <p:cNvSpPr txBox="1"/>
          <p:nvPr/>
        </p:nvSpPr>
        <p:spPr>
          <a:xfrm>
            <a:off x="10592417" y="7486159"/>
            <a:ext cx="860644" cy="395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Home page of helpful links </a:t>
            </a:r>
          </a:p>
        </p:txBody>
      </p:sp>
      <p:sp>
        <p:nvSpPr>
          <p:cNvPr id="210" name="Search within help file"/>
          <p:cNvSpPr txBox="1"/>
          <p:nvPr/>
        </p:nvSpPr>
        <p:spPr>
          <a:xfrm>
            <a:off x="11590601" y="7486159"/>
            <a:ext cx="86064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within help file</a:t>
            </a:r>
          </a:p>
        </p:txBody>
      </p:sp>
      <p:sp>
        <p:nvSpPr>
          <p:cNvPr id="211" name="Search for help file"/>
          <p:cNvSpPr txBox="1"/>
          <p:nvPr/>
        </p:nvSpPr>
        <p:spPr>
          <a:xfrm>
            <a:off x="12565505" y="7486159"/>
            <a:ext cx="641845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help file</a:t>
            </a:r>
          </a:p>
        </p:txBody>
      </p:sp>
      <p:sp>
        <p:nvSpPr>
          <p:cNvPr id="212" name="GUI Package manager lists every installed package"/>
          <p:cNvSpPr txBox="1"/>
          <p:nvPr/>
        </p:nvSpPr>
        <p:spPr>
          <a:xfrm>
            <a:off x="10697992" y="5136562"/>
            <a:ext cx="2717273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GUI Package manager lists every installed package</a:t>
            </a:r>
          </a:p>
        </p:txBody>
      </p:sp>
      <p:sp>
        <p:nvSpPr>
          <p:cNvPr id="213" name="Click to load package with library(). Unclick to detach package with detach()"/>
          <p:cNvSpPr txBox="1"/>
          <p:nvPr/>
        </p:nvSpPr>
        <p:spPr>
          <a:xfrm>
            <a:off x="10595425" y="6315222"/>
            <a:ext cx="1535215" cy="54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Click to load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library()</a:t>
            </a:r>
            <a:r>
              <a:t>.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t>Unclick to detach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detach()</a:t>
            </a:r>
          </a:p>
        </p:txBody>
      </p:sp>
      <p:sp>
        <p:nvSpPr>
          <p:cNvPr id="214" name="Delete from library"/>
          <p:cNvSpPr txBox="1"/>
          <p:nvPr/>
        </p:nvSpPr>
        <p:spPr>
          <a:xfrm>
            <a:off x="13049299" y="6315222"/>
            <a:ext cx="438954" cy="54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from library</a:t>
            </a:r>
          </a:p>
        </p:txBody>
      </p:sp>
      <p:sp>
        <p:nvSpPr>
          <p:cNvPr id="215" name="Install Packages"/>
          <p:cNvSpPr txBox="1"/>
          <p:nvPr/>
        </p:nvSpPr>
        <p:spPr>
          <a:xfrm>
            <a:off x="10595425" y="5615435"/>
            <a:ext cx="603717" cy="4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Install Packages</a:t>
            </a:r>
          </a:p>
        </p:txBody>
      </p:sp>
      <p:sp>
        <p:nvSpPr>
          <p:cNvPr id="216" name="Update Packages"/>
          <p:cNvSpPr txBox="1"/>
          <p:nvPr/>
        </p:nvSpPr>
        <p:spPr>
          <a:xfrm>
            <a:off x="11196042" y="5615435"/>
            <a:ext cx="603717" cy="40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Update Packages</a:t>
            </a:r>
          </a:p>
        </p:txBody>
      </p:sp>
      <p:sp>
        <p:nvSpPr>
          <p:cNvPr id="217" name="Create reproducible package library for your project"/>
          <p:cNvSpPr txBox="1"/>
          <p:nvPr/>
        </p:nvSpPr>
        <p:spPr>
          <a:xfrm>
            <a:off x="11761548" y="5615435"/>
            <a:ext cx="1658452" cy="41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reproducible package library for your project</a:t>
            </a:r>
          </a:p>
        </p:txBody>
      </p:sp>
      <p:sp>
        <p:nvSpPr>
          <p:cNvPr id="218" name="RStudio opens plots in a dedicated Plots pane"/>
          <p:cNvSpPr txBox="1"/>
          <p:nvPr/>
        </p:nvSpPr>
        <p:spPr>
          <a:xfrm>
            <a:off x="10817152" y="4273730"/>
            <a:ext cx="2478954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plots in a dedicated Plots pane</a:t>
            </a:r>
          </a:p>
        </p:txBody>
      </p:sp>
      <p:sp>
        <p:nvSpPr>
          <p:cNvPr id="219" name="Navigate recent plots"/>
          <p:cNvSpPr txBox="1"/>
          <p:nvPr/>
        </p:nvSpPr>
        <p:spPr>
          <a:xfrm>
            <a:off x="10595425" y="4778185"/>
            <a:ext cx="770068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recent plots</a:t>
            </a:r>
          </a:p>
        </p:txBody>
      </p:sp>
      <p:sp>
        <p:nvSpPr>
          <p:cNvPr id="220" name="Open in window"/>
          <p:cNvSpPr txBox="1"/>
          <p:nvPr/>
        </p:nvSpPr>
        <p:spPr>
          <a:xfrm>
            <a:off x="11297811" y="4778185"/>
            <a:ext cx="537869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window</a:t>
            </a:r>
          </a:p>
        </p:txBody>
      </p:sp>
      <p:sp>
        <p:nvSpPr>
          <p:cNvPr id="221" name="Export plot"/>
          <p:cNvSpPr txBox="1"/>
          <p:nvPr/>
        </p:nvSpPr>
        <p:spPr>
          <a:xfrm>
            <a:off x="11848200" y="4778185"/>
            <a:ext cx="48612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Export plot</a:t>
            </a:r>
          </a:p>
        </p:txBody>
      </p:sp>
      <p:sp>
        <p:nvSpPr>
          <p:cNvPr id="222" name="Delete plot"/>
          <p:cNvSpPr txBox="1"/>
          <p:nvPr/>
        </p:nvSpPr>
        <p:spPr>
          <a:xfrm>
            <a:off x="12345182" y="4778185"/>
            <a:ext cx="504598" cy="39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plot</a:t>
            </a:r>
          </a:p>
        </p:txBody>
      </p:sp>
      <p:sp>
        <p:nvSpPr>
          <p:cNvPr id="223" name="Delete all plots"/>
          <p:cNvSpPr txBox="1"/>
          <p:nvPr/>
        </p:nvSpPr>
        <p:spPr>
          <a:xfrm>
            <a:off x="12829099" y="4778185"/>
            <a:ext cx="537869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plots</a:t>
            </a:r>
          </a:p>
        </p:txBody>
      </p:sp>
      <p:sp>
        <p:nvSpPr>
          <p:cNvPr id="224" name="Line"/>
          <p:cNvSpPr/>
          <p:nvPr/>
        </p:nvSpPr>
        <p:spPr>
          <a:xfrm flipH="1" flipV="1">
            <a:off x="10680884" y="4593395"/>
            <a:ext cx="3" cy="1134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5" name="Line"/>
          <p:cNvSpPr/>
          <p:nvPr/>
        </p:nvSpPr>
        <p:spPr>
          <a:xfrm flipH="1" flipV="1">
            <a:off x="11074451" y="4713182"/>
            <a:ext cx="257234" cy="1509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6" name="Line"/>
          <p:cNvSpPr/>
          <p:nvPr/>
        </p:nvSpPr>
        <p:spPr>
          <a:xfrm flipH="1" flipV="1">
            <a:off x="11481873" y="4725542"/>
            <a:ext cx="389360" cy="138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7" name="Line"/>
          <p:cNvSpPr/>
          <p:nvPr/>
        </p:nvSpPr>
        <p:spPr>
          <a:xfrm flipH="1" flipV="1">
            <a:off x="11655602" y="4714191"/>
            <a:ext cx="708829" cy="1629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8" name="Line"/>
          <p:cNvSpPr/>
          <p:nvPr/>
        </p:nvSpPr>
        <p:spPr>
          <a:xfrm flipH="1" flipV="1">
            <a:off x="11808005" y="4689880"/>
            <a:ext cx="1039736" cy="1883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29" name="Screen Shot 2015-12-28 at 1.46.46 PM.png" descr="Screen Shot 2015-12-28 at 1.46.46 PM.png"/>
          <p:cNvPicPr>
            <a:picLocks noChangeAspect="1"/>
          </p:cNvPicPr>
          <p:nvPr/>
        </p:nvPicPr>
        <p:blipFill>
          <a:blip r:embed="rId18">
            <a:extLst/>
          </a:blip>
          <a:srcRect l="1580" t="0" r="1580" b="4498"/>
          <a:stretch>
            <a:fillRect/>
          </a:stretch>
        </p:blipFill>
        <p:spPr>
          <a:xfrm>
            <a:off x="10663184" y="5985950"/>
            <a:ext cx="2793281" cy="26958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Package version installed"/>
          <p:cNvSpPr txBox="1"/>
          <p:nvPr/>
        </p:nvSpPr>
        <p:spPr>
          <a:xfrm>
            <a:off x="12455779" y="6315222"/>
            <a:ext cx="583942" cy="511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Package version installed</a:t>
            </a:r>
          </a:p>
        </p:txBody>
      </p:sp>
      <p:sp>
        <p:nvSpPr>
          <p:cNvPr id="231" name="Line"/>
          <p:cNvSpPr/>
          <p:nvPr/>
        </p:nvSpPr>
        <p:spPr>
          <a:xfrm flipH="1" flipV="1">
            <a:off x="10774528" y="5539816"/>
            <a:ext cx="2" cy="1146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2" name="Line"/>
          <p:cNvSpPr/>
          <p:nvPr/>
        </p:nvSpPr>
        <p:spPr>
          <a:xfrm flipH="1" flipV="1">
            <a:off x="11179001" y="5591247"/>
            <a:ext cx="85747" cy="1019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3" name="Line"/>
          <p:cNvSpPr/>
          <p:nvPr/>
        </p:nvSpPr>
        <p:spPr>
          <a:xfrm flipH="1" flipV="1">
            <a:off x="11592883" y="5570215"/>
            <a:ext cx="232466" cy="12739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4" name="Line"/>
          <p:cNvSpPr/>
          <p:nvPr/>
        </p:nvSpPr>
        <p:spPr>
          <a:xfrm flipH="1" flipV="1">
            <a:off x="10710318" y="6193777"/>
            <a:ext cx="2" cy="1007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5" name="Line"/>
          <p:cNvSpPr/>
          <p:nvPr/>
        </p:nvSpPr>
        <p:spPr>
          <a:xfrm flipV="1">
            <a:off x="12849250" y="6247119"/>
            <a:ext cx="140967" cy="11682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6" name="Line"/>
          <p:cNvSpPr/>
          <p:nvPr/>
        </p:nvSpPr>
        <p:spPr>
          <a:xfrm flipV="1">
            <a:off x="13295722" y="6267106"/>
            <a:ext cx="69118" cy="10532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7" name="Line"/>
          <p:cNvSpPr/>
          <p:nvPr/>
        </p:nvSpPr>
        <p:spPr>
          <a:xfrm flipH="1" flipV="1">
            <a:off x="10918655" y="7318912"/>
            <a:ext cx="2" cy="2353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8" name="Line"/>
          <p:cNvSpPr/>
          <p:nvPr/>
        </p:nvSpPr>
        <p:spPr>
          <a:xfrm flipH="1" flipV="1">
            <a:off x="11635506" y="7391944"/>
            <a:ext cx="38102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9" name="Line"/>
          <p:cNvSpPr/>
          <p:nvPr/>
        </p:nvSpPr>
        <p:spPr>
          <a:xfrm flipH="1" flipV="1">
            <a:off x="12892599" y="7278510"/>
            <a:ext cx="88902" cy="284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0" name="Line"/>
          <p:cNvSpPr/>
          <p:nvPr/>
        </p:nvSpPr>
        <p:spPr>
          <a:xfrm flipV="1">
            <a:off x="10789923" y="8398385"/>
            <a:ext cx="38099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1" name="Line"/>
          <p:cNvSpPr/>
          <p:nvPr/>
        </p:nvSpPr>
        <p:spPr>
          <a:xfrm flipH="1" flipV="1">
            <a:off x="13436117" y="8294909"/>
            <a:ext cx="2" cy="1515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2" name="Line"/>
          <p:cNvSpPr/>
          <p:nvPr/>
        </p:nvSpPr>
        <p:spPr>
          <a:xfrm flipV="1">
            <a:off x="12546166" y="8424510"/>
            <a:ext cx="464251" cy="1479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3" name="Line"/>
          <p:cNvSpPr/>
          <p:nvPr/>
        </p:nvSpPr>
        <p:spPr>
          <a:xfrm flipH="1" flipV="1">
            <a:off x="10849721" y="9213803"/>
            <a:ext cx="134428" cy="56326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4" name="Line"/>
          <p:cNvSpPr/>
          <p:nvPr/>
        </p:nvSpPr>
        <p:spPr>
          <a:xfrm flipV="1">
            <a:off x="12378990" y="9324977"/>
            <a:ext cx="156796" cy="4396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5" name="Line"/>
          <p:cNvSpPr/>
          <p:nvPr/>
        </p:nvSpPr>
        <p:spPr>
          <a:xfrm flipV="1">
            <a:off x="13097487" y="9194701"/>
            <a:ext cx="546" cy="57841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74" name="Group"/>
          <p:cNvGrpSpPr/>
          <p:nvPr/>
        </p:nvGrpSpPr>
        <p:grpSpPr>
          <a:xfrm>
            <a:off x="424580" y="6968343"/>
            <a:ext cx="6438901" cy="2865780"/>
            <a:chOff x="0" y="94306"/>
            <a:chExt cx="6438899" cy="2865778"/>
          </a:xfrm>
        </p:grpSpPr>
        <p:pic>
          <p:nvPicPr>
            <p:cNvPr id="246" name="Screen Shot 2015-12-28 at 4.57.02 PM.png" descr="Screen Shot 2015-12-28 at 4.57.02 PM.png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0" t="0" r="0" b="0"/>
            <a:stretch>
              <a:fillRect/>
            </a:stretch>
          </p:blipFill>
          <p:spPr>
            <a:xfrm>
              <a:off x="3771168" y="744341"/>
              <a:ext cx="2582483" cy="72054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47" name="Examine variables in executing environment"/>
            <p:cNvSpPr txBox="1"/>
            <p:nvPr/>
          </p:nvSpPr>
          <p:spPr>
            <a:xfrm>
              <a:off x="1258549" y="2431267"/>
              <a:ext cx="1079758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Examine variables in executing environment</a:t>
              </a:r>
            </a:p>
          </p:txBody>
        </p:sp>
        <p:sp>
          <p:nvSpPr>
            <p:cNvPr id="248" name="Open with debug(), browser(), or a breakpoint. RStudio will open the debugger mode when it encounters a breakpoint while executing code."/>
            <p:cNvSpPr txBox="1"/>
            <p:nvPr/>
          </p:nvSpPr>
          <p:spPr>
            <a:xfrm>
              <a:off x="-1" y="227654"/>
              <a:ext cx="3736998" cy="400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Open with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debug(),</a:t>
              </a:r>
              <a:r>
                <a:t>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browser(), </a:t>
              </a:r>
              <a:r>
                <a:t>or a breakpoint. RStudio will open the debugger mode when it encounters a breakpoint while executing code.</a:t>
              </a:r>
            </a:p>
          </p:txBody>
        </p:sp>
        <p:sp>
          <p:nvSpPr>
            <p:cNvPr id="249" name="Open traceback to examine the functions that R called before the error occurred"/>
            <p:cNvSpPr txBox="1"/>
            <p:nvPr/>
          </p:nvSpPr>
          <p:spPr>
            <a:xfrm>
              <a:off x="4891259" y="94306"/>
              <a:ext cx="15350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traceback to examine the functions that R called before the error occurred</a:t>
              </a:r>
            </a:p>
          </p:txBody>
        </p:sp>
        <p:sp>
          <p:nvSpPr>
            <p:cNvPr id="250" name="Launch debugger mode from origin of error"/>
            <p:cNvSpPr txBox="1"/>
            <p:nvPr/>
          </p:nvSpPr>
          <p:spPr>
            <a:xfrm>
              <a:off x="3788740" y="94306"/>
              <a:ext cx="10442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Launch debugger mode from origin of error</a:t>
              </a:r>
            </a:p>
          </p:txBody>
        </p:sp>
        <p:sp>
          <p:nvSpPr>
            <p:cNvPr id="251" name="Click next to line number to add/remove a breakpoint."/>
            <p:cNvSpPr txBox="1"/>
            <p:nvPr/>
          </p:nvSpPr>
          <p:spPr>
            <a:xfrm>
              <a:off x="0" y="719445"/>
              <a:ext cx="874693" cy="682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Click next to line number to add/remove a breakpoint.</a:t>
              </a:r>
            </a:p>
          </p:txBody>
        </p:sp>
        <p:sp>
          <p:nvSpPr>
            <p:cNvPr id="252" name="Select function in traceback to debug"/>
            <p:cNvSpPr txBox="1"/>
            <p:nvPr/>
          </p:nvSpPr>
          <p:spPr>
            <a:xfrm>
              <a:off x="2292152" y="2431267"/>
              <a:ext cx="918843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Select function in traceback to debug</a:t>
              </a:r>
            </a:p>
          </p:txBody>
        </p:sp>
        <p:sp>
          <p:nvSpPr>
            <p:cNvPr id="253" name="Highlighted line shows where execution has paused"/>
            <p:cNvSpPr txBox="1"/>
            <p:nvPr/>
          </p:nvSpPr>
          <p:spPr>
            <a:xfrm>
              <a:off x="0" y="1487568"/>
              <a:ext cx="828559" cy="812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Highlighted line shows where execution has paused</a:t>
              </a:r>
            </a:p>
          </p:txBody>
        </p:sp>
        <p:sp>
          <p:nvSpPr>
            <p:cNvPr id="254" name="Run commands in environment where execution has paused"/>
            <p:cNvSpPr txBox="1"/>
            <p:nvPr/>
          </p:nvSpPr>
          <p:spPr>
            <a:xfrm>
              <a:off x="0" y="2431267"/>
              <a:ext cx="1260044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commands in environment where execution has paused</a:t>
              </a:r>
            </a:p>
          </p:txBody>
        </p:sp>
        <p:sp>
          <p:nvSpPr>
            <p:cNvPr id="255" name="Step through code one line at a time"/>
            <p:cNvSpPr txBox="1"/>
            <p:nvPr/>
          </p:nvSpPr>
          <p:spPr>
            <a:xfrm>
              <a:off x="3447000" y="2431267"/>
              <a:ext cx="810100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through code one line at a time</a:t>
              </a:r>
            </a:p>
          </p:txBody>
        </p:sp>
        <p:sp>
          <p:nvSpPr>
            <p:cNvPr id="256" name="Step into and out of functions to run"/>
            <p:cNvSpPr txBox="1"/>
            <p:nvPr/>
          </p:nvSpPr>
          <p:spPr>
            <a:xfrm>
              <a:off x="4233214" y="2431267"/>
              <a:ext cx="924636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into and out of functions to run</a:t>
              </a:r>
            </a:p>
          </p:txBody>
        </p:sp>
        <p:sp>
          <p:nvSpPr>
            <p:cNvPr id="257" name="Resume execution"/>
            <p:cNvSpPr txBox="1"/>
            <p:nvPr/>
          </p:nvSpPr>
          <p:spPr>
            <a:xfrm>
              <a:off x="5172602" y="2423422"/>
              <a:ext cx="641786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Resume execution</a:t>
              </a:r>
            </a:p>
          </p:txBody>
        </p:sp>
        <p:sp>
          <p:nvSpPr>
            <p:cNvPr id="258" name="Quit debug mode"/>
            <p:cNvSpPr txBox="1"/>
            <p:nvPr/>
          </p:nvSpPr>
          <p:spPr>
            <a:xfrm>
              <a:off x="5714839" y="2423422"/>
              <a:ext cx="724061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Quit debug mode</a:t>
              </a:r>
            </a:p>
          </p:txBody>
        </p:sp>
        <p:pic>
          <p:nvPicPr>
            <p:cNvPr id="259" name="Screen Shot 2015-12-28 at 4.51.15 PM.png" descr="Screen Shot 2015-12-28 at 4.51.15 PM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856125" y="737379"/>
              <a:ext cx="2843450" cy="154031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60" name="Screen Shot 2015-12-28 at 4.52.48 PM.png" descr="Screen Shot 2015-12-28 at 4.52.48 PM.png"/>
            <p:cNvPicPr>
              <a:picLocks noChangeAspect="1"/>
            </p:cNvPicPr>
            <p:nvPr/>
          </p:nvPicPr>
          <p:blipFill>
            <a:blip r:embed="rId21">
              <a:extLst/>
            </a:blip>
            <a:srcRect l="0" t="0" r="0" b="0"/>
            <a:stretch>
              <a:fillRect/>
            </a:stretch>
          </p:blipFill>
          <p:spPr>
            <a:xfrm>
              <a:off x="3768151" y="1578065"/>
              <a:ext cx="2577875" cy="69893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61" name="Line"/>
            <p:cNvSpPr/>
            <p:nvPr/>
          </p:nvSpPr>
          <p:spPr>
            <a:xfrm>
              <a:off x="695507" y="823540"/>
              <a:ext cx="178774" cy="1908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688022" y="1210578"/>
              <a:ext cx="385197" cy="3471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 flipV="1">
              <a:off x="830453" y="2245367"/>
              <a:ext cx="307652" cy="2253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1885215" y="1291837"/>
              <a:ext cx="695044" cy="11590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5" name="Rectangle"/>
            <p:cNvSpPr/>
            <p:nvPr/>
          </p:nvSpPr>
          <p:spPr>
            <a:xfrm>
              <a:off x="3828582" y="2000318"/>
              <a:ext cx="2479842" cy="2094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2675181" y="1813340"/>
              <a:ext cx="101206" cy="63753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3860444" y="1937866"/>
              <a:ext cx="250013" cy="5297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4448351" y="1934307"/>
              <a:ext cx="49164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 flipV="1">
              <a:off x="4792254" y="1946305"/>
              <a:ext cx="894" cy="5296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 flipH="1" flipV="1">
              <a:off x="5397423" y="1935771"/>
              <a:ext cx="97547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 flipH="1" flipV="1">
              <a:off x="5943671" y="1946938"/>
              <a:ext cx="145817" cy="5169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4449711" y="518079"/>
              <a:ext cx="1016971" cy="7640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5635882" y="593351"/>
              <a:ext cx="148098" cy="4985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24" name="Group"/>
          <p:cNvGrpSpPr/>
          <p:nvPr/>
        </p:nvGrpSpPr>
        <p:grpSpPr>
          <a:xfrm>
            <a:off x="438149" y="1325603"/>
            <a:ext cx="2933701" cy="4964951"/>
            <a:chOff x="0" y="120473"/>
            <a:chExt cx="2933700" cy="4964950"/>
          </a:xfrm>
        </p:grpSpPr>
        <p:pic>
          <p:nvPicPr>
            <p:cNvPr id="275" name="Screen Shot 2015-12-28 at 4.14.37 PM.png" descr="Screen Shot 2015-12-28 at 4.14.37 PM.png"/>
            <p:cNvPicPr>
              <a:picLocks noChangeAspect="1"/>
            </p:cNvPicPr>
            <p:nvPr/>
          </p:nvPicPr>
          <p:blipFill>
            <a:blip r:embed="rId22">
              <a:extLst/>
            </a:blip>
            <a:srcRect l="0" t="0" r="0" b="0"/>
            <a:stretch>
              <a:fillRect/>
            </a:stretch>
          </p:blipFill>
          <p:spPr>
            <a:xfrm>
              <a:off x="0" y="1333236"/>
              <a:ext cx="2880073" cy="2425325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76" name="Screen Shot 2015-12-28 at 3.43.48 PM.png" descr="Screen Shot 2015-12-28 at 3.43.48 PM.png"/>
            <p:cNvPicPr>
              <a:picLocks noChangeAspect="1"/>
            </p:cNvPicPr>
            <p:nvPr/>
          </p:nvPicPr>
          <p:blipFill>
            <a:blip r:embed="rId23">
              <a:extLst/>
            </a:blip>
            <a:srcRect l="0" t="0" r="0" b="0"/>
            <a:stretch>
              <a:fillRect/>
            </a:stretch>
          </p:blipFill>
          <p:spPr>
            <a:xfrm>
              <a:off x="-1" y="4214822"/>
              <a:ext cx="2880074" cy="87060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77" name="Rectangle"/>
            <p:cNvSpPr/>
            <p:nvPr/>
          </p:nvSpPr>
          <p:spPr>
            <a:xfrm>
              <a:off x="230700" y="4469158"/>
              <a:ext cx="2639658" cy="495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8" name="Open Shiny, R Markdown, knitr, Sweave, LaTeX, .Rd files and more in Source Pane"/>
            <p:cNvSpPr txBox="1"/>
            <p:nvPr/>
          </p:nvSpPr>
          <p:spPr>
            <a:xfrm>
              <a:off x="1279056" y="272627"/>
              <a:ext cx="161716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Shiny, R Markdown, knitr, Sweave, LaTeX, .Rd files and more in Source Pane</a:t>
              </a:r>
            </a:p>
          </p:txBody>
        </p:sp>
        <p:sp>
          <p:nvSpPr>
            <p:cNvPr id="279" name="Check spelling"/>
            <p:cNvSpPr txBox="1"/>
            <p:nvPr/>
          </p:nvSpPr>
          <p:spPr>
            <a:xfrm>
              <a:off x="54568" y="779034"/>
              <a:ext cx="537055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Check spelling</a:t>
              </a:r>
            </a:p>
          </p:txBody>
        </p:sp>
        <p:sp>
          <p:nvSpPr>
            <p:cNvPr id="280" name="Render output"/>
            <p:cNvSpPr txBox="1"/>
            <p:nvPr/>
          </p:nvSpPr>
          <p:spPr>
            <a:xfrm>
              <a:off x="591883" y="779034"/>
              <a:ext cx="498984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Render output</a:t>
              </a:r>
            </a:p>
          </p:txBody>
        </p:sp>
        <p:sp>
          <p:nvSpPr>
            <p:cNvPr id="281" name="Choose output format"/>
            <p:cNvSpPr txBox="1"/>
            <p:nvPr/>
          </p:nvSpPr>
          <p:spPr>
            <a:xfrm>
              <a:off x="1097577" y="779034"/>
              <a:ext cx="5038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format</a:t>
              </a:r>
            </a:p>
          </p:txBody>
        </p:sp>
        <p:sp>
          <p:nvSpPr>
            <p:cNvPr id="282" name="Choose output location"/>
            <p:cNvSpPr txBox="1"/>
            <p:nvPr/>
          </p:nvSpPr>
          <p:spPr>
            <a:xfrm>
              <a:off x="1626991" y="779034"/>
              <a:ext cx="53705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location</a:t>
              </a:r>
            </a:p>
          </p:txBody>
        </p:sp>
        <p:sp>
          <p:nvSpPr>
            <p:cNvPr id="283" name="Insert code chunk"/>
            <p:cNvSpPr txBox="1"/>
            <p:nvPr/>
          </p:nvSpPr>
          <p:spPr>
            <a:xfrm>
              <a:off x="2159240" y="779034"/>
              <a:ext cx="438290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Insert code chunk</a:t>
              </a:r>
            </a:p>
          </p:txBody>
        </p:sp>
        <p:sp>
          <p:nvSpPr>
            <p:cNvPr id="284" name="Jump to previous chunk"/>
            <p:cNvSpPr txBox="1"/>
            <p:nvPr/>
          </p:nvSpPr>
          <p:spPr>
            <a:xfrm>
              <a:off x="244888" y="1701361"/>
              <a:ext cx="583058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previous chunk</a:t>
              </a:r>
            </a:p>
          </p:txBody>
        </p:sp>
        <p:sp>
          <p:nvSpPr>
            <p:cNvPr id="285" name="Jump to next chunk"/>
            <p:cNvSpPr txBox="1"/>
            <p:nvPr/>
          </p:nvSpPr>
          <p:spPr>
            <a:xfrm>
              <a:off x="765656" y="1701361"/>
              <a:ext cx="53705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next chunk</a:t>
              </a:r>
            </a:p>
          </p:txBody>
        </p:sp>
        <p:sp>
          <p:nvSpPr>
            <p:cNvPr id="286" name="Run selected lines"/>
            <p:cNvSpPr txBox="1"/>
            <p:nvPr/>
          </p:nvSpPr>
          <p:spPr>
            <a:xfrm>
              <a:off x="1267432" y="1701361"/>
              <a:ext cx="5707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selected lines</a:t>
              </a:r>
            </a:p>
          </p:txBody>
        </p:sp>
        <p:sp>
          <p:nvSpPr>
            <p:cNvPr id="287" name="Publish to server"/>
            <p:cNvSpPr txBox="1"/>
            <p:nvPr/>
          </p:nvSpPr>
          <p:spPr>
            <a:xfrm>
              <a:off x="1802747" y="1701361"/>
              <a:ext cx="56116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server</a:t>
              </a:r>
            </a:p>
          </p:txBody>
        </p:sp>
        <p:sp>
          <p:nvSpPr>
            <p:cNvPr id="288" name="Show file outline"/>
            <p:cNvSpPr txBox="1"/>
            <p:nvPr/>
          </p:nvSpPr>
          <p:spPr>
            <a:xfrm>
              <a:off x="2339998" y="170136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outline</a:t>
              </a:r>
            </a:p>
          </p:txBody>
        </p:sp>
        <p:sp>
          <p:nvSpPr>
            <p:cNvPr id="289" name="Set knitr chunk options"/>
            <p:cNvSpPr txBox="1"/>
            <p:nvPr/>
          </p:nvSpPr>
          <p:spPr>
            <a:xfrm>
              <a:off x="850474" y="2629782"/>
              <a:ext cx="602803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Set knitr chunk options</a:t>
              </a:r>
            </a:p>
          </p:txBody>
        </p:sp>
        <p:sp>
          <p:nvSpPr>
            <p:cNvPr id="290" name="Run this and all previous code chunks"/>
            <p:cNvSpPr txBox="1"/>
            <p:nvPr/>
          </p:nvSpPr>
          <p:spPr>
            <a:xfrm>
              <a:off x="1414770" y="2629782"/>
              <a:ext cx="768902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and all previous code chunks</a:t>
              </a:r>
            </a:p>
          </p:txBody>
        </p:sp>
        <p:sp>
          <p:nvSpPr>
            <p:cNvPr id="291" name="Run this code chunk"/>
            <p:cNvSpPr txBox="1"/>
            <p:nvPr/>
          </p:nvSpPr>
          <p:spPr>
            <a:xfrm>
              <a:off x="2192314" y="2629781"/>
              <a:ext cx="729482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code chunk</a:t>
              </a:r>
            </a:p>
          </p:txBody>
        </p:sp>
        <p:sp>
          <p:nvSpPr>
            <p:cNvPr id="292" name="Jump to chunk"/>
            <p:cNvSpPr txBox="1"/>
            <p:nvPr/>
          </p:nvSpPr>
          <p:spPr>
            <a:xfrm>
              <a:off x="311780" y="262978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chunk</a:t>
              </a:r>
            </a:p>
          </p:txBody>
        </p:sp>
        <p:sp>
          <p:nvSpPr>
            <p:cNvPr id="293" name="RStudio recognizes that files named app.R, server.R, ui.R, and global.R belong to a shiny app"/>
            <p:cNvSpPr txBox="1"/>
            <p:nvPr/>
          </p:nvSpPr>
          <p:spPr>
            <a:xfrm>
              <a:off x="96166" y="3843420"/>
              <a:ext cx="276523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RStudio recognizes that files named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app.R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server.R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, and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global.R</a:t>
              </a:r>
              <a:r>
                <a:t> belong to a shiny app</a:t>
              </a:r>
            </a:p>
          </p:txBody>
        </p:sp>
        <p:sp>
          <p:nvSpPr>
            <p:cNvPr id="294" name="Run app"/>
            <p:cNvSpPr txBox="1"/>
            <p:nvPr/>
          </p:nvSpPr>
          <p:spPr>
            <a:xfrm>
              <a:off x="610801" y="4483933"/>
              <a:ext cx="381456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app</a:t>
              </a:r>
            </a:p>
          </p:txBody>
        </p:sp>
        <p:sp>
          <p:nvSpPr>
            <p:cNvPr id="295" name="Choose location to view app"/>
            <p:cNvSpPr txBox="1"/>
            <p:nvPr/>
          </p:nvSpPr>
          <p:spPr>
            <a:xfrm>
              <a:off x="961913" y="4483933"/>
              <a:ext cx="672411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location to view app</a:t>
              </a:r>
            </a:p>
          </p:txBody>
        </p:sp>
        <p:sp>
          <p:nvSpPr>
            <p:cNvPr id="296" name="Publish to shinyapps.io or server"/>
            <p:cNvSpPr txBox="1"/>
            <p:nvPr/>
          </p:nvSpPr>
          <p:spPr>
            <a:xfrm>
              <a:off x="1593253" y="4483933"/>
              <a:ext cx="756326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shinyapps.io or server</a:t>
              </a:r>
            </a:p>
          </p:txBody>
        </p:sp>
        <p:sp>
          <p:nvSpPr>
            <p:cNvPr id="297" name="Manage publish accounts"/>
            <p:cNvSpPr txBox="1"/>
            <p:nvPr/>
          </p:nvSpPr>
          <p:spPr>
            <a:xfrm>
              <a:off x="2330898" y="4483933"/>
              <a:ext cx="602802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Manage publish accounts</a:t>
              </a:r>
            </a:p>
          </p:txBody>
        </p:sp>
        <p:sp>
          <p:nvSpPr>
            <p:cNvPr id="298" name="Access markdown guide at…"/>
            <p:cNvSpPr txBox="1"/>
            <p:nvPr/>
          </p:nvSpPr>
          <p:spPr>
            <a:xfrm>
              <a:off x="227424" y="2241305"/>
              <a:ext cx="227081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Access markdown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Markdown Quick Reference</a:t>
              </a:r>
            </a:p>
          </p:txBody>
        </p:sp>
        <p:grpSp>
          <p:nvGrpSpPr>
            <p:cNvPr id="305" name="Group"/>
            <p:cNvGrpSpPr/>
            <p:nvPr/>
          </p:nvGrpSpPr>
          <p:grpSpPr>
            <a:xfrm>
              <a:off x="461056" y="120473"/>
              <a:ext cx="799206" cy="664125"/>
              <a:chOff x="398321" y="0"/>
              <a:chExt cx="799204" cy="664123"/>
            </a:xfrm>
          </p:grpSpPr>
          <p:grpSp>
            <p:nvGrpSpPr>
              <p:cNvPr id="303" name="Group"/>
              <p:cNvGrpSpPr/>
              <p:nvPr/>
            </p:nvGrpSpPr>
            <p:grpSpPr>
              <a:xfrm>
                <a:off x="813078" y="0"/>
                <a:ext cx="384448" cy="627973"/>
                <a:chOff x="22799" y="0"/>
                <a:chExt cx="384447" cy="627972"/>
              </a:xfrm>
            </p:grpSpPr>
            <p:sp>
              <p:nvSpPr>
                <p:cNvPr id="299" name="Polygon"/>
                <p:cNvSpPr/>
                <p:nvPr/>
              </p:nvSpPr>
              <p:spPr>
                <a:xfrm>
                  <a:off x="32094" y="201721"/>
                  <a:ext cx="365858" cy="4224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sp>
              <p:nvSpPr>
                <p:cNvPr id="300" name="Circle"/>
                <p:cNvSpPr/>
                <p:nvPr/>
              </p:nvSpPr>
              <p:spPr>
                <a:xfrm>
                  <a:off x="22799" y="0"/>
                  <a:ext cx="384448" cy="384448"/>
                </a:xfrm>
                <a:prstGeom prst="ellipse">
                  <a:avLst/>
                </a:prstGeom>
                <a:gradFill flip="none" rotWithShape="1">
                  <a:gsLst>
                    <a:gs pos="22124">
                      <a:srgbClr val="FFFFFF"/>
                    </a:gs>
                    <a:gs pos="60279">
                      <a:srgbClr val="FFFFFF">
                        <a:alpha val="5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01" name="Polygon"/>
                <p:cNvSpPr/>
                <p:nvPr/>
              </p:nvSpPr>
              <p:spPr>
                <a:xfrm>
                  <a:off x="28807" y="197926"/>
                  <a:ext cx="372432" cy="4300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pic>
              <p:nvPicPr>
                <p:cNvPr id="302" name="LaTeX_logo.png" descr="LaTeX_logo.png"/>
                <p:cNvPicPr>
                  <a:picLocks noChangeAspect="1"/>
                </p:cNvPicPr>
                <p:nvPr/>
              </p:nvPicPr>
              <p:blipFill>
                <a:blip r:embed="rId24">
                  <a:extLst/>
                </a:blip>
                <a:stretch>
                  <a:fillRect/>
                </a:stretch>
              </p:blipFill>
              <p:spPr>
                <a:xfrm>
                  <a:off x="53505" y="360402"/>
                  <a:ext cx="323036" cy="13459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304" name="shiny-hexbin-sticker-from-rstudio.png" descr="shiny-hexbin-sticker-from-rstudio.png"/>
              <p:cNvPicPr>
                <a:picLocks noChangeAspect="1"/>
              </p:cNvPicPr>
              <p:nvPr/>
            </p:nvPicPr>
            <p:blipFill>
              <a:blip r:embed="rId25">
                <a:extLst/>
              </a:blip>
              <a:stretch>
                <a:fillRect/>
              </a:stretch>
            </p:blipFill>
            <p:spPr>
              <a:xfrm>
                <a:off x="398321" y="182103"/>
                <a:ext cx="430792" cy="4820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06" name="Line"/>
            <p:cNvSpPr/>
            <p:nvPr/>
          </p:nvSpPr>
          <p:spPr>
            <a:xfrm flipV="1">
              <a:off x="2252564" y="4413900"/>
              <a:ext cx="287198" cy="21489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 flipV="1">
              <a:off x="1506830" y="4417298"/>
              <a:ext cx="936087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 flipV="1">
              <a:off x="877580" y="4404329"/>
              <a:ext cx="1201198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 flipH="1" flipV="1">
              <a:off x="2668451" y="4420671"/>
              <a:ext cx="3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 flipH="1" flipV="1">
              <a:off x="2810322" y="1581219"/>
              <a:ext cx="2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 flipV="1">
              <a:off x="2291301" y="1596744"/>
              <a:ext cx="263097" cy="1666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1590943" y="1585907"/>
              <a:ext cx="656904" cy="2041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 flipV="1">
              <a:off x="1130531" y="1582684"/>
              <a:ext cx="957108" cy="1866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 flipV="1">
              <a:off x="556061" y="1572395"/>
              <a:ext cx="1366732" cy="1824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384593" y="1145005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813636" y="1158788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 flipH="1">
              <a:off x="1297270" y="1279971"/>
              <a:ext cx="3" cy="2090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 flipH="1">
              <a:off x="1500515" y="1267243"/>
              <a:ext cx="185852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 flipH="1">
              <a:off x="1886301" y="1264697"/>
              <a:ext cx="330457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H="1">
              <a:off x="644441" y="2976740"/>
              <a:ext cx="2" cy="6910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1151506" y="3121164"/>
              <a:ext cx="1366731" cy="18241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2147765" y="3018371"/>
              <a:ext cx="489656" cy="2488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2549625" y="2976801"/>
              <a:ext cx="224545" cy="2970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7098110" y="6956591"/>
            <a:ext cx="3209325" cy="1412037"/>
            <a:chOff x="0" y="173960"/>
            <a:chExt cx="3209324" cy="1412036"/>
          </a:xfrm>
        </p:grpSpPr>
        <p:pic>
          <p:nvPicPr>
            <p:cNvPr id="325" name="Screen Shot 2015-12-28 at 4.24.17 PM.png" descr="Screen Shot 2015-12-28 at 4.24.17 PM.png"/>
            <p:cNvPicPr>
              <a:picLocks noChangeAspect="1"/>
            </p:cNvPicPr>
            <p:nvPr/>
          </p:nvPicPr>
          <p:blipFill>
            <a:blip r:embed="rId26">
              <a:extLst/>
            </a:blip>
            <a:srcRect l="0" t="0" r="0" b="0"/>
            <a:stretch>
              <a:fillRect/>
            </a:stretch>
          </p:blipFill>
          <p:spPr>
            <a:xfrm>
              <a:off x="769530" y="787690"/>
              <a:ext cx="2336222" cy="76158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326" name="gitIconLarge.png" descr="gitIconLarge.png"/>
            <p:cNvPicPr>
              <a:picLocks noChangeAspect="1"/>
            </p:cNvPicPr>
            <p:nvPr/>
          </p:nvPicPr>
          <p:blipFill>
            <a:blip r:embed="rId27">
              <a:extLst/>
            </a:blip>
            <a:srcRect l="0" t="0" r="0" b="0"/>
            <a:stretch>
              <a:fillRect/>
            </a:stretch>
          </p:blipFill>
          <p:spPr>
            <a:xfrm>
              <a:off x="0" y="273453"/>
              <a:ext cx="381953" cy="416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Stage files:"/>
            <p:cNvSpPr txBox="1"/>
            <p:nvPr/>
          </p:nvSpPr>
          <p:spPr>
            <a:xfrm>
              <a:off x="315956" y="383344"/>
              <a:ext cx="486022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Stage files:</a:t>
              </a:r>
            </a:p>
          </p:txBody>
        </p:sp>
        <p:sp>
          <p:nvSpPr>
            <p:cNvPr id="328" name="Show file diff"/>
            <p:cNvSpPr txBox="1"/>
            <p:nvPr/>
          </p:nvSpPr>
          <p:spPr>
            <a:xfrm>
              <a:off x="791147" y="374039"/>
              <a:ext cx="587380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diff</a:t>
              </a:r>
            </a:p>
          </p:txBody>
        </p:sp>
        <p:sp>
          <p:nvSpPr>
            <p:cNvPr id="329" name="Commit staged files"/>
            <p:cNvSpPr txBox="1"/>
            <p:nvPr/>
          </p:nvSpPr>
          <p:spPr>
            <a:xfrm>
              <a:off x="1419207" y="374039"/>
              <a:ext cx="700959" cy="404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Commit staged files</a:t>
              </a:r>
            </a:p>
          </p:txBody>
        </p:sp>
        <p:sp>
          <p:nvSpPr>
            <p:cNvPr id="330" name="Push/Pull  to remote"/>
            <p:cNvSpPr txBox="1"/>
            <p:nvPr/>
          </p:nvSpPr>
          <p:spPr>
            <a:xfrm>
              <a:off x="2057597" y="359889"/>
              <a:ext cx="668719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Push/Pull  to remote</a:t>
              </a:r>
            </a:p>
          </p:txBody>
        </p:sp>
        <p:sp>
          <p:nvSpPr>
            <p:cNvPr id="331" name="View History"/>
            <p:cNvSpPr txBox="1"/>
            <p:nvPr/>
          </p:nvSpPr>
          <p:spPr>
            <a:xfrm>
              <a:off x="2704834" y="383344"/>
              <a:ext cx="504491" cy="409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View History</a:t>
              </a:r>
            </a:p>
          </p:txBody>
        </p:sp>
        <p:sp>
          <p:nvSpPr>
            <p:cNvPr id="332" name="current branch"/>
            <p:cNvSpPr txBox="1"/>
            <p:nvPr/>
          </p:nvSpPr>
          <p:spPr>
            <a:xfrm>
              <a:off x="2645110" y="1195147"/>
              <a:ext cx="504490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current branch</a:t>
              </a:r>
            </a:p>
          </p:txBody>
        </p:sp>
        <p:sp>
          <p:nvSpPr>
            <p:cNvPr id="333" name="Added…"/>
            <p:cNvSpPr txBox="1"/>
            <p:nvPr/>
          </p:nvSpPr>
          <p:spPr>
            <a:xfrm>
              <a:off x="45447" y="785820"/>
              <a:ext cx="780009" cy="78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Added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Deleted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Modified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Renamed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Untracked</a:t>
              </a:r>
            </a:p>
          </p:txBody>
        </p:sp>
        <p:sp>
          <p:nvSpPr>
            <p:cNvPr id="334" name="Turn on at Tools &gt; Project Options &gt; Git/SVN"/>
            <p:cNvSpPr txBox="1"/>
            <p:nvPr/>
          </p:nvSpPr>
          <p:spPr>
            <a:xfrm>
              <a:off x="427920" y="173960"/>
              <a:ext cx="2491611" cy="260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on at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Tools &gt; Project Options &gt; Git/SVN</a:t>
              </a:r>
            </a:p>
          </p:txBody>
        </p:sp>
        <p:sp>
          <p:nvSpPr>
            <p:cNvPr id="335" name="Open shell to type commands"/>
            <p:cNvSpPr txBox="1"/>
            <p:nvPr/>
          </p:nvSpPr>
          <p:spPr>
            <a:xfrm>
              <a:off x="792761" y="1190141"/>
              <a:ext cx="990823" cy="39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shell to type commands</a:t>
              </a:r>
            </a:p>
          </p:txBody>
        </p:sp>
        <p:sp>
          <p:nvSpPr>
            <p:cNvPr id="336" name="Line"/>
            <p:cNvSpPr/>
            <p:nvPr/>
          </p:nvSpPr>
          <p:spPr>
            <a:xfrm>
              <a:off x="1649349" y="1392034"/>
              <a:ext cx="456639" cy="108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 flipH="1" flipV="1">
              <a:off x="2833763" y="996027"/>
              <a:ext cx="3" cy="2721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582400" y="737534"/>
              <a:ext cx="273838" cy="4102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896432" y="734028"/>
              <a:ext cx="50799" cy="2086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H="1">
              <a:off x="1354560" y="712898"/>
              <a:ext cx="127003" cy="23407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 flipH="1">
              <a:off x="1652614" y="709371"/>
              <a:ext cx="494060" cy="2220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 flipH="1">
              <a:off x="1904177" y="727673"/>
              <a:ext cx="883981" cy="2093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3" name="A"/>
            <p:cNvSpPr/>
            <p:nvPr/>
          </p:nvSpPr>
          <p:spPr>
            <a:xfrm>
              <a:off x="68321" y="86562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38D3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4" name="D"/>
            <p:cNvSpPr/>
            <p:nvPr/>
          </p:nvSpPr>
          <p:spPr>
            <a:xfrm>
              <a:off x="68321" y="1005266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5" name="M"/>
            <p:cNvSpPr/>
            <p:nvPr/>
          </p:nvSpPr>
          <p:spPr>
            <a:xfrm>
              <a:off x="68321" y="1144903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41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346" name="R"/>
            <p:cNvSpPr/>
            <p:nvPr/>
          </p:nvSpPr>
          <p:spPr>
            <a:xfrm>
              <a:off x="68321" y="1284541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AB27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347" name="?"/>
            <p:cNvSpPr/>
            <p:nvPr/>
          </p:nvSpPr>
          <p:spPr>
            <a:xfrm>
              <a:off x="68321" y="142417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D3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3531993" y="2614328"/>
            <a:ext cx="1782327" cy="2850480"/>
            <a:chOff x="-4315" y="-13803"/>
            <a:chExt cx="1782325" cy="2850478"/>
          </a:xfrm>
        </p:grpSpPr>
        <p:pic>
          <p:nvPicPr>
            <p:cNvPr id="349" name="Screen Shot 2015-12-31 at 12.12.07 PM.png" descr="Screen Shot 2015-12-31 at 12.12.07 PM.png"/>
            <p:cNvPicPr>
              <a:picLocks noChangeAspect="1"/>
            </p:cNvPicPr>
            <p:nvPr/>
          </p:nvPicPr>
          <p:blipFill>
            <a:blip r:embed="rId28">
              <a:extLst/>
            </a:blip>
            <a:srcRect l="0" t="0" r="0" b="0"/>
            <a:stretch>
              <a:fillRect/>
            </a:stretch>
          </p:blipFill>
          <p:spPr>
            <a:xfrm>
              <a:off x="-4316" y="-13804"/>
              <a:ext cx="1782326" cy="2850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52" name="Group"/>
            <p:cNvGrpSpPr/>
            <p:nvPr/>
          </p:nvGrpSpPr>
          <p:grpSpPr>
            <a:xfrm>
              <a:off x="347872" y="2200632"/>
              <a:ext cx="933051" cy="357767"/>
              <a:chOff x="0" y="0"/>
              <a:chExt cx="933049" cy="357765"/>
            </a:xfrm>
          </p:grpSpPr>
          <p:pic>
            <p:nvPicPr>
              <p:cNvPr id="350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1509" t="2620" r="33472" b="49673"/>
              <a:stretch>
                <a:fillRect/>
              </a:stretch>
            </p:blipFill>
            <p:spPr>
              <a:xfrm>
                <a:off x="0" y="0"/>
                <a:ext cx="933050" cy="357766"/>
              </a:xfrm>
              <a:prstGeom prst="rect">
                <a:avLst/>
              </a:prstGeom>
              <a:ln w="6350" cap="flat">
                <a:solidFill>
                  <a:srgbClr val="A6AAA9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51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57891" t="4101" r="2867" b="50921"/>
              <a:stretch>
                <a:fillRect/>
              </a:stretch>
            </p:blipFill>
            <p:spPr>
              <a:xfrm>
                <a:off x="359977" y="8591"/>
                <a:ext cx="570324" cy="3415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54" name="Screen Shot 2015-12-29 at 10.22.49 AM.png" descr="Screen Shot 2015-12-29 at 10.22.49 A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3844763" y="2627832"/>
            <a:ext cx="1073841" cy="168747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earch inside environment"/>
          <p:cNvSpPr txBox="1"/>
          <p:nvPr/>
        </p:nvSpPr>
        <p:spPr>
          <a:xfrm>
            <a:off x="9317613" y="269698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inside environment</a:t>
            </a:r>
          </a:p>
        </p:txBody>
      </p:sp>
      <p:sp>
        <p:nvSpPr>
          <p:cNvPr id="356" name="Syntax highlighting based on your file's extension"/>
          <p:cNvSpPr txBox="1"/>
          <p:nvPr/>
        </p:nvSpPr>
        <p:spPr>
          <a:xfrm>
            <a:off x="5485210" y="3777866"/>
            <a:ext cx="145868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Syntax highlighting based on your file's extension</a:t>
            </a:r>
          </a:p>
        </p:txBody>
      </p:sp>
      <p:sp>
        <p:nvSpPr>
          <p:cNvPr id="357" name="Code diagnostics that appear in the margin. Hover over diagnostic symbols for details."/>
          <p:cNvSpPr txBox="1"/>
          <p:nvPr/>
        </p:nvSpPr>
        <p:spPr>
          <a:xfrm>
            <a:off x="4609455" y="3419414"/>
            <a:ext cx="236806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Code diagnostics that appear in the margin. Hover over diagnostic symbols for details.</a:t>
            </a:r>
          </a:p>
        </p:txBody>
      </p:sp>
      <p:sp>
        <p:nvSpPr>
          <p:cNvPr id="358" name="Tab completion to finish function names, file paths, arguments, and more."/>
          <p:cNvSpPr txBox="1"/>
          <p:nvPr/>
        </p:nvSpPr>
        <p:spPr>
          <a:xfrm>
            <a:off x="5485210" y="4134221"/>
            <a:ext cx="1527297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Tab completion to finish function names, file paths, arguments, and more.</a:t>
            </a:r>
          </a:p>
        </p:txBody>
      </p:sp>
      <p:sp>
        <p:nvSpPr>
          <p:cNvPr id="359" name="Multi-language code snippets to quickly use common blocks of code."/>
          <p:cNvSpPr txBox="1"/>
          <p:nvPr/>
        </p:nvSpPr>
        <p:spPr>
          <a:xfrm>
            <a:off x="5485210" y="4649172"/>
            <a:ext cx="1564856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Multi-language code snippets to quickly use common blocks of code.</a:t>
            </a:r>
          </a:p>
        </p:txBody>
      </p:sp>
      <p:sp>
        <p:nvSpPr>
          <p:cNvPr id="360" name="Open in new window"/>
          <p:cNvSpPr txBox="1"/>
          <p:nvPr/>
        </p:nvSpPr>
        <p:spPr>
          <a:xfrm>
            <a:off x="4110580" y="1455343"/>
            <a:ext cx="84641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new window</a:t>
            </a:r>
          </a:p>
        </p:txBody>
      </p:sp>
      <p:sp>
        <p:nvSpPr>
          <p:cNvPr id="361" name="Save"/>
          <p:cNvSpPr txBox="1"/>
          <p:nvPr/>
        </p:nvSpPr>
        <p:spPr>
          <a:xfrm>
            <a:off x="4905801" y="1455343"/>
            <a:ext cx="402015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</a:t>
            </a:r>
          </a:p>
        </p:txBody>
      </p:sp>
      <p:sp>
        <p:nvSpPr>
          <p:cNvPr id="362" name="Find and replace"/>
          <p:cNvSpPr txBox="1"/>
          <p:nvPr/>
        </p:nvSpPr>
        <p:spPr>
          <a:xfrm>
            <a:off x="5245448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Find and replace</a:t>
            </a:r>
          </a:p>
        </p:txBody>
      </p:sp>
      <p:sp>
        <p:nvSpPr>
          <p:cNvPr id="363" name="Compile as notebook"/>
          <p:cNvSpPr txBox="1"/>
          <p:nvPr/>
        </p:nvSpPr>
        <p:spPr>
          <a:xfrm>
            <a:off x="5847061" y="1455343"/>
            <a:ext cx="73777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Compile as notebook</a:t>
            </a:r>
          </a:p>
        </p:txBody>
      </p:sp>
      <p:sp>
        <p:nvSpPr>
          <p:cNvPr id="364" name="Run selected code"/>
          <p:cNvSpPr txBox="1"/>
          <p:nvPr/>
        </p:nvSpPr>
        <p:spPr>
          <a:xfrm>
            <a:off x="6565311" y="1455343"/>
            <a:ext cx="73777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selected code</a:t>
            </a:r>
          </a:p>
        </p:txBody>
      </p:sp>
      <p:sp>
        <p:nvSpPr>
          <p:cNvPr id="365" name="Re-run previous code"/>
          <p:cNvSpPr txBox="1"/>
          <p:nvPr/>
        </p:nvSpPr>
        <p:spPr>
          <a:xfrm>
            <a:off x="4682495" y="2690646"/>
            <a:ext cx="88633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Re-run previous code</a:t>
            </a:r>
          </a:p>
        </p:txBody>
      </p:sp>
      <p:sp>
        <p:nvSpPr>
          <p:cNvPr id="366" name="Source with or without Echo"/>
          <p:cNvSpPr txBox="1"/>
          <p:nvPr/>
        </p:nvSpPr>
        <p:spPr>
          <a:xfrm>
            <a:off x="5548143" y="2690646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Source with or without Echo</a:t>
            </a:r>
          </a:p>
        </p:txBody>
      </p:sp>
      <p:sp>
        <p:nvSpPr>
          <p:cNvPr id="367" name="Show file outline"/>
          <p:cNvSpPr txBox="1"/>
          <p:nvPr/>
        </p:nvSpPr>
        <p:spPr>
          <a:xfrm>
            <a:off x="6414170" y="2690646"/>
            <a:ext cx="63529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368" name="Jump to function in file"/>
          <p:cNvSpPr txBox="1"/>
          <p:nvPr/>
        </p:nvSpPr>
        <p:spPr>
          <a:xfrm>
            <a:off x="3836568" y="5145268"/>
            <a:ext cx="138444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Jump to function in file </a:t>
            </a:r>
          </a:p>
        </p:txBody>
      </p:sp>
      <p:sp>
        <p:nvSpPr>
          <p:cNvPr id="369" name="Change file type"/>
          <p:cNvSpPr txBox="1"/>
          <p:nvPr/>
        </p:nvSpPr>
        <p:spPr>
          <a:xfrm>
            <a:off x="6032453" y="5130813"/>
            <a:ext cx="104286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file type</a:t>
            </a:r>
          </a:p>
        </p:txBody>
      </p:sp>
      <p:sp>
        <p:nvSpPr>
          <p:cNvPr id="370" name="Navigate tabs"/>
          <p:cNvSpPr txBox="1"/>
          <p:nvPr/>
        </p:nvSpPr>
        <p:spPr>
          <a:xfrm>
            <a:off x="3525203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tabs</a:t>
            </a:r>
          </a:p>
        </p:txBody>
      </p:sp>
      <p:sp>
        <p:nvSpPr>
          <p:cNvPr id="371" name="A File browser keyed to your working directory. Click on file or directory name to open."/>
          <p:cNvSpPr txBox="1"/>
          <p:nvPr/>
        </p:nvSpPr>
        <p:spPr>
          <a:xfrm>
            <a:off x="7038160" y="6122635"/>
            <a:ext cx="266996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A File browser keyed to your working directory. Click on file or directory name to open.</a:t>
            </a:r>
          </a:p>
        </p:txBody>
      </p:sp>
      <p:sp>
        <p:nvSpPr>
          <p:cNvPr id="372" name="Path to displayed directory"/>
          <p:cNvSpPr txBox="1"/>
          <p:nvPr/>
        </p:nvSpPr>
        <p:spPr>
          <a:xfrm>
            <a:off x="7038160" y="5690251"/>
            <a:ext cx="1615509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Path to displayed directory</a:t>
            </a:r>
          </a:p>
        </p:txBody>
      </p:sp>
      <p:sp>
        <p:nvSpPr>
          <p:cNvPr id="373" name="Upload file"/>
          <p:cNvSpPr txBox="1"/>
          <p:nvPr/>
        </p:nvSpPr>
        <p:spPr>
          <a:xfrm>
            <a:off x="7524691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Upload file </a:t>
            </a:r>
          </a:p>
        </p:txBody>
      </p:sp>
      <p:sp>
        <p:nvSpPr>
          <p:cNvPr id="374" name="Create folder"/>
          <p:cNvSpPr txBox="1"/>
          <p:nvPr/>
        </p:nvSpPr>
        <p:spPr>
          <a:xfrm>
            <a:off x="7038160" y="5282501"/>
            <a:ext cx="46191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folder</a:t>
            </a:r>
          </a:p>
        </p:txBody>
      </p:sp>
      <p:sp>
        <p:nvSpPr>
          <p:cNvPr id="375" name="Delete file"/>
          <p:cNvSpPr txBox="1"/>
          <p:nvPr/>
        </p:nvSpPr>
        <p:spPr>
          <a:xfrm>
            <a:off x="7986992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file </a:t>
            </a:r>
          </a:p>
        </p:txBody>
      </p:sp>
      <p:sp>
        <p:nvSpPr>
          <p:cNvPr id="376" name="Rename file"/>
          <p:cNvSpPr txBox="1"/>
          <p:nvPr/>
        </p:nvSpPr>
        <p:spPr>
          <a:xfrm>
            <a:off x="8404218" y="5282501"/>
            <a:ext cx="56600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Rename file </a:t>
            </a:r>
          </a:p>
        </p:txBody>
      </p:sp>
      <p:sp>
        <p:nvSpPr>
          <p:cNvPr id="377" name="Change  directory"/>
          <p:cNvSpPr txBox="1"/>
          <p:nvPr/>
        </p:nvSpPr>
        <p:spPr>
          <a:xfrm>
            <a:off x="9829251" y="5282501"/>
            <a:ext cx="61448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 directory</a:t>
            </a:r>
          </a:p>
        </p:txBody>
      </p:sp>
      <p:sp>
        <p:nvSpPr>
          <p:cNvPr id="378" name="Displays saved objects by type with short description"/>
          <p:cNvSpPr txBox="1"/>
          <p:nvPr/>
        </p:nvSpPr>
        <p:spPr>
          <a:xfrm>
            <a:off x="7076260" y="4248736"/>
            <a:ext cx="159997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Displays saved objects by type with short description</a:t>
            </a:r>
          </a:p>
        </p:txBody>
      </p:sp>
      <p:sp>
        <p:nvSpPr>
          <p:cNvPr id="379" name="View function source code"/>
          <p:cNvSpPr txBox="1"/>
          <p:nvPr/>
        </p:nvSpPr>
        <p:spPr>
          <a:xfrm>
            <a:off x="9557105" y="4248736"/>
            <a:ext cx="85254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function source code</a:t>
            </a:r>
          </a:p>
        </p:txBody>
      </p:sp>
      <p:sp>
        <p:nvSpPr>
          <p:cNvPr id="380" name="View in data viewer"/>
          <p:cNvSpPr txBox="1"/>
          <p:nvPr/>
        </p:nvSpPr>
        <p:spPr>
          <a:xfrm>
            <a:off x="8827249" y="4248736"/>
            <a:ext cx="7403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in data viewer</a:t>
            </a:r>
          </a:p>
        </p:txBody>
      </p:sp>
      <p:sp>
        <p:nvSpPr>
          <p:cNvPr id="381" name="Load workspace"/>
          <p:cNvSpPr txBox="1"/>
          <p:nvPr/>
        </p:nvSpPr>
        <p:spPr>
          <a:xfrm>
            <a:off x="7027815" y="2691464"/>
            <a:ext cx="76200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Load workspace</a:t>
            </a:r>
          </a:p>
        </p:txBody>
      </p:sp>
      <p:sp>
        <p:nvSpPr>
          <p:cNvPr id="382" name="Save workspace"/>
          <p:cNvSpPr txBox="1"/>
          <p:nvPr/>
        </p:nvSpPr>
        <p:spPr>
          <a:xfrm>
            <a:off x="7739921" y="2690500"/>
            <a:ext cx="81034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 workspace</a:t>
            </a:r>
          </a:p>
        </p:txBody>
      </p:sp>
      <p:sp>
        <p:nvSpPr>
          <p:cNvPr id="383" name="Import data with wizard"/>
          <p:cNvSpPr txBox="1"/>
          <p:nvPr/>
        </p:nvSpPr>
        <p:spPr>
          <a:xfrm>
            <a:off x="7227443" y="1455343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Import data</a:t>
            </a:r>
            <a:r>
              <a:t> with wizard</a:t>
            </a:r>
          </a:p>
        </p:txBody>
      </p:sp>
      <p:sp>
        <p:nvSpPr>
          <p:cNvPr id="384" name="Delete all saved objects"/>
          <p:cNvSpPr txBox="1"/>
          <p:nvPr/>
        </p:nvSpPr>
        <p:spPr>
          <a:xfrm>
            <a:off x="8437384" y="269315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saved objects</a:t>
            </a:r>
          </a:p>
        </p:txBody>
      </p:sp>
      <p:sp>
        <p:nvSpPr>
          <p:cNvPr id="385" name="Display objects as list or grid"/>
          <p:cNvSpPr txBox="1"/>
          <p:nvPr/>
        </p:nvSpPr>
        <p:spPr>
          <a:xfrm>
            <a:off x="9484136" y="3063768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 objects as list or grid</a:t>
            </a:r>
          </a:p>
        </p:txBody>
      </p:sp>
      <p:sp>
        <p:nvSpPr>
          <p:cNvPr id="386" name="Choose environment to display from list of parent environments"/>
          <p:cNvSpPr txBox="1"/>
          <p:nvPr/>
        </p:nvSpPr>
        <p:spPr>
          <a:xfrm>
            <a:off x="7052377" y="3063768"/>
            <a:ext cx="2140398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Choose environment to display from list of parent environments</a:t>
            </a:r>
          </a:p>
        </p:txBody>
      </p:sp>
      <p:sp>
        <p:nvSpPr>
          <p:cNvPr id="387" name="History of past commands to run/copy"/>
          <p:cNvSpPr txBox="1"/>
          <p:nvPr/>
        </p:nvSpPr>
        <p:spPr>
          <a:xfrm>
            <a:off x="8078311" y="1455343"/>
            <a:ext cx="104225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History of past commands to run/copy</a:t>
            </a:r>
          </a:p>
        </p:txBody>
      </p:sp>
      <p:sp>
        <p:nvSpPr>
          <p:cNvPr id="388" name="Display .RPres slideshows…"/>
          <p:cNvSpPr txBox="1"/>
          <p:nvPr/>
        </p:nvSpPr>
        <p:spPr>
          <a:xfrm>
            <a:off x="8959474" y="1455343"/>
            <a:ext cx="1450184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Display .RPres slideshows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File &gt; New  File &gt;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R Presentation</a:t>
            </a:r>
          </a:p>
        </p:txBody>
      </p:sp>
      <p:sp>
        <p:nvSpPr>
          <p:cNvPr id="389" name="Working Directory"/>
          <p:cNvSpPr txBox="1"/>
          <p:nvPr/>
        </p:nvSpPr>
        <p:spPr>
          <a:xfrm>
            <a:off x="5056511" y="5817835"/>
            <a:ext cx="614483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Working Directory</a:t>
            </a:r>
          </a:p>
        </p:txBody>
      </p:sp>
      <p:sp>
        <p:nvSpPr>
          <p:cNvPr id="390" name="Maximize, minimize panes"/>
          <p:cNvSpPr txBox="1"/>
          <p:nvPr/>
        </p:nvSpPr>
        <p:spPr>
          <a:xfrm>
            <a:off x="6072845" y="5817835"/>
            <a:ext cx="93127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Maximize, minimize panes</a:t>
            </a:r>
          </a:p>
        </p:txBody>
      </p:sp>
      <p:sp>
        <p:nvSpPr>
          <p:cNvPr id="391" name="Drag pane boundaries"/>
          <p:cNvSpPr txBox="1"/>
          <p:nvPr/>
        </p:nvSpPr>
        <p:spPr>
          <a:xfrm>
            <a:off x="6072845" y="6137240"/>
            <a:ext cx="762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Drag pane boundaries</a:t>
            </a:r>
          </a:p>
        </p:txBody>
      </p:sp>
      <p:pic>
        <p:nvPicPr>
          <p:cNvPr id="392" name="Screen Shot 2015-12-28 at 11.55.49 AM.png" descr="Screen Shot 2015-12-28 at 11.55.49 AM.png"/>
          <p:cNvPicPr>
            <a:picLocks noChangeAspect="1"/>
          </p:cNvPicPr>
          <p:nvPr/>
        </p:nvPicPr>
        <p:blipFill>
          <a:blip r:embed="rId31">
            <a:extLst/>
          </a:blip>
          <a:srcRect l="50829" t="16061" r="887" b="68556"/>
          <a:stretch>
            <a:fillRect/>
          </a:stretch>
        </p:blipFill>
        <p:spPr>
          <a:xfrm>
            <a:off x="7042696" y="3477794"/>
            <a:ext cx="3358833" cy="703114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Line"/>
          <p:cNvSpPr/>
          <p:nvPr/>
        </p:nvSpPr>
        <p:spPr>
          <a:xfrm flipH="1">
            <a:off x="4771394" y="6296593"/>
            <a:ext cx="312780" cy="11142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4" name="Line"/>
          <p:cNvSpPr/>
          <p:nvPr/>
        </p:nvSpPr>
        <p:spPr>
          <a:xfrm>
            <a:off x="6691180" y="6283279"/>
            <a:ext cx="304183" cy="114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5" name="Line"/>
          <p:cNvSpPr/>
          <p:nvPr/>
        </p:nvSpPr>
        <p:spPr>
          <a:xfrm flipH="1">
            <a:off x="7497616" y="1821673"/>
            <a:ext cx="196289" cy="69522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6" name="Line"/>
          <p:cNvSpPr/>
          <p:nvPr/>
        </p:nvSpPr>
        <p:spPr>
          <a:xfrm flipH="1">
            <a:off x="7783124" y="1938816"/>
            <a:ext cx="352459" cy="4188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7" name="Line"/>
          <p:cNvSpPr/>
          <p:nvPr/>
        </p:nvSpPr>
        <p:spPr>
          <a:xfrm flipH="1">
            <a:off x="8709565" y="1942372"/>
            <a:ext cx="582998" cy="42332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8" name="Line"/>
          <p:cNvSpPr/>
          <p:nvPr/>
        </p:nvSpPr>
        <p:spPr>
          <a:xfrm flipH="1" flipV="1">
            <a:off x="7117237" y="2594735"/>
            <a:ext cx="3" cy="1567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9" name="Line"/>
          <p:cNvSpPr/>
          <p:nvPr/>
        </p:nvSpPr>
        <p:spPr>
          <a:xfrm flipH="1" rot="16139859">
            <a:off x="7510149" y="2358475"/>
            <a:ext cx="198109" cy="62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770" y="21408"/>
                  <a:pt x="16126" y="21000"/>
                  <a:pt x="13925" y="20405"/>
                </a:cubicBezTo>
                <a:cubicBezTo>
                  <a:pt x="4134" y="17759"/>
                  <a:pt x="5607" y="13315"/>
                  <a:pt x="5319" y="9394"/>
                </a:cubicBezTo>
                <a:cubicBezTo>
                  <a:pt x="5085" y="6213"/>
                  <a:pt x="3319" y="3047"/>
                  <a:pt x="0" y="0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0" name="Line"/>
          <p:cNvSpPr/>
          <p:nvPr/>
        </p:nvSpPr>
        <p:spPr>
          <a:xfrm flipH="1" flipV="1">
            <a:off x="8147536" y="2565827"/>
            <a:ext cx="448748" cy="18907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1" name="Line"/>
          <p:cNvSpPr/>
          <p:nvPr/>
        </p:nvSpPr>
        <p:spPr>
          <a:xfrm flipH="1" flipV="1">
            <a:off x="7749342" y="2712563"/>
            <a:ext cx="3" cy="3981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2" name="Line"/>
          <p:cNvSpPr/>
          <p:nvPr/>
        </p:nvSpPr>
        <p:spPr>
          <a:xfrm flipV="1">
            <a:off x="10212809" y="2570751"/>
            <a:ext cx="337" cy="563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3" name="Line"/>
          <p:cNvSpPr/>
          <p:nvPr/>
        </p:nvSpPr>
        <p:spPr>
          <a:xfrm flipH="1" rot="17082001">
            <a:off x="9980591" y="2810537"/>
            <a:ext cx="299771" cy="59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58" fill="norm" stroke="1" extrusionOk="0">
                <a:moveTo>
                  <a:pt x="21600" y="8830"/>
                </a:moveTo>
                <a:cubicBezTo>
                  <a:pt x="21405" y="10278"/>
                  <a:pt x="21178" y="11625"/>
                  <a:pt x="20924" y="12848"/>
                </a:cubicBezTo>
                <a:cubicBezTo>
                  <a:pt x="19664" y="18916"/>
                  <a:pt x="17851" y="21600"/>
                  <a:pt x="16089" y="20007"/>
                </a:cubicBez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4" name="Line"/>
          <p:cNvSpPr/>
          <p:nvPr/>
        </p:nvSpPr>
        <p:spPr>
          <a:xfrm flipV="1">
            <a:off x="9301678" y="3661491"/>
            <a:ext cx="911259" cy="6347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5" name="Line"/>
          <p:cNvSpPr/>
          <p:nvPr/>
        </p:nvSpPr>
        <p:spPr>
          <a:xfrm flipV="1">
            <a:off x="10025578" y="4131391"/>
            <a:ext cx="200059" cy="1521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6" name="Line"/>
          <p:cNvSpPr/>
          <p:nvPr/>
        </p:nvSpPr>
        <p:spPr>
          <a:xfrm flipH="1" flipV="1">
            <a:off x="7129937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7" name="Line"/>
          <p:cNvSpPr/>
          <p:nvPr/>
        </p:nvSpPr>
        <p:spPr>
          <a:xfrm flipH="1" flipV="1">
            <a:off x="781523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8" name="Line"/>
          <p:cNvSpPr/>
          <p:nvPr/>
        </p:nvSpPr>
        <p:spPr>
          <a:xfrm flipH="1" flipV="1">
            <a:off x="8218250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9" name="Line"/>
          <p:cNvSpPr/>
          <p:nvPr/>
        </p:nvSpPr>
        <p:spPr>
          <a:xfrm flipH="1" flipV="1">
            <a:off x="860010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10" name="Screen Shot 2015-12-28 at 12.37.02 PM.png" descr="Screen Shot 2015-12-28 at 12.37.02 PM.png"/>
          <p:cNvPicPr>
            <a:picLocks noChangeAspect="1"/>
          </p:cNvPicPr>
          <p:nvPr/>
        </p:nvPicPr>
        <p:blipFill>
          <a:blip r:embed="rId32">
            <a:extLst/>
          </a:blip>
          <a:srcRect l="3372" t="0" r="10671" b="0"/>
          <a:stretch>
            <a:fillRect/>
          </a:stretch>
        </p:blipFill>
        <p:spPr>
          <a:xfrm>
            <a:off x="8945145" y="5014790"/>
            <a:ext cx="897352" cy="595744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411" name="Line"/>
          <p:cNvSpPr/>
          <p:nvPr/>
        </p:nvSpPr>
        <p:spPr>
          <a:xfrm flipH="1" flipV="1">
            <a:off x="7513733" y="5112124"/>
            <a:ext cx="3" cy="6394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2" name="Line"/>
          <p:cNvSpPr/>
          <p:nvPr/>
        </p:nvSpPr>
        <p:spPr>
          <a:xfrm flipV="1">
            <a:off x="10252068" y="5107052"/>
            <a:ext cx="101599" cy="2329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13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3">
            <a:extLst/>
          </a:blip>
          <a:srcRect l="51025" t="70604" r="1351" b="27594"/>
          <a:stretch>
            <a:fillRect/>
          </a:stretch>
        </p:blipFill>
        <p:spPr>
          <a:xfrm>
            <a:off x="7043639" y="5937381"/>
            <a:ext cx="3314354" cy="82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3">
            <a:extLst/>
          </a:blip>
          <a:srcRect l="51025" t="77543" r="1351" b="20079"/>
          <a:stretch>
            <a:fillRect/>
          </a:stretch>
        </p:blipFill>
        <p:spPr>
          <a:xfrm>
            <a:off x="7043639" y="6035214"/>
            <a:ext cx="3314354" cy="10847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J"/>
          <p:cNvSpPr/>
          <p:nvPr/>
        </p:nvSpPr>
        <p:spPr>
          <a:xfrm>
            <a:off x="8747586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416" name="H"/>
          <p:cNvSpPr/>
          <p:nvPr/>
        </p:nvSpPr>
        <p:spPr>
          <a:xfrm>
            <a:off x="8639512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17" name="T"/>
          <p:cNvSpPr/>
          <p:nvPr/>
        </p:nvSpPr>
        <p:spPr>
          <a:xfrm>
            <a:off x="8530098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18" name="Line"/>
          <p:cNvSpPr/>
          <p:nvPr/>
        </p:nvSpPr>
        <p:spPr>
          <a:xfrm>
            <a:off x="3625949" y="1808460"/>
            <a:ext cx="3895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9" name="Line"/>
          <p:cNvSpPr/>
          <p:nvPr/>
        </p:nvSpPr>
        <p:spPr>
          <a:xfrm flipH="1">
            <a:off x="3919844" y="1807962"/>
            <a:ext cx="288207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0" name="Line"/>
          <p:cNvSpPr/>
          <p:nvPr/>
        </p:nvSpPr>
        <p:spPr>
          <a:xfrm flipH="1">
            <a:off x="4102192" y="1674724"/>
            <a:ext cx="859707" cy="8522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1" name="Line"/>
          <p:cNvSpPr/>
          <p:nvPr/>
        </p:nvSpPr>
        <p:spPr>
          <a:xfrm flipH="1">
            <a:off x="4864441" y="1824030"/>
            <a:ext cx="618407" cy="6998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2" name="Line"/>
          <p:cNvSpPr/>
          <p:nvPr/>
        </p:nvSpPr>
        <p:spPr>
          <a:xfrm flipH="1">
            <a:off x="5247933" y="1824030"/>
            <a:ext cx="770807" cy="6744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3" name="Line"/>
          <p:cNvSpPr/>
          <p:nvPr/>
        </p:nvSpPr>
        <p:spPr>
          <a:xfrm flipH="1">
            <a:off x="6069722" y="1884161"/>
            <a:ext cx="516807" cy="6363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4" name="Line"/>
          <p:cNvSpPr/>
          <p:nvPr/>
        </p:nvSpPr>
        <p:spPr>
          <a:xfrm flipH="1">
            <a:off x="3622748" y="3749027"/>
            <a:ext cx="1021249" cy="3608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25" name="Screen Shot 2016-04-13 at 11.21.12 AM.png" descr="Screen Shot 2016-04-13 at 11.21.12 AM.png"/>
          <p:cNvPicPr>
            <a:picLocks noChangeAspect="1"/>
          </p:cNvPicPr>
          <p:nvPr/>
        </p:nvPicPr>
        <p:blipFill>
          <a:blip r:embed="rId34">
            <a:extLst/>
          </a:blip>
          <a:srcRect l="0" t="13838" r="0" b="0"/>
          <a:stretch>
            <a:fillRect/>
          </a:stretch>
        </p:blipFill>
        <p:spPr>
          <a:xfrm>
            <a:off x="3865131" y="2621731"/>
            <a:ext cx="1027880" cy="158150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Line"/>
          <p:cNvSpPr/>
          <p:nvPr/>
        </p:nvSpPr>
        <p:spPr>
          <a:xfrm flipV="1">
            <a:off x="5156292" y="2576424"/>
            <a:ext cx="1037507" cy="2299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7" name="Line"/>
          <p:cNvSpPr/>
          <p:nvPr/>
        </p:nvSpPr>
        <p:spPr>
          <a:xfrm flipV="1">
            <a:off x="6337392" y="2601824"/>
            <a:ext cx="199307" cy="153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8" name="Line"/>
          <p:cNvSpPr/>
          <p:nvPr/>
        </p:nvSpPr>
        <p:spPr>
          <a:xfrm flipV="1">
            <a:off x="6832692" y="2627224"/>
            <a:ext cx="34206" cy="1156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9" name="Line"/>
          <p:cNvSpPr/>
          <p:nvPr/>
        </p:nvSpPr>
        <p:spPr>
          <a:xfrm flipV="1">
            <a:off x="3865131" y="2616523"/>
            <a:ext cx="1" cy="148727"/>
          </a:xfrm>
          <a:prstGeom prst="line">
            <a:avLst/>
          </a:prstGeom>
          <a:ln w="19050">
            <a:solidFill>
              <a:schemeClr val="accent6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0" name="Line"/>
          <p:cNvSpPr/>
          <p:nvPr/>
        </p:nvSpPr>
        <p:spPr>
          <a:xfrm flipV="1">
            <a:off x="3874773" y="2621551"/>
            <a:ext cx="1" cy="148726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1" name="Line"/>
          <p:cNvSpPr/>
          <p:nvPr/>
        </p:nvSpPr>
        <p:spPr>
          <a:xfrm flipV="1">
            <a:off x="4900228" y="2616523"/>
            <a:ext cx="1" cy="148727"/>
          </a:xfrm>
          <a:prstGeom prst="line">
            <a:avLst/>
          </a:prstGeom>
          <a:ln w="127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2" name="Line"/>
          <p:cNvSpPr/>
          <p:nvPr/>
        </p:nvSpPr>
        <p:spPr>
          <a:xfrm>
            <a:off x="3851964" y="26178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3" name="Line"/>
          <p:cNvSpPr/>
          <p:nvPr/>
        </p:nvSpPr>
        <p:spPr>
          <a:xfrm>
            <a:off x="3851964" y="27702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4" name="Cursors of shared users"/>
          <p:cNvSpPr txBox="1"/>
          <p:nvPr/>
        </p:nvSpPr>
        <p:spPr>
          <a:xfrm>
            <a:off x="3925940" y="2690646"/>
            <a:ext cx="79709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2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Cursors of shared users</a:t>
            </a:r>
          </a:p>
        </p:txBody>
      </p:sp>
      <p:sp>
        <p:nvSpPr>
          <p:cNvPr id="435" name="Line"/>
          <p:cNvSpPr/>
          <p:nvPr/>
        </p:nvSpPr>
        <p:spPr>
          <a:xfrm rot="10797282">
            <a:off x="3885582" y="2790532"/>
            <a:ext cx="79140" cy="13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9" h="21518" fill="norm" stroke="1" extrusionOk="0">
                <a:moveTo>
                  <a:pt x="0" y="118"/>
                </a:moveTo>
                <a:cubicBezTo>
                  <a:pt x="2799" y="-82"/>
                  <a:pt x="5635" y="-26"/>
                  <a:pt x="8403" y="283"/>
                </a:cubicBezTo>
                <a:cubicBezTo>
                  <a:pt x="11584" y="638"/>
                  <a:pt x="14763" y="1361"/>
                  <a:pt x="16955" y="2758"/>
                </a:cubicBezTo>
                <a:cubicBezTo>
                  <a:pt x="19636" y="4466"/>
                  <a:pt x="20362" y="6813"/>
                  <a:pt x="20789" y="9093"/>
                </a:cubicBezTo>
                <a:cubicBezTo>
                  <a:pt x="21563" y="13222"/>
                  <a:pt x="21600" y="17385"/>
                  <a:pt x="20901" y="21518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6" name="Line"/>
          <p:cNvSpPr/>
          <p:nvPr/>
        </p:nvSpPr>
        <p:spPr>
          <a:xfrm flipH="1">
            <a:off x="4353276" y="4410083"/>
            <a:ext cx="1164507" cy="407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7" name="Line"/>
          <p:cNvSpPr/>
          <p:nvPr/>
        </p:nvSpPr>
        <p:spPr>
          <a:xfrm flipH="1">
            <a:off x="4785076" y="4776952"/>
            <a:ext cx="720007" cy="1129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8" name="Line"/>
          <p:cNvSpPr/>
          <p:nvPr/>
        </p:nvSpPr>
        <p:spPr>
          <a:xfrm flipH="1">
            <a:off x="4012126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9" name="Line"/>
          <p:cNvSpPr/>
          <p:nvPr/>
        </p:nvSpPr>
        <p:spPr>
          <a:xfrm flipH="1">
            <a:off x="6804042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0" name="File &gt; New Project"/>
          <p:cNvSpPr txBox="1"/>
          <p:nvPr/>
        </p:nvSpPr>
        <p:spPr>
          <a:xfrm>
            <a:off x="12195801" y="3139051"/>
            <a:ext cx="110941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>
              <a:defRPr b="0"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</a:t>
            </a:r>
          </a:p>
        </p:txBody>
      </p:sp>
      <p:sp>
        <p:nvSpPr>
          <p:cNvPr id="441" name="Line"/>
          <p:cNvSpPr/>
          <p:nvPr/>
        </p:nvSpPr>
        <p:spPr>
          <a:xfrm flipV="1">
            <a:off x="6581871" y="5701800"/>
            <a:ext cx="266084" cy="20206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2" name="Line"/>
          <p:cNvSpPr/>
          <p:nvPr/>
        </p:nvSpPr>
        <p:spPr>
          <a:xfrm>
            <a:off x="4268386" y="5789559"/>
            <a:ext cx="796900" cy="168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3" name="Press  to see command history"/>
          <p:cNvSpPr txBox="1"/>
          <p:nvPr/>
        </p:nvSpPr>
        <p:spPr>
          <a:xfrm>
            <a:off x="5047196" y="6132061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Press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</a:t>
            </a:r>
            <a:r>
              <a:rPr sz="1100"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to see command history</a:t>
            </a:r>
          </a:p>
        </p:txBody>
      </p:sp>
      <p:sp>
        <p:nvSpPr>
          <p:cNvPr id="444" name="Multiple cursors/column selection with Alt + mouse drag."/>
          <p:cNvSpPr txBox="1"/>
          <p:nvPr/>
        </p:nvSpPr>
        <p:spPr>
          <a:xfrm>
            <a:off x="4622911" y="3075191"/>
            <a:ext cx="188500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Multiple cursors/column selection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Alt + mouse drag</a:t>
            </a:r>
            <a:r>
              <a:t>.</a:t>
            </a:r>
          </a:p>
        </p:txBody>
      </p:sp>
      <p:sp>
        <p:nvSpPr>
          <p:cNvPr id="445" name="Line"/>
          <p:cNvSpPr/>
          <p:nvPr/>
        </p:nvSpPr>
        <p:spPr>
          <a:xfrm flipH="1">
            <a:off x="4067248" y="3228327"/>
            <a:ext cx="589449" cy="433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46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3544035" y="61782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3544035" y="63687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6">
            <a:extLst/>
          </a:blip>
          <a:srcRect l="0" t="0" r="0" b="0"/>
          <a:stretch>
            <a:fillRect/>
          </a:stretch>
        </p:blipFill>
        <p:spPr>
          <a:xfrm>
            <a:off x="3650163" y="6059825"/>
            <a:ext cx="1089471" cy="41684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pic>
        <p:nvPicPr>
          <p:cNvPr id="449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6">
            <a:extLst/>
          </a:blip>
          <a:srcRect l="580" t="26518" r="9489" b="51264"/>
          <a:stretch>
            <a:fillRect/>
          </a:stretch>
        </p:blipFill>
        <p:spPr>
          <a:xfrm>
            <a:off x="3655831" y="6269409"/>
            <a:ext cx="979760" cy="92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Screen Shot 2016-04-13 at 11.17.37 AM.png" descr="Screen Shot 2016-04-13 at 11.17.37 AM.png"/>
          <p:cNvPicPr>
            <a:picLocks noChangeAspect="1"/>
          </p:cNvPicPr>
          <p:nvPr/>
        </p:nvPicPr>
        <p:blipFill>
          <a:blip r:embed="rId37">
            <a:extLst/>
          </a:blip>
          <a:srcRect l="0" t="2776" r="0" b="0"/>
          <a:stretch>
            <a:fillRect/>
          </a:stretch>
        </p:blipFill>
        <p:spPr>
          <a:xfrm>
            <a:off x="7044383" y="5913223"/>
            <a:ext cx="3247621" cy="258440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Documents and Apps"/>
          <p:cNvSpPr txBox="1"/>
          <p:nvPr/>
        </p:nvSpPr>
        <p:spPr>
          <a:xfrm>
            <a:off x="306210" y="1092199"/>
            <a:ext cx="28495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Documents and Apps</a:t>
            </a:r>
          </a:p>
        </p:txBody>
      </p:sp>
      <p:sp>
        <p:nvSpPr>
          <p:cNvPr id="452" name="Line"/>
          <p:cNvSpPr/>
          <p:nvPr/>
        </p:nvSpPr>
        <p:spPr>
          <a:xfrm>
            <a:off x="7239000" y="1102908"/>
            <a:ext cx="3149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3" name="R Support"/>
          <p:cNvSpPr txBox="1"/>
          <p:nvPr/>
        </p:nvSpPr>
        <p:spPr>
          <a:xfrm>
            <a:off x="7242165" y="1092199"/>
            <a:ext cx="13665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 Support</a:t>
            </a:r>
          </a:p>
        </p:txBody>
      </p:sp>
      <p:sp>
        <p:nvSpPr>
          <p:cNvPr id="454" name="PROJECT SYSTEM"/>
          <p:cNvSpPr txBox="1"/>
          <p:nvPr/>
        </p:nvSpPr>
        <p:spPr>
          <a:xfrm>
            <a:off x="12137990" y="2973275"/>
            <a:ext cx="12067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PROJECT SYSTEM</a:t>
            </a:r>
          </a:p>
        </p:txBody>
      </p:sp>
      <p:sp>
        <p:nvSpPr>
          <p:cNvPr id="455" name="Line"/>
          <p:cNvSpPr/>
          <p:nvPr/>
        </p:nvSpPr>
        <p:spPr>
          <a:xfrm>
            <a:off x="325742" y="6629400"/>
            <a:ext cx="6494159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6" name="Debug Mode"/>
          <p:cNvSpPr txBox="1"/>
          <p:nvPr/>
        </p:nvSpPr>
        <p:spPr>
          <a:xfrm>
            <a:off x="312721" y="6616699"/>
            <a:ext cx="1699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Debug Mode</a:t>
            </a:r>
          </a:p>
        </p:txBody>
      </p:sp>
      <p:sp>
        <p:nvSpPr>
          <p:cNvPr id="457" name="Line"/>
          <p:cNvSpPr/>
          <p:nvPr/>
        </p:nvSpPr>
        <p:spPr>
          <a:xfrm>
            <a:off x="6985000" y="6624736"/>
            <a:ext cx="3403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8" name="Version Control with Git or SVN"/>
          <p:cNvSpPr txBox="1"/>
          <p:nvPr/>
        </p:nvSpPr>
        <p:spPr>
          <a:xfrm>
            <a:off x="6988165" y="6614028"/>
            <a:ext cx="30912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Version Control </a:t>
            </a:r>
            <a:r>
              <a:rPr sz="1200"/>
              <a:t>with Git or SVN</a:t>
            </a:r>
          </a:p>
        </p:txBody>
      </p:sp>
      <p:sp>
        <p:nvSpPr>
          <p:cNvPr id="459" name="Line"/>
          <p:cNvSpPr/>
          <p:nvPr/>
        </p:nvSpPr>
        <p:spPr>
          <a:xfrm>
            <a:off x="6987865" y="8511457"/>
            <a:ext cx="34036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0" name="Package Writing"/>
          <p:cNvSpPr txBox="1"/>
          <p:nvPr/>
        </p:nvSpPr>
        <p:spPr>
          <a:xfrm>
            <a:off x="6991031" y="8500749"/>
            <a:ext cx="21564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Package 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47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6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AD7"/>
              </a:solidFill>
              <a:ln w="3175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AD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7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80" name="Group"/>
          <p:cNvSpPr/>
          <p:nvPr/>
        </p:nvSpPr>
        <p:spPr>
          <a:xfrm>
            <a:off x="10536696" y="1099750"/>
            <a:ext cx="3109131" cy="184338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81" name="RStudio ID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RStudio IDE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482" name="Line"/>
          <p:cNvSpPr/>
          <p:nvPr/>
        </p:nvSpPr>
        <p:spPr>
          <a:xfrm>
            <a:off x="3556000" y="1102908"/>
            <a:ext cx="35052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Write Code"/>
          <p:cNvSpPr txBox="1"/>
          <p:nvPr/>
        </p:nvSpPr>
        <p:spPr>
          <a:xfrm>
            <a:off x="3559165" y="1092199"/>
            <a:ext cx="14868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Write Code</a:t>
            </a:r>
          </a:p>
        </p:txBody>
      </p:sp>
      <p:sp>
        <p:nvSpPr>
          <p:cNvPr id="486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7" name="Pro Features"/>
          <p:cNvSpPr txBox="1"/>
          <p:nvPr/>
        </p:nvSpPr>
        <p:spPr>
          <a:xfrm>
            <a:off x="10581929" y="1092199"/>
            <a:ext cx="16989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Pro Features</a:t>
            </a:r>
          </a:p>
        </p:txBody>
      </p:sp>
      <p:sp>
        <p:nvSpPr>
          <p:cNvPr id="488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89" name="RStudio-Ball.png" descr="RStudio-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5841" y="306966"/>
            <a:ext cx="1384301" cy="1384301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RStudio® is a trademark of RStudio, Inc.  •  CC BY SA  RStudio •  info@rstudio.com  •  844-448-1212 • rstudio.com •  Learn more at www.rstudio.com  •  RStudio IDE  0.99.832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0.99.832  •  Updated: 2016-01</a:t>
            </a:r>
          </a:p>
        </p:txBody>
      </p:sp>
      <p:grpSp>
        <p:nvGrpSpPr>
          <p:cNvPr id="495" name="Group"/>
          <p:cNvGrpSpPr/>
          <p:nvPr/>
        </p:nvGrpSpPr>
        <p:grpSpPr>
          <a:xfrm>
            <a:off x="3492627" y="2000505"/>
            <a:ext cx="6959601" cy="4563278"/>
            <a:chOff x="0" y="0"/>
            <a:chExt cx="6959600" cy="4563276"/>
          </a:xfrm>
        </p:grpSpPr>
        <p:grpSp>
          <p:nvGrpSpPr>
            <p:cNvPr id="493" name="Group"/>
            <p:cNvGrpSpPr/>
            <p:nvPr/>
          </p:nvGrpSpPr>
          <p:grpSpPr>
            <a:xfrm>
              <a:off x="0" y="0"/>
              <a:ext cx="6959600" cy="4563277"/>
              <a:chOff x="0" y="0"/>
              <a:chExt cx="6959600" cy="4563276"/>
            </a:xfrm>
          </p:grpSpPr>
          <p:pic>
            <p:nvPicPr>
              <p:cNvPr id="491" name="Screen Shot 2015-12-28 at 12.05.41 PM.png" descr="Screen Shot 2015-12-28 at 12.05.41 PM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959600" cy="4563277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492" name="Rectangle"/>
              <p:cNvSpPr/>
              <p:nvPr/>
            </p:nvSpPr>
            <p:spPr>
              <a:xfrm>
                <a:off x="3540101" y="718057"/>
                <a:ext cx="3375434" cy="733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94" name="Rectangle"/>
            <p:cNvSpPr/>
            <p:nvPr/>
          </p:nvSpPr>
          <p:spPr>
            <a:xfrm>
              <a:off x="3558937" y="3219176"/>
              <a:ext cx="3350034" cy="11577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496" name="RStudio_Hex_rmarkdown.png" descr="RStudio_Hex_rmarkdown.png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513826" y="1519426"/>
            <a:ext cx="389766" cy="4517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0" name="Group"/>
          <p:cNvGrpSpPr/>
          <p:nvPr/>
        </p:nvGrpSpPr>
        <p:grpSpPr>
          <a:xfrm>
            <a:off x="7123510" y="8975771"/>
            <a:ext cx="3131924" cy="1185921"/>
            <a:chOff x="0" y="235885"/>
            <a:chExt cx="3131923" cy="1185919"/>
          </a:xfrm>
        </p:grpSpPr>
        <p:pic>
          <p:nvPicPr>
            <p:cNvPr id="497" name="Screen Shot 2015-12-28 at 4.44.06 PM.png" descr="Screen Shot 2015-12-28 at 4.44.06 PM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2146078" y="256911"/>
              <a:ext cx="985846" cy="109147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507" name="Group"/>
            <p:cNvGrpSpPr/>
            <p:nvPr/>
          </p:nvGrpSpPr>
          <p:grpSpPr>
            <a:xfrm>
              <a:off x="85715" y="235885"/>
              <a:ext cx="381328" cy="294826"/>
              <a:chOff x="0" y="0"/>
              <a:chExt cx="381326" cy="294824"/>
            </a:xfrm>
          </p:grpSpPr>
          <p:sp>
            <p:nvSpPr>
              <p:cNvPr id="498" name="Rectangle"/>
              <p:cNvSpPr/>
              <p:nvPr/>
            </p:nvSpPr>
            <p:spPr>
              <a:xfrm>
                <a:off x="62176" y="1206"/>
                <a:ext cx="319151" cy="242555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99" name="Rectangle"/>
              <p:cNvSpPr/>
              <p:nvPr/>
            </p:nvSpPr>
            <p:spPr>
              <a:xfrm>
                <a:off x="58985" y="52270"/>
                <a:ext cx="319151" cy="191491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0" name="Rectangle"/>
              <p:cNvSpPr/>
              <p:nvPr/>
            </p:nvSpPr>
            <p:spPr>
              <a:xfrm rot="19050000">
                <a:off x="16051" y="17548"/>
                <a:ext cx="82980" cy="79789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1" name="Triangle"/>
              <p:cNvSpPr/>
              <p:nvPr/>
            </p:nvSpPr>
            <p:spPr>
              <a:xfrm flipH="1" rot="10800000">
                <a:off x="317496" y="243760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1538" y="52270"/>
                <a:ext cx="319151" cy="242555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3" name="Triangle"/>
              <p:cNvSpPr/>
              <p:nvPr/>
            </p:nvSpPr>
            <p:spPr>
              <a:xfrm flipH="1" rot="16200000">
                <a:off x="154730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4" name="Triangle"/>
              <p:cNvSpPr/>
              <p:nvPr/>
            </p:nvSpPr>
            <p:spPr>
              <a:xfrm rot="5400000">
                <a:off x="-59101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5" name="Triangle"/>
              <p:cNvSpPr/>
              <p:nvPr/>
            </p:nvSpPr>
            <p:spPr>
              <a:xfrm flipH="1" rot="10800000">
                <a:off x="1538" y="52270"/>
                <a:ext cx="319151" cy="191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9B3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6" name="Triangle"/>
              <p:cNvSpPr/>
              <p:nvPr/>
            </p:nvSpPr>
            <p:spPr>
              <a:xfrm flipH="1">
                <a:off x="317496" y="7589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508" name="Turn project into package,…"/>
            <p:cNvSpPr txBox="1"/>
            <p:nvPr/>
          </p:nvSpPr>
          <p:spPr>
            <a:xfrm>
              <a:off x="0" y="528098"/>
              <a:ext cx="2307643" cy="549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project into package,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Enable roxygen documentation with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 Tools &gt; Project Options &gt; Build Tools</a:t>
              </a:r>
            </a:p>
          </p:txBody>
        </p:sp>
        <p:sp>
          <p:nvSpPr>
            <p:cNvPr id="509" name="Roxygen guide at…"/>
            <p:cNvSpPr txBox="1"/>
            <p:nvPr/>
          </p:nvSpPr>
          <p:spPr>
            <a:xfrm>
              <a:off x="-1" y="1012105"/>
              <a:ext cx="1997724" cy="40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Roxygen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Roxygen Quick Reference</a:t>
              </a:r>
            </a:p>
          </p:txBody>
        </p:sp>
      </p:grpSp>
      <p:sp>
        <p:nvSpPr>
          <p:cNvPr id="511" name="File &gt; New Project &gt;…"/>
          <p:cNvSpPr txBox="1"/>
          <p:nvPr/>
        </p:nvSpPr>
        <p:spPr>
          <a:xfrm>
            <a:off x="7597643" y="8898308"/>
            <a:ext cx="2724259" cy="45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 &gt; 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New Directory &gt; R Package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10393211" y="1443420"/>
            <a:ext cx="3291390" cy="2174744"/>
            <a:chOff x="0" y="223041"/>
            <a:chExt cx="3291389" cy="2174742"/>
          </a:xfrm>
        </p:grpSpPr>
        <p:sp>
          <p:nvSpPr>
            <p:cNvPr id="512" name="Share Project with Collaborators"/>
            <p:cNvSpPr txBox="1"/>
            <p:nvPr/>
          </p:nvSpPr>
          <p:spPr>
            <a:xfrm>
              <a:off x="113147" y="223041"/>
              <a:ext cx="1067148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Share Project</a:t>
              </a:r>
              <a:r>
                <a:t> with Collaborators</a:t>
              </a:r>
            </a:p>
          </p:txBody>
        </p:sp>
        <p:sp>
          <p:nvSpPr>
            <p:cNvPr id="513" name="Active shared collaborators"/>
            <p:cNvSpPr txBox="1"/>
            <p:nvPr/>
          </p:nvSpPr>
          <p:spPr>
            <a:xfrm>
              <a:off x="1168401" y="223041"/>
              <a:ext cx="85955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Active shared collaborators</a:t>
              </a:r>
            </a:p>
          </p:txBody>
        </p:sp>
        <p:sp>
          <p:nvSpPr>
            <p:cNvPr id="514" name="Select…"/>
            <p:cNvSpPr txBox="1"/>
            <p:nvPr/>
          </p:nvSpPr>
          <p:spPr>
            <a:xfrm>
              <a:off x="2503753" y="1292862"/>
              <a:ext cx="64103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Select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R Version</a:t>
              </a:r>
            </a:p>
          </p:txBody>
        </p:sp>
        <p:sp>
          <p:nvSpPr>
            <p:cNvPr id="515" name="Start new R Session in current  project"/>
            <p:cNvSpPr txBox="1"/>
            <p:nvPr/>
          </p:nvSpPr>
          <p:spPr>
            <a:xfrm>
              <a:off x="2093190" y="489741"/>
              <a:ext cx="1198200" cy="405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Start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new R Session</a:t>
              </a:r>
              <a:r>
                <a:t> in current  project </a:t>
              </a:r>
            </a:p>
          </p:txBody>
        </p:sp>
        <p:sp>
          <p:nvSpPr>
            <p:cNvPr id="516" name="Close R Session in project"/>
            <p:cNvSpPr txBox="1"/>
            <p:nvPr/>
          </p:nvSpPr>
          <p:spPr>
            <a:xfrm>
              <a:off x="2503753" y="803265"/>
              <a:ext cx="698317" cy="573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Close R Session in project </a:t>
              </a:r>
            </a:p>
          </p:txBody>
        </p:sp>
        <p:grpSp>
          <p:nvGrpSpPr>
            <p:cNvPr id="520" name="Group"/>
            <p:cNvGrpSpPr/>
            <p:nvPr/>
          </p:nvGrpSpPr>
          <p:grpSpPr>
            <a:xfrm>
              <a:off x="346160" y="672226"/>
              <a:ext cx="2031431" cy="1725559"/>
              <a:chOff x="0" y="0"/>
              <a:chExt cx="2031429" cy="1725557"/>
            </a:xfrm>
          </p:grpSpPr>
          <p:pic>
            <p:nvPicPr>
              <p:cNvPr id="517" name="Screen Shot 2015-12-24 at 9.06.41 AM.png" descr="Screen Shot 2015-12-24 at 9.06.41 AM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73134" t="10784" r="5415" b="83325"/>
              <a:stretch>
                <a:fillRect/>
              </a:stretch>
            </p:blipFill>
            <p:spPr>
              <a:xfrm>
                <a:off x="3186" y="0"/>
                <a:ext cx="1666893" cy="35895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518" name="Screen Shot 2015-12-24 at 9.13.10 AM.png" descr="Screen Shot 2015-12-24 at 9.13.10 AM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142954" y="358929"/>
                <a:ext cx="888476" cy="600322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pic>
            <p:nvPicPr>
              <p:cNvPr id="519" name="Screen Shot 2015-12-24 at 9.12.51 AM.png" descr="Screen Shot 2015-12-24 at 9.12.51 AM.png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-1" y="365974"/>
                <a:ext cx="1192173" cy="1359584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521" name="Line"/>
            <p:cNvSpPr/>
            <p:nvPr/>
          </p:nvSpPr>
          <p:spPr>
            <a:xfrm rot="4500000">
              <a:off x="-237886" y="944346"/>
              <a:ext cx="946836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21600" y="14499"/>
                  </a:moveTo>
                  <a:cubicBezTo>
                    <a:pt x="21597" y="15954"/>
                    <a:pt x="21479" y="17368"/>
                    <a:pt x="21261" y="18535"/>
                  </a:cubicBezTo>
                  <a:cubicBezTo>
                    <a:pt x="20888" y="20539"/>
                    <a:pt x="20277" y="21600"/>
                    <a:pt x="19656" y="21322"/>
                  </a:cubicBezTo>
                  <a:cubicBezTo>
                    <a:pt x="16380" y="17768"/>
                    <a:pt x="13104" y="14214"/>
                    <a:pt x="9828" y="10661"/>
                  </a:cubicBezTo>
                  <a:cubicBezTo>
                    <a:pt x="6552" y="7107"/>
                    <a:pt x="3276" y="355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2" name="J"/>
            <p:cNvSpPr/>
            <p:nvPr/>
          </p:nvSpPr>
          <p:spPr>
            <a:xfrm>
              <a:off x="607807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523" name="H"/>
            <p:cNvSpPr/>
            <p:nvPr/>
          </p:nvSpPr>
          <p:spPr>
            <a:xfrm>
              <a:off x="493182" y="752239"/>
              <a:ext cx="103879" cy="103879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524" name="T"/>
            <p:cNvSpPr/>
            <p:nvPr/>
          </p:nvSpPr>
          <p:spPr>
            <a:xfrm>
              <a:off x="377285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525" name="Line"/>
            <p:cNvSpPr/>
            <p:nvPr/>
          </p:nvSpPr>
          <p:spPr>
            <a:xfrm flipH="1">
              <a:off x="733325" y="519234"/>
              <a:ext cx="444837" cy="2450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 flipH="1">
              <a:off x="1711892" y="661041"/>
              <a:ext cx="386882" cy="101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 flipH="1" flipV="1">
              <a:off x="1892694" y="798801"/>
              <a:ext cx="618642" cy="1916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 flipH="1" flipV="1">
              <a:off x="1987945" y="968693"/>
              <a:ext cx="542441" cy="4710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33" name="Group"/>
          <p:cNvGrpSpPr/>
          <p:nvPr/>
        </p:nvGrpSpPr>
        <p:grpSpPr>
          <a:xfrm>
            <a:off x="10929876" y="2294502"/>
            <a:ext cx="2803436" cy="1891869"/>
            <a:chOff x="0" y="0"/>
            <a:chExt cx="2803435" cy="1891867"/>
          </a:xfrm>
        </p:grpSpPr>
        <p:sp>
          <p:nvSpPr>
            <p:cNvPr id="530" name="RStudio saves the call history, workspace, and working directory associated with a project. It reloads each when you re-open a project."/>
            <p:cNvSpPr txBox="1"/>
            <p:nvPr/>
          </p:nvSpPr>
          <p:spPr>
            <a:xfrm>
              <a:off x="1045009" y="1095273"/>
              <a:ext cx="1758427" cy="796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RStudio saves the call history, workspace, and working directory associated with a project. It reloads each when you re-open a project. </a:t>
              </a:r>
            </a:p>
          </p:txBody>
        </p:sp>
        <p:sp>
          <p:nvSpPr>
            <p:cNvPr id="531" name="Name of current project"/>
            <p:cNvSpPr txBox="1"/>
            <p:nvPr/>
          </p:nvSpPr>
          <p:spPr>
            <a:xfrm>
              <a:off x="0" y="1415437"/>
              <a:ext cx="923915" cy="415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Name of current project</a:t>
              </a:r>
            </a:p>
          </p:txBody>
        </p:sp>
        <p:sp>
          <p:nvSpPr>
            <p:cNvPr id="532" name="Line"/>
            <p:cNvSpPr/>
            <p:nvPr/>
          </p:nvSpPr>
          <p:spPr>
            <a:xfrm flipV="1">
              <a:off x="508599" y="-1"/>
              <a:ext cx="202725" cy="14525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534" name="Screen Shot 2015-12-28 at 3.05.51 PM.png" descr="Screen Shot 2015-12-28 at 3.05.51 PM.png"/>
          <p:cNvPicPr>
            <a:picLocks noChangeAspect="1"/>
          </p:cNvPicPr>
          <p:nvPr/>
        </p:nvPicPr>
        <p:blipFill>
          <a:blip r:embed="rId13">
            <a:extLst/>
          </a:blip>
          <a:srcRect l="0" t="0" r="0" b="0"/>
          <a:stretch>
            <a:fillRect/>
          </a:stretch>
        </p:blipFill>
        <p:spPr>
          <a:xfrm>
            <a:off x="10614408" y="9125613"/>
            <a:ext cx="2884441" cy="961481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535" name="Rectangle"/>
          <p:cNvSpPr/>
          <p:nvPr/>
        </p:nvSpPr>
        <p:spPr>
          <a:xfrm>
            <a:off x="10917176" y="9685832"/>
            <a:ext cx="2567676" cy="37704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36" name="Screen Shot 2015-12-28 at 1.57.10 PM.png" descr="Screen Shot 2015-12-28 at 1.57.10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611439" y="8257399"/>
            <a:ext cx="2884441" cy="60156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pic>
        <p:nvPicPr>
          <p:cNvPr id="537" name="Screen Shot 2015-12-28 at 1.34.11 PM.png" descr="Screen Shot 2015-12-28 at 1.34.11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614408" y="5392367"/>
            <a:ext cx="2884441" cy="1449906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538" name="Rectangle"/>
          <p:cNvSpPr/>
          <p:nvPr/>
        </p:nvSpPr>
        <p:spPr>
          <a:xfrm>
            <a:off x="10625936" y="5603359"/>
            <a:ext cx="2869743" cy="12361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39" name="Screen Shot 2015-12-28 at 1.32.18 PM.png" descr="Screen Shot 2015-12-28 at 1.32.18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614408" y="7132166"/>
            <a:ext cx="2884441" cy="708280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540" name="Rectangle"/>
          <p:cNvSpPr/>
          <p:nvPr/>
        </p:nvSpPr>
        <p:spPr>
          <a:xfrm>
            <a:off x="10625936" y="7464788"/>
            <a:ext cx="2855448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1" name="Rectangle"/>
          <p:cNvSpPr/>
          <p:nvPr/>
        </p:nvSpPr>
        <p:spPr>
          <a:xfrm>
            <a:off x="10653542" y="8480319"/>
            <a:ext cx="2800236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42" name="Screen Shot 2015-12-28 at 1.28.41 PM.png" descr="Screen Shot 2015-12-28 at 1.28.41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611439" y="4523897"/>
            <a:ext cx="2884441" cy="607794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543" name="View(&lt;data&gt;) opens spreadsheet like view of data set"/>
          <p:cNvSpPr txBox="1"/>
          <p:nvPr/>
        </p:nvSpPr>
        <p:spPr>
          <a:xfrm>
            <a:off x="10550916" y="8875310"/>
            <a:ext cx="3031872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View(&lt;data&gt;) </a:t>
            </a:r>
            <a:r>
              <a:t>opens spreadsheet like view of data set</a:t>
            </a:r>
          </a:p>
        </p:txBody>
      </p:sp>
      <p:sp>
        <p:nvSpPr>
          <p:cNvPr id="544" name="Sort by values"/>
          <p:cNvSpPr txBox="1"/>
          <p:nvPr/>
        </p:nvSpPr>
        <p:spPr>
          <a:xfrm>
            <a:off x="12294292" y="9725826"/>
            <a:ext cx="504598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Sort by values</a:t>
            </a:r>
          </a:p>
        </p:txBody>
      </p:sp>
      <p:sp>
        <p:nvSpPr>
          <p:cNvPr id="545" name="Filter rows by value or value range"/>
          <p:cNvSpPr txBox="1"/>
          <p:nvPr/>
        </p:nvSpPr>
        <p:spPr>
          <a:xfrm>
            <a:off x="10891404" y="9725826"/>
            <a:ext cx="1143453" cy="40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Filter rows by value or value range</a:t>
            </a:r>
          </a:p>
        </p:txBody>
      </p:sp>
      <p:sp>
        <p:nvSpPr>
          <p:cNvPr id="546" name="Search for value"/>
          <p:cNvSpPr txBox="1"/>
          <p:nvPr/>
        </p:nvSpPr>
        <p:spPr>
          <a:xfrm>
            <a:off x="12932381" y="9725826"/>
            <a:ext cx="583943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value</a:t>
            </a:r>
          </a:p>
        </p:txBody>
      </p:sp>
      <p:sp>
        <p:nvSpPr>
          <p:cNvPr id="547" name="Viewer Pane displays HTML content, such as Shiny apps, RMarkdown reports, and interactive visualizations"/>
          <p:cNvSpPr txBox="1"/>
          <p:nvPr/>
        </p:nvSpPr>
        <p:spPr>
          <a:xfrm>
            <a:off x="10560543" y="7858842"/>
            <a:ext cx="2992172" cy="39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Viewer Pane displays HTML content, such as Shiny apps, RMarkdown reports, and interactive visualizations</a:t>
            </a:r>
          </a:p>
        </p:txBody>
      </p:sp>
      <p:sp>
        <p:nvSpPr>
          <p:cNvPr id="548" name="Stop Shiny app"/>
          <p:cNvSpPr txBox="1"/>
          <p:nvPr/>
        </p:nvSpPr>
        <p:spPr>
          <a:xfrm>
            <a:off x="10587703" y="8507555"/>
            <a:ext cx="701108" cy="40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Stop Shiny app</a:t>
            </a:r>
          </a:p>
        </p:txBody>
      </p:sp>
      <p:sp>
        <p:nvSpPr>
          <p:cNvPr id="549" name="Publish to shinyapps.io, rpubs, RSConnect, …"/>
          <p:cNvSpPr txBox="1"/>
          <p:nvPr/>
        </p:nvSpPr>
        <p:spPr>
          <a:xfrm>
            <a:off x="11604201" y="8507555"/>
            <a:ext cx="1535215" cy="39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Publish to shinyapps.io, rpubs, RSConnect, …</a:t>
            </a:r>
          </a:p>
        </p:txBody>
      </p:sp>
      <p:sp>
        <p:nvSpPr>
          <p:cNvPr id="550" name="Refresh"/>
          <p:cNvSpPr txBox="1"/>
          <p:nvPr/>
        </p:nvSpPr>
        <p:spPr>
          <a:xfrm>
            <a:off x="13032398" y="8499710"/>
            <a:ext cx="504598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Refresh </a:t>
            </a:r>
          </a:p>
        </p:txBody>
      </p:sp>
      <p:sp>
        <p:nvSpPr>
          <p:cNvPr id="551" name="RStudio opens documentation in a dedicated Help pane"/>
          <p:cNvSpPr txBox="1"/>
          <p:nvPr/>
        </p:nvSpPr>
        <p:spPr>
          <a:xfrm>
            <a:off x="10560542" y="6872052"/>
            <a:ext cx="2992172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documentation in a dedicated Help pane</a:t>
            </a:r>
          </a:p>
        </p:txBody>
      </p:sp>
      <p:sp>
        <p:nvSpPr>
          <p:cNvPr id="552" name="Home page of helpful links"/>
          <p:cNvSpPr txBox="1"/>
          <p:nvPr/>
        </p:nvSpPr>
        <p:spPr>
          <a:xfrm>
            <a:off x="10592417" y="7486159"/>
            <a:ext cx="860644" cy="395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Home page of helpful links </a:t>
            </a:r>
          </a:p>
        </p:txBody>
      </p:sp>
      <p:sp>
        <p:nvSpPr>
          <p:cNvPr id="553" name="Search within help file"/>
          <p:cNvSpPr txBox="1"/>
          <p:nvPr/>
        </p:nvSpPr>
        <p:spPr>
          <a:xfrm>
            <a:off x="11590601" y="7486159"/>
            <a:ext cx="86064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within help file</a:t>
            </a:r>
          </a:p>
        </p:txBody>
      </p:sp>
      <p:sp>
        <p:nvSpPr>
          <p:cNvPr id="554" name="Search for help file"/>
          <p:cNvSpPr txBox="1"/>
          <p:nvPr/>
        </p:nvSpPr>
        <p:spPr>
          <a:xfrm>
            <a:off x="12565505" y="7486159"/>
            <a:ext cx="641845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help file</a:t>
            </a:r>
          </a:p>
        </p:txBody>
      </p:sp>
      <p:sp>
        <p:nvSpPr>
          <p:cNvPr id="555" name="GUI Package manager lists every installed package"/>
          <p:cNvSpPr txBox="1"/>
          <p:nvPr/>
        </p:nvSpPr>
        <p:spPr>
          <a:xfrm>
            <a:off x="10697992" y="5136562"/>
            <a:ext cx="2717273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GUI Package manager lists every installed package</a:t>
            </a:r>
          </a:p>
        </p:txBody>
      </p:sp>
      <p:sp>
        <p:nvSpPr>
          <p:cNvPr id="556" name="Click to load package with library(). Unclick to detach package with detach()"/>
          <p:cNvSpPr txBox="1"/>
          <p:nvPr/>
        </p:nvSpPr>
        <p:spPr>
          <a:xfrm>
            <a:off x="10595425" y="6315222"/>
            <a:ext cx="1535215" cy="54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Click to load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library()</a:t>
            </a:r>
            <a:r>
              <a:t>.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t>Unclick to detach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detach()</a:t>
            </a:r>
          </a:p>
        </p:txBody>
      </p:sp>
      <p:sp>
        <p:nvSpPr>
          <p:cNvPr id="557" name="Delete from library"/>
          <p:cNvSpPr txBox="1"/>
          <p:nvPr/>
        </p:nvSpPr>
        <p:spPr>
          <a:xfrm>
            <a:off x="13049299" y="6315222"/>
            <a:ext cx="438954" cy="54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from library</a:t>
            </a:r>
          </a:p>
        </p:txBody>
      </p:sp>
      <p:sp>
        <p:nvSpPr>
          <p:cNvPr id="558" name="Install Packages"/>
          <p:cNvSpPr txBox="1"/>
          <p:nvPr/>
        </p:nvSpPr>
        <p:spPr>
          <a:xfrm>
            <a:off x="10595425" y="5615435"/>
            <a:ext cx="603717" cy="4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Install Packages</a:t>
            </a:r>
          </a:p>
        </p:txBody>
      </p:sp>
      <p:sp>
        <p:nvSpPr>
          <p:cNvPr id="559" name="Update Packages"/>
          <p:cNvSpPr txBox="1"/>
          <p:nvPr/>
        </p:nvSpPr>
        <p:spPr>
          <a:xfrm>
            <a:off x="11196042" y="5615435"/>
            <a:ext cx="603717" cy="40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Update Packages</a:t>
            </a:r>
          </a:p>
        </p:txBody>
      </p:sp>
      <p:sp>
        <p:nvSpPr>
          <p:cNvPr id="560" name="Create reproducible package library for your project"/>
          <p:cNvSpPr txBox="1"/>
          <p:nvPr/>
        </p:nvSpPr>
        <p:spPr>
          <a:xfrm>
            <a:off x="11761548" y="5615435"/>
            <a:ext cx="1658452" cy="41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reproducible package library for your project</a:t>
            </a:r>
          </a:p>
        </p:txBody>
      </p:sp>
      <p:sp>
        <p:nvSpPr>
          <p:cNvPr id="561" name="RStudio opens plots in a dedicated Plots pane"/>
          <p:cNvSpPr txBox="1"/>
          <p:nvPr/>
        </p:nvSpPr>
        <p:spPr>
          <a:xfrm>
            <a:off x="10817152" y="4273730"/>
            <a:ext cx="2478954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plots in a dedicated Plots pane</a:t>
            </a:r>
          </a:p>
        </p:txBody>
      </p:sp>
      <p:sp>
        <p:nvSpPr>
          <p:cNvPr id="562" name="Navigate recent plots"/>
          <p:cNvSpPr txBox="1"/>
          <p:nvPr/>
        </p:nvSpPr>
        <p:spPr>
          <a:xfrm>
            <a:off x="10595425" y="4778185"/>
            <a:ext cx="770068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recent plots</a:t>
            </a:r>
          </a:p>
        </p:txBody>
      </p:sp>
      <p:sp>
        <p:nvSpPr>
          <p:cNvPr id="563" name="Open in window"/>
          <p:cNvSpPr txBox="1"/>
          <p:nvPr/>
        </p:nvSpPr>
        <p:spPr>
          <a:xfrm>
            <a:off x="11297811" y="4778185"/>
            <a:ext cx="537869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window</a:t>
            </a:r>
          </a:p>
        </p:txBody>
      </p:sp>
      <p:sp>
        <p:nvSpPr>
          <p:cNvPr id="564" name="Export plot"/>
          <p:cNvSpPr txBox="1"/>
          <p:nvPr/>
        </p:nvSpPr>
        <p:spPr>
          <a:xfrm>
            <a:off x="11848200" y="4778185"/>
            <a:ext cx="48612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Export plot</a:t>
            </a:r>
          </a:p>
        </p:txBody>
      </p:sp>
      <p:sp>
        <p:nvSpPr>
          <p:cNvPr id="565" name="Delete plot"/>
          <p:cNvSpPr txBox="1"/>
          <p:nvPr/>
        </p:nvSpPr>
        <p:spPr>
          <a:xfrm>
            <a:off x="12345182" y="4778185"/>
            <a:ext cx="504598" cy="39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plot</a:t>
            </a:r>
          </a:p>
        </p:txBody>
      </p:sp>
      <p:sp>
        <p:nvSpPr>
          <p:cNvPr id="566" name="Delete all plots"/>
          <p:cNvSpPr txBox="1"/>
          <p:nvPr/>
        </p:nvSpPr>
        <p:spPr>
          <a:xfrm>
            <a:off x="12829099" y="4778185"/>
            <a:ext cx="537869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plots</a:t>
            </a:r>
          </a:p>
        </p:txBody>
      </p:sp>
      <p:sp>
        <p:nvSpPr>
          <p:cNvPr id="567" name="Line"/>
          <p:cNvSpPr/>
          <p:nvPr/>
        </p:nvSpPr>
        <p:spPr>
          <a:xfrm flipH="1" flipV="1">
            <a:off x="10680884" y="4593395"/>
            <a:ext cx="3" cy="1134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8" name="Line"/>
          <p:cNvSpPr/>
          <p:nvPr/>
        </p:nvSpPr>
        <p:spPr>
          <a:xfrm flipH="1" flipV="1">
            <a:off x="11074451" y="4713182"/>
            <a:ext cx="257234" cy="1509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9" name="Line"/>
          <p:cNvSpPr/>
          <p:nvPr/>
        </p:nvSpPr>
        <p:spPr>
          <a:xfrm flipH="1" flipV="1">
            <a:off x="11481873" y="4725542"/>
            <a:ext cx="389360" cy="138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0" name="Line"/>
          <p:cNvSpPr/>
          <p:nvPr/>
        </p:nvSpPr>
        <p:spPr>
          <a:xfrm flipH="1" flipV="1">
            <a:off x="11655602" y="4714191"/>
            <a:ext cx="708829" cy="1629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1" name="Line"/>
          <p:cNvSpPr/>
          <p:nvPr/>
        </p:nvSpPr>
        <p:spPr>
          <a:xfrm flipH="1" flipV="1">
            <a:off x="11808005" y="4689880"/>
            <a:ext cx="1039736" cy="1883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72" name="Screen Shot 2015-12-28 at 1.46.46 PM.png" descr="Screen Shot 2015-12-28 at 1.46.46 PM.png"/>
          <p:cNvPicPr>
            <a:picLocks noChangeAspect="1"/>
          </p:cNvPicPr>
          <p:nvPr/>
        </p:nvPicPr>
        <p:blipFill>
          <a:blip r:embed="rId18">
            <a:extLst/>
          </a:blip>
          <a:srcRect l="1580" t="0" r="1580" b="4498"/>
          <a:stretch>
            <a:fillRect/>
          </a:stretch>
        </p:blipFill>
        <p:spPr>
          <a:xfrm>
            <a:off x="10663184" y="5985950"/>
            <a:ext cx="2793281" cy="269586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Package version installed"/>
          <p:cNvSpPr txBox="1"/>
          <p:nvPr/>
        </p:nvSpPr>
        <p:spPr>
          <a:xfrm>
            <a:off x="12455779" y="6315222"/>
            <a:ext cx="583942" cy="511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Package version installed</a:t>
            </a:r>
          </a:p>
        </p:txBody>
      </p:sp>
      <p:sp>
        <p:nvSpPr>
          <p:cNvPr id="574" name="Line"/>
          <p:cNvSpPr/>
          <p:nvPr/>
        </p:nvSpPr>
        <p:spPr>
          <a:xfrm flipH="1" flipV="1">
            <a:off x="10774528" y="5539816"/>
            <a:ext cx="2" cy="1146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5" name="Line"/>
          <p:cNvSpPr/>
          <p:nvPr/>
        </p:nvSpPr>
        <p:spPr>
          <a:xfrm flipH="1" flipV="1">
            <a:off x="11179001" y="5591247"/>
            <a:ext cx="85747" cy="1019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6" name="Line"/>
          <p:cNvSpPr/>
          <p:nvPr/>
        </p:nvSpPr>
        <p:spPr>
          <a:xfrm flipH="1" flipV="1">
            <a:off x="11592883" y="5570215"/>
            <a:ext cx="232466" cy="12739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7" name="Line"/>
          <p:cNvSpPr/>
          <p:nvPr/>
        </p:nvSpPr>
        <p:spPr>
          <a:xfrm flipH="1" flipV="1">
            <a:off x="10710318" y="6193777"/>
            <a:ext cx="2" cy="1007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8" name="Line"/>
          <p:cNvSpPr/>
          <p:nvPr/>
        </p:nvSpPr>
        <p:spPr>
          <a:xfrm flipV="1">
            <a:off x="12849250" y="6247119"/>
            <a:ext cx="140967" cy="11682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9" name="Line"/>
          <p:cNvSpPr/>
          <p:nvPr/>
        </p:nvSpPr>
        <p:spPr>
          <a:xfrm flipV="1">
            <a:off x="13295722" y="6267106"/>
            <a:ext cx="69118" cy="10532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0" name="Line"/>
          <p:cNvSpPr/>
          <p:nvPr/>
        </p:nvSpPr>
        <p:spPr>
          <a:xfrm flipH="1" flipV="1">
            <a:off x="10918655" y="7318912"/>
            <a:ext cx="2" cy="2353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1" name="Line"/>
          <p:cNvSpPr/>
          <p:nvPr/>
        </p:nvSpPr>
        <p:spPr>
          <a:xfrm flipH="1" flipV="1">
            <a:off x="11635506" y="7391944"/>
            <a:ext cx="38102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2" name="Line"/>
          <p:cNvSpPr/>
          <p:nvPr/>
        </p:nvSpPr>
        <p:spPr>
          <a:xfrm flipH="1" flipV="1">
            <a:off x="12892599" y="7278510"/>
            <a:ext cx="88902" cy="284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3" name="Line"/>
          <p:cNvSpPr/>
          <p:nvPr/>
        </p:nvSpPr>
        <p:spPr>
          <a:xfrm flipV="1">
            <a:off x="10789923" y="8398385"/>
            <a:ext cx="38099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4" name="Line"/>
          <p:cNvSpPr/>
          <p:nvPr/>
        </p:nvSpPr>
        <p:spPr>
          <a:xfrm flipH="1" flipV="1">
            <a:off x="13436117" y="8294909"/>
            <a:ext cx="2" cy="1515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5" name="Line"/>
          <p:cNvSpPr/>
          <p:nvPr/>
        </p:nvSpPr>
        <p:spPr>
          <a:xfrm flipV="1">
            <a:off x="12546166" y="8424510"/>
            <a:ext cx="464251" cy="1479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6" name="Line"/>
          <p:cNvSpPr/>
          <p:nvPr/>
        </p:nvSpPr>
        <p:spPr>
          <a:xfrm flipH="1" flipV="1">
            <a:off x="10849721" y="9213803"/>
            <a:ext cx="134428" cy="56326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7" name="Line"/>
          <p:cNvSpPr/>
          <p:nvPr/>
        </p:nvSpPr>
        <p:spPr>
          <a:xfrm flipV="1">
            <a:off x="12378990" y="9324977"/>
            <a:ext cx="156796" cy="4396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8" name="Line"/>
          <p:cNvSpPr/>
          <p:nvPr/>
        </p:nvSpPr>
        <p:spPr>
          <a:xfrm flipV="1">
            <a:off x="13097487" y="9194701"/>
            <a:ext cx="546" cy="57841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617" name="Group"/>
          <p:cNvGrpSpPr/>
          <p:nvPr/>
        </p:nvGrpSpPr>
        <p:grpSpPr>
          <a:xfrm>
            <a:off x="424580" y="6968343"/>
            <a:ext cx="6438901" cy="2865780"/>
            <a:chOff x="0" y="94306"/>
            <a:chExt cx="6438899" cy="2865778"/>
          </a:xfrm>
        </p:grpSpPr>
        <p:pic>
          <p:nvPicPr>
            <p:cNvPr id="589" name="Screen Shot 2015-12-28 at 4.57.02 PM.png" descr="Screen Shot 2015-12-28 at 4.57.02 PM.png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0" t="0" r="0" b="0"/>
            <a:stretch>
              <a:fillRect/>
            </a:stretch>
          </p:blipFill>
          <p:spPr>
            <a:xfrm>
              <a:off x="3771168" y="744341"/>
              <a:ext cx="2582483" cy="72054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590" name="Examine variables in executing environment"/>
            <p:cNvSpPr txBox="1"/>
            <p:nvPr/>
          </p:nvSpPr>
          <p:spPr>
            <a:xfrm>
              <a:off x="1258549" y="2431267"/>
              <a:ext cx="1079758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Examine variables in executing environment</a:t>
              </a:r>
            </a:p>
          </p:txBody>
        </p:sp>
        <p:sp>
          <p:nvSpPr>
            <p:cNvPr id="591" name="Open with debug(), browser(), or a breakpoint. RStudio will open the debugger mode when it encounters a breakpoint while executing code."/>
            <p:cNvSpPr txBox="1"/>
            <p:nvPr/>
          </p:nvSpPr>
          <p:spPr>
            <a:xfrm>
              <a:off x="-1" y="227654"/>
              <a:ext cx="3736998" cy="400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Open with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debug(),</a:t>
              </a:r>
              <a:r>
                <a:t>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browser(), </a:t>
              </a:r>
              <a:r>
                <a:t>or a breakpoint. RStudio will open the debugger mode when it encounters a breakpoint while executing code.</a:t>
              </a:r>
            </a:p>
          </p:txBody>
        </p:sp>
        <p:sp>
          <p:nvSpPr>
            <p:cNvPr id="592" name="Open traceback to examine the functions that R called before the error occurred"/>
            <p:cNvSpPr txBox="1"/>
            <p:nvPr/>
          </p:nvSpPr>
          <p:spPr>
            <a:xfrm>
              <a:off x="4891259" y="94306"/>
              <a:ext cx="15350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traceback to examine the functions that R called before the error occurred</a:t>
              </a:r>
            </a:p>
          </p:txBody>
        </p:sp>
        <p:sp>
          <p:nvSpPr>
            <p:cNvPr id="593" name="Launch debugger mode from origin of error"/>
            <p:cNvSpPr txBox="1"/>
            <p:nvPr/>
          </p:nvSpPr>
          <p:spPr>
            <a:xfrm>
              <a:off x="3788740" y="94306"/>
              <a:ext cx="10442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Launch debugger mode from origin of error</a:t>
              </a:r>
            </a:p>
          </p:txBody>
        </p:sp>
        <p:sp>
          <p:nvSpPr>
            <p:cNvPr id="594" name="Click next to line number to add/remove a breakpoint."/>
            <p:cNvSpPr txBox="1"/>
            <p:nvPr/>
          </p:nvSpPr>
          <p:spPr>
            <a:xfrm>
              <a:off x="0" y="719445"/>
              <a:ext cx="874693" cy="682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Click next to line number to add/remove a breakpoint.</a:t>
              </a:r>
            </a:p>
          </p:txBody>
        </p:sp>
        <p:sp>
          <p:nvSpPr>
            <p:cNvPr id="595" name="Select function in traceback to debug"/>
            <p:cNvSpPr txBox="1"/>
            <p:nvPr/>
          </p:nvSpPr>
          <p:spPr>
            <a:xfrm>
              <a:off x="2292152" y="2431267"/>
              <a:ext cx="918843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Select function in traceback to debug</a:t>
              </a:r>
            </a:p>
          </p:txBody>
        </p:sp>
        <p:sp>
          <p:nvSpPr>
            <p:cNvPr id="596" name="Highlighted line shows where execution has paused"/>
            <p:cNvSpPr txBox="1"/>
            <p:nvPr/>
          </p:nvSpPr>
          <p:spPr>
            <a:xfrm>
              <a:off x="0" y="1487568"/>
              <a:ext cx="828559" cy="812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Highlighted line shows where execution has paused</a:t>
              </a:r>
            </a:p>
          </p:txBody>
        </p:sp>
        <p:sp>
          <p:nvSpPr>
            <p:cNvPr id="597" name="Run commands in environment where execution has paused"/>
            <p:cNvSpPr txBox="1"/>
            <p:nvPr/>
          </p:nvSpPr>
          <p:spPr>
            <a:xfrm>
              <a:off x="0" y="2431267"/>
              <a:ext cx="1260044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commands in environment where execution has paused</a:t>
              </a:r>
            </a:p>
          </p:txBody>
        </p:sp>
        <p:sp>
          <p:nvSpPr>
            <p:cNvPr id="598" name="Step through code one line at a time"/>
            <p:cNvSpPr txBox="1"/>
            <p:nvPr/>
          </p:nvSpPr>
          <p:spPr>
            <a:xfrm>
              <a:off x="3447000" y="2431267"/>
              <a:ext cx="810100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through code one line at a time</a:t>
              </a:r>
            </a:p>
          </p:txBody>
        </p:sp>
        <p:sp>
          <p:nvSpPr>
            <p:cNvPr id="599" name="Step into and out of functions to run"/>
            <p:cNvSpPr txBox="1"/>
            <p:nvPr/>
          </p:nvSpPr>
          <p:spPr>
            <a:xfrm>
              <a:off x="4233214" y="2431267"/>
              <a:ext cx="924636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into and out of functions to run</a:t>
              </a:r>
            </a:p>
          </p:txBody>
        </p:sp>
        <p:sp>
          <p:nvSpPr>
            <p:cNvPr id="600" name="Resume execution"/>
            <p:cNvSpPr txBox="1"/>
            <p:nvPr/>
          </p:nvSpPr>
          <p:spPr>
            <a:xfrm>
              <a:off x="5172602" y="2423422"/>
              <a:ext cx="641786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Resume execution</a:t>
              </a:r>
            </a:p>
          </p:txBody>
        </p:sp>
        <p:sp>
          <p:nvSpPr>
            <p:cNvPr id="601" name="Quit debug mode"/>
            <p:cNvSpPr txBox="1"/>
            <p:nvPr/>
          </p:nvSpPr>
          <p:spPr>
            <a:xfrm>
              <a:off x="5714839" y="2423422"/>
              <a:ext cx="724061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Quit debug mode</a:t>
              </a:r>
            </a:p>
          </p:txBody>
        </p:sp>
        <p:pic>
          <p:nvPicPr>
            <p:cNvPr id="602" name="Screen Shot 2015-12-28 at 4.51.15 PM.png" descr="Screen Shot 2015-12-28 at 4.51.15 PM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856125" y="737379"/>
              <a:ext cx="2843450" cy="154031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3" name="Screen Shot 2015-12-28 at 4.52.48 PM.png" descr="Screen Shot 2015-12-28 at 4.52.48 PM.png"/>
            <p:cNvPicPr>
              <a:picLocks noChangeAspect="1"/>
            </p:cNvPicPr>
            <p:nvPr/>
          </p:nvPicPr>
          <p:blipFill>
            <a:blip r:embed="rId21">
              <a:extLst/>
            </a:blip>
            <a:srcRect l="0" t="0" r="0" b="0"/>
            <a:stretch>
              <a:fillRect/>
            </a:stretch>
          </p:blipFill>
          <p:spPr>
            <a:xfrm>
              <a:off x="3768151" y="1578065"/>
              <a:ext cx="2577875" cy="69893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604" name="Line"/>
            <p:cNvSpPr/>
            <p:nvPr/>
          </p:nvSpPr>
          <p:spPr>
            <a:xfrm>
              <a:off x="695507" y="823540"/>
              <a:ext cx="178774" cy="1908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 flipV="1">
              <a:off x="688022" y="1210578"/>
              <a:ext cx="385197" cy="3471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 flipV="1">
              <a:off x="830453" y="2245367"/>
              <a:ext cx="307652" cy="2253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 flipV="1">
              <a:off x="1885215" y="1291837"/>
              <a:ext cx="695044" cy="11590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8" name="Rectangle"/>
            <p:cNvSpPr/>
            <p:nvPr/>
          </p:nvSpPr>
          <p:spPr>
            <a:xfrm>
              <a:off x="3828582" y="2000318"/>
              <a:ext cx="2479842" cy="2094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 flipV="1">
              <a:off x="2675181" y="1813340"/>
              <a:ext cx="101206" cy="63753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 flipV="1">
              <a:off x="3860444" y="1937866"/>
              <a:ext cx="250013" cy="5297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 flipV="1">
              <a:off x="4448351" y="1934307"/>
              <a:ext cx="49164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 flipV="1">
              <a:off x="4792254" y="1946305"/>
              <a:ext cx="894" cy="5296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 flipH="1" flipV="1">
              <a:off x="5397423" y="1935771"/>
              <a:ext cx="97547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 flipH="1" flipV="1">
              <a:off x="5943671" y="1946938"/>
              <a:ext cx="145817" cy="5169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4449711" y="518079"/>
              <a:ext cx="1016971" cy="7640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5635882" y="593351"/>
              <a:ext cx="148098" cy="4985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67" name="Group"/>
          <p:cNvGrpSpPr/>
          <p:nvPr/>
        </p:nvGrpSpPr>
        <p:grpSpPr>
          <a:xfrm>
            <a:off x="438149" y="1325603"/>
            <a:ext cx="2933701" cy="4964951"/>
            <a:chOff x="0" y="120473"/>
            <a:chExt cx="2933700" cy="4964950"/>
          </a:xfrm>
        </p:grpSpPr>
        <p:pic>
          <p:nvPicPr>
            <p:cNvPr id="618" name="Screen Shot 2015-12-28 at 4.14.37 PM.png" descr="Screen Shot 2015-12-28 at 4.14.37 PM.png"/>
            <p:cNvPicPr>
              <a:picLocks noChangeAspect="1"/>
            </p:cNvPicPr>
            <p:nvPr/>
          </p:nvPicPr>
          <p:blipFill>
            <a:blip r:embed="rId22">
              <a:extLst/>
            </a:blip>
            <a:srcRect l="0" t="0" r="0" b="0"/>
            <a:stretch>
              <a:fillRect/>
            </a:stretch>
          </p:blipFill>
          <p:spPr>
            <a:xfrm>
              <a:off x="0" y="1333236"/>
              <a:ext cx="2880073" cy="2425325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19" name="Screen Shot 2015-12-28 at 3.43.48 PM.png" descr="Screen Shot 2015-12-28 at 3.43.48 PM.png"/>
            <p:cNvPicPr>
              <a:picLocks noChangeAspect="1"/>
            </p:cNvPicPr>
            <p:nvPr/>
          </p:nvPicPr>
          <p:blipFill>
            <a:blip r:embed="rId23">
              <a:extLst/>
            </a:blip>
            <a:srcRect l="0" t="0" r="0" b="0"/>
            <a:stretch>
              <a:fillRect/>
            </a:stretch>
          </p:blipFill>
          <p:spPr>
            <a:xfrm>
              <a:off x="-1" y="4214822"/>
              <a:ext cx="2880074" cy="87060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620" name="Rectangle"/>
            <p:cNvSpPr/>
            <p:nvPr/>
          </p:nvSpPr>
          <p:spPr>
            <a:xfrm>
              <a:off x="230700" y="4469158"/>
              <a:ext cx="2639658" cy="495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Open Shiny, R Markdown, knitr, Sweave, LaTeX, .Rd files and more in Source Pane"/>
            <p:cNvSpPr txBox="1"/>
            <p:nvPr/>
          </p:nvSpPr>
          <p:spPr>
            <a:xfrm>
              <a:off x="1279056" y="272627"/>
              <a:ext cx="161716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Shiny, R Markdown, knitr, Sweave, LaTeX, .Rd files and more in Source Pane</a:t>
              </a:r>
            </a:p>
          </p:txBody>
        </p:sp>
        <p:sp>
          <p:nvSpPr>
            <p:cNvPr id="622" name="Check spelling"/>
            <p:cNvSpPr txBox="1"/>
            <p:nvPr/>
          </p:nvSpPr>
          <p:spPr>
            <a:xfrm>
              <a:off x="54568" y="779034"/>
              <a:ext cx="537055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Check spelling</a:t>
              </a:r>
            </a:p>
          </p:txBody>
        </p:sp>
        <p:sp>
          <p:nvSpPr>
            <p:cNvPr id="623" name="Render output"/>
            <p:cNvSpPr txBox="1"/>
            <p:nvPr/>
          </p:nvSpPr>
          <p:spPr>
            <a:xfrm>
              <a:off x="591883" y="779034"/>
              <a:ext cx="498984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Render output</a:t>
              </a:r>
            </a:p>
          </p:txBody>
        </p:sp>
        <p:sp>
          <p:nvSpPr>
            <p:cNvPr id="624" name="Choose output format"/>
            <p:cNvSpPr txBox="1"/>
            <p:nvPr/>
          </p:nvSpPr>
          <p:spPr>
            <a:xfrm>
              <a:off x="1097577" y="779034"/>
              <a:ext cx="5038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format</a:t>
              </a:r>
            </a:p>
          </p:txBody>
        </p:sp>
        <p:sp>
          <p:nvSpPr>
            <p:cNvPr id="625" name="Choose output location"/>
            <p:cNvSpPr txBox="1"/>
            <p:nvPr/>
          </p:nvSpPr>
          <p:spPr>
            <a:xfrm>
              <a:off x="1626991" y="779034"/>
              <a:ext cx="53705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location</a:t>
              </a:r>
            </a:p>
          </p:txBody>
        </p:sp>
        <p:sp>
          <p:nvSpPr>
            <p:cNvPr id="626" name="Insert code chunk"/>
            <p:cNvSpPr txBox="1"/>
            <p:nvPr/>
          </p:nvSpPr>
          <p:spPr>
            <a:xfrm>
              <a:off x="2159240" y="779034"/>
              <a:ext cx="438290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Insert code chunk</a:t>
              </a:r>
            </a:p>
          </p:txBody>
        </p:sp>
        <p:sp>
          <p:nvSpPr>
            <p:cNvPr id="627" name="Jump to previous chunk"/>
            <p:cNvSpPr txBox="1"/>
            <p:nvPr/>
          </p:nvSpPr>
          <p:spPr>
            <a:xfrm>
              <a:off x="244888" y="1701361"/>
              <a:ext cx="583058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previous chunk</a:t>
              </a:r>
            </a:p>
          </p:txBody>
        </p:sp>
        <p:sp>
          <p:nvSpPr>
            <p:cNvPr id="628" name="Jump to next chunk"/>
            <p:cNvSpPr txBox="1"/>
            <p:nvPr/>
          </p:nvSpPr>
          <p:spPr>
            <a:xfrm>
              <a:off x="765656" y="1701361"/>
              <a:ext cx="53705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next chunk</a:t>
              </a:r>
            </a:p>
          </p:txBody>
        </p:sp>
        <p:sp>
          <p:nvSpPr>
            <p:cNvPr id="629" name="Run selected lines"/>
            <p:cNvSpPr txBox="1"/>
            <p:nvPr/>
          </p:nvSpPr>
          <p:spPr>
            <a:xfrm>
              <a:off x="1267432" y="1701361"/>
              <a:ext cx="5707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selected lines</a:t>
              </a:r>
            </a:p>
          </p:txBody>
        </p:sp>
        <p:sp>
          <p:nvSpPr>
            <p:cNvPr id="630" name="Publish to server"/>
            <p:cNvSpPr txBox="1"/>
            <p:nvPr/>
          </p:nvSpPr>
          <p:spPr>
            <a:xfrm>
              <a:off x="1802747" y="1701361"/>
              <a:ext cx="56116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server</a:t>
              </a:r>
            </a:p>
          </p:txBody>
        </p:sp>
        <p:sp>
          <p:nvSpPr>
            <p:cNvPr id="631" name="Show file outline"/>
            <p:cNvSpPr txBox="1"/>
            <p:nvPr/>
          </p:nvSpPr>
          <p:spPr>
            <a:xfrm>
              <a:off x="2339998" y="170136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outline</a:t>
              </a:r>
            </a:p>
          </p:txBody>
        </p:sp>
        <p:sp>
          <p:nvSpPr>
            <p:cNvPr id="632" name="Set knitr chunk options"/>
            <p:cNvSpPr txBox="1"/>
            <p:nvPr/>
          </p:nvSpPr>
          <p:spPr>
            <a:xfrm>
              <a:off x="850474" y="2629782"/>
              <a:ext cx="602803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Set knitr chunk options</a:t>
              </a:r>
            </a:p>
          </p:txBody>
        </p:sp>
        <p:sp>
          <p:nvSpPr>
            <p:cNvPr id="633" name="Run this and all previous code chunks"/>
            <p:cNvSpPr txBox="1"/>
            <p:nvPr/>
          </p:nvSpPr>
          <p:spPr>
            <a:xfrm>
              <a:off x="1414770" y="2629782"/>
              <a:ext cx="768902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and all previous code chunks</a:t>
              </a:r>
            </a:p>
          </p:txBody>
        </p:sp>
        <p:sp>
          <p:nvSpPr>
            <p:cNvPr id="634" name="Run this code chunk"/>
            <p:cNvSpPr txBox="1"/>
            <p:nvPr/>
          </p:nvSpPr>
          <p:spPr>
            <a:xfrm>
              <a:off x="2192314" y="2629781"/>
              <a:ext cx="729482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code chunk</a:t>
              </a:r>
            </a:p>
          </p:txBody>
        </p:sp>
        <p:sp>
          <p:nvSpPr>
            <p:cNvPr id="635" name="Jump to chunk"/>
            <p:cNvSpPr txBox="1"/>
            <p:nvPr/>
          </p:nvSpPr>
          <p:spPr>
            <a:xfrm>
              <a:off x="311780" y="262978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chunk</a:t>
              </a:r>
            </a:p>
          </p:txBody>
        </p:sp>
        <p:sp>
          <p:nvSpPr>
            <p:cNvPr id="636" name="RStudio recognizes that files named app.R, server.R, ui.R, and global.R belong to a shiny app"/>
            <p:cNvSpPr txBox="1"/>
            <p:nvPr/>
          </p:nvSpPr>
          <p:spPr>
            <a:xfrm>
              <a:off x="96166" y="3843420"/>
              <a:ext cx="276523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RStudio recognizes that files named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app.R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server.R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, and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global.R</a:t>
              </a:r>
              <a:r>
                <a:t> belong to a shiny app</a:t>
              </a:r>
            </a:p>
          </p:txBody>
        </p:sp>
        <p:sp>
          <p:nvSpPr>
            <p:cNvPr id="637" name="Run app"/>
            <p:cNvSpPr txBox="1"/>
            <p:nvPr/>
          </p:nvSpPr>
          <p:spPr>
            <a:xfrm>
              <a:off x="610801" y="4483933"/>
              <a:ext cx="381456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app</a:t>
              </a:r>
            </a:p>
          </p:txBody>
        </p:sp>
        <p:sp>
          <p:nvSpPr>
            <p:cNvPr id="638" name="Choose location to view app"/>
            <p:cNvSpPr txBox="1"/>
            <p:nvPr/>
          </p:nvSpPr>
          <p:spPr>
            <a:xfrm>
              <a:off x="961913" y="4483933"/>
              <a:ext cx="672411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location to view app</a:t>
              </a:r>
            </a:p>
          </p:txBody>
        </p:sp>
        <p:sp>
          <p:nvSpPr>
            <p:cNvPr id="639" name="Publish to shinyapps.io or server"/>
            <p:cNvSpPr txBox="1"/>
            <p:nvPr/>
          </p:nvSpPr>
          <p:spPr>
            <a:xfrm>
              <a:off x="1593253" y="4483933"/>
              <a:ext cx="756326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shinyapps.io or server</a:t>
              </a:r>
            </a:p>
          </p:txBody>
        </p:sp>
        <p:sp>
          <p:nvSpPr>
            <p:cNvPr id="640" name="Manage publish accounts"/>
            <p:cNvSpPr txBox="1"/>
            <p:nvPr/>
          </p:nvSpPr>
          <p:spPr>
            <a:xfrm>
              <a:off x="2330898" y="4483933"/>
              <a:ext cx="602802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Manage publish accounts</a:t>
              </a:r>
            </a:p>
          </p:txBody>
        </p:sp>
        <p:sp>
          <p:nvSpPr>
            <p:cNvPr id="641" name="Access markdown guide at…"/>
            <p:cNvSpPr txBox="1"/>
            <p:nvPr/>
          </p:nvSpPr>
          <p:spPr>
            <a:xfrm>
              <a:off x="227424" y="2241305"/>
              <a:ext cx="227081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Access markdown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Markdown Quick Reference</a:t>
              </a:r>
            </a:p>
          </p:txBody>
        </p:sp>
        <p:grpSp>
          <p:nvGrpSpPr>
            <p:cNvPr id="648" name="Group"/>
            <p:cNvGrpSpPr/>
            <p:nvPr/>
          </p:nvGrpSpPr>
          <p:grpSpPr>
            <a:xfrm>
              <a:off x="461056" y="120473"/>
              <a:ext cx="799206" cy="664125"/>
              <a:chOff x="398321" y="0"/>
              <a:chExt cx="799204" cy="664123"/>
            </a:xfrm>
          </p:grpSpPr>
          <p:grpSp>
            <p:nvGrpSpPr>
              <p:cNvPr id="646" name="Group"/>
              <p:cNvGrpSpPr/>
              <p:nvPr/>
            </p:nvGrpSpPr>
            <p:grpSpPr>
              <a:xfrm>
                <a:off x="813078" y="0"/>
                <a:ext cx="384448" cy="627973"/>
                <a:chOff x="22799" y="0"/>
                <a:chExt cx="384447" cy="627972"/>
              </a:xfrm>
            </p:grpSpPr>
            <p:sp>
              <p:nvSpPr>
                <p:cNvPr id="642" name="Polygon"/>
                <p:cNvSpPr/>
                <p:nvPr/>
              </p:nvSpPr>
              <p:spPr>
                <a:xfrm>
                  <a:off x="32094" y="201721"/>
                  <a:ext cx="365858" cy="4224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sp>
              <p:nvSpPr>
                <p:cNvPr id="643" name="Circle"/>
                <p:cNvSpPr/>
                <p:nvPr/>
              </p:nvSpPr>
              <p:spPr>
                <a:xfrm>
                  <a:off x="22799" y="0"/>
                  <a:ext cx="384448" cy="384448"/>
                </a:xfrm>
                <a:prstGeom prst="ellipse">
                  <a:avLst/>
                </a:prstGeom>
                <a:gradFill flip="none" rotWithShape="1">
                  <a:gsLst>
                    <a:gs pos="22124">
                      <a:srgbClr val="FFFFFF"/>
                    </a:gs>
                    <a:gs pos="60279">
                      <a:srgbClr val="FFFFFF">
                        <a:alpha val="5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44" name="Polygon"/>
                <p:cNvSpPr/>
                <p:nvPr/>
              </p:nvSpPr>
              <p:spPr>
                <a:xfrm>
                  <a:off x="28807" y="197926"/>
                  <a:ext cx="372432" cy="4300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pic>
              <p:nvPicPr>
                <p:cNvPr id="645" name="LaTeX_logo.png" descr="LaTeX_logo.png"/>
                <p:cNvPicPr>
                  <a:picLocks noChangeAspect="1"/>
                </p:cNvPicPr>
                <p:nvPr/>
              </p:nvPicPr>
              <p:blipFill>
                <a:blip r:embed="rId24">
                  <a:extLst/>
                </a:blip>
                <a:stretch>
                  <a:fillRect/>
                </a:stretch>
              </p:blipFill>
              <p:spPr>
                <a:xfrm>
                  <a:off x="53505" y="360402"/>
                  <a:ext cx="323036" cy="13459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647" name="shiny-hexbin-sticker-from-rstudio.png" descr="shiny-hexbin-sticker-from-rstudio.png"/>
              <p:cNvPicPr>
                <a:picLocks noChangeAspect="1"/>
              </p:cNvPicPr>
              <p:nvPr/>
            </p:nvPicPr>
            <p:blipFill>
              <a:blip r:embed="rId25">
                <a:extLst/>
              </a:blip>
              <a:stretch>
                <a:fillRect/>
              </a:stretch>
            </p:blipFill>
            <p:spPr>
              <a:xfrm>
                <a:off x="398321" y="182103"/>
                <a:ext cx="430792" cy="4820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49" name="Line"/>
            <p:cNvSpPr/>
            <p:nvPr/>
          </p:nvSpPr>
          <p:spPr>
            <a:xfrm flipV="1">
              <a:off x="2252564" y="4413900"/>
              <a:ext cx="287198" cy="21489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 flipV="1">
              <a:off x="1506830" y="4417298"/>
              <a:ext cx="936087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 flipV="1">
              <a:off x="877580" y="4404329"/>
              <a:ext cx="1201198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 flipH="1" flipV="1">
              <a:off x="2668451" y="4420671"/>
              <a:ext cx="3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 flipH="1" flipV="1">
              <a:off x="2810322" y="1581219"/>
              <a:ext cx="2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 flipV="1">
              <a:off x="2291301" y="1596744"/>
              <a:ext cx="263097" cy="1666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 flipV="1">
              <a:off x="1590943" y="1585907"/>
              <a:ext cx="656904" cy="2041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 flipV="1">
              <a:off x="1130531" y="1582684"/>
              <a:ext cx="957108" cy="1866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 flipV="1">
              <a:off x="556061" y="1572395"/>
              <a:ext cx="1366732" cy="1824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384593" y="1145005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813636" y="1158788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 flipH="1">
              <a:off x="1297270" y="1279971"/>
              <a:ext cx="3" cy="2090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 flipH="1">
              <a:off x="1500515" y="1267243"/>
              <a:ext cx="185852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 flipH="1">
              <a:off x="1886301" y="1264697"/>
              <a:ext cx="330457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 flipH="1">
              <a:off x="644441" y="2976740"/>
              <a:ext cx="2" cy="6910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1151506" y="3121164"/>
              <a:ext cx="1366731" cy="18241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2147765" y="3018371"/>
              <a:ext cx="489656" cy="2488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2549625" y="2976801"/>
              <a:ext cx="224545" cy="2970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91" name="Group"/>
          <p:cNvGrpSpPr/>
          <p:nvPr/>
        </p:nvGrpSpPr>
        <p:grpSpPr>
          <a:xfrm>
            <a:off x="7098110" y="6956591"/>
            <a:ext cx="3209325" cy="1412037"/>
            <a:chOff x="0" y="173960"/>
            <a:chExt cx="3209324" cy="1412036"/>
          </a:xfrm>
        </p:grpSpPr>
        <p:pic>
          <p:nvPicPr>
            <p:cNvPr id="668" name="Screen Shot 2015-12-28 at 4.24.17 PM.png" descr="Screen Shot 2015-12-28 at 4.24.17 PM.png"/>
            <p:cNvPicPr>
              <a:picLocks noChangeAspect="1"/>
            </p:cNvPicPr>
            <p:nvPr/>
          </p:nvPicPr>
          <p:blipFill>
            <a:blip r:embed="rId26">
              <a:extLst/>
            </a:blip>
            <a:srcRect l="0" t="0" r="0" b="0"/>
            <a:stretch>
              <a:fillRect/>
            </a:stretch>
          </p:blipFill>
          <p:spPr>
            <a:xfrm>
              <a:off x="769530" y="787690"/>
              <a:ext cx="2336222" cy="76158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69" name="gitIconLarge.png" descr="gitIconLarge.png"/>
            <p:cNvPicPr>
              <a:picLocks noChangeAspect="1"/>
            </p:cNvPicPr>
            <p:nvPr/>
          </p:nvPicPr>
          <p:blipFill>
            <a:blip r:embed="rId27">
              <a:extLst/>
            </a:blip>
            <a:srcRect l="0" t="0" r="0" b="0"/>
            <a:stretch>
              <a:fillRect/>
            </a:stretch>
          </p:blipFill>
          <p:spPr>
            <a:xfrm>
              <a:off x="0" y="273453"/>
              <a:ext cx="381953" cy="416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0" name="Stage files:"/>
            <p:cNvSpPr txBox="1"/>
            <p:nvPr/>
          </p:nvSpPr>
          <p:spPr>
            <a:xfrm>
              <a:off x="315956" y="383344"/>
              <a:ext cx="486022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Stage files:</a:t>
              </a:r>
            </a:p>
          </p:txBody>
        </p:sp>
        <p:sp>
          <p:nvSpPr>
            <p:cNvPr id="671" name="Show file diff"/>
            <p:cNvSpPr txBox="1"/>
            <p:nvPr/>
          </p:nvSpPr>
          <p:spPr>
            <a:xfrm>
              <a:off x="791147" y="374039"/>
              <a:ext cx="587380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diff</a:t>
              </a:r>
            </a:p>
          </p:txBody>
        </p:sp>
        <p:sp>
          <p:nvSpPr>
            <p:cNvPr id="672" name="Commit staged files"/>
            <p:cNvSpPr txBox="1"/>
            <p:nvPr/>
          </p:nvSpPr>
          <p:spPr>
            <a:xfrm>
              <a:off x="1419207" y="374039"/>
              <a:ext cx="700959" cy="404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Commit staged files</a:t>
              </a:r>
            </a:p>
          </p:txBody>
        </p:sp>
        <p:sp>
          <p:nvSpPr>
            <p:cNvPr id="673" name="Push/Pull  to remote"/>
            <p:cNvSpPr txBox="1"/>
            <p:nvPr/>
          </p:nvSpPr>
          <p:spPr>
            <a:xfrm>
              <a:off x="2057597" y="359889"/>
              <a:ext cx="668719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Push/Pull  to remote</a:t>
              </a:r>
            </a:p>
          </p:txBody>
        </p:sp>
        <p:sp>
          <p:nvSpPr>
            <p:cNvPr id="674" name="View History"/>
            <p:cNvSpPr txBox="1"/>
            <p:nvPr/>
          </p:nvSpPr>
          <p:spPr>
            <a:xfrm>
              <a:off x="2704834" y="383344"/>
              <a:ext cx="504491" cy="409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View History</a:t>
              </a:r>
            </a:p>
          </p:txBody>
        </p:sp>
        <p:sp>
          <p:nvSpPr>
            <p:cNvPr id="675" name="current branch"/>
            <p:cNvSpPr txBox="1"/>
            <p:nvPr/>
          </p:nvSpPr>
          <p:spPr>
            <a:xfrm>
              <a:off x="2645110" y="1195147"/>
              <a:ext cx="504490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current branch</a:t>
              </a:r>
            </a:p>
          </p:txBody>
        </p:sp>
        <p:sp>
          <p:nvSpPr>
            <p:cNvPr id="676" name="Added…"/>
            <p:cNvSpPr txBox="1"/>
            <p:nvPr/>
          </p:nvSpPr>
          <p:spPr>
            <a:xfrm>
              <a:off x="45447" y="785820"/>
              <a:ext cx="780009" cy="78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Added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Deleted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Modified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Renamed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Untracked</a:t>
              </a:r>
            </a:p>
          </p:txBody>
        </p:sp>
        <p:sp>
          <p:nvSpPr>
            <p:cNvPr id="677" name="Turn on at Tools &gt; Project Options &gt; Git/SVN"/>
            <p:cNvSpPr txBox="1"/>
            <p:nvPr/>
          </p:nvSpPr>
          <p:spPr>
            <a:xfrm>
              <a:off x="427920" y="173960"/>
              <a:ext cx="2491611" cy="260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on at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Tools &gt; Project Options &gt; Git/SVN</a:t>
              </a:r>
            </a:p>
          </p:txBody>
        </p:sp>
        <p:sp>
          <p:nvSpPr>
            <p:cNvPr id="678" name="Open shell to type commands"/>
            <p:cNvSpPr txBox="1"/>
            <p:nvPr/>
          </p:nvSpPr>
          <p:spPr>
            <a:xfrm>
              <a:off x="792761" y="1190141"/>
              <a:ext cx="990823" cy="39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shell to type commands</a:t>
              </a:r>
            </a:p>
          </p:txBody>
        </p:sp>
        <p:sp>
          <p:nvSpPr>
            <p:cNvPr id="679" name="Line"/>
            <p:cNvSpPr/>
            <p:nvPr/>
          </p:nvSpPr>
          <p:spPr>
            <a:xfrm>
              <a:off x="1649349" y="1392034"/>
              <a:ext cx="456639" cy="108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 flipH="1" flipV="1">
              <a:off x="2833763" y="996027"/>
              <a:ext cx="3" cy="2721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582400" y="737534"/>
              <a:ext cx="273838" cy="4102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896432" y="734028"/>
              <a:ext cx="50799" cy="2086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 flipH="1">
              <a:off x="1354560" y="712898"/>
              <a:ext cx="127003" cy="23407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 flipH="1">
              <a:off x="1652614" y="709371"/>
              <a:ext cx="494060" cy="2220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 flipH="1">
              <a:off x="1904177" y="727673"/>
              <a:ext cx="883981" cy="2093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6" name="A"/>
            <p:cNvSpPr/>
            <p:nvPr/>
          </p:nvSpPr>
          <p:spPr>
            <a:xfrm>
              <a:off x="68321" y="86562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38D3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87" name="D"/>
            <p:cNvSpPr/>
            <p:nvPr/>
          </p:nvSpPr>
          <p:spPr>
            <a:xfrm>
              <a:off x="68321" y="1005266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88" name="M"/>
            <p:cNvSpPr/>
            <p:nvPr/>
          </p:nvSpPr>
          <p:spPr>
            <a:xfrm>
              <a:off x="68321" y="1144903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41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689" name="R"/>
            <p:cNvSpPr/>
            <p:nvPr/>
          </p:nvSpPr>
          <p:spPr>
            <a:xfrm>
              <a:off x="68321" y="1284541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AB27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690" name="?"/>
            <p:cNvSpPr/>
            <p:nvPr/>
          </p:nvSpPr>
          <p:spPr>
            <a:xfrm>
              <a:off x="68321" y="142417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D3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696" name="Group"/>
          <p:cNvGrpSpPr/>
          <p:nvPr/>
        </p:nvGrpSpPr>
        <p:grpSpPr>
          <a:xfrm>
            <a:off x="3531993" y="2614328"/>
            <a:ext cx="1782327" cy="2850480"/>
            <a:chOff x="-4315" y="-13803"/>
            <a:chExt cx="1782325" cy="2850478"/>
          </a:xfrm>
        </p:grpSpPr>
        <p:pic>
          <p:nvPicPr>
            <p:cNvPr id="692" name="Screen Shot 2015-12-31 at 12.12.07 PM.png" descr="Screen Shot 2015-12-31 at 12.12.07 PM.png"/>
            <p:cNvPicPr>
              <a:picLocks noChangeAspect="1"/>
            </p:cNvPicPr>
            <p:nvPr/>
          </p:nvPicPr>
          <p:blipFill>
            <a:blip r:embed="rId28">
              <a:extLst/>
            </a:blip>
            <a:srcRect l="0" t="0" r="0" b="0"/>
            <a:stretch>
              <a:fillRect/>
            </a:stretch>
          </p:blipFill>
          <p:spPr>
            <a:xfrm>
              <a:off x="-4316" y="-13804"/>
              <a:ext cx="1782326" cy="2850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95" name="Group"/>
            <p:cNvGrpSpPr/>
            <p:nvPr/>
          </p:nvGrpSpPr>
          <p:grpSpPr>
            <a:xfrm>
              <a:off x="347872" y="2200632"/>
              <a:ext cx="933051" cy="357767"/>
              <a:chOff x="0" y="0"/>
              <a:chExt cx="933049" cy="357765"/>
            </a:xfrm>
          </p:grpSpPr>
          <p:pic>
            <p:nvPicPr>
              <p:cNvPr id="693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1509" t="2620" r="33472" b="49673"/>
              <a:stretch>
                <a:fillRect/>
              </a:stretch>
            </p:blipFill>
            <p:spPr>
              <a:xfrm>
                <a:off x="0" y="0"/>
                <a:ext cx="933050" cy="357766"/>
              </a:xfrm>
              <a:prstGeom prst="rect">
                <a:avLst/>
              </a:prstGeom>
              <a:ln w="6350" cap="flat">
                <a:solidFill>
                  <a:srgbClr val="A6AAA9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694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57891" t="4101" r="2867" b="50921"/>
              <a:stretch>
                <a:fillRect/>
              </a:stretch>
            </p:blipFill>
            <p:spPr>
              <a:xfrm>
                <a:off x="359977" y="8591"/>
                <a:ext cx="570324" cy="3415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697" name="Screen Shot 2015-12-29 at 10.22.49 AM.png" descr="Screen Shot 2015-12-29 at 10.22.49 A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3844763" y="2627832"/>
            <a:ext cx="1073841" cy="168747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Search inside environment"/>
          <p:cNvSpPr txBox="1"/>
          <p:nvPr/>
        </p:nvSpPr>
        <p:spPr>
          <a:xfrm>
            <a:off x="9317613" y="269698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inside environment</a:t>
            </a:r>
          </a:p>
        </p:txBody>
      </p:sp>
      <p:sp>
        <p:nvSpPr>
          <p:cNvPr id="699" name="Syntax highlighting based on your file's extension"/>
          <p:cNvSpPr txBox="1"/>
          <p:nvPr/>
        </p:nvSpPr>
        <p:spPr>
          <a:xfrm>
            <a:off x="5485210" y="3777866"/>
            <a:ext cx="145868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Syntax highlighting based on your file's extension</a:t>
            </a:r>
          </a:p>
        </p:txBody>
      </p:sp>
      <p:sp>
        <p:nvSpPr>
          <p:cNvPr id="700" name="Code diagnostics that appear in the margin. Hover over diagnostic symbols for details."/>
          <p:cNvSpPr txBox="1"/>
          <p:nvPr/>
        </p:nvSpPr>
        <p:spPr>
          <a:xfrm>
            <a:off x="4609455" y="3419414"/>
            <a:ext cx="236806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Code diagnostics that appear in the margin. Hover over diagnostic symbols for details.</a:t>
            </a:r>
          </a:p>
        </p:txBody>
      </p:sp>
      <p:sp>
        <p:nvSpPr>
          <p:cNvPr id="701" name="Tab completion to finish function names, file paths, arguments, and more."/>
          <p:cNvSpPr txBox="1"/>
          <p:nvPr/>
        </p:nvSpPr>
        <p:spPr>
          <a:xfrm>
            <a:off x="5485210" y="4134221"/>
            <a:ext cx="1527297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Tab completion to finish function names, file paths, arguments, and more.</a:t>
            </a:r>
          </a:p>
        </p:txBody>
      </p:sp>
      <p:sp>
        <p:nvSpPr>
          <p:cNvPr id="702" name="Multi-language code snippets to quickly use common blocks of code."/>
          <p:cNvSpPr txBox="1"/>
          <p:nvPr/>
        </p:nvSpPr>
        <p:spPr>
          <a:xfrm>
            <a:off x="5485210" y="4649172"/>
            <a:ext cx="1564856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Multi-language code snippets to quickly use common blocks of code.</a:t>
            </a:r>
          </a:p>
        </p:txBody>
      </p:sp>
      <p:sp>
        <p:nvSpPr>
          <p:cNvPr id="703" name="Open in new window"/>
          <p:cNvSpPr txBox="1"/>
          <p:nvPr/>
        </p:nvSpPr>
        <p:spPr>
          <a:xfrm>
            <a:off x="4110580" y="1455343"/>
            <a:ext cx="84641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new window</a:t>
            </a:r>
          </a:p>
        </p:txBody>
      </p:sp>
      <p:sp>
        <p:nvSpPr>
          <p:cNvPr id="704" name="Save"/>
          <p:cNvSpPr txBox="1"/>
          <p:nvPr/>
        </p:nvSpPr>
        <p:spPr>
          <a:xfrm>
            <a:off x="4905801" y="1455343"/>
            <a:ext cx="402015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</a:t>
            </a:r>
          </a:p>
        </p:txBody>
      </p:sp>
      <p:sp>
        <p:nvSpPr>
          <p:cNvPr id="705" name="Find and replace"/>
          <p:cNvSpPr txBox="1"/>
          <p:nvPr/>
        </p:nvSpPr>
        <p:spPr>
          <a:xfrm>
            <a:off x="5245448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Find and replace</a:t>
            </a:r>
          </a:p>
        </p:txBody>
      </p:sp>
      <p:sp>
        <p:nvSpPr>
          <p:cNvPr id="706" name="Compile as notebook"/>
          <p:cNvSpPr txBox="1"/>
          <p:nvPr/>
        </p:nvSpPr>
        <p:spPr>
          <a:xfrm>
            <a:off x="5847061" y="1455343"/>
            <a:ext cx="73777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Compile as notebook</a:t>
            </a:r>
          </a:p>
        </p:txBody>
      </p:sp>
      <p:sp>
        <p:nvSpPr>
          <p:cNvPr id="707" name="Run selected code"/>
          <p:cNvSpPr txBox="1"/>
          <p:nvPr/>
        </p:nvSpPr>
        <p:spPr>
          <a:xfrm>
            <a:off x="6565311" y="1455343"/>
            <a:ext cx="73777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selected code</a:t>
            </a:r>
          </a:p>
        </p:txBody>
      </p:sp>
      <p:sp>
        <p:nvSpPr>
          <p:cNvPr id="708" name="Re-run previous code"/>
          <p:cNvSpPr txBox="1"/>
          <p:nvPr/>
        </p:nvSpPr>
        <p:spPr>
          <a:xfrm>
            <a:off x="4682495" y="2690646"/>
            <a:ext cx="88633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Re-run previous code</a:t>
            </a:r>
          </a:p>
        </p:txBody>
      </p:sp>
      <p:sp>
        <p:nvSpPr>
          <p:cNvPr id="709" name="Source with or without Echo"/>
          <p:cNvSpPr txBox="1"/>
          <p:nvPr/>
        </p:nvSpPr>
        <p:spPr>
          <a:xfrm>
            <a:off x="5548143" y="2690646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Source with or without Echo</a:t>
            </a:r>
          </a:p>
        </p:txBody>
      </p:sp>
      <p:sp>
        <p:nvSpPr>
          <p:cNvPr id="710" name="Show file outline"/>
          <p:cNvSpPr txBox="1"/>
          <p:nvPr/>
        </p:nvSpPr>
        <p:spPr>
          <a:xfrm>
            <a:off x="6414170" y="2690646"/>
            <a:ext cx="63529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711" name="Jump to function in file"/>
          <p:cNvSpPr txBox="1"/>
          <p:nvPr/>
        </p:nvSpPr>
        <p:spPr>
          <a:xfrm>
            <a:off x="3836568" y="5145268"/>
            <a:ext cx="138444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Jump to function in file </a:t>
            </a:r>
          </a:p>
        </p:txBody>
      </p:sp>
      <p:sp>
        <p:nvSpPr>
          <p:cNvPr id="712" name="Change file type"/>
          <p:cNvSpPr txBox="1"/>
          <p:nvPr/>
        </p:nvSpPr>
        <p:spPr>
          <a:xfrm>
            <a:off x="6032453" y="5130813"/>
            <a:ext cx="104286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file type</a:t>
            </a:r>
          </a:p>
        </p:txBody>
      </p:sp>
      <p:sp>
        <p:nvSpPr>
          <p:cNvPr id="713" name="Navigate tabs"/>
          <p:cNvSpPr txBox="1"/>
          <p:nvPr/>
        </p:nvSpPr>
        <p:spPr>
          <a:xfrm>
            <a:off x="3525203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tabs</a:t>
            </a:r>
          </a:p>
        </p:txBody>
      </p:sp>
      <p:sp>
        <p:nvSpPr>
          <p:cNvPr id="714" name="A File browser keyed to your working directory. Click on file or directory name to open."/>
          <p:cNvSpPr txBox="1"/>
          <p:nvPr/>
        </p:nvSpPr>
        <p:spPr>
          <a:xfrm>
            <a:off x="7038160" y="6122635"/>
            <a:ext cx="266996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A File browser keyed to your working directory. Click on file or directory name to open.</a:t>
            </a:r>
          </a:p>
        </p:txBody>
      </p:sp>
      <p:sp>
        <p:nvSpPr>
          <p:cNvPr id="715" name="Path to displayed directory"/>
          <p:cNvSpPr txBox="1"/>
          <p:nvPr/>
        </p:nvSpPr>
        <p:spPr>
          <a:xfrm>
            <a:off x="7038160" y="5690251"/>
            <a:ext cx="1615509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Path to displayed directory</a:t>
            </a:r>
          </a:p>
        </p:txBody>
      </p:sp>
      <p:sp>
        <p:nvSpPr>
          <p:cNvPr id="716" name="Upload file"/>
          <p:cNvSpPr txBox="1"/>
          <p:nvPr/>
        </p:nvSpPr>
        <p:spPr>
          <a:xfrm>
            <a:off x="7524691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Upload file </a:t>
            </a:r>
          </a:p>
        </p:txBody>
      </p:sp>
      <p:sp>
        <p:nvSpPr>
          <p:cNvPr id="717" name="Create folder"/>
          <p:cNvSpPr txBox="1"/>
          <p:nvPr/>
        </p:nvSpPr>
        <p:spPr>
          <a:xfrm>
            <a:off x="7038160" y="5282501"/>
            <a:ext cx="46191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folder</a:t>
            </a:r>
          </a:p>
        </p:txBody>
      </p:sp>
      <p:sp>
        <p:nvSpPr>
          <p:cNvPr id="718" name="Delete file"/>
          <p:cNvSpPr txBox="1"/>
          <p:nvPr/>
        </p:nvSpPr>
        <p:spPr>
          <a:xfrm>
            <a:off x="7986992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file </a:t>
            </a:r>
          </a:p>
        </p:txBody>
      </p:sp>
      <p:sp>
        <p:nvSpPr>
          <p:cNvPr id="719" name="Rename file"/>
          <p:cNvSpPr txBox="1"/>
          <p:nvPr/>
        </p:nvSpPr>
        <p:spPr>
          <a:xfrm>
            <a:off x="8404218" y="5282501"/>
            <a:ext cx="56600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Rename file </a:t>
            </a:r>
          </a:p>
        </p:txBody>
      </p:sp>
      <p:sp>
        <p:nvSpPr>
          <p:cNvPr id="720" name="Change  directory"/>
          <p:cNvSpPr txBox="1"/>
          <p:nvPr/>
        </p:nvSpPr>
        <p:spPr>
          <a:xfrm>
            <a:off x="9829251" y="5282501"/>
            <a:ext cx="61448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 directory</a:t>
            </a:r>
          </a:p>
        </p:txBody>
      </p:sp>
      <p:sp>
        <p:nvSpPr>
          <p:cNvPr id="721" name="Displays saved objects by type with short description"/>
          <p:cNvSpPr txBox="1"/>
          <p:nvPr/>
        </p:nvSpPr>
        <p:spPr>
          <a:xfrm>
            <a:off x="7076260" y="4248736"/>
            <a:ext cx="159997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Displays saved objects by type with short description</a:t>
            </a:r>
          </a:p>
        </p:txBody>
      </p:sp>
      <p:sp>
        <p:nvSpPr>
          <p:cNvPr id="722" name="View function source code"/>
          <p:cNvSpPr txBox="1"/>
          <p:nvPr/>
        </p:nvSpPr>
        <p:spPr>
          <a:xfrm>
            <a:off x="9557105" y="4248736"/>
            <a:ext cx="85254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function source code</a:t>
            </a:r>
          </a:p>
        </p:txBody>
      </p:sp>
      <p:sp>
        <p:nvSpPr>
          <p:cNvPr id="723" name="View in data viewer"/>
          <p:cNvSpPr txBox="1"/>
          <p:nvPr/>
        </p:nvSpPr>
        <p:spPr>
          <a:xfrm>
            <a:off x="8827249" y="4248736"/>
            <a:ext cx="7403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in data viewer</a:t>
            </a:r>
          </a:p>
        </p:txBody>
      </p:sp>
      <p:sp>
        <p:nvSpPr>
          <p:cNvPr id="724" name="Load workspace"/>
          <p:cNvSpPr txBox="1"/>
          <p:nvPr/>
        </p:nvSpPr>
        <p:spPr>
          <a:xfrm>
            <a:off x="7027815" y="2691464"/>
            <a:ext cx="76200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Load workspace</a:t>
            </a:r>
          </a:p>
        </p:txBody>
      </p:sp>
      <p:sp>
        <p:nvSpPr>
          <p:cNvPr id="725" name="Save workspace"/>
          <p:cNvSpPr txBox="1"/>
          <p:nvPr/>
        </p:nvSpPr>
        <p:spPr>
          <a:xfrm>
            <a:off x="7739921" y="2690500"/>
            <a:ext cx="81034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 workspace</a:t>
            </a:r>
          </a:p>
        </p:txBody>
      </p:sp>
      <p:sp>
        <p:nvSpPr>
          <p:cNvPr id="726" name="Import data with wizard"/>
          <p:cNvSpPr txBox="1"/>
          <p:nvPr/>
        </p:nvSpPr>
        <p:spPr>
          <a:xfrm>
            <a:off x="7227443" y="1455343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Import data</a:t>
            </a:r>
            <a:r>
              <a:t> with wizard</a:t>
            </a:r>
          </a:p>
        </p:txBody>
      </p:sp>
      <p:sp>
        <p:nvSpPr>
          <p:cNvPr id="727" name="Delete all saved objects"/>
          <p:cNvSpPr txBox="1"/>
          <p:nvPr/>
        </p:nvSpPr>
        <p:spPr>
          <a:xfrm>
            <a:off x="8437384" y="269315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saved objects</a:t>
            </a:r>
          </a:p>
        </p:txBody>
      </p:sp>
      <p:sp>
        <p:nvSpPr>
          <p:cNvPr id="728" name="Display objects as list or grid"/>
          <p:cNvSpPr txBox="1"/>
          <p:nvPr/>
        </p:nvSpPr>
        <p:spPr>
          <a:xfrm>
            <a:off x="9484136" y="3063768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 objects as list or grid</a:t>
            </a:r>
          </a:p>
        </p:txBody>
      </p:sp>
      <p:sp>
        <p:nvSpPr>
          <p:cNvPr id="729" name="Choose environment to display from list of parent environments"/>
          <p:cNvSpPr txBox="1"/>
          <p:nvPr/>
        </p:nvSpPr>
        <p:spPr>
          <a:xfrm>
            <a:off x="7052377" y="3063768"/>
            <a:ext cx="2140398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Choose environment to display from list of parent environments</a:t>
            </a:r>
          </a:p>
        </p:txBody>
      </p:sp>
      <p:sp>
        <p:nvSpPr>
          <p:cNvPr id="730" name="History of past commands to run/copy"/>
          <p:cNvSpPr txBox="1"/>
          <p:nvPr/>
        </p:nvSpPr>
        <p:spPr>
          <a:xfrm>
            <a:off x="8078311" y="1455343"/>
            <a:ext cx="104225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History of past commands to run/copy</a:t>
            </a:r>
          </a:p>
        </p:txBody>
      </p:sp>
      <p:sp>
        <p:nvSpPr>
          <p:cNvPr id="731" name="Display .RPres slideshows…"/>
          <p:cNvSpPr txBox="1"/>
          <p:nvPr/>
        </p:nvSpPr>
        <p:spPr>
          <a:xfrm>
            <a:off x="8959474" y="1455343"/>
            <a:ext cx="1450184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Display .RPres slideshows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File &gt; New  File &gt;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R Presentation</a:t>
            </a:r>
          </a:p>
        </p:txBody>
      </p:sp>
      <p:sp>
        <p:nvSpPr>
          <p:cNvPr id="732" name="Working Directory"/>
          <p:cNvSpPr txBox="1"/>
          <p:nvPr/>
        </p:nvSpPr>
        <p:spPr>
          <a:xfrm>
            <a:off x="5056511" y="5817835"/>
            <a:ext cx="614483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Working Directory</a:t>
            </a:r>
          </a:p>
        </p:txBody>
      </p:sp>
      <p:sp>
        <p:nvSpPr>
          <p:cNvPr id="733" name="Maximize, minimize panes"/>
          <p:cNvSpPr txBox="1"/>
          <p:nvPr/>
        </p:nvSpPr>
        <p:spPr>
          <a:xfrm>
            <a:off x="6072845" y="5817835"/>
            <a:ext cx="93127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Maximize, minimize panes</a:t>
            </a:r>
          </a:p>
        </p:txBody>
      </p:sp>
      <p:sp>
        <p:nvSpPr>
          <p:cNvPr id="734" name="Drag pane boundaries"/>
          <p:cNvSpPr txBox="1"/>
          <p:nvPr/>
        </p:nvSpPr>
        <p:spPr>
          <a:xfrm>
            <a:off x="6072845" y="6137240"/>
            <a:ext cx="762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Drag pane boundaries</a:t>
            </a:r>
          </a:p>
        </p:txBody>
      </p:sp>
      <p:pic>
        <p:nvPicPr>
          <p:cNvPr id="735" name="Screen Shot 2015-12-28 at 11.55.49 AM.png" descr="Screen Shot 2015-12-28 at 11.55.49 AM.png"/>
          <p:cNvPicPr>
            <a:picLocks noChangeAspect="1"/>
          </p:cNvPicPr>
          <p:nvPr/>
        </p:nvPicPr>
        <p:blipFill>
          <a:blip r:embed="rId31">
            <a:extLst/>
          </a:blip>
          <a:srcRect l="50829" t="16061" r="887" b="68556"/>
          <a:stretch>
            <a:fillRect/>
          </a:stretch>
        </p:blipFill>
        <p:spPr>
          <a:xfrm>
            <a:off x="7042696" y="3477794"/>
            <a:ext cx="3358833" cy="703114"/>
          </a:xfrm>
          <a:prstGeom prst="rect">
            <a:avLst/>
          </a:prstGeom>
          <a:ln w="12700">
            <a:miter lim="400000"/>
          </a:ln>
        </p:spPr>
      </p:pic>
      <p:sp>
        <p:nvSpPr>
          <p:cNvPr id="736" name="Line"/>
          <p:cNvSpPr/>
          <p:nvPr/>
        </p:nvSpPr>
        <p:spPr>
          <a:xfrm flipH="1">
            <a:off x="4771394" y="6296593"/>
            <a:ext cx="312780" cy="11142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7" name="Line"/>
          <p:cNvSpPr/>
          <p:nvPr/>
        </p:nvSpPr>
        <p:spPr>
          <a:xfrm>
            <a:off x="6691180" y="6283279"/>
            <a:ext cx="304183" cy="114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8" name="Line"/>
          <p:cNvSpPr/>
          <p:nvPr/>
        </p:nvSpPr>
        <p:spPr>
          <a:xfrm flipH="1">
            <a:off x="7497616" y="1821673"/>
            <a:ext cx="196289" cy="69522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9" name="Line"/>
          <p:cNvSpPr/>
          <p:nvPr/>
        </p:nvSpPr>
        <p:spPr>
          <a:xfrm flipH="1">
            <a:off x="7783124" y="1938816"/>
            <a:ext cx="352459" cy="4188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0" name="Line"/>
          <p:cNvSpPr/>
          <p:nvPr/>
        </p:nvSpPr>
        <p:spPr>
          <a:xfrm flipH="1">
            <a:off x="8709565" y="1942372"/>
            <a:ext cx="582998" cy="42332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1" name="Line"/>
          <p:cNvSpPr/>
          <p:nvPr/>
        </p:nvSpPr>
        <p:spPr>
          <a:xfrm flipH="1" flipV="1">
            <a:off x="7117237" y="2594735"/>
            <a:ext cx="3" cy="1567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2" name="Line"/>
          <p:cNvSpPr/>
          <p:nvPr/>
        </p:nvSpPr>
        <p:spPr>
          <a:xfrm flipH="1" rot="16139859">
            <a:off x="7510149" y="2358475"/>
            <a:ext cx="198109" cy="62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770" y="21408"/>
                  <a:pt x="16126" y="21000"/>
                  <a:pt x="13925" y="20405"/>
                </a:cubicBezTo>
                <a:cubicBezTo>
                  <a:pt x="4134" y="17759"/>
                  <a:pt x="5607" y="13315"/>
                  <a:pt x="5319" y="9394"/>
                </a:cubicBezTo>
                <a:cubicBezTo>
                  <a:pt x="5085" y="6213"/>
                  <a:pt x="3319" y="3047"/>
                  <a:pt x="0" y="0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3" name="Line"/>
          <p:cNvSpPr/>
          <p:nvPr/>
        </p:nvSpPr>
        <p:spPr>
          <a:xfrm flipH="1" flipV="1">
            <a:off x="8147536" y="2565827"/>
            <a:ext cx="448748" cy="18907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4" name="Line"/>
          <p:cNvSpPr/>
          <p:nvPr/>
        </p:nvSpPr>
        <p:spPr>
          <a:xfrm flipH="1" flipV="1">
            <a:off x="7749342" y="2712563"/>
            <a:ext cx="3" cy="3981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5" name="Line"/>
          <p:cNvSpPr/>
          <p:nvPr/>
        </p:nvSpPr>
        <p:spPr>
          <a:xfrm flipV="1">
            <a:off x="10212809" y="2570751"/>
            <a:ext cx="337" cy="563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6" name="Line"/>
          <p:cNvSpPr/>
          <p:nvPr/>
        </p:nvSpPr>
        <p:spPr>
          <a:xfrm flipH="1" rot="17082001">
            <a:off x="9980591" y="2810537"/>
            <a:ext cx="299771" cy="59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58" fill="norm" stroke="1" extrusionOk="0">
                <a:moveTo>
                  <a:pt x="21600" y="8830"/>
                </a:moveTo>
                <a:cubicBezTo>
                  <a:pt x="21405" y="10278"/>
                  <a:pt x="21178" y="11625"/>
                  <a:pt x="20924" y="12848"/>
                </a:cubicBezTo>
                <a:cubicBezTo>
                  <a:pt x="19664" y="18916"/>
                  <a:pt x="17851" y="21600"/>
                  <a:pt x="16089" y="20007"/>
                </a:cubicBez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7" name="Line"/>
          <p:cNvSpPr/>
          <p:nvPr/>
        </p:nvSpPr>
        <p:spPr>
          <a:xfrm flipV="1">
            <a:off x="9301678" y="3661491"/>
            <a:ext cx="911259" cy="6347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8" name="Line"/>
          <p:cNvSpPr/>
          <p:nvPr/>
        </p:nvSpPr>
        <p:spPr>
          <a:xfrm flipV="1">
            <a:off x="10025578" y="4131391"/>
            <a:ext cx="200059" cy="1521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9" name="Line"/>
          <p:cNvSpPr/>
          <p:nvPr/>
        </p:nvSpPr>
        <p:spPr>
          <a:xfrm flipH="1" flipV="1">
            <a:off x="7129937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0" name="Line"/>
          <p:cNvSpPr/>
          <p:nvPr/>
        </p:nvSpPr>
        <p:spPr>
          <a:xfrm flipH="1" flipV="1">
            <a:off x="781523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1" name="Line"/>
          <p:cNvSpPr/>
          <p:nvPr/>
        </p:nvSpPr>
        <p:spPr>
          <a:xfrm flipH="1" flipV="1">
            <a:off x="8218250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2" name="Line"/>
          <p:cNvSpPr/>
          <p:nvPr/>
        </p:nvSpPr>
        <p:spPr>
          <a:xfrm flipH="1" flipV="1">
            <a:off x="860010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53" name="Screen Shot 2015-12-28 at 12.37.02 PM.png" descr="Screen Shot 2015-12-28 at 12.37.02 PM.png"/>
          <p:cNvPicPr>
            <a:picLocks noChangeAspect="1"/>
          </p:cNvPicPr>
          <p:nvPr/>
        </p:nvPicPr>
        <p:blipFill>
          <a:blip r:embed="rId32">
            <a:extLst/>
          </a:blip>
          <a:srcRect l="3372" t="0" r="10671" b="0"/>
          <a:stretch>
            <a:fillRect/>
          </a:stretch>
        </p:blipFill>
        <p:spPr>
          <a:xfrm>
            <a:off x="8945145" y="5014790"/>
            <a:ext cx="897352" cy="595744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754" name="Line"/>
          <p:cNvSpPr/>
          <p:nvPr/>
        </p:nvSpPr>
        <p:spPr>
          <a:xfrm flipH="1" flipV="1">
            <a:off x="7513733" y="5112124"/>
            <a:ext cx="3" cy="6394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5" name="Line"/>
          <p:cNvSpPr/>
          <p:nvPr/>
        </p:nvSpPr>
        <p:spPr>
          <a:xfrm flipV="1">
            <a:off x="10252068" y="5107052"/>
            <a:ext cx="101599" cy="2329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56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3">
            <a:extLst/>
          </a:blip>
          <a:srcRect l="51025" t="70604" r="1351" b="27594"/>
          <a:stretch>
            <a:fillRect/>
          </a:stretch>
        </p:blipFill>
        <p:spPr>
          <a:xfrm>
            <a:off x="7043639" y="5937381"/>
            <a:ext cx="3314354" cy="82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57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3">
            <a:extLst/>
          </a:blip>
          <a:srcRect l="51025" t="77543" r="1351" b="20079"/>
          <a:stretch>
            <a:fillRect/>
          </a:stretch>
        </p:blipFill>
        <p:spPr>
          <a:xfrm>
            <a:off x="7043639" y="6035214"/>
            <a:ext cx="3314354" cy="108471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J"/>
          <p:cNvSpPr/>
          <p:nvPr/>
        </p:nvSpPr>
        <p:spPr>
          <a:xfrm>
            <a:off x="8747586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59" name="H"/>
          <p:cNvSpPr/>
          <p:nvPr/>
        </p:nvSpPr>
        <p:spPr>
          <a:xfrm>
            <a:off x="8639512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760" name="T"/>
          <p:cNvSpPr/>
          <p:nvPr/>
        </p:nvSpPr>
        <p:spPr>
          <a:xfrm>
            <a:off x="8530098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761" name="Line"/>
          <p:cNvSpPr/>
          <p:nvPr/>
        </p:nvSpPr>
        <p:spPr>
          <a:xfrm>
            <a:off x="3625949" y="1808460"/>
            <a:ext cx="3895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2" name="Line"/>
          <p:cNvSpPr/>
          <p:nvPr/>
        </p:nvSpPr>
        <p:spPr>
          <a:xfrm flipH="1">
            <a:off x="3919844" y="1807962"/>
            <a:ext cx="288207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3" name="Line"/>
          <p:cNvSpPr/>
          <p:nvPr/>
        </p:nvSpPr>
        <p:spPr>
          <a:xfrm flipH="1">
            <a:off x="4102192" y="1674724"/>
            <a:ext cx="859707" cy="8522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4" name="Line"/>
          <p:cNvSpPr/>
          <p:nvPr/>
        </p:nvSpPr>
        <p:spPr>
          <a:xfrm flipH="1">
            <a:off x="4864441" y="1824030"/>
            <a:ext cx="618407" cy="6998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5" name="Line"/>
          <p:cNvSpPr/>
          <p:nvPr/>
        </p:nvSpPr>
        <p:spPr>
          <a:xfrm flipH="1">
            <a:off x="5247933" y="1824030"/>
            <a:ext cx="770807" cy="6744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6" name="Line"/>
          <p:cNvSpPr/>
          <p:nvPr/>
        </p:nvSpPr>
        <p:spPr>
          <a:xfrm flipH="1">
            <a:off x="6069722" y="1884161"/>
            <a:ext cx="516807" cy="6363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7" name="Line"/>
          <p:cNvSpPr/>
          <p:nvPr/>
        </p:nvSpPr>
        <p:spPr>
          <a:xfrm flipH="1">
            <a:off x="3622748" y="3749027"/>
            <a:ext cx="1021249" cy="3608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68" name="Screen Shot 2016-04-13 at 11.21.12 AM.png" descr="Screen Shot 2016-04-13 at 11.21.12 AM.png"/>
          <p:cNvPicPr>
            <a:picLocks noChangeAspect="1"/>
          </p:cNvPicPr>
          <p:nvPr/>
        </p:nvPicPr>
        <p:blipFill>
          <a:blip r:embed="rId34">
            <a:extLst/>
          </a:blip>
          <a:srcRect l="0" t="13838" r="0" b="0"/>
          <a:stretch>
            <a:fillRect/>
          </a:stretch>
        </p:blipFill>
        <p:spPr>
          <a:xfrm>
            <a:off x="3865131" y="2621731"/>
            <a:ext cx="1027880" cy="158150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Line"/>
          <p:cNvSpPr/>
          <p:nvPr/>
        </p:nvSpPr>
        <p:spPr>
          <a:xfrm flipV="1">
            <a:off x="5156292" y="2576424"/>
            <a:ext cx="1037507" cy="2299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0" name="Line"/>
          <p:cNvSpPr/>
          <p:nvPr/>
        </p:nvSpPr>
        <p:spPr>
          <a:xfrm flipV="1">
            <a:off x="6337392" y="2601824"/>
            <a:ext cx="199307" cy="153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1" name="Line"/>
          <p:cNvSpPr/>
          <p:nvPr/>
        </p:nvSpPr>
        <p:spPr>
          <a:xfrm flipV="1">
            <a:off x="6832692" y="2627224"/>
            <a:ext cx="34206" cy="1156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2" name="Line"/>
          <p:cNvSpPr/>
          <p:nvPr/>
        </p:nvSpPr>
        <p:spPr>
          <a:xfrm flipV="1">
            <a:off x="3865131" y="2616523"/>
            <a:ext cx="1" cy="148727"/>
          </a:xfrm>
          <a:prstGeom prst="line">
            <a:avLst/>
          </a:prstGeom>
          <a:ln w="19050">
            <a:solidFill>
              <a:schemeClr val="accent6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3" name="Line"/>
          <p:cNvSpPr/>
          <p:nvPr/>
        </p:nvSpPr>
        <p:spPr>
          <a:xfrm flipV="1">
            <a:off x="3874773" y="2621551"/>
            <a:ext cx="1" cy="148726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4" name="Line"/>
          <p:cNvSpPr/>
          <p:nvPr/>
        </p:nvSpPr>
        <p:spPr>
          <a:xfrm flipV="1">
            <a:off x="4900228" y="2616523"/>
            <a:ext cx="1" cy="148727"/>
          </a:xfrm>
          <a:prstGeom prst="line">
            <a:avLst/>
          </a:prstGeom>
          <a:ln w="127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5" name="Line"/>
          <p:cNvSpPr/>
          <p:nvPr/>
        </p:nvSpPr>
        <p:spPr>
          <a:xfrm>
            <a:off x="3851964" y="26178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6" name="Line"/>
          <p:cNvSpPr/>
          <p:nvPr/>
        </p:nvSpPr>
        <p:spPr>
          <a:xfrm>
            <a:off x="3851964" y="27702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7" name="Cursors of shared users"/>
          <p:cNvSpPr txBox="1"/>
          <p:nvPr/>
        </p:nvSpPr>
        <p:spPr>
          <a:xfrm>
            <a:off x="3925940" y="2690646"/>
            <a:ext cx="79709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2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Cursors of shared users</a:t>
            </a:r>
          </a:p>
        </p:txBody>
      </p:sp>
      <p:sp>
        <p:nvSpPr>
          <p:cNvPr id="778" name="Line"/>
          <p:cNvSpPr/>
          <p:nvPr/>
        </p:nvSpPr>
        <p:spPr>
          <a:xfrm rot="10797282">
            <a:off x="3885582" y="2790532"/>
            <a:ext cx="79140" cy="13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9" h="21518" fill="norm" stroke="1" extrusionOk="0">
                <a:moveTo>
                  <a:pt x="0" y="118"/>
                </a:moveTo>
                <a:cubicBezTo>
                  <a:pt x="2799" y="-82"/>
                  <a:pt x="5635" y="-26"/>
                  <a:pt x="8403" y="283"/>
                </a:cubicBezTo>
                <a:cubicBezTo>
                  <a:pt x="11584" y="638"/>
                  <a:pt x="14763" y="1361"/>
                  <a:pt x="16955" y="2758"/>
                </a:cubicBezTo>
                <a:cubicBezTo>
                  <a:pt x="19636" y="4466"/>
                  <a:pt x="20362" y="6813"/>
                  <a:pt x="20789" y="9093"/>
                </a:cubicBezTo>
                <a:cubicBezTo>
                  <a:pt x="21563" y="13222"/>
                  <a:pt x="21600" y="17385"/>
                  <a:pt x="20901" y="21518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9" name="Line"/>
          <p:cNvSpPr/>
          <p:nvPr/>
        </p:nvSpPr>
        <p:spPr>
          <a:xfrm flipH="1">
            <a:off x="4353276" y="4410083"/>
            <a:ext cx="1164507" cy="407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0" name="Line"/>
          <p:cNvSpPr/>
          <p:nvPr/>
        </p:nvSpPr>
        <p:spPr>
          <a:xfrm flipH="1">
            <a:off x="4785076" y="4776952"/>
            <a:ext cx="720007" cy="1129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1" name="Line"/>
          <p:cNvSpPr/>
          <p:nvPr/>
        </p:nvSpPr>
        <p:spPr>
          <a:xfrm flipH="1">
            <a:off x="4012126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2" name="Line"/>
          <p:cNvSpPr/>
          <p:nvPr/>
        </p:nvSpPr>
        <p:spPr>
          <a:xfrm flipH="1">
            <a:off x="6804042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3" name="File &gt; New Project"/>
          <p:cNvSpPr txBox="1"/>
          <p:nvPr/>
        </p:nvSpPr>
        <p:spPr>
          <a:xfrm>
            <a:off x="12195801" y="3139051"/>
            <a:ext cx="110941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>
              <a:defRPr b="0"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</a:t>
            </a:r>
          </a:p>
        </p:txBody>
      </p:sp>
      <p:sp>
        <p:nvSpPr>
          <p:cNvPr id="784" name="Line"/>
          <p:cNvSpPr/>
          <p:nvPr/>
        </p:nvSpPr>
        <p:spPr>
          <a:xfrm flipV="1">
            <a:off x="6581871" y="5701800"/>
            <a:ext cx="266084" cy="20206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5" name="Line"/>
          <p:cNvSpPr/>
          <p:nvPr/>
        </p:nvSpPr>
        <p:spPr>
          <a:xfrm>
            <a:off x="4268386" y="5789559"/>
            <a:ext cx="796900" cy="168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6" name="Press  to see command history"/>
          <p:cNvSpPr txBox="1"/>
          <p:nvPr/>
        </p:nvSpPr>
        <p:spPr>
          <a:xfrm>
            <a:off x="5047196" y="6132061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Press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</a:t>
            </a:r>
            <a:r>
              <a:rPr sz="1100"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to see command history</a:t>
            </a:r>
          </a:p>
        </p:txBody>
      </p:sp>
      <p:sp>
        <p:nvSpPr>
          <p:cNvPr id="787" name="Multiple cursors/column selection with Alt + mouse drag."/>
          <p:cNvSpPr txBox="1"/>
          <p:nvPr/>
        </p:nvSpPr>
        <p:spPr>
          <a:xfrm>
            <a:off x="4622911" y="3075191"/>
            <a:ext cx="188500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Multiple cursors/column selection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Alt + mouse drag</a:t>
            </a:r>
            <a:r>
              <a:t>.</a:t>
            </a:r>
          </a:p>
        </p:txBody>
      </p:sp>
      <p:sp>
        <p:nvSpPr>
          <p:cNvPr id="788" name="Line"/>
          <p:cNvSpPr/>
          <p:nvPr/>
        </p:nvSpPr>
        <p:spPr>
          <a:xfrm flipH="1">
            <a:off x="4067248" y="3228327"/>
            <a:ext cx="589449" cy="433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89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3544035" y="61782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90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3544035" y="63687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91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6">
            <a:extLst/>
          </a:blip>
          <a:srcRect l="0" t="0" r="0" b="0"/>
          <a:stretch>
            <a:fillRect/>
          </a:stretch>
        </p:blipFill>
        <p:spPr>
          <a:xfrm>
            <a:off x="3650163" y="6059825"/>
            <a:ext cx="1089471" cy="41684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pic>
        <p:nvPicPr>
          <p:cNvPr id="792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6">
            <a:extLst/>
          </a:blip>
          <a:srcRect l="580" t="26518" r="9489" b="51264"/>
          <a:stretch>
            <a:fillRect/>
          </a:stretch>
        </p:blipFill>
        <p:spPr>
          <a:xfrm>
            <a:off x="3655831" y="6269409"/>
            <a:ext cx="979760" cy="92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Screen Shot 2016-04-13 at 11.17.37 AM.png" descr="Screen Shot 2016-04-13 at 11.17.37 AM.png"/>
          <p:cNvPicPr>
            <a:picLocks noChangeAspect="1"/>
          </p:cNvPicPr>
          <p:nvPr/>
        </p:nvPicPr>
        <p:blipFill>
          <a:blip r:embed="rId37">
            <a:extLst/>
          </a:blip>
          <a:srcRect l="0" t="2776" r="0" b="0"/>
          <a:stretch>
            <a:fillRect/>
          </a:stretch>
        </p:blipFill>
        <p:spPr>
          <a:xfrm>
            <a:off x="7044383" y="5913223"/>
            <a:ext cx="3247621" cy="258440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Documents and Apps"/>
          <p:cNvSpPr txBox="1"/>
          <p:nvPr/>
        </p:nvSpPr>
        <p:spPr>
          <a:xfrm>
            <a:off x="306210" y="1092199"/>
            <a:ext cx="28495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Documents and Apps</a:t>
            </a:r>
          </a:p>
        </p:txBody>
      </p:sp>
      <p:sp>
        <p:nvSpPr>
          <p:cNvPr id="795" name="Line"/>
          <p:cNvSpPr/>
          <p:nvPr/>
        </p:nvSpPr>
        <p:spPr>
          <a:xfrm>
            <a:off x="7239000" y="1102908"/>
            <a:ext cx="3149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96" name="R Support"/>
          <p:cNvSpPr txBox="1"/>
          <p:nvPr/>
        </p:nvSpPr>
        <p:spPr>
          <a:xfrm>
            <a:off x="7242165" y="1092199"/>
            <a:ext cx="13665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 Support</a:t>
            </a:r>
          </a:p>
        </p:txBody>
      </p:sp>
      <p:sp>
        <p:nvSpPr>
          <p:cNvPr id="797" name="PROJECT SYSTEM"/>
          <p:cNvSpPr txBox="1"/>
          <p:nvPr/>
        </p:nvSpPr>
        <p:spPr>
          <a:xfrm>
            <a:off x="12137990" y="2973275"/>
            <a:ext cx="12067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PROJECT SYSTEM</a:t>
            </a:r>
          </a:p>
        </p:txBody>
      </p:sp>
      <p:sp>
        <p:nvSpPr>
          <p:cNvPr id="798" name="Line"/>
          <p:cNvSpPr/>
          <p:nvPr/>
        </p:nvSpPr>
        <p:spPr>
          <a:xfrm>
            <a:off x="325742" y="6629400"/>
            <a:ext cx="6494159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99" name="Debug Mode"/>
          <p:cNvSpPr txBox="1"/>
          <p:nvPr/>
        </p:nvSpPr>
        <p:spPr>
          <a:xfrm>
            <a:off x="312721" y="6616699"/>
            <a:ext cx="1699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Debug Mode</a:t>
            </a:r>
          </a:p>
        </p:txBody>
      </p:sp>
      <p:sp>
        <p:nvSpPr>
          <p:cNvPr id="800" name="Line"/>
          <p:cNvSpPr/>
          <p:nvPr/>
        </p:nvSpPr>
        <p:spPr>
          <a:xfrm>
            <a:off x="6985000" y="6624736"/>
            <a:ext cx="3403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01" name="Version Control with Git or SVN"/>
          <p:cNvSpPr txBox="1"/>
          <p:nvPr/>
        </p:nvSpPr>
        <p:spPr>
          <a:xfrm>
            <a:off x="6988165" y="6614028"/>
            <a:ext cx="30912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Version Control </a:t>
            </a:r>
            <a:r>
              <a:rPr sz="1200"/>
              <a:t>with Git or SVN</a:t>
            </a:r>
          </a:p>
        </p:txBody>
      </p:sp>
      <p:sp>
        <p:nvSpPr>
          <p:cNvPr id="802" name="Line"/>
          <p:cNvSpPr/>
          <p:nvPr/>
        </p:nvSpPr>
        <p:spPr>
          <a:xfrm>
            <a:off x="6987865" y="8511457"/>
            <a:ext cx="34036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03" name="Package Writing"/>
          <p:cNvSpPr txBox="1"/>
          <p:nvPr/>
        </p:nvSpPr>
        <p:spPr>
          <a:xfrm>
            <a:off x="6991031" y="8500749"/>
            <a:ext cx="21564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Package 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820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805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AD7"/>
              </a:solidFill>
              <a:ln w="3175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6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7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AD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8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9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0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1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2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3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4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5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6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7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8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9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821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823" name="Table"/>
          <p:cNvGraphicFramePr/>
          <p:nvPr/>
        </p:nvGraphicFramePr>
        <p:xfrm>
          <a:off x="384876" y="5551591"/>
          <a:ext cx="4399943" cy="43814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497388"/>
                <a:gridCol w="1454970"/>
                <a:gridCol w="1447582"/>
              </a:tblGrid>
              <a:tr h="182561">
                <a:tc>
                  <a:txBody>
                    <a:bodyPr/>
                    <a:lstStyle/>
                    <a:p>
                      <a:pPr lvl="1" indent="0" algn="l">
                        <a:spcBef>
                          <a:spcPts val="200"/>
                        </a:spcBef>
                        <a:def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t>3 NAVIGATE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Goto File/Function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Go to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Switch to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Previous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Next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First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Last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back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forward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Brace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in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Win: F3, Linux: Ctrl+G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Previous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W: Shift+F3, L: Ctrl+Shift+G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Toggle Outline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4" name="Table"/>
          <p:cNvGraphicFramePr/>
          <p:nvPr/>
        </p:nvGraphicFramePr>
        <p:xfrm>
          <a:off x="9334395" y="683981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56486"/>
                <a:gridCol w="1059774"/>
                <a:gridCol w="1087784"/>
              </a:tblGrid>
              <a:tr h="191346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8 DOCUMENTS AND APPS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Preview HTML </a:t>
                      </a:r>
                      <a:r>
                        <a:rPr sz="1000"/>
                        <a:t>(Markdown, etc.)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Knit Document </a:t>
                      </a:r>
                      <a:r>
                        <a:rPr sz="1000"/>
                        <a:t>(knitr)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Compile Notebook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Compile PDF </a:t>
                      </a:r>
                      <a:r>
                        <a:rPr sz="1000"/>
                        <a:t>(TeX and Sweave)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Insert chunk </a:t>
                      </a:r>
                      <a:r>
                        <a:rPr sz="1000"/>
                        <a:t>(Sweave and 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Insert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Re-run previous region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current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from start to current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the current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previous Sweave/Rmd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current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next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Sync Editor &amp; PDF Preview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5" name="Table"/>
          <p:cNvGraphicFramePr/>
          <p:nvPr/>
        </p:nvGraphicFramePr>
        <p:xfrm>
          <a:off x="9323656" y="535310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52872"/>
                <a:gridCol w="1103002"/>
                <a:gridCol w="95076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7 MAKE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Build and Reload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Load All (devtools)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Test Package (Desktop)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Test Package (Web)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Check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Document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6" name="Table"/>
          <p:cNvGraphicFramePr/>
          <p:nvPr/>
        </p:nvGraphicFramePr>
        <p:xfrm>
          <a:off x="9328994" y="407531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6375"/>
                <a:gridCol w="1066611"/>
                <a:gridCol w="1073500"/>
              </a:tblGrid>
              <a:tr h="18415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6 VERSION CONTROL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diff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Commit changes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Scroll diff 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Stage/Unstage (Git)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Stage/Unstage and move to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" name="Table"/>
          <p:cNvGraphicFramePr/>
          <p:nvPr/>
        </p:nvGraphicFramePr>
        <p:xfrm>
          <a:off x="9330006" y="2596919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5206"/>
                <a:gridCol w="1092083"/>
                <a:gridCol w="104717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5 DEBUG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Toggle Breakpoint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Execute Next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Step Into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Finish Function/Loop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Continue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Stop Debugging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8" name="Table"/>
          <p:cNvGraphicFramePr/>
          <p:nvPr/>
        </p:nvGraphicFramePr>
        <p:xfrm>
          <a:off x="376387" y="23975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56979"/>
                <a:gridCol w="1133683"/>
                <a:gridCol w="1226256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2 RUN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Search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cursor to start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Home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cursor to end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Change working directory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Interrupt current command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Clear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Quit Session (desktop only)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Restart R Session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current line/selection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current (retain cursor)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from current to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current function definition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Source a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Source the current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Source with echo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9" name="Table"/>
          <p:cNvGraphicFramePr/>
          <p:nvPr/>
        </p:nvGraphicFramePr>
        <p:xfrm>
          <a:off x="381462" y="35014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68400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1 LAYOUT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Source Editor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Help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Plots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Environment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Git/SVN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Build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8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832" name="RStudio® is a trademark of RStudio, Inc.  •  CC BY SA  RStudio •  info@rstudio.com  •  844-448-1212 • rstudio.com •  Learn more at www.rstudio.com  •  RStudio IDE  0.1.0  •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0.1.0  •  Updated: 2017-09</a:t>
            </a:r>
          </a:p>
        </p:txBody>
      </p:sp>
      <p:graphicFrame>
        <p:nvGraphicFramePr>
          <p:cNvPr id="833" name="Table"/>
          <p:cNvGraphicFramePr/>
          <p:nvPr/>
        </p:nvGraphicFramePr>
        <p:xfrm>
          <a:off x="9337325" y="971244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003211"/>
                <a:gridCol w="1143000"/>
              </a:tblGrid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Previous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Next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34" name="Table"/>
          <p:cNvGraphicFramePr/>
          <p:nvPr/>
        </p:nvGraphicFramePr>
        <p:xfrm>
          <a:off x="9342706" y="1008256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11929"/>
              </a:tblGrid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Show Keyboard Shortcuts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Alt+Shift+K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5" name="RSP extends the  the open source server with a commercial license, support, and more:"/>
          <p:cNvSpPr txBox="1"/>
          <p:nvPr/>
        </p:nvSpPr>
        <p:spPr>
          <a:xfrm>
            <a:off x="9324635" y="472616"/>
            <a:ext cx="29858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RSP extends the  the open source server with a commercial license, support, and more:</a:t>
            </a:r>
          </a:p>
        </p:txBody>
      </p:sp>
      <p:sp>
        <p:nvSpPr>
          <p:cNvPr id="836" name="open and run multiple R sessions at once…"/>
          <p:cNvSpPr txBox="1"/>
          <p:nvPr/>
        </p:nvSpPr>
        <p:spPr>
          <a:xfrm>
            <a:off x="9326478" y="860360"/>
            <a:ext cx="4416921" cy="127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open and run multiple R sessions at once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tune your resources to improve performance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edit the same project at the same time as others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see what you and others are doing on your server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switch easily from one version of R to a different version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pc="-11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integrate with your authentication, authorization, and audit practices</a:t>
            </a:r>
          </a:p>
        </p:txBody>
      </p:sp>
      <p:sp>
        <p:nvSpPr>
          <p:cNvPr id="837" name="Download a free 45 day evaluation at…"/>
          <p:cNvSpPr txBox="1"/>
          <p:nvPr/>
        </p:nvSpPr>
        <p:spPr>
          <a:xfrm>
            <a:off x="9324635" y="2083479"/>
            <a:ext cx="419497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Download a free 45 day evaluation at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solidFill>
                  <a:srgbClr val="000000"/>
                </a:solidFill>
              </a:defRPr>
            </a:pPr>
            <a:r>
              <a:rPr u="sng">
                <a:hlinkClick r:id="rId6" invalidUrl="" action="" tgtFrame="" tooltip="" history="1" highlightClick="0" endSnd="0"/>
              </a:rPr>
              <a:t>www.rstudio.com/products/rstudio-server-pro/</a:t>
            </a:r>
          </a:p>
        </p:txBody>
      </p:sp>
      <p:sp>
        <p:nvSpPr>
          <p:cNvPr id="838" name="WHY RSTUDIO SERVER PRO?"/>
          <p:cNvSpPr txBox="1"/>
          <p:nvPr/>
        </p:nvSpPr>
        <p:spPr>
          <a:xfrm>
            <a:off x="9345084" y="288988"/>
            <a:ext cx="192252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WHY RSTUDIO SERVER PRO?</a:t>
            </a:r>
          </a:p>
        </p:txBody>
      </p:sp>
      <p:graphicFrame>
        <p:nvGraphicFramePr>
          <p:cNvPr id="839" name="Table"/>
          <p:cNvGraphicFramePr/>
          <p:nvPr/>
        </p:nvGraphicFramePr>
        <p:xfrm>
          <a:off x="4925809" y="32285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07392"/>
                <a:gridCol w="1360486"/>
                <a:gridCol w="1356992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4 WRITE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Attempt completion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Tab or Ctrl+Space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Tab or Cmd+Space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Accept candidate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Dismiss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Copy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Paste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Page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Word Left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Word Right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Option+Delete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Outdent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Yank line up to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Yank line after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Insert yanked text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&lt;-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Alt+-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%&gt;%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help for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source code 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New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50"/>
                        <a:t>New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Open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Save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Close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50"/>
                        <a:t>Close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Close all documents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Extract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Extract variable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Reindent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(Un)Comment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Reflow Comment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Reformat 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Diagnostics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Transpose Letters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Copy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Add New Cursor Above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Add New Cursor Below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Active Cursor 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Active Cursor 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and Replace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Replace and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40" name="RStudio-Ball.png" descr="RStudio-Bal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295841" y="306966"/>
            <a:ext cx="1384301" cy="13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