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mailto:info@rstudio.com" TargetMode="External"/><Relationship Id="rId8" Type="http://schemas.openxmlformats.org/officeDocument/2006/relationships/hyperlink" Target="http://rstudio.com" TargetMode="External"/><Relationship Id="rId9" Type="http://schemas.openxmlformats.org/officeDocument/2006/relationships/hyperlink" Target="http://stringr.tidyverse.org/" TargetMode="External"/><Relationship Id="rId10" Type="http://schemas.openxmlformats.org/officeDocument/2006/relationships/hyperlink" Target="https://twitter.com/LVaudor" TargetMode="External"/><Relationship Id="rId11" Type="http://schemas.openxmlformats.org/officeDocument/2006/relationships/image" Target="../media/image6.png"/><Relationship Id="rId12" Type="http://schemas.openxmlformats.org/officeDocument/2006/relationships/hyperlink" Target="http://bit.ly/ISO639-1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stringr.tidyverse.org/" TargetMode="External"/><Relationship Id="rId8" Type="http://schemas.openxmlformats.org/officeDocument/2006/relationships/hyperlink" Target="https://twitter.com/LVaudor" TargetMode="External"/><Relationship Id="rId9" Type="http://schemas.openxmlformats.org/officeDocument/2006/relationships/image" Target="../media/image6.png"/><Relationship Id="rId10" Type="http://schemas.openxmlformats.org/officeDocument/2006/relationships/image" Target="../media/image2.png"/><Relationship Id="rId11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stringr.tidyverse.org/" TargetMode="External"/><Relationship Id="rId7" Type="http://schemas.openxmlformats.org/officeDocument/2006/relationships/hyperlink" Target="https://twitter.com/LVaudor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stringr.tidyverse.org/" TargetMode="External"/><Relationship Id="rId7" Type="http://schemas.openxmlformats.org/officeDocument/2006/relationships/hyperlink" Target="https://twitter.com/LVaudor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"/>
          <p:cNvGrpSpPr/>
          <p:nvPr/>
        </p:nvGrpSpPr>
        <p:grpSpPr>
          <a:xfrm>
            <a:off x="5490034" y="5832791"/>
            <a:ext cx="266701" cy="495301"/>
            <a:chOff x="25400" y="25400"/>
            <a:chExt cx="266700" cy="495300"/>
          </a:xfrm>
        </p:grpSpPr>
        <p:sp>
          <p:nvSpPr>
            <p:cNvPr id="128" name="Rectangle"/>
            <p:cNvSpPr/>
            <p:nvPr/>
          </p:nvSpPr>
          <p:spPr>
            <a:xfrm>
              <a:off x="40792" y="29546"/>
              <a:ext cx="73036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29" name="Rectangle"/>
            <p:cNvSpPr/>
            <p:nvPr/>
          </p:nvSpPr>
          <p:spPr>
            <a:xfrm>
              <a:off x="110256" y="29546"/>
              <a:ext cx="73036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" name="Rectangle"/>
            <p:cNvSpPr/>
            <p:nvPr/>
          </p:nvSpPr>
          <p:spPr>
            <a:xfrm>
              <a:off x="183458" y="29546"/>
              <a:ext cx="730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31" name="Table"/>
            <p:cNvGraphicFramePr/>
            <p:nvPr/>
          </p:nvGraphicFramePr>
          <p:xfrm>
            <a:off x="25400" y="25400"/>
            <a:ext cx="2667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540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137" name="Group"/>
          <p:cNvGrpSpPr/>
          <p:nvPr/>
        </p:nvGrpSpPr>
        <p:grpSpPr>
          <a:xfrm>
            <a:off x="4918093" y="5826149"/>
            <a:ext cx="371465" cy="495301"/>
            <a:chOff x="25400" y="25400"/>
            <a:chExt cx="371463" cy="495300"/>
          </a:xfrm>
        </p:grpSpPr>
        <p:sp>
          <p:nvSpPr>
            <p:cNvPr id="133" name="Rectangle"/>
            <p:cNvSpPr/>
            <p:nvPr/>
          </p:nvSpPr>
          <p:spPr>
            <a:xfrm>
              <a:off x="35300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34" name="Rectangle"/>
            <p:cNvSpPr/>
            <p:nvPr/>
          </p:nvSpPr>
          <p:spPr>
            <a:xfrm>
              <a:off x="168264" y="36187"/>
              <a:ext cx="73036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" name="Rectangle"/>
            <p:cNvSpPr/>
            <p:nvPr/>
          </p:nvSpPr>
          <p:spPr>
            <a:xfrm>
              <a:off x="304966" y="36187"/>
              <a:ext cx="73037" cy="4610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36" name="Table"/>
            <p:cNvGraphicFramePr/>
            <p:nvPr/>
          </p:nvGraphicFramePr>
          <p:xfrm>
            <a:off x="25400" y="25400"/>
            <a:ext cx="371464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358763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138" name="Join and Split"/>
          <p:cNvSpPr txBox="1"/>
          <p:nvPr/>
        </p:nvSpPr>
        <p:spPr>
          <a:xfrm>
            <a:off x="4794814" y="5279835"/>
            <a:ext cx="18634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Join and Split</a:t>
            </a:r>
          </a:p>
        </p:txBody>
      </p:sp>
      <p:sp>
        <p:nvSpPr>
          <p:cNvPr id="139" name="str_c(..., sep = &quot;&quot;, collapse = NULL) Join multiple strings into a single string. str_c(letters, LETTERS)…"/>
          <p:cNvSpPr txBox="1"/>
          <p:nvPr/>
        </p:nvSpPr>
        <p:spPr>
          <a:xfrm>
            <a:off x="6201675" y="5794304"/>
            <a:ext cx="2882901" cy="446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str_c</a:t>
            </a:r>
            <a:r>
              <a:t>(..., sep = "", collapse = NULL) Join multiple strings into a single string. </a:t>
            </a:r>
            <a:r>
              <a:rPr i="1"/>
              <a:t>str_c(letters, LETTERS)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str_c</a:t>
            </a:r>
            <a:r>
              <a:t>(..., sep = "", </a:t>
            </a:r>
            <a:r>
              <a:rPr b="1"/>
              <a:t>collapse = NULL</a:t>
            </a:r>
            <a:r>
              <a:t>) Collapse a vector of strings into a single string. </a:t>
            </a:r>
            <a:r>
              <a:rPr i="1"/>
              <a:t>str_c(letters, collapse = "")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str_dup</a:t>
            </a:r>
            <a:r>
              <a:t>(string, times) Repeat strings times times. </a:t>
            </a:r>
            <a:r>
              <a:rPr i="1"/>
              <a:t>str_dup(fruit, times = 2)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str_split_fixed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n) Split a vector of strings into a matrix of substrings (splitting at occurrences of a pattern match). Also </a:t>
            </a:r>
            <a:r>
              <a:rPr b="1"/>
              <a:t>str_split</a:t>
            </a:r>
            <a:r>
              <a:t> to return a list of substrings. 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str_split_fixed(fruit, " ", n=2)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glue::</a:t>
            </a:r>
            <a:r>
              <a:rPr b="1"/>
              <a:t>glue</a:t>
            </a:r>
            <a:r>
              <a:t>(..., .sep = "", .envir = parent.frame(), .open = "{", .close = "}") Create a string from strings and {expressions} to evaluate. </a:t>
            </a:r>
            <a:r>
              <a:rPr i="1"/>
              <a:t>glue::glue("Pi is {pi}")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glue::</a:t>
            </a:r>
            <a:r>
              <a:rPr b="1"/>
              <a:t>glue_data</a:t>
            </a:r>
            <a:r>
              <a:t>(.x, ..., .sep = "", .envir = parent.frame(), .open = "{", .close = "}") Use a data frame, list, or environment to create a string from strings and {expressions} to evaluate. </a:t>
            </a:r>
            <a:r>
              <a:rPr i="1"/>
              <a:t>glue::glue_data(mtcars, "{rownames(mtcars)} has {hp} hp")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4926257" y="8333564"/>
            <a:ext cx="860184" cy="496993"/>
            <a:chOff x="0" y="0"/>
            <a:chExt cx="860182" cy="496991"/>
          </a:xfrm>
        </p:grpSpPr>
        <p:sp>
          <p:nvSpPr>
            <p:cNvPr id="140" name="Rectangle"/>
            <p:cNvSpPr/>
            <p:nvPr/>
          </p:nvSpPr>
          <p:spPr>
            <a:xfrm>
              <a:off x="301683" y="376418"/>
              <a:ext cx="1457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" name="{xx}"/>
            <p:cNvSpPr txBox="1"/>
            <p:nvPr/>
          </p:nvSpPr>
          <p:spPr>
            <a:xfrm>
              <a:off x="241300" y="0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{xx}</a:t>
              </a:r>
            </a:p>
          </p:txBody>
        </p:sp>
        <p:sp>
          <p:nvSpPr>
            <p:cNvPr id="142" name="Rectangle"/>
            <p:cNvSpPr/>
            <p:nvPr/>
          </p:nvSpPr>
          <p:spPr>
            <a:xfrm>
              <a:off x="0" y="57784"/>
              <a:ext cx="1584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" name="Rectangle"/>
            <p:cNvSpPr/>
            <p:nvPr/>
          </p:nvSpPr>
          <p:spPr>
            <a:xfrm>
              <a:off x="181123" y="57784"/>
              <a:ext cx="94954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" name="Square"/>
            <p:cNvSpPr/>
            <p:nvPr/>
          </p:nvSpPr>
          <p:spPr>
            <a:xfrm>
              <a:off x="476547" y="57784"/>
              <a:ext cx="1203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" name="Rectangle"/>
            <p:cNvSpPr/>
            <p:nvPr/>
          </p:nvSpPr>
          <p:spPr>
            <a:xfrm>
              <a:off x="790630" y="57784"/>
              <a:ext cx="695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" name="{yy}"/>
            <p:cNvSpPr txBox="1"/>
            <p:nvPr/>
          </p:nvSpPr>
          <p:spPr>
            <a:xfrm>
              <a:off x="558800" y="0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{yy}</a:t>
              </a:r>
            </a:p>
          </p:txBody>
        </p:sp>
        <p:sp>
          <p:nvSpPr>
            <p:cNvPr id="147" name="Line"/>
            <p:cNvSpPr/>
            <p:nvPr/>
          </p:nvSpPr>
          <p:spPr>
            <a:xfrm>
              <a:off x="436247" y="212010"/>
              <a:ext cx="1" cy="1396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8" name="Rectangle"/>
            <p:cNvSpPr/>
            <p:nvPr/>
          </p:nvSpPr>
          <p:spPr>
            <a:xfrm>
              <a:off x="0" y="376418"/>
              <a:ext cx="1584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Rectangle"/>
            <p:cNvSpPr/>
            <p:nvPr/>
          </p:nvSpPr>
          <p:spPr>
            <a:xfrm>
              <a:off x="181123" y="376418"/>
              <a:ext cx="94954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Square"/>
            <p:cNvSpPr/>
            <p:nvPr/>
          </p:nvSpPr>
          <p:spPr>
            <a:xfrm>
              <a:off x="476547" y="376418"/>
              <a:ext cx="1203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Rectangle"/>
            <p:cNvSpPr/>
            <p:nvPr/>
          </p:nvSpPr>
          <p:spPr>
            <a:xfrm>
              <a:off x="790630" y="376418"/>
              <a:ext cx="695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" name="Rectangle"/>
            <p:cNvSpPr/>
            <p:nvPr/>
          </p:nvSpPr>
          <p:spPr>
            <a:xfrm>
              <a:off x="619033" y="376418"/>
              <a:ext cx="1584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4" name="Line"/>
          <p:cNvSpPr/>
          <p:nvPr/>
        </p:nvSpPr>
        <p:spPr>
          <a:xfrm>
            <a:off x="5320179" y="60674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62" name="Group"/>
          <p:cNvGrpSpPr/>
          <p:nvPr/>
        </p:nvGrpSpPr>
        <p:grpSpPr>
          <a:xfrm>
            <a:off x="4918093" y="6962799"/>
            <a:ext cx="527878" cy="501943"/>
            <a:chOff x="25400" y="25400"/>
            <a:chExt cx="527876" cy="501941"/>
          </a:xfrm>
        </p:grpSpPr>
        <p:sp>
          <p:nvSpPr>
            <p:cNvPr id="155" name="Rectangle"/>
            <p:cNvSpPr/>
            <p:nvPr/>
          </p:nvSpPr>
          <p:spPr>
            <a:xfrm>
              <a:off x="371433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56" name="Rectangle"/>
            <p:cNvSpPr/>
            <p:nvPr/>
          </p:nvSpPr>
          <p:spPr>
            <a:xfrm>
              <a:off x="453597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7" name="Table"/>
            <p:cNvGraphicFramePr/>
            <p:nvPr/>
          </p:nvGraphicFramePr>
          <p:xfrm>
            <a:off x="356041" y="32041"/>
            <a:ext cx="197236" cy="4953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84535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160" name="Group"/>
            <p:cNvGrpSpPr/>
            <p:nvPr/>
          </p:nvGrpSpPr>
          <p:grpSpPr>
            <a:xfrm>
              <a:off x="25400" y="25400"/>
              <a:ext cx="152400" cy="495300"/>
              <a:chOff x="25400" y="25400"/>
              <a:chExt cx="152400" cy="495300"/>
            </a:xfrm>
          </p:grpSpPr>
          <p:sp>
            <p:nvSpPr>
              <p:cNvPr id="158" name="Rectangle"/>
              <p:cNvSpPr/>
              <p:nvPr/>
            </p:nvSpPr>
            <p:spPr>
              <a:xfrm>
                <a:off x="35300" y="36187"/>
                <a:ext cx="73036" cy="46102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chemeClr val="accent5">
                        <a:hueOff val="1261427"/>
                        <a:lumOff val="16825"/>
                      </a:schemeClr>
                    </a:solidFill>
                  </a:defRPr>
                </a:pPr>
              </a:p>
            </p:txBody>
          </p:sp>
          <p:graphicFrame>
            <p:nvGraphicFramePr>
              <p:cNvPr id="159" name="Table"/>
              <p:cNvGraphicFramePr/>
              <p:nvPr/>
            </p:nvGraphicFramePr>
            <p:xfrm>
              <a:off x="25400" y="25400"/>
              <a:ext cx="1524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39700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61" name="Line"/>
            <p:cNvSpPr/>
            <p:nvPr/>
          </p:nvSpPr>
          <p:spPr>
            <a:xfrm>
              <a:off x="173485" y="26670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4915684" y="7525681"/>
            <a:ext cx="1307359" cy="610730"/>
            <a:chOff x="19050" y="24271"/>
            <a:chExt cx="1307358" cy="610728"/>
          </a:xfrm>
        </p:grpSpPr>
        <p:grpSp>
          <p:nvGrpSpPr>
            <p:cNvPr id="172" name="Group"/>
            <p:cNvGrpSpPr/>
            <p:nvPr/>
          </p:nvGrpSpPr>
          <p:grpSpPr>
            <a:xfrm>
              <a:off x="19050" y="24711"/>
              <a:ext cx="232997" cy="496430"/>
              <a:chOff x="19050" y="24271"/>
              <a:chExt cx="232996" cy="496428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Rectangle"/>
              <p:cNvSpPr/>
              <p:nvPr/>
            </p:nvSpPr>
            <p:spPr>
              <a:xfrm>
                <a:off x="188125" y="258762"/>
                <a:ext cx="4445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Rectangle"/>
              <p:cNvSpPr/>
              <p:nvPr/>
            </p:nvSpPr>
            <p:spPr>
              <a:xfrm>
                <a:off x="178205" y="382912"/>
                <a:ext cx="508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Rectangle"/>
              <p:cNvSpPr/>
              <p:nvPr/>
            </p:nvSpPr>
            <p:spPr>
              <a:xfrm>
                <a:off x="153203" y="2700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" name="Rectangle"/>
              <p:cNvSpPr/>
              <p:nvPr/>
            </p:nvSpPr>
            <p:spPr>
              <a:xfrm>
                <a:off x="21044" y="147866"/>
                <a:ext cx="2159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71" name="Table"/>
              <p:cNvGraphicFramePr/>
              <p:nvPr/>
            </p:nvGraphicFramePr>
            <p:xfrm>
              <a:off x="25400" y="25400"/>
              <a:ext cx="226647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946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73" name="Line"/>
            <p:cNvSpPr/>
            <p:nvPr/>
          </p:nvSpPr>
          <p:spPr>
            <a:xfrm>
              <a:off x="286201" y="26129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84" name="Group"/>
            <p:cNvGrpSpPr/>
            <p:nvPr/>
          </p:nvGrpSpPr>
          <p:grpSpPr>
            <a:xfrm>
              <a:off x="451657" y="24271"/>
              <a:ext cx="874752" cy="610729"/>
              <a:chOff x="19050" y="24271"/>
              <a:chExt cx="874750" cy="610728"/>
            </a:xfrm>
          </p:grpSpPr>
          <p:sp>
            <p:nvSpPr>
              <p:cNvPr id="174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21044" y="147866"/>
                <a:ext cx="203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78" name="Table"/>
              <p:cNvGraphicFramePr/>
              <p:nvPr/>
            </p:nvGraphicFramePr>
            <p:xfrm>
              <a:off x="25400" y="25400"/>
              <a:ext cx="228794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6093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183" name="Group"/>
              <p:cNvGrpSpPr/>
              <p:nvPr/>
            </p:nvGrpSpPr>
            <p:grpSpPr>
              <a:xfrm>
                <a:off x="242861" y="25400"/>
                <a:ext cx="650940" cy="609600"/>
                <a:chOff x="25400" y="25400"/>
                <a:chExt cx="650938" cy="609600"/>
              </a:xfrm>
            </p:grpSpPr>
            <p:sp>
              <p:nvSpPr>
                <p:cNvPr id="179" name="Rectangle"/>
                <p:cNvSpPr/>
                <p:nvPr/>
              </p:nvSpPr>
              <p:spPr>
                <a:xfrm>
                  <a:off x="35725" y="258762"/>
                  <a:ext cx="444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0" name="Rectangle"/>
                <p:cNvSpPr/>
                <p:nvPr/>
              </p:nvSpPr>
              <p:spPr>
                <a:xfrm>
                  <a:off x="35725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1" name="Rectangle"/>
                <p:cNvSpPr/>
                <p:nvPr/>
              </p:nvSpPr>
              <p:spPr>
                <a:xfrm>
                  <a:off x="35725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82" name="Table"/>
                <p:cNvGraphicFramePr/>
                <p:nvPr/>
              </p:nvGraphicFramePr>
              <p:xfrm>
                <a:off x="2540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189" name="Group"/>
          <p:cNvGrpSpPr/>
          <p:nvPr/>
        </p:nvGrpSpPr>
        <p:grpSpPr>
          <a:xfrm>
            <a:off x="454489" y="8348989"/>
            <a:ext cx="552792" cy="441677"/>
            <a:chOff x="0" y="0"/>
            <a:chExt cx="552790" cy="441676"/>
          </a:xfrm>
        </p:grpSpPr>
        <p:sp>
          <p:nvSpPr>
            <p:cNvPr id="186" name="a string"/>
            <p:cNvSpPr txBox="1"/>
            <p:nvPr/>
          </p:nvSpPr>
          <p:spPr>
            <a:xfrm>
              <a:off x="63151" y="0"/>
              <a:ext cx="426489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87" name="A STRING"/>
            <p:cNvSpPr txBox="1"/>
            <p:nvPr/>
          </p:nvSpPr>
          <p:spPr>
            <a:xfrm>
              <a:off x="0" y="2055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88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93" name="Group"/>
          <p:cNvGrpSpPr/>
          <p:nvPr/>
        </p:nvGrpSpPr>
        <p:grpSpPr>
          <a:xfrm>
            <a:off x="454489" y="7752089"/>
            <a:ext cx="552792" cy="428977"/>
            <a:chOff x="20729" y="0"/>
            <a:chExt cx="552790" cy="428976"/>
          </a:xfrm>
        </p:grpSpPr>
        <p:sp>
          <p:nvSpPr>
            <p:cNvPr id="190" name="A STRING"/>
            <p:cNvSpPr txBox="1"/>
            <p:nvPr/>
          </p:nvSpPr>
          <p:spPr>
            <a:xfrm>
              <a:off x="31575" y="-1"/>
              <a:ext cx="531100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91" name="a string"/>
            <p:cNvSpPr txBox="1"/>
            <p:nvPr/>
          </p:nvSpPr>
          <p:spPr>
            <a:xfrm>
              <a:off x="20729" y="192835"/>
              <a:ext cx="552792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92" name="Line"/>
            <p:cNvSpPr/>
            <p:nvPr/>
          </p:nvSpPr>
          <p:spPr>
            <a:xfrm>
              <a:off x="29712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01" name="Group"/>
          <p:cNvGrpSpPr/>
          <p:nvPr/>
        </p:nvGrpSpPr>
        <p:grpSpPr>
          <a:xfrm>
            <a:off x="862528" y="7195744"/>
            <a:ext cx="217085" cy="496429"/>
            <a:chOff x="24216" y="24271"/>
            <a:chExt cx="217083" cy="496428"/>
          </a:xfrm>
        </p:grpSpPr>
        <p:sp>
          <p:nvSpPr>
            <p:cNvPr id="194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" name="Rectangle"/>
            <p:cNvSpPr/>
            <p:nvPr/>
          </p:nvSpPr>
          <p:spPr>
            <a:xfrm>
              <a:off x="24216" y="271462"/>
              <a:ext cx="825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8" name="Rectangle"/>
            <p:cNvSpPr/>
            <p:nvPr/>
          </p:nvSpPr>
          <p:spPr>
            <a:xfrm>
              <a:off x="150025" y="271462"/>
              <a:ext cx="825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00" name="Table"/>
            <p:cNvGraphicFramePr/>
            <p:nvPr/>
          </p:nvGraphicFramePr>
          <p:xfrm>
            <a:off x="25400" y="25400"/>
            <a:ext cx="2159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3199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209" name="Group"/>
          <p:cNvGrpSpPr/>
          <p:nvPr/>
        </p:nvGrpSpPr>
        <p:grpSpPr>
          <a:xfrm>
            <a:off x="428737" y="7202818"/>
            <a:ext cx="217084" cy="496429"/>
            <a:chOff x="24216" y="24271"/>
            <a:chExt cx="217083" cy="496428"/>
          </a:xfrm>
        </p:grpSpPr>
        <p:sp>
          <p:nvSpPr>
            <p:cNvPr id="202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3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4" name="Rectangle"/>
            <p:cNvSpPr/>
            <p:nvPr/>
          </p:nvSpPr>
          <p:spPr>
            <a:xfrm>
              <a:off x="24216" y="258762"/>
              <a:ext cx="82558" cy="1270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5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6" name="Rectangle"/>
            <p:cNvSpPr/>
            <p:nvPr/>
          </p:nvSpPr>
          <p:spPr>
            <a:xfrm>
              <a:off x="150025" y="258762"/>
              <a:ext cx="82558" cy="1270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7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08" name="Table"/>
            <p:cNvGraphicFramePr/>
            <p:nvPr/>
          </p:nvGraphicFramePr>
          <p:xfrm>
            <a:off x="25400" y="25400"/>
            <a:ext cx="2159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5899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10" name="Line"/>
          <p:cNvSpPr/>
          <p:nvPr/>
        </p:nvSpPr>
        <p:spPr>
          <a:xfrm>
            <a:off x="690723" y="743940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14" name="Group"/>
          <p:cNvGrpSpPr/>
          <p:nvPr/>
        </p:nvGrpSpPr>
        <p:grpSpPr>
          <a:xfrm>
            <a:off x="880079" y="5819764"/>
            <a:ext cx="652123" cy="611513"/>
            <a:chOff x="24216" y="23487"/>
            <a:chExt cx="652122" cy="611512"/>
          </a:xfrm>
        </p:grpSpPr>
        <p:sp>
          <p:nvSpPr>
            <p:cNvPr id="211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2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13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218" name="Group"/>
          <p:cNvGrpSpPr/>
          <p:nvPr/>
        </p:nvGrpSpPr>
        <p:grpSpPr>
          <a:xfrm>
            <a:off x="428788" y="5821177"/>
            <a:ext cx="652123" cy="611513"/>
            <a:chOff x="24216" y="23487"/>
            <a:chExt cx="652122" cy="611512"/>
          </a:xfrm>
        </p:grpSpPr>
        <p:sp>
          <p:nvSpPr>
            <p:cNvPr id="215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17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19" name="Mutate Strings"/>
          <p:cNvSpPr txBox="1"/>
          <p:nvPr/>
        </p:nvSpPr>
        <p:spPr>
          <a:xfrm>
            <a:off x="303066" y="5275589"/>
            <a:ext cx="19459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Mutate Strings</a:t>
            </a:r>
          </a:p>
        </p:txBody>
      </p:sp>
      <p:sp>
        <p:nvSpPr>
          <p:cNvPr id="220" name="str_sub() &lt;- value. Replace substrings by identifying the substrings with str_sub() and assigning into the results.…"/>
          <p:cNvSpPr txBox="1"/>
          <p:nvPr/>
        </p:nvSpPr>
        <p:spPr>
          <a:xfrm>
            <a:off x="1709478" y="5789414"/>
            <a:ext cx="2832101" cy="3863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() </a:t>
            </a:r>
            <a:r>
              <a:rPr b="1"/>
              <a:t>&lt;-</a:t>
            </a:r>
            <a:r>
              <a:t> value. Replace substrings by identifying the substrings with str_sub() and assigning into the results.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 &lt;- "str"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replacement) Replace the first matched pattern in each string. </a:t>
            </a:r>
            <a:r>
              <a:rPr i="1"/>
              <a:t>str_replace(fruit,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str_replace_all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replacement) Replace all matched patterns in each string. </a:t>
            </a:r>
            <a:r>
              <a:rPr i="1"/>
              <a:t>str_replace_all(fruit,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str_to_lower</a:t>
            </a:r>
            <a:r>
              <a:t>(string, locale = "en")</a:t>
            </a:r>
            <a:r>
              <a:rPr baseline="31999"/>
              <a:t>1</a:t>
            </a:r>
            <a:r>
              <a:t> Convert strings to lower case. </a:t>
            </a:r>
            <a:r>
              <a:rPr i="1"/>
              <a:t>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str_to_upper</a:t>
            </a:r>
            <a:r>
              <a:t>(string, locale = "en")</a:t>
            </a:r>
            <a:r>
              <a:rPr baseline="31999"/>
              <a:t>1</a:t>
            </a:r>
            <a:r>
              <a:t> Convert strings to upper case. </a:t>
            </a:r>
            <a:r>
              <a:rPr i="1"/>
              <a:t>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str_to_title</a:t>
            </a:r>
            <a:r>
              <a:t>(string, locale = "en")</a:t>
            </a:r>
            <a:r>
              <a:rPr baseline="31999"/>
              <a:t>1</a:t>
            </a:r>
            <a:r>
              <a:t> Convert strings to title case. </a:t>
            </a:r>
            <a:r>
              <a:rPr i="1"/>
              <a:t>str_to_title(sentences)</a:t>
            </a:r>
          </a:p>
        </p:txBody>
      </p:sp>
      <p:sp>
        <p:nvSpPr>
          <p:cNvPr id="221" name="Line"/>
          <p:cNvSpPr/>
          <p:nvPr/>
        </p:nvSpPr>
        <p:spPr>
          <a:xfrm>
            <a:off x="690723" y="6051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39" name="Group"/>
          <p:cNvGrpSpPr/>
          <p:nvPr/>
        </p:nvGrpSpPr>
        <p:grpSpPr>
          <a:xfrm>
            <a:off x="428737" y="6595464"/>
            <a:ext cx="650876" cy="503504"/>
            <a:chOff x="24216" y="24271"/>
            <a:chExt cx="650874" cy="503502"/>
          </a:xfrm>
        </p:grpSpPr>
        <p:grpSp>
          <p:nvGrpSpPr>
            <p:cNvPr id="229" name="Group"/>
            <p:cNvGrpSpPr/>
            <p:nvPr/>
          </p:nvGrpSpPr>
          <p:grpSpPr>
            <a:xfrm>
              <a:off x="458007" y="24271"/>
              <a:ext cx="217085" cy="496429"/>
              <a:chOff x="24216" y="24271"/>
              <a:chExt cx="217083" cy="496428"/>
            </a:xfrm>
          </p:grpSpPr>
          <p:sp>
            <p:nvSpPr>
              <p:cNvPr id="222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Rectangle"/>
              <p:cNvSpPr/>
              <p:nvPr/>
            </p:nvSpPr>
            <p:spPr>
              <a:xfrm>
                <a:off x="24216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Rectangle"/>
              <p:cNvSpPr/>
              <p:nvPr/>
            </p:nvSpPr>
            <p:spPr>
              <a:xfrm>
                <a:off x="150025" y="271462"/>
                <a:ext cx="825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28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37" name="Group"/>
            <p:cNvGrpSpPr/>
            <p:nvPr/>
          </p:nvGrpSpPr>
          <p:grpSpPr>
            <a:xfrm>
              <a:off x="24216" y="31345"/>
              <a:ext cx="217084" cy="496429"/>
              <a:chOff x="24216" y="24271"/>
              <a:chExt cx="217083" cy="496428"/>
            </a:xfrm>
          </p:grpSpPr>
          <p:sp>
            <p:nvSpPr>
              <p:cNvPr id="23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Rectangle"/>
              <p:cNvSpPr/>
              <p:nvPr/>
            </p:nvSpPr>
            <p:spPr>
              <a:xfrm>
                <a:off x="24216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Rectangle"/>
              <p:cNvSpPr/>
              <p:nvPr/>
            </p:nvSpPr>
            <p:spPr>
              <a:xfrm>
                <a:off x="150025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36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238" name="Line"/>
            <p:cNvSpPr/>
            <p:nvPr/>
          </p:nvSpPr>
          <p:spPr>
            <a:xfrm>
              <a:off x="286201" y="26793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449445" y="8931804"/>
            <a:ext cx="552792" cy="428977"/>
            <a:chOff x="0" y="0"/>
            <a:chExt cx="552790" cy="428976"/>
          </a:xfrm>
        </p:grpSpPr>
        <p:sp>
          <p:nvSpPr>
            <p:cNvPr id="240" name="a string"/>
            <p:cNvSpPr txBox="1"/>
            <p:nvPr/>
          </p:nvSpPr>
          <p:spPr>
            <a:xfrm>
              <a:off x="63151" y="0"/>
              <a:ext cx="426489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41" name="A String"/>
            <p:cNvSpPr txBox="1"/>
            <p:nvPr/>
          </p:nvSpPr>
          <p:spPr>
            <a:xfrm>
              <a:off x="0" y="1928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42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425977" y="3924525"/>
            <a:ext cx="650940" cy="609601"/>
            <a:chOff x="25400" y="25400"/>
            <a:chExt cx="650938" cy="609600"/>
          </a:xfrm>
        </p:grpSpPr>
        <p:graphicFrame>
          <p:nvGraphicFramePr>
            <p:cNvPr id="244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5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6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427161" y="2656626"/>
            <a:ext cx="650940" cy="609601"/>
            <a:chOff x="25400" y="25400"/>
            <a:chExt cx="650938" cy="609600"/>
          </a:xfrm>
        </p:grpSpPr>
        <p:graphicFrame>
          <p:nvGraphicFramePr>
            <p:cNvPr id="249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0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54" name="str_conv(string, encoding) Override the encoding of a string. str_conv(fruit,&quot;ISO-8859-1&quot;)…"/>
          <p:cNvSpPr txBox="1"/>
          <p:nvPr/>
        </p:nvSpPr>
        <p:spPr>
          <a:xfrm>
            <a:off x="10691930" y="7704380"/>
            <a:ext cx="2971801" cy="233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str_conv</a:t>
            </a:r>
            <a:r>
              <a:t>(string, encoding) Override the encoding of a string. </a:t>
            </a:r>
            <a:r>
              <a:rPr i="1"/>
              <a:t>str_conv(</a:t>
            </a:r>
            <a:r>
              <a:rPr i="1" sz="1150"/>
              <a:t>fruit,"ISO-8859-1"</a:t>
            </a:r>
            <a:r>
              <a:rPr i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NA) View HTML rendering of first regex match in each string. </a:t>
            </a:r>
            <a:r>
              <a:rPr i="1"/>
              <a:t>str_view(fruit,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str_view_all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NA) View HTML rendering of all regex matches. </a:t>
            </a:r>
            <a:r>
              <a:rPr i="1"/>
              <a:t>str_view_all(fruit,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str_wrap</a:t>
            </a:r>
            <a:r>
              <a:t>(string, width = 80, indent = 0, exdent = 0) Wrap strings into nicely formatted paragraphs. </a:t>
            </a:r>
            <a:r>
              <a:rPr i="1"/>
              <a:t>str_wrap(sentences, 20)</a:t>
            </a:r>
          </a:p>
        </p:txBody>
      </p:sp>
      <p:pic>
        <p:nvPicPr>
          <p:cNvPr id="255" name="Screen Shot 2017-10-17 at 9.28.22 PM.png" descr="Screen Shot 2017-10-17 at 9.28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1669" y="8113945"/>
            <a:ext cx="520701" cy="62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Screen Shot 2017-10-17 at 9.28.39 PM.png" descr="Screen Shot 2017-10-17 at 9.28.3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04369" y="8781506"/>
            <a:ext cx="520701" cy="506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stringr.png" descr="string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RStudio® is a trademark of RStudio, Inc.  •  CC BY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6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8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9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10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2" name="Line"/>
          <p:cNvSpPr/>
          <p:nvPr/>
        </p:nvSpPr>
        <p:spPr>
          <a:xfrm flipV="1">
            <a:off x="94245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3" name="Work with strings with string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Work with strings with stringr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264" name="Detect Matches"/>
          <p:cNvSpPr txBox="1"/>
          <p:nvPr/>
        </p:nvSpPr>
        <p:spPr>
          <a:xfrm>
            <a:off x="306210" y="1485899"/>
            <a:ext cx="205771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Detect Matches</a:t>
            </a:r>
          </a:p>
        </p:txBody>
      </p:sp>
      <p:sp>
        <p:nvSpPr>
          <p:cNvPr id="265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6" name="str_detect(string, pattern) Detect the presence of a pattern match in a string.…"/>
          <p:cNvSpPr txBox="1"/>
          <p:nvPr/>
        </p:nvSpPr>
        <p:spPr>
          <a:xfrm>
            <a:off x="1557078" y="1999143"/>
            <a:ext cx="2971801" cy="2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str_detect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Detect the presence of a pattern match in a string.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str_detect(fruit,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str_which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Find the indexes of strings that contain a pattern match.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str_which(fruit,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str_count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Count the number of matches in a string.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str_count(fruit,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str_locate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Locate the positions of pattern matches in a string. Also </a:t>
            </a:r>
            <a:r>
              <a:rPr b="1"/>
              <a:t>str_locate_all</a:t>
            </a:r>
            <a:r>
              <a:t>. </a:t>
            </a:r>
            <a:r>
              <a:rPr i="1"/>
              <a:t>str_locate(fruit, "a")</a:t>
            </a:r>
          </a:p>
        </p:txBody>
      </p:sp>
      <p:sp>
        <p:nvSpPr>
          <p:cNvPr id="267" name="Manage Lengths"/>
          <p:cNvSpPr txBox="1"/>
          <p:nvPr/>
        </p:nvSpPr>
        <p:spPr>
          <a:xfrm>
            <a:off x="9430723" y="1492021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Manage Lengths</a:t>
            </a:r>
          </a:p>
        </p:txBody>
      </p:sp>
      <p:sp>
        <p:nvSpPr>
          <p:cNvPr id="268" name="Line"/>
          <p:cNvSpPr/>
          <p:nvPr/>
        </p:nvSpPr>
        <p:spPr>
          <a:xfrm>
            <a:off x="319187" y="53213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9" name="Line"/>
          <p:cNvSpPr/>
          <p:nvPr/>
        </p:nvSpPr>
        <p:spPr>
          <a:xfrm flipV="1">
            <a:off x="9424538" y="73247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70" name="Table"/>
          <p:cNvGraphicFramePr/>
          <p:nvPr/>
        </p:nvGraphicFramePr>
        <p:xfrm>
          <a:off x="882370" y="203519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35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grpSp>
        <p:nvGrpSpPr>
          <p:cNvPr id="275" name="Group"/>
          <p:cNvGrpSpPr/>
          <p:nvPr/>
        </p:nvGrpSpPr>
        <p:grpSpPr>
          <a:xfrm>
            <a:off x="427161" y="2035199"/>
            <a:ext cx="650940" cy="609601"/>
            <a:chOff x="25400" y="25400"/>
            <a:chExt cx="650938" cy="609600"/>
          </a:xfrm>
        </p:grpSpPr>
        <p:graphicFrame>
          <p:nvGraphicFramePr>
            <p:cNvPr id="271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2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3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4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76" name="Line"/>
          <p:cNvSpPr/>
          <p:nvPr/>
        </p:nvSpPr>
        <p:spPr>
          <a:xfrm>
            <a:off x="689147" y="22701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77" name="Table"/>
          <p:cNvGraphicFramePr/>
          <p:nvPr/>
        </p:nvGraphicFramePr>
        <p:xfrm>
          <a:off x="900236" y="265662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27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78" name="Line"/>
          <p:cNvSpPr/>
          <p:nvPr/>
        </p:nvSpPr>
        <p:spPr>
          <a:xfrm>
            <a:off x="689147" y="289157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79" name="Table"/>
          <p:cNvGraphicFramePr/>
          <p:nvPr/>
        </p:nvGraphicFramePr>
        <p:xfrm>
          <a:off x="900236" y="3265347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27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80" name="Line"/>
          <p:cNvSpPr/>
          <p:nvPr/>
        </p:nvSpPr>
        <p:spPr>
          <a:xfrm>
            <a:off x="689147" y="3500297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88" name="Group"/>
          <p:cNvGrpSpPr/>
          <p:nvPr/>
        </p:nvGrpSpPr>
        <p:grpSpPr>
          <a:xfrm>
            <a:off x="425977" y="3265347"/>
            <a:ext cx="650940" cy="609601"/>
            <a:chOff x="25400" y="25400"/>
            <a:chExt cx="650938" cy="609600"/>
          </a:xfrm>
        </p:grpSpPr>
        <p:graphicFrame>
          <p:nvGraphicFramePr>
            <p:cNvPr id="281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82" name="Rectangle"/>
            <p:cNvSpPr/>
            <p:nvPr/>
          </p:nvSpPr>
          <p:spPr>
            <a:xfrm>
              <a:off x="106766" y="265252"/>
              <a:ext cx="762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3" name="Rectangle"/>
            <p:cNvSpPr/>
            <p:nvPr/>
          </p:nvSpPr>
          <p:spPr>
            <a:xfrm>
              <a:off x="49616" y="152400"/>
              <a:ext cx="254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4" name="Rectangle"/>
            <p:cNvSpPr/>
            <p:nvPr/>
          </p:nvSpPr>
          <p:spPr>
            <a:xfrm>
              <a:off x="369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5" name="Rectangle"/>
            <p:cNvSpPr/>
            <p:nvPr/>
          </p:nvSpPr>
          <p:spPr>
            <a:xfrm>
              <a:off x="1385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Rectangle"/>
            <p:cNvSpPr/>
            <p:nvPr/>
          </p:nvSpPr>
          <p:spPr>
            <a:xfrm>
              <a:off x="94066" y="152400"/>
              <a:ext cx="381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7" name="Rectangle"/>
            <p:cNvSpPr/>
            <p:nvPr/>
          </p:nvSpPr>
          <p:spPr>
            <a:xfrm>
              <a:off x="151216" y="152400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289" name="Table"/>
          <p:cNvGraphicFramePr/>
          <p:nvPr/>
        </p:nvGraphicFramePr>
        <p:xfrm>
          <a:off x="874836" y="3822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400">
                          <a:sym typeface="Source Sans Pro"/>
                        </a:rPr>
                        <a:t>start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00">
                          <a:sym typeface="Source Sans Pro"/>
                        </a:rPr>
                        <a:t>end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7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90" name="Line"/>
          <p:cNvSpPr/>
          <p:nvPr/>
        </p:nvSpPr>
        <p:spPr>
          <a:xfrm>
            <a:off x="689147" y="4159475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1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8" y="2000891"/>
            <a:ext cx="2971801" cy="264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str_length</a:t>
            </a:r>
            <a:r>
              <a:t>(string) The width of strings (i.e. number of code points, which generally equals the number of characters). </a:t>
            </a:r>
            <a:r>
              <a:rPr i="1"/>
              <a:t>str_length(fruit)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str_pad</a:t>
            </a:r>
            <a:r>
              <a:t>(string, width, side = c("left", "right", "both"), pad = " ") Pad strings to constant width. </a:t>
            </a:r>
            <a:r>
              <a:rPr i="1"/>
              <a:t>str_pad(fruit, 17)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str_trunc</a:t>
            </a:r>
            <a:r>
              <a:t>(string, width, side = c("right", "left", "center"), ellipsis = "...") Truncate the width of strings, replacing content with ellipsis. </a:t>
            </a:r>
            <a:r>
              <a:rPr i="1"/>
              <a:t>str_trunc(fruit,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str_trim</a:t>
            </a:r>
            <a:r>
              <a:t>(string, side = c("both", "left", "right")) Trim whitespace from the start and/or end of a string. </a:t>
            </a:r>
            <a:r>
              <a:rPr i="1"/>
              <a:t>str_trim(fruit)</a:t>
            </a:r>
          </a:p>
        </p:txBody>
      </p:sp>
      <p:grpSp>
        <p:nvGrpSpPr>
          <p:cNvPr id="299" name="Group"/>
          <p:cNvGrpSpPr/>
          <p:nvPr/>
        </p:nvGrpSpPr>
        <p:grpSpPr>
          <a:xfrm>
            <a:off x="9559382" y="2051529"/>
            <a:ext cx="1085914" cy="610729"/>
            <a:chOff x="25400" y="24271"/>
            <a:chExt cx="1085913" cy="610728"/>
          </a:xfrm>
        </p:grpSpPr>
        <p:graphicFrame>
          <p:nvGraphicFramePr>
            <p:cNvPr id="292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6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293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98" name="Group"/>
            <p:cNvGrpSpPr/>
            <p:nvPr/>
          </p:nvGrpSpPr>
          <p:grpSpPr>
            <a:xfrm>
              <a:off x="25400" y="24271"/>
              <a:ext cx="650939" cy="610729"/>
              <a:chOff x="25400" y="24271"/>
              <a:chExt cx="650938" cy="610728"/>
            </a:xfrm>
          </p:grpSpPr>
          <p:graphicFrame>
            <p:nvGraphicFramePr>
              <p:cNvPr id="29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5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13" name="Group"/>
          <p:cNvGrpSpPr/>
          <p:nvPr/>
        </p:nvGrpSpPr>
        <p:grpSpPr>
          <a:xfrm>
            <a:off x="9568606" y="2649050"/>
            <a:ext cx="1077821" cy="613283"/>
            <a:chOff x="25400" y="22110"/>
            <a:chExt cx="1077820" cy="613281"/>
          </a:xfrm>
        </p:grpSpPr>
        <p:grpSp>
          <p:nvGrpSpPr>
            <p:cNvPr id="305" name="Group"/>
            <p:cNvGrpSpPr/>
            <p:nvPr/>
          </p:nvGrpSpPr>
          <p:grpSpPr>
            <a:xfrm>
              <a:off x="451098" y="24271"/>
              <a:ext cx="652123" cy="610729"/>
              <a:chOff x="24216" y="24271"/>
              <a:chExt cx="652122" cy="610728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Rectangle"/>
              <p:cNvSpPr/>
              <p:nvPr/>
            </p:nvSpPr>
            <p:spPr>
              <a:xfrm>
                <a:off x="24216" y="25876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Rectangle"/>
              <p:cNvSpPr/>
              <p:nvPr/>
            </p:nvSpPr>
            <p:spPr>
              <a:xfrm>
                <a:off x="25805" y="382912"/>
                <a:ext cx="1047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0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10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0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7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11" name="Line"/>
            <p:cNvSpPr/>
            <p:nvPr/>
          </p:nvSpPr>
          <p:spPr>
            <a:xfrm>
              <a:off x="265461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 flipV="1">
              <a:off x="401481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23" name="Group"/>
          <p:cNvGrpSpPr/>
          <p:nvPr/>
        </p:nvGrpSpPr>
        <p:grpSpPr>
          <a:xfrm>
            <a:off x="9559382" y="3273320"/>
            <a:ext cx="1087045" cy="610729"/>
            <a:chOff x="25400" y="24663"/>
            <a:chExt cx="1087044" cy="610728"/>
          </a:xfrm>
        </p:grpSpPr>
        <p:grpSp>
          <p:nvGrpSpPr>
            <p:cNvPr id="316" name="Group"/>
            <p:cNvGrpSpPr/>
            <p:nvPr/>
          </p:nvGrpSpPr>
          <p:grpSpPr>
            <a:xfrm>
              <a:off x="460321" y="25400"/>
              <a:ext cx="652124" cy="609600"/>
              <a:chOff x="24215" y="25400"/>
              <a:chExt cx="652122" cy="609600"/>
            </a:xfrm>
          </p:grpSpPr>
          <p:sp>
            <p:nvSpPr>
              <p:cNvPr id="314" name="Rectangle"/>
              <p:cNvSpPr/>
              <p:nvPr/>
            </p:nvSpPr>
            <p:spPr>
              <a:xfrm>
                <a:off x="24215" y="27001"/>
                <a:ext cx="104780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1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17" name="Line"/>
            <p:cNvSpPr/>
            <p:nvPr/>
          </p:nvSpPr>
          <p:spPr>
            <a:xfrm>
              <a:off x="2746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22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18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9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Rectangle"/>
              <p:cNvSpPr/>
              <p:nvPr/>
            </p:nvSpPr>
            <p:spPr>
              <a:xfrm>
                <a:off x="1639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0" name="Group"/>
          <p:cNvGrpSpPr/>
          <p:nvPr/>
        </p:nvGrpSpPr>
        <p:grpSpPr>
          <a:xfrm>
            <a:off x="9548676" y="4029738"/>
            <a:ext cx="1098117" cy="613087"/>
            <a:chOff x="14694" y="21913"/>
            <a:chExt cx="1098115" cy="613086"/>
          </a:xfrm>
        </p:grpSpPr>
        <p:grpSp>
          <p:nvGrpSpPr>
            <p:cNvPr id="330" name="Group"/>
            <p:cNvGrpSpPr/>
            <p:nvPr/>
          </p:nvGrpSpPr>
          <p:grpSpPr>
            <a:xfrm>
              <a:off x="460688" y="24271"/>
              <a:ext cx="652123" cy="610729"/>
              <a:chOff x="24216" y="24271"/>
              <a:chExt cx="652122" cy="610728"/>
            </a:xfrm>
          </p:grpSpPr>
          <p:sp>
            <p:nvSpPr>
              <p:cNvPr id="324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5" name="Rectangle"/>
              <p:cNvSpPr/>
              <p:nvPr/>
            </p:nvSpPr>
            <p:spPr>
              <a:xfrm>
                <a:off x="1924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1385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2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37" name="Group"/>
            <p:cNvGrpSpPr/>
            <p:nvPr/>
          </p:nvGrpSpPr>
          <p:grpSpPr>
            <a:xfrm>
              <a:off x="14694" y="24271"/>
              <a:ext cx="661645" cy="610729"/>
              <a:chOff x="14694" y="24271"/>
              <a:chExt cx="661644" cy="610728"/>
            </a:xfrm>
          </p:grpSpPr>
          <p:sp>
            <p:nvSpPr>
              <p:cNvPr id="331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2" name="Rectangle"/>
              <p:cNvSpPr/>
              <p:nvPr/>
            </p:nvSpPr>
            <p:spPr>
              <a:xfrm>
                <a:off x="14694" y="24271"/>
                <a:ext cx="508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3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38" name="Line"/>
            <p:cNvSpPr/>
            <p:nvPr/>
          </p:nvSpPr>
          <p:spPr>
            <a:xfrm>
              <a:off x="2750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4110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41" name="Line"/>
          <p:cNvSpPr/>
          <p:nvPr/>
        </p:nvSpPr>
        <p:spPr>
          <a:xfrm>
            <a:off x="4814439" y="5321528"/>
            <a:ext cx="435712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2" name="Helpers"/>
          <p:cNvSpPr txBox="1"/>
          <p:nvPr/>
        </p:nvSpPr>
        <p:spPr>
          <a:xfrm>
            <a:off x="9430723" y="7286435"/>
            <a:ext cx="1059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Helpers</a:t>
            </a:r>
          </a:p>
        </p:txBody>
      </p:sp>
      <p:sp>
        <p:nvSpPr>
          <p:cNvPr id="343" name="Line"/>
          <p:cNvSpPr/>
          <p:nvPr/>
        </p:nvSpPr>
        <p:spPr>
          <a:xfrm>
            <a:off x="4818064" y="1533563"/>
            <a:ext cx="43571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4" name="str_order(x, decreasing = FALSE, na_last = TRUE, locale = &quot;en&quot;, numeric = FALSE, ...)1 Return the vector of indexes that sorts a character vector. x[str_order(x)]…"/>
          <p:cNvSpPr txBox="1"/>
          <p:nvPr/>
        </p:nvSpPr>
        <p:spPr>
          <a:xfrm>
            <a:off x="10689298" y="5805300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str_order</a:t>
            </a:r>
            <a:r>
              <a:t>(x, decreasing = FALSE, na_last = TRUE, locale = "en", numeric = FALSE, ...)</a:t>
            </a:r>
            <a:r>
              <a:rPr baseline="31999"/>
              <a:t>1</a:t>
            </a:r>
            <a:r>
              <a:t> Return the vector of indexes that sorts a character vector. </a:t>
            </a:r>
            <a:r>
              <a:rPr i="1"/>
              <a:t>x[str_order(x)]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str_sort</a:t>
            </a:r>
            <a:r>
              <a:t>(x, decreasing = FALSE, na_last = TRUE, locale = "en", numeric = FALSE, ...)</a:t>
            </a:r>
            <a:r>
              <a:rPr baseline="31999"/>
              <a:t>1</a:t>
            </a:r>
            <a:r>
              <a:t> Sort a character vector.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str_sort(x)</a:t>
            </a:r>
          </a:p>
        </p:txBody>
      </p:sp>
      <p:grpSp>
        <p:nvGrpSpPr>
          <p:cNvPr id="348" name="Group"/>
          <p:cNvGrpSpPr/>
          <p:nvPr/>
        </p:nvGrpSpPr>
        <p:grpSpPr>
          <a:xfrm>
            <a:off x="9559382" y="5840647"/>
            <a:ext cx="1085914" cy="609601"/>
            <a:chOff x="25400" y="25400"/>
            <a:chExt cx="1085913" cy="609600"/>
          </a:xfrm>
        </p:grpSpPr>
        <p:graphicFrame>
          <p:nvGraphicFramePr>
            <p:cNvPr id="345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46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7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9559382" y="6558929"/>
            <a:ext cx="1079564" cy="609601"/>
            <a:chOff x="25400" y="25400"/>
            <a:chExt cx="1079563" cy="609600"/>
          </a:xfrm>
        </p:grpSpPr>
        <p:graphicFrame>
          <p:nvGraphicFramePr>
            <p:cNvPr id="349" name="Table"/>
            <p:cNvGraphicFramePr/>
            <p:nvPr/>
          </p:nvGraphicFramePr>
          <p:xfrm>
            <a:off x="45402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50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51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53" name="Line"/>
          <p:cNvSpPr/>
          <p:nvPr/>
        </p:nvSpPr>
        <p:spPr>
          <a:xfrm flipV="1">
            <a:off x="94245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4" name="Order Strings"/>
          <p:cNvSpPr txBox="1"/>
          <p:nvPr/>
        </p:nvSpPr>
        <p:spPr>
          <a:xfrm>
            <a:off x="9430723" y="5270499"/>
            <a:ext cx="17875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Order Strings</a:t>
            </a:r>
          </a:p>
        </p:txBody>
      </p:sp>
      <p:sp>
        <p:nvSpPr>
          <p:cNvPr id="355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26071" y="1266211"/>
            <a:ext cx="11934653" cy="31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25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grpSp>
        <p:nvGrpSpPr>
          <p:cNvPr id="415" name="Group"/>
          <p:cNvGrpSpPr/>
          <p:nvPr/>
        </p:nvGrpSpPr>
        <p:grpSpPr>
          <a:xfrm>
            <a:off x="4797232" y="1490116"/>
            <a:ext cx="4219610" cy="4214566"/>
            <a:chOff x="0" y="0"/>
            <a:chExt cx="4219608" cy="4214565"/>
          </a:xfrm>
        </p:grpSpPr>
        <p:grpSp>
          <p:nvGrpSpPr>
            <p:cNvPr id="364" name="Group"/>
            <p:cNvGrpSpPr/>
            <p:nvPr/>
          </p:nvGrpSpPr>
          <p:grpSpPr>
            <a:xfrm>
              <a:off x="115892" y="2529519"/>
              <a:ext cx="652124" cy="610729"/>
              <a:chOff x="24216" y="24271"/>
              <a:chExt cx="652122" cy="610728"/>
            </a:xfrm>
          </p:grpSpPr>
          <p:sp>
            <p:nvSpPr>
              <p:cNvPr id="356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Rectangle"/>
              <p:cNvSpPr/>
              <p:nvPr/>
            </p:nvSpPr>
            <p:spPr>
              <a:xfrm>
                <a:off x="1035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Rectangle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Rectangle"/>
              <p:cNvSpPr/>
              <p:nvPr/>
            </p:nvSpPr>
            <p:spPr>
              <a:xfrm>
                <a:off x="65494" y="1385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1246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Rectangle"/>
              <p:cNvSpPr/>
              <p:nvPr/>
            </p:nvSpPr>
            <p:spPr>
              <a:xfrm>
                <a:off x="27394" y="3798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865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6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72" name="Group"/>
            <p:cNvGrpSpPr/>
            <p:nvPr/>
          </p:nvGrpSpPr>
          <p:grpSpPr>
            <a:xfrm>
              <a:off x="517283" y="2526334"/>
              <a:ext cx="650939" cy="610729"/>
              <a:chOff x="25400" y="24271"/>
              <a:chExt cx="650938" cy="610728"/>
            </a:xfrm>
          </p:grpSpPr>
          <p:sp>
            <p:nvSpPr>
              <p:cNvPr id="365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Rectangle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Rectangle"/>
              <p:cNvSpPr/>
              <p:nvPr/>
            </p:nvSpPr>
            <p:spPr>
              <a:xfrm>
                <a:off x="27394" y="1385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1627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Rectangle"/>
              <p:cNvSpPr/>
              <p:nvPr/>
            </p:nvSpPr>
            <p:spPr>
              <a:xfrm>
                <a:off x="27394" y="3798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1627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7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  <a:gridCol w="127000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80" name="Group"/>
            <p:cNvGrpSpPr/>
            <p:nvPr/>
          </p:nvGrpSpPr>
          <p:grpSpPr>
            <a:xfrm>
              <a:off x="116351" y="1780004"/>
              <a:ext cx="652123" cy="610730"/>
              <a:chOff x="24216" y="24271"/>
              <a:chExt cx="652122" cy="610728"/>
            </a:xfrm>
          </p:grpSpPr>
          <p:sp>
            <p:nvSpPr>
              <p:cNvPr id="373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Rectangle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Rectangle"/>
              <p:cNvSpPr/>
              <p:nvPr/>
            </p:nvSpPr>
            <p:spPr>
              <a:xfrm>
                <a:off x="24216" y="258762"/>
                <a:ext cx="952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Rectangle"/>
              <p:cNvSpPr/>
              <p:nvPr/>
            </p:nvSpPr>
            <p:spPr>
              <a:xfrm>
                <a:off x="63905" y="382912"/>
                <a:ext cx="539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Rectangle"/>
              <p:cNvSpPr/>
              <p:nvPr/>
            </p:nvSpPr>
            <p:spPr>
              <a:xfrm>
                <a:off x="175425" y="258762"/>
                <a:ext cx="571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140105" y="382912"/>
                <a:ext cx="539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7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86" name="Group"/>
            <p:cNvGrpSpPr/>
            <p:nvPr/>
          </p:nvGrpSpPr>
          <p:grpSpPr>
            <a:xfrm>
              <a:off x="551349" y="1158506"/>
              <a:ext cx="652124" cy="610378"/>
              <a:chOff x="24216" y="24623"/>
              <a:chExt cx="652122" cy="610376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24216" y="27002"/>
                <a:ext cx="190501" cy="35103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Rectangle"/>
              <p:cNvSpPr/>
              <p:nvPr/>
            </p:nvSpPr>
            <p:spPr>
              <a:xfrm>
                <a:off x="25399" y="24623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Rectangle"/>
              <p:cNvSpPr/>
              <p:nvPr/>
            </p:nvSpPr>
            <p:spPr>
              <a:xfrm>
                <a:off x="82550" y="145273"/>
                <a:ext cx="762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57150" y="262748"/>
                <a:ext cx="508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8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91" name="Group"/>
            <p:cNvGrpSpPr/>
            <p:nvPr/>
          </p:nvGrpSpPr>
          <p:grpSpPr>
            <a:xfrm>
              <a:off x="112525" y="1159283"/>
              <a:ext cx="650939" cy="609601"/>
              <a:chOff x="25400" y="25400"/>
              <a:chExt cx="650938" cy="609600"/>
            </a:xfrm>
          </p:grpSpPr>
          <p:graphicFrame>
            <p:nvGraphicFramePr>
              <p:cNvPr id="38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8" name="Rectangle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Rectangle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Rectangle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394" name="Group"/>
            <p:cNvGrpSpPr/>
            <p:nvPr/>
          </p:nvGrpSpPr>
          <p:grpSpPr>
            <a:xfrm>
              <a:off x="543507" y="554847"/>
              <a:ext cx="650939" cy="609601"/>
              <a:chOff x="25400" y="25400"/>
              <a:chExt cx="650938" cy="609600"/>
            </a:xfrm>
          </p:grpSpPr>
          <p:sp>
            <p:nvSpPr>
              <p:cNvPr id="392" name="Rectangle"/>
              <p:cNvSpPr/>
              <p:nvPr/>
            </p:nvSpPr>
            <p:spPr>
              <a:xfrm>
                <a:off x="35300" y="27925"/>
                <a:ext cx="73036" cy="46102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9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98" name="Group"/>
            <p:cNvGrpSpPr/>
            <p:nvPr/>
          </p:nvGrpSpPr>
          <p:grpSpPr>
            <a:xfrm>
              <a:off x="111341" y="552935"/>
              <a:ext cx="652123" cy="611513"/>
              <a:chOff x="24216" y="23487"/>
              <a:chExt cx="652122" cy="611512"/>
            </a:xfrm>
          </p:grpSpPr>
          <p:sp>
            <p:nvSpPr>
              <p:cNvPr id="395" name="Rectangle"/>
              <p:cNvSpPr/>
              <p:nvPr/>
            </p:nvSpPr>
            <p:spPr>
              <a:xfrm>
                <a:off x="24216" y="27001"/>
                <a:ext cx="1905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70248" y="23487"/>
                <a:ext cx="730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9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99" name="Subset Strings"/>
            <p:cNvSpPr txBox="1"/>
            <p:nvPr/>
          </p:nvSpPr>
          <p:spPr>
            <a:xfrm>
              <a:off x="0" y="0"/>
              <a:ext cx="193833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Subset Strings</a:t>
              </a:r>
            </a:p>
          </p:txBody>
        </p:sp>
        <p:sp>
          <p:nvSpPr>
            <p:cNvPr id="400" name="str_sub(string, start = 1L, end = -1L) Extract substrings from a character vector.…"/>
            <p:cNvSpPr txBox="1"/>
            <p:nvPr/>
          </p:nvSpPr>
          <p:spPr>
            <a:xfrm>
              <a:off x="1247808" y="508000"/>
              <a:ext cx="2971801" cy="3706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str_sub</a:t>
              </a:r>
              <a:r>
                <a:t>(string, start = 1L, end = -1L) Extract substrings from a character vector.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str_sub(fruit, 1, 3); str_sub(fruit, -2)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str_subset</a:t>
              </a:r>
              <a:r>
                <a:t>(string, </a:t>
              </a:r>
              <a:r>
                <a:rPr b="1">
                  <a:solidFill>
                    <a:schemeClr val="accent5">
                      <a:satOff val="-35908"/>
                      <a:lumOff val="-17895"/>
                    </a:schemeClr>
                  </a:solidFill>
                </a:rPr>
                <a:t>pattern</a:t>
              </a:r>
              <a:r>
                <a:t>) Return only the strings that contain a pattern match.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str_subset(fruit, "b")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str_extract</a:t>
              </a:r>
              <a:r>
                <a:t>(string, </a:t>
              </a:r>
              <a:r>
                <a:rPr b="1">
                  <a:solidFill>
                    <a:schemeClr val="accent5">
                      <a:satOff val="-35908"/>
                      <a:lumOff val="-17895"/>
                    </a:schemeClr>
                  </a:solidFill>
                </a:rPr>
                <a:t>pattern</a:t>
              </a:r>
              <a:r>
                <a:t>) Return the first pattern match found in each string, as a vector. Also </a:t>
              </a:r>
              <a:r>
                <a:rPr b="1"/>
                <a:t>str_extract_all </a:t>
              </a:r>
              <a:r>
                <a:t>to return every pattern match. </a:t>
              </a:r>
              <a:r>
                <a:rPr i="1"/>
                <a:t>str_extract(fruit, "[aeiou]")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str_match</a:t>
              </a:r>
              <a:r>
                <a:t>(string, </a:t>
              </a:r>
              <a:r>
                <a:rPr b="1">
                  <a:solidFill>
                    <a:schemeClr val="accent5">
                      <a:satOff val="-35908"/>
                      <a:lumOff val="-17895"/>
                    </a:schemeClr>
                  </a:solidFill>
                </a:rPr>
                <a:t>pattern</a:t>
              </a:r>
              <a:r>
                <a:t>) Return the first pattern match found in each string, as a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matrix with a column for each ( ) group in pattern. Also </a:t>
              </a:r>
              <a:r>
                <a:rPr b="1"/>
                <a:t>str_match_all</a:t>
              </a:r>
              <a:r>
                <a:t>.</a:t>
              </a:r>
              <a:r>
                <a:rPr b="1"/>
                <a:t>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str_match(sentences, "(a|the) ([^ ]+)")</a:t>
              </a:r>
            </a:p>
          </p:txBody>
        </p:sp>
        <p:sp>
          <p:nvSpPr>
            <p:cNvPr id="401" name="Line"/>
            <p:cNvSpPr/>
            <p:nvPr/>
          </p:nvSpPr>
          <p:spPr>
            <a:xfrm>
              <a:off x="374377" y="781037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374377" y="138710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374377" y="201627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 flipV="1">
              <a:off x="515906" y="1777646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374377" y="276579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14" name="Group"/>
            <p:cNvGrpSpPr/>
            <p:nvPr/>
          </p:nvGrpSpPr>
          <p:grpSpPr>
            <a:xfrm>
              <a:off x="554657" y="1780004"/>
              <a:ext cx="652123" cy="610730"/>
              <a:chOff x="24216" y="24271"/>
              <a:chExt cx="652122" cy="610728"/>
            </a:xfrm>
          </p:grpSpPr>
          <p:sp>
            <p:nvSpPr>
              <p:cNvPr id="406" name="Rectangle"/>
              <p:cNvSpPr/>
              <p:nvPr/>
            </p:nvSpPr>
            <p:spPr>
              <a:xfrm>
                <a:off x="139859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7" name="Rectangle"/>
              <p:cNvSpPr/>
              <p:nvPr/>
            </p:nvSpPr>
            <p:spPr>
              <a:xfrm>
                <a:off x="85881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8" name="Rectangle"/>
              <p:cNvSpPr/>
              <p:nvPr/>
            </p:nvSpPr>
            <p:spPr>
              <a:xfrm>
                <a:off x="74770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9" name="Rectangle"/>
              <p:cNvSpPr/>
              <p:nvPr/>
            </p:nvSpPr>
            <p:spPr>
              <a:xfrm>
                <a:off x="148190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0" name="Rectangle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1" name="Square"/>
              <p:cNvSpPr/>
              <p:nvPr/>
            </p:nvSpPr>
            <p:spPr>
              <a:xfrm>
                <a:off x="24216" y="258762"/>
                <a:ext cx="1079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2" name="Rectangle"/>
              <p:cNvSpPr/>
              <p:nvPr/>
            </p:nvSpPr>
            <p:spPr>
              <a:xfrm>
                <a:off x="258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41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416" name="1 See bit.ly/ISO639-1 for a complete list of locales."/>
          <p:cNvSpPr txBox="1"/>
          <p:nvPr/>
        </p:nvSpPr>
        <p:spPr>
          <a:xfrm>
            <a:off x="9671403" y="10127869"/>
            <a:ext cx="39892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b="0" sz="1150">
                <a:solidFill>
                  <a:schemeClr val="accent5">
                    <a:satOff val="-35908"/>
                    <a:lumOff val="-17895"/>
                  </a:schemeClr>
                </a:solidFill>
              </a:defRPr>
            </a:pPr>
            <a:r>
              <a:rPr baseline="31999"/>
              <a:t>1</a:t>
            </a:r>
            <a:r>
              <a:t> See </a:t>
            </a:r>
            <a:r>
              <a:rPr u="sng"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12" invalidUrl="" action="" tgtFrame="" tooltip="" history="1" highlightClick="0" endSnd="0"/>
              </a:rPr>
              <a:t>bit.ly/ISO639-1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for a complete list of locales.</a:t>
            </a:r>
          </a:p>
        </p:txBody>
      </p:sp>
      <p:graphicFrame>
        <p:nvGraphicFramePr>
          <p:cNvPr id="417" name="Table"/>
          <p:cNvGraphicFramePr/>
          <p:nvPr/>
        </p:nvGraphicFramePr>
        <p:xfrm>
          <a:off x="4921265" y="6439627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50032"/>
              </a:tblGrid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satOff val="-35908"/>
                        <a:lumOff val="-17895"/>
                      </a:schemeClr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507719"/>
                        <a:satOff val="-24110"/>
                        <a:lumOff val="-476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8" name="Line"/>
          <p:cNvSpPr/>
          <p:nvPr/>
        </p:nvSpPr>
        <p:spPr>
          <a:xfrm>
            <a:off x="5132780" y="666793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23" name="Group"/>
          <p:cNvGrpSpPr/>
          <p:nvPr/>
        </p:nvGrpSpPr>
        <p:grpSpPr>
          <a:xfrm>
            <a:off x="5329347" y="6610785"/>
            <a:ext cx="486701" cy="114301"/>
            <a:chOff x="0" y="0"/>
            <a:chExt cx="486699" cy="114300"/>
          </a:xfrm>
        </p:grpSpPr>
        <p:sp>
          <p:nvSpPr>
            <p:cNvPr id="419" name="Rectangle"/>
            <p:cNvSpPr/>
            <p:nvPr/>
          </p:nvSpPr>
          <p:spPr>
            <a:xfrm>
              <a:off x="0" y="0"/>
              <a:ext cx="127000" cy="1143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420" name="Rectangle"/>
            <p:cNvSpPr/>
            <p:nvPr/>
          </p:nvSpPr>
          <p:spPr>
            <a:xfrm>
              <a:off x="120263" y="0"/>
              <a:ext cx="127001" cy="1143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1" name="Rectangle"/>
            <p:cNvSpPr/>
            <p:nvPr/>
          </p:nvSpPr>
          <p:spPr>
            <a:xfrm>
              <a:off x="239811" y="0"/>
              <a:ext cx="127001" cy="114300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2" name="Rectangle"/>
            <p:cNvSpPr/>
            <p:nvPr/>
          </p:nvSpPr>
          <p:spPr>
            <a:xfrm>
              <a:off x="359699" y="0"/>
              <a:ext cx="127001" cy="114300"/>
            </a:xfrm>
            <a:prstGeom prst="rect">
              <a:avLst/>
            </a:prstGeom>
            <a:solidFill>
              <a:schemeClr val="accent5">
                <a:hueOff val="-507719"/>
                <a:satOff val="-24110"/>
                <a:lumOff val="-476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31" name="Group"/>
          <p:cNvGrpSpPr/>
          <p:nvPr/>
        </p:nvGrpSpPr>
        <p:grpSpPr>
          <a:xfrm>
            <a:off x="4918614" y="9096375"/>
            <a:ext cx="870788" cy="495300"/>
            <a:chOff x="25400" y="25400"/>
            <a:chExt cx="870786" cy="495300"/>
          </a:xfrm>
        </p:grpSpPr>
        <p:sp>
          <p:nvSpPr>
            <p:cNvPr id="424" name="Rectangle"/>
            <p:cNvSpPr/>
            <p:nvPr/>
          </p:nvSpPr>
          <p:spPr>
            <a:xfrm>
              <a:off x="490870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425" name="Rectangle"/>
            <p:cNvSpPr/>
            <p:nvPr/>
          </p:nvSpPr>
          <p:spPr>
            <a:xfrm>
              <a:off x="560334" y="29546"/>
              <a:ext cx="111137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6" name="Rectangle"/>
            <p:cNvSpPr/>
            <p:nvPr/>
          </p:nvSpPr>
          <p:spPr>
            <a:xfrm>
              <a:off x="671636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7" name="Rectangle"/>
            <p:cNvSpPr/>
            <p:nvPr/>
          </p:nvSpPr>
          <p:spPr>
            <a:xfrm>
              <a:off x="735136" y="29546"/>
              <a:ext cx="1111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28" name="Table"/>
            <p:cNvGraphicFramePr/>
            <p:nvPr/>
          </p:nvGraphicFramePr>
          <p:xfrm>
            <a:off x="475478" y="25400"/>
            <a:ext cx="420709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408008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429" name="Line"/>
            <p:cNvSpPr/>
            <p:nvPr/>
          </p:nvSpPr>
          <p:spPr>
            <a:xfrm>
              <a:off x="305622" y="26005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430" name="Table"/>
            <p:cNvGraphicFramePr/>
            <p:nvPr/>
          </p:nvGraphicFramePr>
          <p:xfrm>
            <a:off x="25400" y="25400"/>
            <a:ext cx="359835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stringr.png" descr="string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RStudio® is a trademark of RStudio, Inc.  •  CC BY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7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8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43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8" name="Subset Strings"/>
          <p:cNvSpPr txBox="1"/>
          <p:nvPr/>
        </p:nvSpPr>
        <p:spPr>
          <a:xfrm>
            <a:off x="4791188" y="1492021"/>
            <a:ext cx="193833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Subset Strings</a:t>
            </a:r>
          </a:p>
        </p:txBody>
      </p:sp>
      <p:sp>
        <p:nvSpPr>
          <p:cNvPr id="439" name="Line"/>
          <p:cNvSpPr/>
          <p:nvPr/>
        </p:nvSpPr>
        <p:spPr>
          <a:xfrm flipV="1">
            <a:off x="94245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0" name="Work with strings with string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Work with strings with stringr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441" name="Detect Matches"/>
          <p:cNvSpPr txBox="1"/>
          <p:nvPr/>
        </p:nvSpPr>
        <p:spPr>
          <a:xfrm>
            <a:off x="306210" y="1485899"/>
            <a:ext cx="205771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Detect Matches</a:t>
            </a:r>
          </a:p>
        </p:txBody>
      </p:sp>
      <p:sp>
        <p:nvSpPr>
          <p:cNvPr id="442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3" name="str_detect(string, pattern) Detect the presence of a pattern match in a string.…"/>
          <p:cNvSpPr txBox="1"/>
          <p:nvPr/>
        </p:nvSpPr>
        <p:spPr>
          <a:xfrm>
            <a:off x="1557078" y="1999143"/>
            <a:ext cx="2971801" cy="2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str_detect</a:t>
            </a:r>
            <a:r>
              <a:t>(string, pattern) Detect the presence of a pattern match in a string.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str_detect(fruit,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str_which</a:t>
            </a:r>
            <a:r>
              <a:t>(string, pattern) Find the indexes of strings that contain a pattern match.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str_which(fruit,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str_count</a:t>
            </a:r>
            <a:r>
              <a:t>(string, pattern) Count the number of matches in a string.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str_count(fruit,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str_locate</a:t>
            </a:r>
            <a:r>
              <a:t>(string, pattern) Locate the positions of pattern matches in a string. Also </a:t>
            </a:r>
            <a:r>
              <a:rPr b="1"/>
              <a:t>str_locate_all</a:t>
            </a:r>
            <a:r>
              <a:t>. </a:t>
            </a:r>
            <a:r>
              <a:rPr i="1"/>
              <a:t>str_locate(fruit, "a")</a:t>
            </a:r>
          </a:p>
        </p:txBody>
      </p:sp>
      <p:sp>
        <p:nvSpPr>
          <p:cNvPr id="444" name="str_sub(string, start = 1L, end = -1L) Extract substrings from a character vector.…"/>
          <p:cNvSpPr txBox="1"/>
          <p:nvPr/>
        </p:nvSpPr>
        <p:spPr>
          <a:xfrm>
            <a:off x="6200244" y="1999143"/>
            <a:ext cx="2971801" cy="476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(string, start = 1L, end = -1L) Extract substrings from a character vector.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3); str_sub(fruit, -2)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word</a:t>
            </a:r>
            <a:r>
              <a:t>(string, start = 1L, end = start, sep = fixed(" ")) Extract words from a sentence. </a:t>
            </a:r>
            <a:r>
              <a:rPr i="1"/>
              <a:t>word(sentences,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str_subset</a:t>
            </a:r>
            <a:r>
              <a:t>(string, pattern) Return only the strings that contain a pattern match.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str_subset(fruit, "b")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str_extract</a:t>
            </a:r>
            <a:r>
              <a:t>(string, pattern) Return the first pattern match found in each string, as a vector. Also </a:t>
            </a:r>
            <a:r>
              <a:rPr b="1"/>
              <a:t>str_extract_all </a:t>
            </a:r>
            <a:r>
              <a:t>to return every pattern match. </a:t>
            </a:r>
            <a:r>
              <a:rPr i="1"/>
              <a:t>str_extract(fruit, "[aeiou]")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str_match</a:t>
            </a:r>
            <a:r>
              <a:t>(string, pattern) Return the first pattern match found in each string, as 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matrix that contains a separate column for each component (i.e. parentheses group) within the regex used to match the pattern. Also </a:t>
            </a:r>
            <a:r>
              <a:rPr b="1"/>
              <a:t>str_match_all</a:t>
            </a:r>
            <a:r>
              <a:t>.</a:t>
            </a:r>
            <a:r>
              <a:rPr b="1"/>
              <a:t> 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str_match(sentences, "(a|the) ([^ ]+)")</a:t>
            </a:r>
          </a:p>
        </p:txBody>
      </p:sp>
      <p:sp>
        <p:nvSpPr>
          <p:cNvPr id="445" name="str_order(x, decreasing = FALSE, na_last = TRUE, locale = &quot;en&quot;, numeric = FALSE, ...) Return the vector of indexes that sorts a character vector. x[str_order(x)]…"/>
          <p:cNvSpPr txBox="1"/>
          <p:nvPr/>
        </p:nvSpPr>
        <p:spPr>
          <a:xfrm>
            <a:off x="1557078" y="8610925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str_order</a:t>
            </a:r>
            <a:r>
              <a:t>(x, decreasing = FALSE, na_last = TRUE, locale = "en", numeric = FALSE, ...) Return the vector of indexes that sorts a character vector. </a:t>
            </a:r>
            <a:r>
              <a:rPr i="1"/>
              <a:t>x[str_order(x)]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str_sort</a:t>
            </a:r>
            <a:r>
              <a:t>(x, decreasing = FALSE, na_last = TRUE, locale = "en", numeric = FALSE, ...) Sort a character vector.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str_sort(x)</a:t>
            </a:r>
          </a:p>
        </p:txBody>
      </p:sp>
      <p:sp>
        <p:nvSpPr>
          <p:cNvPr id="446" name="str_sub() &lt;- value. Replace substrings by identifying the substrings with str_sub() and assigning into the results.…"/>
          <p:cNvSpPr txBox="1"/>
          <p:nvPr/>
        </p:nvSpPr>
        <p:spPr>
          <a:xfrm>
            <a:off x="10697475" y="1999143"/>
            <a:ext cx="2971801" cy="3863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() </a:t>
            </a:r>
            <a:r>
              <a:rPr b="1"/>
              <a:t>&lt;-</a:t>
            </a:r>
            <a:r>
              <a:t> value. Replace substrings by identifying the substrings with str_sub() and assigning into the results.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 &lt;- "str"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</a:t>
            </a:r>
            <a:r>
              <a:t>(string, pattern, replacement) Replace the first matched pattern in each string. </a:t>
            </a:r>
            <a:r>
              <a:rPr i="1"/>
              <a:t>str_replace(fruit,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str_replace_all</a:t>
            </a:r>
            <a:r>
              <a:t>(string, pattern, replacement) Replace all matched patterns in each string. </a:t>
            </a:r>
            <a:r>
              <a:rPr i="1"/>
              <a:t>str_replace_all(fruit,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str_replace_na</a:t>
            </a:r>
            <a:r>
              <a:t>(string, replacement = "NA") Replace NAs in a character vector with a string. </a:t>
            </a:r>
            <a:r>
              <a:rPr i="1"/>
              <a:t>str_replace_na(c("a", NA), ".")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str_to_lower</a:t>
            </a:r>
            <a:r>
              <a:t>(string, locale = "en") Convert strings to lower case. </a:t>
            </a:r>
            <a:r>
              <a:rPr i="1"/>
              <a:t>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str_to_upper</a:t>
            </a:r>
            <a:r>
              <a:t>(string, locale = "en") Convert strings to upper case. </a:t>
            </a:r>
            <a:r>
              <a:rPr i="1"/>
              <a:t>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str_to_title</a:t>
            </a:r>
            <a:r>
              <a:t>(string, locale = "en") Convert strings to title case. </a:t>
            </a:r>
            <a:r>
              <a:rPr i="1"/>
              <a:t>str_to_title(sentences)</a:t>
            </a:r>
          </a:p>
        </p:txBody>
      </p:sp>
      <p:sp>
        <p:nvSpPr>
          <p:cNvPr id="447" name="str_length(string, width, side = c(&quot;left&quot;, &quot;right&quot;, &quot;both&quot;), pad = &quot; &quot;) The width of strings (i.e. number of code points, which generally equals the number of characters). str_length(fruit)…"/>
          <p:cNvSpPr txBox="1"/>
          <p:nvPr/>
        </p:nvSpPr>
        <p:spPr>
          <a:xfrm>
            <a:off x="1531678" y="5134271"/>
            <a:ext cx="2971801" cy="264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str_length</a:t>
            </a:r>
            <a:r>
              <a:t>(string, width, side = c("left", "right", "both"), pad = " ") The width of strings (i.e. number of code points, which generally equals the number of characters). </a:t>
            </a:r>
            <a:r>
              <a:rPr i="1"/>
              <a:t>str_length(fruit)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str_pad</a:t>
            </a:r>
            <a:r>
              <a:t>(string, width, side = c("left", "right", "both"), pad = " ") Pad the width of strings. </a:t>
            </a:r>
            <a:r>
              <a:rPr i="1"/>
              <a:t>str_pad(fruit, 17)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str_trunc</a:t>
            </a:r>
            <a:r>
              <a:t>(string, width, side = c("right", "left", "center"), ellipsis = "...") Truncate the width of strings, replacing content with ellipsis. </a:t>
            </a:r>
            <a:r>
              <a:rPr i="1"/>
              <a:t>str_trunc(fruit,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str_trim</a:t>
            </a:r>
            <a:r>
              <a:t>(string, side = c("both", "left", "right")) Trim whitespace from the start and/or end of a string. </a:t>
            </a:r>
            <a:r>
              <a:rPr i="1"/>
              <a:t>str_trim(fruit)</a:t>
            </a:r>
          </a:p>
        </p:txBody>
      </p:sp>
      <p:sp>
        <p:nvSpPr>
          <p:cNvPr id="448" name="str_view(string, pattern, match = NA) View HTML rendering of first regex match in each string. str_view(fruit, &quot;[aeiou]&quot;)…"/>
          <p:cNvSpPr txBox="1"/>
          <p:nvPr/>
        </p:nvSpPr>
        <p:spPr>
          <a:xfrm>
            <a:off x="6202717" y="6781628"/>
            <a:ext cx="2971801" cy="233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</a:t>
            </a:r>
            <a:r>
              <a:t>(string, pattern, match = NA) View HTML rendering of first regex match in each string. </a:t>
            </a:r>
            <a:r>
              <a:rPr i="1"/>
              <a:t>str_view(fruit,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str_view_all</a:t>
            </a:r>
            <a:r>
              <a:t>(string, pattern, match = NA) View HTML rendering of all regex matches. </a:t>
            </a:r>
            <a:r>
              <a:rPr i="1"/>
              <a:t>str_view_all(fruit,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str_conv</a:t>
            </a:r>
            <a:r>
              <a:t>(string, encoding) Override the encoding of a string.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str_conv(fruit, "ISO-8859-1")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str_wrap</a:t>
            </a:r>
            <a:r>
              <a:t>(string, width = 80, indent = 0, exdent = 0) Wrap strings into nicely formatted paragraphs. </a:t>
            </a:r>
            <a:r>
              <a:rPr i="1"/>
              <a:t>str_wrap(sentences, 20)</a:t>
            </a:r>
          </a:p>
        </p:txBody>
      </p:sp>
      <p:sp>
        <p:nvSpPr>
          <p:cNvPr id="449" name="Line"/>
          <p:cNvSpPr/>
          <p:nvPr/>
        </p:nvSpPr>
        <p:spPr>
          <a:xfrm>
            <a:off x="4814439" y="1530350"/>
            <a:ext cx="435712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0" name="Mutate Strings"/>
          <p:cNvSpPr txBox="1"/>
          <p:nvPr/>
        </p:nvSpPr>
        <p:spPr>
          <a:xfrm>
            <a:off x="9430723" y="1492021"/>
            <a:ext cx="19459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Mutate Strings</a:t>
            </a:r>
          </a:p>
        </p:txBody>
      </p:sp>
      <p:sp>
        <p:nvSpPr>
          <p:cNvPr id="451" name="Manage length"/>
          <p:cNvSpPr txBox="1"/>
          <p:nvPr/>
        </p:nvSpPr>
        <p:spPr>
          <a:xfrm>
            <a:off x="314769" y="4618629"/>
            <a:ext cx="19913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Manage length</a:t>
            </a:r>
          </a:p>
        </p:txBody>
      </p:sp>
      <p:sp>
        <p:nvSpPr>
          <p:cNvPr id="452" name="Line"/>
          <p:cNvSpPr/>
          <p:nvPr/>
        </p:nvSpPr>
        <p:spPr>
          <a:xfrm>
            <a:off x="319187" y="4669429"/>
            <a:ext cx="42038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3" name="Order strings"/>
          <p:cNvSpPr txBox="1"/>
          <p:nvPr/>
        </p:nvSpPr>
        <p:spPr>
          <a:xfrm>
            <a:off x="314769" y="8083748"/>
            <a:ext cx="17522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Order strings</a:t>
            </a:r>
          </a:p>
        </p:txBody>
      </p:sp>
      <p:sp>
        <p:nvSpPr>
          <p:cNvPr id="454" name="Line"/>
          <p:cNvSpPr/>
          <p:nvPr/>
        </p:nvSpPr>
        <p:spPr>
          <a:xfrm>
            <a:off x="319187" y="8134548"/>
            <a:ext cx="42038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5" name="Helpers"/>
          <p:cNvSpPr txBox="1"/>
          <p:nvPr/>
        </p:nvSpPr>
        <p:spPr>
          <a:xfrm>
            <a:off x="4794814" y="6283135"/>
            <a:ext cx="1059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Helpers</a:t>
            </a:r>
          </a:p>
        </p:txBody>
      </p:sp>
      <p:sp>
        <p:nvSpPr>
          <p:cNvPr id="456" name="Line"/>
          <p:cNvSpPr/>
          <p:nvPr/>
        </p:nvSpPr>
        <p:spPr>
          <a:xfrm>
            <a:off x="4818064" y="6321463"/>
            <a:ext cx="43571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7" name="Line"/>
          <p:cNvSpPr/>
          <p:nvPr/>
        </p:nvSpPr>
        <p:spPr>
          <a:xfrm flipV="1">
            <a:off x="9424538" y="63087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465" name="Group"/>
          <p:cNvGrpSpPr/>
          <p:nvPr/>
        </p:nvGrpSpPr>
        <p:grpSpPr>
          <a:xfrm>
            <a:off x="439861" y="2035199"/>
            <a:ext cx="1035115" cy="609601"/>
            <a:chOff x="25400" y="25400"/>
            <a:chExt cx="1035113" cy="609600"/>
          </a:xfrm>
        </p:grpSpPr>
        <p:graphicFrame>
          <p:nvGraphicFramePr>
            <p:cNvPr id="458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54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FALSE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463" name="Group"/>
            <p:cNvGrpSpPr/>
            <p:nvPr/>
          </p:nvGrpSpPr>
          <p:grpSpPr>
            <a:xfrm>
              <a:off x="25400" y="25400"/>
              <a:ext cx="650939" cy="609600"/>
              <a:chOff x="25400" y="25400"/>
              <a:chExt cx="650938" cy="609600"/>
            </a:xfrm>
          </p:grpSpPr>
          <p:graphicFrame>
            <p:nvGraphicFramePr>
              <p:cNvPr id="45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60" name="Rectangle"/>
              <p:cNvSpPr/>
              <p:nvPr/>
            </p:nvSpPr>
            <p:spPr>
              <a:xfrm>
                <a:off x="43266" y="3175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1" name="Rectangle"/>
              <p:cNvSpPr/>
              <p:nvPr/>
            </p:nvSpPr>
            <p:spPr>
              <a:xfrm>
                <a:off x="877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2" name="Rectangle"/>
              <p:cNvSpPr/>
              <p:nvPr/>
            </p:nvSpPr>
            <p:spPr>
              <a:xfrm>
                <a:off x="62316" y="384175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64" name="Line"/>
            <p:cNvSpPr/>
            <p:nvPr/>
          </p:nvSpPr>
          <p:spPr>
            <a:xfrm>
              <a:off x="2238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73" name="Group"/>
          <p:cNvGrpSpPr/>
          <p:nvPr/>
        </p:nvGrpSpPr>
        <p:grpSpPr>
          <a:xfrm>
            <a:off x="439861" y="2656626"/>
            <a:ext cx="1035115" cy="609601"/>
            <a:chOff x="25400" y="25400"/>
            <a:chExt cx="1035113" cy="609600"/>
          </a:xfrm>
        </p:grpSpPr>
        <p:graphicFrame>
          <p:nvGraphicFramePr>
            <p:cNvPr id="466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471" name="Group"/>
            <p:cNvGrpSpPr/>
            <p:nvPr/>
          </p:nvGrpSpPr>
          <p:grpSpPr>
            <a:xfrm>
              <a:off x="25400" y="25400"/>
              <a:ext cx="650939" cy="609600"/>
              <a:chOff x="25400" y="25400"/>
              <a:chExt cx="650938" cy="609600"/>
            </a:xfrm>
          </p:grpSpPr>
          <p:graphicFrame>
            <p:nvGraphicFramePr>
              <p:cNvPr id="46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68" name="Rectangle"/>
              <p:cNvSpPr/>
              <p:nvPr/>
            </p:nvSpPr>
            <p:spPr>
              <a:xfrm>
                <a:off x="43266" y="3175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Rectangle"/>
              <p:cNvSpPr/>
              <p:nvPr/>
            </p:nvSpPr>
            <p:spPr>
              <a:xfrm>
                <a:off x="877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Rectangle"/>
              <p:cNvSpPr/>
              <p:nvPr/>
            </p:nvSpPr>
            <p:spPr>
              <a:xfrm>
                <a:off x="62316" y="384175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72" name="Line"/>
            <p:cNvSpPr/>
            <p:nvPr/>
          </p:nvSpPr>
          <p:spPr>
            <a:xfrm>
              <a:off x="2238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439861" y="3265347"/>
            <a:ext cx="1035115" cy="609601"/>
            <a:chOff x="25400" y="25400"/>
            <a:chExt cx="1035113" cy="609600"/>
          </a:xfrm>
        </p:grpSpPr>
        <p:graphicFrame>
          <p:nvGraphicFramePr>
            <p:cNvPr id="474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475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76" name="Rectangle"/>
            <p:cNvSpPr/>
            <p:nvPr/>
          </p:nvSpPr>
          <p:spPr>
            <a:xfrm>
              <a:off x="106766" y="265252"/>
              <a:ext cx="508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7" name="Rectangle"/>
            <p:cNvSpPr/>
            <p:nvPr/>
          </p:nvSpPr>
          <p:spPr>
            <a:xfrm>
              <a:off x="49616" y="152400"/>
              <a:ext cx="127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8" name="Rectangle"/>
            <p:cNvSpPr/>
            <p:nvPr/>
          </p:nvSpPr>
          <p:spPr>
            <a:xfrm>
              <a:off x="36916" y="384174"/>
              <a:ext cx="254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223885" y="260349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0" name="Rectangle"/>
            <p:cNvSpPr/>
            <p:nvPr/>
          </p:nvSpPr>
          <p:spPr>
            <a:xfrm>
              <a:off x="87716" y="384174"/>
              <a:ext cx="508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1" name="Rectangle"/>
            <p:cNvSpPr/>
            <p:nvPr/>
          </p:nvSpPr>
          <p:spPr>
            <a:xfrm>
              <a:off x="81366" y="152400"/>
              <a:ext cx="254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2" name="Rectangle"/>
            <p:cNvSpPr/>
            <p:nvPr/>
          </p:nvSpPr>
          <p:spPr>
            <a:xfrm>
              <a:off x="125816" y="152400"/>
              <a:ext cx="381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91" name="Group"/>
          <p:cNvGrpSpPr/>
          <p:nvPr/>
        </p:nvGrpSpPr>
        <p:grpSpPr>
          <a:xfrm>
            <a:off x="439861" y="3822925"/>
            <a:ext cx="1035115" cy="711201"/>
            <a:chOff x="25400" y="25400"/>
            <a:chExt cx="1035113" cy="711200"/>
          </a:xfrm>
        </p:grpSpPr>
        <p:graphicFrame>
          <p:nvGraphicFramePr>
            <p:cNvPr id="484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start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end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7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489" name="Group"/>
            <p:cNvGrpSpPr/>
            <p:nvPr/>
          </p:nvGrpSpPr>
          <p:grpSpPr>
            <a:xfrm>
              <a:off x="25400" y="127000"/>
              <a:ext cx="650939" cy="609600"/>
              <a:chOff x="25400" y="25400"/>
              <a:chExt cx="650938" cy="609600"/>
            </a:xfrm>
          </p:grpSpPr>
          <p:graphicFrame>
            <p:nvGraphicFramePr>
              <p:cNvPr id="48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86" name="Rectangle"/>
              <p:cNvSpPr/>
              <p:nvPr/>
            </p:nvSpPr>
            <p:spPr>
              <a:xfrm>
                <a:off x="43266" y="3175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7" name="Rectangle"/>
              <p:cNvSpPr/>
              <p:nvPr/>
            </p:nvSpPr>
            <p:spPr>
              <a:xfrm>
                <a:off x="877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8" name="Rectangle"/>
              <p:cNvSpPr/>
              <p:nvPr/>
            </p:nvSpPr>
            <p:spPr>
              <a:xfrm>
                <a:off x="62316" y="384175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90" name="Line"/>
            <p:cNvSpPr/>
            <p:nvPr/>
          </p:nvSpPr>
          <p:spPr>
            <a:xfrm>
              <a:off x="223885" y="3619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98" name="Group"/>
          <p:cNvGrpSpPr/>
          <p:nvPr/>
        </p:nvGrpSpPr>
        <p:grpSpPr>
          <a:xfrm>
            <a:off x="439861" y="5184908"/>
            <a:ext cx="1035115" cy="610730"/>
            <a:chOff x="25400" y="24271"/>
            <a:chExt cx="1035113" cy="610728"/>
          </a:xfrm>
        </p:grpSpPr>
        <p:graphicFrame>
          <p:nvGraphicFramePr>
            <p:cNvPr id="492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6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493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94" name="Rectangle"/>
            <p:cNvSpPr/>
            <p:nvPr/>
          </p:nvSpPr>
          <p:spPr>
            <a:xfrm>
              <a:off x="128994" y="24271"/>
              <a:ext cx="50801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2238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6" name="Rectangle"/>
            <p:cNvSpPr/>
            <p:nvPr/>
          </p:nvSpPr>
          <p:spPr>
            <a:xfrm>
              <a:off x="75016" y="258762"/>
              <a:ext cx="104779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7" name="Rectangle"/>
            <p:cNvSpPr/>
            <p:nvPr/>
          </p:nvSpPr>
          <p:spPr>
            <a:xfrm>
              <a:off x="102005" y="382912"/>
              <a:ext cx="104779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11" name="Group"/>
          <p:cNvGrpSpPr/>
          <p:nvPr/>
        </p:nvGrpSpPr>
        <p:grpSpPr>
          <a:xfrm>
            <a:off x="439861" y="5934830"/>
            <a:ext cx="1036245" cy="613283"/>
            <a:chOff x="25400" y="22110"/>
            <a:chExt cx="1036244" cy="613281"/>
          </a:xfrm>
        </p:grpSpPr>
        <p:graphicFrame>
          <p:nvGraphicFramePr>
            <p:cNvPr id="499" name="Table"/>
            <p:cNvGraphicFramePr/>
            <p:nvPr/>
          </p:nvGraphicFramePr>
          <p:xfrm>
            <a:off x="25400" y="25791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00" name="Rectangle"/>
            <p:cNvSpPr/>
            <p:nvPr/>
          </p:nvSpPr>
          <p:spPr>
            <a:xfrm>
              <a:off x="128994" y="24663"/>
              <a:ext cx="50801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2238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2" name="Rectangle"/>
            <p:cNvSpPr/>
            <p:nvPr/>
          </p:nvSpPr>
          <p:spPr>
            <a:xfrm>
              <a:off x="75016" y="259154"/>
              <a:ext cx="104779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Rectangle"/>
            <p:cNvSpPr/>
            <p:nvPr/>
          </p:nvSpPr>
          <p:spPr>
            <a:xfrm>
              <a:off x="102005" y="383304"/>
              <a:ext cx="104780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 flipV="1">
              <a:off x="410705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10" name="Group"/>
            <p:cNvGrpSpPr/>
            <p:nvPr/>
          </p:nvGrpSpPr>
          <p:grpSpPr>
            <a:xfrm>
              <a:off x="409521" y="24271"/>
              <a:ext cx="652124" cy="610729"/>
              <a:chOff x="24216" y="24271"/>
              <a:chExt cx="652122" cy="610728"/>
            </a:xfrm>
          </p:grpSpPr>
          <p:sp>
            <p:nvSpPr>
              <p:cNvPr id="505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6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7" name="Rectangle"/>
              <p:cNvSpPr/>
              <p:nvPr/>
            </p:nvSpPr>
            <p:spPr>
              <a:xfrm>
                <a:off x="24216" y="25876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8" name="Rectangle"/>
              <p:cNvSpPr/>
              <p:nvPr/>
            </p:nvSpPr>
            <p:spPr>
              <a:xfrm>
                <a:off x="25805" y="382912"/>
                <a:ext cx="10478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0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520" name="Group"/>
          <p:cNvGrpSpPr/>
          <p:nvPr/>
        </p:nvGrpSpPr>
        <p:grpSpPr>
          <a:xfrm>
            <a:off x="439861" y="6556546"/>
            <a:ext cx="1036246" cy="613283"/>
            <a:chOff x="25400" y="22110"/>
            <a:chExt cx="1036244" cy="613281"/>
          </a:xfrm>
        </p:grpSpPr>
        <p:sp>
          <p:nvSpPr>
            <p:cNvPr id="512" name="Rectangle"/>
            <p:cNvSpPr/>
            <p:nvPr/>
          </p:nvSpPr>
          <p:spPr>
            <a:xfrm>
              <a:off x="409521" y="27001"/>
              <a:ext cx="92080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513" name="Table"/>
            <p:cNvGraphicFramePr/>
            <p:nvPr/>
          </p:nvGraphicFramePr>
          <p:xfrm>
            <a:off x="410705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514" name="Table"/>
            <p:cNvGraphicFramePr/>
            <p:nvPr/>
          </p:nvGraphicFramePr>
          <p:xfrm>
            <a:off x="25400" y="25791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15" name="Rectangle"/>
            <p:cNvSpPr/>
            <p:nvPr/>
          </p:nvSpPr>
          <p:spPr>
            <a:xfrm>
              <a:off x="141694" y="24663"/>
              <a:ext cx="50801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2238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7" name="Rectangle"/>
            <p:cNvSpPr/>
            <p:nvPr/>
          </p:nvSpPr>
          <p:spPr>
            <a:xfrm>
              <a:off x="138516" y="259154"/>
              <a:ext cx="57158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Rectangle"/>
            <p:cNvSpPr/>
            <p:nvPr/>
          </p:nvSpPr>
          <p:spPr>
            <a:xfrm>
              <a:off x="114705" y="383304"/>
              <a:ext cx="104780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 flipV="1">
              <a:off x="410705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37" name="Group"/>
          <p:cNvGrpSpPr/>
          <p:nvPr/>
        </p:nvGrpSpPr>
        <p:grpSpPr>
          <a:xfrm>
            <a:off x="438678" y="7315518"/>
            <a:ext cx="1037795" cy="613087"/>
            <a:chOff x="24216" y="21913"/>
            <a:chExt cx="1037794" cy="613086"/>
          </a:xfrm>
        </p:grpSpPr>
        <p:grpSp>
          <p:nvGrpSpPr>
            <p:cNvPr id="527" name="Group"/>
            <p:cNvGrpSpPr/>
            <p:nvPr/>
          </p:nvGrpSpPr>
          <p:grpSpPr>
            <a:xfrm>
              <a:off x="24216" y="24271"/>
              <a:ext cx="652123" cy="610729"/>
              <a:chOff x="24216" y="24271"/>
              <a:chExt cx="652122" cy="610728"/>
            </a:xfrm>
          </p:grpSpPr>
          <p:sp>
            <p:nvSpPr>
              <p:cNvPr id="521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2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3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4" name="Rectangle"/>
              <p:cNvSpPr/>
              <p:nvPr/>
            </p:nvSpPr>
            <p:spPr>
              <a:xfrm>
                <a:off x="76605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5" name="Rectangle"/>
              <p:cNvSpPr/>
              <p:nvPr/>
            </p:nvSpPr>
            <p:spPr>
              <a:xfrm>
                <a:off x="1500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2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528" name="Line"/>
            <p:cNvSpPr/>
            <p:nvPr/>
          </p:nvSpPr>
          <p:spPr>
            <a:xfrm>
              <a:off x="2242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536" name="Group"/>
            <p:cNvGrpSpPr/>
            <p:nvPr/>
          </p:nvGrpSpPr>
          <p:grpSpPr>
            <a:xfrm>
              <a:off x="409888" y="21913"/>
              <a:ext cx="652123" cy="613087"/>
              <a:chOff x="24216" y="21913"/>
              <a:chExt cx="652122" cy="613086"/>
            </a:xfrm>
          </p:grpSpPr>
          <p:sp>
            <p:nvSpPr>
              <p:cNvPr id="529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30" name="Rectangle"/>
              <p:cNvSpPr/>
              <p:nvPr/>
            </p:nvSpPr>
            <p:spPr>
              <a:xfrm>
                <a:off x="1416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31" name="Rectangle"/>
              <p:cNvSpPr/>
              <p:nvPr/>
            </p:nvSpPr>
            <p:spPr>
              <a:xfrm>
                <a:off x="877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32" name="Rectangle"/>
              <p:cNvSpPr/>
              <p:nvPr/>
            </p:nvSpPr>
            <p:spPr>
              <a:xfrm>
                <a:off x="76605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33" name="Rectangle"/>
              <p:cNvSpPr/>
              <p:nvPr/>
            </p:nvSpPr>
            <p:spPr>
              <a:xfrm>
                <a:off x="1500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3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sp>
            <p:nvSpPr>
              <p:cNvPr id="535" name="Line"/>
              <p:cNvSpPr/>
              <p:nvPr/>
            </p:nvSpPr>
            <p:spPr>
              <a:xfrm flipV="1">
                <a:off x="25400" y="21913"/>
                <a:ext cx="1" cy="47648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41" name="Group"/>
          <p:cNvGrpSpPr/>
          <p:nvPr/>
        </p:nvGrpSpPr>
        <p:grpSpPr>
          <a:xfrm>
            <a:off x="439861" y="8646272"/>
            <a:ext cx="1035115" cy="609601"/>
            <a:chOff x="25400" y="25400"/>
            <a:chExt cx="1035113" cy="609600"/>
          </a:xfrm>
        </p:grpSpPr>
        <p:graphicFrame>
          <p:nvGraphicFramePr>
            <p:cNvPr id="538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539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40" name="Line"/>
            <p:cNvSpPr/>
            <p:nvPr/>
          </p:nvSpPr>
          <p:spPr>
            <a:xfrm>
              <a:off x="2238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45" name="Group"/>
          <p:cNvGrpSpPr/>
          <p:nvPr/>
        </p:nvGrpSpPr>
        <p:grpSpPr>
          <a:xfrm>
            <a:off x="439861" y="9364553"/>
            <a:ext cx="1028765" cy="609601"/>
            <a:chOff x="25400" y="25400"/>
            <a:chExt cx="1028763" cy="609600"/>
          </a:xfrm>
        </p:grpSpPr>
        <p:graphicFrame>
          <p:nvGraphicFramePr>
            <p:cNvPr id="542" name="Table"/>
            <p:cNvGraphicFramePr/>
            <p:nvPr/>
          </p:nvGraphicFramePr>
          <p:xfrm>
            <a:off x="40322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543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44" name="Line"/>
            <p:cNvSpPr/>
            <p:nvPr/>
          </p:nvSpPr>
          <p:spPr>
            <a:xfrm>
              <a:off x="2238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4911377" y="2044078"/>
            <a:ext cx="1032306" cy="611514"/>
            <a:chOff x="24216" y="23487"/>
            <a:chExt cx="1032304" cy="611512"/>
          </a:xfrm>
        </p:grpSpPr>
        <p:grpSp>
          <p:nvGrpSpPr>
            <p:cNvPr id="548" name="Group"/>
            <p:cNvGrpSpPr/>
            <p:nvPr/>
          </p:nvGrpSpPr>
          <p:grpSpPr>
            <a:xfrm>
              <a:off x="405582" y="25400"/>
              <a:ext cx="650939" cy="609600"/>
              <a:chOff x="25400" y="25400"/>
              <a:chExt cx="650938" cy="609600"/>
            </a:xfrm>
          </p:grpSpPr>
          <p:sp>
            <p:nvSpPr>
              <p:cNvPr id="546" name="Rectangle"/>
              <p:cNvSpPr/>
              <p:nvPr/>
            </p:nvSpPr>
            <p:spPr>
              <a:xfrm>
                <a:off x="35300" y="27925"/>
                <a:ext cx="47636" cy="46102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4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552" name="Group"/>
            <p:cNvGrpSpPr/>
            <p:nvPr/>
          </p:nvGrpSpPr>
          <p:grpSpPr>
            <a:xfrm>
              <a:off x="24216" y="23487"/>
              <a:ext cx="652123" cy="611513"/>
              <a:chOff x="24216" y="23487"/>
              <a:chExt cx="652122" cy="611512"/>
            </a:xfrm>
          </p:grpSpPr>
          <p:sp>
            <p:nvSpPr>
              <p:cNvPr id="549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0" name="Rectangle"/>
              <p:cNvSpPr/>
              <p:nvPr/>
            </p:nvSpPr>
            <p:spPr>
              <a:xfrm>
                <a:off x="70248" y="23487"/>
                <a:ext cx="476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5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553" name="Line"/>
            <p:cNvSpPr/>
            <p:nvPr/>
          </p:nvSpPr>
          <p:spPr>
            <a:xfrm>
              <a:off x="223885" y="251589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66" name="Group"/>
          <p:cNvGrpSpPr/>
          <p:nvPr/>
        </p:nvGrpSpPr>
        <p:grpSpPr>
          <a:xfrm>
            <a:off x="4903036" y="3252900"/>
            <a:ext cx="1040281" cy="609601"/>
            <a:chOff x="25400" y="25400"/>
            <a:chExt cx="1040279" cy="609600"/>
          </a:xfrm>
        </p:grpSpPr>
        <p:grpSp>
          <p:nvGrpSpPr>
            <p:cNvPr id="559" name="Group"/>
            <p:cNvGrpSpPr/>
            <p:nvPr/>
          </p:nvGrpSpPr>
          <p:grpSpPr>
            <a:xfrm>
              <a:off x="414741" y="25400"/>
              <a:ext cx="650939" cy="609600"/>
              <a:chOff x="25400" y="25400"/>
              <a:chExt cx="650938" cy="609600"/>
            </a:xfrm>
          </p:grpSpPr>
          <p:graphicFrame>
            <p:nvGraphicFramePr>
              <p:cNvPr id="55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56" name="Rectangle"/>
              <p:cNvSpPr/>
              <p:nvPr/>
            </p:nvSpPr>
            <p:spPr>
              <a:xfrm>
                <a:off x="43266" y="3175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7" name="Rectangle"/>
              <p:cNvSpPr/>
              <p:nvPr/>
            </p:nvSpPr>
            <p:spPr>
              <a:xfrm>
                <a:off x="877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8" name="Rectangle"/>
              <p:cNvSpPr/>
              <p:nvPr/>
            </p:nvSpPr>
            <p:spPr>
              <a:xfrm>
                <a:off x="62316" y="269875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564" name="Group"/>
            <p:cNvGrpSpPr/>
            <p:nvPr/>
          </p:nvGrpSpPr>
          <p:grpSpPr>
            <a:xfrm>
              <a:off x="25400" y="25400"/>
              <a:ext cx="650939" cy="609600"/>
              <a:chOff x="25400" y="25400"/>
              <a:chExt cx="650938" cy="609600"/>
            </a:xfrm>
          </p:grpSpPr>
          <p:graphicFrame>
            <p:nvGraphicFramePr>
              <p:cNvPr id="560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61" name="Rectangle"/>
              <p:cNvSpPr/>
              <p:nvPr/>
            </p:nvSpPr>
            <p:spPr>
              <a:xfrm>
                <a:off x="43266" y="3175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2" name="Rectangle"/>
              <p:cNvSpPr/>
              <p:nvPr/>
            </p:nvSpPr>
            <p:spPr>
              <a:xfrm>
                <a:off x="877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3" name="Rectangle"/>
              <p:cNvSpPr/>
              <p:nvPr/>
            </p:nvSpPr>
            <p:spPr>
              <a:xfrm>
                <a:off x="62316" y="384175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65" name="Line"/>
            <p:cNvSpPr/>
            <p:nvPr/>
          </p:nvSpPr>
          <p:spPr>
            <a:xfrm>
              <a:off x="223885" y="26035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86" name="Group"/>
          <p:cNvGrpSpPr/>
          <p:nvPr/>
        </p:nvGrpSpPr>
        <p:grpSpPr>
          <a:xfrm>
            <a:off x="4903687" y="3878389"/>
            <a:ext cx="1039630" cy="613088"/>
            <a:chOff x="24216" y="21913"/>
            <a:chExt cx="1039628" cy="613086"/>
          </a:xfrm>
        </p:grpSpPr>
        <p:grpSp>
          <p:nvGrpSpPr>
            <p:cNvPr id="574" name="Group"/>
            <p:cNvGrpSpPr/>
            <p:nvPr/>
          </p:nvGrpSpPr>
          <p:grpSpPr>
            <a:xfrm>
              <a:off x="24216" y="24271"/>
              <a:ext cx="652123" cy="610729"/>
              <a:chOff x="24216" y="24271"/>
              <a:chExt cx="652122" cy="610728"/>
            </a:xfrm>
          </p:grpSpPr>
          <p:sp>
            <p:nvSpPr>
              <p:cNvPr id="567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8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9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0" name="Rectangle"/>
              <p:cNvSpPr/>
              <p:nvPr/>
            </p:nvSpPr>
            <p:spPr>
              <a:xfrm>
                <a:off x="63905" y="382912"/>
                <a:ext cx="412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1" name="Rectangle"/>
              <p:cNvSpPr/>
              <p:nvPr/>
            </p:nvSpPr>
            <p:spPr>
              <a:xfrm>
                <a:off x="137325" y="258762"/>
                <a:ext cx="317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2" name="Rectangle"/>
              <p:cNvSpPr/>
              <p:nvPr/>
            </p:nvSpPr>
            <p:spPr>
              <a:xfrm>
                <a:off x="127405" y="382912"/>
                <a:ext cx="285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7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575" name="Line"/>
            <p:cNvSpPr/>
            <p:nvPr/>
          </p:nvSpPr>
          <p:spPr>
            <a:xfrm>
              <a:off x="2242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 flipV="1">
              <a:off x="4110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85" name="Group"/>
            <p:cNvGrpSpPr/>
            <p:nvPr/>
          </p:nvGrpSpPr>
          <p:grpSpPr>
            <a:xfrm>
              <a:off x="411722" y="24271"/>
              <a:ext cx="652124" cy="610729"/>
              <a:chOff x="24216" y="24271"/>
              <a:chExt cx="652122" cy="610728"/>
            </a:xfrm>
          </p:grpSpPr>
          <p:sp>
            <p:nvSpPr>
              <p:cNvPr id="577" name="Rectangle"/>
              <p:cNvSpPr/>
              <p:nvPr/>
            </p:nvSpPr>
            <p:spPr>
              <a:xfrm>
                <a:off x="139859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8" name="Rectangle"/>
              <p:cNvSpPr/>
              <p:nvPr/>
            </p:nvSpPr>
            <p:spPr>
              <a:xfrm>
                <a:off x="85881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9" name="Rectangle"/>
              <p:cNvSpPr/>
              <p:nvPr/>
            </p:nvSpPr>
            <p:spPr>
              <a:xfrm>
                <a:off x="74770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0" name="Rectangle"/>
              <p:cNvSpPr/>
              <p:nvPr/>
            </p:nvSpPr>
            <p:spPr>
              <a:xfrm>
                <a:off x="148190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1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2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3" name="Rectangle"/>
              <p:cNvSpPr/>
              <p:nvPr/>
            </p:nvSpPr>
            <p:spPr>
              <a:xfrm>
                <a:off x="25805" y="382912"/>
                <a:ext cx="412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8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6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pic>
        <p:nvPicPr>
          <p:cNvPr id="587" name="Screen Shot 2017-10-17 at 9.28.22 PM.png" descr="Screen Shot 2017-10-17 at 9.28.22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837357" y="6721293"/>
            <a:ext cx="520701" cy="62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Screen Shot 2017-10-17 at 9.28.39 PM.png" descr="Screen Shot 2017-10-17 at 9.28.39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850057" y="7388854"/>
            <a:ext cx="520701" cy="5068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6" name="Group"/>
          <p:cNvGrpSpPr/>
          <p:nvPr/>
        </p:nvGrpSpPr>
        <p:grpSpPr>
          <a:xfrm>
            <a:off x="4894312" y="2646689"/>
            <a:ext cx="812615" cy="399973"/>
            <a:chOff x="0" y="0"/>
            <a:chExt cx="812613" cy="399972"/>
          </a:xfrm>
        </p:grpSpPr>
        <p:grpSp>
          <p:nvGrpSpPr>
            <p:cNvPr id="600" name="Group"/>
            <p:cNvGrpSpPr/>
            <p:nvPr/>
          </p:nvGrpSpPr>
          <p:grpSpPr>
            <a:xfrm>
              <a:off x="0" y="0"/>
              <a:ext cx="381000" cy="399973"/>
              <a:chOff x="0" y="0"/>
              <a:chExt cx="381000" cy="399972"/>
            </a:xfrm>
          </p:grpSpPr>
          <p:sp>
            <p:nvSpPr>
              <p:cNvPr id="589" name="Rectangle"/>
              <p:cNvSpPr/>
              <p:nvPr/>
            </p:nvSpPr>
            <p:spPr>
              <a:xfrm>
                <a:off x="250883" y="140834"/>
                <a:ext cx="568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0" name="Rectangle"/>
              <p:cNvSpPr/>
              <p:nvPr/>
            </p:nvSpPr>
            <p:spPr>
              <a:xfrm>
                <a:off x="0" y="0"/>
                <a:ext cx="822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92223" y="0"/>
                <a:ext cx="94954" cy="12057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2" name="Rectangle"/>
              <p:cNvSpPr/>
              <p:nvPr/>
            </p:nvSpPr>
            <p:spPr>
              <a:xfrm>
                <a:off x="197147" y="0"/>
                <a:ext cx="822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3" name="Rectangle"/>
              <p:cNvSpPr/>
              <p:nvPr/>
            </p:nvSpPr>
            <p:spPr>
              <a:xfrm>
                <a:off x="295330" y="0"/>
                <a:ext cx="695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4" name="Rectangle"/>
              <p:cNvSpPr/>
              <p:nvPr/>
            </p:nvSpPr>
            <p:spPr>
              <a:xfrm>
                <a:off x="0" y="140834"/>
                <a:ext cx="1584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168423" y="140834"/>
                <a:ext cx="69554" cy="12057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6" name="Rectangle"/>
              <p:cNvSpPr/>
              <p:nvPr/>
            </p:nvSpPr>
            <p:spPr>
              <a:xfrm>
                <a:off x="324147" y="140834"/>
                <a:ext cx="568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0" y="279400"/>
                <a:ext cx="822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8" name="Rectangle"/>
              <p:cNvSpPr/>
              <p:nvPr/>
            </p:nvSpPr>
            <p:spPr>
              <a:xfrm>
                <a:off x="92223" y="279400"/>
                <a:ext cx="171154" cy="12057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9" name="Rectangle"/>
              <p:cNvSpPr/>
              <p:nvPr/>
            </p:nvSpPr>
            <p:spPr>
              <a:xfrm>
                <a:off x="282630" y="279400"/>
                <a:ext cx="695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04" name="Group"/>
            <p:cNvGrpSpPr/>
            <p:nvPr/>
          </p:nvGrpSpPr>
          <p:grpSpPr>
            <a:xfrm>
              <a:off x="641460" y="0"/>
              <a:ext cx="171154" cy="399973"/>
              <a:chOff x="0" y="0"/>
              <a:chExt cx="171152" cy="399972"/>
            </a:xfrm>
          </p:grpSpPr>
          <p:sp>
            <p:nvSpPr>
              <p:cNvPr id="601" name="Rectangle"/>
              <p:cNvSpPr/>
              <p:nvPr/>
            </p:nvSpPr>
            <p:spPr>
              <a:xfrm>
                <a:off x="0" y="0"/>
                <a:ext cx="94953" cy="12057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2" name="Rectangle"/>
              <p:cNvSpPr/>
              <p:nvPr/>
            </p:nvSpPr>
            <p:spPr>
              <a:xfrm>
                <a:off x="0" y="140834"/>
                <a:ext cx="69553" cy="12057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3" name="Rectangle"/>
              <p:cNvSpPr/>
              <p:nvPr/>
            </p:nvSpPr>
            <p:spPr>
              <a:xfrm>
                <a:off x="0" y="279400"/>
                <a:ext cx="171153" cy="12057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05" name="Line"/>
            <p:cNvSpPr/>
            <p:nvPr/>
          </p:nvSpPr>
          <p:spPr>
            <a:xfrm>
              <a:off x="441428" y="20112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16" name="Group"/>
          <p:cNvGrpSpPr/>
          <p:nvPr/>
        </p:nvGrpSpPr>
        <p:grpSpPr>
          <a:xfrm>
            <a:off x="9559577" y="1982487"/>
            <a:ext cx="1050852" cy="611513"/>
            <a:chOff x="24216" y="23487"/>
            <a:chExt cx="1050850" cy="611512"/>
          </a:xfrm>
        </p:grpSpPr>
        <p:grpSp>
          <p:nvGrpSpPr>
            <p:cNvPr id="610" name="Group"/>
            <p:cNvGrpSpPr/>
            <p:nvPr/>
          </p:nvGrpSpPr>
          <p:grpSpPr>
            <a:xfrm>
              <a:off x="24216" y="23487"/>
              <a:ext cx="652123" cy="611513"/>
              <a:chOff x="24216" y="23487"/>
              <a:chExt cx="652122" cy="611512"/>
            </a:xfrm>
          </p:grpSpPr>
          <p:sp>
            <p:nvSpPr>
              <p:cNvPr id="607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8" name="Rectangle"/>
              <p:cNvSpPr/>
              <p:nvPr/>
            </p:nvSpPr>
            <p:spPr>
              <a:xfrm>
                <a:off x="70248" y="23487"/>
                <a:ext cx="476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0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611" name="Line"/>
            <p:cNvSpPr/>
            <p:nvPr/>
          </p:nvSpPr>
          <p:spPr>
            <a:xfrm>
              <a:off x="235401" y="251589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615" name="Group"/>
            <p:cNvGrpSpPr/>
            <p:nvPr/>
          </p:nvGrpSpPr>
          <p:grpSpPr>
            <a:xfrm>
              <a:off x="422944" y="23487"/>
              <a:ext cx="652123" cy="611513"/>
              <a:chOff x="24216" y="23487"/>
              <a:chExt cx="652122" cy="611512"/>
            </a:xfrm>
          </p:grpSpPr>
          <p:sp>
            <p:nvSpPr>
              <p:cNvPr id="612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3" name="Rectangle"/>
              <p:cNvSpPr/>
              <p:nvPr/>
            </p:nvSpPr>
            <p:spPr>
              <a:xfrm>
                <a:off x="70248" y="23487"/>
                <a:ext cx="47637" cy="473726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1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635" name="Group"/>
          <p:cNvGrpSpPr/>
          <p:nvPr/>
        </p:nvGrpSpPr>
        <p:grpSpPr>
          <a:xfrm>
            <a:off x="9559577" y="2682909"/>
            <a:ext cx="1059968" cy="613088"/>
            <a:chOff x="24216" y="21913"/>
            <a:chExt cx="1059966" cy="613086"/>
          </a:xfrm>
        </p:grpSpPr>
        <p:grpSp>
          <p:nvGrpSpPr>
            <p:cNvPr id="625" name="Group"/>
            <p:cNvGrpSpPr/>
            <p:nvPr/>
          </p:nvGrpSpPr>
          <p:grpSpPr>
            <a:xfrm>
              <a:off x="360628" y="21913"/>
              <a:ext cx="723555" cy="613087"/>
              <a:chOff x="0" y="21913"/>
              <a:chExt cx="723554" cy="613086"/>
            </a:xfrm>
          </p:grpSpPr>
          <p:sp>
            <p:nvSpPr>
              <p:cNvPr id="617" name="Rectangle"/>
              <p:cNvSpPr/>
              <p:nvPr/>
            </p:nvSpPr>
            <p:spPr>
              <a:xfrm>
                <a:off x="71432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8" name="Rectangle"/>
              <p:cNvSpPr/>
              <p:nvPr/>
            </p:nvSpPr>
            <p:spPr>
              <a:xfrm>
                <a:off x="74610" y="24271"/>
                <a:ext cx="381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9" name="Rectangle"/>
              <p:cNvSpPr/>
              <p:nvPr/>
            </p:nvSpPr>
            <p:spPr>
              <a:xfrm>
                <a:off x="71432" y="258762"/>
                <a:ext cx="444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0" name="Rectangle"/>
              <p:cNvSpPr/>
              <p:nvPr/>
            </p:nvSpPr>
            <p:spPr>
              <a:xfrm>
                <a:off x="111121" y="382912"/>
                <a:ext cx="412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1" name="Rectangle"/>
              <p:cNvSpPr/>
              <p:nvPr/>
            </p:nvSpPr>
            <p:spPr>
              <a:xfrm>
                <a:off x="184541" y="258762"/>
                <a:ext cx="317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2" name="Rectangle"/>
              <p:cNvSpPr/>
              <p:nvPr/>
            </p:nvSpPr>
            <p:spPr>
              <a:xfrm>
                <a:off x="174621" y="382912"/>
                <a:ext cx="285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23" name="Table"/>
              <p:cNvGraphicFramePr/>
              <p:nvPr/>
            </p:nvGraphicFramePr>
            <p:xfrm>
              <a:off x="72615" y="25400"/>
              <a:ext cx="650940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sp>
            <p:nvSpPr>
              <p:cNvPr id="624" name="Line"/>
              <p:cNvSpPr/>
              <p:nvPr/>
            </p:nvSpPr>
            <p:spPr>
              <a:xfrm flipV="1">
                <a:off x="-1" y="21913"/>
                <a:ext cx="2" cy="47648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33" name="Group"/>
            <p:cNvGrpSpPr/>
            <p:nvPr/>
          </p:nvGrpSpPr>
          <p:grpSpPr>
            <a:xfrm>
              <a:off x="24216" y="24271"/>
              <a:ext cx="652123" cy="610729"/>
              <a:chOff x="24216" y="24271"/>
              <a:chExt cx="652122" cy="610728"/>
            </a:xfrm>
          </p:grpSpPr>
          <p:sp>
            <p:nvSpPr>
              <p:cNvPr id="626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7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8" name="Rectangle"/>
              <p:cNvSpPr/>
              <p:nvPr/>
            </p:nvSpPr>
            <p:spPr>
              <a:xfrm>
                <a:off x="24216" y="258762"/>
                <a:ext cx="444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9" name="Rectangle"/>
              <p:cNvSpPr/>
              <p:nvPr/>
            </p:nvSpPr>
            <p:spPr>
              <a:xfrm>
                <a:off x="63905" y="382912"/>
                <a:ext cx="412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0" name="Rectangle"/>
              <p:cNvSpPr/>
              <p:nvPr/>
            </p:nvSpPr>
            <p:spPr>
              <a:xfrm>
                <a:off x="137325" y="258762"/>
                <a:ext cx="317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1" name="Rectangle"/>
              <p:cNvSpPr/>
              <p:nvPr/>
            </p:nvSpPr>
            <p:spPr>
              <a:xfrm>
                <a:off x="127405" y="382912"/>
                <a:ext cx="285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3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634" name="Line"/>
            <p:cNvSpPr/>
            <p:nvPr/>
          </p:nvSpPr>
          <p:spPr>
            <a:xfrm>
              <a:off x="235401" y="26085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54" name="Group"/>
          <p:cNvGrpSpPr/>
          <p:nvPr/>
        </p:nvGrpSpPr>
        <p:grpSpPr>
          <a:xfrm>
            <a:off x="9559577" y="3296090"/>
            <a:ext cx="1063552" cy="613087"/>
            <a:chOff x="24216" y="21913"/>
            <a:chExt cx="1063550" cy="613086"/>
          </a:xfrm>
        </p:grpSpPr>
        <p:grpSp>
          <p:nvGrpSpPr>
            <p:cNvPr id="643" name="Group"/>
            <p:cNvGrpSpPr/>
            <p:nvPr/>
          </p:nvGrpSpPr>
          <p:grpSpPr>
            <a:xfrm>
              <a:off x="435644" y="24271"/>
              <a:ext cx="652123" cy="610729"/>
              <a:chOff x="24216" y="24271"/>
              <a:chExt cx="652122" cy="610728"/>
            </a:xfrm>
          </p:grpSpPr>
          <p:sp>
            <p:nvSpPr>
              <p:cNvPr id="636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7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8" name="Rectangle"/>
              <p:cNvSpPr/>
              <p:nvPr/>
            </p:nvSpPr>
            <p:spPr>
              <a:xfrm>
                <a:off x="24216" y="258762"/>
                <a:ext cx="444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9" name="Rectangle"/>
              <p:cNvSpPr/>
              <p:nvPr/>
            </p:nvSpPr>
            <p:spPr>
              <a:xfrm>
                <a:off x="63905" y="382912"/>
                <a:ext cx="412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0" name="Rectangle"/>
              <p:cNvSpPr/>
              <p:nvPr/>
            </p:nvSpPr>
            <p:spPr>
              <a:xfrm>
                <a:off x="137325" y="258762"/>
                <a:ext cx="317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1" name="Rectangle"/>
              <p:cNvSpPr/>
              <p:nvPr/>
            </p:nvSpPr>
            <p:spPr>
              <a:xfrm>
                <a:off x="127405" y="382912"/>
                <a:ext cx="285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4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644" name="Line"/>
            <p:cNvSpPr/>
            <p:nvPr/>
          </p:nvSpPr>
          <p:spPr>
            <a:xfrm flipV="1">
              <a:off x="573418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52" name="Group"/>
            <p:cNvGrpSpPr/>
            <p:nvPr/>
          </p:nvGrpSpPr>
          <p:grpSpPr>
            <a:xfrm>
              <a:off x="24216" y="24271"/>
              <a:ext cx="652123" cy="610729"/>
              <a:chOff x="24216" y="24271"/>
              <a:chExt cx="652122" cy="610728"/>
            </a:xfrm>
          </p:grpSpPr>
          <p:sp>
            <p:nvSpPr>
              <p:cNvPr id="645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6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7" name="Rectangle"/>
              <p:cNvSpPr/>
              <p:nvPr/>
            </p:nvSpPr>
            <p:spPr>
              <a:xfrm>
                <a:off x="24216" y="258762"/>
                <a:ext cx="444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8" name="Rectangle"/>
              <p:cNvSpPr/>
              <p:nvPr/>
            </p:nvSpPr>
            <p:spPr>
              <a:xfrm>
                <a:off x="63905" y="382912"/>
                <a:ext cx="412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9" name="Rectangle"/>
              <p:cNvSpPr/>
              <p:nvPr/>
            </p:nvSpPr>
            <p:spPr>
              <a:xfrm>
                <a:off x="137325" y="258762"/>
                <a:ext cx="317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0" name="Rectangle"/>
              <p:cNvSpPr/>
              <p:nvPr/>
            </p:nvSpPr>
            <p:spPr>
              <a:xfrm>
                <a:off x="127405" y="382912"/>
                <a:ext cx="285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5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653" name="Line"/>
            <p:cNvSpPr/>
            <p:nvPr/>
          </p:nvSpPr>
          <p:spPr>
            <a:xfrm>
              <a:off x="235401" y="26085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61" name="Group"/>
          <p:cNvGrpSpPr/>
          <p:nvPr/>
        </p:nvGrpSpPr>
        <p:grpSpPr>
          <a:xfrm>
            <a:off x="9535361" y="3908330"/>
            <a:ext cx="1073215" cy="614028"/>
            <a:chOff x="25400" y="25400"/>
            <a:chExt cx="1073213" cy="614027"/>
          </a:xfrm>
        </p:grpSpPr>
        <p:graphicFrame>
          <p:nvGraphicFramePr>
            <p:cNvPr id="655" name="Table"/>
            <p:cNvGraphicFramePr/>
            <p:nvPr/>
          </p:nvGraphicFramePr>
          <p:xfrm>
            <a:off x="434975" y="29827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54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FALSE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656" name="Table"/>
            <p:cNvGraphicFramePr/>
            <p:nvPr/>
          </p:nvGraphicFramePr>
          <p:xfrm>
            <a:off x="25400" y="29827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54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FFFFF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57" name="Line"/>
            <p:cNvSpPr/>
            <p:nvPr/>
          </p:nvSpPr>
          <p:spPr>
            <a:xfrm>
              <a:off x="260801" y="260350"/>
              <a:ext cx="139606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660" name="Group"/>
            <p:cNvGrpSpPr/>
            <p:nvPr/>
          </p:nvGrpSpPr>
          <p:grpSpPr>
            <a:xfrm>
              <a:off x="398728" y="25400"/>
              <a:ext cx="699886" cy="609600"/>
              <a:chOff x="0" y="25400"/>
              <a:chExt cx="699885" cy="609600"/>
            </a:xfrm>
          </p:grpSpPr>
          <p:graphicFrame>
            <p:nvGraphicFramePr>
              <p:cNvPr id="658" name="Table"/>
              <p:cNvGraphicFramePr/>
              <p:nvPr/>
            </p:nvGraphicFramePr>
            <p:xfrm>
              <a:off x="48946" y="25400"/>
              <a:ext cx="650940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54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00"/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5"/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59" name="&quot;NA&quot;"/>
              <p:cNvSpPr txBox="1"/>
              <p:nvPr/>
            </p:nvSpPr>
            <p:spPr>
              <a:xfrm>
                <a:off x="-1" y="92137"/>
                <a:ext cx="273328" cy="210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600">
                    <a:solidFill>
                      <a:srgbClr val="000000"/>
                    </a:solidFill>
                  </a:defRPr>
                </a:lvl1pPr>
              </a:lstStyle>
              <a:p>
                <a:pPr defTabSz="914400"/>
                <a:r>
                  <a:t>"NA"</a:t>
                </a:r>
              </a:p>
            </p:txBody>
          </p:sp>
        </p:grpSp>
      </p:grpSp>
      <p:grpSp>
        <p:nvGrpSpPr>
          <p:cNvPr id="722" name="Group"/>
          <p:cNvGrpSpPr/>
          <p:nvPr/>
        </p:nvGrpSpPr>
        <p:grpSpPr>
          <a:xfrm>
            <a:off x="9430723" y="6270435"/>
            <a:ext cx="4238553" cy="3915757"/>
            <a:chOff x="0" y="0"/>
            <a:chExt cx="4238552" cy="3915756"/>
          </a:xfrm>
        </p:grpSpPr>
        <p:sp>
          <p:nvSpPr>
            <p:cNvPr id="662" name="str_c(..., sep = &quot;&quot;, collapse = NULL) Join multiple strings into a single string. str_c(letters, LETTERS)…"/>
            <p:cNvSpPr txBox="1"/>
            <p:nvPr/>
          </p:nvSpPr>
          <p:spPr>
            <a:xfrm>
              <a:off x="1266752" y="514469"/>
              <a:ext cx="2971801" cy="3401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str_c</a:t>
              </a:r>
              <a:r>
                <a:t>(..., sep = "", collapse = NULL) Join multiple strings into a single string. </a:t>
              </a:r>
              <a:r>
                <a:rPr i="1"/>
                <a:t>str_c(letters, LETTERS)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str_c(letters, collapse = "")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str_dup</a:t>
              </a:r>
              <a:r>
                <a:t>(string, times) Repeat strings times times. </a:t>
              </a:r>
              <a:r>
                <a:rPr i="1"/>
                <a:t>str_dup(fruit, times = 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str_split_fixed</a:t>
              </a:r>
              <a:r>
                <a:t>(string, pattern, n) Split a vector of strings into a matrix of substrings (splitting at occurrences of a pattern match). Also </a:t>
              </a:r>
              <a:r>
                <a:rPr b="1"/>
                <a:t>str_split</a:t>
              </a:r>
              <a:r>
                <a:t> to return a list of substrings.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str_split_fixed(fruit, " ", n=2)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str_interp</a:t>
              </a:r>
              <a:r>
                <a:t>(string, env = parent.frame()) Use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${expression} and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$[format] placeholders to create string. </a:t>
              </a:r>
              <a:r>
                <a:rPr i="1"/>
                <a:t>str_interp("Pi is $[.4f]{pi}")</a:t>
              </a:r>
            </a:p>
          </p:txBody>
        </p:sp>
        <p:sp>
          <p:nvSpPr>
            <p:cNvPr id="663" name="Join and Split"/>
            <p:cNvSpPr txBox="1"/>
            <p:nvPr/>
          </p:nvSpPr>
          <p:spPr>
            <a:xfrm>
              <a:off x="0" y="-1"/>
              <a:ext cx="186340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Join and Split</a:t>
              </a:r>
            </a:p>
          </p:txBody>
        </p:sp>
        <p:grpSp>
          <p:nvGrpSpPr>
            <p:cNvPr id="677" name="Group"/>
            <p:cNvGrpSpPr/>
            <p:nvPr/>
          </p:nvGrpSpPr>
          <p:grpSpPr>
            <a:xfrm>
              <a:off x="105633" y="2837829"/>
              <a:ext cx="860184" cy="496993"/>
              <a:chOff x="0" y="0"/>
              <a:chExt cx="860182" cy="496991"/>
            </a:xfrm>
          </p:grpSpPr>
          <p:sp>
            <p:nvSpPr>
              <p:cNvPr id="664" name="Rectangle"/>
              <p:cNvSpPr/>
              <p:nvPr/>
            </p:nvSpPr>
            <p:spPr>
              <a:xfrm>
                <a:off x="301683" y="376418"/>
                <a:ext cx="145753" cy="12057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5" name="${x}"/>
              <p:cNvSpPr txBox="1"/>
              <p:nvPr/>
            </p:nvSpPr>
            <p:spPr>
              <a:xfrm>
                <a:off x="241300" y="0"/>
                <a:ext cx="279220" cy="236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${x}</a:t>
                </a:r>
              </a:p>
            </p:txBody>
          </p:sp>
          <p:sp>
            <p:nvSpPr>
              <p:cNvPr id="666" name="Rectangle"/>
              <p:cNvSpPr/>
              <p:nvPr/>
            </p:nvSpPr>
            <p:spPr>
              <a:xfrm>
                <a:off x="0" y="57784"/>
                <a:ext cx="1584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7" name="Rectangle"/>
              <p:cNvSpPr/>
              <p:nvPr/>
            </p:nvSpPr>
            <p:spPr>
              <a:xfrm>
                <a:off x="181123" y="57784"/>
                <a:ext cx="94954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8" name="Square"/>
              <p:cNvSpPr/>
              <p:nvPr/>
            </p:nvSpPr>
            <p:spPr>
              <a:xfrm>
                <a:off x="476547" y="57784"/>
                <a:ext cx="1203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9" name="Rectangle"/>
              <p:cNvSpPr/>
              <p:nvPr/>
            </p:nvSpPr>
            <p:spPr>
              <a:xfrm>
                <a:off x="790630" y="57784"/>
                <a:ext cx="695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0" name="${y}"/>
              <p:cNvSpPr txBox="1"/>
              <p:nvPr/>
            </p:nvSpPr>
            <p:spPr>
              <a:xfrm>
                <a:off x="558800" y="0"/>
                <a:ext cx="281353" cy="236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${y}</a:t>
                </a:r>
              </a:p>
            </p:txBody>
          </p:sp>
          <p:sp>
            <p:nvSpPr>
              <p:cNvPr id="671" name="Line"/>
              <p:cNvSpPr/>
              <p:nvPr/>
            </p:nvSpPr>
            <p:spPr>
              <a:xfrm>
                <a:off x="436247" y="212010"/>
                <a:ext cx="1" cy="13960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672" name="Rectangle"/>
              <p:cNvSpPr/>
              <p:nvPr/>
            </p:nvSpPr>
            <p:spPr>
              <a:xfrm>
                <a:off x="0" y="376418"/>
                <a:ext cx="1584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3" name="Rectangle"/>
              <p:cNvSpPr/>
              <p:nvPr/>
            </p:nvSpPr>
            <p:spPr>
              <a:xfrm>
                <a:off x="181123" y="376418"/>
                <a:ext cx="94954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4" name="Square"/>
              <p:cNvSpPr/>
              <p:nvPr/>
            </p:nvSpPr>
            <p:spPr>
              <a:xfrm>
                <a:off x="476547" y="376418"/>
                <a:ext cx="1203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5" name="Rectangle"/>
              <p:cNvSpPr/>
              <p:nvPr/>
            </p:nvSpPr>
            <p:spPr>
              <a:xfrm>
                <a:off x="790630" y="376418"/>
                <a:ext cx="695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6" name="Rectangle"/>
              <p:cNvSpPr/>
              <p:nvPr/>
            </p:nvSpPr>
            <p:spPr>
              <a:xfrm>
                <a:off x="619033" y="376418"/>
                <a:ext cx="158453" cy="12057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89" name="Group"/>
            <p:cNvGrpSpPr/>
            <p:nvPr/>
          </p:nvGrpSpPr>
          <p:grpSpPr>
            <a:xfrm>
              <a:off x="275270" y="546314"/>
              <a:ext cx="692977" cy="501943"/>
              <a:chOff x="25400" y="25400"/>
              <a:chExt cx="692976" cy="501941"/>
            </a:xfrm>
          </p:grpSpPr>
          <p:grpSp>
            <p:nvGrpSpPr>
              <p:cNvPr id="682" name="Group"/>
              <p:cNvGrpSpPr/>
              <p:nvPr/>
            </p:nvGrpSpPr>
            <p:grpSpPr>
              <a:xfrm>
                <a:off x="25400" y="25400"/>
                <a:ext cx="295265" cy="495300"/>
                <a:chOff x="25400" y="25400"/>
                <a:chExt cx="295264" cy="495300"/>
              </a:xfrm>
            </p:grpSpPr>
            <p:sp>
              <p:nvSpPr>
                <p:cNvPr id="678" name="Rectangle"/>
                <p:cNvSpPr/>
                <p:nvPr/>
              </p:nvSpPr>
              <p:spPr>
                <a:xfrm>
                  <a:off x="35300" y="36187"/>
                  <a:ext cx="47636" cy="461026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defRPr>
                  </a:pPr>
                </a:p>
              </p:txBody>
            </p:sp>
            <p:sp>
              <p:nvSpPr>
                <p:cNvPr id="679" name="Rectangle"/>
                <p:cNvSpPr/>
                <p:nvPr/>
              </p:nvSpPr>
              <p:spPr>
                <a:xfrm>
                  <a:off x="142864" y="36187"/>
                  <a:ext cx="47636" cy="461026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0" name="Rectangle"/>
                <p:cNvSpPr/>
                <p:nvPr/>
              </p:nvSpPr>
              <p:spPr>
                <a:xfrm>
                  <a:off x="254166" y="36187"/>
                  <a:ext cx="47637" cy="461026"/>
                </a:xfrm>
                <a:prstGeom prst="rect">
                  <a:avLst/>
                </a:prstGeom>
                <a:solidFill>
                  <a:schemeClr val="accent5">
                    <a:satOff val="-35908"/>
                    <a:lumOff val="-1789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81" name="Table"/>
                <p:cNvGraphicFramePr/>
                <p:nvPr/>
              </p:nvGraphicFramePr>
              <p:xfrm>
                <a:off x="25400" y="25400"/>
                <a:ext cx="295265" cy="4953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282564"/>
                    </a:tblGrid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687" name="Group"/>
              <p:cNvGrpSpPr/>
              <p:nvPr/>
            </p:nvGrpSpPr>
            <p:grpSpPr>
              <a:xfrm>
                <a:off x="521141" y="32041"/>
                <a:ext cx="197236" cy="495301"/>
                <a:chOff x="25400" y="25400"/>
                <a:chExt cx="197235" cy="495300"/>
              </a:xfrm>
            </p:grpSpPr>
            <p:sp>
              <p:nvSpPr>
                <p:cNvPr id="683" name="Rectangle"/>
                <p:cNvSpPr/>
                <p:nvPr/>
              </p:nvSpPr>
              <p:spPr>
                <a:xfrm>
                  <a:off x="40792" y="29546"/>
                  <a:ext cx="47636" cy="461025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defRPr>
                  </a:pPr>
                </a:p>
              </p:txBody>
            </p:sp>
            <p:sp>
              <p:nvSpPr>
                <p:cNvPr id="684" name="Rectangle"/>
                <p:cNvSpPr/>
                <p:nvPr/>
              </p:nvSpPr>
              <p:spPr>
                <a:xfrm>
                  <a:off x="84856" y="29546"/>
                  <a:ext cx="47636" cy="461025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5" name="Rectangle"/>
                <p:cNvSpPr/>
                <p:nvPr/>
              </p:nvSpPr>
              <p:spPr>
                <a:xfrm>
                  <a:off x="132658" y="29546"/>
                  <a:ext cx="47637" cy="461025"/>
                </a:xfrm>
                <a:prstGeom prst="rect">
                  <a:avLst/>
                </a:prstGeom>
                <a:solidFill>
                  <a:schemeClr val="accent5">
                    <a:satOff val="-35908"/>
                    <a:lumOff val="-1789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86" name="Table"/>
                <p:cNvGraphicFramePr/>
                <p:nvPr/>
              </p:nvGraphicFramePr>
              <p:xfrm>
                <a:off x="25400" y="25400"/>
                <a:ext cx="197236" cy="4953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84535"/>
                    </a:tblGrid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688" name="Line"/>
              <p:cNvSpPr/>
              <p:nvPr/>
            </p:nvSpPr>
            <p:spPr>
              <a:xfrm>
                <a:off x="351285" y="266700"/>
                <a:ext cx="139605" cy="0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698" name="Group"/>
            <p:cNvGrpSpPr/>
            <p:nvPr/>
          </p:nvGrpSpPr>
          <p:grpSpPr>
            <a:xfrm>
              <a:off x="275270" y="1327364"/>
              <a:ext cx="489777" cy="501943"/>
              <a:chOff x="25400" y="25400"/>
              <a:chExt cx="489776" cy="501941"/>
            </a:xfrm>
          </p:grpSpPr>
          <p:grpSp>
            <p:nvGrpSpPr>
              <p:cNvPr id="693" name="Group"/>
              <p:cNvGrpSpPr/>
              <p:nvPr/>
            </p:nvGrpSpPr>
            <p:grpSpPr>
              <a:xfrm>
                <a:off x="317941" y="32041"/>
                <a:ext cx="197236" cy="495301"/>
                <a:chOff x="25400" y="25400"/>
                <a:chExt cx="197235" cy="495300"/>
              </a:xfrm>
            </p:grpSpPr>
            <p:sp>
              <p:nvSpPr>
                <p:cNvPr id="690" name="Rectangle"/>
                <p:cNvSpPr/>
                <p:nvPr/>
              </p:nvSpPr>
              <p:spPr>
                <a:xfrm>
                  <a:off x="40792" y="29546"/>
                  <a:ext cx="47636" cy="461025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defRPr>
                  </a:pPr>
                </a:p>
              </p:txBody>
            </p:sp>
            <p:sp>
              <p:nvSpPr>
                <p:cNvPr id="691" name="Rectangle"/>
                <p:cNvSpPr/>
                <p:nvPr/>
              </p:nvSpPr>
              <p:spPr>
                <a:xfrm>
                  <a:off x="97556" y="29546"/>
                  <a:ext cx="47636" cy="461025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92" name="Table"/>
                <p:cNvGraphicFramePr/>
                <p:nvPr/>
              </p:nvGraphicFramePr>
              <p:xfrm>
                <a:off x="25400" y="25400"/>
                <a:ext cx="197236" cy="4953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84535"/>
                    </a:tblGrid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696" name="Group"/>
              <p:cNvGrpSpPr/>
              <p:nvPr/>
            </p:nvGrpSpPr>
            <p:grpSpPr>
              <a:xfrm>
                <a:off x="25400" y="25400"/>
                <a:ext cx="152400" cy="495300"/>
                <a:chOff x="25400" y="25400"/>
                <a:chExt cx="152400" cy="495300"/>
              </a:xfrm>
            </p:grpSpPr>
            <p:sp>
              <p:nvSpPr>
                <p:cNvPr id="694" name="Rectangle"/>
                <p:cNvSpPr/>
                <p:nvPr/>
              </p:nvSpPr>
              <p:spPr>
                <a:xfrm>
                  <a:off x="35300" y="36187"/>
                  <a:ext cx="47636" cy="461026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defRPr>
                  </a:pPr>
                </a:p>
              </p:txBody>
            </p:sp>
            <p:graphicFrame>
              <p:nvGraphicFramePr>
                <p:cNvPr id="695" name="Table"/>
                <p:cNvGraphicFramePr/>
                <p:nvPr/>
              </p:nvGraphicFramePr>
              <p:xfrm>
                <a:off x="25400" y="25400"/>
                <a:ext cx="152400" cy="4953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39700"/>
                    </a:tblGrid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697" name="Line"/>
              <p:cNvSpPr/>
              <p:nvPr/>
            </p:nvSpPr>
            <p:spPr>
              <a:xfrm>
                <a:off x="148085" y="266700"/>
                <a:ext cx="139605" cy="0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721" name="Group"/>
            <p:cNvGrpSpPr/>
            <p:nvPr/>
          </p:nvGrpSpPr>
          <p:grpSpPr>
            <a:xfrm>
              <a:off x="234760" y="1925988"/>
              <a:ext cx="1218460" cy="613528"/>
              <a:chOff x="19050" y="21913"/>
              <a:chExt cx="1218458" cy="613526"/>
            </a:xfrm>
          </p:grpSpPr>
          <p:grpSp>
            <p:nvGrpSpPr>
              <p:cNvPr id="708" name="Group"/>
              <p:cNvGrpSpPr/>
              <p:nvPr/>
            </p:nvGrpSpPr>
            <p:grpSpPr>
              <a:xfrm>
                <a:off x="19050" y="24711"/>
                <a:ext cx="657289" cy="610730"/>
                <a:chOff x="19050" y="24271"/>
                <a:chExt cx="657288" cy="610728"/>
              </a:xfrm>
            </p:grpSpPr>
            <p:sp>
              <p:nvSpPr>
                <p:cNvPr id="699" name="Rectangle"/>
                <p:cNvSpPr/>
                <p:nvPr/>
              </p:nvSpPr>
              <p:spPr>
                <a:xfrm>
                  <a:off x="24216" y="27001"/>
                  <a:ext cx="152401" cy="470212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0" name="Rectangle"/>
                <p:cNvSpPr/>
                <p:nvPr/>
              </p:nvSpPr>
              <p:spPr>
                <a:xfrm>
                  <a:off x="27394" y="24271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1" name="Rectangle"/>
                <p:cNvSpPr/>
                <p:nvPr/>
              </p:nvSpPr>
              <p:spPr>
                <a:xfrm>
                  <a:off x="24216" y="258762"/>
                  <a:ext cx="9366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2" name="Rectangle"/>
                <p:cNvSpPr/>
                <p:nvPr/>
              </p:nvSpPr>
              <p:spPr>
                <a:xfrm>
                  <a:off x="19050" y="382912"/>
                  <a:ext cx="86134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3" name="Rectangle"/>
                <p:cNvSpPr/>
                <p:nvPr/>
              </p:nvSpPr>
              <p:spPr>
                <a:xfrm>
                  <a:off x="150025" y="258762"/>
                  <a:ext cx="317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4" name="Rectangle"/>
                <p:cNvSpPr/>
                <p:nvPr/>
              </p:nvSpPr>
              <p:spPr>
                <a:xfrm>
                  <a:off x="127405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5" name="Rectangle"/>
                <p:cNvSpPr/>
                <p:nvPr/>
              </p:nvSpPr>
              <p:spPr>
                <a:xfrm>
                  <a:off x="102403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6" name="Rectangle"/>
                <p:cNvSpPr/>
                <p:nvPr/>
              </p:nvSpPr>
              <p:spPr>
                <a:xfrm>
                  <a:off x="21044" y="147866"/>
                  <a:ext cx="1524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07" name="Table"/>
                <p:cNvGraphicFramePr/>
                <p:nvPr/>
              </p:nvGraphicFramePr>
              <p:xfrm>
                <a:off x="2540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719" name="Group"/>
              <p:cNvGrpSpPr/>
              <p:nvPr/>
            </p:nvGrpSpPr>
            <p:grpSpPr>
              <a:xfrm>
                <a:off x="426257" y="21913"/>
                <a:ext cx="811252" cy="613087"/>
                <a:chOff x="19050" y="21913"/>
                <a:chExt cx="811250" cy="613086"/>
              </a:xfrm>
            </p:grpSpPr>
            <p:sp>
              <p:nvSpPr>
                <p:cNvPr id="709" name="Rectangle"/>
                <p:cNvSpPr/>
                <p:nvPr/>
              </p:nvSpPr>
              <p:spPr>
                <a:xfrm>
                  <a:off x="189687" y="258762"/>
                  <a:ext cx="317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0" name="Rectangle"/>
                <p:cNvSpPr/>
                <p:nvPr/>
              </p:nvSpPr>
              <p:spPr>
                <a:xfrm>
                  <a:off x="189687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1" name="Rectangle"/>
                <p:cNvSpPr/>
                <p:nvPr/>
              </p:nvSpPr>
              <p:spPr>
                <a:xfrm>
                  <a:off x="189687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12" name="Table"/>
                <p:cNvGraphicFramePr/>
                <p:nvPr/>
              </p:nvGraphicFramePr>
              <p:xfrm>
                <a:off x="179361" y="25400"/>
                <a:ext cx="650940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13" name="Rectangle"/>
                <p:cNvSpPr/>
                <p:nvPr/>
              </p:nvSpPr>
              <p:spPr>
                <a:xfrm>
                  <a:off x="27394" y="24271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4" name="Rectangle"/>
                <p:cNvSpPr/>
                <p:nvPr/>
              </p:nvSpPr>
              <p:spPr>
                <a:xfrm>
                  <a:off x="24216" y="258762"/>
                  <a:ext cx="9366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5" name="Rectangle"/>
                <p:cNvSpPr/>
                <p:nvPr/>
              </p:nvSpPr>
              <p:spPr>
                <a:xfrm>
                  <a:off x="19050" y="382912"/>
                  <a:ext cx="86134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6" name="Rectangle"/>
                <p:cNvSpPr/>
                <p:nvPr/>
              </p:nvSpPr>
              <p:spPr>
                <a:xfrm>
                  <a:off x="21044" y="147866"/>
                  <a:ext cx="1524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17" name="Table"/>
                <p:cNvGraphicFramePr/>
                <p:nvPr/>
              </p:nvGraphicFramePr>
              <p:xfrm>
                <a:off x="2540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18" name="Line"/>
                <p:cNvSpPr/>
                <p:nvPr/>
              </p:nvSpPr>
              <p:spPr>
                <a:xfrm flipV="1">
                  <a:off x="173012" y="21913"/>
                  <a:ext cx="1" cy="47648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20" name="Line"/>
              <p:cNvSpPr/>
              <p:nvPr/>
            </p:nvSpPr>
            <p:spPr>
              <a:xfrm>
                <a:off x="235401" y="261296"/>
                <a:ext cx="139606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723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26071" y="1266211"/>
            <a:ext cx="11934653" cy="31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25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roup"/>
          <p:cNvGrpSpPr/>
          <p:nvPr/>
        </p:nvGrpSpPr>
        <p:grpSpPr>
          <a:xfrm>
            <a:off x="8884779" y="8169369"/>
            <a:ext cx="1014067" cy="165101"/>
            <a:chOff x="0" y="0"/>
            <a:chExt cx="1014066" cy="165100"/>
          </a:xfrm>
        </p:grpSpPr>
        <p:sp>
          <p:nvSpPr>
            <p:cNvPr id="725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6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7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8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9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0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32" name="n"/>
          <p:cNvSpPr txBox="1"/>
          <p:nvPr/>
        </p:nvSpPr>
        <p:spPr>
          <a:xfrm>
            <a:off x="9087787" y="8101692"/>
            <a:ext cx="205204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n</a:t>
            </a:r>
          </a:p>
        </p:txBody>
      </p:sp>
      <p:grpSp>
        <p:nvGrpSpPr>
          <p:cNvPr id="739" name="Group"/>
          <p:cNvGrpSpPr/>
          <p:nvPr/>
        </p:nvGrpSpPr>
        <p:grpSpPr>
          <a:xfrm>
            <a:off x="8884779" y="7966169"/>
            <a:ext cx="1014067" cy="165101"/>
            <a:chOff x="0" y="0"/>
            <a:chExt cx="1014066" cy="165100"/>
          </a:xfrm>
        </p:grpSpPr>
        <p:sp>
          <p:nvSpPr>
            <p:cNvPr id="733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4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5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6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7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8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40" name="2"/>
          <p:cNvSpPr txBox="1"/>
          <p:nvPr/>
        </p:nvSpPr>
        <p:spPr>
          <a:xfrm>
            <a:off x="9087787" y="7898492"/>
            <a:ext cx="197584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41" name="..."/>
          <p:cNvSpPr txBox="1"/>
          <p:nvPr/>
        </p:nvSpPr>
        <p:spPr>
          <a:xfrm>
            <a:off x="9280320" y="7898492"/>
            <a:ext cx="235684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742" name="1"/>
          <p:cNvSpPr txBox="1"/>
          <p:nvPr/>
        </p:nvSpPr>
        <p:spPr>
          <a:xfrm>
            <a:off x="8869839" y="7899522"/>
            <a:ext cx="197584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43" name="Rectangle"/>
          <p:cNvSpPr/>
          <p:nvPr/>
        </p:nvSpPr>
        <p:spPr>
          <a:xfrm flipH="1">
            <a:off x="8814533" y="7930960"/>
            <a:ext cx="420391" cy="474418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44" name="Rectangle"/>
          <p:cNvSpPr/>
          <p:nvPr/>
        </p:nvSpPr>
        <p:spPr>
          <a:xfrm>
            <a:off x="10071445" y="7930072"/>
            <a:ext cx="3822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747" name="Group"/>
          <p:cNvGrpSpPr/>
          <p:nvPr/>
        </p:nvGrpSpPr>
        <p:grpSpPr>
          <a:xfrm>
            <a:off x="13264936" y="8128728"/>
            <a:ext cx="420390" cy="171374"/>
            <a:chOff x="0" y="0"/>
            <a:chExt cx="420389" cy="171372"/>
          </a:xfrm>
        </p:grpSpPr>
        <p:sp>
          <p:nvSpPr>
            <p:cNvPr id="745" name="Rectangle"/>
            <p:cNvSpPr/>
            <p:nvPr/>
          </p:nvSpPr>
          <p:spPr>
            <a:xfrm>
              <a:off x="0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6" name="Rectangle"/>
            <p:cNvSpPr/>
            <p:nvPr/>
          </p:nvSpPr>
          <p:spPr>
            <a:xfrm>
              <a:off x="190500" y="0"/>
              <a:ext cx="2298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7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749" name="Rectangle"/>
          <p:cNvSpPr/>
          <p:nvPr/>
        </p:nvSpPr>
        <p:spPr>
          <a:xfrm>
            <a:off x="13093486" y="10087209"/>
            <a:ext cx="3187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0" name="Rectangle"/>
          <p:cNvSpPr/>
          <p:nvPr/>
        </p:nvSpPr>
        <p:spPr>
          <a:xfrm>
            <a:off x="9512086" y="9087871"/>
            <a:ext cx="5092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1" name="Square"/>
          <p:cNvSpPr/>
          <p:nvPr/>
        </p:nvSpPr>
        <p:spPr>
          <a:xfrm>
            <a:off x="9512086" y="10087209"/>
            <a:ext cx="1663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2" name="Square"/>
          <p:cNvSpPr/>
          <p:nvPr/>
        </p:nvSpPr>
        <p:spPr>
          <a:xfrm>
            <a:off x="13318087" y="9087871"/>
            <a:ext cx="1663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3" name="Rectangle"/>
          <p:cNvSpPr/>
          <p:nvPr/>
        </p:nvSpPr>
        <p:spPr>
          <a:xfrm>
            <a:off x="10071445" y="7196455"/>
            <a:ext cx="2044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4" name="Rectangle"/>
          <p:cNvSpPr/>
          <p:nvPr/>
        </p:nvSpPr>
        <p:spPr>
          <a:xfrm>
            <a:off x="10071445" y="7379859"/>
            <a:ext cx="2044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5" name="Rectangle"/>
          <p:cNvSpPr/>
          <p:nvPr/>
        </p:nvSpPr>
        <p:spPr>
          <a:xfrm>
            <a:off x="10071445" y="7563264"/>
            <a:ext cx="204491" cy="1713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6" name="Rectangle"/>
          <p:cNvSpPr/>
          <p:nvPr/>
        </p:nvSpPr>
        <p:spPr>
          <a:xfrm>
            <a:off x="10071445" y="7746668"/>
            <a:ext cx="3060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7" name="Group"/>
          <p:cNvSpPr/>
          <p:nvPr/>
        </p:nvSpPr>
        <p:spPr>
          <a:xfrm>
            <a:off x="311778" y="6044802"/>
            <a:ext cx="3094483" cy="386002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58" name="regex(pattern, ignore_case = FALSE, multiline = FALSE, comments = FALSE, dotall = FALSE, ...) Modifies a regex to ignore cases, match end of lines as well of end of strings, allow R comments within regex's , and/or to have . match everything including \n.…"/>
          <p:cNvSpPr txBox="1"/>
          <p:nvPr/>
        </p:nvSpPr>
        <p:spPr>
          <a:xfrm>
            <a:off x="360419" y="6745290"/>
            <a:ext cx="30353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regex</a:t>
            </a:r>
            <a:r>
              <a:t>(pattern, ignore_case = FALSE, multiline = FALSE, comments = FALSE, dotall = FALSE, ...)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</a:t>
            </a:r>
            <a:r>
              <a:rPr i="1"/>
              <a:t>tr_detect("I", regex("i", TRUE))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fixed</a:t>
            </a:r>
            <a:r>
              <a:t>()</a:t>
            </a:r>
            <a:r>
              <a:rPr i="1"/>
              <a:t> </a:t>
            </a:r>
            <a:r>
              <a:t>Matches raw bytes but will miss some characters that can be represented in multiple ways (fast). s</a:t>
            </a:r>
            <a:r>
              <a:rPr i="1"/>
              <a:t>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coll</a:t>
            </a:r>
            <a:r>
              <a:t>() Matches raw bytes and will use locale specific collation rules to recognize characters that can be represented in multiple ways (slow). </a:t>
            </a:r>
            <a:r>
              <a:rPr i="1"/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boundary</a:t>
            </a:r>
            <a:r>
              <a:t>() Matches boundaries between characters, line_breaks, sentences, or words. </a:t>
            </a:r>
            <a:r>
              <a:rPr i="1"/>
              <a:t>str_split(sentences, boundary("word"))</a:t>
            </a:r>
          </a:p>
        </p:txBody>
      </p:sp>
      <p:sp>
        <p:nvSpPr>
          <p:cNvPr id="759" name="Group"/>
          <p:cNvSpPr/>
          <p:nvPr/>
        </p:nvSpPr>
        <p:spPr>
          <a:xfrm>
            <a:off x="326306" y="623731"/>
            <a:ext cx="3094483" cy="533967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760" name="Table"/>
          <p:cNvGraphicFramePr/>
          <p:nvPr/>
        </p:nvGraphicFramePr>
        <p:xfrm>
          <a:off x="978387" y="2976815"/>
          <a:ext cx="3062504" cy="86696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993648"/>
                <a:gridCol w="796672"/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Special Character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\\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\"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\n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new line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61" name="Need to Know"/>
          <p:cNvSpPr txBox="1"/>
          <p:nvPr/>
        </p:nvSpPr>
        <p:spPr>
          <a:xfrm>
            <a:off x="306210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762" name="Line"/>
          <p:cNvSpPr/>
          <p:nvPr/>
        </p:nvSpPr>
        <p:spPr>
          <a:xfrm>
            <a:off x="323328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63" name="Regular Expressions -"/>
          <p:cNvSpPr txBox="1"/>
          <p:nvPr/>
        </p:nvSpPr>
        <p:spPr>
          <a:xfrm>
            <a:off x="3714551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Regular Expressions -</a:t>
            </a:r>
          </a:p>
        </p:txBody>
      </p:sp>
      <p:sp>
        <p:nvSpPr>
          <p:cNvPr id="764" name="Line"/>
          <p:cNvSpPr/>
          <p:nvPr/>
        </p:nvSpPr>
        <p:spPr>
          <a:xfrm>
            <a:off x="3718969" y="619739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65" name="Pattern arguments in stringr are interpreted as regular expressions after any special characters have been parsed.…"/>
          <p:cNvSpPr txBox="1"/>
          <p:nvPr/>
        </p:nvSpPr>
        <p:spPr>
          <a:xfrm>
            <a:off x="366272" y="1077359"/>
            <a:ext cx="30004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766" name="RStudio® is a trademark of RStudio, Inc.  •  CC BY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7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76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69" name="Run ?&quot;'&quot; to see a complete list"/>
          <p:cNvSpPr txBox="1"/>
          <p:nvPr/>
        </p:nvSpPr>
        <p:spPr>
          <a:xfrm>
            <a:off x="852660" y="3709852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Run 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?"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</a:t>
            </a:r>
            <a:r>
              <a:t> to see a complete list</a:t>
            </a:r>
          </a:p>
        </p:txBody>
      </p:sp>
      <p:sp>
        <p:nvSpPr>
          <p:cNvPr id="770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360324" y="3993631"/>
            <a:ext cx="2997391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78358">
              <a:lnSpc>
                <a:spcPct val="80000"/>
              </a:lnSpc>
              <a:spcBef>
                <a:spcPts val="0"/>
              </a:spcBef>
              <a:defRPr b="0" sz="1188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sz="1188">
                <a:solidFill>
                  <a:srgbClr val="000000"/>
                </a:solidFill>
              </a:defRPr>
            </a:pP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sz="1188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</a:t>
            </a:r>
            <a:r>
              <a:t>() to see how R views your string after all special characters have been parsed.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sz="1188">
                <a:solidFill>
                  <a:srgbClr val="000000"/>
                </a:solidFill>
              </a:defRPr>
            </a:pP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i="1" sz="1188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i="1" sz="1188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i="1" sz="1188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i="1" sz="1188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i="1" sz="1188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771" name="Line"/>
          <p:cNvSpPr/>
          <p:nvPr/>
        </p:nvSpPr>
        <p:spPr>
          <a:xfrm>
            <a:off x="3720498" y="10937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72" name="MATCH CHARACTERS"/>
          <p:cNvSpPr txBox="1"/>
          <p:nvPr/>
        </p:nvSpPr>
        <p:spPr>
          <a:xfrm>
            <a:off x="3720047" y="1096751"/>
            <a:ext cx="142067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773" name="quant &lt;- function(rx) str_view_all(&quot;.a.aa.aaa&quot;, rx)"/>
          <p:cNvSpPr txBox="1"/>
          <p:nvPr/>
        </p:nvSpPr>
        <p:spPr>
          <a:xfrm>
            <a:off x="10574001" y="678066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quant &lt;- function(rx) str_view_all(".a.aa.aaa", rx)</a:t>
            </a:r>
          </a:p>
        </p:txBody>
      </p:sp>
      <p:sp>
        <p:nvSpPr>
          <p:cNvPr id="774" name="Line"/>
          <p:cNvSpPr/>
          <p:nvPr/>
        </p:nvSpPr>
        <p:spPr>
          <a:xfrm>
            <a:off x="8874180" y="6764247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75" name="QUANTIFIERS"/>
          <p:cNvSpPr txBox="1"/>
          <p:nvPr/>
        </p:nvSpPr>
        <p:spPr>
          <a:xfrm>
            <a:off x="8873728" y="6767253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grpSp>
        <p:nvGrpSpPr>
          <p:cNvPr id="781" name="Group"/>
          <p:cNvGrpSpPr/>
          <p:nvPr/>
        </p:nvGrpSpPr>
        <p:grpSpPr>
          <a:xfrm>
            <a:off x="5212345" y="8317551"/>
            <a:ext cx="9937759" cy="6974086"/>
            <a:chOff x="12700" y="12700"/>
            <a:chExt cx="9937757" cy="6974085"/>
          </a:xfrm>
        </p:grpSpPr>
        <p:sp>
          <p:nvSpPr>
            <p:cNvPr id="776" name="Rectangle"/>
            <p:cNvSpPr/>
            <p:nvPr/>
          </p:nvSpPr>
          <p:spPr>
            <a:xfrm>
              <a:off x="3264177" y="409895"/>
              <a:ext cx="8890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7" name="Rectangle"/>
            <p:cNvSpPr/>
            <p:nvPr/>
          </p:nvSpPr>
          <p:spPr>
            <a:xfrm>
              <a:off x="3101396" y="212763"/>
              <a:ext cx="889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8" name="Rectangle"/>
            <p:cNvSpPr/>
            <p:nvPr/>
          </p:nvSpPr>
          <p:spPr>
            <a:xfrm>
              <a:off x="25209" y="409895"/>
              <a:ext cx="17780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9" name="Rectangle"/>
            <p:cNvSpPr/>
            <p:nvPr/>
          </p:nvSpPr>
          <p:spPr>
            <a:xfrm>
              <a:off x="25209" y="212763"/>
              <a:ext cx="1778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80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39593"/>
                  <a:gridCol w="1088123"/>
                  <a:gridCol w="444500"/>
                </a:tblGrid>
                <a:tr h="1905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05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^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start of string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anchor("^a")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aaa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05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$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end of string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anchor("a$")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aaa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782" name="anchor &lt;- function(rx) str_view_all(&quot;aaa&quot;, rx)"/>
          <p:cNvSpPr txBox="1"/>
          <p:nvPr/>
        </p:nvSpPr>
        <p:spPr>
          <a:xfrm>
            <a:off x="5466772" y="809983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anchor &lt;- function(rx) str_view_all("aaa", rx)</a:t>
            </a:r>
          </a:p>
        </p:txBody>
      </p:sp>
      <p:sp>
        <p:nvSpPr>
          <p:cNvPr id="783" name="Line"/>
          <p:cNvSpPr/>
          <p:nvPr/>
        </p:nvSpPr>
        <p:spPr>
          <a:xfrm>
            <a:off x="3728851" y="8096111"/>
            <a:ext cx="483094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84" name="ANCHORS"/>
          <p:cNvSpPr txBox="1"/>
          <p:nvPr/>
        </p:nvSpPr>
        <p:spPr>
          <a:xfrm>
            <a:off x="3728400" y="80991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785" name="Line"/>
          <p:cNvSpPr/>
          <p:nvPr/>
        </p:nvSpPr>
        <p:spPr>
          <a:xfrm>
            <a:off x="8869144" y="8487728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86" name="GROUPS"/>
          <p:cNvSpPr txBox="1"/>
          <p:nvPr/>
        </p:nvSpPr>
        <p:spPr>
          <a:xfrm>
            <a:off x="8868693" y="8490734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787" name="Use parentheses to set precedent (order of evaluation) and create groups"/>
          <p:cNvSpPr txBox="1"/>
          <p:nvPr/>
        </p:nvSpPr>
        <p:spPr>
          <a:xfrm>
            <a:off x="8887810" y="8690729"/>
            <a:ext cx="47783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parentheses to set precedent (order of evaluation) and create groups</a:t>
            </a:r>
          </a:p>
        </p:txBody>
      </p:sp>
      <p:sp>
        <p:nvSpPr>
          <p:cNvPr id="788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3253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789" name="ref &lt;- function(rx) str_view_all(&quot;abbaab&quot;, rx)"/>
          <p:cNvSpPr txBox="1"/>
          <p:nvPr/>
        </p:nvSpPr>
        <p:spPr>
          <a:xfrm>
            <a:off x="10555063" y="84835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ref &lt;- function(rx) str_view_all("abbaab", rx)</a:t>
            </a:r>
          </a:p>
        </p:txBody>
      </p:sp>
      <p:sp>
        <p:nvSpPr>
          <p:cNvPr id="790" name="alt &lt;- function(rx) str_view_all(&quot;abcde&quot;, rx)"/>
          <p:cNvSpPr txBox="1"/>
          <p:nvPr/>
        </p:nvSpPr>
        <p:spPr>
          <a:xfrm>
            <a:off x="5470671" y="6768106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alt &lt;- function(rx) str_view_all("abcde", rx)</a:t>
            </a:r>
          </a:p>
        </p:txBody>
      </p:sp>
      <p:sp>
        <p:nvSpPr>
          <p:cNvPr id="791" name="Line"/>
          <p:cNvSpPr/>
          <p:nvPr/>
        </p:nvSpPr>
        <p:spPr>
          <a:xfrm>
            <a:off x="3720050" y="6764386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92" name="ALTERNATES"/>
          <p:cNvSpPr txBox="1"/>
          <p:nvPr/>
        </p:nvSpPr>
        <p:spPr>
          <a:xfrm>
            <a:off x="3719599" y="6767392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ALTERNATES</a:t>
            </a:r>
          </a:p>
        </p:txBody>
      </p:sp>
      <p:grpSp>
        <p:nvGrpSpPr>
          <p:cNvPr id="802" name="Group"/>
          <p:cNvGrpSpPr/>
          <p:nvPr/>
        </p:nvGrpSpPr>
        <p:grpSpPr>
          <a:xfrm>
            <a:off x="5212345" y="9269428"/>
            <a:ext cx="9937759" cy="6974086"/>
            <a:chOff x="12700" y="12700"/>
            <a:chExt cx="9937757" cy="6974085"/>
          </a:xfrm>
        </p:grpSpPr>
        <p:sp>
          <p:nvSpPr>
            <p:cNvPr id="793" name="Rectangle"/>
            <p:cNvSpPr/>
            <p:nvPr/>
          </p:nvSpPr>
          <p:spPr>
            <a:xfrm>
              <a:off x="3175277" y="807809"/>
              <a:ext cx="762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4" name="Rectangle"/>
            <p:cNvSpPr/>
            <p:nvPr/>
          </p:nvSpPr>
          <p:spPr>
            <a:xfrm>
              <a:off x="3175277" y="423089"/>
              <a:ext cx="762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5" name="Rectangle"/>
            <p:cNvSpPr/>
            <p:nvPr/>
          </p:nvSpPr>
          <p:spPr>
            <a:xfrm>
              <a:off x="3038364" y="611996"/>
              <a:ext cx="762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6" name="Rectangle"/>
            <p:cNvSpPr/>
            <p:nvPr/>
          </p:nvSpPr>
          <p:spPr>
            <a:xfrm>
              <a:off x="3032014" y="220371"/>
              <a:ext cx="7620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7" name="Rectangle"/>
            <p:cNvSpPr/>
            <p:nvPr/>
          </p:nvSpPr>
          <p:spPr>
            <a:xfrm>
              <a:off x="25209" y="807809"/>
              <a:ext cx="4838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8" name="Rectangle"/>
            <p:cNvSpPr/>
            <p:nvPr/>
          </p:nvSpPr>
          <p:spPr>
            <a:xfrm>
              <a:off x="25209" y="611996"/>
              <a:ext cx="5092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9" name="Rectangle"/>
            <p:cNvSpPr/>
            <p:nvPr/>
          </p:nvSpPr>
          <p:spPr>
            <a:xfrm>
              <a:off x="25209" y="416183"/>
              <a:ext cx="3314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0" name="Rectangle"/>
            <p:cNvSpPr/>
            <p:nvPr/>
          </p:nvSpPr>
          <p:spPr>
            <a:xfrm>
              <a:off x="25209" y="220371"/>
              <a:ext cx="4203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801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44381"/>
                  <a:gridCol w="1087892"/>
                  <a:gridCol w="444500"/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55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look("a(?=c)")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55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not 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look("a(?!c)")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55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look("(?&lt;=b)a")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55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not 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look("(?&lt;!b)a")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803" name="look &lt;- function(rx) str_view_all(&quot;bacad&quot;, rx)"/>
          <p:cNvSpPr txBox="1"/>
          <p:nvPr/>
        </p:nvSpPr>
        <p:spPr>
          <a:xfrm>
            <a:off x="5457147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look &lt;- function(rx) str_view_all("bacad", rx)</a:t>
            </a:r>
          </a:p>
        </p:txBody>
      </p:sp>
      <p:sp>
        <p:nvSpPr>
          <p:cNvPr id="804" name="Line"/>
          <p:cNvSpPr/>
          <p:nvPr/>
        </p:nvSpPr>
        <p:spPr>
          <a:xfrm>
            <a:off x="3719226" y="9057591"/>
            <a:ext cx="484057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05" name="LOOK AROUNDS"/>
          <p:cNvSpPr txBox="1"/>
          <p:nvPr/>
        </p:nvSpPr>
        <p:spPr>
          <a:xfrm>
            <a:off x="3718775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806" name="Line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07" name="INTERPRETATION"/>
          <p:cNvSpPr txBox="1"/>
          <p:nvPr/>
        </p:nvSpPr>
        <p:spPr>
          <a:xfrm>
            <a:off x="319119" y="6049751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808" name="Patterns in stringr are interpreted as regexs To change this default, wrap the pattern in one of:"/>
          <p:cNvSpPr txBox="1"/>
          <p:nvPr/>
        </p:nvSpPr>
        <p:spPr>
          <a:xfrm>
            <a:off x="360419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Patterns in stringr are interpreted as regexs To change this default, wrap the pattern in one of:</a:t>
            </a:r>
          </a:p>
        </p:txBody>
      </p:sp>
      <p:sp>
        <p:nvSpPr>
          <p:cNvPr id="809" name="Rectangle"/>
          <p:cNvSpPr/>
          <p:nvPr/>
        </p:nvSpPr>
        <p:spPr>
          <a:xfrm>
            <a:off x="8165549" y="7788999"/>
            <a:ext cx="24130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0" name="Rectangle"/>
          <p:cNvSpPr/>
          <p:nvPr/>
        </p:nvSpPr>
        <p:spPr>
          <a:xfrm>
            <a:off x="8485871" y="7394709"/>
            <a:ext cx="774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1" name="Rectangle"/>
          <p:cNvSpPr/>
          <p:nvPr/>
        </p:nvSpPr>
        <p:spPr>
          <a:xfrm>
            <a:off x="8409671" y="7203990"/>
            <a:ext cx="774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2" name="Rectangle"/>
          <p:cNvSpPr/>
          <p:nvPr/>
        </p:nvSpPr>
        <p:spPr>
          <a:xfrm>
            <a:off x="8164904" y="7203990"/>
            <a:ext cx="1790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3" name="Rectangle"/>
          <p:cNvSpPr/>
          <p:nvPr/>
        </p:nvSpPr>
        <p:spPr>
          <a:xfrm>
            <a:off x="8164904" y="7398994"/>
            <a:ext cx="177801" cy="1713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4" name="Rectangle"/>
          <p:cNvSpPr/>
          <p:nvPr/>
        </p:nvSpPr>
        <p:spPr>
          <a:xfrm>
            <a:off x="8343172" y="7593996"/>
            <a:ext cx="13970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5" name="Rectangle"/>
          <p:cNvSpPr/>
          <p:nvPr/>
        </p:nvSpPr>
        <p:spPr>
          <a:xfrm>
            <a:off x="5224855" y="7788999"/>
            <a:ext cx="3441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6" name="Rectangle"/>
          <p:cNvSpPr/>
          <p:nvPr/>
        </p:nvSpPr>
        <p:spPr>
          <a:xfrm>
            <a:off x="5224855" y="7593996"/>
            <a:ext cx="4584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7" name="Rectangle"/>
          <p:cNvSpPr/>
          <p:nvPr/>
        </p:nvSpPr>
        <p:spPr>
          <a:xfrm>
            <a:off x="5224855" y="7398994"/>
            <a:ext cx="382290" cy="1713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8" name="Rectangle"/>
          <p:cNvSpPr/>
          <p:nvPr/>
        </p:nvSpPr>
        <p:spPr>
          <a:xfrm>
            <a:off x="5224855" y="7203990"/>
            <a:ext cx="3314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819" name="Table"/>
          <p:cNvGraphicFramePr/>
          <p:nvPr/>
        </p:nvGraphicFramePr>
        <p:xfrm>
          <a:off x="5225045" y="69914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43000"/>
                <a:gridCol w="1092200"/>
                <a:gridCol w="446791"/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</a:t>
                      </a: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|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or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alt("ab|d")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one of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anything but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alt("[^abe]")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range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alt("[a-c]")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822" name="Group"/>
          <p:cNvGrpSpPr/>
          <p:nvPr/>
        </p:nvGrpSpPr>
        <p:grpSpPr>
          <a:xfrm>
            <a:off x="13264936" y="7938890"/>
            <a:ext cx="420390" cy="171374"/>
            <a:chOff x="0" y="0"/>
            <a:chExt cx="420389" cy="171372"/>
          </a:xfrm>
        </p:grpSpPr>
        <p:sp>
          <p:nvSpPr>
            <p:cNvPr id="820" name="Rectangle"/>
            <p:cNvSpPr/>
            <p:nvPr/>
          </p:nvSpPr>
          <p:spPr>
            <a:xfrm>
              <a:off x="0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1" name="Rectangle"/>
            <p:cNvSpPr/>
            <p:nvPr/>
          </p:nvSpPr>
          <p:spPr>
            <a:xfrm>
              <a:off x="190500" y="0"/>
              <a:ext cx="2298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25" name="Group"/>
          <p:cNvGrpSpPr/>
          <p:nvPr/>
        </p:nvGrpSpPr>
        <p:grpSpPr>
          <a:xfrm>
            <a:off x="13264936" y="7755059"/>
            <a:ext cx="331490" cy="171374"/>
            <a:chOff x="0" y="0"/>
            <a:chExt cx="331489" cy="171372"/>
          </a:xfrm>
        </p:grpSpPr>
        <p:sp>
          <p:nvSpPr>
            <p:cNvPr id="823" name="Rectangle"/>
            <p:cNvSpPr/>
            <p:nvPr/>
          </p:nvSpPr>
          <p:spPr>
            <a:xfrm>
              <a:off x="0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4" name="Rectangle"/>
            <p:cNvSpPr/>
            <p:nvPr/>
          </p:nvSpPr>
          <p:spPr>
            <a:xfrm>
              <a:off x="190500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29" name="Group"/>
          <p:cNvGrpSpPr/>
          <p:nvPr/>
        </p:nvGrpSpPr>
        <p:grpSpPr>
          <a:xfrm>
            <a:off x="13137936" y="7571228"/>
            <a:ext cx="547390" cy="171374"/>
            <a:chOff x="0" y="0"/>
            <a:chExt cx="547389" cy="171372"/>
          </a:xfrm>
        </p:grpSpPr>
        <p:sp>
          <p:nvSpPr>
            <p:cNvPr id="826" name="Rectangle"/>
            <p:cNvSpPr/>
            <p:nvPr/>
          </p:nvSpPr>
          <p:spPr>
            <a:xfrm>
              <a:off x="127000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7" name="Rectangle"/>
            <p:cNvSpPr/>
            <p:nvPr/>
          </p:nvSpPr>
          <p:spPr>
            <a:xfrm>
              <a:off x="317500" y="0"/>
              <a:ext cx="2298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8" name="Rectangle"/>
            <p:cNvSpPr/>
            <p:nvPr/>
          </p:nvSpPr>
          <p:spPr>
            <a:xfrm>
              <a:off x="0" y="0"/>
              <a:ext cx="774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34" name="Group"/>
          <p:cNvGrpSpPr/>
          <p:nvPr/>
        </p:nvGrpSpPr>
        <p:grpSpPr>
          <a:xfrm>
            <a:off x="13087136" y="7384260"/>
            <a:ext cx="597545" cy="177647"/>
            <a:chOff x="0" y="0"/>
            <a:chExt cx="597544" cy="177645"/>
          </a:xfrm>
        </p:grpSpPr>
        <p:sp>
          <p:nvSpPr>
            <p:cNvPr id="830" name="Rectangle"/>
            <p:cNvSpPr/>
            <p:nvPr/>
          </p:nvSpPr>
          <p:spPr>
            <a:xfrm>
              <a:off x="177155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1" name="Rectangle"/>
            <p:cNvSpPr/>
            <p:nvPr/>
          </p:nvSpPr>
          <p:spPr>
            <a:xfrm>
              <a:off x="367655" y="0"/>
              <a:ext cx="2298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2" name="Rectangle"/>
            <p:cNvSpPr/>
            <p:nvPr/>
          </p:nvSpPr>
          <p:spPr>
            <a:xfrm>
              <a:off x="50155" y="0"/>
              <a:ext cx="774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3" name="Rectangle"/>
            <p:cNvSpPr/>
            <p:nvPr/>
          </p:nvSpPr>
          <p:spPr>
            <a:xfrm>
              <a:off x="0" y="6272"/>
              <a:ext cx="13990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42" name="Group"/>
          <p:cNvGrpSpPr/>
          <p:nvPr/>
        </p:nvGrpSpPr>
        <p:grpSpPr>
          <a:xfrm>
            <a:off x="13087136" y="7200430"/>
            <a:ext cx="584845" cy="177646"/>
            <a:chOff x="0" y="0"/>
            <a:chExt cx="584844" cy="177645"/>
          </a:xfrm>
        </p:grpSpPr>
        <p:sp>
          <p:nvSpPr>
            <p:cNvPr id="835" name="Rectangle"/>
            <p:cNvSpPr/>
            <p:nvPr/>
          </p:nvSpPr>
          <p:spPr>
            <a:xfrm>
              <a:off x="177155" y="0"/>
              <a:ext cx="647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6" name="Rectangle"/>
            <p:cNvSpPr/>
            <p:nvPr/>
          </p:nvSpPr>
          <p:spPr>
            <a:xfrm>
              <a:off x="367655" y="0"/>
              <a:ext cx="647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7" name="Rectangle"/>
            <p:cNvSpPr/>
            <p:nvPr/>
          </p:nvSpPr>
          <p:spPr>
            <a:xfrm>
              <a:off x="50155" y="0"/>
              <a:ext cx="774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8" name="Rectangle"/>
            <p:cNvSpPr/>
            <p:nvPr/>
          </p:nvSpPr>
          <p:spPr>
            <a:xfrm>
              <a:off x="0" y="6272"/>
              <a:ext cx="13990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9" name="Rectangle"/>
            <p:cNvSpPr/>
            <p:nvPr/>
          </p:nvSpPr>
          <p:spPr>
            <a:xfrm>
              <a:off x="253355" y="0"/>
              <a:ext cx="647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0" name="Rectangle"/>
            <p:cNvSpPr/>
            <p:nvPr/>
          </p:nvSpPr>
          <p:spPr>
            <a:xfrm>
              <a:off x="443855" y="0"/>
              <a:ext cx="647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1" name="Rectangle"/>
            <p:cNvSpPr/>
            <p:nvPr/>
          </p:nvSpPr>
          <p:spPr>
            <a:xfrm>
              <a:off x="520055" y="0"/>
              <a:ext cx="647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843" name="Table"/>
          <p:cNvGraphicFramePr/>
          <p:nvPr/>
        </p:nvGraphicFramePr>
        <p:xfrm>
          <a:off x="8873502" y="8915324"/>
          <a:ext cx="4806968" cy="787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7199"/>
                <a:gridCol w="847677"/>
                <a:gridCol w="1272158"/>
                <a:gridCol w="1437975"/>
                <a:gridCol w="611956"/>
              </a:tblGrid>
              <a:tr h="152400"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regexp</a:t>
                      </a:r>
                      <a:r>
                        <a:rPr b="0"/>
                        <a:t> </a:t>
                      </a:r>
                      <a:endParaRPr b="0"/>
                    </a:p>
                  </a:txBody>
                  <a:tcPr marL="0" marR="0" marT="0" marB="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matches</a:t>
                      </a:r>
                      <a:r>
                        <a:rPr b="0"/>
                        <a:t> </a:t>
                      </a:r>
                      <a:endParaRPr b="0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</a:t>
                      </a:r>
                      <a:r>
                        <a:rPr>
                          <a:solidFill>
                            <a:schemeClr val="accent5"/>
                          </a:solidFill>
                        </a:rPr>
                        <a:t>|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sets precedence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alt("(ab|d)e")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844" name="Table"/>
          <p:cNvGraphicFramePr/>
          <p:nvPr/>
        </p:nvGraphicFramePr>
        <p:xfrm>
          <a:off x="8867152" y="9650428"/>
          <a:ext cx="4806968" cy="787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7199"/>
                <a:gridCol w="847677"/>
                <a:gridCol w="1272158"/>
                <a:gridCol w="1437975"/>
                <a:gridCol w="611956"/>
              </a:tblGrid>
              <a:tr h="419100"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string </a:t>
                      </a:r>
                    </a:p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 b="0"/>
                        <a:t>(type this)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regexp</a:t>
                      </a:r>
                      <a:r>
                        <a:rPr b="0"/>
                        <a:t> </a:t>
                      </a:r>
                      <a:endParaRPr b="0"/>
                    </a:p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 b="0"/>
                        <a:t>(to mean this)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matches</a:t>
                      </a:r>
                      <a:r>
                        <a:rPr b="0"/>
                        <a:t> </a:t>
                      </a:r>
                      <a:endParaRPr b="0"/>
                    </a:p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 b="0"/>
                        <a:t>(which matches this)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example</a:t>
                      </a:r>
                    </a:p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 b="0"/>
                        <a:t>(the result is the same as ref("abba"))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\\1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\1</a:t>
                      </a:r>
                      <a:r>
                        <a:rPr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(etc.)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first () group, etc.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ref("(a)(b)\\2\\1")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abbaab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45" name="see &lt;- function(rx) str_view_all(&quot;abc ABC 123\t.!?\\(){}\n&quot;, rx)"/>
          <p:cNvSpPr txBox="1"/>
          <p:nvPr/>
        </p:nvSpPr>
        <p:spPr>
          <a:xfrm>
            <a:off x="6308633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see &lt;- function(rx) str_view_all("abc ABC 123\t.!?\\(){}\n", rx)</a:t>
            </a:r>
          </a:p>
        </p:txBody>
      </p:sp>
      <p:sp>
        <p:nvSpPr>
          <p:cNvPr id="846" name="Regular expressions, or regexps, are a concise language for describing patterns in strings."/>
          <p:cNvSpPr txBox="1"/>
          <p:nvPr/>
        </p:nvSpPr>
        <p:spPr>
          <a:xfrm>
            <a:off x="6590702" y="624465"/>
            <a:ext cx="3644642" cy="452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 sz="1200"/>
              <a:t>Regular expressions, or </a:t>
            </a:r>
            <a:r>
              <a:rPr i="1" sz="1200"/>
              <a:t>regexps</a:t>
            </a:r>
            <a:r>
              <a:rPr sz="1200"/>
              <a:t>, are a concise language for describing patterns in strings. </a:t>
            </a:r>
          </a:p>
        </p:txBody>
      </p:sp>
      <p:grpSp>
        <p:nvGrpSpPr>
          <p:cNvPr id="853" name="Group"/>
          <p:cNvGrpSpPr/>
          <p:nvPr/>
        </p:nvGrpSpPr>
        <p:grpSpPr>
          <a:xfrm>
            <a:off x="3790649" y="8508051"/>
            <a:ext cx="1014067" cy="165101"/>
            <a:chOff x="0" y="0"/>
            <a:chExt cx="1014066" cy="165100"/>
          </a:xfrm>
        </p:grpSpPr>
        <p:sp>
          <p:nvSpPr>
            <p:cNvPr id="847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8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9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0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1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2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60" name="Group"/>
          <p:cNvGrpSpPr/>
          <p:nvPr/>
        </p:nvGrpSpPr>
        <p:grpSpPr>
          <a:xfrm>
            <a:off x="3790649" y="8727101"/>
            <a:ext cx="1014067" cy="165101"/>
            <a:chOff x="0" y="0"/>
            <a:chExt cx="1014066" cy="165100"/>
          </a:xfrm>
        </p:grpSpPr>
        <p:sp>
          <p:nvSpPr>
            <p:cNvPr id="854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5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6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7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8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9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95" name="Group"/>
          <p:cNvGrpSpPr/>
          <p:nvPr/>
        </p:nvGrpSpPr>
        <p:grpSpPr>
          <a:xfrm>
            <a:off x="3770519" y="9481060"/>
            <a:ext cx="797573" cy="766269"/>
            <a:chOff x="0" y="0"/>
            <a:chExt cx="797571" cy="766268"/>
          </a:xfrm>
        </p:grpSpPr>
        <p:grpSp>
          <p:nvGrpSpPr>
            <p:cNvPr id="868" name="Group"/>
            <p:cNvGrpSpPr/>
            <p:nvPr/>
          </p:nvGrpSpPr>
          <p:grpSpPr>
            <a:xfrm>
              <a:off x="25400" y="0"/>
              <a:ext cx="772172" cy="156398"/>
              <a:chOff x="0" y="0"/>
              <a:chExt cx="772171" cy="156397"/>
            </a:xfrm>
          </p:grpSpPr>
          <p:grpSp>
            <p:nvGrpSpPr>
              <p:cNvPr id="866" name="Group"/>
              <p:cNvGrpSpPr/>
              <p:nvPr/>
            </p:nvGrpSpPr>
            <p:grpSpPr>
              <a:xfrm>
                <a:off x="0" y="0"/>
                <a:ext cx="751025" cy="152401"/>
                <a:chOff x="0" y="0"/>
                <a:chExt cx="751024" cy="152400"/>
              </a:xfrm>
            </p:grpSpPr>
            <p:sp>
              <p:nvSpPr>
                <p:cNvPr id="861" name="Line"/>
                <p:cNvSpPr/>
                <p:nvPr/>
              </p:nvSpPr>
              <p:spPr>
                <a:xfrm>
                  <a:off x="15267" y="86460"/>
                  <a:ext cx="695106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2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3" name="Square"/>
                <p:cNvSpPr/>
                <p:nvPr/>
              </p:nvSpPr>
              <p:spPr>
                <a:xfrm>
                  <a:off x="199541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4" name="Square"/>
                <p:cNvSpPr/>
                <p:nvPr/>
              </p:nvSpPr>
              <p:spPr>
                <a:xfrm>
                  <a:off x="3990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5" name="Square"/>
                <p:cNvSpPr/>
                <p:nvPr/>
              </p:nvSpPr>
              <p:spPr>
                <a:xfrm>
                  <a:off x="5986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67" name="Line"/>
              <p:cNvSpPr/>
              <p:nvPr/>
            </p:nvSpPr>
            <p:spPr>
              <a:xfrm flipV="1">
                <a:off x="378471" y="156397"/>
                <a:ext cx="3937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77" name="Group"/>
            <p:cNvGrpSpPr/>
            <p:nvPr/>
          </p:nvGrpSpPr>
          <p:grpSpPr>
            <a:xfrm>
              <a:off x="25400" y="205954"/>
              <a:ext cx="765070" cy="152401"/>
              <a:chOff x="0" y="0"/>
              <a:chExt cx="765069" cy="152400"/>
            </a:xfrm>
          </p:grpSpPr>
          <p:grpSp>
            <p:nvGrpSpPr>
              <p:cNvPr id="874" name="Group"/>
              <p:cNvGrpSpPr/>
              <p:nvPr/>
            </p:nvGrpSpPr>
            <p:grpSpPr>
              <a:xfrm>
                <a:off x="0" y="0"/>
                <a:ext cx="751025" cy="152401"/>
                <a:chOff x="0" y="0"/>
                <a:chExt cx="751024" cy="152400"/>
              </a:xfrm>
            </p:grpSpPr>
            <p:sp>
              <p:nvSpPr>
                <p:cNvPr id="869" name="Line"/>
                <p:cNvSpPr/>
                <p:nvPr/>
              </p:nvSpPr>
              <p:spPr>
                <a:xfrm>
                  <a:off x="15267" y="86460"/>
                  <a:ext cx="695106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0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1" name="Square"/>
                <p:cNvSpPr/>
                <p:nvPr/>
              </p:nvSpPr>
              <p:spPr>
                <a:xfrm>
                  <a:off x="199541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2" name="Square"/>
                <p:cNvSpPr/>
                <p:nvPr/>
              </p:nvSpPr>
              <p:spPr>
                <a:xfrm>
                  <a:off x="3990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3" name="Square"/>
                <p:cNvSpPr/>
                <p:nvPr/>
              </p:nvSpPr>
              <p:spPr>
                <a:xfrm>
                  <a:off x="5986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75" name="Line"/>
              <p:cNvSpPr/>
              <p:nvPr/>
            </p:nvSpPr>
            <p:spPr>
              <a:xfrm>
                <a:off x="391171" y="11238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6" name="Line"/>
              <p:cNvSpPr/>
              <p:nvPr/>
            </p:nvSpPr>
            <p:spPr>
              <a:xfrm flipH="1">
                <a:off x="391171" y="5730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86" name="Group"/>
            <p:cNvGrpSpPr/>
            <p:nvPr/>
          </p:nvGrpSpPr>
          <p:grpSpPr>
            <a:xfrm rot="10800000">
              <a:off x="12699" y="613867"/>
              <a:ext cx="765071" cy="152401"/>
              <a:chOff x="0" y="0"/>
              <a:chExt cx="765069" cy="152400"/>
            </a:xfrm>
          </p:grpSpPr>
          <p:grpSp>
            <p:nvGrpSpPr>
              <p:cNvPr id="883" name="Group"/>
              <p:cNvGrpSpPr/>
              <p:nvPr/>
            </p:nvGrpSpPr>
            <p:grpSpPr>
              <a:xfrm>
                <a:off x="0" y="0"/>
                <a:ext cx="751025" cy="152401"/>
                <a:chOff x="0" y="0"/>
                <a:chExt cx="751024" cy="152400"/>
              </a:xfrm>
            </p:grpSpPr>
            <p:sp>
              <p:nvSpPr>
                <p:cNvPr id="878" name="Line"/>
                <p:cNvSpPr/>
                <p:nvPr/>
              </p:nvSpPr>
              <p:spPr>
                <a:xfrm>
                  <a:off x="15267" y="86460"/>
                  <a:ext cx="695106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9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0" name="Square"/>
                <p:cNvSpPr/>
                <p:nvPr/>
              </p:nvSpPr>
              <p:spPr>
                <a:xfrm>
                  <a:off x="199541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1" name="Square"/>
                <p:cNvSpPr/>
                <p:nvPr/>
              </p:nvSpPr>
              <p:spPr>
                <a:xfrm>
                  <a:off x="3990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2" name="Square"/>
                <p:cNvSpPr/>
                <p:nvPr/>
              </p:nvSpPr>
              <p:spPr>
                <a:xfrm>
                  <a:off x="5986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84" name="Line"/>
              <p:cNvSpPr/>
              <p:nvPr/>
            </p:nvSpPr>
            <p:spPr>
              <a:xfrm>
                <a:off x="391171" y="11238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5" name="Line"/>
              <p:cNvSpPr/>
              <p:nvPr/>
            </p:nvSpPr>
            <p:spPr>
              <a:xfrm flipH="1">
                <a:off x="391171" y="5730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94" name="Group"/>
            <p:cNvGrpSpPr/>
            <p:nvPr/>
          </p:nvGrpSpPr>
          <p:grpSpPr>
            <a:xfrm>
              <a:off x="-1" y="407916"/>
              <a:ext cx="778954" cy="156398"/>
              <a:chOff x="-27928" y="0"/>
              <a:chExt cx="778952" cy="156397"/>
            </a:xfrm>
          </p:grpSpPr>
          <p:grpSp>
            <p:nvGrpSpPr>
              <p:cNvPr id="892" name="Group"/>
              <p:cNvGrpSpPr/>
              <p:nvPr/>
            </p:nvGrpSpPr>
            <p:grpSpPr>
              <a:xfrm rot="10800000">
                <a:off x="0" y="0"/>
                <a:ext cx="751025" cy="152401"/>
                <a:chOff x="0" y="0"/>
                <a:chExt cx="751024" cy="152400"/>
              </a:xfrm>
            </p:grpSpPr>
            <p:sp>
              <p:nvSpPr>
                <p:cNvPr id="887" name="Line"/>
                <p:cNvSpPr/>
                <p:nvPr/>
              </p:nvSpPr>
              <p:spPr>
                <a:xfrm>
                  <a:off x="15267" y="86460"/>
                  <a:ext cx="695106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8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9" name="Square"/>
                <p:cNvSpPr/>
                <p:nvPr/>
              </p:nvSpPr>
              <p:spPr>
                <a:xfrm>
                  <a:off x="199541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90" name="Square"/>
                <p:cNvSpPr/>
                <p:nvPr/>
              </p:nvSpPr>
              <p:spPr>
                <a:xfrm>
                  <a:off x="3990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91" name="Square"/>
                <p:cNvSpPr/>
                <p:nvPr/>
              </p:nvSpPr>
              <p:spPr>
                <a:xfrm>
                  <a:off x="5986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93" name="Line"/>
              <p:cNvSpPr/>
              <p:nvPr/>
            </p:nvSpPr>
            <p:spPr>
              <a:xfrm flipV="1">
                <a:off x="-27929" y="156397"/>
                <a:ext cx="3937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896" name="Square"/>
          <p:cNvSpPr/>
          <p:nvPr/>
        </p:nvSpPr>
        <p:spPr>
          <a:xfrm>
            <a:off x="8883000" y="7156615"/>
            <a:ext cx="165101" cy="16510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solidFill>
              <a:schemeClr val="accent5">
                <a:satOff val="-35908"/>
                <a:lumOff val="-17895"/>
              </a:schemeClr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903" name="Group"/>
          <p:cNvGrpSpPr/>
          <p:nvPr/>
        </p:nvGrpSpPr>
        <p:grpSpPr>
          <a:xfrm>
            <a:off x="8876650" y="7359931"/>
            <a:ext cx="1014067" cy="165101"/>
            <a:chOff x="0" y="0"/>
            <a:chExt cx="1014066" cy="165100"/>
          </a:xfrm>
        </p:grpSpPr>
        <p:sp>
          <p:nvSpPr>
            <p:cNvPr id="897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8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9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0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1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2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910" name="Group"/>
          <p:cNvGrpSpPr/>
          <p:nvPr/>
        </p:nvGrpSpPr>
        <p:grpSpPr>
          <a:xfrm>
            <a:off x="8876650" y="7557783"/>
            <a:ext cx="1014067" cy="165101"/>
            <a:chOff x="0" y="0"/>
            <a:chExt cx="1014066" cy="165100"/>
          </a:xfrm>
        </p:grpSpPr>
        <p:sp>
          <p:nvSpPr>
            <p:cNvPr id="904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5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6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7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8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9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11" name="Rectangle"/>
          <p:cNvSpPr/>
          <p:nvPr/>
        </p:nvSpPr>
        <p:spPr>
          <a:xfrm>
            <a:off x="9292390" y="7314248"/>
            <a:ext cx="607069" cy="452041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918" name="Group"/>
          <p:cNvGrpSpPr/>
          <p:nvPr/>
        </p:nvGrpSpPr>
        <p:grpSpPr>
          <a:xfrm>
            <a:off x="8876650" y="7760445"/>
            <a:ext cx="1014067" cy="165101"/>
            <a:chOff x="0" y="0"/>
            <a:chExt cx="1014066" cy="165100"/>
          </a:xfrm>
        </p:grpSpPr>
        <p:sp>
          <p:nvSpPr>
            <p:cNvPr id="912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3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4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5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6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7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19" name="1"/>
          <p:cNvSpPr txBox="1"/>
          <p:nvPr/>
        </p:nvSpPr>
        <p:spPr>
          <a:xfrm>
            <a:off x="8866758" y="7686765"/>
            <a:ext cx="197585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20" name="2"/>
          <p:cNvSpPr txBox="1"/>
          <p:nvPr/>
        </p:nvSpPr>
        <p:spPr>
          <a:xfrm>
            <a:off x="9079658" y="7692768"/>
            <a:ext cx="197584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21" name="..."/>
          <p:cNvSpPr txBox="1"/>
          <p:nvPr/>
        </p:nvSpPr>
        <p:spPr>
          <a:xfrm>
            <a:off x="9272191" y="7692768"/>
            <a:ext cx="235684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922" name="n"/>
          <p:cNvSpPr txBox="1"/>
          <p:nvPr/>
        </p:nvSpPr>
        <p:spPr>
          <a:xfrm>
            <a:off x="9498850" y="7686765"/>
            <a:ext cx="205204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923" name="n"/>
          <p:cNvSpPr txBox="1"/>
          <p:nvPr/>
        </p:nvSpPr>
        <p:spPr>
          <a:xfrm>
            <a:off x="9494279" y="7892489"/>
            <a:ext cx="205204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n</a:t>
            </a:r>
          </a:p>
        </p:txBody>
      </p:sp>
      <p:grpSp>
        <p:nvGrpSpPr>
          <p:cNvPr id="955" name="Group"/>
          <p:cNvGrpSpPr/>
          <p:nvPr/>
        </p:nvGrpSpPr>
        <p:grpSpPr>
          <a:xfrm>
            <a:off x="10686650" y="864093"/>
            <a:ext cx="4292556" cy="5646351"/>
            <a:chOff x="0" y="0"/>
            <a:chExt cx="4292555" cy="5646349"/>
          </a:xfrm>
        </p:grpSpPr>
        <p:sp>
          <p:nvSpPr>
            <p:cNvPr id="924" name="Rectangle"/>
            <p:cNvSpPr/>
            <p:nvPr/>
          </p:nvSpPr>
          <p:spPr>
            <a:xfrm>
              <a:off x="0" y="475664"/>
              <a:ext cx="2734740" cy="5170686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5" name="Rectangle"/>
            <p:cNvSpPr/>
            <p:nvPr/>
          </p:nvSpPr>
          <p:spPr>
            <a:xfrm>
              <a:off x="66903" y="1341122"/>
              <a:ext cx="2600378" cy="4244853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6" name="Rectangle"/>
            <p:cNvSpPr/>
            <p:nvPr/>
          </p:nvSpPr>
          <p:spPr>
            <a:xfrm>
              <a:off x="141789" y="2584698"/>
              <a:ext cx="2453650" cy="2940907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7" name="Rectangle"/>
            <p:cNvSpPr/>
            <p:nvPr/>
          </p:nvSpPr>
          <p:spPr>
            <a:xfrm>
              <a:off x="211235" y="3558914"/>
              <a:ext cx="2321292" cy="1913384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8" name="Rectangle"/>
            <p:cNvSpPr/>
            <p:nvPr/>
          </p:nvSpPr>
          <p:spPr>
            <a:xfrm>
              <a:off x="275506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929" name="Table"/>
            <p:cNvGraphicFramePr/>
            <p:nvPr/>
          </p:nvGraphicFramePr>
          <p:xfrm>
            <a:off x="380595" y="4127816"/>
            <a:ext cx="2835983" cy="14404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a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b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c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d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e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f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g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h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i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j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k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l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m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n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o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p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q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r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s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t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u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v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w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x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z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30" name="[:lower:]"/>
            <p:cNvSpPr txBox="1"/>
            <p:nvPr/>
          </p:nvSpPr>
          <p:spPr>
            <a:xfrm>
              <a:off x="539370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[:lower:]</a:t>
              </a:r>
            </a:p>
          </p:txBody>
        </p:sp>
        <p:sp>
          <p:nvSpPr>
            <p:cNvPr id="931" name="Rectangle"/>
            <p:cNvSpPr/>
            <p:nvPr/>
          </p:nvSpPr>
          <p:spPr>
            <a:xfrm>
              <a:off x="1367673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932" name="Table"/>
            <p:cNvGraphicFramePr/>
            <p:nvPr/>
          </p:nvGraphicFramePr>
          <p:xfrm>
            <a:off x="1456573" y="4124812"/>
            <a:ext cx="2835983" cy="14404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G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H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I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J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K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O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Q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R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X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Z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33" name="[:upper:]"/>
            <p:cNvSpPr txBox="1"/>
            <p:nvPr/>
          </p:nvSpPr>
          <p:spPr>
            <a:xfrm>
              <a:off x="1619539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[:upper:]</a:t>
              </a:r>
            </a:p>
          </p:txBody>
        </p:sp>
        <p:sp>
          <p:nvSpPr>
            <p:cNvPr id="934" name="[:alpha:]"/>
            <p:cNvSpPr txBox="1"/>
            <p:nvPr/>
          </p:nvSpPr>
          <p:spPr>
            <a:xfrm>
              <a:off x="1069404" y="35843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[:alpha:]</a:t>
              </a:r>
            </a:p>
          </p:txBody>
        </p:sp>
        <p:sp>
          <p:nvSpPr>
            <p:cNvPr id="935" name="Rectangle"/>
            <p:cNvSpPr/>
            <p:nvPr/>
          </p:nvSpPr>
          <p:spPr>
            <a:xfrm>
              <a:off x="530983" y="2865637"/>
              <a:ext cx="1673691" cy="57837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936" name="Table"/>
            <p:cNvGraphicFramePr/>
            <p:nvPr/>
          </p:nvGraphicFramePr>
          <p:xfrm>
            <a:off x="669328" y="3144673"/>
            <a:ext cx="2835984" cy="14404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0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1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2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3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4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5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6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7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8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9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37" name="[:digit:]"/>
            <p:cNvSpPr txBox="1"/>
            <p:nvPr/>
          </p:nvSpPr>
          <p:spPr>
            <a:xfrm>
              <a:off x="1069404" y="28892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[:digit:]</a:t>
              </a:r>
            </a:p>
          </p:txBody>
        </p:sp>
        <p:sp>
          <p:nvSpPr>
            <p:cNvPr id="938" name="[:alnum:]"/>
            <p:cNvSpPr txBox="1"/>
            <p:nvPr/>
          </p:nvSpPr>
          <p:spPr>
            <a:xfrm>
              <a:off x="1069404" y="260548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 defTabSz="578358">
                <a:lnSpc>
                  <a:spcPct val="80000"/>
                </a:lnSpc>
                <a:spcBef>
                  <a:spcPts val="0"/>
                </a:spcBef>
                <a:defRPr b="0" sz="1188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[:alnum:]</a:t>
              </a:r>
            </a:p>
          </p:txBody>
        </p:sp>
        <p:sp>
          <p:nvSpPr>
            <p:cNvPr id="939" name="Rectangle"/>
            <p:cNvSpPr/>
            <p:nvPr/>
          </p:nvSpPr>
          <p:spPr>
            <a:xfrm>
              <a:off x="141789" y="1630710"/>
              <a:ext cx="2453650" cy="87663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0" name="[:punct:]"/>
            <p:cNvSpPr txBox="1"/>
            <p:nvPr/>
          </p:nvSpPr>
          <p:spPr>
            <a:xfrm>
              <a:off x="1069404" y="16479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[:punct:]</a:t>
              </a:r>
            </a:p>
          </p:txBody>
        </p:sp>
        <p:graphicFrame>
          <p:nvGraphicFramePr>
            <p:cNvPr id="941" name="Table"/>
            <p:cNvGraphicFramePr/>
            <p:nvPr/>
          </p:nvGraphicFramePr>
          <p:xfrm>
            <a:off x="224828" y="1949427"/>
            <a:ext cx="2835984" cy="14404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,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: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|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/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`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 =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*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+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-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^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_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~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"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'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[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]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&lt;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&gt;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@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#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$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42" name="[:graph:]"/>
            <p:cNvSpPr txBox="1"/>
            <p:nvPr/>
          </p:nvSpPr>
          <p:spPr>
            <a:xfrm>
              <a:off x="1069404" y="13533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[:graph:]</a:t>
              </a:r>
            </a:p>
          </p:txBody>
        </p:sp>
        <p:sp>
          <p:nvSpPr>
            <p:cNvPr id="943" name="."/>
            <p:cNvSpPr txBox="1"/>
            <p:nvPr/>
          </p:nvSpPr>
          <p:spPr>
            <a:xfrm>
              <a:off x="1024163" y="53415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944" name="Rectangle"/>
            <p:cNvSpPr/>
            <p:nvPr/>
          </p:nvSpPr>
          <p:spPr>
            <a:xfrm>
              <a:off x="149826" y="0"/>
              <a:ext cx="1086105" cy="1290762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5" name="Rectangle"/>
            <p:cNvSpPr/>
            <p:nvPr/>
          </p:nvSpPr>
          <p:spPr>
            <a:xfrm>
              <a:off x="226026" y="532078"/>
              <a:ext cx="933705" cy="70166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6" name="[:blank:]"/>
            <p:cNvSpPr txBox="1"/>
            <p:nvPr/>
          </p:nvSpPr>
          <p:spPr>
            <a:xfrm>
              <a:off x="394454" y="537430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[:blank:]</a:t>
              </a:r>
            </a:p>
          </p:txBody>
        </p:sp>
        <p:sp>
          <p:nvSpPr>
            <p:cNvPr id="947" name="[:space:]"/>
            <p:cNvSpPr txBox="1"/>
            <p:nvPr/>
          </p:nvSpPr>
          <p:spPr>
            <a:xfrm>
              <a:off x="394454" y="177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[:space:]</a:t>
              </a:r>
            </a:p>
          </p:txBody>
        </p:sp>
        <p:sp>
          <p:nvSpPr>
            <p:cNvPr id="948" name="Rectangle"/>
            <p:cNvSpPr/>
            <p:nvPr/>
          </p:nvSpPr>
          <p:spPr>
            <a:xfrm>
              <a:off x="306485" y="757689"/>
              <a:ext cx="1524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9" name="Rectangle"/>
            <p:cNvSpPr/>
            <p:nvPr/>
          </p:nvSpPr>
          <p:spPr>
            <a:xfrm>
              <a:off x="306485" y="980052"/>
              <a:ext cx="3556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0" name="space"/>
            <p:cNvSpPr txBox="1"/>
            <p:nvPr/>
          </p:nvSpPr>
          <p:spPr>
            <a:xfrm>
              <a:off x="593747" y="744989"/>
              <a:ext cx="4584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951" name="tab"/>
            <p:cNvSpPr txBox="1"/>
            <p:nvPr/>
          </p:nvSpPr>
          <p:spPr>
            <a:xfrm>
              <a:off x="726906" y="980052"/>
              <a:ext cx="30609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tab</a:t>
              </a:r>
            </a:p>
          </p:txBody>
        </p:sp>
        <p:sp>
          <p:nvSpPr>
            <p:cNvPr id="952" name="new line"/>
            <p:cNvSpPr txBox="1"/>
            <p:nvPr/>
          </p:nvSpPr>
          <p:spPr>
            <a:xfrm>
              <a:off x="353788" y="207001"/>
              <a:ext cx="6984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new line</a:t>
              </a:r>
            </a:p>
          </p:txBody>
        </p:sp>
        <p:sp>
          <p:nvSpPr>
            <p:cNvPr id="953" name=""/>
            <p:cNvSpPr txBox="1"/>
            <p:nvPr/>
          </p:nvSpPr>
          <p:spPr>
            <a:xfrm rot="5400000">
              <a:off x="170103" y="149467"/>
              <a:ext cx="247027" cy="43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defTabSz="457200">
                <a:lnSpc>
                  <a:spcPts val="2800"/>
                </a:lnSpc>
                <a:spcBef>
                  <a:spcPts val="0"/>
                </a:spcBef>
                <a:defRPr b="0">
                  <a:solidFill>
                    <a:srgbClr val="333333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</a:t>
              </a:r>
            </a:p>
          </p:txBody>
        </p:sp>
        <p:sp>
          <p:nvSpPr>
            <p:cNvPr id="954" name="Line"/>
            <p:cNvSpPr/>
            <p:nvPr/>
          </p:nvSpPr>
          <p:spPr>
            <a:xfrm>
              <a:off x="153276" y="473582"/>
              <a:ext cx="1079205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956" name="stringr.png" descr="string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957" name="Rectangle"/>
          <p:cNvSpPr/>
          <p:nvPr/>
        </p:nvSpPr>
        <p:spPr>
          <a:xfrm>
            <a:off x="10071445" y="8113477"/>
            <a:ext cx="496591" cy="1713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958" name="Table"/>
          <p:cNvGraphicFramePr/>
          <p:nvPr/>
        </p:nvGraphicFramePr>
        <p:xfrm>
          <a:off x="10070812" y="69914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306714"/>
                <a:gridCol w="1024685"/>
                <a:gridCol w="635000"/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zero or one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quant("a?")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zero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quant("a*")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one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quant("a+")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sym typeface="Source Sans Pro"/>
                        </a:defRPr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sym typeface="Source Sans Pro"/>
                        </a:defRPr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sym typeface="Source Sans Pro"/>
                        </a:defRPr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quant("a{2,4}")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59" name="..."/>
          <p:cNvSpPr txBox="1"/>
          <p:nvPr/>
        </p:nvSpPr>
        <p:spPr>
          <a:xfrm>
            <a:off x="9280320" y="8101692"/>
            <a:ext cx="235684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960" name="m"/>
          <p:cNvSpPr txBox="1"/>
          <p:nvPr/>
        </p:nvSpPr>
        <p:spPr>
          <a:xfrm>
            <a:off x="9481579" y="8095689"/>
            <a:ext cx="248181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m</a:t>
            </a:r>
          </a:p>
        </p:txBody>
      </p:sp>
      <p:grpSp>
        <p:nvGrpSpPr>
          <p:cNvPr id="1043" name="Group"/>
          <p:cNvGrpSpPr/>
          <p:nvPr/>
        </p:nvGrpSpPr>
        <p:grpSpPr>
          <a:xfrm>
            <a:off x="3721787" y="1367696"/>
            <a:ext cx="9937758" cy="6974086"/>
            <a:chOff x="12700" y="12700"/>
            <a:chExt cx="9937757" cy="6974085"/>
          </a:xfrm>
        </p:grpSpPr>
        <p:sp>
          <p:nvSpPr>
            <p:cNvPr id="961" name="Rectangle"/>
            <p:cNvSpPr/>
            <p:nvPr/>
          </p:nvSpPr>
          <p:spPr>
            <a:xfrm>
              <a:off x="623138" y="306081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2" name="Rectangle"/>
            <p:cNvSpPr/>
            <p:nvPr/>
          </p:nvSpPr>
          <p:spPr>
            <a:xfrm>
              <a:off x="623138" y="498405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3" name="Rectangle"/>
            <p:cNvSpPr/>
            <p:nvPr/>
          </p:nvSpPr>
          <p:spPr>
            <a:xfrm>
              <a:off x="623138" y="690729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4" name="Rectangle"/>
            <p:cNvSpPr/>
            <p:nvPr/>
          </p:nvSpPr>
          <p:spPr>
            <a:xfrm>
              <a:off x="623138" y="883053"/>
              <a:ext cx="145753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5" name="Rectangle"/>
            <p:cNvSpPr/>
            <p:nvPr/>
          </p:nvSpPr>
          <p:spPr>
            <a:xfrm>
              <a:off x="623138" y="1075377"/>
              <a:ext cx="145753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6" name="Rectangle"/>
            <p:cNvSpPr/>
            <p:nvPr/>
          </p:nvSpPr>
          <p:spPr>
            <a:xfrm>
              <a:off x="623138" y="1267701"/>
              <a:ext cx="145753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7" name="Rectangle"/>
            <p:cNvSpPr/>
            <p:nvPr/>
          </p:nvSpPr>
          <p:spPr>
            <a:xfrm>
              <a:off x="623138" y="1460024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8" name="Rectangle"/>
            <p:cNvSpPr/>
            <p:nvPr/>
          </p:nvSpPr>
          <p:spPr>
            <a:xfrm>
              <a:off x="623138" y="1652348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9" name="Rectangle"/>
            <p:cNvSpPr/>
            <p:nvPr/>
          </p:nvSpPr>
          <p:spPr>
            <a:xfrm>
              <a:off x="623138" y="1844672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0" name="Rectangle"/>
            <p:cNvSpPr/>
            <p:nvPr/>
          </p:nvSpPr>
          <p:spPr>
            <a:xfrm>
              <a:off x="623138" y="2036996"/>
              <a:ext cx="1838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1" name="Rectangle"/>
            <p:cNvSpPr/>
            <p:nvPr/>
          </p:nvSpPr>
          <p:spPr>
            <a:xfrm>
              <a:off x="623138" y="2229320"/>
              <a:ext cx="1838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2" name="Rectangle"/>
            <p:cNvSpPr/>
            <p:nvPr/>
          </p:nvSpPr>
          <p:spPr>
            <a:xfrm>
              <a:off x="623138" y="2421644"/>
              <a:ext cx="1838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3" name="Rectangle"/>
            <p:cNvSpPr/>
            <p:nvPr/>
          </p:nvSpPr>
          <p:spPr>
            <a:xfrm>
              <a:off x="623138" y="2613968"/>
              <a:ext cx="183853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4" name="Rectangle"/>
            <p:cNvSpPr/>
            <p:nvPr/>
          </p:nvSpPr>
          <p:spPr>
            <a:xfrm>
              <a:off x="623138" y="2806292"/>
              <a:ext cx="183853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5" name="Rectangle"/>
            <p:cNvSpPr/>
            <p:nvPr/>
          </p:nvSpPr>
          <p:spPr>
            <a:xfrm>
              <a:off x="623138" y="2998616"/>
              <a:ext cx="183853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6" name="Rectangle"/>
            <p:cNvSpPr/>
            <p:nvPr/>
          </p:nvSpPr>
          <p:spPr>
            <a:xfrm>
              <a:off x="623138" y="3190940"/>
              <a:ext cx="52070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7" name="Rectangle"/>
            <p:cNvSpPr/>
            <p:nvPr/>
          </p:nvSpPr>
          <p:spPr>
            <a:xfrm>
              <a:off x="623138" y="3383263"/>
              <a:ext cx="6096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8" name="Rectangle"/>
            <p:cNvSpPr/>
            <p:nvPr/>
          </p:nvSpPr>
          <p:spPr>
            <a:xfrm>
              <a:off x="623138" y="3575587"/>
              <a:ext cx="6096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9" name="Rectangle"/>
            <p:cNvSpPr/>
            <p:nvPr/>
          </p:nvSpPr>
          <p:spPr>
            <a:xfrm>
              <a:off x="623138" y="3767911"/>
              <a:ext cx="603945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0" name="Rectangle"/>
            <p:cNvSpPr/>
            <p:nvPr/>
          </p:nvSpPr>
          <p:spPr>
            <a:xfrm>
              <a:off x="623138" y="3960235"/>
              <a:ext cx="629345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1" name="Rectangle"/>
            <p:cNvSpPr/>
            <p:nvPr/>
          </p:nvSpPr>
          <p:spPr>
            <a:xfrm>
              <a:off x="623138" y="4152559"/>
              <a:ext cx="603945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2" name="Rectangle"/>
            <p:cNvSpPr/>
            <p:nvPr/>
          </p:nvSpPr>
          <p:spPr>
            <a:xfrm>
              <a:off x="623138" y="4344883"/>
              <a:ext cx="603945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3" name="Rectangle"/>
            <p:cNvSpPr/>
            <p:nvPr/>
          </p:nvSpPr>
          <p:spPr>
            <a:xfrm>
              <a:off x="623138" y="4537207"/>
              <a:ext cx="603945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4" name="Rectangle"/>
            <p:cNvSpPr/>
            <p:nvPr/>
          </p:nvSpPr>
          <p:spPr>
            <a:xfrm>
              <a:off x="623138" y="4729530"/>
              <a:ext cx="603945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5" name="Rectangle"/>
            <p:cNvSpPr/>
            <p:nvPr/>
          </p:nvSpPr>
          <p:spPr>
            <a:xfrm>
              <a:off x="623138" y="4921854"/>
              <a:ext cx="1397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6" name="Rectangle"/>
            <p:cNvSpPr/>
            <p:nvPr/>
          </p:nvSpPr>
          <p:spPr>
            <a:xfrm>
              <a:off x="6043392" y="4342674"/>
              <a:ext cx="394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7" name="Rectangle"/>
            <p:cNvSpPr/>
            <p:nvPr/>
          </p:nvSpPr>
          <p:spPr>
            <a:xfrm>
              <a:off x="5443317" y="4342674"/>
              <a:ext cx="2552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8" name="Rectangle"/>
            <p:cNvSpPr/>
            <p:nvPr/>
          </p:nvSpPr>
          <p:spPr>
            <a:xfrm>
              <a:off x="5186142" y="4342674"/>
              <a:ext cx="2298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9" name="Rectangle"/>
            <p:cNvSpPr/>
            <p:nvPr/>
          </p:nvSpPr>
          <p:spPr>
            <a:xfrm>
              <a:off x="5730655" y="4342674"/>
              <a:ext cx="217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0" name="Rectangle"/>
            <p:cNvSpPr/>
            <p:nvPr/>
          </p:nvSpPr>
          <p:spPr>
            <a:xfrm>
              <a:off x="6044980" y="4156207"/>
              <a:ext cx="3949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1" name="Rectangle"/>
            <p:cNvSpPr/>
            <p:nvPr/>
          </p:nvSpPr>
          <p:spPr>
            <a:xfrm>
              <a:off x="5444905" y="3963883"/>
              <a:ext cx="2552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2" name="Rectangle"/>
            <p:cNvSpPr/>
            <p:nvPr/>
          </p:nvSpPr>
          <p:spPr>
            <a:xfrm>
              <a:off x="5187730" y="3963883"/>
              <a:ext cx="2298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3" name="Rectangle"/>
            <p:cNvSpPr/>
            <p:nvPr/>
          </p:nvSpPr>
          <p:spPr>
            <a:xfrm>
              <a:off x="5732242" y="3963883"/>
              <a:ext cx="2171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4" name="Rectangle"/>
            <p:cNvSpPr/>
            <p:nvPr/>
          </p:nvSpPr>
          <p:spPr>
            <a:xfrm>
              <a:off x="5443317" y="3771559"/>
              <a:ext cx="2552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5" name="Rectangle"/>
            <p:cNvSpPr/>
            <p:nvPr/>
          </p:nvSpPr>
          <p:spPr>
            <a:xfrm>
              <a:off x="5187730" y="3581385"/>
              <a:ext cx="2298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6" name="Rectangle"/>
            <p:cNvSpPr/>
            <p:nvPr/>
          </p:nvSpPr>
          <p:spPr>
            <a:xfrm>
              <a:off x="5443317" y="3386911"/>
              <a:ext cx="2552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7" name="Rectangle"/>
            <p:cNvSpPr/>
            <p:nvPr/>
          </p:nvSpPr>
          <p:spPr>
            <a:xfrm>
              <a:off x="5186142" y="3386911"/>
              <a:ext cx="2298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8" name="Rectangle"/>
            <p:cNvSpPr/>
            <p:nvPr/>
          </p:nvSpPr>
          <p:spPr>
            <a:xfrm>
              <a:off x="5732242" y="3194587"/>
              <a:ext cx="217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9" name="Rectangle"/>
            <p:cNvSpPr/>
            <p:nvPr/>
          </p:nvSpPr>
          <p:spPr>
            <a:xfrm>
              <a:off x="5173442" y="3002263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0" name="Rectangle"/>
            <p:cNvSpPr/>
            <p:nvPr/>
          </p:nvSpPr>
          <p:spPr>
            <a:xfrm>
              <a:off x="5398867" y="3004012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1" name="Rectangle"/>
            <p:cNvSpPr/>
            <p:nvPr/>
          </p:nvSpPr>
          <p:spPr>
            <a:xfrm>
              <a:off x="5436967" y="3004012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2" name="Rectangle"/>
            <p:cNvSpPr/>
            <p:nvPr/>
          </p:nvSpPr>
          <p:spPr>
            <a:xfrm>
              <a:off x="5690967" y="3004012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3" name="Rectangle"/>
            <p:cNvSpPr/>
            <p:nvPr/>
          </p:nvSpPr>
          <p:spPr>
            <a:xfrm>
              <a:off x="5738592" y="3002263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4" name="Rectangle"/>
            <p:cNvSpPr/>
            <p:nvPr/>
          </p:nvSpPr>
          <p:spPr>
            <a:xfrm>
              <a:off x="5957667" y="3004012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5" name="Rectangle"/>
            <p:cNvSpPr/>
            <p:nvPr/>
          </p:nvSpPr>
          <p:spPr>
            <a:xfrm>
              <a:off x="5732242" y="2808116"/>
              <a:ext cx="2298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6" name="Rectangle"/>
            <p:cNvSpPr/>
            <p:nvPr/>
          </p:nvSpPr>
          <p:spPr>
            <a:xfrm>
              <a:off x="5443317" y="2808116"/>
              <a:ext cx="2552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7" name="Rectangle"/>
            <p:cNvSpPr/>
            <p:nvPr/>
          </p:nvSpPr>
          <p:spPr>
            <a:xfrm>
              <a:off x="5176617" y="2808116"/>
              <a:ext cx="2298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8" name="Rectangle"/>
            <p:cNvSpPr/>
            <p:nvPr/>
          </p:nvSpPr>
          <p:spPr>
            <a:xfrm>
              <a:off x="6449792" y="2425292"/>
              <a:ext cx="139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9" name="Rectangle"/>
            <p:cNvSpPr/>
            <p:nvPr/>
          </p:nvSpPr>
          <p:spPr>
            <a:xfrm>
              <a:off x="5960842" y="2425292"/>
              <a:ext cx="901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0" name="Rectangle"/>
            <p:cNvSpPr/>
            <p:nvPr/>
          </p:nvSpPr>
          <p:spPr>
            <a:xfrm>
              <a:off x="5697317" y="2425292"/>
              <a:ext cx="393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1" name="Rectangle"/>
            <p:cNvSpPr/>
            <p:nvPr/>
          </p:nvSpPr>
          <p:spPr>
            <a:xfrm>
              <a:off x="5398867" y="2425292"/>
              <a:ext cx="393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2" name="Rectangle"/>
            <p:cNvSpPr/>
            <p:nvPr/>
          </p:nvSpPr>
          <p:spPr>
            <a:xfrm>
              <a:off x="5729067" y="2613968"/>
              <a:ext cx="2298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3" name="Rectangle"/>
            <p:cNvSpPr/>
            <p:nvPr/>
          </p:nvSpPr>
          <p:spPr>
            <a:xfrm>
              <a:off x="5960842" y="2229320"/>
              <a:ext cx="90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4" name="Rectangle"/>
            <p:cNvSpPr/>
            <p:nvPr/>
          </p:nvSpPr>
          <p:spPr>
            <a:xfrm>
              <a:off x="5176617" y="4912593"/>
              <a:ext cx="12585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5" name="Rectangle"/>
            <p:cNvSpPr/>
            <p:nvPr/>
          </p:nvSpPr>
          <p:spPr>
            <a:xfrm>
              <a:off x="6379942" y="1844672"/>
              <a:ext cx="520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6" name="Rectangle"/>
            <p:cNvSpPr/>
            <p:nvPr/>
          </p:nvSpPr>
          <p:spPr>
            <a:xfrm>
              <a:off x="6336550" y="1652348"/>
              <a:ext cx="520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7" name="Rectangle"/>
            <p:cNvSpPr/>
            <p:nvPr/>
          </p:nvSpPr>
          <p:spPr>
            <a:xfrm>
              <a:off x="6294217" y="1460024"/>
              <a:ext cx="520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8" name="Rectangle"/>
            <p:cNvSpPr/>
            <p:nvPr/>
          </p:nvSpPr>
          <p:spPr>
            <a:xfrm>
              <a:off x="6249767" y="1267701"/>
              <a:ext cx="520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9" name="Rectangle"/>
            <p:cNvSpPr/>
            <p:nvPr/>
          </p:nvSpPr>
          <p:spPr>
            <a:xfrm>
              <a:off x="6186267" y="1075377"/>
              <a:ext cx="647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0" name="Rectangle"/>
            <p:cNvSpPr/>
            <p:nvPr/>
          </p:nvSpPr>
          <p:spPr>
            <a:xfrm>
              <a:off x="6135467" y="883793"/>
              <a:ext cx="647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1" name="Rectangle"/>
            <p:cNvSpPr/>
            <p:nvPr/>
          </p:nvSpPr>
          <p:spPr>
            <a:xfrm>
              <a:off x="6084667" y="690729"/>
              <a:ext cx="520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2" name="Rectangle"/>
            <p:cNvSpPr/>
            <p:nvPr/>
          </p:nvSpPr>
          <p:spPr>
            <a:xfrm>
              <a:off x="6050800" y="498405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3" name="Rectangle"/>
            <p:cNvSpPr/>
            <p:nvPr/>
          </p:nvSpPr>
          <p:spPr>
            <a:xfrm>
              <a:off x="5182967" y="306081"/>
              <a:ext cx="647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4" name="Rectangle"/>
            <p:cNvSpPr/>
            <p:nvPr/>
          </p:nvSpPr>
          <p:spPr>
            <a:xfrm>
              <a:off x="6449792" y="2037736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5" name="Rectangle"/>
            <p:cNvSpPr/>
            <p:nvPr/>
          </p:nvSpPr>
          <p:spPr>
            <a:xfrm>
              <a:off x="6445030" y="4537825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6" name="Rectangle"/>
            <p:cNvSpPr/>
            <p:nvPr/>
          </p:nvSpPr>
          <p:spPr>
            <a:xfrm>
              <a:off x="5956080" y="4537825"/>
              <a:ext cx="90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7" name="Rectangle"/>
            <p:cNvSpPr/>
            <p:nvPr/>
          </p:nvSpPr>
          <p:spPr>
            <a:xfrm>
              <a:off x="5692555" y="4537825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8" name="Rectangle"/>
            <p:cNvSpPr/>
            <p:nvPr/>
          </p:nvSpPr>
          <p:spPr>
            <a:xfrm>
              <a:off x="5406805" y="4537825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9" name="Rectangle"/>
            <p:cNvSpPr/>
            <p:nvPr/>
          </p:nvSpPr>
          <p:spPr>
            <a:xfrm>
              <a:off x="5956080" y="4728325"/>
              <a:ext cx="90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0" name="Rectangle"/>
            <p:cNvSpPr/>
            <p:nvPr/>
          </p:nvSpPr>
          <p:spPr>
            <a:xfrm>
              <a:off x="5692555" y="4728325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1" name="Rectangle"/>
            <p:cNvSpPr/>
            <p:nvPr/>
          </p:nvSpPr>
          <p:spPr>
            <a:xfrm>
              <a:off x="5406805" y="4728325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032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08269"/>
                  <a:gridCol w="858217"/>
                  <a:gridCol w="2351143"/>
                  <a:gridCol w="1326119"/>
                  <a:gridCol w="1371600"/>
                </a:tblGrid>
                <a:tr h="2808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a 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new line (return)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any whitespace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any digit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any word character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word boundaries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[:digit:]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digits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[:alpha:]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[:lower:]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lowercase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[:upper:]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uppercase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[:alnum:]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letters and numbers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[:punct:]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[:graph:]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letters, numbers, and 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[:space:]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space characters (i.e. \s)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[:blank:]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space and tab (but not new line)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every character except a new line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033" name="1 Many base R functions require classes to be wrapped in a second set of [ ], e.g.  [[:digit:]]"/>
            <p:cNvSpPr txBox="1"/>
            <p:nvPr/>
          </p:nvSpPr>
          <p:spPr>
            <a:xfrm>
              <a:off x="956106" y="5117730"/>
              <a:ext cx="5491245" cy="248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1034" name="1"/>
            <p:cNvSpPr txBox="1"/>
            <p:nvPr/>
          </p:nvSpPr>
          <p:spPr>
            <a:xfrm>
              <a:off x="1111625" y="30805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35" name="1"/>
            <p:cNvSpPr txBox="1"/>
            <p:nvPr/>
          </p:nvSpPr>
          <p:spPr>
            <a:xfrm>
              <a:off x="1200525" y="32710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36" name="1"/>
            <p:cNvSpPr txBox="1"/>
            <p:nvPr/>
          </p:nvSpPr>
          <p:spPr>
            <a:xfrm>
              <a:off x="1200525" y="34615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37" name="1"/>
            <p:cNvSpPr txBox="1"/>
            <p:nvPr/>
          </p:nvSpPr>
          <p:spPr>
            <a:xfrm>
              <a:off x="1206468" y="3659327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38" name="1"/>
            <p:cNvSpPr txBox="1"/>
            <p:nvPr/>
          </p:nvSpPr>
          <p:spPr>
            <a:xfrm>
              <a:off x="1216574" y="3850375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39" name="1"/>
            <p:cNvSpPr txBox="1"/>
            <p:nvPr/>
          </p:nvSpPr>
          <p:spPr>
            <a:xfrm>
              <a:off x="1193768" y="4044645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40" name="1"/>
            <p:cNvSpPr txBox="1"/>
            <p:nvPr/>
          </p:nvSpPr>
          <p:spPr>
            <a:xfrm>
              <a:off x="1193768" y="4232354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41" name="1"/>
            <p:cNvSpPr txBox="1"/>
            <p:nvPr/>
          </p:nvSpPr>
          <p:spPr>
            <a:xfrm>
              <a:off x="1193768" y="4426864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42" name="1"/>
            <p:cNvSpPr txBox="1"/>
            <p:nvPr/>
          </p:nvSpPr>
          <p:spPr>
            <a:xfrm>
              <a:off x="1193768" y="4619968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2" name="Group"/>
          <p:cNvGrpSpPr/>
          <p:nvPr/>
        </p:nvGrpSpPr>
        <p:grpSpPr>
          <a:xfrm>
            <a:off x="8876650" y="7183906"/>
            <a:ext cx="1001367" cy="152401"/>
            <a:chOff x="0" y="0"/>
            <a:chExt cx="1001366" cy="152400"/>
          </a:xfrm>
        </p:grpSpPr>
        <p:sp>
          <p:nvSpPr>
            <p:cNvPr id="1046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7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8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9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0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1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8876650" y="7376297"/>
            <a:ext cx="1001367" cy="152401"/>
            <a:chOff x="0" y="0"/>
            <a:chExt cx="1001366" cy="152400"/>
          </a:xfrm>
        </p:grpSpPr>
        <p:sp>
          <p:nvSpPr>
            <p:cNvPr id="1053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4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5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6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7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8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60" name="Rectangle"/>
          <p:cNvSpPr/>
          <p:nvPr/>
        </p:nvSpPr>
        <p:spPr>
          <a:xfrm>
            <a:off x="9292390" y="7149148"/>
            <a:ext cx="607069" cy="452041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072" name="Group"/>
          <p:cNvGrpSpPr/>
          <p:nvPr/>
        </p:nvGrpSpPr>
        <p:grpSpPr>
          <a:xfrm>
            <a:off x="8869839" y="7682939"/>
            <a:ext cx="1016307" cy="293975"/>
            <a:chOff x="0" y="0"/>
            <a:chExt cx="1016306" cy="293974"/>
          </a:xfrm>
        </p:grpSpPr>
        <p:grpSp>
          <p:nvGrpSpPr>
            <p:cNvPr id="1067" name="Group"/>
            <p:cNvGrpSpPr/>
            <p:nvPr/>
          </p:nvGrpSpPr>
          <p:grpSpPr>
            <a:xfrm>
              <a:off x="14940" y="78139"/>
              <a:ext cx="1001367" cy="152401"/>
              <a:chOff x="0" y="0"/>
              <a:chExt cx="1001366" cy="152400"/>
            </a:xfrm>
          </p:grpSpPr>
          <p:sp>
            <p:nvSpPr>
              <p:cNvPr id="1061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2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3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4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5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6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68" name="2"/>
            <p:cNvSpPr txBox="1"/>
            <p:nvPr/>
          </p:nvSpPr>
          <p:spPr>
            <a:xfrm>
              <a:off x="217947" y="6002"/>
              <a:ext cx="19127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69" name="..."/>
            <p:cNvSpPr txBox="1"/>
            <p:nvPr/>
          </p:nvSpPr>
          <p:spPr>
            <a:xfrm>
              <a:off x="410481" y="6002"/>
              <a:ext cx="22619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070" name="1"/>
            <p:cNvSpPr txBox="1"/>
            <p:nvPr/>
          </p:nvSpPr>
          <p:spPr>
            <a:xfrm>
              <a:off x="0" y="7033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71" name="n"/>
            <p:cNvSpPr txBox="1"/>
            <p:nvPr/>
          </p:nvSpPr>
          <p:spPr>
            <a:xfrm>
              <a:off x="624440" y="0"/>
              <a:ext cx="198257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1083" name="Group"/>
          <p:cNvGrpSpPr/>
          <p:nvPr/>
        </p:nvGrpSpPr>
        <p:grpSpPr>
          <a:xfrm>
            <a:off x="8884779" y="7873439"/>
            <a:ext cx="1001367" cy="292944"/>
            <a:chOff x="0" y="0"/>
            <a:chExt cx="1001366" cy="292943"/>
          </a:xfrm>
        </p:grpSpPr>
        <p:grpSp>
          <p:nvGrpSpPr>
            <p:cNvPr id="1079" name="Group"/>
            <p:cNvGrpSpPr/>
            <p:nvPr/>
          </p:nvGrpSpPr>
          <p:grpSpPr>
            <a:xfrm>
              <a:off x="0" y="80029"/>
              <a:ext cx="1001367" cy="152402"/>
              <a:chOff x="0" y="0"/>
              <a:chExt cx="1001366" cy="152400"/>
            </a:xfrm>
          </p:grpSpPr>
          <p:sp>
            <p:nvSpPr>
              <p:cNvPr id="1073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4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5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6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7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8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80" name="n"/>
            <p:cNvSpPr txBox="1"/>
            <p:nvPr/>
          </p:nvSpPr>
          <p:spPr>
            <a:xfrm>
              <a:off x="203007" y="6002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081" name="..."/>
            <p:cNvSpPr txBox="1"/>
            <p:nvPr/>
          </p:nvSpPr>
          <p:spPr>
            <a:xfrm>
              <a:off x="395540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082" name="m"/>
            <p:cNvSpPr txBox="1"/>
            <p:nvPr/>
          </p:nvSpPr>
          <p:spPr>
            <a:xfrm>
              <a:off x="596800" y="0"/>
              <a:ext cx="237652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</p:grpSp>
      <p:sp>
        <p:nvSpPr>
          <p:cNvPr id="1084" name="Rectangle"/>
          <p:cNvSpPr/>
          <p:nvPr/>
        </p:nvSpPr>
        <p:spPr>
          <a:xfrm flipH="1">
            <a:off x="8814533" y="7765860"/>
            <a:ext cx="420391" cy="474418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85" name="Rectangle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86" name="Rectangle"/>
          <p:cNvSpPr/>
          <p:nvPr/>
        </p:nvSpPr>
        <p:spPr>
          <a:xfrm>
            <a:off x="10071445" y="7212506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87" name="Rectangle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88" name="Rectangle"/>
          <p:cNvSpPr/>
          <p:nvPr/>
        </p:nvSpPr>
        <p:spPr>
          <a:xfrm>
            <a:off x="10071445" y="7576377"/>
            <a:ext cx="280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89" name="Rectangle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0" name="Rectangle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1" name="Rectangle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2" name="Rectangle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3" name="Rectangle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4" name="Rectangle"/>
          <p:cNvSpPr/>
          <p:nvPr/>
        </p:nvSpPr>
        <p:spPr>
          <a:xfrm>
            <a:off x="13430036" y="7766347"/>
            <a:ext cx="204490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5" name="Rectangle"/>
          <p:cNvSpPr/>
          <p:nvPr/>
        </p:nvSpPr>
        <p:spPr>
          <a:xfrm>
            <a:off x="13430036" y="7584769"/>
            <a:ext cx="128290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6" name="Rectangle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7" name="Rectangle"/>
          <p:cNvSpPr/>
          <p:nvPr/>
        </p:nvSpPr>
        <p:spPr>
          <a:xfrm>
            <a:off x="13429391" y="7216908"/>
            <a:ext cx="204490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8" name="Rectangle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9" name="Rectangle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0" name="Rectangle"/>
          <p:cNvSpPr/>
          <p:nvPr/>
        </p:nvSpPr>
        <p:spPr>
          <a:xfrm>
            <a:off x="13252236" y="7766347"/>
            <a:ext cx="128290" cy="144380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1" name="Rectangle"/>
          <p:cNvSpPr/>
          <p:nvPr/>
        </p:nvSpPr>
        <p:spPr>
          <a:xfrm>
            <a:off x="13252236" y="7584769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2" name="Rectangle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3" name="Rectangle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4" name="Rectangle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5" name="Rectangle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6" name="Rectangle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7" name="Rectangle"/>
          <p:cNvSpPr/>
          <p:nvPr/>
        </p:nvSpPr>
        <p:spPr>
          <a:xfrm>
            <a:off x="13137291" y="7216908"/>
            <a:ext cx="64790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8" name="Rectangle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109" name="Table"/>
          <p:cNvGraphicFramePr/>
          <p:nvPr/>
        </p:nvGraphicFramePr>
        <p:xfrm>
          <a:off x="10070812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306714"/>
                <a:gridCol w="1024685"/>
                <a:gridCol w="635000"/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one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quant("a?")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quant("a*")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quant("a+")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quant("a{2,4}")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113" name="Group"/>
          <p:cNvGrpSpPr/>
          <p:nvPr/>
        </p:nvGrpSpPr>
        <p:grpSpPr>
          <a:xfrm>
            <a:off x="8867152" y="9599628"/>
            <a:ext cx="4806968" cy="787401"/>
            <a:chOff x="12700" y="12700"/>
            <a:chExt cx="4806967" cy="787400"/>
          </a:xfrm>
        </p:grpSpPr>
        <p:sp>
          <p:nvSpPr>
            <p:cNvPr id="1110" name="Rectangle"/>
            <p:cNvSpPr/>
            <p:nvPr/>
          </p:nvSpPr>
          <p:spPr>
            <a:xfrm>
              <a:off x="4239033" y="449481"/>
              <a:ext cx="280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1" name="Square"/>
            <p:cNvSpPr/>
            <p:nvPr/>
          </p:nvSpPr>
          <p:spPr>
            <a:xfrm>
              <a:off x="657633" y="449481"/>
              <a:ext cx="153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112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(the result is the same as ref("abba"))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\\1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abbaab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grpSp>
        <p:nvGrpSpPr>
          <p:cNvPr id="1123" name="Group"/>
          <p:cNvGrpSpPr/>
          <p:nvPr/>
        </p:nvGrpSpPr>
        <p:grpSpPr>
          <a:xfrm>
            <a:off x="5212345" y="9269428"/>
            <a:ext cx="9937759" cy="6974086"/>
            <a:chOff x="12700" y="12700"/>
            <a:chExt cx="9937757" cy="6974085"/>
          </a:xfrm>
        </p:grpSpPr>
        <p:sp>
          <p:nvSpPr>
            <p:cNvPr id="1114" name="Rectangle"/>
            <p:cNvSpPr/>
            <p:nvPr/>
          </p:nvSpPr>
          <p:spPr>
            <a:xfrm>
              <a:off x="3063764" y="58659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5" name="Rectangle"/>
            <p:cNvSpPr/>
            <p:nvPr/>
          </p:nvSpPr>
          <p:spPr>
            <a:xfrm>
              <a:off x="3057414" y="220371"/>
              <a:ext cx="635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6" name="Rectangle"/>
            <p:cNvSpPr/>
            <p:nvPr/>
          </p:nvSpPr>
          <p:spPr>
            <a:xfrm>
              <a:off x="3200677" y="40693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7" name="Rectangle"/>
            <p:cNvSpPr/>
            <p:nvPr/>
          </p:nvSpPr>
          <p:spPr>
            <a:xfrm>
              <a:off x="25209" y="220371"/>
              <a:ext cx="382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8" name="Rectangle"/>
            <p:cNvSpPr/>
            <p:nvPr/>
          </p:nvSpPr>
          <p:spPr>
            <a:xfrm>
              <a:off x="25209" y="400030"/>
              <a:ext cx="306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9" name="Rectangle"/>
            <p:cNvSpPr/>
            <p:nvPr/>
          </p:nvSpPr>
          <p:spPr>
            <a:xfrm>
              <a:off x="25209" y="586596"/>
              <a:ext cx="483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0" name="Rectangle"/>
            <p:cNvSpPr/>
            <p:nvPr/>
          </p:nvSpPr>
          <p:spPr>
            <a:xfrm>
              <a:off x="3200677" y="769709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1" name="Rectangle"/>
            <p:cNvSpPr/>
            <p:nvPr/>
          </p:nvSpPr>
          <p:spPr>
            <a:xfrm>
              <a:off x="25209" y="769709"/>
              <a:ext cx="4584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122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44381"/>
                  <a:gridCol w="1087892"/>
                  <a:gridCol w="444500"/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look("a(?=c)")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look("a(?!c)")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look("(?&lt;=b)a")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look("(?&lt;!b)a")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1124" name="Rectangle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25" name="Rectangle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26" name="Rectangle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27" name="Rectangle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128" name="Table"/>
          <p:cNvGraphicFramePr/>
          <p:nvPr/>
        </p:nvGraphicFramePr>
        <p:xfrm>
          <a:off x="5212345" y="8203251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39593"/>
                <a:gridCol w="1088123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start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anchor("^a")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$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end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anchor("a$")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29" name="Rectangle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0" name="Rectangle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1" name="Rectangle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2" name="Rectangle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3" name="Rectangle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4" name="Rectangle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5" name="Rectangle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6" name="Rectangle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7" name="Square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8" name="Square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139" name="Table"/>
          <p:cNvGraphicFramePr/>
          <p:nvPr/>
        </p:nvGraphicFramePr>
        <p:xfrm>
          <a:off x="5225045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43000"/>
                <a:gridCol w="1092200"/>
                <a:gridCol w="446791"/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</a:t>
                      </a: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|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or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alt("ab|d")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of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anything but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alt("[^abe]")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range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alt("[a-c]")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40" name="Group"/>
          <p:cNvSpPr/>
          <p:nvPr/>
        </p:nvSpPr>
        <p:spPr>
          <a:xfrm>
            <a:off x="311778" y="6044802"/>
            <a:ext cx="3094483" cy="386002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141" name="regex(pattern, ignore_case = FALSE, multiline = FALSE, comments = FALSE, dotall = FALSE, ...) Modifies a regex to ignore cases, match end of lines as well of end of strings, allow R comments within regex's , and/or to have . match everything including \n.…"/>
          <p:cNvSpPr txBox="1"/>
          <p:nvPr/>
        </p:nvSpPr>
        <p:spPr>
          <a:xfrm>
            <a:off x="436619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regex</a:t>
            </a:r>
            <a:r>
              <a:t>(pattern, ignore_case = FALSE, multiline = FALSE, comments = FALSE, dotall = FALSE, ...)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</a:t>
            </a:r>
            <a:r>
              <a:rPr i="1"/>
              <a:t>tr_detect("I", regex("i", TRUE))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fixed</a:t>
            </a:r>
            <a:r>
              <a:t>()</a:t>
            </a:r>
            <a:r>
              <a:rPr i="1"/>
              <a:t> </a:t>
            </a:r>
            <a:r>
              <a:t>Matches raw bytes but will miss some characters that can be represented in multiple ways (fast). s</a:t>
            </a:r>
            <a:r>
              <a:rPr i="1"/>
              <a:t>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coll</a:t>
            </a:r>
            <a:r>
              <a:t>() Matches raw bytes and will use locale specific collation rules to recognize characters that can be represented in multiple ways (slow). </a:t>
            </a:r>
            <a:r>
              <a:rPr i="1"/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boundary</a:t>
            </a:r>
            <a:r>
              <a:t>() Matches boundaries between characters, line_breaks, sentences, or words. </a:t>
            </a:r>
            <a:r>
              <a:rPr i="1"/>
              <a:t>str_split(sentences, boundary("word"))</a:t>
            </a:r>
          </a:p>
        </p:txBody>
      </p:sp>
      <p:sp>
        <p:nvSpPr>
          <p:cNvPr id="1142" name="Group"/>
          <p:cNvSpPr/>
          <p:nvPr/>
        </p:nvSpPr>
        <p:spPr>
          <a:xfrm>
            <a:off x="326306" y="623731"/>
            <a:ext cx="3094483" cy="533967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143" name="Table"/>
          <p:cNvGraphicFramePr/>
          <p:nvPr/>
        </p:nvGraphicFramePr>
        <p:xfrm>
          <a:off x="1008309" y="2925773"/>
          <a:ext cx="3062504" cy="8669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993648"/>
                <a:gridCol w="796672"/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Special Character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new line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44" name="Need to Know"/>
          <p:cNvSpPr txBox="1"/>
          <p:nvPr/>
        </p:nvSpPr>
        <p:spPr>
          <a:xfrm>
            <a:off x="344310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1145" name="Line"/>
          <p:cNvSpPr/>
          <p:nvPr/>
        </p:nvSpPr>
        <p:spPr>
          <a:xfrm>
            <a:off x="323328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46" name="Regular Expressions -"/>
          <p:cNvSpPr txBox="1"/>
          <p:nvPr/>
        </p:nvSpPr>
        <p:spPr>
          <a:xfrm>
            <a:off x="3714551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Regular Expressions -</a:t>
            </a:r>
          </a:p>
        </p:txBody>
      </p:sp>
      <p:sp>
        <p:nvSpPr>
          <p:cNvPr id="1147" name="Line"/>
          <p:cNvSpPr/>
          <p:nvPr/>
        </p:nvSpPr>
        <p:spPr>
          <a:xfrm>
            <a:off x="3718969" y="619739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48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1149" name="RStudio® is a trademark of RStudio, Inc.  •  CC BY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7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115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15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52" name="Run ?&quot;'&quot; to see a complete list"/>
          <p:cNvSpPr txBox="1"/>
          <p:nvPr/>
        </p:nvSpPr>
        <p:spPr>
          <a:xfrm>
            <a:off x="852660" y="3667287"/>
            <a:ext cx="2027627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Run 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?"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</a:t>
            </a:r>
            <a:r>
              <a:t> to see a complete list</a:t>
            </a:r>
          </a:p>
        </p:txBody>
      </p:sp>
      <p:sp>
        <p:nvSpPr>
          <p:cNvPr id="1153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36524" y="3993631"/>
            <a:ext cx="2933891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</a:t>
            </a:r>
            <a:r>
              <a:t>() 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1154" name="Line"/>
          <p:cNvSpPr/>
          <p:nvPr/>
        </p:nvSpPr>
        <p:spPr>
          <a:xfrm>
            <a:off x="3720498" y="10937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55" name="MATCH CHARACTERS"/>
          <p:cNvSpPr txBox="1"/>
          <p:nvPr/>
        </p:nvSpPr>
        <p:spPr>
          <a:xfrm>
            <a:off x="3720047" y="1096751"/>
            <a:ext cx="142067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1156" name="quant &lt;- function(rx) str_view_all(&quot;.a.aa.aaa&quot;, rx)"/>
          <p:cNvSpPr txBox="1"/>
          <p:nvPr/>
        </p:nvSpPr>
        <p:spPr>
          <a:xfrm>
            <a:off x="10574001" y="661556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quant &lt;- function(rx) str_view_all(".a.aa.aaa", rx)</a:t>
            </a:r>
          </a:p>
        </p:txBody>
      </p:sp>
      <p:sp>
        <p:nvSpPr>
          <p:cNvPr id="1157" name="Line"/>
          <p:cNvSpPr/>
          <p:nvPr/>
        </p:nvSpPr>
        <p:spPr>
          <a:xfrm>
            <a:off x="8874180" y="6599147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58" name="QUANTIFIERS"/>
          <p:cNvSpPr txBox="1"/>
          <p:nvPr/>
        </p:nvSpPr>
        <p:spPr>
          <a:xfrm>
            <a:off x="8873728" y="6602153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1159" name="anchor &lt;- function(rx) str_view_all(&quot;aaa&quot;, rx)"/>
          <p:cNvSpPr txBox="1"/>
          <p:nvPr/>
        </p:nvSpPr>
        <p:spPr>
          <a:xfrm>
            <a:off x="5466772" y="798553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anchor &lt;- function(rx) str_view_all("aaa", rx)</a:t>
            </a:r>
          </a:p>
        </p:txBody>
      </p:sp>
      <p:sp>
        <p:nvSpPr>
          <p:cNvPr id="1160" name="Line"/>
          <p:cNvSpPr/>
          <p:nvPr/>
        </p:nvSpPr>
        <p:spPr>
          <a:xfrm>
            <a:off x="3728851" y="7981811"/>
            <a:ext cx="483094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61" name="ANCHORS"/>
          <p:cNvSpPr txBox="1"/>
          <p:nvPr/>
        </p:nvSpPr>
        <p:spPr>
          <a:xfrm>
            <a:off x="3728400" y="79848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1162" name="Line"/>
          <p:cNvSpPr/>
          <p:nvPr/>
        </p:nvSpPr>
        <p:spPr>
          <a:xfrm>
            <a:off x="8869144" y="8386128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63" name="GROUPS"/>
          <p:cNvSpPr txBox="1"/>
          <p:nvPr/>
        </p:nvSpPr>
        <p:spPr>
          <a:xfrm>
            <a:off x="8868693" y="8389134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1164" name="Use parentheses to set precedent (order of evaluation) and create groups"/>
          <p:cNvSpPr txBox="1"/>
          <p:nvPr/>
        </p:nvSpPr>
        <p:spPr>
          <a:xfrm>
            <a:off x="8887810" y="8614529"/>
            <a:ext cx="47783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parentheses to set precedent (order of evaluation) and create groups</a:t>
            </a:r>
          </a:p>
        </p:txBody>
      </p:sp>
      <p:sp>
        <p:nvSpPr>
          <p:cNvPr id="1165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1166" name="ref &lt;- function(rx) str_view_all(&quot;abbaab&quot;, rx)"/>
          <p:cNvSpPr txBox="1"/>
          <p:nvPr/>
        </p:nvSpPr>
        <p:spPr>
          <a:xfrm>
            <a:off x="10555063" y="83819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ref &lt;- function(rx) str_view_all("abbaab", rx)</a:t>
            </a:r>
          </a:p>
        </p:txBody>
      </p:sp>
      <p:sp>
        <p:nvSpPr>
          <p:cNvPr id="1167" name="alt &lt;- function(rx) str_view_all(&quot;abcde&quot;, rx)"/>
          <p:cNvSpPr txBox="1"/>
          <p:nvPr/>
        </p:nvSpPr>
        <p:spPr>
          <a:xfrm>
            <a:off x="5470671" y="6603006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alt &lt;- function(rx) str_view_all("abcde", rx)</a:t>
            </a:r>
          </a:p>
        </p:txBody>
      </p:sp>
      <p:sp>
        <p:nvSpPr>
          <p:cNvPr id="1168" name="Line"/>
          <p:cNvSpPr/>
          <p:nvPr/>
        </p:nvSpPr>
        <p:spPr>
          <a:xfrm>
            <a:off x="3720050" y="6599286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69" name="ALTERNATES"/>
          <p:cNvSpPr txBox="1"/>
          <p:nvPr/>
        </p:nvSpPr>
        <p:spPr>
          <a:xfrm>
            <a:off x="3719599" y="6602292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ALTERNATES</a:t>
            </a:r>
          </a:p>
        </p:txBody>
      </p:sp>
      <p:sp>
        <p:nvSpPr>
          <p:cNvPr id="1170" name="look &lt;- function(rx) str_view_all(&quot;bacad&quot;, rx)"/>
          <p:cNvSpPr txBox="1"/>
          <p:nvPr/>
        </p:nvSpPr>
        <p:spPr>
          <a:xfrm>
            <a:off x="5457147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look &lt;- function(rx) str_view_all("bacad", rx)</a:t>
            </a:r>
          </a:p>
        </p:txBody>
      </p:sp>
      <p:sp>
        <p:nvSpPr>
          <p:cNvPr id="1171" name="Line"/>
          <p:cNvSpPr/>
          <p:nvPr/>
        </p:nvSpPr>
        <p:spPr>
          <a:xfrm>
            <a:off x="3719226" y="9057591"/>
            <a:ext cx="484057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72" name="LOOK AROUNDS"/>
          <p:cNvSpPr txBox="1"/>
          <p:nvPr/>
        </p:nvSpPr>
        <p:spPr>
          <a:xfrm>
            <a:off x="3718775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1173" name="Line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74" name="INTERPRETATION"/>
          <p:cNvSpPr txBox="1"/>
          <p:nvPr/>
        </p:nvSpPr>
        <p:spPr>
          <a:xfrm>
            <a:off x="357219" y="6049751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1175" name="Patterns in stringr are interpreted as regexs To change this default, wrap the pattern in one of:"/>
          <p:cNvSpPr txBox="1"/>
          <p:nvPr/>
        </p:nvSpPr>
        <p:spPr>
          <a:xfrm>
            <a:off x="436619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Patterns in stringr are interpreted as regexs To change this default, wrap the pattern in one of:</a:t>
            </a:r>
          </a:p>
        </p:txBody>
      </p:sp>
      <p:sp>
        <p:nvSpPr>
          <p:cNvPr id="1176" name="Rectangle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77" name="Rectangle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181" name="Group"/>
          <p:cNvGrpSpPr/>
          <p:nvPr/>
        </p:nvGrpSpPr>
        <p:grpSpPr>
          <a:xfrm>
            <a:off x="8873502" y="8826424"/>
            <a:ext cx="4806968" cy="787401"/>
            <a:chOff x="12700" y="12700"/>
            <a:chExt cx="4806967" cy="787400"/>
          </a:xfrm>
        </p:grpSpPr>
        <p:sp>
          <p:nvSpPr>
            <p:cNvPr id="1178" name="Rectangle"/>
            <p:cNvSpPr/>
            <p:nvPr/>
          </p:nvSpPr>
          <p:spPr>
            <a:xfrm>
              <a:off x="651283" y="185247"/>
              <a:ext cx="471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9" name="Rectangle"/>
            <p:cNvSpPr/>
            <p:nvPr/>
          </p:nvSpPr>
          <p:spPr>
            <a:xfrm>
              <a:off x="4444585" y="185247"/>
              <a:ext cx="140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180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1524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b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(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ab</a:t>
                        </a:r>
                        <a:r>
                          <a:rPr>
                            <a:solidFill>
                              <a:schemeClr val="accent5"/>
                            </a:solidFill>
                          </a:rPr>
                          <a:t>|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d</a:t>
                        </a: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sets precedence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alt("(ab|d)e")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abcde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1182" name="see &lt;- function(rx) str_view_all(&quot;abc ABC 123\t.!?\\(){}\n&quot;, rx)"/>
          <p:cNvSpPr txBox="1"/>
          <p:nvPr/>
        </p:nvSpPr>
        <p:spPr>
          <a:xfrm>
            <a:off x="6308633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see &lt;- function(rx) str_view_all("abc ABC 123\t.!?\\(){}\n", rx)</a:t>
            </a:r>
          </a:p>
        </p:txBody>
      </p:sp>
      <p:sp>
        <p:nvSpPr>
          <p:cNvPr id="1183" name="Regular expressions, or regexps, are a concise language for describing patterns in strings."/>
          <p:cNvSpPr txBox="1"/>
          <p:nvPr/>
        </p:nvSpPr>
        <p:spPr>
          <a:xfrm>
            <a:off x="6590702" y="635895"/>
            <a:ext cx="364464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628DB5"/>
                </a:solidFill>
              </a:defRPr>
            </a:pPr>
            <a:r>
              <a:t>Regular expressions, or </a:t>
            </a:r>
            <a:r>
              <a:rPr i="1"/>
              <a:t>regexps</a:t>
            </a:r>
            <a:r>
              <a:t>, are a concise language for describing patterns in strings. </a:t>
            </a:r>
          </a:p>
        </p:txBody>
      </p:sp>
      <p:grpSp>
        <p:nvGrpSpPr>
          <p:cNvPr id="1190" name="Group"/>
          <p:cNvGrpSpPr/>
          <p:nvPr/>
        </p:nvGrpSpPr>
        <p:grpSpPr>
          <a:xfrm>
            <a:off x="3790649" y="8393751"/>
            <a:ext cx="1001367" cy="152401"/>
            <a:chOff x="0" y="0"/>
            <a:chExt cx="1001366" cy="152400"/>
          </a:xfrm>
        </p:grpSpPr>
        <p:sp>
          <p:nvSpPr>
            <p:cNvPr id="1184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5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6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7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8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9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3790649" y="8600101"/>
            <a:ext cx="1001367" cy="152401"/>
            <a:chOff x="0" y="0"/>
            <a:chExt cx="1001366" cy="152400"/>
          </a:xfrm>
        </p:grpSpPr>
        <p:sp>
          <p:nvSpPr>
            <p:cNvPr id="1191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2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3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4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5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6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04" name="Group"/>
          <p:cNvGrpSpPr/>
          <p:nvPr/>
        </p:nvGrpSpPr>
        <p:grpSpPr>
          <a:xfrm>
            <a:off x="3795919" y="9468360"/>
            <a:ext cx="759473" cy="143698"/>
            <a:chOff x="0" y="0"/>
            <a:chExt cx="759471" cy="143697"/>
          </a:xfrm>
        </p:grpSpPr>
        <p:sp>
          <p:nvSpPr>
            <p:cNvPr id="1198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9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0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1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2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378471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12" name="Group"/>
          <p:cNvGrpSpPr/>
          <p:nvPr/>
        </p:nvGrpSpPr>
        <p:grpSpPr>
          <a:xfrm>
            <a:off x="3795919" y="9661614"/>
            <a:ext cx="765071" cy="152015"/>
            <a:chOff x="0" y="0"/>
            <a:chExt cx="765069" cy="152013"/>
          </a:xfrm>
        </p:grpSpPr>
        <p:sp>
          <p:nvSpPr>
            <p:cNvPr id="1205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6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7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8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9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391171" y="11238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 flipH="1">
              <a:off x="391171" y="5730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20" name="Group"/>
          <p:cNvGrpSpPr/>
          <p:nvPr/>
        </p:nvGrpSpPr>
        <p:grpSpPr>
          <a:xfrm>
            <a:off x="3771702" y="10031814"/>
            <a:ext cx="765071" cy="152015"/>
            <a:chOff x="0" y="0"/>
            <a:chExt cx="765069" cy="152013"/>
          </a:xfrm>
        </p:grpSpPr>
        <p:sp>
          <p:nvSpPr>
            <p:cNvPr id="1213" name="Line"/>
            <p:cNvSpPr/>
            <p:nvPr/>
          </p:nvSpPr>
          <p:spPr>
            <a:xfrm flipH="1" flipV="1">
              <a:off x="54696" y="65553"/>
              <a:ext cx="69510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4" name="Square"/>
            <p:cNvSpPr/>
            <p:nvPr/>
          </p:nvSpPr>
          <p:spPr>
            <a:xfrm rot="10800000">
              <a:off x="625369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5" name="Square"/>
            <p:cNvSpPr/>
            <p:nvPr/>
          </p:nvSpPr>
          <p:spPr>
            <a:xfrm rot="10800000">
              <a:off x="425828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6" name="Square"/>
            <p:cNvSpPr/>
            <p:nvPr/>
          </p:nvSpPr>
          <p:spPr>
            <a:xfrm rot="10800000">
              <a:off x="226286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7" name="Square"/>
            <p:cNvSpPr/>
            <p:nvPr/>
          </p:nvSpPr>
          <p:spPr>
            <a:xfrm rot="10800000">
              <a:off x="26745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 flipH="1" flipV="1">
              <a:off x="0" y="0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 flipV="1">
              <a:off x="-1" y="5508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27" name="Group"/>
          <p:cNvGrpSpPr/>
          <p:nvPr/>
        </p:nvGrpSpPr>
        <p:grpSpPr>
          <a:xfrm>
            <a:off x="3770519" y="9850876"/>
            <a:ext cx="766254" cy="143698"/>
            <a:chOff x="0" y="0"/>
            <a:chExt cx="766252" cy="143697"/>
          </a:xfrm>
        </p:grpSpPr>
        <p:sp>
          <p:nvSpPr>
            <p:cNvPr id="1221" name="Line"/>
            <p:cNvSpPr/>
            <p:nvPr/>
          </p:nvSpPr>
          <p:spPr>
            <a:xfrm flipH="1" flipV="1">
              <a:off x="55880" y="53239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2" name="Square"/>
            <p:cNvSpPr/>
            <p:nvPr/>
          </p:nvSpPr>
          <p:spPr>
            <a:xfrm rot="10800000">
              <a:off x="626552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3" name="Square"/>
            <p:cNvSpPr/>
            <p:nvPr/>
          </p:nvSpPr>
          <p:spPr>
            <a:xfrm rot="10800000">
              <a:off x="427011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4" name="Square"/>
            <p:cNvSpPr/>
            <p:nvPr/>
          </p:nvSpPr>
          <p:spPr>
            <a:xfrm rot="10800000">
              <a:off x="227469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5" name="Square"/>
            <p:cNvSpPr/>
            <p:nvPr/>
          </p:nvSpPr>
          <p:spPr>
            <a:xfrm rot="10800000">
              <a:off x="27928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 flipV="1">
              <a:off x="0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59" name="Group"/>
          <p:cNvGrpSpPr/>
          <p:nvPr/>
        </p:nvGrpSpPr>
        <p:grpSpPr>
          <a:xfrm>
            <a:off x="10686650" y="698993"/>
            <a:ext cx="4292556" cy="5646351"/>
            <a:chOff x="0" y="0"/>
            <a:chExt cx="4292555" cy="5646349"/>
          </a:xfrm>
        </p:grpSpPr>
        <p:sp>
          <p:nvSpPr>
            <p:cNvPr id="1228" name="Rectangle"/>
            <p:cNvSpPr/>
            <p:nvPr/>
          </p:nvSpPr>
          <p:spPr>
            <a:xfrm>
              <a:off x="0" y="475664"/>
              <a:ext cx="2734740" cy="5170686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9" name="Rectangle"/>
            <p:cNvSpPr/>
            <p:nvPr/>
          </p:nvSpPr>
          <p:spPr>
            <a:xfrm>
              <a:off x="66903" y="1341122"/>
              <a:ext cx="2600378" cy="4244853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0" name="Rectangle"/>
            <p:cNvSpPr/>
            <p:nvPr/>
          </p:nvSpPr>
          <p:spPr>
            <a:xfrm>
              <a:off x="141789" y="2584698"/>
              <a:ext cx="2453650" cy="2940907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1" name="Rectangle"/>
            <p:cNvSpPr/>
            <p:nvPr/>
          </p:nvSpPr>
          <p:spPr>
            <a:xfrm>
              <a:off x="211235" y="3558914"/>
              <a:ext cx="2321292" cy="1913384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2" name="Rectangle"/>
            <p:cNvSpPr/>
            <p:nvPr/>
          </p:nvSpPr>
          <p:spPr>
            <a:xfrm>
              <a:off x="275506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233" name="Table"/>
            <p:cNvGraphicFramePr/>
            <p:nvPr/>
          </p:nvGraphicFramePr>
          <p:xfrm>
            <a:off x="380595" y="4127816"/>
            <a:ext cx="2835983" cy="14404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a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b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c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d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e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f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g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h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i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j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k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l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m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n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o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p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q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r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s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t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u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v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w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x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z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34" name="[:lower:]"/>
            <p:cNvSpPr txBox="1"/>
            <p:nvPr/>
          </p:nvSpPr>
          <p:spPr>
            <a:xfrm>
              <a:off x="539370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[:lower:]</a:t>
              </a:r>
            </a:p>
          </p:txBody>
        </p:sp>
        <p:sp>
          <p:nvSpPr>
            <p:cNvPr id="1235" name="Rectangle"/>
            <p:cNvSpPr/>
            <p:nvPr/>
          </p:nvSpPr>
          <p:spPr>
            <a:xfrm>
              <a:off x="1367673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236" name="Table"/>
            <p:cNvGraphicFramePr/>
            <p:nvPr/>
          </p:nvGraphicFramePr>
          <p:xfrm>
            <a:off x="1456573" y="4124812"/>
            <a:ext cx="2835983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G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H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I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J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K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O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Q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R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X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Z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37" name="[:upper:]"/>
            <p:cNvSpPr txBox="1"/>
            <p:nvPr/>
          </p:nvSpPr>
          <p:spPr>
            <a:xfrm>
              <a:off x="1619539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[:upper:]</a:t>
              </a:r>
            </a:p>
          </p:txBody>
        </p:sp>
        <p:sp>
          <p:nvSpPr>
            <p:cNvPr id="1238" name="[:alpha:]"/>
            <p:cNvSpPr txBox="1"/>
            <p:nvPr/>
          </p:nvSpPr>
          <p:spPr>
            <a:xfrm>
              <a:off x="1069404" y="35843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[:alpha:]</a:t>
              </a:r>
            </a:p>
          </p:txBody>
        </p:sp>
        <p:sp>
          <p:nvSpPr>
            <p:cNvPr id="1239" name="Rectangle"/>
            <p:cNvSpPr/>
            <p:nvPr/>
          </p:nvSpPr>
          <p:spPr>
            <a:xfrm>
              <a:off x="530983" y="2865637"/>
              <a:ext cx="1673691" cy="57837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240" name="Table"/>
            <p:cNvGraphicFramePr/>
            <p:nvPr/>
          </p:nvGraphicFramePr>
          <p:xfrm>
            <a:off x="669328" y="3144673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0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1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2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3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4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5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6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7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8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9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41" name="[:digit:]"/>
            <p:cNvSpPr txBox="1"/>
            <p:nvPr/>
          </p:nvSpPr>
          <p:spPr>
            <a:xfrm>
              <a:off x="1069404" y="28892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[:digit:]</a:t>
              </a:r>
            </a:p>
          </p:txBody>
        </p:sp>
        <p:sp>
          <p:nvSpPr>
            <p:cNvPr id="1242" name="[:alnum:]"/>
            <p:cNvSpPr txBox="1"/>
            <p:nvPr/>
          </p:nvSpPr>
          <p:spPr>
            <a:xfrm>
              <a:off x="1069404" y="260548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 defTabSz="578358">
                <a:lnSpc>
                  <a:spcPct val="80000"/>
                </a:lnSpc>
                <a:spcBef>
                  <a:spcPts val="0"/>
                </a:spcBef>
                <a:defRPr b="0" sz="1188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[:alnum:]</a:t>
              </a:r>
            </a:p>
          </p:txBody>
        </p:sp>
        <p:sp>
          <p:nvSpPr>
            <p:cNvPr id="1243" name="Rectangle"/>
            <p:cNvSpPr/>
            <p:nvPr/>
          </p:nvSpPr>
          <p:spPr>
            <a:xfrm>
              <a:off x="141789" y="1630710"/>
              <a:ext cx="2453650" cy="87663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4" name="[:punct:]"/>
            <p:cNvSpPr txBox="1"/>
            <p:nvPr/>
          </p:nvSpPr>
          <p:spPr>
            <a:xfrm>
              <a:off x="1069404" y="16479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[:punct:]</a:t>
              </a:r>
            </a:p>
          </p:txBody>
        </p:sp>
        <p:graphicFrame>
          <p:nvGraphicFramePr>
            <p:cNvPr id="1245" name="Table"/>
            <p:cNvGraphicFramePr/>
            <p:nvPr/>
          </p:nvGraphicFramePr>
          <p:xfrm>
            <a:off x="224828" y="1949427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,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: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|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/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`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 =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*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+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-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^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_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~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"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'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[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]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&lt;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&gt;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@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#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$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46" name="[:graph:]"/>
            <p:cNvSpPr txBox="1"/>
            <p:nvPr/>
          </p:nvSpPr>
          <p:spPr>
            <a:xfrm>
              <a:off x="1069404" y="13533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[:graph:]</a:t>
              </a:r>
            </a:p>
          </p:txBody>
        </p:sp>
        <p:sp>
          <p:nvSpPr>
            <p:cNvPr id="1247" name="."/>
            <p:cNvSpPr txBox="1"/>
            <p:nvPr/>
          </p:nvSpPr>
          <p:spPr>
            <a:xfrm>
              <a:off x="1024163" y="53415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248" name="Rectangle"/>
            <p:cNvSpPr/>
            <p:nvPr/>
          </p:nvSpPr>
          <p:spPr>
            <a:xfrm>
              <a:off x="149826" y="0"/>
              <a:ext cx="1086105" cy="1290762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9" name="Rectangle"/>
            <p:cNvSpPr/>
            <p:nvPr/>
          </p:nvSpPr>
          <p:spPr>
            <a:xfrm>
              <a:off x="226026" y="532078"/>
              <a:ext cx="933705" cy="70166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0" name="[:blank:]"/>
            <p:cNvSpPr txBox="1"/>
            <p:nvPr/>
          </p:nvSpPr>
          <p:spPr>
            <a:xfrm>
              <a:off x="394454" y="537430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[:blank:]</a:t>
              </a:r>
            </a:p>
          </p:txBody>
        </p:sp>
        <p:sp>
          <p:nvSpPr>
            <p:cNvPr id="1251" name="[:space:]"/>
            <p:cNvSpPr txBox="1"/>
            <p:nvPr/>
          </p:nvSpPr>
          <p:spPr>
            <a:xfrm>
              <a:off x="394454" y="177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[:space:]</a:t>
              </a:r>
            </a:p>
          </p:txBody>
        </p:sp>
        <p:sp>
          <p:nvSpPr>
            <p:cNvPr id="1252" name="Rectangle"/>
            <p:cNvSpPr/>
            <p:nvPr/>
          </p:nvSpPr>
          <p:spPr>
            <a:xfrm>
              <a:off x="306485" y="757689"/>
              <a:ext cx="1524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3" name="Rectangle"/>
            <p:cNvSpPr/>
            <p:nvPr/>
          </p:nvSpPr>
          <p:spPr>
            <a:xfrm>
              <a:off x="306485" y="980052"/>
              <a:ext cx="3556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4" name="space"/>
            <p:cNvSpPr txBox="1"/>
            <p:nvPr/>
          </p:nvSpPr>
          <p:spPr>
            <a:xfrm>
              <a:off x="593747" y="744989"/>
              <a:ext cx="4584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1255" name="tab"/>
            <p:cNvSpPr txBox="1"/>
            <p:nvPr/>
          </p:nvSpPr>
          <p:spPr>
            <a:xfrm>
              <a:off x="726906" y="980052"/>
              <a:ext cx="30609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tab</a:t>
              </a:r>
            </a:p>
          </p:txBody>
        </p:sp>
        <p:sp>
          <p:nvSpPr>
            <p:cNvPr id="1256" name="new line"/>
            <p:cNvSpPr txBox="1"/>
            <p:nvPr/>
          </p:nvSpPr>
          <p:spPr>
            <a:xfrm>
              <a:off x="353788" y="207001"/>
              <a:ext cx="6984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new line</a:t>
              </a:r>
            </a:p>
          </p:txBody>
        </p:sp>
        <p:sp>
          <p:nvSpPr>
            <p:cNvPr id="1257" name=""/>
            <p:cNvSpPr txBox="1"/>
            <p:nvPr/>
          </p:nvSpPr>
          <p:spPr>
            <a:xfrm rot="5400000">
              <a:off x="170103" y="149467"/>
              <a:ext cx="247027" cy="43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defTabSz="457200">
                <a:lnSpc>
                  <a:spcPts val="2800"/>
                </a:lnSpc>
                <a:spcBef>
                  <a:spcPts val="0"/>
                </a:spcBef>
                <a:defRPr b="0">
                  <a:solidFill>
                    <a:srgbClr val="333333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</a:t>
              </a:r>
            </a:p>
          </p:txBody>
        </p:sp>
        <p:sp>
          <p:nvSpPr>
            <p:cNvPr id="1258" name="Line"/>
            <p:cNvSpPr/>
            <p:nvPr/>
          </p:nvSpPr>
          <p:spPr>
            <a:xfrm>
              <a:off x="153276" y="473582"/>
              <a:ext cx="1079205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260" name="stringr.png" descr="string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1261" name="Square"/>
          <p:cNvSpPr/>
          <p:nvPr/>
        </p:nvSpPr>
        <p:spPr>
          <a:xfrm>
            <a:off x="8883000" y="6991515"/>
            <a:ext cx="152401" cy="15240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solidFill>
              <a:schemeClr val="accent5">
                <a:satOff val="-35908"/>
                <a:lumOff val="-17895"/>
              </a:schemeClr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344" name="Group"/>
          <p:cNvGrpSpPr/>
          <p:nvPr/>
        </p:nvGrpSpPr>
        <p:grpSpPr>
          <a:xfrm>
            <a:off x="3721787" y="1367696"/>
            <a:ext cx="6780915" cy="5036371"/>
            <a:chOff x="12700" y="12700"/>
            <a:chExt cx="6780914" cy="5036370"/>
          </a:xfrm>
        </p:grpSpPr>
        <p:sp>
          <p:nvSpPr>
            <p:cNvPr id="1262" name="Rectangle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3" name="Rectangle"/>
            <p:cNvSpPr/>
            <p:nvPr/>
          </p:nvSpPr>
          <p:spPr>
            <a:xfrm>
              <a:off x="5890992" y="2814538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4" name="Rectangle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5" name="Rectangle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6" name="Rectangle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7" name="Rectangle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8" name="Rectangle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9" name="Rectangle"/>
            <p:cNvSpPr/>
            <p:nvPr/>
          </p:nvSpPr>
          <p:spPr>
            <a:xfrm>
              <a:off x="6183092" y="4070078"/>
              <a:ext cx="356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0" name="Rectangle"/>
            <p:cNvSpPr/>
            <p:nvPr/>
          </p:nvSpPr>
          <p:spPr>
            <a:xfrm>
              <a:off x="5906867" y="3711603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1" name="Rectangle"/>
            <p:cNvSpPr/>
            <p:nvPr/>
          </p:nvSpPr>
          <p:spPr>
            <a:xfrm>
              <a:off x="5906867" y="2994651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2" name="Rectangle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3" name="Rectangle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4" name="Rectangle"/>
            <p:cNvSpPr/>
            <p:nvPr/>
          </p:nvSpPr>
          <p:spPr>
            <a:xfrm>
              <a:off x="5906867" y="4070078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5" name="Rectangle"/>
            <p:cNvSpPr/>
            <p:nvPr/>
          </p:nvSpPr>
          <p:spPr>
            <a:xfrm>
              <a:off x="5633817" y="3711603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6" name="Rectangle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7" name="Rectangle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8" name="Rectangle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9" name="Rectangle"/>
            <p:cNvSpPr/>
            <p:nvPr/>
          </p:nvSpPr>
          <p:spPr>
            <a:xfrm>
              <a:off x="5633817" y="4070078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0" name="Rectangle"/>
            <p:cNvSpPr/>
            <p:nvPr/>
          </p:nvSpPr>
          <p:spPr>
            <a:xfrm>
              <a:off x="5392517" y="3711603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1" name="Rectangle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2" name="Rectangle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3" name="Rectangle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4" name="Rectangle"/>
            <p:cNvSpPr/>
            <p:nvPr/>
          </p:nvSpPr>
          <p:spPr>
            <a:xfrm>
              <a:off x="5392517" y="4070078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5" name="Rectangle"/>
            <p:cNvSpPr/>
            <p:nvPr/>
          </p:nvSpPr>
          <p:spPr>
            <a:xfrm>
              <a:off x="5862417" y="2277699"/>
              <a:ext cx="393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6" name="Rectangle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7" name="Rectangle"/>
            <p:cNvSpPr/>
            <p:nvPr/>
          </p:nvSpPr>
          <p:spPr>
            <a:xfrm>
              <a:off x="5857655" y="4428555"/>
              <a:ext cx="393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8" name="Rectangle"/>
            <p:cNvSpPr/>
            <p:nvPr/>
          </p:nvSpPr>
          <p:spPr>
            <a:xfrm>
              <a:off x="5602067" y="2277699"/>
              <a:ext cx="266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9" name="Rectangle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0" name="Rectangle"/>
            <p:cNvSpPr/>
            <p:nvPr/>
          </p:nvSpPr>
          <p:spPr>
            <a:xfrm>
              <a:off x="5602067" y="4428555"/>
              <a:ext cx="266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1" name="Rectangle"/>
            <p:cNvSpPr/>
            <p:nvPr/>
          </p:nvSpPr>
          <p:spPr>
            <a:xfrm>
              <a:off x="6100542" y="2277699"/>
              <a:ext cx="90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2" name="Rectangle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3" name="Rectangle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4" name="Rectangle"/>
            <p:cNvSpPr/>
            <p:nvPr/>
          </p:nvSpPr>
          <p:spPr>
            <a:xfrm>
              <a:off x="6095780" y="4428555"/>
              <a:ext cx="90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5" name="Rectangle"/>
            <p:cNvSpPr/>
            <p:nvPr/>
          </p:nvSpPr>
          <p:spPr>
            <a:xfrm>
              <a:off x="6494242" y="1739985"/>
              <a:ext cx="393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6" name="Rectangle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7" name="Rectangle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8" name="Rectangle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9" name="Rectangle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0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1301" name="Rectangle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2" name="Rectangle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3" name="Rectangle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4" name="Rectangle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5" name="Rectangle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6" name="Rectangle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7" name="Rectangle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8" name="Rectangle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9" name="Rectangle"/>
            <p:cNvSpPr/>
            <p:nvPr/>
          </p:nvSpPr>
          <p:spPr>
            <a:xfrm>
              <a:off x="635838" y="4437430"/>
              <a:ext cx="5785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0" name="Rectangle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1" name="Rectangle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2" name="Rectangle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3" name="Rectangle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4" name="Rectangle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5" name="Rectangle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6" name="Rectangle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7" name="Rectangle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8" name="Rectangle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9" name="Rectangle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0" name="Rectangle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1" name="Rectangle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2" name="Rectangle"/>
            <p:cNvSpPr/>
            <p:nvPr/>
          </p:nvSpPr>
          <p:spPr>
            <a:xfrm>
              <a:off x="635838" y="2461568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3" name="Rectangle"/>
            <p:cNvSpPr/>
            <p:nvPr/>
          </p:nvSpPr>
          <p:spPr>
            <a:xfrm>
              <a:off x="635838" y="2641192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4" name="Rectangle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5" name="Rectangle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6" name="Rectangle"/>
            <p:cNvSpPr/>
            <p:nvPr/>
          </p:nvSpPr>
          <p:spPr>
            <a:xfrm>
              <a:off x="635838" y="3180063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7" name="Rectangle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8" name="Rectangle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9" name="Rectangle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330" name="Table"/>
            <p:cNvGraphicFramePr/>
            <p:nvPr/>
          </p:nvGraphicFramePr>
          <p:xfrm>
            <a:off x="12700" y="12700"/>
            <a:ext cx="6780915" cy="4942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3062"/>
                  <a:gridCol w="893198"/>
                  <a:gridCol w="2655972"/>
                  <a:gridCol w="1171175"/>
                  <a:gridCol w="1427506"/>
                </a:tblGrid>
                <a:tr h="2808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a 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new line (return)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tab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whitespace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\S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non-whitespaces)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digit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\D</a:t>
                        </a:r>
                        <a:r>
                          <a:rPr i="1"/>
                          <a:t> for non-digits)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word character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\W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non-word chars)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word boundaries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[:digit:]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digits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[:alpha:]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[:lower:]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lowercase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[:upper:]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uppercase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[:alnum:]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 and numbers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[:punct:]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[:graph:]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letters, numbers, and 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[:space:]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characters (i.e. \s)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[:blank:]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and tab (but not new line)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every character except a new line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331" name="Rectangle"/>
            <p:cNvSpPr/>
            <p:nvPr/>
          </p:nvSpPr>
          <p:spPr>
            <a:xfrm>
              <a:off x="5376642" y="2814538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2" name="Rectangle"/>
            <p:cNvSpPr/>
            <p:nvPr/>
          </p:nvSpPr>
          <p:spPr>
            <a:xfrm>
              <a:off x="6551391" y="227769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3" name="Rectangle"/>
            <p:cNvSpPr/>
            <p:nvPr/>
          </p:nvSpPr>
          <p:spPr>
            <a:xfrm>
              <a:off x="6551391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4" name="Rectangle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5" name="1"/>
            <p:cNvSpPr txBox="1"/>
            <p:nvPr/>
          </p:nvSpPr>
          <p:spPr>
            <a:xfrm>
              <a:off x="1098925" y="28900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36" name="1"/>
            <p:cNvSpPr txBox="1"/>
            <p:nvPr/>
          </p:nvSpPr>
          <p:spPr>
            <a:xfrm>
              <a:off x="1187825" y="3069740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37" name="1"/>
            <p:cNvSpPr txBox="1"/>
            <p:nvPr/>
          </p:nvSpPr>
          <p:spPr>
            <a:xfrm>
              <a:off x="1187825" y="3249472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38" name="1"/>
            <p:cNvSpPr txBox="1"/>
            <p:nvPr/>
          </p:nvSpPr>
          <p:spPr>
            <a:xfrm>
              <a:off x="1193768" y="3429205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39" name="1"/>
            <p:cNvSpPr txBox="1"/>
            <p:nvPr/>
          </p:nvSpPr>
          <p:spPr>
            <a:xfrm>
              <a:off x="1216574" y="3608938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40" name="1"/>
            <p:cNvSpPr txBox="1"/>
            <p:nvPr/>
          </p:nvSpPr>
          <p:spPr>
            <a:xfrm>
              <a:off x="1193768" y="3788670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41" name="1"/>
            <p:cNvSpPr txBox="1"/>
            <p:nvPr/>
          </p:nvSpPr>
          <p:spPr>
            <a:xfrm>
              <a:off x="1193768" y="3968403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42" name="1"/>
            <p:cNvSpPr txBox="1"/>
            <p:nvPr/>
          </p:nvSpPr>
          <p:spPr>
            <a:xfrm>
              <a:off x="1181068" y="4148136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43" name="1"/>
            <p:cNvSpPr txBox="1"/>
            <p:nvPr/>
          </p:nvSpPr>
          <p:spPr>
            <a:xfrm>
              <a:off x="1181068" y="4327868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1356" name="Group"/>
          <p:cNvGrpSpPr/>
          <p:nvPr/>
        </p:nvGrpSpPr>
        <p:grpSpPr>
          <a:xfrm>
            <a:off x="8866758" y="7489915"/>
            <a:ext cx="1011259" cy="292945"/>
            <a:chOff x="0" y="0"/>
            <a:chExt cx="1011257" cy="292943"/>
          </a:xfrm>
        </p:grpSpPr>
        <p:grpSp>
          <p:nvGrpSpPr>
            <p:cNvPr id="1351" name="Group"/>
            <p:cNvGrpSpPr/>
            <p:nvPr/>
          </p:nvGrpSpPr>
          <p:grpSpPr>
            <a:xfrm>
              <a:off x="9891" y="78772"/>
              <a:ext cx="1001367" cy="152401"/>
              <a:chOff x="0" y="0"/>
              <a:chExt cx="1001366" cy="152400"/>
            </a:xfrm>
          </p:grpSpPr>
          <p:sp>
            <p:nvSpPr>
              <p:cNvPr id="1345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6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7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8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9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0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2" name="1"/>
            <p:cNvSpPr txBox="1"/>
            <p:nvPr/>
          </p:nvSpPr>
          <p:spPr>
            <a:xfrm>
              <a:off x="0" y="0"/>
              <a:ext cx="191272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53" name="2"/>
            <p:cNvSpPr txBox="1"/>
            <p:nvPr/>
          </p:nvSpPr>
          <p:spPr>
            <a:xfrm>
              <a:off x="212899" y="6002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54" name="..."/>
            <p:cNvSpPr txBox="1"/>
            <p:nvPr/>
          </p:nvSpPr>
          <p:spPr>
            <a:xfrm>
              <a:off x="405432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355" name="n"/>
            <p:cNvSpPr txBox="1"/>
            <p:nvPr/>
          </p:nvSpPr>
          <p:spPr>
            <a:xfrm>
              <a:off x="632091" y="0"/>
              <a:ext cx="198258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