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 b="def" i="def"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7" y="10090546"/>
            <a:ext cx="376044" cy="388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sz="half" idx="13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b="1" sz="1200"/>
            </a:lvl1pPr>
            <a:lvl2pPr marL="489857" indent="-146956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half" idx="13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14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sz="quarter" idx="15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“Type a quote here.”"/>
          <p:cNvSpPr/>
          <p:nvPr>
            <p:ph type="body" sz="quarter" idx="13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jpeg"/><Relationship Id="rId9" Type="http://schemas.openxmlformats.org/officeDocument/2006/relationships/hyperlink" Target="https://keras.rstudio.com/" TargetMode="External"/><Relationship Id="rId10" Type="http://schemas.openxmlformats.org/officeDocument/2006/relationships/hyperlink" Target="https://www.manning.com/books/deep-learning-with-r" TargetMode="External"/><Relationship Id="rId11" Type="http://schemas.openxmlformats.org/officeDocument/2006/relationships/image" Target="../media/image2.jpeg"/><Relationship Id="rId1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keras.io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.jpeg"/><Relationship Id="rId8" Type="http://schemas.openxmlformats.org/officeDocument/2006/relationships/hyperlink" Target="https://keras.rstudio.com/" TargetMode="External"/><Relationship Id="rId9" Type="http://schemas.openxmlformats.org/officeDocument/2006/relationships/hyperlink" Target="https://www.manning.com/books/deep-learning-with-r" TargetMode="External"/><Relationship Id="rId10" Type="http://schemas.openxmlformats.org/officeDocument/2006/relationships/image" Target="../media/image2.jpeg"/><Relationship Id="rId11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hyperlink" Target="http://www.image-net.org/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8" Type="http://schemas.openxmlformats.org/officeDocument/2006/relationships/hyperlink" Target="mailto:info@rstudio.com" TargetMode="External"/><Relationship Id="rId9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2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D41"/>
              </a:solidFill>
              <a:ln w="3175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D41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1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D41"/>
              </a:solidFill>
              <a:ln w="6350" cap="flat">
                <a:solidFill>
                  <a:srgbClr val="FF7D4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A79"/>
              </a:solidFill>
              <a:ln w="6350" cap="flat">
                <a:solidFill>
                  <a:srgbClr val="FFAA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D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2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775" t="-663" r="49224" b="100663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350" t="9342" r="50649" b="9065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7C00"/>
              </a:solidFill>
              <a:ln w="3175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7C0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7C00"/>
              </a:solidFill>
              <a:ln w="6350" cap="flat">
                <a:solidFill>
                  <a:srgbClr val="FF7C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A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A900"/>
              </a:solidFill>
              <a:ln w="6350" cap="flat">
                <a:solidFill>
                  <a:srgbClr val="FFA9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7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14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150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7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8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161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3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407AAA"/>
                </a:solidFill>
              </a:rPr>
              <a:t> </a:t>
            </a:r>
            <a:r>
              <a:rPr u="none"/>
              <a:t>is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165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166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170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171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172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3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4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175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7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178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79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1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182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183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4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5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186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187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189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190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191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192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193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194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195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196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197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8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199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200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201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202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203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204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205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206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7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8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9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0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1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2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3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14" name="Straight Arrow Connector 95"/>
          <p:cNvCxnSpPr>
            <a:stCxn id="213" idx="0"/>
            <a:endCxn id="209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5" name="Straight Arrow Connector 96"/>
          <p:cNvCxnSpPr>
            <a:stCxn id="212" idx="0"/>
            <a:endCxn id="209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6" name="Straight Arrow Connector 97"/>
          <p:cNvCxnSpPr>
            <a:stCxn id="212" idx="0"/>
            <a:endCxn id="210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7" name="Straight Arrow Connector 98"/>
          <p:cNvCxnSpPr>
            <a:stCxn id="212" idx="0"/>
            <a:endCxn id="211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8" name="Straight Arrow Connector 99"/>
          <p:cNvCxnSpPr>
            <a:stCxn id="213" idx="0"/>
            <a:endCxn id="211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19" name="Straight Arrow Connector 100"/>
          <p:cNvCxnSpPr>
            <a:stCxn id="213" idx="0"/>
            <a:endCxn id="210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20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1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2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3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4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5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6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7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8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9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0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1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2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3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234" name="Straight Arrow Connector 106"/>
          <p:cNvCxnSpPr>
            <a:stCxn id="230" idx="0"/>
            <a:endCxn id="233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235" name="Straight Arrow Connector 107"/>
          <p:cNvCxnSpPr>
            <a:stCxn id="228" idx="0"/>
            <a:endCxn id="232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236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7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8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9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0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1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2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3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4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5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6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7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8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9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0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1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2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3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4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55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58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256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57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59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0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61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64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262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3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265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6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270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268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69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273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27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2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274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5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6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7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8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79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0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1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82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3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grpSp>
        <p:nvGrpSpPr>
          <p:cNvPr id="288" name="Speech Bubble: Rectangle with Corners Rounded 4"/>
          <p:cNvGrpSpPr/>
          <p:nvPr/>
        </p:nvGrpSpPr>
        <p:grpSpPr>
          <a:xfrm>
            <a:off x="11799099" y="2180472"/>
            <a:ext cx="1894218" cy="411673"/>
            <a:chOff x="101600" y="0"/>
            <a:chExt cx="1894217" cy="411672"/>
          </a:xfrm>
        </p:grpSpPr>
        <p:sp>
          <p:nvSpPr>
            <p:cNvPr id="286" name="Shape"/>
            <p:cNvSpPr/>
            <p:nvPr/>
          </p:nvSpPr>
          <p:spPr>
            <a:xfrm>
              <a:off x="101600" y="-1"/>
              <a:ext cx="1894218" cy="41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0" y="3600"/>
                  </a:moveTo>
                  <a:cubicBezTo>
                    <a:pt x="4660" y="1612"/>
                    <a:pt x="4935" y="0"/>
                    <a:pt x="5274" y="0"/>
                  </a:cubicBezTo>
                  <a:lnTo>
                    <a:pt x="7483" y="0"/>
                  </a:lnTo>
                  <a:lnTo>
                    <a:pt x="20986" y="0"/>
                  </a:lnTo>
                  <a:cubicBezTo>
                    <a:pt x="2132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25" y="21600"/>
                    <a:pt x="20986" y="21600"/>
                  </a:cubicBezTo>
                  <a:lnTo>
                    <a:pt x="5274" y="21600"/>
                  </a:lnTo>
                  <a:cubicBezTo>
                    <a:pt x="4935" y="21600"/>
                    <a:pt x="4660" y="19988"/>
                    <a:pt x="4660" y="18000"/>
                  </a:cubicBezTo>
                  <a:lnTo>
                    <a:pt x="4660" y="18000"/>
                  </a:lnTo>
                  <a:lnTo>
                    <a:pt x="0" y="15515"/>
                  </a:lnTo>
                  <a:lnTo>
                    <a:pt x="4660" y="12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7" name="See ?keras_install for GPU instructions"/>
            <p:cNvSpPr txBox="1"/>
            <p:nvPr/>
          </p:nvSpPr>
          <p:spPr>
            <a:xfrm>
              <a:off x="591430" y="34386"/>
              <a:ext cx="132282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See ?keras_install for GPU instructions</a:t>
              </a:r>
            </a:p>
          </p:txBody>
        </p:sp>
      </p:grpSp>
      <p:sp>
        <p:nvSpPr>
          <p:cNvPr id="289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290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292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grpSp>
        <p:nvGrpSpPr>
          <p:cNvPr id="295" name="Speech Bubble: Rectangle with Corners Rounded 138"/>
          <p:cNvGrpSpPr/>
          <p:nvPr/>
        </p:nvGrpSpPr>
        <p:grpSpPr>
          <a:xfrm>
            <a:off x="8509153" y="2793167"/>
            <a:ext cx="2026075" cy="476314"/>
            <a:chOff x="302911" y="0"/>
            <a:chExt cx="2026074" cy="476313"/>
          </a:xfrm>
        </p:grpSpPr>
        <p:sp>
          <p:nvSpPr>
            <p:cNvPr id="293" name="Shape"/>
            <p:cNvSpPr/>
            <p:nvPr/>
          </p:nvSpPr>
          <p:spPr>
            <a:xfrm>
              <a:off x="302911" y="0"/>
              <a:ext cx="2026076" cy="4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11"/>
                  </a:moveTo>
                  <a:cubicBezTo>
                    <a:pt x="0" y="1393"/>
                    <a:pt x="285" y="0"/>
                    <a:pt x="636" y="0"/>
                  </a:cubicBezTo>
                  <a:lnTo>
                    <a:pt x="10237" y="0"/>
                  </a:lnTo>
                  <a:lnTo>
                    <a:pt x="16914" y="0"/>
                  </a:lnTo>
                  <a:cubicBezTo>
                    <a:pt x="17265" y="0"/>
                    <a:pt x="17550" y="1393"/>
                    <a:pt x="17550" y="3111"/>
                  </a:cubicBezTo>
                  <a:lnTo>
                    <a:pt x="17550" y="10890"/>
                  </a:lnTo>
                  <a:lnTo>
                    <a:pt x="21600" y="21600"/>
                  </a:lnTo>
                  <a:lnTo>
                    <a:pt x="17550" y="15557"/>
                  </a:lnTo>
                  <a:lnTo>
                    <a:pt x="17550" y="15557"/>
                  </a:lnTo>
                  <a:cubicBezTo>
                    <a:pt x="17550" y="17276"/>
                    <a:pt x="17265" y="18669"/>
                    <a:pt x="16914" y="18669"/>
                  </a:cubicBezTo>
                  <a:lnTo>
                    <a:pt x="636" y="18669"/>
                  </a:lnTo>
                  <a:cubicBezTo>
                    <a:pt x="285" y="18669"/>
                    <a:pt x="0" y="17276"/>
                    <a:pt x="0" y="15557"/>
                  </a:cubicBezTo>
                  <a:lnTo>
                    <a:pt x="0" y="15557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94" name="The “Hello, World!” of deep learning"/>
            <p:cNvSpPr txBox="1"/>
            <p:nvPr/>
          </p:nvSpPr>
          <p:spPr>
            <a:xfrm>
              <a:off x="368843" y="33167"/>
              <a:ext cx="146005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The “Hello, World!” of deep learning</a:t>
              </a:r>
            </a:p>
          </p:txBody>
        </p:sp>
      </p:grpSp>
      <p:grpSp>
        <p:nvGrpSpPr>
          <p:cNvPr id="302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298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296" name="Picture 4" descr="Picture 4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7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301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299" name="Picture 2" descr="Picture 2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0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1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30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32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21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323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4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5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6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7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8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29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0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4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337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9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Keras</a:t>
            </a:r>
            <a:r>
              <a:rPr u="none">
                <a:solidFill>
                  <a:srgbClr val="D77A00"/>
                </a:solidFill>
              </a:rPr>
              <a:t> i</a:t>
            </a:r>
            <a:r>
              <a:rPr u="none"/>
              <a:t>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341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342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346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347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348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49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0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351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352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353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354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5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356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357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58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359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360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362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363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364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365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366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367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368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369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370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71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372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373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374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375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376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377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378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379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0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1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2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3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4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5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6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387" name="Straight Arrow Connector 95"/>
          <p:cNvCxnSpPr>
            <a:stCxn id="386" idx="0"/>
            <a:endCxn id="382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8" name="Straight Arrow Connector 96"/>
          <p:cNvCxnSpPr>
            <a:stCxn id="385" idx="0"/>
            <a:endCxn id="382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9" name="Straight Arrow Connector 97"/>
          <p:cNvCxnSpPr>
            <a:stCxn id="385" idx="0"/>
            <a:endCxn id="383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0" name="Straight Arrow Connector 98"/>
          <p:cNvCxnSpPr>
            <a:stCxn id="385" idx="0"/>
            <a:endCxn id="384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1" name="Straight Arrow Connector 99"/>
          <p:cNvCxnSpPr>
            <a:stCxn id="386" idx="0"/>
            <a:endCxn id="384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2" name="Straight Arrow Connector 100"/>
          <p:cNvCxnSpPr>
            <a:stCxn id="386" idx="0"/>
            <a:endCxn id="383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93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4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5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6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7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8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9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0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1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2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3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4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5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06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407" name="Straight Arrow Connector 106"/>
          <p:cNvCxnSpPr>
            <a:stCxn id="403" idx="0"/>
            <a:endCxn id="406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408" name="Straight Arrow Connector 107"/>
          <p:cNvCxnSpPr>
            <a:stCxn id="401" idx="0"/>
            <a:endCxn id="405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409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0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1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2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3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4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5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6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7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8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19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0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1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2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3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4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5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6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7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28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1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429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0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432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3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34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437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435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6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40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438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9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443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44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2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446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444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5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447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8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49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0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1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2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3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4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55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6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7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458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sp>
        <p:nvSpPr>
          <p:cNvPr id="459" name="Shape"/>
          <p:cNvSpPr/>
          <p:nvPr/>
        </p:nvSpPr>
        <p:spPr>
          <a:xfrm>
            <a:off x="11799099" y="2180472"/>
            <a:ext cx="1894218" cy="411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0" y="3600"/>
                </a:moveTo>
                <a:cubicBezTo>
                  <a:pt x="4660" y="1612"/>
                  <a:pt x="4935" y="0"/>
                  <a:pt x="5274" y="0"/>
                </a:cubicBezTo>
                <a:lnTo>
                  <a:pt x="7483" y="0"/>
                </a:lnTo>
                <a:lnTo>
                  <a:pt x="20986" y="0"/>
                </a:lnTo>
                <a:cubicBezTo>
                  <a:pt x="2132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1325" y="21600"/>
                  <a:pt x="20986" y="21600"/>
                </a:cubicBezTo>
                <a:lnTo>
                  <a:pt x="5274" y="21600"/>
                </a:lnTo>
                <a:cubicBezTo>
                  <a:pt x="4935" y="21600"/>
                  <a:pt x="4660" y="19988"/>
                  <a:pt x="4660" y="18000"/>
                </a:cubicBezTo>
                <a:lnTo>
                  <a:pt x="4660" y="18000"/>
                </a:lnTo>
                <a:lnTo>
                  <a:pt x="0" y="15515"/>
                </a:lnTo>
                <a:lnTo>
                  <a:pt x="4660" y="1260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60" name="See ?keras_install for GPU instructions"/>
          <p:cNvSpPr txBox="1"/>
          <p:nvPr/>
        </p:nvSpPr>
        <p:spPr>
          <a:xfrm>
            <a:off x="12288928" y="2214858"/>
            <a:ext cx="132282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See ?keras_install for GPU instructions</a:t>
            </a:r>
          </a:p>
        </p:txBody>
      </p:sp>
      <p:sp>
        <p:nvSpPr>
          <p:cNvPr id="461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462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464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sp>
        <p:nvSpPr>
          <p:cNvPr id="465" name="Shape"/>
          <p:cNvSpPr/>
          <p:nvPr/>
        </p:nvSpPr>
        <p:spPr>
          <a:xfrm>
            <a:off x="8509153" y="2793167"/>
            <a:ext cx="2026075" cy="47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66" name="The “Hello, World!” of deep learning"/>
          <p:cNvSpPr txBox="1"/>
          <p:nvPr/>
        </p:nvSpPr>
        <p:spPr>
          <a:xfrm>
            <a:off x="8575085" y="2826334"/>
            <a:ext cx="146005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“Hello, World!” of deep learning</a:t>
            </a:r>
          </a:p>
        </p:txBody>
      </p:sp>
      <p:grpSp>
        <p:nvGrpSpPr>
          <p:cNvPr id="473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469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467" name="Picture 4" descr="Picture 4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8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472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470" name="Picture 2" descr="Picture 2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1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9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7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7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49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92" name="Rectangle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494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Basics"/>
          <p:cNvSpPr txBox="1"/>
          <p:nvPr/>
        </p:nvSpPr>
        <p:spPr>
          <a:xfrm>
            <a:off x="282687" y="455406"/>
            <a:ext cx="15563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More layers</a:t>
            </a:r>
          </a:p>
        </p:txBody>
      </p:sp>
      <p:sp>
        <p:nvSpPr>
          <p:cNvPr id="496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9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Rectangle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0" name="Rectangle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1" name="SUBTITLE"/>
          <p:cNvSpPr txBox="1"/>
          <p:nvPr/>
        </p:nvSpPr>
        <p:spPr>
          <a:xfrm>
            <a:off x="250699" y="906687"/>
            <a:ext cx="17239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CONVOLUTIONAL LAYERS</a:t>
            </a:r>
          </a:p>
        </p:txBody>
      </p:sp>
      <p:sp>
        <p:nvSpPr>
          <p:cNvPr id="502" name="SUBTITLE"/>
          <p:cNvSpPr txBox="1"/>
          <p:nvPr/>
        </p:nvSpPr>
        <p:spPr>
          <a:xfrm>
            <a:off x="255139" y="6860902"/>
            <a:ext cx="11934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POOLING LAYERS</a:t>
            </a:r>
          </a:p>
        </p:txBody>
      </p:sp>
      <p:sp>
        <p:nvSpPr>
          <p:cNvPr id="503" name="every(.x, .p, …) Do all element pass a test?…"/>
          <p:cNvSpPr txBox="1"/>
          <p:nvPr/>
        </p:nvSpPr>
        <p:spPr>
          <a:xfrm>
            <a:off x="1214652" y="1250626"/>
            <a:ext cx="2156361" cy="55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layer_conv_1d() </a:t>
            </a:r>
            <a:r>
              <a:rPr b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layer_conv_2d_transpose() </a:t>
            </a:r>
            <a:r>
              <a:rPr b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layer_conv_2d()</a:t>
            </a:r>
            <a:r>
              <a:rPr b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layer_conv_3d_transpose() </a:t>
            </a:r>
            <a:r>
              <a:rPr b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layer_conv_3d() </a:t>
            </a:r>
            <a:r>
              <a:rPr b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layer_conv_lstm_2d() </a:t>
            </a:r>
            <a:r>
              <a:rPr b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layer_separable_conv_2d() </a:t>
            </a:r>
            <a:r>
              <a:rPr b="0"/>
              <a:t>Depthwise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layer_upsampling_1d() layer_upsampling_2d() layer_upsampling_3d() </a:t>
            </a:r>
            <a:r>
              <a:rPr b="0"/>
              <a:t>Upsampling layer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Zero-padding layer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Cropping layer</a:t>
            </a:r>
          </a:p>
        </p:txBody>
      </p:sp>
      <p:sp>
        <p:nvSpPr>
          <p:cNvPr id="504" name="Rectangle 30"/>
          <p:cNvSpPr/>
          <p:nvPr/>
        </p:nvSpPr>
        <p:spPr>
          <a:xfrm>
            <a:off x="460635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5" name="Rectangle 31"/>
          <p:cNvSpPr/>
          <p:nvPr/>
        </p:nvSpPr>
        <p:spPr>
          <a:xfrm>
            <a:off x="58128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6" name="Rectangle 32"/>
          <p:cNvSpPr/>
          <p:nvPr/>
        </p:nvSpPr>
        <p:spPr>
          <a:xfrm>
            <a:off x="70193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7" name="Rectangle 33"/>
          <p:cNvSpPr/>
          <p:nvPr/>
        </p:nvSpPr>
        <p:spPr>
          <a:xfrm>
            <a:off x="822584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8" name="Rectangle 39"/>
          <p:cNvSpPr/>
          <p:nvPr/>
        </p:nvSpPr>
        <p:spPr>
          <a:xfrm>
            <a:off x="943234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09" name="Rectangle 40"/>
          <p:cNvSpPr/>
          <p:nvPr/>
        </p:nvSpPr>
        <p:spPr>
          <a:xfrm>
            <a:off x="581285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0" name="Rectangle 41"/>
          <p:cNvSpPr/>
          <p:nvPr/>
        </p:nvSpPr>
        <p:spPr>
          <a:xfrm>
            <a:off x="701935" y="1499077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1" name="Rectangle 42"/>
          <p:cNvSpPr/>
          <p:nvPr/>
        </p:nvSpPr>
        <p:spPr>
          <a:xfrm>
            <a:off x="822584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12" name="Isosceles Triangle 2"/>
          <p:cNvSpPr/>
          <p:nvPr/>
        </p:nvSpPr>
        <p:spPr>
          <a:xfrm rot="10800000">
            <a:off x="457532" y="1412880"/>
            <a:ext cx="606352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27" name="Group 7"/>
          <p:cNvGrpSpPr/>
          <p:nvPr/>
        </p:nvGrpSpPr>
        <p:grpSpPr>
          <a:xfrm>
            <a:off x="307473" y="2033647"/>
            <a:ext cx="767762" cy="361951"/>
            <a:chOff x="0" y="0"/>
            <a:chExt cx="767760" cy="361950"/>
          </a:xfrm>
        </p:grpSpPr>
        <p:sp>
          <p:nvSpPr>
            <p:cNvPr id="513" name="Rectangle 34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4" name="Rectangle 35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5" name="Rectangle 36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6" name="Rectangle 37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7" name="Rectangle 45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8" name="Rectangle 46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19" name="Rectangle 47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0" name="Rectangle 48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1" name="Rectangle 49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2" name="Rectangle 50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3" name="Rectangle 51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4" name="Rectangle 5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5" name="Rectangle 53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6" name="Isosceles Triangle 54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28" name="Isosceles Triangle 68"/>
          <p:cNvSpPr/>
          <p:nvPr/>
        </p:nvSpPr>
        <p:spPr>
          <a:xfrm rot="5400000">
            <a:off x="614944" y="3174859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533" name="Cube 3"/>
          <p:cNvGrpSpPr/>
          <p:nvPr/>
        </p:nvGrpSpPr>
        <p:grpSpPr>
          <a:xfrm>
            <a:off x="202180" y="3186175"/>
            <a:ext cx="150059" cy="139624"/>
            <a:chOff x="0" y="0"/>
            <a:chExt cx="150058" cy="139622"/>
          </a:xfrm>
        </p:grpSpPr>
        <p:sp>
          <p:nvSpPr>
            <p:cNvPr id="52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38" name="Cube 70"/>
          <p:cNvGrpSpPr/>
          <p:nvPr/>
        </p:nvGrpSpPr>
        <p:grpSpPr>
          <a:xfrm>
            <a:off x="318026" y="3186175"/>
            <a:ext cx="150059" cy="139624"/>
            <a:chOff x="0" y="0"/>
            <a:chExt cx="150058" cy="139622"/>
          </a:xfrm>
        </p:grpSpPr>
        <p:sp>
          <p:nvSpPr>
            <p:cNvPr id="53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3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3" name="Cube 71"/>
          <p:cNvGrpSpPr/>
          <p:nvPr/>
        </p:nvGrpSpPr>
        <p:grpSpPr>
          <a:xfrm>
            <a:off x="432838" y="3186175"/>
            <a:ext cx="150059" cy="139624"/>
            <a:chOff x="0" y="0"/>
            <a:chExt cx="150058" cy="139622"/>
          </a:xfrm>
        </p:grpSpPr>
        <p:sp>
          <p:nvSpPr>
            <p:cNvPr id="53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48" name="Cube 72"/>
          <p:cNvGrpSpPr/>
          <p:nvPr/>
        </p:nvGrpSpPr>
        <p:grpSpPr>
          <a:xfrm>
            <a:off x="202180" y="3077354"/>
            <a:ext cx="150059" cy="139624"/>
            <a:chOff x="0" y="0"/>
            <a:chExt cx="150058" cy="139622"/>
          </a:xfrm>
        </p:grpSpPr>
        <p:sp>
          <p:nvSpPr>
            <p:cNvPr id="54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4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3" name="Cube 80"/>
          <p:cNvGrpSpPr/>
          <p:nvPr/>
        </p:nvGrpSpPr>
        <p:grpSpPr>
          <a:xfrm>
            <a:off x="318026" y="3077354"/>
            <a:ext cx="150059" cy="139624"/>
            <a:chOff x="0" y="0"/>
            <a:chExt cx="150058" cy="139622"/>
          </a:xfrm>
        </p:grpSpPr>
        <p:sp>
          <p:nvSpPr>
            <p:cNvPr id="54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58" name="Cube 81"/>
          <p:cNvGrpSpPr/>
          <p:nvPr/>
        </p:nvGrpSpPr>
        <p:grpSpPr>
          <a:xfrm>
            <a:off x="432838" y="3077354"/>
            <a:ext cx="150059" cy="139624"/>
            <a:chOff x="0" y="0"/>
            <a:chExt cx="150058" cy="139622"/>
          </a:xfrm>
        </p:grpSpPr>
        <p:sp>
          <p:nvSpPr>
            <p:cNvPr id="55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5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3" name="Cube 83"/>
          <p:cNvGrpSpPr/>
          <p:nvPr/>
        </p:nvGrpSpPr>
        <p:grpSpPr>
          <a:xfrm>
            <a:off x="202180" y="2970915"/>
            <a:ext cx="150059" cy="139624"/>
            <a:chOff x="0" y="0"/>
            <a:chExt cx="150058" cy="139622"/>
          </a:xfrm>
        </p:grpSpPr>
        <p:sp>
          <p:nvSpPr>
            <p:cNvPr id="55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68" name="Cube 84"/>
          <p:cNvGrpSpPr/>
          <p:nvPr/>
        </p:nvGrpSpPr>
        <p:grpSpPr>
          <a:xfrm>
            <a:off x="318026" y="2970915"/>
            <a:ext cx="150059" cy="139624"/>
            <a:chOff x="0" y="0"/>
            <a:chExt cx="150058" cy="139622"/>
          </a:xfrm>
        </p:grpSpPr>
        <p:sp>
          <p:nvSpPr>
            <p:cNvPr id="56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3" name="Cube 85"/>
          <p:cNvGrpSpPr/>
          <p:nvPr/>
        </p:nvGrpSpPr>
        <p:grpSpPr>
          <a:xfrm>
            <a:off x="432838" y="2970915"/>
            <a:ext cx="150059" cy="139624"/>
            <a:chOff x="0" y="0"/>
            <a:chExt cx="150058" cy="139622"/>
          </a:xfrm>
        </p:grpSpPr>
        <p:sp>
          <p:nvSpPr>
            <p:cNvPr id="56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78" name="Cube 88"/>
          <p:cNvGrpSpPr/>
          <p:nvPr/>
        </p:nvGrpSpPr>
        <p:grpSpPr>
          <a:xfrm>
            <a:off x="840469" y="3144526"/>
            <a:ext cx="150059" cy="139624"/>
            <a:chOff x="0" y="0"/>
            <a:chExt cx="150058" cy="139622"/>
          </a:xfrm>
        </p:grpSpPr>
        <p:sp>
          <p:nvSpPr>
            <p:cNvPr id="57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7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3" name="Cube 89"/>
          <p:cNvGrpSpPr/>
          <p:nvPr/>
        </p:nvGrpSpPr>
        <p:grpSpPr>
          <a:xfrm>
            <a:off x="956314" y="3144526"/>
            <a:ext cx="150059" cy="139624"/>
            <a:chOff x="0" y="0"/>
            <a:chExt cx="150058" cy="139622"/>
          </a:xfrm>
        </p:grpSpPr>
        <p:sp>
          <p:nvSpPr>
            <p:cNvPr id="57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88" name="Cube 90"/>
          <p:cNvGrpSpPr/>
          <p:nvPr/>
        </p:nvGrpSpPr>
        <p:grpSpPr>
          <a:xfrm>
            <a:off x="840469" y="3038087"/>
            <a:ext cx="150059" cy="139624"/>
            <a:chOff x="0" y="0"/>
            <a:chExt cx="150058" cy="139622"/>
          </a:xfrm>
        </p:grpSpPr>
        <p:sp>
          <p:nvSpPr>
            <p:cNvPr id="58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8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593" name="Cube 91"/>
          <p:cNvGrpSpPr/>
          <p:nvPr/>
        </p:nvGrpSpPr>
        <p:grpSpPr>
          <a:xfrm>
            <a:off x="956314" y="3038087"/>
            <a:ext cx="150059" cy="139624"/>
            <a:chOff x="0" y="0"/>
            <a:chExt cx="150058" cy="139622"/>
          </a:xfrm>
        </p:grpSpPr>
        <p:sp>
          <p:nvSpPr>
            <p:cNvPr id="58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9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594" name="Rectangle 93"/>
          <p:cNvSpPr/>
          <p:nvPr/>
        </p:nvSpPr>
        <p:spPr>
          <a:xfrm>
            <a:off x="877618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5" name="Rectangle 94"/>
          <p:cNvSpPr/>
          <p:nvPr/>
        </p:nvSpPr>
        <p:spPr>
          <a:xfrm>
            <a:off x="756967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6" name="Rectangle 95"/>
          <p:cNvSpPr/>
          <p:nvPr/>
        </p:nvSpPr>
        <p:spPr>
          <a:xfrm>
            <a:off x="756967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7" name="Rectangle 96"/>
          <p:cNvSpPr/>
          <p:nvPr/>
        </p:nvSpPr>
        <p:spPr>
          <a:xfrm>
            <a:off x="877618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8" name="Rectangle 97"/>
          <p:cNvSpPr/>
          <p:nvPr/>
        </p:nvSpPr>
        <p:spPr>
          <a:xfrm>
            <a:off x="998268" y="44797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99" name="Rectangle 98"/>
          <p:cNvSpPr/>
          <p:nvPr/>
        </p:nvSpPr>
        <p:spPr>
          <a:xfrm>
            <a:off x="998268" y="460038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0" name="Rectangle 99"/>
          <p:cNvSpPr/>
          <p:nvPr/>
        </p:nvSpPr>
        <p:spPr>
          <a:xfrm>
            <a:off x="756967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1" name="Rectangle 100"/>
          <p:cNvSpPr/>
          <p:nvPr/>
        </p:nvSpPr>
        <p:spPr>
          <a:xfrm>
            <a:off x="87761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2" name="Rectangle 101"/>
          <p:cNvSpPr/>
          <p:nvPr/>
        </p:nvSpPr>
        <p:spPr>
          <a:xfrm>
            <a:off x="99826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3" name="Rectangle 102"/>
          <p:cNvSpPr/>
          <p:nvPr/>
        </p:nvSpPr>
        <p:spPr>
          <a:xfrm>
            <a:off x="364367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4" name="Rectangle 103"/>
          <p:cNvSpPr/>
          <p:nvPr/>
        </p:nvSpPr>
        <p:spPr>
          <a:xfrm>
            <a:off x="485018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5" name="Rectangle 104"/>
          <p:cNvSpPr/>
          <p:nvPr/>
        </p:nvSpPr>
        <p:spPr>
          <a:xfrm>
            <a:off x="364367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6" name="Rectangle 105"/>
          <p:cNvSpPr/>
          <p:nvPr/>
        </p:nvSpPr>
        <p:spPr>
          <a:xfrm>
            <a:off x="485018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7" name="Isosceles Triangle 106"/>
          <p:cNvSpPr/>
          <p:nvPr/>
        </p:nvSpPr>
        <p:spPr>
          <a:xfrm rot="5400000">
            <a:off x="552258" y="464232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8" name="Rectangle 123"/>
          <p:cNvSpPr/>
          <p:nvPr/>
        </p:nvSpPr>
        <p:spPr>
          <a:xfrm>
            <a:off x="42812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09" name="Rectangle 124"/>
          <p:cNvSpPr/>
          <p:nvPr/>
        </p:nvSpPr>
        <p:spPr>
          <a:xfrm>
            <a:off x="307473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0" name="Rectangle 125"/>
          <p:cNvSpPr/>
          <p:nvPr/>
        </p:nvSpPr>
        <p:spPr>
          <a:xfrm>
            <a:off x="307473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1" name="Rectangle 126"/>
          <p:cNvSpPr/>
          <p:nvPr/>
        </p:nvSpPr>
        <p:spPr>
          <a:xfrm>
            <a:off x="42812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2" name="Rectangle 128"/>
          <p:cNvSpPr/>
          <p:nvPr/>
        </p:nvSpPr>
        <p:spPr>
          <a:xfrm>
            <a:off x="54877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3" name="Rectangle 129"/>
          <p:cNvSpPr/>
          <p:nvPr/>
        </p:nvSpPr>
        <p:spPr>
          <a:xfrm>
            <a:off x="54877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4" name="Rectangle 132"/>
          <p:cNvSpPr/>
          <p:nvPr/>
        </p:nvSpPr>
        <p:spPr>
          <a:xfrm>
            <a:off x="307473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5" name="Rectangle 133"/>
          <p:cNvSpPr/>
          <p:nvPr/>
        </p:nvSpPr>
        <p:spPr>
          <a:xfrm>
            <a:off x="42812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6" name="Rectangle 135"/>
          <p:cNvSpPr/>
          <p:nvPr/>
        </p:nvSpPr>
        <p:spPr>
          <a:xfrm>
            <a:off x="54877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7" name="Rectangle 136"/>
          <p:cNvSpPr/>
          <p:nvPr/>
        </p:nvSpPr>
        <p:spPr>
          <a:xfrm>
            <a:off x="83393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8" name="Rectangle 137"/>
          <p:cNvSpPr/>
          <p:nvPr/>
        </p:nvSpPr>
        <p:spPr>
          <a:xfrm>
            <a:off x="95458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19" name="Rectangle 138"/>
          <p:cNvSpPr/>
          <p:nvPr/>
        </p:nvSpPr>
        <p:spPr>
          <a:xfrm>
            <a:off x="83393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0" name="Rectangle 139"/>
          <p:cNvSpPr/>
          <p:nvPr/>
        </p:nvSpPr>
        <p:spPr>
          <a:xfrm>
            <a:off x="95458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1" name="Isosceles Triangle 140"/>
          <p:cNvSpPr/>
          <p:nvPr/>
        </p:nvSpPr>
        <p:spPr>
          <a:xfrm rot="5400000">
            <a:off x="614944" y="6209463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2" name="Rectangle 141"/>
          <p:cNvSpPr/>
          <p:nvPr/>
        </p:nvSpPr>
        <p:spPr>
          <a:xfrm>
            <a:off x="877618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3" name="Rectangle 142"/>
          <p:cNvSpPr/>
          <p:nvPr/>
        </p:nvSpPr>
        <p:spPr>
          <a:xfrm>
            <a:off x="756967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4" name="Rectangle 143"/>
          <p:cNvSpPr/>
          <p:nvPr/>
        </p:nvSpPr>
        <p:spPr>
          <a:xfrm>
            <a:off x="756967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5" name="Rectangle 144"/>
          <p:cNvSpPr/>
          <p:nvPr/>
        </p:nvSpPr>
        <p:spPr>
          <a:xfrm>
            <a:off x="877618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6" name="Rectangle 145"/>
          <p:cNvSpPr/>
          <p:nvPr/>
        </p:nvSpPr>
        <p:spPr>
          <a:xfrm>
            <a:off x="998268" y="53184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7" name="Rectangle 146"/>
          <p:cNvSpPr/>
          <p:nvPr/>
        </p:nvSpPr>
        <p:spPr>
          <a:xfrm>
            <a:off x="998268" y="543908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8" name="Rectangle 147"/>
          <p:cNvSpPr/>
          <p:nvPr/>
        </p:nvSpPr>
        <p:spPr>
          <a:xfrm>
            <a:off x="756967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29" name="Rectangle 148"/>
          <p:cNvSpPr/>
          <p:nvPr/>
        </p:nvSpPr>
        <p:spPr>
          <a:xfrm>
            <a:off x="87761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0" name="Rectangle 149"/>
          <p:cNvSpPr/>
          <p:nvPr/>
        </p:nvSpPr>
        <p:spPr>
          <a:xfrm>
            <a:off x="99826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1" name="Rectangle 150"/>
          <p:cNvSpPr/>
          <p:nvPr/>
        </p:nvSpPr>
        <p:spPr>
          <a:xfrm>
            <a:off x="364367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2" name="Rectangle 151"/>
          <p:cNvSpPr/>
          <p:nvPr/>
        </p:nvSpPr>
        <p:spPr>
          <a:xfrm>
            <a:off x="485018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3" name="Rectangle 152"/>
          <p:cNvSpPr/>
          <p:nvPr/>
        </p:nvSpPr>
        <p:spPr>
          <a:xfrm>
            <a:off x="364367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4" name="Rectangle 153"/>
          <p:cNvSpPr/>
          <p:nvPr/>
        </p:nvSpPr>
        <p:spPr>
          <a:xfrm>
            <a:off x="485018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5" name="Isosceles Triangle 154"/>
          <p:cNvSpPr/>
          <p:nvPr/>
        </p:nvSpPr>
        <p:spPr>
          <a:xfrm rot="5400000">
            <a:off x="552258" y="5481023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6" name="every(.x, .p, …) Do all element pass a test?…"/>
          <p:cNvSpPr txBox="1"/>
          <p:nvPr/>
        </p:nvSpPr>
        <p:spPr>
          <a:xfrm>
            <a:off x="973352" y="7155501"/>
            <a:ext cx="2468348" cy="293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Maximum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Average pooling for 1D to 3D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maximum pooling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Global average pooling</a:t>
            </a:r>
          </a:p>
        </p:txBody>
      </p:sp>
      <p:sp>
        <p:nvSpPr>
          <p:cNvPr id="637" name="Rectangle 158"/>
          <p:cNvSpPr/>
          <p:nvPr/>
        </p:nvSpPr>
        <p:spPr>
          <a:xfrm>
            <a:off x="754559" y="7268325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8" name="Rectangle 160"/>
          <p:cNvSpPr/>
          <p:nvPr/>
        </p:nvSpPr>
        <p:spPr>
          <a:xfrm>
            <a:off x="260609" y="7208000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39" name="Rectangle 161"/>
          <p:cNvSpPr/>
          <p:nvPr/>
        </p:nvSpPr>
        <p:spPr>
          <a:xfrm>
            <a:off x="381259" y="7208000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0" name="Rectangle 162"/>
          <p:cNvSpPr/>
          <p:nvPr/>
        </p:nvSpPr>
        <p:spPr>
          <a:xfrm>
            <a:off x="260609" y="7328650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1" name="Rectangle 163"/>
          <p:cNvSpPr/>
          <p:nvPr/>
        </p:nvSpPr>
        <p:spPr>
          <a:xfrm>
            <a:off x="381259" y="7328650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2" name="Isosceles Triangle 164"/>
          <p:cNvSpPr/>
          <p:nvPr/>
        </p:nvSpPr>
        <p:spPr>
          <a:xfrm rot="5400000">
            <a:off x="475244" y="7324907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3" name="Rectangle 165"/>
          <p:cNvSpPr/>
          <p:nvPr/>
        </p:nvSpPr>
        <p:spPr>
          <a:xfrm>
            <a:off x="754559" y="805647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4" name="Rectangle 166"/>
          <p:cNvSpPr/>
          <p:nvPr/>
        </p:nvSpPr>
        <p:spPr>
          <a:xfrm>
            <a:off x="260609" y="7996152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5" name="Rectangle 167"/>
          <p:cNvSpPr/>
          <p:nvPr/>
        </p:nvSpPr>
        <p:spPr>
          <a:xfrm>
            <a:off x="381259" y="7996152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6" name="Rectangle 168"/>
          <p:cNvSpPr/>
          <p:nvPr/>
        </p:nvSpPr>
        <p:spPr>
          <a:xfrm>
            <a:off x="260609" y="8116802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7" name="Rectangle 169"/>
          <p:cNvSpPr/>
          <p:nvPr/>
        </p:nvSpPr>
        <p:spPr>
          <a:xfrm>
            <a:off x="381259" y="8116802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8" name="Isosceles Triangle 170"/>
          <p:cNvSpPr/>
          <p:nvPr/>
        </p:nvSpPr>
        <p:spPr>
          <a:xfrm rot="5400000">
            <a:off x="475244" y="8113059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49" name="Rectangle 171"/>
          <p:cNvSpPr/>
          <p:nvPr/>
        </p:nvSpPr>
        <p:spPr>
          <a:xfrm>
            <a:off x="754559" y="8667553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0" name="Rectangle 172"/>
          <p:cNvSpPr/>
          <p:nvPr/>
        </p:nvSpPr>
        <p:spPr>
          <a:xfrm>
            <a:off x="260609" y="8486578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1" name="Rectangle 173"/>
          <p:cNvSpPr/>
          <p:nvPr/>
        </p:nvSpPr>
        <p:spPr>
          <a:xfrm>
            <a:off x="381259" y="8486578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2" name="Rectangle 174"/>
          <p:cNvSpPr/>
          <p:nvPr/>
        </p:nvSpPr>
        <p:spPr>
          <a:xfrm>
            <a:off x="260609" y="8607228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3" name="Rectangle 175"/>
          <p:cNvSpPr/>
          <p:nvPr/>
        </p:nvSpPr>
        <p:spPr>
          <a:xfrm>
            <a:off x="381259" y="8607228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4" name="Isosceles Triangle 176"/>
          <p:cNvSpPr/>
          <p:nvPr/>
        </p:nvSpPr>
        <p:spPr>
          <a:xfrm rot="5400000">
            <a:off x="475244" y="872413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5" name="Rectangle 177"/>
          <p:cNvSpPr/>
          <p:nvPr/>
        </p:nvSpPr>
        <p:spPr>
          <a:xfrm>
            <a:off x="260609" y="8777223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6" name="Rectangle 178"/>
          <p:cNvSpPr/>
          <p:nvPr/>
        </p:nvSpPr>
        <p:spPr>
          <a:xfrm>
            <a:off x="381259" y="877722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7" name="Rectangle 179"/>
          <p:cNvSpPr/>
          <p:nvPr/>
        </p:nvSpPr>
        <p:spPr>
          <a:xfrm>
            <a:off x="260609" y="8897873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8" name="Rectangle 180"/>
          <p:cNvSpPr/>
          <p:nvPr/>
        </p:nvSpPr>
        <p:spPr>
          <a:xfrm>
            <a:off x="381259" y="889787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59" name="Rectangle 181"/>
          <p:cNvSpPr/>
          <p:nvPr/>
        </p:nvSpPr>
        <p:spPr>
          <a:xfrm>
            <a:off x="754559" y="9478546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0" name="Rectangle 182"/>
          <p:cNvSpPr/>
          <p:nvPr/>
        </p:nvSpPr>
        <p:spPr>
          <a:xfrm>
            <a:off x="260609" y="9297571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1" name="Rectangle 183"/>
          <p:cNvSpPr/>
          <p:nvPr/>
        </p:nvSpPr>
        <p:spPr>
          <a:xfrm>
            <a:off x="381259" y="9297571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2" name="Rectangle 184"/>
          <p:cNvSpPr/>
          <p:nvPr/>
        </p:nvSpPr>
        <p:spPr>
          <a:xfrm>
            <a:off x="260609" y="9418221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3" name="Rectangle 185"/>
          <p:cNvSpPr/>
          <p:nvPr/>
        </p:nvSpPr>
        <p:spPr>
          <a:xfrm>
            <a:off x="381259" y="9418221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4" name="Isosceles Triangle 186"/>
          <p:cNvSpPr/>
          <p:nvPr/>
        </p:nvSpPr>
        <p:spPr>
          <a:xfrm rot="5400000">
            <a:off x="475244" y="9535128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5" name="Rectangle 188"/>
          <p:cNvSpPr/>
          <p:nvPr/>
        </p:nvSpPr>
        <p:spPr>
          <a:xfrm>
            <a:off x="260609" y="9588217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6" name="Rectangle 189"/>
          <p:cNvSpPr/>
          <p:nvPr/>
        </p:nvSpPr>
        <p:spPr>
          <a:xfrm>
            <a:off x="381259" y="958821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7" name="Rectangle 190"/>
          <p:cNvSpPr/>
          <p:nvPr/>
        </p:nvSpPr>
        <p:spPr>
          <a:xfrm>
            <a:off x="260609" y="9708867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8" name="Rectangle 191"/>
          <p:cNvSpPr/>
          <p:nvPr/>
        </p:nvSpPr>
        <p:spPr>
          <a:xfrm>
            <a:off x="381259" y="970886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69" name="Basics"/>
          <p:cNvSpPr txBox="1"/>
          <p:nvPr/>
        </p:nvSpPr>
        <p:spPr>
          <a:xfrm>
            <a:off x="7040394" y="455406"/>
            <a:ext cx="19110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Preprocessing</a:t>
            </a:r>
          </a:p>
        </p:txBody>
      </p:sp>
      <p:sp>
        <p:nvSpPr>
          <p:cNvPr id="670" name="Line"/>
          <p:cNvSpPr/>
          <p:nvPr/>
        </p:nvSpPr>
        <p:spPr>
          <a:xfrm>
            <a:off x="7012361" y="455406"/>
            <a:ext cx="3079673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Rectangle"/>
          <p:cNvSpPr/>
          <p:nvPr/>
        </p:nvSpPr>
        <p:spPr>
          <a:xfrm>
            <a:off x="7035959" y="901444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2" name="Rectangle"/>
          <p:cNvSpPr/>
          <p:nvPr/>
        </p:nvSpPr>
        <p:spPr>
          <a:xfrm>
            <a:off x="7035959" y="3006031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3" name="SUBTITLE"/>
          <p:cNvSpPr txBox="1"/>
          <p:nvPr/>
        </p:nvSpPr>
        <p:spPr>
          <a:xfrm>
            <a:off x="7049819" y="906688"/>
            <a:ext cx="1939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SEQUENCE PREPROCESSING</a:t>
            </a:r>
          </a:p>
        </p:txBody>
      </p:sp>
      <p:sp>
        <p:nvSpPr>
          <p:cNvPr id="674" name="every(.x, .p, …) Do all element pass a test?…"/>
          <p:cNvSpPr txBox="1"/>
          <p:nvPr/>
        </p:nvSpPr>
        <p:spPr>
          <a:xfrm>
            <a:off x="7048468" y="1250626"/>
            <a:ext cx="3308601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pad_sequences()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Pads each sequence to the same length (length of the longest sequence)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skipgrams()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skipgram word pairs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make_sampling_table()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word rank-based probabilistic sampling table</a:t>
            </a:r>
            <a:endParaRPr b="1"/>
          </a:p>
        </p:txBody>
      </p:sp>
      <p:sp>
        <p:nvSpPr>
          <p:cNvPr id="675" name="SUBTITLE"/>
          <p:cNvSpPr txBox="1"/>
          <p:nvPr/>
        </p:nvSpPr>
        <p:spPr>
          <a:xfrm>
            <a:off x="7049819" y="3016193"/>
            <a:ext cx="15445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 PREPROCESSING</a:t>
            </a:r>
          </a:p>
        </p:txBody>
      </p:sp>
      <p:sp>
        <p:nvSpPr>
          <p:cNvPr id="676" name="every(.x, .p, …) Do all element pass a test?…"/>
          <p:cNvSpPr txBox="1"/>
          <p:nvPr/>
        </p:nvSpPr>
        <p:spPr>
          <a:xfrm>
            <a:off x="7057197" y="3291892"/>
            <a:ext cx="3331594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text_tokenizer() </a:t>
            </a:r>
            <a:r>
              <a:rPr b="0"/>
              <a:t>Text tokenization utility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fit_text_tokenizer() </a:t>
            </a:r>
            <a:r>
              <a:rPr b="0"/>
              <a:t>Update tokenizer internal vocabulary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save_text_tokenizer(); load_text_tokenizer()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 a text tokenizer to an external file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texts_to_sequences(); texts_to_sequences_generator()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Transforms each text in texts to sequence of integers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texts_to_matrix(); sequences_to_matrix()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a list of sequences into a matrix</a:t>
            </a:r>
            <a:endParaRPr b="1"/>
          </a:p>
          <a:p>
            <a:pPr>
              <a:lnSpc>
                <a:spcPct val="80000"/>
              </a:lnSpc>
              <a:spcBef>
                <a:spcPts val="120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text_one_hot() </a:t>
            </a:r>
            <a:r>
              <a:rPr b="0"/>
              <a:t>One-hot encode text to word indices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text_hashing_trick()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Converts a text to a sequence of indexes in a fixed-size hashing space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text_to_word_sequence() 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Convert text to a sequence of words (or tokens)</a:t>
            </a:r>
          </a:p>
        </p:txBody>
      </p:sp>
      <p:sp>
        <p:nvSpPr>
          <p:cNvPr id="677" name="Rectangle"/>
          <p:cNvSpPr/>
          <p:nvPr/>
        </p:nvSpPr>
        <p:spPr>
          <a:xfrm>
            <a:off x="7035959" y="7137288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78" name="SUBTITLE"/>
          <p:cNvSpPr txBox="1"/>
          <p:nvPr/>
        </p:nvSpPr>
        <p:spPr>
          <a:xfrm>
            <a:off x="7049819" y="7147449"/>
            <a:ext cx="16367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 PREPROCESSING</a:t>
            </a:r>
          </a:p>
        </p:txBody>
      </p:sp>
      <p:sp>
        <p:nvSpPr>
          <p:cNvPr id="679" name="every(.x, .p, …) Do all element pass a test?…"/>
          <p:cNvSpPr txBox="1"/>
          <p:nvPr/>
        </p:nvSpPr>
        <p:spPr>
          <a:xfrm>
            <a:off x="7053892" y="7423149"/>
            <a:ext cx="3344295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image_load() </a:t>
            </a:r>
            <a:r>
              <a:rPr b="0"/>
              <a:t>Loads an image into PIL format.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flow_images_from_data()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flow_images_from_directory()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batches of augmented/normalized data from images and labels, or a directory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image_data_generator() </a:t>
            </a:r>
            <a:r>
              <a:rPr b="0"/>
              <a:t>Generate minibatches of image data with real-time data augmentation.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fit_image_data_generator() </a:t>
            </a:r>
            <a:r>
              <a:rPr b="0"/>
              <a:t>Fit image data generator internal statistics to some sample data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generator_next() </a:t>
            </a:r>
            <a:r>
              <a:rPr b="0"/>
              <a:t>Retrieve the next item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image_to_array(); image_array_resize()</a:t>
            </a:r>
            <a:br/>
            <a:r>
              <a:t>image_array_save() </a:t>
            </a:r>
            <a:r>
              <a:rPr b="0"/>
              <a:t>3D array representation</a:t>
            </a:r>
          </a:p>
        </p:txBody>
      </p:sp>
      <p:sp>
        <p:nvSpPr>
          <p:cNvPr id="680" name="Rectangle"/>
          <p:cNvSpPr/>
          <p:nvPr/>
        </p:nvSpPr>
        <p:spPr>
          <a:xfrm>
            <a:off x="3559878" y="8887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1" name="Rectangle"/>
          <p:cNvSpPr/>
          <p:nvPr/>
        </p:nvSpPr>
        <p:spPr>
          <a:xfrm>
            <a:off x="3559878" y="3832216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2" name="Rectangle"/>
          <p:cNvSpPr/>
          <p:nvPr/>
        </p:nvSpPr>
        <p:spPr>
          <a:xfrm>
            <a:off x="3559878" y="88672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3" name="Rectangle"/>
          <p:cNvSpPr/>
          <p:nvPr/>
        </p:nvSpPr>
        <p:spPr>
          <a:xfrm>
            <a:off x="3559878" y="5609221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4" name="SUBTITLE"/>
          <p:cNvSpPr txBox="1"/>
          <p:nvPr/>
        </p:nvSpPr>
        <p:spPr>
          <a:xfrm>
            <a:off x="3579691" y="906687"/>
            <a:ext cx="13684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ACTIVATION LAYERS</a:t>
            </a:r>
          </a:p>
        </p:txBody>
      </p:sp>
      <p:sp>
        <p:nvSpPr>
          <p:cNvPr id="685" name="every(.x, .p, …) Do all element pass a test?…"/>
          <p:cNvSpPr txBox="1"/>
          <p:nvPr/>
        </p:nvSpPr>
        <p:spPr>
          <a:xfrm>
            <a:off x="4160825" y="1250626"/>
            <a:ext cx="2619156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</a:t>
            </a:r>
            <a:r>
              <a:rPr b="0"/>
              <a:t>object, activation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Apply an activation function to an output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layer_activation_leaky_relu()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Leaky version of a rectified linear unit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layer_activation_parametric_relu() </a:t>
            </a:r>
            <a:r>
              <a:rPr b="0"/>
              <a:t>Parametric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layer_activation_thresholded_relu() </a:t>
            </a:r>
            <a:r>
              <a:rPr b="0"/>
              <a:t>Thresholded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layer_activation_elu()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Exponential linear unit</a:t>
            </a:r>
            <a:endParaRPr b="1"/>
          </a:p>
        </p:txBody>
      </p:sp>
      <p:sp>
        <p:nvSpPr>
          <p:cNvPr id="686" name="Rectangle 194"/>
          <p:cNvSpPr/>
          <p:nvPr/>
        </p:nvSpPr>
        <p:spPr>
          <a:xfrm>
            <a:off x="3657246" y="1699589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87" name="Freeform: Shape 195"/>
          <p:cNvSpPr/>
          <p:nvPr/>
        </p:nvSpPr>
        <p:spPr>
          <a:xfrm>
            <a:off x="3701426" y="1799709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grpSp>
        <p:nvGrpSpPr>
          <p:cNvPr id="690" name="Rectangle 196"/>
          <p:cNvGrpSpPr/>
          <p:nvPr/>
        </p:nvGrpSpPr>
        <p:grpSpPr>
          <a:xfrm>
            <a:off x="3657246" y="2133444"/>
            <a:ext cx="254007" cy="254007"/>
            <a:chOff x="0" y="0"/>
            <a:chExt cx="254006" cy="254006"/>
          </a:xfrm>
        </p:grpSpPr>
        <p:sp>
          <p:nvSpPr>
            <p:cNvPr id="688" name="Square"/>
            <p:cNvSpPr/>
            <p:nvPr/>
          </p:nvSpPr>
          <p:spPr>
            <a:xfrm>
              <a:off x="-1" y="-1"/>
              <a:ext cx="254008" cy="254008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689" name="α"/>
            <p:cNvSpPr txBox="1"/>
            <p:nvPr/>
          </p:nvSpPr>
          <p:spPr>
            <a:xfrm>
              <a:off x="-1" y="-1"/>
              <a:ext cx="178737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α</a:t>
              </a:r>
            </a:p>
          </p:txBody>
        </p:sp>
      </p:grpSp>
      <p:sp>
        <p:nvSpPr>
          <p:cNvPr id="691" name="Freeform: Shape 199"/>
          <p:cNvSpPr/>
          <p:nvPr/>
        </p:nvSpPr>
        <p:spPr>
          <a:xfrm>
            <a:off x="3701426" y="2233565"/>
            <a:ext cx="175761" cy="9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981" y="15995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2" name="Rectangle 200"/>
          <p:cNvSpPr/>
          <p:nvPr/>
        </p:nvSpPr>
        <p:spPr>
          <a:xfrm>
            <a:off x="3657246" y="2584737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3" name="Freeform: Shape 201"/>
          <p:cNvSpPr/>
          <p:nvPr/>
        </p:nvSpPr>
        <p:spPr>
          <a:xfrm>
            <a:off x="3699043" y="2684858"/>
            <a:ext cx="178142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110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4" name="Straight Connector 11"/>
          <p:cNvSpPr/>
          <p:nvPr/>
        </p:nvSpPr>
        <p:spPr>
          <a:xfrm>
            <a:off x="3750603" y="2661828"/>
            <a:ext cx="1" cy="140844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Straight Connector 202"/>
          <p:cNvSpPr/>
          <p:nvPr/>
        </p:nvSpPr>
        <p:spPr>
          <a:xfrm flipH="1">
            <a:off x="3694729" y="1865777"/>
            <a:ext cx="171002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6" name="Rectangle 203"/>
          <p:cNvSpPr/>
          <p:nvPr/>
        </p:nvSpPr>
        <p:spPr>
          <a:xfrm>
            <a:off x="3657246" y="1256548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7" name="Straight Connector 18"/>
          <p:cNvSpPr/>
          <p:nvPr/>
        </p:nvSpPr>
        <p:spPr>
          <a:xfrm flipV="1">
            <a:off x="3723987" y="1310289"/>
            <a:ext cx="128252" cy="146525"/>
          </a:xfrm>
          <a:prstGeom prst="line">
            <a:avLst/>
          </a:prstGeom>
          <a:ln w="28575">
            <a:solidFill>
              <a:srgbClr val="DE670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8" name="Rectangle 204"/>
          <p:cNvSpPr/>
          <p:nvPr/>
        </p:nvSpPr>
        <p:spPr>
          <a:xfrm>
            <a:off x="3657246" y="3017522"/>
            <a:ext cx="254007" cy="254007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699" name="Freeform: Shape 205"/>
          <p:cNvSpPr/>
          <p:nvPr/>
        </p:nvSpPr>
        <p:spPr>
          <a:xfrm>
            <a:off x="3701426" y="3064961"/>
            <a:ext cx="178141" cy="15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8271" y="20941"/>
                  <a:pt x="10820" y="19926"/>
                  <a:pt x="14419" y="16326"/>
                </a:cubicBezTo>
                <a:cubicBezTo>
                  <a:pt x="18019" y="12726"/>
                  <a:pt x="18052" y="12474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00" name="SUBTITLE"/>
          <p:cNvSpPr txBox="1"/>
          <p:nvPr/>
        </p:nvSpPr>
        <p:spPr>
          <a:xfrm>
            <a:off x="3579691" y="3853985"/>
            <a:ext cx="12463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DROPOUT LAYERS</a:t>
            </a:r>
          </a:p>
        </p:txBody>
      </p:sp>
      <p:sp>
        <p:nvSpPr>
          <p:cNvPr id="701" name="every(.x, .p, …) Do all element pass a test?…"/>
          <p:cNvSpPr txBox="1"/>
          <p:nvPr/>
        </p:nvSpPr>
        <p:spPr>
          <a:xfrm>
            <a:off x="4160825" y="4197924"/>
            <a:ext cx="261915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Applies dropout to the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layer_spatial_dropout_3d()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Spatial 1D to 3D version of dropout</a:t>
            </a:r>
            <a:endParaRPr b="1"/>
          </a:p>
        </p:txBody>
      </p:sp>
      <p:sp>
        <p:nvSpPr>
          <p:cNvPr id="702" name="SUBTITLE"/>
          <p:cNvSpPr txBox="1"/>
          <p:nvPr/>
        </p:nvSpPr>
        <p:spPr>
          <a:xfrm>
            <a:off x="3579691" y="8887892"/>
            <a:ext cx="2005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LOCALLY CONNECTED LAYERS</a:t>
            </a:r>
          </a:p>
        </p:txBody>
      </p:sp>
      <p:sp>
        <p:nvSpPr>
          <p:cNvPr id="703" name="every(.x, .p, …) Do all element pass a test?…"/>
          <p:cNvSpPr txBox="1"/>
          <p:nvPr/>
        </p:nvSpPr>
        <p:spPr>
          <a:xfrm>
            <a:off x="3574150" y="9289887"/>
            <a:ext cx="31931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layer_locally_connected_2d()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Similar to convolution, but weights are not shared, i.e. different filters for each patch</a:t>
            </a:r>
          </a:p>
        </p:txBody>
      </p:sp>
      <p:sp>
        <p:nvSpPr>
          <p:cNvPr id="704" name="SUBTITLE"/>
          <p:cNvSpPr txBox="1"/>
          <p:nvPr/>
        </p:nvSpPr>
        <p:spPr>
          <a:xfrm>
            <a:off x="3579691" y="5608410"/>
            <a:ext cx="139141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RECURRENT LAYERS</a:t>
            </a:r>
          </a:p>
        </p:txBody>
      </p:sp>
      <p:sp>
        <p:nvSpPr>
          <p:cNvPr id="705" name="every(.x, .p, …) Do all element pass a test?…"/>
          <p:cNvSpPr txBox="1"/>
          <p:nvPr/>
        </p:nvSpPr>
        <p:spPr>
          <a:xfrm>
            <a:off x="4160825" y="5952349"/>
            <a:ext cx="2593756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layer_simple_rnn()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Fully-connected RNN where the output is to be fed back to input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Gated recurrent unit - Cho et al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layer_cudnn_gru()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GRU implementation backed by CuDNN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Long-Short Term Memory unit - Hochreiter 1997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layer_cudnn_lstm()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Fast LSTM implementation backed by CuDNN</a:t>
            </a:r>
          </a:p>
        </p:txBody>
      </p:sp>
      <p:sp>
        <p:nvSpPr>
          <p:cNvPr id="706" name="Rectangle 227"/>
          <p:cNvSpPr/>
          <p:nvPr/>
        </p:nvSpPr>
        <p:spPr>
          <a:xfrm>
            <a:off x="3671046" y="41136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7" name="Rectangle 228"/>
          <p:cNvSpPr/>
          <p:nvPr/>
        </p:nvSpPr>
        <p:spPr>
          <a:xfrm>
            <a:off x="3671046" y="42342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8" name="Rectangle 229"/>
          <p:cNvSpPr/>
          <p:nvPr/>
        </p:nvSpPr>
        <p:spPr>
          <a:xfrm>
            <a:off x="3671046" y="43549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09" name="Rectangle 230"/>
          <p:cNvSpPr/>
          <p:nvPr/>
        </p:nvSpPr>
        <p:spPr>
          <a:xfrm>
            <a:off x="3671046" y="44755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10" name="Rectangle 231"/>
          <p:cNvSpPr/>
          <p:nvPr/>
        </p:nvSpPr>
        <p:spPr>
          <a:xfrm>
            <a:off x="3893253" y="42342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11" name="Rectangle 232"/>
          <p:cNvSpPr/>
          <p:nvPr/>
        </p:nvSpPr>
        <p:spPr>
          <a:xfrm>
            <a:off x="3893253" y="43549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712" name="Straight Arrow Connector 233"/>
          <p:cNvCxnSpPr>
            <a:stCxn id="708" idx="0"/>
            <a:endCxn id="711" idx="0"/>
          </p:cNvCxnSpPr>
          <p:nvPr/>
        </p:nvCxnSpPr>
        <p:spPr>
          <a:xfrm>
            <a:off x="3731371" y="4415234"/>
            <a:ext cx="222208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713" name="Straight Arrow Connector 234"/>
          <p:cNvCxnSpPr>
            <a:stCxn id="706" idx="0"/>
            <a:endCxn id="710" idx="0"/>
          </p:cNvCxnSpPr>
          <p:nvPr/>
        </p:nvCxnSpPr>
        <p:spPr>
          <a:xfrm>
            <a:off x="3731371" y="4173933"/>
            <a:ext cx="222208" cy="12065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grpSp>
        <p:nvGrpSpPr>
          <p:cNvPr id="718" name="Cube 235"/>
          <p:cNvGrpSpPr/>
          <p:nvPr/>
        </p:nvGrpSpPr>
        <p:grpSpPr>
          <a:xfrm>
            <a:off x="3614313" y="5135862"/>
            <a:ext cx="150059" cy="139624"/>
            <a:chOff x="0" y="0"/>
            <a:chExt cx="150058" cy="139622"/>
          </a:xfrm>
        </p:grpSpPr>
        <p:sp>
          <p:nvSpPr>
            <p:cNvPr id="71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1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3" name="Cube 236"/>
          <p:cNvGrpSpPr/>
          <p:nvPr/>
        </p:nvGrpSpPr>
        <p:grpSpPr>
          <a:xfrm>
            <a:off x="3614313" y="5027041"/>
            <a:ext cx="150059" cy="139624"/>
            <a:chOff x="0" y="0"/>
            <a:chExt cx="150058" cy="139622"/>
          </a:xfrm>
        </p:grpSpPr>
        <p:sp>
          <p:nvSpPr>
            <p:cNvPr id="71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28" name="Cube 237"/>
          <p:cNvGrpSpPr/>
          <p:nvPr/>
        </p:nvGrpSpPr>
        <p:grpSpPr>
          <a:xfrm>
            <a:off x="3614313" y="4920603"/>
            <a:ext cx="150059" cy="139624"/>
            <a:chOff x="0" y="0"/>
            <a:chExt cx="150058" cy="139622"/>
          </a:xfrm>
        </p:grpSpPr>
        <p:sp>
          <p:nvSpPr>
            <p:cNvPr id="72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2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3" name="Cube 238"/>
          <p:cNvGrpSpPr/>
          <p:nvPr/>
        </p:nvGrpSpPr>
        <p:grpSpPr>
          <a:xfrm>
            <a:off x="3881885" y="5027536"/>
            <a:ext cx="150059" cy="139624"/>
            <a:chOff x="0" y="0"/>
            <a:chExt cx="150058" cy="139622"/>
          </a:xfrm>
        </p:grpSpPr>
        <p:sp>
          <p:nvSpPr>
            <p:cNvPr id="72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38" name="Cube 239"/>
          <p:cNvGrpSpPr/>
          <p:nvPr/>
        </p:nvGrpSpPr>
        <p:grpSpPr>
          <a:xfrm>
            <a:off x="3881885" y="4921097"/>
            <a:ext cx="150059" cy="139624"/>
            <a:chOff x="0" y="0"/>
            <a:chExt cx="150058" cy="139622"/>
          </a:xfrm>
        </p:grpSpPr>
        <p:sp>
          <p:nvSpPr>
            <p:cNvPr id="734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5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6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37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grpSp>
        <p:nvGrpSpPr>
          <p:cNvPr id="743" name="Cube 240"/>
          <p:cNvGrpSpPr/>
          <p:nvPr/>
        </p:nvGrpSpPr>
        <p:grpSpPr>
          <a:xfrm>
            <a:off x="3614313" y="4817500"/>
            <a:ext cx="150059" cy="139624"/>
            <a:chOff x="0" y="0"/>
            <a:chExt cx="150058" cy="139622"/>
          </a:xfrm>
        </p:grpSpPr>
        <p:sp>
          <p:nvSpPr>
            <p:cNvPr id="739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0" name="Shape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1" name="Shape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42" name="Shape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72" name="Straight Arrow Connector 241"/>
          <p:cNvSpPr/>
          <p:nvPr/>
        </p:nvSpPr>
        <p:spPr>
          <a:xfrm>
            <a:off x="3770681" y="5097003"/>
            <a:ext cx="104855" cy="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73" name="Straight Arrow Connector 242"/>
          <p:cNvSpPr/>
          <p:nvPr/>
        </p:nvSpPr>
        <p:spPr>
          <a:xfrm>
            <a:off x="3770681" y="4918804"/>
            <a:ext cx="104855" cy="4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DE670B"/>
            </a:solidFill>
          </a:ln>
        </p:spPr>
        <p:txBody>
          <a:bodyPr/>
          <a:lstStyle/>
          <a:p>
            <a:pPr/>
          </a:p>
        </p:txBody>
      </p:sp>
      <p:sp>
        <p:nvSpPr>
          <p:cNvPr id="746" name="Rectangle 243"/>
          <p:cNvSpPr/>
          <p:nvPr/>
        </p:nvSpPr>
        <p:spPr>
          <a:xfrm>
            <a:off x="3667066" y="60474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7" name="Rectangle 244"/>
          <p:cNvSpPr/>
          <p:nvPr/>
        </p:nvSpPr>
        <p:spPr>
          <a:xfrm>
            <a:off x="3667066" y="616813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8" name="Rectangle 245"/>
          <p:cNvSpPr/>
          <p:nvPr/>
        </p:nvSpPr>
        <p:spPr>
          <a:xfrm>
            <a:off x="3667066" y="6288782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49" name="Rectangle 246"/>
          <p:cNvSpPr/>
          <p:nvPr/>
        </p:nvSpPr>
        <p:spPr>
          <a:xfrm>
            <a:off x="3877185" y="60474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0" name="Rectangle 247"/>
          <p:cNvSpPr/>
          <p:nvPr/>
        </p:nvSpPr>
        <p:spPr>
          <a:xfrm>
            <a:off x="3877185" y="616813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1" name="Rectangle 248"/>
          <p:cNvSpPr/>
          <p:nvPr/>
        </p:nvSpPr>
        <p:spPr>
          <a:xfrm>
            <a:off x="3877185" y="6288782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755" name="Arrow: Curved Down 12"/>
          <p:cNvGrpSpPr/>
          <p:nvPr/>
        </p:nvGrpSpPr>
        <p:grpSpPr>
          <a:xfrm>
            <a:off x="3727111" y="5961222"/>
            <a:ext cx="210757" cy="45720"/>
            <a:chOff x="0" y="0"/>
            <a:chExt cx="210755" cy="45719"/>
          </a:xfrm>
        </p:grpSpPr>
        <p:sp>
          <p:nvSpPr>
            <p:cNvPr id="752" name="Shap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9" y="21600"/>
                  </a:move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close/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cubicBezTo>
                    <a:pt x="10277" y="0"/>
                    <a:pt x="10472" y="12"/>
                    <a:pt x="10667" y="37"/>
                  </a:cubicBez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3" name="Shape"/>
            <p:cNvSpPr/>
            <p:nvPr/>
          </p:nvSpPr>
          <p:spPr>
            <a:xfrm flipH="1">
              <a:off x="106672" y="0"/>
              <a:ext cx="104084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"/>
                  </a:moveTo>
                  <a:lnTo>
                    <a:pt x="21600" y="36"/>
                  </a:lnTo>
                  <a:cubicBezTo>
                    <a:pt x="10805" y="701"/>
                    <a:pt x="2372" y="10158"/>
                    <a:pt x="2372" y="21600"/>
                  </a:cubicBezTo>
                  <a:lnTo>
                    <a:pt x="0" y="21600"/>
                  </a:lnTo>
                  <a:cubicBezTo>
                    <a:pt x="0" y="9671"/>
                    <a:pt x="9140" y="0"/>
                    <a:pt x="20414" y="0"/>
                  </a:cubicBezTo>
                  <a:cubicBezTo>
                    <a:pt x="20810" y="0"/>
                    <a:pt x="21205" y="12"/>
                    <a:pt x="21600" y="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 flipH="1">
              <a:off x="0" y="0"/>
              <a:ext cx="210756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7" y="36"/>
                  </a:moveTo>
                  <a:lnTo>
                    <a:pt x="10667" y="36"/>
                  </a:lnTo>
                  <a:cubicBezTo>
                    <a:pt x="5336" y="701"/>
                    <a:pt x="1171" y="10158"/>
                    <a:pt x="1171" y="21600"/>
                  </a:cubicBezTo>
                  <a:lnTo>
                    <a:pt x="0" y="21600"/>
                  </a:lnTo>
                  <a:cubicBezTo>
                    <a:pt x="0" y="9671"/>
                    <a:pt x="4514" y="0"/>
                    <a:pt x="10082" y="0"/>
                  </a:cubicBezTo>
                  <a:lnTo>
                    <a:pt x="11253" y="0"/>
                  </a:lnTo>
                  <a:cubicBezTo>
                    <a:pt x="15850" y="0"/>
                    <a:pt x="19865" y="6663"/>
                    <a:pt x="21014" y="16200"/>
                  </a:cubicBezTo>
                  <a:lnTo>
                    <a:pt x="21600" y="16200"/>
                  </a:lnTo>
                  <a:lnTo>
                    <a:pt x="20749" y="21600"/>
                  </a:lnTo>
                  <a:lnTo>
                    <a:pt x="19257" y="16200"/>
                  </a:lnTo>
                  <a:lnTo>
                    <a:pt x="19843" y="16200"/>
                  </a:lnTo>
                  <a:cubicBezTo>
                    <a:pt x="18694" y="6663"/>
                    <a:pt x="14679" y="0"/>
                    <a:pt x="10082" y="0"/>
                  </a:cubicBezTo>
                </a:path>
              </a:pathLst>
            </a:custGeom>
            <a:noFill/>
            <a:ln w="19050" cap="flat">
              <a:solidFill>
                <a:srgbClr val="78AAD6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sp>
        <p:nvSpPr>
          <p:cNvPr id="756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57" name="every(.x, .p, …) Do all element pass a test?…"/>
          <p:cNvSpPr txBox="1"/>
          <p:nvPr/>
        </p:nvSpPr>
        <p:spPr>
          <a:xfrm>
            <a:off x="10664356" y="2381460"/>
            <a:ext cx="3028721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application_xception()</a:t>
            </a:r>
            <a:br/>
            <a:r>
              <a:t>xception_preprocess_input()</a:t>
            </a:r>
            <a:br/>
            <a:r>
              <a:rPr b="0"/>
              <a:t>Xception v1 model</a:t>
            </a:r>
            <a:br>
              <a:rPr b="0"/>
            </a:b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application_inception_v3()</a:t>
            </a:r>
            <a:br/>
            <a:r>
              <a:t>inception_v3_preprocess_input()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 v3 model, with weights pre-trained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application_inception_resnet_v2()</a:t>
            </a:r>
            <a:br/>
            <a:r>
              <a:t>inception_resnet_v2_preprocess_input()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Inception-ResNet v2 model, with weights 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application_vgg16(); application_vgg19()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VGG16 and VGG19 models</a:t>
            </a:r>
            <a:endParaRPr b="1"/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application_resnet50() </a:t>
            </a:r>
            <a:r>
              <a:rPr b="0"/>
              <a:t>ResNet50 model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application_mobilenet()</a:t>
            </a:r>
            <a:br/>
            <a:r>
              <a:t>mobilenet_preprocess_input()</a:t>
            </a:r>
            <a:br/>
            <a:r>
              <a:t>mobilenet_decode_predictions()</a:t>
            </a:r>
            <a:br/>
            <a:r>
              <a:t>mobilenet_load_model_hdf5()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MobileNet model architecture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ImageNet</a:t>
            </a:r>
            <a:r>
              <a:t> is a large database of images with labels, extensively used for deep learning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imagenet_preprocess_input()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imagenet_decode_predictions()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Preprocesses a tensor encoding a batch of images for ImageNet, and decodes predictions</a:t>
            </a:r>
          </a:p>
        </p:txBody>
      </p:sp>
      <p:sp>
        <p:nvSpPr>
          <p:cNvPr id="758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Keras applications are deep learning models that are made available alongside pre-trained weights. These models can be used for prediction, feature extraction, and fine-tuning.</a:t>
            </a:r>
          </a:p>
        </p:txBody>
      </p:sp>
      <p:pic>
        <p:nvPicPr>
          <p:cNvPr id="75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83037" y="6629417"/>
            <a:ext cx="1184831" cy="163244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761" name="Thank you for making a new cheatsheet for R! These cheatsheets have an important job:"/>
          <p:cNvSpPr txBox="1"/>
          <p:nvPr/>
        </p:nvSpPr>
        <p:spPr>
          <a:xfrm>
            <a:off x="10683036" y="8544507"/>
            <a:ext cx="306084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callback is a set of functions to be applied at given stages of the training procedure. You can use callbacks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callback_early_stopping() </a:t>
            </a:r>
            <a:r>
              <a:rPr b="0"/>
              <a:t>Stop training when a monitored quantity has stopped improving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callback_learning_rate_scheduler() </a:t>
            </a:r>
            <a:r>
              <a:rPr b="0"/>
              <a:t>Learning rate scheduler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callback_tensorboard() </a:t>
            </a:r>
            <a:r>
              <a:rPr b="0"/>
              <a:t>TensorBoard basic visualizations</a:t>
            </a:r>
          </a:p>
        </p:txBody>
      </p:sp>
      <p:sp>
        <p:nvSpPr>
          <p:cNvPr id="762" name="Basics"/>
          <p:cNvSpPr txBox="1"/>
          <p:nvPr/>
        </p:nvSpPr>
        <p:spPr>
          <a:xfrm>
            <a:off x="10664356" y="1205226"/>
            <a:ext cx="25777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Pre-trained models</a:t>
            </a:r>
          </a:p>
        </p:txBody>
      </p:sp>
      <p:sp>
        <p:nvSpPr>
          <p:cNvPr id="763" name="Basics"/>
          <p:cNvSpPr txBox="1"/>
          <p:nvPr/>
        </p:nvSpPr>
        <p:spPr>
          <a:xfrm>
            <a:off x="10664356" y="8065583"/>
            <a:ext cx="13074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Callbacks</a:t>
            </a:r>
          </a:p>
        </p:txBody>
      </p:sp>
      <p:grpSp>
        <p:nvGrpSpPr>
          <p:cNvPr id="770" name="Group 265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766" name="Group 266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764" name="Picture 4" descr="Picture 4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5" name="Rectangle 271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769" name="Group 267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767" name="Picture 2" descr="Picture 2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68" name="Rectangle 269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  <p:sp>
        <p:nvSpPr>
          <p:cNvPr id="771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7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info@rstudio.com</a:t>
            </a:r>
            <a:r>
              <a:rPr>
                <a:solidFill>
                  <a:srgbClr val="D77A00"/>
                </a:solidFill>
              </a:rPr>
              <a:t>  </a:t>
            </a:r>
            <a:r>
              <a:t>•  844-448-1212 • </a:t>
            </a:r>
            <a:r>
              <a:rPr u="sng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rstudio.com</a:t>
            </a:r>
            <a:r>
              <a:rPr>
                <a:solidFill>
                  <a:srgbClr val="D77A00"/>
                </a:solidFill>
              </a:rPr>
              <a:t> </a:t>
            </a:r>
            <a:r>
              <a:t>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