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lubridate.tidyverse.org/" TargetMode="External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lubridate.tidyverse.org/" TargetMode="External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5122833" y="7095220"/>
            <a:ext cx="1383743" cy="540139"/>
            <a:chOff x="0" y="0"/>
            <a:chExt cx="1383741" cy="540138"/>
          </a:xfrm>
        </p:grpSpPr>
        <p:sp>
          <p:nvSpPr>
            <p:cNvPr id="146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47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8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49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0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1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2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3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4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55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56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57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8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6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2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5122833" y="7606631"/>
            <a:ext cx="1383743" cy="540139"/>
            <a:chOff x="0" y="0"/>
            <a:chExt cx="1383741" cy="540138"/>
          </a:xfrm>
        </p:grpSpPr>
        <p:sp>
          <p:nvSpPr>
            <p:cNvPr id="214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9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215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16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217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18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19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20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1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22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223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224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225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6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0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82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5060467" y="6830003"/>
            <a:ext cx="1714421" cy="274241"/>
            <a:chOff x="0" y="0"/>
            <a:chExt cx="1714420" cy="274240"/>
          </a:xfrm>
        </p:grpSpPr>
        <p:sp>
          <p:nvSpPr>
            <p:cNvPr id="285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5060467" y="6506208"/>
            <a:ext cx="1714421" cy="274241"/>
            <a:chOff x="0" y="0"/>
            <a:chExt cx="1714420" cy="274240"/>
          </a:xfrm>
        </p:grpSpPr>
        <p:sp>
          <p:nvSpPr>
            <p:cNvPr id="288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5060467" y="6193194"/>
            <a:ext cx="1714421" cy="274242"/>
            <a:chOff x="0" y="0"/>
            <a:chExt cx="1714420" cy="274240"/>
          </a:xfrm>
        </p:grpSpPr>
        <p:sp>
          <p:nvSpPr>
            <p:cNvPr id="291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5060467" y="4665313"/>
            <a:ext cx="1714421" cy="274242"/>
            <a:chOff x="0" y="0"/>
            <a:chExt cx="1714420" cy="274240"/>
          </a:xfrm>
        </p:grpSpPr>
        <p:sp>
          <p:nvSpPr>
            <p:cNvPr id="294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5060467" y="5285043"/>
            <a:ext cx="1714421" cy="274242"/>
            <a:chOff x="0" y="0"/>
            <a:chExt cx="1714420" cy="274240"/>
          </a:xfrm>
        </p:grpSpPr>
        <p:sp>
          <p:nvSpPr>
            <p:cNvPr id="297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5060467" y="4335546"/>
            <a:ext cx="1714421" cy="274242"/>
            <a:chOff x="0" y="0"/>
            <a:chExt cx="1714420" cy="274240"/>
          </a:xfrm>
        </p:grpSpPr>
        <p:sp>
          <p:nvSpPr>
            <p:cNvPr id="300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303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304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05" name="lubridate.png" descr="lubri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9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1077967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Dates and times with lubridate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</a:p>
        </p:txBody>
      </p:sp>
      <p:sp>
        <p:nvSpPr>
          <p:cNvPr id="310" name="Date-times"/>
          <p:cNvSpPr txBox="1"/>
          <p:nvPr/>
        </p:nvSpPr>
        <p:spPr>
          <a:xfrm>
            <a:off x="306210" y="1485899"/>
            <a:ext cx="14820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Date-times</a:t>
            </a:r>
          </a:p>
        </p:txBody>
      </p:sp>
      <p:sp>
        <p:nvSpPr>
          <p:cNvPr id="311" name="Line"/>
          <p:cNvSpPr/>
          <p:nvPr/>
        </p:nvSpPr>
        <p:spPr>
          <a:xfrm>
            <a:off x="323328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2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dt &lt;-</a:t>
            </a:r>
            <a:r>
              <a:rPr b="1"/>
              <a:t> as_datetime</a:t>
            </a:r>
            <a:r>
              <a:t>(1511870400)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 12:00:00 UTC"</a:t>
            </a:r>
          </a:p>
        </p:txBody>
      </p:sp>
      <p:sp>
        <p:nvSpPr>
          <p:cNvPr id="313" name="Identify the order of the year (y), month (m), day (d), hour (h), minute (m) and second (s) elements in your data.…"/>
          <p:cNvSpPr txBox="1"/>
          <p:nvPr/>
        </p:nvSpPr>
        <p:spPr>
          <a:xfrm>
            <a:off x="329846" y="3490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Identify the order of the year (</a:t>
            </a:r>
            <a:r>
              <a:rPr b="1"/>
              <a:t>y</a:t>
            </a:r>
            <a:r>
              <a:t>), month (</a:t>
            </a:r>
            <a:r>
              <a:rPr b="1"/>
              <a:t>m</a:t>
            </a:r>
            <a:r>
              <a:t>), day (</a:t>
            </a:r>
            <a:r>
              <a:rPr b="1"/>
              <a:t>d</a:t>
            </a:r>
            <a:r>
              <a:t>), hour (</a:t>
            </a:r>
            <a:r>
              <a:rPr b="1"/>
              <a:t>h</a:t>
            </a:r>
            <a:r>
              <a:t>), minute (</a:t>
            </a:r>
            <a:r>
              <a:rPr b="1"/>
              <a:t>m</a:t>
            </a:r>
            <a:r>
              <a:t>) and second (</a:t>
            </a:r>
            <a:r>
              <a:rPr b="1"/>
              <a:t>s</a:t>
            </a:r>
            <a:r>
              <a:t>) elements in your data.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Use the function below whose name replicates the order. Each accepts a wide variety of input formats.</a:t>
            </a:r>
          </a:p>
        </p:txBody>
      </p:sp>
      <p:sp>
        <p:nvSpPr>
          <p:cNvPr id="314" name="PARSE DATE-TIMES (Convert strings or numbers to date-times)"/>
          <p:cNvSpPr txBox="1"/>
          <p:nvPr/>
        </p:nvSpPr>
        <p:spPr>
          <a:xfrm>
            <a:off x="302789" y="3223514"/>
            <a:ext cx="402092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PARSE DATE-TIMES </a:t>
            </a:r>
            <a:r>
              <a:rPr b="0"/>
              <a:t>(Convert strings or numbers to date-times)</a:t>
            </a:r>
          </a:p>
        </p:txBody>
      </p:sp>
      <p:sp>
        <p:nvSpPr>
          <p:cNvPr id="315" name="Line"/>
          <p:cNvSpPr/>
          <p:nvPr/>
        </p:nvSpPr>
        <p:spPr>
          <a:xfrm>
            <a:off x="313339" y="3185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6" name="date_decimal(decimal, tz = &quot;UTC&quot;) date_decimal(2017.5)…"/>
          <p:cNvSpPr txBox="1"/>
          <p:nvPr/>
        </p:nvSpPr>
        <p:spPr>
          <a:xfrm>
            <a:off x="2279957" y="8053752"/>
            <a:ext cx="20711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date_decimal</a:t>
            </a:r>
            <a:r>
              <a:t>(decimal, tz = "UTC") </a:t>
            </a:r>
            <a:r>
              <a:rPr i="1"/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now</a:t>
            </a:r>
            <a:r>
              <a:t>(tzone = "") Current time in  tz (defaults to system tz). </a:t>
            </a:r>
            <a:r>
              <a:rPr i="1"/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today</a:t>
            </a:r>
            <a:r>
              <a:t>(tzone = "") Current date in a tz (defaults to system tz). </a:t>
            </a:r>
            <a:r>
              <a:rPr i="1"/>
              <a:t>today()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fast_strptime</a:t>
            </a:r>
            <a:r>
              <a:t>() Faster strptime. </a:t>
            </a:r>
            <a:r>
              <a:rPr i="1"/>
              <a:t>fast_strptime('9/1/01', '%y/%m/%d')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parse_date_time</a:t>
            </a:r>
            <a:r>
              <a:t>() Easier strptime. </a:t>
            </a:r>
            <a:r>
              <a:rPr i="1"/>
              <a:t>parse_date_time("9/1/01", "ymd")</a:t>
            </a:r>
          </a:p>
        </p:txBody>
      </p:sp>
      <p:sp>
        <p:nvSpPr>
          <p:cNvPr id="317" name="ymd_hms(), ymd_hm(), ymd_h(). ymd_hms(&quot;2017-11-28T14:02:00&quot;)…"/>
          <p:cNvSpPr txBox="1"/>
          <p:nvPr/>
        </p:nvSpPr>
        <p:spPr>
          <a:xfrm>
            <a:off x="2279957" y="4381261"/>
            <a:ext cx="2071122" cy="343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ymd_hms</a:t>
            </a:r>
            <a:r>
              <a:t>(), </a:t>
            </a:r>
            <a:r>
              <a:rPr b="1"/>
              <a:t>ymd_hm</a:t>
            </a:r>
            <a:r>
              <a:t>(), </a:t>
            </a:r>
            <a:r>
              <a:rPr b="1"/>
              <a:t>ymd_h</a:t>
            </a:r>
            <a:r>
              <a:t>(). </a:t>
            </a:r>
            <a:r>
              <a:rPr i="1"/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ydm_hms</a:t>
            </a:r>
            <a:r>
              <a:t>(), </a:t>
            </a:r>
            <a:r>
              <a:rPr b="1"/>
              <a:t>ydm_hm</a:t>
            </a:r>
            <a:r>
              <a:t>(), </a:t>
            </a:r>
            <a:r>
              <a:rPr b="1"/>
              <a:t>ydm_h</a:t>
            </a:r>
            <a:r>
              <a:t>(). </a:t>
            </a:r>
            <a:r>
              <a:rPr i="1"/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mdy_hms</a:t>
            </a:r>
            <a:r>
              <a:t>(), </a:t>
            </a:r>
            <a:r>
              <a:rPr b="1"/>
              <a:t>mdy_hm</a:t>
            </a:r>
            <a:r>
              <a:t>(), </a:t>
            </a:r>
            <a:r>
              <a:rPr b="1"/>
              <a:t>mdy_h</a:t>
            </a:r>
            <a:r>
              <a:t>(). </a:t>
            </a:r>
            <a:r>
              <a:rPr i="1"/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dmy_hms</a:t>
            </a:r>
            <a:r>
              <a:t>(), </a:t>
            </a:r>
            <a:r>
              <a:rPr b="1"/>
              <a:t>dmy_hm</a:t>
            </a:r>
            <a:r>
              <a:t>(), </a:t>
            </a:r>
            <a:r>
              <a:rPr b="1"/>
              <a:t>dmy_h</a:t>
            </a:r>
            <a:r>
              <a:t>(). </a:t>
            </a:r>
            <a:r>
              <a:rPr i="1"/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</a:t>
            </a:r>
            <a:r>
              <a:t>(), </a:t>
            </a:r>
            <a:r>
              <a:rPr b="1"/>
              <a:t>ydm</a:t>
            </a:r>
            <a:r>
              <a:t>(). </a:t>
            </a:r>
            <a:r>
              <a:rPr i="1"/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</a:t>
            </a:r>
            <a:r>
              <a:t>(), </a:t>
            </a:r>
            <a:r>
              <a:rPr b="1"/>
              <a:t>myd</a:t>
            </a:r>
            <a:r>
              <a:t>(). </a:t>
            </a:r>
            <a:r>
              <a:rPr i="1"/>
              <a:t>mdy("July 4th, 2000")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</a:t>
            </a:r>
            <a:r>
              <a:t>(), </a:t>
            </a:r>
            <a:r>
              <a:rPr b="1"/>
              <a:t>dym</a:t>
            </a:r>
            <a:r>
              <a:t>(). </a:t>
            </a:r>
            <a:r>
              <a:rPr i="1"/>
              <a:t>dmy("4th of July '99")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yq</a:t>
            </a:r>
            <a:r>
              <a:t>() Q for quarter. </a:t>
            </a:r>
            <a:r>
              <a:rPr i="1"/>
              <a:t>yq("2001: Q3")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t>hms::</a:t>
            </a:r>
            <a:r>
              <a:rPr b="1"/>
              <a:t>hms</a:t>
            </a:r>
            <a:r>
              <a:t>() Also lubridate::</a:t>
            </a:r>
            <a:r>
              <a:rPr b="1"/>
              <a:t>hms</a:t>
            </a:r>
            <a:r>
              <a:t>(), </a:t>
            </a:r>
            <a:r>
              <a:rPr b="1"/>
              <a:t>hm</a:t>
            </a:r>
            <a:r>
              <a:t>() and </a:t>
            </a:r>
            <a:r>
              <a:rPr b="1"/>
              <a:t>ms</a:t>
            </a:r>
            <a:r>
              <a:t>(), which return periods.* </a:t>
            </a:r>
            <a:r>
              <a:rPr i="1"/>
              <a:t>hms::hms(sec = 0, min= 1, hours = 2)</a:t>
            </a:r>
          </a:p>
        </p:txBody>
      </p:sp>
      <p:sp>
        <p:nvSpPr>
          <p:cNvPr id="318" name="Line"/>
          <p:cNvSpPr/>
          <p:nvPr/>
        </p:nvSpPr>
        <p:spPr>
          <a:xfrm>
            <a:off x="313339" y="79502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9" name="2017-11-28T14:02:00"/>
          <p:cNvSpPr txBox="1"/>
          <p:nvPr/>
        </p:nvSpPr>
        <p:spPr>
          <a:xfrm>
            <a:off x="273180" y="43274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20" name="2017-22-12 10:00:00"/>
          <p:cNvSpPr txBox="1"/>
          <p:nvPr/>
        </p:nvSpPr>
        <p:spPr>
          <a:xfrm>
            <a:off x="273180" y="47405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21" name="11/28/2017 1:02:03"/>
          <p:cNvSpPr txBox="1"/>
          <p:nvPr/>
        </p:nvSpPr>
        <p:spPr>
          <a:xfrm>
            <a:off x="273180" y="51606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22" name="1 Jan 2017 23:59:59"/>
          <p:cNvSpPr txBox="1"/>
          <p:nvPr/>
        </p:nvSpPr>
        <p:spPr>
          <a:xfrm>
            <a:off x="273180" y="55864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23" name="20170131"/>
          <p:cNvSpPr txBox="1"/>
          <p:nvPr/>
        </p:nvSpPr>
        <p:spPr>
          <a:xfrm>
            <a:off x="273180" y="60100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24" name="July 4th, 2000"/>
          <p:cNvSpPr txBox="1"/>
          <p:nvPr/>
        </p:nvSpPr>
        <p:spPr>
          <a:xfrm>
            <a:off x="273180" y="62986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25" name="4th of July '99"/>
          <p:cNvSpPr txBox="1"/>
          <p:nvPr/>
        </p:nvSpPr>
        <p:spPr>
          <a:xfrm>
            <a:off x="273180" y="65601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26" name="2001: Q3"/>
          <p:cNvSpPr txBox="1"/>
          <p:nvPr/>
        </p:nvSpPr>
        <p:spPr>
          <a:xfrm>
            <a:off x="273180" y="68554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27" name="2:01"/>
          <p:cNvSpPr txBox="1"/>
          <p:nvPr/>
        </p:nvSpPr>
        <p:spPr>
          <a:xfrm>
            <a:off x="273180" y="71387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28" name="2017.5"/>
          <p:cNvSpPr txBox="1"/>
          <p:nvPr/>
        </p:nvSpPr>
        <p:spPr>
          <a:xfrm>
            <a:off x="273180" y="79806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267715" y="8470688"/>
            <a:ext cx="414893" cy="406024"/>
            <a:chOff x="0" y="0"/>
            <a:chExt cx="414892" cy="406023"/>
          </a:xfrm>
        </p:grpSpPr>
        <p:sp>
          <p:nvSpPr>
            <p:cNvPr id="329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0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1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2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3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309466" y="1970139"/>
            <a:ext cx="1814989" cy="561921"/>
            <a:chOff x="0" y="3194"/>
            <a:chExt cx="1814987" cy="561920"/>
          </a:xfrm>
        </p:grpSpPr>
        <p:sp>
          <p:nvSpPr>
            <p:cNvPr id="335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1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342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343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344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345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346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8" name="Line"/>
          <p:cNvSpPr/>
          <p:nvPr/>
        </p:nvSpPr>
        <p:spPr>
          <a:xfrm>
            <a:off x="5054600" y="3185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16" name="Group"/>
          <p:cNvGrpSpPr/>
          <p:nvPr/>
        </p:nvGrpSpPr>
        <p:grpSpPr>
          <a:xfrm>
            <a:off x="5122833" y="8117263"/>
            <a:ext cx="1383743" cy="540139"/>
            <a:chOff x="0" y="0"/>
            <a:chExt cx="1383741" cy="540138"/>
          </a:xfrm>
        </p:grpSpPr>
        <p:sp>
          <p:nvSpPr>
            <p:cNvPr id="349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14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50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1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352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3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4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5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6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7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358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359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60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61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15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17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</a:t>
            </a:r>
            <a:r>
              <a:t>(17498)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418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as.hms</a:t>
            </a:r>
            <a:r>
              <a:t>(85)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419" name="GET AND SET COMPONENTS"/>
          <p:cNvSpPr txBox="1"/>
          <p:nvPr/>
        </p:nvSpPr>
        <p:spPr>
          <a:xfrm>
            <a:off x="5132670" y="3224981"/>
            <a:ext cx="18838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420" name="date(x) Date component. date(dt)…"/>
          <p:cNvSpPr txBox="1"/>
          <p:nvPr/>
        </p:nvSpPr>
        <p:spPr>
          <a:xfrm>
            <a:off x="6984276" y="4382728"/>
            <a:ext cx="2046118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</a:t>
            </a:r>
            <a:r>
              <a:t>(x) Date component. </a:t>
            </a:r>
            <a:r>
              <a:rPr i="1"/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</a:t>
            </a:r>
            <a:r>
              <a:t>(x) Year. </a:t>
            </a:r>
            <a:r>
              <a:rPr i="1"/>
              <a:t>year(dt)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isoyear</a:t>
            </a:r>
            <a:r>
              <a:t>(x)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epiyear</a:t>
            </a:r>
            <a:r>
              <a:t>(x)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</a:t>
            </a:r>
            <a:r>
              <a:t>(x, label, abbr) Month. </a:t>
            </a:r>
            <a:r>
              <a:rPr i="1"/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</a:t>
            </a:r>
            <a:r>
              <a:t>(x) Day of month. </a:t>
            </a:r>
            <a:r>
              <a:rPr i="1"/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wday</a:t>
            </a:r>
            <a:r>
              <a:t>(x,label,abbr)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qday</a:t>
            </a:r>
            <a:r>
              <a:t>(x)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</a:t>
            </a:r>
            <a:r>
              <a:t>(x) Hour. </a:t>
            </a:r>
            <a:r>
              <a:rPr i="1"/>
              <a:t>hour(dt)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</a:t>
            </a:r>
            <a:r>
              <a:t>(x) Minutes. </a:t>
            </a:r>
            <a:r>
              <a:rPr i="1"/>
              <a:t>minute(dt)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</a:t>
            </a:r>
            <a:r>
              <a:t>(x) Seconds. </a:t>
            </a:r>
            <a:r>
              <a:rPr i="1"/>
              <a:t>second(dt)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</a:t>
            </a:r>
            <a:r>
              <a:t>(x) Week of the year. </a:t>
            </a:r>
            <a:r>
              <a:rPr i="1"/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isoweek</a:t>
            </a:r>
            <a:r>
              <a:t>()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epiweek</a:t>
            </a:r>
            <a:r>
              <a:t>()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quarter</a:t>
            </a:r>
            <a:r>
              <a:t>(x, with_year = FALSE) Quarter. </a:t>
            </a:r>
            <a:r>
              <a:rPr i="1"/>
              <a:t>quarter(dt)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semester</a:t>
            </a:r>
            <a:r>
              <a:t>(x, with_year = FALSE) Semester. </a:t>
            </a:r>
            <a:r>
              <a:rPr i="1"/>
              <a:t>semester(dt)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am</a:t>
            </a:r>
            <a:r>
              <a:t>(x) Is it in the am? </a:t>
            </a:r>
            <a:r>
              <a:rPr i="1"/>
              <a:t>am(dt)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pm</a:t>
            </a:r>
            <a:r>
              <a:t>(x) Is it in the pm?</a:t>
            </a:r>
            <a:r>
              <a:rPr i="1"/>
              <a:t> pm(dt)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dst</a:t>
            </a:r>
            <a:r>
              <a:t>(x) Is it daylight savings? </a:t>
            </a:r>
            <a:r>
              <a:rPr i="1"/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leap_year</a:t>
            </a:r>
            <a:r>
              <a:t>(x) Is it a leap year? </a:t>
            </a:r>
            <a:r>
              <a:rPr i="1"/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update</a:t>
            </a:r>
            <a:r>
              <a:t>(object, ..., simple = FALSE) </a:t>
            </a:r>
            <a:r>
              <a:rPr i="1"/>
              <a:t>update(dt, mday = 2, hour = 1)</a:t>
            </a:r>
          </a:p>
        </p:txBody>
      </p:sp>
      <p:sp>
        <p:nvSpPr>
          <p:cNvPr id="421" name="Use an accessor function to get a component.…"/>
          <p:cNvSpPr txBox="1"/>
          <p:nvPr/>
        </p:nvSpPr>
        <p:spPr>
          <a:xfrm>
            <a:off x="5125093" y="3339831"/>
            <a:ext cx="283312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422" name="d ## &quot;2017-11-28&quot;…"/>
          <p:cNvSpPr txBox="1"/>
          <p:nvPr/>
        </p:nvSpPr>
        <p:spPr>
          <a:xfrm>
            <a:off x="8019536" y="3339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day(d)</a:t>
            </a:r>
            <a:r>
              <a:rPr i="1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5428847" y="8700567"/>
            <a:ext cx="771715" cy="324673"/>
            <a:chOff x="0" y="0"/>
            <a:chExt cx="771714" cy="324672"/>
          </a:xfrm>
        </p:grpSpPr>
        <p:grpSp>
          <p:nvGrpSpPr>
            <p:cNvPr id="436" name="Group"/>
            <p:cNvGrpSpPr/>
            <p:nvPr/>
          </p:nvGrpSpPr>
          <p:grpSpPr>
            <a:xfrm>
              <a:off x="0" y="0"/>
              <a:ext cx="324866" cy="324673"/>
              <a:chOff x="0" y="0"/>
              <a:chExt cx="324865" cy="324672"/>
            </a:xfrm>
          </p:grpSpPr>
          <p:sp>
            <p:nvSpPr>
              <p:cNvPr id="423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4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5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7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8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9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0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1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2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3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4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39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37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8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440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315970" y="8906315"/>
            <a:ext cx="541117" cy="485615"/>
            <a:chOff x="46306" y="10353"/>
            <a:chExt cx="541115" cy="485613"/>
          </a:xfrm>
        </p:grpSpPr>
        <p:grpSp>
          <p:nvGrpSpPr>
            <p:cNvPr id="459" name="Group"/>
            <p:cNvGrpSpPr/>
            <p:nvPr/>
          </p:nvGrpSpPr>
          <p:grpSpPr>
            <a:xfrm>
              <a:off x="46306" y="69515"/>
              <a:ext cx="541116" cy="426453"/>
              <a:chOff x="0" y="0"/>
              <a:chExt cx="541115" cy="426451"/>
            </a:xfrm>
          </p:grpSpPr>
          <p:sp>
            <p:nvSpPr>
              <p:cNvPr id="442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8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9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0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0" name="January"/>
            <p:cNvSpPr txBox="1"/>
            <p:nvPr/>
          </p:nvSpPr>
          <p:spPr>
            <a:xfrm>
              <a:off x="133109" y="10353"/>
              <a:ext cx="338884" cy="185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462" name="x"/>
          <p:cNvSpPr txBox="1"/>
          <p:nvPr/>
        </p:nvSpPr>
        <p:spPr>
          <a:xfrm>
            <a:off x="3966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3" name="x"/>
          <p:cNvSpPr txBox="1"/>
          <p:nvPr/>
        </p:nvSpPr>
        <p:spPr>
          <a:xfrm>
            <a:off x="462881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4" name="x"/>
          <p:cNvSpPr txBox="1"/>
          <p:nvPr/>
        </p:nvSpPr>
        <p:spPr>
          <a:xfrm>
            <a:off x="5363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5" name="x"/>
          <p:cNvSpPr txBox="1"/>
          <p:nvPr/>
        </p:nvSpPr>
        <p:spPr>
          <a:xfrm>
            <a:off x="606018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6" name="x"/>
          <p:cNvSpPr txBox="1"/>
          <p:nvPr/>
        </p:nvSpPr>
        <p:spPr>
          <a:xfrm>
            <a:off x="672889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7" name="x"/>
          <p:cNvSpPr txBox="1"/>
          <p:nvPr/>
        </p:nvSpPr>
        <p:spPr>
          <a:xfrm>
            <a:off x="269664" y="89587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8" name="x"/>
          <p:cNvSpPr txBox="1"/>
          <p:nvPr/>
        </p:nvSpPr>
        <p:spPr>
          <a:xfrm>
            <a:off x="327726" y="89587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9" name="x"/>
          <p:cNvSpPr txBox="1"/>
          <p:nvPr/>
        </p:nvSpPr>
        <p:spPr>
          <a:xfrm>
            <a:off x="396664" y="89594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0" name="Line"/>
          <p:cNvSpPr/>
          <p:nvPr/>
        </p:nvSpPr>
        <p:spPr>
          <a:xfrm>
            <a:off x="9442450" y="9305957"/>
            <a:ext cx="4210572" cy="1"/>
          </a:xfrm>
          <a:prstGeom prst="line">
            <a:avLst/>
          </a:prstGeom>
          <a:ln w="12700">
            <a:solidFill>
              <a:schemeClr val="accent6">
                <a:hueOff val="-19731164"/>
                <a:satOff val="-29864"/>
                <a:lumOff val="-8972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1" name="Line"/>
          <p:cNvSpPr/>
          <p:nvPr/>
        </p:nvSpPr>
        <p:spPr>
          <a:xfrm>
            <a:off x="9423400" y="6743700"/>
            <a:ext cx="4229100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2" name="Time Zones"/>
          <p:cNvSpPr txBox="1"/>
          <p:nvPr/>
        </p:nvSpPr>
        <p:spPr>
          <a:xfrm>
            <a:off x="9432799" y="6750239"/>
            <a:ext cx="15713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Time Zones</a:t>
            </a:r>
          </a:p>
        </p:txBody>
      </p:sp>
      <p:sp>
        <p:nvSpPr>
          <p:cNvPr id="473" name="R recognizes ~600 time zones. Each encodes the time zone, Daylight Savings Time, and historical calendar variations for an area. R assigns one time zone per vector.…"/>
          <p:cNvSpPr txBox="1"/>
          <p:nvPr/>
        </p:nvSpPr>
        <p:spPr>
          <a:xfrm>
            <a:off x="9442450" y="7203941"/>
            <a:ext cx="4210572" cy="107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R recognizes ~600 time zones. Each encodes the time zone, Daylight Savings Time, and historical calendar variations for an area. R assigns </a:t>
            </a:r>
            <a:r>
              <a:rPr i="1"/>
              <a:t>one</a:t>
            </a:r>
            <a:r>
              <a:t> time zone per vector.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Use the </a:t>
            </a:r>
            <a:r>
              <a:rPr b="1"/>
              <a:t>UTC</a:t>
            </a:r>
            <a:r>
              <a:t> time zone to avoid Daylight Savings.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OlsonNames</a:t>
            </a:r>
            <a:r>
              <a:t>() Returns  a list of valid time zone names. </a:t>
            </a:r>
            <a:r>
              <a:rPr i="1"/>
              <a:t>OlsonNames()</a:t>
            </a:r>
          </a:p>
        </p:txBody>
      </p:sp>
      <p:sp>
        <p:nvSpPr>
          <p:cNvPr id="474" name="with_tz(time, tzone = &quot;&quot;) Get the same date-time in a new time zone (a new clock time). with_tz(dt, &quot;US/Pacific&quot;)…"/>
          <p:cNvSpPr txBox="1"/>
          <p:nvPr/>
        </p:nvSpPr>
        <p:spPr>
          <a:xfrm>
            <a:off x="11829774" y="8556625"/>
            <a:ext cx="1809381" cy="168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4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with_tz</a:t>
            </a:r>
            <a:r>
              <a:t>(time, tzone = "") Get the </a:t>
            </a:r>
            <a:r>
              <a:rPr b="1"/>
              <a:t>same date-time</a:t>
            </a:r>
            <a:r>
              <a:t> in a new time zone (a new clock time). </a:t>
            </a:r>
            <a:r>
              <a:rPr i="1"/>
              <a:t>with_tz(dt, "US/Pacific")</a:t>
            </a:r>
            <a:endParaRPr i="1"/>
          </a:p>
          <a:p>
            <a:pPr>
              <a:lnSpc>
                <a:spcPct val="80000"/>
              </a:lnSpc>
              <a:spcBef>
                <a:spcPts val="16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force_tz</a:t>
            </a:r>
            <a:r>
              <a:t>(time, tzone = "") Get the </a:t>
            </a:r>
            <a:r>
              <a:rPr b="1"/>
              <a:t>same clock time</a:t>
            </a:r>
            <a:r>
              <a:t> in a new time zone (a new date-time).  </a:t>
            </a:r>
            <a:r>
              <a:rPr i="1"/>
              <a:t>force_tz(dt, "US/Pacific")</a:t>
            </a:r>
          </a:p>
        </p:txBody>
      </p:sp>
      <p:grpSp>
        <p:nvGrpSpPr>
          <p:cNvPr id="484" name="Group"/>
          <p:cNvGrpSpPr/>
          <p:nvPr/>
        </p:nvGrpSpPr>
        <p:grpSpPr>
          <a:xfrm>
            <a:off x="9796689" y="8832336"/>
            <a:ext cx="1537583" cy="947245"/>
            <a:chOff x="0" y="0"/>
            <a:chExt cx="1537581" cy="947244"/>
          </a:xfrm>
        </p:grpSpPr>
        <p:grpSp>
          <p:nvGrpSpPr>
            <p:cNvPr id="479" name="Group"/>
            <p:cNvGrpSpPr/>
            <p:nvPr/>
          </p:nvGrpSpPr>
          <p:grpSpPr>
            <a:xfrm>
              <a:off x="0" y="0"/>
              <a:ext cx="1537582" cy="947245"/>
              <a:chOff x="0" y="0"/>
              <a:chExt cx="1537581" cy="947244"/>
            </a:xfrm>
          </p:grpSpPr>
          <p:sp>
            <p:nvSpPr>
              <p:cNvPr id="475" name="Shape"/>
              <p:cNvSpPr/>
              <p:nvPr/>
            </p:nvSpPr>
            <p:spPr>
              <a:xfrm>
                <a:off x="1027252" y="47908"/>
                <a:ext cx="510330" cy="88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473" fill="norm" stroke="1" extrusionOk="0">
                    <a:moveTo>
                      <a:pt x="0" y="7319"/>
                    </a:moveTo>
                    <a:lnTo>
                      <a:pt x="4606" y="17775"/>
                    </a:lnTo>
                    <a:cubicBezTo>
                      <a:pt x="4867" y="17779"/>
                      <a:pt x="5124" y="17737"/>
                      <a:pt x="5341" y="17655"/>
                    </a:cubicBezTo>
                    <a:cubicBezTo>
                      <a:pt x="5505" y="17593"/>
                      <a:pt x="5649" y="17507"/>
                      <a:pt x="5842" y="17484"/>
                    </a:cubicBezTo>
                    <a:cubicBezTo>
                      <a:pt x="6115" y="17451"/>
                      <a:pt x="6359" y="17542"/>
                      <a:pt x="6568" y="17640"/>
                    </a:cubicBezTo>
                    <a:cubicBezTo>
                      <a:pt x="7377" y="18017"/>
                      <a:pt x="7952" y="18539"/>
                      <a:pt x="8071" y="19137"/>
                    </a:cubicBezTo>
                    <a:cubicBezTo>
                      <a:pt x="8106" y="19312"/>
                      <a:pt x="8099" y="19493"/>
                      <a:pt x="8211" y="19658"/>
                    </a:cubicBezTo>
                    <a:cubicBezTo>
                      <a:pt x="8442" y="20002"/>
                      <a:pt x="9070" y="20170"/>
                      <a:pt x="9469" y="20442"/>
                    </a:cubicBezTo>
                    <a:cubicBezTo>
                      <a:pt x="10025" y="20821"/>
                      <a:pt x="10272" y="21429"/>
                      <a:pt x="11164" y="21471"/>
                    </a:cubicBezTo>
                    <a:cubicBezTo>
                      <a:pt x="11604" y="21492"/>
                      <a:pt x="12010" y="21336"/>
                      <a:pt x="12144" y="21094"/>
                    </a:cubicBezTo>
                    <a:cubicBezTo>
                      <a:pt x="12302" y="20527"/>
                      <a:pt x="12167" y="19946"/>
                      <a:pt x="11758" y="19422"/>
                    </a:cubicBezTo>
                    <a:cubicBezTo>
                      <a:pt x="11359" y="18910"/>
                      <a:pt x="10717" y="18479"/>
                      <a:pt x="10184" y="18010"/>
                    </a:cubicBezTo>
                    <a:cubicBezTo>
                      <a:pt x="9696" y="17580"/>
                      <a:pt x="9297" y="17110"/>
                      <a:pt x="9205" y="16598"/>
                    </a:cubicBezTo>
                    <a:cubicBezTo>
                      <a:pt x="9113" y="16086"/>
                      <a:pt x="9337" y="15575"/>
                      <a:pt x="9779" y="15126"/>
                    </a:cubicBezTo>
                    <a:cubicBezTo>
                      <a:pt x="10329" y="14568"/>
                      <a:pt x="11174" y="14141"/>
                      <a:pt x="12004" y="13716"/>
                    </a:cubicBezTo>
                    <a:cubicBezTo>
                      <a:pt x="12800" y="13308"/>
                      <a:pt x="13590" y="12896"/>
                      <a:pt x="14374" y="12480"/>
                    </a:cubicBezTo>
                    <a:cubicBezTo>
                      <a:pt x="14167" y="12329"/>
                      <a:pt x="14166" y="12117"/>
                      <a:pt x="14372" y="11965"/>
                    </a:cubicBezTo>
                    <a:cubicBezTo>
                      <a:pt x="14544" y="11838"/>
                      <a:pt x="14844" y="11777"/>
                      <a:pt x="14959" y="11628"/>
                    </a:cubicBezTo>
                    <a:cubicBezTo>
                      <a:pt x="15146" y="11387"/>
                      <a:pt x="14774" y="11159"/>
                      <a:pt x="14452" y="10955"/>
                    </a:cubicBezTo>
                    <a:cubicBezTo>
                      <a:pt x="13815" y="10553"/>
                      <a:pt x="13478" y="10048"/>
                      <a:pt x="13443" y="9535"/>
                    </a:cubicBezTo>
                    <a:lnTo>
                      <a:pt x="13637" y="9170"/>
                    </a:lnTo>
                    <a:lnTo>
                      <a:pt x="14326" y="9807"/>
                    </a:lnTo>
                    <a:cubicBezTo>
                      <a:pt x="14661" y="9727"/>
                      <a:pt x="14849" y="9521"/>
                      <a:pt x="14773" y="9318"/>
                    </a:cubicBezTo>
                    <a:cubicBezTo>
                      <a:pt x="14662" y="9017"/>
                      <a:pt x="13965" y="8786"/>
                      <a:pt x="14237" y="8482"/>
                    </a:cubicBezTo>
                    <a:cubicBezTo>
                      <a:pt x="14401" y="8299"/>
                      <a:pt x="14828" y="8296"/>
                      <a:pt x="15106" y="8176"/>
                    </a:cubicBezTo>
                    <a:cubicBezTo>
                      <a:pt x="15787" y="7881"/>
                      <a:pt x="15291" y="7346"/>
                      <a:pt x="15306" y="6903"/>
                    </a:cubicBezTo>
                    <a:cubicBezTo>
                      <a:pt x="15313" y="6696"/>
                      <a:pt x="15440" y="6495"/>
                      <a:pt x="15679" y="6340"/>
                    </a:cubicBezTo>
                    <a:cubicBezTo>
                      <a:pt x="16152" y="6034"/>
                      <a:pt x="16899" y="5980"/>
                      <a:pt x="17569" y="5872"/>
                    </a:cubicBezTo>
                    <a:cubicBezTo>
                      <a:pt x="18290" y="5757"/>
                      <a:pt x="18968" y="5565"/>
                      <a:pt x="19567" y="5308"/>
                    </a:cubicBezTo>
                    <a:cubicBezTo>
                      <a:pt x="19133" y="5182"/>
                      <a:pt x="18766" y="4992"/>
                      <a:pt x="18497" y="4759"/>
                    </a:cubicBezTo>
                    <a:cubicBezTo>
                      <a:pt x="18140" y="4451"/>
                      <a:pt x="17974" y="4081"/>
                      <a:pt x="18249" y="3770"/>
                    </a:cubicBezTo>
                    <a:cubicBezTo>
                      <a:pt x="18549" y="3432"/>
                      <a:pt x="19237" y="3313"/>
                      <a:pt x="19730" y="3076"/>
                    </a:cubicBezTo>
                    <a:cubicBezTo>
                      <a:pt x="20059" y="2918"/>
                      <a:pt x="20301" y="2691"/>
                      <a:pt x="20632" y="2555"/>
                    </a:cubicBezTo>
                    <a:cubicBezTo>
                      <a:pt x="20960" y="2420"/>
                      <a:pt x="21362" y="2338"/>
                      <a:pt x="21446" y="2104"/>
                    </a:cubicBezTo>
                    <a:cubicBezTo>
                      <a:pt x="21600" y="1677"/>
                      <a:pt x="20606" y="1548"/>
                      <a:pt x="20225" y="1225"/>
                    </a:cubicBezTo>
                    <a:cubicBezTo>
                      <a:pt x="20014" y="1046"/>
                      <a:pt x="20006" y="822"/>
                      <a:pt x="19925" y="612"/>
                    </a:cubicBezTo>
                    <a:cubicBezTo>
                      <a:pt x="19855" y="430"/>
                      <a:pt x="19727" y="257"/>
                      <a:pt x="19548" y="102"/>
                    </a:cubicBezTo>
                    <a:cubicBezTo>
                      <a:pt x="18904" y="-108"/>
                      <a:pt x="18088" y="17"/>
                      <a:pt x="17704" y="380"/>
                    </a:cubicBezTo>
                    <a:cubicBezTo>
                      <a:pt x="17318" y="745"/>
                      <a:pt x="17558" y="1207"/>
                      <a:pt x="17361" y="1614"/>
                    </a:cubicBezTo>
                    <a:cubicBezTo>
                      <a:pt x="17075" y="2204"/>
                      <a:pt x="16116" y="2525"/>
                      <a:pt x="15165" y="2716"/>
                    </a:cubicBezTo>
                    <a:cubicBezTo>
                      <a:pt x="14328" y="2883"/>
                      <a:pt x="13429" y="2968"/>
                      <a:pt x="12633" y="3223"/>
                    </a:cubicBezTo>
                    <a:cubicBezTo>
                      <a:pt x="12126" y="3386"/>
                      <a:pt x="11675" y="3631"/>
                      <a:pt x="11640" y="3960"/>
                    </a:cubicBezTo>
                    <a:cubicBezTo>
                      <a:pt x="11618" y="4173"/>
                      <a:pt x="11802" y="4389"/>
                      <a:pt x="11676" y="4593"/>
                    </a:cubicBezTo>
                    <a:cubicBezTo>
                      <a:pt x="11520" y="4844"/>
                      <a:pt x="11063" y="4946"/>
                      <a:pt x="10626" y="4955"/>
                    </a:cubicBezTo>
                    <a:cubicBezTo>
                      <a:pt x="10069" y="4967"/>
                      <a:pt x="9428" y="4870"/>
                      <a:pt x="9078" y="5128"/>
                    </a:cubicBezTo>
                    <a:cubicBezTo>
                      <a:pt x="8809" y="5326"/>
                      <a:pt x="8952" y="5610"/>
                      <a:pt x="8776" y="5835"/>
                    </a:cubicBezTo>
                    <a:cubicBezTo>
                      <a:pt x="8619" y="6035"/>
                      <a:pt x="8271" y="6140"/>
                      <a:pt x="7965" y="6255"/>
                    </a:cubicBezTo>
                    <a:cubicBezTo>
                      <a:pt x="7121" y="6571"/>
                      <a:pt x="6397" y="7036"/>
                      <a:pt x="5390" y="7113"/>
                    </a:cubicBezTo>
                    <a:cubicBezTo>
                      <a:pt x="5022" y="7142"/>
                      <a:pt x="4628" y="7087"/>
                      <a:pt x="4521" y="6898"/>
                    </a:cubicBezTo>
                    <a:cubicBezTo>
                      <a:pt x="4436" y="6747"/>
                      <a:pt x="4606" y="6602"/>
                      <a:pt x="4747" y="6465"/>
                    </a:cubicBezTo>
                    <a:cubicBezTo>
                      <a:pt x="5019" y="6203"/>
                      <a:pt x="5183" y="5904"/>
                      <a:pt x="5138" y="5600"/>
                    </a:cubicBezTo>
                    <a:cubicBezTo>
                      <a:pt x="5088" y="5268"/>
                      <a:pt x="4792" y="4963"/>
                      <a:pt x="4325" y="4765"/>
                    </a:cubicBezTo>
                    <a:cubicBezTo>
                      <a:pt x="4751" y="4963"/>
                      <a:pt x="4381" y="5353"/>
                      <a:pt x="3859" y="5255"/>
                    </a:cubicBezTo>
                    <a:cubicBezTo>
                      <a:pt x="3430" y="5174"/>
                      <a:pt x="3518" y="4854"/>
                      <a:pt x="3654" y="4577"/>
                    </a:cubicBezTo>
                    <a:cubicBezTo>
                      <a:pt x="3779" y="4324"/>
                      <a:pt x="3814" y="4049"/>
                      <a:pt x="3568" y="3829"/>
                    </a:cubicBezTo>
                    <a:cubicBezTo>
                      <a:pt x="3267" y="3559"/>
                      <a:pt x="2660" y="3465"/>
                      <a:pt x="2159" y="3606"/>
                    </a:cubicBezTo>
                    <a:cubicBezTo>
                      <a:pt x="1653" y="3750"/>
                      <a:pt x="1459" y="4064"/>
                      <a:pt x="1135" y="4317"/>
                    </a:cubicBezTo>
                    <a:cubicBezTo>
                      <a:pt x="870" y="4524"/>
                      <a:pt x="490" y="4699"/>
                      <a:pt x="332" y="4948"/>
                    </a:cubicBezTo>
                    <a:cubicBezTo>
                      <a:pt x="8" y="5457"/>
                      <a:pt x="670" y="5957"/>
                      <a:pt x="676" y="6474"/>
                    </a:cubicBezTo>
                    <a:cubicBezTo>
                      <a:pt x="680" y="6799"/>
                      <a:pt x="432" y="7109"/>
                      <a:pt x="0" y="7319"/>
                    </a:cubicBezTo>
                    <a:close/>
                  </a:path>
                </a:pathLst>
              </a:custGeom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Shape"/>
              <p:cNvSpPr/>
              <p:nvPr/>
            </p:nvSpPr>
            <p:spPr>
              <a:xfrm>
                <a:off x="589905" y="81286"/>
                <a:ext cx="551181" cy="865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92" y="6802"/>
                    </a:moveTo>
                    <a:cubicBezTo>
                      <a:pt x="16656" y="6590"/>
                      <a:pt x="16282" y="6246"/>
                      <a:pt x="16162" y="5852"/>
                    </a:cubicBezTo>
                    <a:cubicBezTo>
                      <a:pt x="16015" y="5369"/>
                      <a:pt x="16258" y="4888"/>
                      <a:pt x="16305" y="4409"/>
                    </a:cubicBezTo>
                    <a:cubicBezTo>
                      <a:pt x="16336" y="4103"/>
                      <a:pt x="16286" y="3791"/>
                      <a:pt x="16433" y="3496"/>
                    </a:cubicBezTo>
                    <a:cubicBezTo>
                      <a:pt x="16572" y="3216"/>
                      <a:pt x="16862" y="2989"/>
                      <a:pt x="17239" y="2843"/>
                    </a:cubicBezTo>
                    <a:cubicBezTo>
                      <a:pt x="17621" y="2695"/>
                      <a:pt x="18136" y="2553"/>
                      <a:pt x="18590" y="2584"/>
                    </a:cubicBezTo>
                    <a:cubicBezTo>
                      <a:pt x="19071" y="2616"/>
                      <a:pt x="19524" y="2709"/>
                      <a:pt x="19710" y="2396"/>
                    </a:cubicBezTo>
                    <a:cubicBezTo>
                      <a:pt x="19922" y="2039"/>
                      <a:pt x="19153" y="1717"/>
                      <a:pt x="18291" y="1928"/>
                    </a:cubicBezTo>
                    <a:cubicBezTo>
                      <a:pt x="17567" y="2106"/>
                      <a:pt x="16829" y="2424"/>
                      <a:pt x="16142" y="2194"/>
                    </a:cubicBezTo>
                    <a:cubicBezTo>
                      <a:pt x="15687" y="2042"/>
                      <a:pt x="15485" y="1696"/>
                      <a:pt x="15669" y="1390"/>
                    </a:cubicBezTo>
                    <a:cubicBezTo>
                      <a:pt x="15235" y="1464"/>
                      <a:pt x="14852" y="1622"/>
                      <a:pt x="14572" y="1844"/>
                    </a:cubicBezTo>
                    <a:cubicBezTo>
                      <a:pt x="14173" y="2160"/>
                      <a:pt x="13751" y="2560"/>
                      <a:pt x="13221" y="2389"/>
                    </a:cubicBezTo>
                    <a:cubicBezTo>
                      <a:pt x="13049" y="2333"/>
                      <a:pt x="12955" y="2215"/>
                      <a:pt x="12809" y="2135"/>
                    </a:cubicBezTo>
                    <a:cubicBezTo>
                      <a:pt x="12511" y="1972"/>
                      <a:pt x="12067" y="1977"/>
                      <a:pt x="11778" y="2147"/>
                    </a:cubicBezTo>
                    <a:cubicBezTo>
                      <a:pt x="12023" y="1853"/>
                      <a:pt x="12379" y="1605"/>
                      <a:pt x="12798" y="1406"/>
                    </a:cubicBezTo>
                    <a:cubicBezTo>
                      <a:pt x="13123" y="1251"/>
                      <a:pt x="13489" y="1135"/>
                      <a:pt x="13872" y="1082"/>
                    </a:cubicBezTo>
                    <a:lnTo>
                      <a:pt x="9745" y="618"/>
                    </a:lnTo>
                    <a:lnTo>
                      <a:pt x="8375" y="0"/>
                    </a:lnTo>
                    <a:lnTo>
                      <a:pt x="7527" y="249"/>
                    </a:lnTo>
                    <a:lnTo>
                      <a:pt x="2998" y="245"/>
                    </a:lnTo>
                    <a:lnTo>
                      <a:pt x="0" y="17792"/>
                    </a:lnTo>
                    <a:cubicBezTo>
                      <a:pt x="419" y="17756"/>
                      <a:pt x="842" y="17835"/>
                      <a:pt x="1163" y="18011"/>
                    </a:cubicBezTo>
                    <a:cubicBezTo>
                      <a:pt x="1563" y="18230"/>
                      <a:pt x="1739" y="18553"/>
                      <a:pt x="1893" y="18863"/>
                    </a:cubicBezTo>
                    <a:cubicBezTo>
                      <a:pt x="2264" y="19608"/>
                      <a:pt x="2587" y="20394"/>
                      <a:pt x="3465" y="20954"/>
                    </a:cubicBezTo>
                    <a:cubicBezTo>
                      <a:pt x="4080" y="21346"/>
                      <a:pt x="4904" y="21576"/>
                      <a:pt x="5774" y="21600"/>
                    </a:cubicBezTo>
                    <a:cubicBezTo>
                      <a:pt x="5677" y="21212"/>
                      <a:pt x="5670" y="20817"/>
                      <a:pt x="5753" y="20427"/>
                    </a:cubicBezTo>
                    <a:cubicBezTo>
                      <a:pt x="5846" y="19992"/>
                      <a:pt x="6083" y="19548"/>
                      <a:pt x="6685" y="19343"/>
                    </a:cubicBezTo>
                    <a:cubicBezTo>
                      <a:pt x="7337" y="19121"/>
                      <a:pt x="8230" y="19284"/>
                      <a:pt x="8763" y="18938"/>
                    </a:cubicBezTo>
                    <a:cubicBezTo>
                      <a:pt x="8889" y="18857"/>
                      <a:pt x="8973" y="18755"/>
                      <a:pt x="9066" y="18657"/>
                    </a:cubicBezTo>
                    <a:cubicBezTo>
                      <a:pt x="9349" y="18362"/>
                      <a:pt x="9736" y="18097"/>
                      <a:pt x="10264" y="18016"/>
                    </a:cubicBezTo>
                    <a:cubicBezTo>
                      <a:pt x="10856" y="17924"/>
                      <a:pt x="11439" y="18092"/>
                      <a:pt x="12025" y="18140"/>
                    </a:cubicBezTo>
                    <a:cubicBezTo>
                      <a:pt x="12514" y="18181"/>
                      <a:pt x="13023" y="18142"/>
                      <a:pt x="13497" y="18244"/>
                    </a:cubicBezTo>
                    <a:cubicBezTo>
                      <a:pt x="13901" y="18331"/>
                      <a:pt x="14237" y="18513"/>
                      <a:pt x="14437" y="18752"/>
                    </a:cubicBezTo>
                    <a:cubicBezTo>
                      <a:pt x="14437" y="18333"/>
                      <a:pt x="15149" y="18071"/>
                      <a:pt x="15720" y="18280"/>
                    </a:cubicBezTo>
                    <a:cubicBezTo>
                      <a:pt x="15912" y="18350"/>
                      <a:pt x="16046" y="18474"/>
                      <a:pt x="16249" y="18530"/>
                    </a:cubicBezTo>
                    <a:cubicBezTo>
                      <a:pt x="16394" y="18569"/>
                      <a:pt x="16557" y="18570"/>
                      <a:pt x="16703" y="18532"/>
                    </a:cubicBezTo>
                    <a:cubicBezTo>
                      <a:pt x="16340" y="18424"/>
                      <a:pt x="16059" y="18228"/>
                      <a:pt x="15922" y="17989"/>
                    </a:cubicBezTo>
                    <a:cubicBezTo>
                      <a:pt x="15829" y="17826"/>
                      <a:pt x="15810" y="17645"/>
                      <a:pt x="15955" y="17500"/>
                    </a:cubicBezTo>
                    <a:cubicBezTo>
                      <a:pt x="16334" y="17121"/>
                      <a:pt x="17149" y="17344"/>
                      <a:pt x="17852" y="17369"/>
                    </a:cubicBezTo>
                    <a:cubicBezTo>
                      <a:pt x="18303" y="17385"/>
                      <a:pt x="18739" y="17287"/>
                      <a:pt x="19185" y="17244"/>
                    </a:cubicBezTo>
                    <a:cubicBezTo>
                      <a:pt x="19573" y="17206"/>
                      <a:pt x="19979" y="17213"/>
                      <a:pt x="20316" y="17341"/>
                    </a:cubicBezTo>
                    <a:cubicBezTo>
                      <a:pt x="20581" y="17441"/>
                      <a:pt x="20779" y="17608"/>
                      <a:pt x="21086" y="17641"/>
                    </a:cubicBezTo>
                    <a:cubicBezTo>
                      <a:pt x="21272" y="17662"/>
                      <a:pt x="21462" y="17625"/>
                      <a:pt x="21600" y="17543"/>
                    </a:cubicBezTo>
                    <a:lnTo>
                      <a:pt x="17192" y="680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Shape"/>
              <p:cNvSpPr/>
              <p:nvPr/>
            </p:nvSpPr>
            <p:spPr>
              <a:xfrm>
                <a:off x="240090" y="47421"/>
                <a:ext cx="431950" cy="776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8" fill="norm" stroke="1" extrusionOk="0">
                    <a:moveTo>
                      <a:pt x="21600" y="1156"/>
                    </a:moveTo>
                    <a:cubicBezTo>
                      <a:pt x="18736" y="1120"/>
                      <a:pt x="15878" y="1007"/>
                      <a:pt x="13034" y="816"/>
                    </a:cubicBezTo>
                    <a:cubicBezTo>
                      <a:pt x="10156" y="623"/>
                      <a:pt x="7297" y="351"/>
                      <a:pt x="4468" y="0"/>
                    </a:cubicBezTo>
                    <a:lnTo>
                      <a:pt x="0" y="17248"/>
                    </a:lnTo>
                    <a:cubicBezTo>
                      <a:pt x="1268" y="17762"/>
                      <a:pt x="2674" y="18162"/>
                      <a:pt x="4167" y="18434"/>
                    </a:cubicBezTo>
                    <a:cubicBezTo>
                      <a:pt x="5395" y="18658"/>
                      <a:pt x="6671" y="18792"/>
                      <a:pt x="7962" y="18834"/>
                    </a:cubicBezTo>
                    <a:cubicBezTo>
                      <a:pt x="8324" y="18630"/>
                      <a:pt x="8810" y="18506"/>
                      <a:pt x="9326" y="18486"/>
                    </a:cubicBezTo>
                    <a:cubicBezTo>
                      <a:pt x="10423" y="18443"/>
                      <a:pt x="11339" y="18809"/>
                      <a:pt x="12058" y="19223"/>
                    </a:cubicBezTo>
                    <a:cubicBezTo>
                      <a:pt x="12536" y="19499"/>
                      <a:pt x="12961" y="19810"/>
                      <a:pt x="13319" y="20157"/>
                    </a:cubicBezTo>
                    <a:cubicBezTo>
                      <a:pt x="13364" y="20377"/>
                      <a:pt x="13473" y="20592"/>
                      <a:pt x="13642" y="20793"/>
                    </a:cubicBezTo>
                    <a:cubicBezTo>
                      <a:pt x="14021" y="21242"/>
                      <a:pt x="14756" y="21600"/>
                      <a:pt x="15591" y="21502"/>
                    </a:cubicBezTo>
                    <a:cubicBezTo>
                      <a:pt x="16091" y="21443"/>
                      <a:pt x="16440" y="21224"/>
                      <a:pt x="16812" y="21035"/>
                    </a:cubicBezTo>
                    <a:cubicBezTo>
                      <a:pt x="17121" y="20877"/>
                      <a:pt x="17458" y="20737"/>
                      <a:pt x="17818" y="20617"/>
                    </a:cubicBezTo>
                    <a:lnTo>
                      <a:pt x="21600" y="1156"/>
                    </a:lnTo>
                    <a:close/>
                  </a:path>
                </a:pathLst>
              </a:cu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Shape"/>
              <p:cNvSpPr/>
              <p:nvPr/>
            </p:nvSpPr>
            <p:spPr>
              <a:xfrm>
                <a:off x="0" y="0"/>
                <a:ext cx="331614" cy="67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2"/>
                    </a:moveTo>
                    <a:lnTo>
                      <a:pt x="8684" y="0"/>
                    </a:lnTo>
                    <a:lnTo>
                      <a:pt x="8435" y="1125"/>
                    </a:lnTo>
                    <a:lnTo>
                      <a:pt x="5793" y="473"/>
                    </a:lnTo>
                    <a:lnTo>
                      <a:pt x="1392" y="7012"/>
                    </a:lnTo>
                    <a:lnTo>
                      <a:pt x="0" y="9596"/>
                    </a:lnTo>
                    <a:lnTo>
                      <a:pt x="874" y="10219"/>
                    </a:lnTo>
                    <a:lnTo>
                      <a:pt x="495" y="10996"/>
                    </a:lnTo>
                    <a:lnTo>
                      <a:pt x="2013" y="14943"/>
                    </a:lnTo>
                    <a:lnTo>
                      <a:pt x="3676" y="17292"/>
                    </a:lnTo>
                    <a:lnTo>
                      <a:pt x="8771" y="19249"/>
                    </a:lnTo>
                    <a:lnTo>
                      <a:pt x="8667" y="20065"/>
                    </a:lnTo>
                    <a:lnTo>
                      <a:pt x="10211" y="20662"/>
                    </a:lnTo>
                    <a:lnTo>
                      <a:pt x="15894" y="21600"/>
                    </a:lnTo>
                    <a:lnTo>
                      <a:pt x="21600" y="143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80" name="PT"/>
            <p:cNvSpPr txBox="1"/>
            <p:nvPr/>
          </p:nvSpPr>
          <p:spPr>
            <a:xfrm>
              <a:off x="3554" y="157123"/>
              <a:ext cx="324178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PT</a:t>
              </a:r>
            </a:p>
          </p:txBody>
        </p:sp>
        <p:sp>
          <p:nvSpPr>
            <p:cNvPr id="481" name="MT"/>
            <p:cNvSpPr txBox="1"/>
            <p:nvPr/>
          </p:nvSpPr>
          <p:spPr>
            <a:xfrm>
              <a:off x="285074" y="279351"/>
              <a:ext cx="35618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MT</a:t>
              </a:r>
            </a:p>
          </p:txBody>
        </p:sp>
        <p:sp>
          <p:nvSpPr>
            <p:cNvPr id="482" name="CT"/>
            <p:cNvSpPr txBox="1"/>
            <p:nvPr/>
          </p:nvSpPr>
          <p:spPr>
            <a:xfrm>
              <a:off x="699788" y="364216"/>
              <a:ext cx="322044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CT</a:t>
              </a:r>
            </a:p>
          </p:txBody>
        </p:sp>
        <p:sp>
          <p:nvSpPr>
            <p:cNvPr id="483" name="ET"/>
            <p:cNvSpPr txBox="1"/>
            <p:nvPr/>
          </p:nvSpPr>
          <p:spPr>
            <a:xfrm>
              <a:off x="1054963" y="300716"/>
              <a:ext cx="3181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</a:t>
              </a:r>
            </a:p>
          </p:txBody>
        </p:sp>
      </p:grpSp>
      <p:sp>
        <p:nvSpPr>
          <p:cNvPr id="485" name="7:00…"/>
          <p:cNvSpPr txBox="1"/>
          <p:nvPr/>
        </p:nvSpPr>
        <p:spPr>
          <a:xfrm>
            <a:off x="11137550" y="846158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6" name="6:00…"/>
          <p:cNvSpPr txBox="1"/>
          <p:nvPr/>
        </p:nvSpPr>
        <p:spPr>
          <a:xfrm>
            <a:off x="10633995" y="8251392"/>
            <a:ext cx="59475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6:00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7" name="5:00…"/>
          <p:cNvSpPr txBox="1"/>
          <p:nvPr/>
        </p:nvSpPr>
        <p:spPr>
          <a:xfrm>
            <a:off x="9823703" y="8251392"/>
            <a:ext cx="73452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5:00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88" name="4:00…"/>
          <p:cNvSpPr txBox="1"/>
          <p:nvPr/>
        </p:nvSpPr>
        <p:spPr>
          <a:xfrm>
            <a:off x="9361061" y="8465441"/>
            <a:ext cx="55999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4:00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89" name="7:00…"/>
          <p:cNvSpPr txBox="1"/>
          <p:nvPr/>
        </p:nvSpPr>
        <p:spPr>
          <a:xfrm>
            <a:off x="11137550" y="955161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90" name="7:00…"/>
          <p:cNvSpPr txBox="1"/>
          <p:nvPr/>
        </p:nvSpPr>
        <p:spPr>
          <a:xfrm>
            <a:off x="10633995" y="9900222"/>
            <a:ext cx="59475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91" name="7:00…"/>
          <p:cNvSpPr txBox="1"/>
          <p:nvPr/>
        </p:nvSpPr>
        <p:spPr>
          <a:xfrm>
            <a:off x="9823703" y="9900222"/>
            <a:ext cx="73452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92" name="7:00…"/>
          <p:cNvSpPr txBox="1"/>
          <p:nvPr/>
        </p:nvSpPr>
        <p:spPr>
          <a:xfrm>
            <a:off x="9361061" y="9555471"/>
            <a:ext cx="55999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3" name="stamp() Derive a template from an example string and return a new function that will apply the template to date-times. Also stamp_date() and stamp_time().…"/>
          <p:cNvSpPr txBox="1"/>
          <p:nvPr/>
        </p:nvSpPr>
        <p:spPr>
          <a:xfrm>
            <a:off x="9484073" y="5088383"/>
            <a:ext cx="4045472" cy="14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t>stamp</a:t>
            </a:r>
            <a:r>
              <a:rPr b="0"/>
              <a:t>() Derive a template from an example string and return a new function that will apply the template to date-times. Also </a:t>
            </a:r>
            <a:r>
              <a:t>stamp_date</a:t>
            </a:r>
            <a:r>
              <a:rPr b="0"/>
              <a:t>() and </a:t>
            </a:r>
            <a:r>
              <a:t>stamp_time</a:t>
            </a:r>
            <a:r>
              <a:rPr b="0"/>
              <a:t>()</a:t>
            </a:r>
            <a:r>
              <a:t>.</a:t>
            </a:r>
            <a:endParaRPr b="0"/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rPr b="0"/>
              <a:t>Derive a template, create a function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b="0" i="1" sz="1100">
                <a:solidFill>
                  <a:srgbClr val="000000"/>
                </a:solidFill>
              </a:defRPr>
            </a:pPr>
            <a:r>
              <a:t>sf </a:t>
            </a:r>
            <a:r>
              <a:rPr>
                <a:solidFill>
                  <a:srgbClr val="264D66"/>
                </a:solidFill>
              </a:rPr>
              <a:t>&lt;-</a:t>
            </a:r>
            <a:r>
              <a:t> stamp("Created Sunday, Jan 17, 1999 3:34")</a:t>
            </a: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2"/>
              <a:defRPr sz="1100">
                <a:solidFill>
                  <a:srgbClr val="000000"/>
                </a:solidFill>
              </a:defRPr>
            </a:pPr>
            <a:r>
              <a:rPr b="0"/>
              <a:t>Apply the template to dates</a:t>
            </a:r>
            <a:endParaRPr b="0"/>
          </a:p>
          <a:p>
            <a:pPr indent="419100"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</a:defRPr>
            </a:pPr>
            <a:r>
              <a:rPr b="0"/>
              <a:t>sf(ymd("2010-04-05"))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b="0"/>
              <a:t>## [1] "Created Monday, Apr 05, 2010 00:00"  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2910774" y="5604729"/>
            <a:ext cx="752587" cy="571421"/>
            <a:chOff x="-3282" y="0"/>
            <a:chExt cx="752586" cy="571420"/>
          </a:xfrm>
        </p:grpSpPr>
        <p:sp>
          <p:nvSpPr>
            <p:cNvPr id="494" name="Rounded Rectangle"/>
            <p:cNvSpPr/>
            <p:nvPr/>
          </p:nvSpPr>
          <p:spPr>
            <a:xfrm>
              <a:off x="24387" y="31888"/>
              <a:ext cx="697248" cy="507645"/>
            </a:xfrm>
            <a:prstGeom prst="roundRect">
              <a:avLst>
                <a:gd name="adj" fmla="val 3323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Tip: use a…"/>
            <p:cNvSpPr txBox="1"/>
            <p:nvPr/>
          </p:nvSpPr>
          <p:spPr>
            <a:xfrm>
              <a:off x="-3283" y="-1"/>
              <a:ext cx="752587" cy="57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  <a:r>
                <a:rPr b="1"/>
                <a:t>Tip:</a:t>
              </a:r>
              <a: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 a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date with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day &gt; 12</a:t>
              </a:r>
            </a:p>
          </p:txBody>
        </p:sp>
      </p:grpSp>
      <p:sp>
        <p:nvSpPr>
          <p:cNvPr id="497" name="Line"/>
          <p:cNvSpPr/>
          <p:nvPr/>
        </p:nvSpPr>
        <p:spPr>
          <a:xfrm>
            <a:off x="9426923" y="4635500"/>
            <a:ext cx="422327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8" name="Stamp Date-times"/>
          <p:cNvSpPr txBox="1"/>
          <p:nvPr/>
        </p:nvSpPr>
        <p:spPr>
          <a:xfrm>
            <a:off x="9410922" y="4642039"/>
            <a:ext cx="24076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Stamp Date-times</a:t>
            </a:r>
          </a:p>
        </p:txBody>
      </p:sp>
      <p:sp>
        <p:nvSpPr>
          <p:cNvPr id="499" name="Line"/>
          <p:cNvSpPr/>
          <p:nvPr/>
        </p:nvSpPr>
        <p:spPr>
          <a:xfrm>
            <a:off x="9429375" y="1536700"/>
            <a:ext cx="2788026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0" name="Round Date-times"/>
          <p:cNvSpPr txBox="1"/>
          <p:nvPr/>
        </p:nvSpPr>
        <p:spPr>
          <a:xfrm>
            <a:off x="9400675" y="1543240"/>
            <a:ext cx="24177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Round Date-times</a:t>
            </a:r>
          </a:p>
        </p:txBody>
      </p:sp>
      <p:sp>
        <p:nvSpPr>
          <p:cNvPr id="501" name="floor_date(x, unit = &quot;second&quot;) Round down to nearest unit. floor_date(dt, unit = &quot;month&quot;)…"/>
          <p:cNvSpPr txBox="1"/>
          <p:nvPr/>
        </p:nvSpPr>
        <p:spPr>
          <a:xfrm>
            <a:off x="11797650" y="2012337"/>
            <a:ext cx="1952159" cy="250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floor_date</a:t>
            </a:r>
            <a:r>
              <a:t>(x, unit = "second") Round down to nearest unit. </a:t>
            </a:r>
            <a:r>
              <a:rPr i="1"/>
              <a:t>floor_date(dt, unit = "month")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round_date</a:t>
            </a:r>
            <a:r>
              <a:t>(x, unit = "second") Round to nearest unit. </a:t>
            </a:r>
            <a:r>
              <a:rPr i="1"/>
              <a:t>round_date(dt,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ceiling_date</a:t>
            </a:r>
            <a:r>
              <a:t>(x, unit = "second", change_on_boundary = NULL) Round up to nearest unit. </a:t>
            </a:r>
            <a:r>
              <a:rPr i="1"/>
              <a:t>ceiling_date(dt,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rollback</a:t>
            </a:r>
            <a:r>
              <a:t>(dates, roll_to_first = FALSE, preserve_hms = TRUE) Roll back to last day of previous month. </a:t>
            </a:r>
            <a:r>
              <a:rPr i="1"/>
              <a:t>rollback(dt)</a:t>
            </a:r>
          </a:p>
        </p:txBody>
      </p:sp>
      <p:grpSp>
        <p:nvGrpSpPr>
          <p:cNvPr id="514" name="Group"/>
          <p:cNvGrpSpPr/>
          <p:nvPr/>
        </p:nvGrpSpPr>
        <p:grpSpPr>
          <a:xfrm>
            <a:off x="9403605" y="2038810"/>
            <a:ext cx="2183288" cy="549220"/>
            <a:chOff x="0" y="0"/>
            <a:chExt cx="2183286" cy="549219"/>
          </a:xfrm>
        </p:grpSpPr>
        <p:sp>
          <p:nvSpPr>
            <p:cNvPr id="502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04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10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9403605" y="3182041"/>
            <a:ext cx="2183288" cy="549220"/>
            <a:chOff x="0" y="0"/>
            <a:chExt cx="2183286" cy="549219"/>
          </a:xfrm>
        </p:grpSpPr>
        <p:sp>
          <p:nvSpPr>
            <p:cNvPr id="515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17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19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21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23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 flipV="1">
              <a:off x="13612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1032999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9403605" y="2607847"/>
            <a:ext cx="2183288" cy="549221"/>
            <a:chOff x="0" y="0"/>
            <a:chExt cx="2183286" cy="549219"/>
          </a:xfrm>
        </p:grpSpPr>
        <p:sp>
          <p:nvSpPr>
            <p:cNvPr id="528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30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36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 flipV="1">
              <a:off x="136766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1038101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5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4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6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2" name="Make an interval with interval() or %--%, e.g.…"/>
          <p:cNvSpPr txBox="1"/>
          <p:nvPr/>
        </p:nvSpPr>
        <p:spPr>
          <a:xfrm>
            <a:off x="9445838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b="0" sz="1100">
                <a:solidFill>
                  <a:srgbClr val="000000"/>
                </a:solidFill>
              </a:defRPr>
            </a:pPr>
            <a:r>
              <a:t>Make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b="1" i="1"/>
              <a:t>interval</a:t>
            </a:r>
            <a:r>
              <a:rPr i="1"/>
              <a:t>(ymd("2017-01-01"), d)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</a:t>
            </a:r>
            <a:r>
              <a:rPr b="1" i="1"/>
              <a:t>%--%</a:t>
            </a:r>
            <a:r>
              <a:rPr i="1"/>
              <a:t> ymd("2017-12-31")   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63" name="Triangle"/>
          <p:cNvSpPr/>
          <p:nvPr/>
        </p:nvSpPr>
        <p:spPr>
          <a:xfrm rot="13557191">
            <a:off x="13329239" y="5800405"/>
            <a:ext cx="141117" cy="38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4" name="Line"/>
          <p:cNvSpPr/>
          <p:nvPr/>
        </p:nvSpPr>
        <p:spPr>
          <a:xfrm>
            <a:off x="9398000" y="5026734"/>
            <a:ext cx="42418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5" name="PERIODS"/>
          <p:cNvSpPr txBox="1"/>
          <p:nvPr/>
        </p:nvSpPr>
        <p:spPr>
          <a:xfrm>
            <a:off x="325477" y="50650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66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7" name="Line"/>
          <p:cNvSpPr/>
          <p:nvPr/>
        </p:nvSpPr>
        <p:spPr>
          <a:xfrm>
            <a:off x="310628" y="5026918"/>
            <a:ext cx="4195374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8" name="DURATIONS"/>
          <p:cNvSpPr txBox="1"/>
          <p:nvPr/>
        </p:nvSpPr>
        <p:spPr>
          <a:xfrm>
            <a:off x="4790230" y="50664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69" name="Line"/>
          <p:cNvSpPr/>
          <p:nvPr/>
        </p:nvSpPr>
        <p:spPr>
          <a:xfrm>
            <a:off x="4775380" y="5028348"/>
            <a:ext cx="43858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70" name="lubridate.png" descr="lubri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57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4" name="Line"/>
          <p:cNvSpPr/>
          <p:nvPr/>
        </p:nvSpPr>
        <p:spPr>
          <a:xfrm>
            <a:off x="334889" y="622300"/>
            <a:ext cx="118825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5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nanoseconds.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Also </a:t>
            </a:r>
            <a:r>
              <a:rPr b="1"/>
              <a:t>is.period</a:t>
            </a:r>
            <a:r>
              <a:t>().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Also </a:t>
            </a:r>
            <a:r>
              <a:t>seconds_to_period</a:t>
            </a:r>
            <a:r>
              <a:rPr b="0"/>
              <a:t>(). </a:t>
            </a:r>
            <a:r>
              <a:rPr b="0" i="1"/>
              <a:t>period_to_seconds(p)</a:t>
            </a:r>
          </a:p>
        </p:txBody>
      </p:sp>
      <p:sp>
        <p:nvSpPr>
          <p:cNvPr id="576" name="Add or subtract periods to model events that happen at specific clock times, like the NYSE opening bell."/>
          <p:cNvSpPr txBox="1"/>
          <p:nvPr/>
        </p:nvSpPr>
        <p:spPr>
          <a:xfrm>
            <a:off x="328484" y="5294406"/>
            <a:ext cx="4210573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577" name="dyears(x = 1) 31536000x seconds.…"/>
          <p:cNvSpPr txBox="1"/>
          <p:nvPr/>
        </p:nvSpPr>
        <p:spPr>
          <a:xfrm>
            <a:off x="6674881" y="61264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Also </a:t>
            </a:r>
            <a:r>
              <a:rPr b="1"/>
              <a:t>is.duration</a:t>
            </a:r>
            <a:r>
              <a:t>(), </a:t>
            </a:r>
            <a:r>
              <a:rPr b="1"/>
              <a:t>is.difftime</a:t>
            </a:r>
            <a:r>
              <a:t>().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  <p:sp>
        <p:nvSpPr>
          <p:cNvPr id="578" name="Make a period with the name of a time unit pluralized, e.g.…"/>
          <p:cNvSpPr txBox="1"/>
          <p:nvPr/>
        </p:nvSpPr>
        <p:spPr>
          <a:xfrm>
            <a:off x="32189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579" name="Make a duration with the name of a period prefixed with a d, e.g.…"/>
          <p:cNvSpPr txBox="1"/>
          <p:nvPr/>
        </p:nvSpPr>
        <p:spPr>
          <a:xfrm>
            <a:off x="4815311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580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6751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793938" y="6539657"/>
            <a:ext cx="730619" cy="521573"/>
            <a:chOff x="0" y="12699"/>
            <a:chExt cx="730617" cy="521571"/>
          </a:xfrm>
        </p:grpSpPr>
        <p:sp>
          <p:nvSpPr>
            <p:cNvPr id="581" name="Triangle"/>
            <p:cNvSpPr/>
            <p:nvPr/>
          </p:nvSpPr>
          <p:spPr>
            <a:xfrm rot="18082280">
              <a:off x="115878" y="-169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4" name="Group"/>
            <p:cNvGrpSpPr/>
            <p:nvPr/>
          </p:nvGrpSpPr>
          <p:grpSpPr>
            <a:xfrm>
              <a:off x="167181" y="127951"/>
              <a:ext cx="563437" cy="406321"/>
              <a:chOff x="-11874" y="37216"/>
              <a:chExt cx="563436" cy="406320"/>
            </a:xfrm>
          </p:grpSpPr>
          <p:sp>
            <p:nvSpPr>
              <p:cNvPr id="582" name="Quote Bubble"/>
              <p:cNvSpPr/>
              <p:nvPr/>
            </p:nvSpPr>
            <p:spPr>
              <a:xfrm>
                <a:off x="19018" y="69669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3" name="Number of days"/>
              <p:cNvSpPr txBox="1"/>
              <p:nvPr/>
            </p:nvSpPr>
            <p:spPr>
              <a:xfrm>
                <a:off x="-11875" y="37216"/>
                <a:ext cx="563438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588" name="Group"/>
          <p:cNvGrpSpPr/>
          <p:nvPr/>
        </p:nvGrpSpPr>
        <p:grpSpPr>
          <a:xfrm>
            <a:off x="1502707" y="6687361"/>
            <a:ext cx="321893" cy="341416"/>
            <a:chOff x="-11874" y="69669"/>
            <a:chExt cx="321892" cy="341414"/>
          </a:xfrm>
        </p:grpSpPr>
        <p:sp>
          <p:nvSpPr>
            <p:cNvPr id="586" name="Quote Bubble"/>
            <p:cNvSpPr/>
            <p:nvPr/>
          </p:nvSpPr>
          <p:spPr>
            <a:xfrm>
              <a:off x="19018" y="69669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etc."/>
            <p:cNvSpPr txBox="1"/>
            <p:nvPr/>
          </p:nvSpPr>
          <p:spPr>
            <a:xfrm>
              <a:off x="-11875" y="103256"/>
              <a:ext cx="32189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307703" y="6578709"/>
            <a:ext cx="673039" cy="482521"/>
            <a:chOff x="0" y="0"/>
            <a:chExt cx="673037" cy="482520"/>
          </a:xfrm>
        </p:grpSpPr>
        <p:sp>
          <p:nvSpPr>
            <p:cNvPr id="589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2" name="Group"/>
            <p:cNvGrpSpPr/>
            <p:nvPr/>
          </p:nvGrpSpPr>
          <p:grpSpPr>
            <a:xfrm>
              <a:off x="0" y="76199"/>
              <a:ext cx="673038" cy="406322"/>
              <a:chOff x="-11874" y="37216"/>
              <a:chExt cx="673037" cy="406320"/>
            </a:xfrm>
          </p:grpSpPr>
          <p:sp>
            <p:nvSpPr>
              <p:cNvPr id="590" name="Quote Bubble"/>
              <p:cNvSpPr/>
              <p:nvPr/>
            </p:nvSpPr>
            <p:spPr>
              <a:xfrm>
                <a:off x="19018" y="69669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1" name="Number of months"/>
              <p:cNvSpPr txBox="1"/>
              <p:nvPr/>
            </p:nvSpPr>
            <p:spPr>
              <a:xfrm>
                <a:off x="-11875" y="37216"/>
                <a:ext cx="673039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598" name="Group"/>
          <p:cNvGrpSpPr/>
          <p:nvPr/>
        </p:nvGrpSpPr>
        <p:grpSpPr>
          <a:xfrm>
            <a:off x="4782405" y="6586711"/>
            <a:ext cx="595462" cy="561262"/>
            <a:chOff x="4818" y="38099"/>
            <a:chExt cx="595460" cy="561260"/>
          </a:xfrm>
        </p:grpSpPr>
        <p:sp>
          <p:nvSpPr>
            <p:cNvPr id="594" name="Triangle"/>
            <p:cNvSpPr/>
            <p:nvPr/>
          </p:nvSpPr>
          <p:spPr>
            <a:xfrm>
              <a:off x="2174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7" name="Group"/>
            <p:cNvGrpSpPr/>
            <p:nvPr/>
          </p:nvGrpSpPr>
          <p:grpSpPr>
            <a:xfrm>
              <a:off x="4818" y="60959"/>
              <a:ext cx="595461" cy="538402"/>
              <a:chOff x="-7055" y="9276"/>
              <a:chExt cx="595460" cy="538400"/>
            </a:xfrm>
          </p:grpSpPr>
          <p:sp>
            <p:nvSpPr>
              <p:cNvPr id="595" name="Quote Bubble"/>
              <p:cNvSpPr/>
              <p:nvPr/>
            </p:nvSpPr>
            <p:spPr>
              <a:xfrm>
                <a:off x="19018" y="69669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Exact length in seconds"/>
              <p:cNvSpPr txBox="1"/>
              <p:nvPr/>
            </p:nvSpPr>
            <p:spPr>
              <a:xfrm>
                <a:off x="-7056" y="9276"/>
                <a:ext cx="595461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603" name="Group"/>
          <p:cNvGrpSpPr/>
          <p:nvPr/>
        </p:nvGrpSpPr>
        <p:grpSpPr>
          <a:xfrm>
            <a:off x="5367100" y="6586711"/>
            <a:ext cx="722995" cy="561262"/>
            <a:chOff x="4619" y="38099"/>
            <a:chExt cx="722993" cy="561260"/>
          </a:xfrm>
        </p:grpSpPr>
        <p:sp>
          <p:nvSpPr>
            <p:cNvPr id="599" name="Triangle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02" name="Group"/>
            <p:cNvGrpSpPr/>
            <p:nvPr/>
          </p:nvGrpSpPr>
          <p:grpSpPr>
            <a:xfrm>
              <a:off x="4619" y="60959"/>
              <a:ext cx="722995" cy="538402"/>
              <a:chOff x="-7254" y="9276"/>
              <a:chExt cx="722993" cy="538400"/>
            </a:xfrm>
          </p:grpSpPr>
          <p:sp>
            <p:nvSpPr>
              <p:cNvPr id="600" name="Quote Bubble"/>
              <p:cNvSpPr/>
              <p:nvPr/>
            </p:nvSpPr>
            <p:spPr>
              <a:xfrm>
                <a:off x="19018" y="69669"/>
                <a:ext cx="670449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1" name="Equivalent…"/>
              <p:cNvSpPr txBox="1"/>
              <p:nvPr/>
            </p:nvSpPr>
            <p:spPr>
              <a:xfrm>
                <a:off x="-7255" y="9276"/>
                <a:ext cx="722995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604" name="INTERVALS"/>
          <p:cNvSpPr txBox="1"/>
          <p:nvPr/>
        </p:nvSpPr>
        <p:spPr>
          <a:xfrm>
            <a:off x="9414098" y="5064829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605" name="Divide an interval by a duration to determine its physical length, divide an interval by a period to determine its implied length in clock time."/>
          <p:cNvSpPr txBox="1"/>
          <p:nvPr/>
        </p:nvSpPr>
        <p:spPr>
          <a:xfrm>
            <a:off x="9430943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Divide an interval by a duration to determine its physical length, divide an interval by a period to determine its implied length in clock time.</a:t>
            </a:r>
          </a:p>
        </p:txBody>
      </p:sp>
      <p:sp>
        <p:nvSpPr>
          <p:cNvPr id="606" name="Math with  Date-times —   Lubridate provides three classes of timespans to facilitate math with dates and date-times"/>
          <p:cNvSpPr txBox="1"/>
          <p:nvPr/>
        </p:nvSpPr>
        <p:spPr>
          <a:xfrm>
            <a:off x="303401" y="580580"/>
            <a:ext cx="8821812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Math with 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</a:t>
            </a:r>
            <a:endParaRPr sz="1150"/>
          </a:p>
        </p:txBody>
      </p:sp>
      <p:sp>
        <p:nvSpPr>
          <p:cNvPr id="607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Also </a:t>
            </a:r>
            <a:r>
              <a:rPr b="1"/>
              <a:t>int_end</a:t>
            </a:r>
            <a:r>
              <a:t>(). </a:t>
            </a:r>
            <a:r>
              <a:rPr i="1"/>
              <a:t>int_start(i) &lt;- now(); int_start(i)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 boundary? Also </a:t>
            </a:r>
            <a:r>
              <a:rPr b="1"/>
              <a:t>int_overlaps</a:t>
            </a:r>
            <a:r>
              <a:t>().</a:t>
            </a:r>
            <a:r>
              <a:rPr b="1"/>
              <a:t>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+ 1000); int_diff(v)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Reverse the direction of an interval. Also </a:t>
            </a:r>
            <a:r>
              <a:rPr b="1"/>
              <a:t>int_standardize</a:t>
            </a:r>
            <a:r>
              <a:t>().</a:t>
            </a:r>
            <a:r>
              <a:rPr b="1"/>
              <a:t>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 a timespans to an interval with the start date-time. Also </a:t>
            </a:r>
            <a:r>
              <a:rPr b="1"/>
              <a:t>is.interval</a:t>
            </a:r>
            <a:r>
              <a:t>(). </a:t>
            </a:r>
            <a:r>
              <a:rPr i="1"/>
              <a:t>as.interval(days(1), start = now())</a:t>
            </a:r>
          </a:p>
        </p:txBody>
      </p:sp>
      <p:grpSp>
        <p:nvGrpSpPr>
          <p:cNvPr id="611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608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612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617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628" name="Group"/>
            <p:cNvGrpSpPr/>
            <p:nvPr/>
          </p:nvGrpSpPr>
          <p:grpSpPr>
            <a:xfrm>
              <a:off x="0" y="0"/>
              <a:ext cx="830659" cy="335720"/>
              <a:chOff x="0" y="0"/>
              <a:chExt cx="830658" cy="335719"/>
            </a:xfrm>
          </p:grpSpPr>
          <p:sp>
            <p:nvSpPr>
              <p:cNvPr id="625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6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7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29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4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31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35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646" name="Group"/>
          <p:cNvGrpSpPr/>
          <p:nvPr/>
        </p:nvGrpSpPr>
        <p:grpSpPr>
          <a:xfrm>
            <a:off x="9720929" y="9415185"/>
            <a:ext cx="578098" cy="335721"/>
            <a:chOff x="11261" y="0"/>
            <a:chExt cx="578096" cy="335719"/>
          </a:xfrm>
        </p:grpSpPr>
        <p:sp>
          <p:nvSpPr>
            <p:cNvPr id="643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 flipV="1">
              <a:off x="471353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5" name="Arrow"/>
            <p:cNvSpPr/>
            <p:nvPr/>
          </p:nvSpPr>
          <p:spPr>
            <a:xfrm>
              <a:off x="139700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2620464" y="5694719"/>
            <a:ext cx="637611" cy="463901"/>
            <a:chOff x="-254740" y="0"/>
            <a:chExt cx="637609" cy="463899"/>
          </a:xfrm>
        </p:grpSpPr>
        <p:sp>
          <p:nvSpPr>
            <p:cNvPr id="647" name="Triangle"/>
            <p:cNvSpPr/>
            <p:nvPr/>
          </p:nvSpPr>
          <p:spPr>
            <a:xfrm rot="14522501">
              <a:off x="-111435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8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9" name="Start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653" name="Group"/>
          <p:cNvGrpSpPr/>
          <p:nvPr/>
        </p:nvGrpSpPr>
        <p:grpSpPr>
          <a:xfrm>
            <a:off x="13272079" y="5694719"/>
            <a:ext cx="382870" cy="406322"/>
            <a:chOff x="0" y="0"/>
            <a:chExt cx="382868" cy="406320"/>
          </a:xfrm>
        </p:grpSpPr>
        <p:sp>
          <p:nvSpPr>
            <p:cNvPr id="651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2" name="End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End Date</a:t>
              </a:r>
            </a:p>
          </p:txBody>
        </p:sp>
      </p:grpSp>
      <p:grpSp>
        <p:nvGrpSpPr>
          <p:cNvPr id="695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654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Math with date-times relies on the </a:t>
              </a:r>
              <a:r>
                <a:rPr b="1"/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  <a:r>
                <a:t>leap &lt;- ymd("2019-03-01")</a:t>
              </a:r>
            </a:p>
          </p:txBody>
        </p:sp>
        <p:grpSp>
          <p:nvGrpSpPr>
            <p:cNvPr id="666" name="Group"/>
            <p:cNvGrpSpPr/>
            <p:nvPr/>
          </p:nvGrpSpPr>
          <p:grpSpPr>
            <a:xfrm>
              <a:off x="6167" y="2574391"/>
              <a:ext cx="2183288" cy="483128"/>
              <a:chOff x="0" y="-228599"/>
              <a:chExt cx="2183286" cy="483126"/>
            </a:xfrm>
          </p:grpSpPr>
          <p:sp>
            <p:nvSpPr>
              <p:cNvPr id="655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6" name="12:00"/>
              <p:cNvSpPr txBox="1"/>
              <p:nvPr/>
            </p:nvSpPr>
            <p:spPr>
              <a:xfrm>
                <a:off x="0" y="382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657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8" name="1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59" name="2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970948" y="-22860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1" name="3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773601" y="-173711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>
                <a:off x="38951" y="517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4" name="Line"/>
              <p:cNvSpPr/>
              <p:nvPr/>
            </p:nvSpPr>
            <p:spPr>
              <a:xfrm flipV="1">
                <a:off x="764377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1367663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74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67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8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669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0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671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2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673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84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75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6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77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9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80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82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3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85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6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87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8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89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90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91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92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93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83" name="Group"/>
          <p:cNvGrpSpPr/>
          <p:nvPr/>
        </p:nvGrpSpPr>
        <p:grpSpPr>
          <a:xfrm>
            <a:off x="6078798" y="1043436"/>
            <a:ext cx="2276833" cy="3940294"/>
            <a:chOff x="0" y="0"/>
            <a:chExt cx="2276831" cy="3940292"/>
          </a:xfrm>
        </p:grpSpPr>
        <p:sp>
          <p:nvSpPr>
            <p:cNvPr id="696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dyears(1)</a:t>
              </a:r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705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97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8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9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0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2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3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17" name="Group"/>
              <p:cNvGrpSpPr/>
              <p:nvPr/>
            </p:nvGrpSpPr>
            <p:grpSpPr>
              <a:xfrm>
                <a:off x="0" y="94802"/>
                <a:ext cx="2183287" cy="483128"/>
                <a:chOff x="0" y="-228599"/>
                <a:chExt cx="2183286" cy="483126"/>
              </a:xfrm>
            </p:grpSpPr>
            <p:sp>
              <p:nvSpPr>
                <p:cNvPr id="706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7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08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9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10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11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2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13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4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5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6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18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38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728" name="Group"/>
              <p:cNvGrpSpPr/>
              <p:nvPr/>
            </p:nvGrpSpPr>
            <p:grpSpPr>
              <a:xfrm>
                <a:off x="393683" y="63519"/>
                <a:ext cx="999672" cy="266701"/>
                <a:chOff x="0" y="-12700"/>
                <a:chExt cx="999670" cy="266700"/>
              </a:xfrm>
            </p:grpSpPr>
            <p:sp>
              <p:nvSpPr>
                <p:cNvPr id="720" name="Circle"/>
                <p:cNvSpPr/>
                <p:nvPr/>
              </p:nvSpPr>
              <p:spPr>
                <a:xfrm>
                  <a:off x="0" y="1270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1" name="Circle"/>
                <p:cNvSpPr/>
                <p:nvPr/>
              </p:nvSpPr>
              <p:spPr>
                <a:xfrm>
                  <a:off x="130628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2" name="Circle"/>
                <p:cNvSpPr/>
                <p:nvPr/>
              </p:nvSpPr>
              <p:spPr>
                <a:xfrm>
                  <a:off x="261256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3" name="Circle"/>
                <p:cNvSpPr/>
                <p:nvPr/>
              </p:nvSpPr>
              <p:spPr>
                <a:xfrm>
                  <a:off x="391885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4" name="Circle"/>
                <p:cNvSpPr/>
                <p:nvPr/>
              </p:nvSpPr>
              <p:spPr>
                <a:xfrm>
                  <a:off x="522513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5" name="Circle"/>
                <p:cNvSpPr/>
                <p:nvPr/>
              </p:nvSpPr>
              <p:spPr>
                <a:xfrm>
                  <a:off x="627742" y="508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6" name="Circle"/>
                <p:cNvSpPr/>
                <p:nvPr/>
              </p:nvSpPr>
              <p:spPr>
                <a:xfrm>
                  <a:off x="745670" y="-12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7" name="Circle"/>
                <p:cNvSpPr/>
                <p:nvPr/>
              </p:nvSpPr>
              <p:spPr>
                <a:xfrm>
                  <a:off x="872670" y="253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36" name="Group"/>
              <p:cNvGrpSpPr/>
              <p:nvPr/>
            </p:nvGrpSpPr>
            <p:grpSpPr>
              <a:xfrm>
                <a:off x="0" y="213785"/>
                <a:ext cx="2188214" cy="333809"/>
                <a:chOff x="0" y="0"/>
                <a:chExt cx="2188213" cy="333807"/>
              </a:xfrm>
            </p:grpSpPr>
            <p:sp>
              <p:nvSpPr>
                <p:cNvPr id="729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30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32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34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735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37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60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58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47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39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0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1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2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3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4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5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6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57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48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9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50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51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2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53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4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55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6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59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82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80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69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61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2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3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4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5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6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7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8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79" name="Group"/>
                <p:cNvGrpSpPr/>
                <p:nvPr/>
              </p:nvGrpSpPr>
              <p:grpSpPr>
                <a:xfrm>
                  <a:off x="0" y="86347"/>
                  <a:ext cx="2183287" cy="254528"/>
                  <a:chOff x="0" y="0"/>
                  <a:chExt cx="2183286" cy="254526"/>
                </a:xfrm>
              </p:grpSpPr>
              <p:sp>
                <p:nvSpPr>
                  <p:cNvPr id="770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1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72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3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74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5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76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7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78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81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838" name="Group"/>
          <p:cNvGrpSpPr/>
          <p:nvPr/>
        </p:nvGrpSpPr>
        <p:grpSpPr>
          <a:xfrm>
            <a:off x="3428999" y="1048346"/>
            <a:ext cx="2522025" cy="3833301"/>
            <a:chOff x="0" y="0"/>
            <a:chExt cx="2522023" cy="3833300"/>
          </a:xfrm>
        </p:grpSpPr>
        <p:sp>
          <p:nvSpPr>
            <p:cNvPr id="784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years(1)</a:t>
              </a:r>
            </a:p>
          </p:txBody>
        </p:sp>
        <p:grpSp>
          <p:nvGrpSpPr>
            <p:cNvPr id="799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85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97" name="Group"/>
              <p:cNvGrpSpPr/>
              <p:nvPr/>
            </p:nvGrpSpPr>
            <p:grpSpPr>
              <a:xfrm>
                <a:off x="0" y="94240"/>
                <a:ext cx="2183287" cy="483128"/>
                <a:chOff x="0" y="-228599"/>
                <a:chExt cx="2183286" cy="483126"/>
              </a:xfrm>
            </p:grpSpPr>
            <p:sp>
              <p:nvSpPr>
                <p:cNvPr id="786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7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88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9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90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91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2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4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5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6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98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12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800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10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801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2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03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04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5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06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7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08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9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11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25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813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23" name="Group"/>
              <p:cNvGrpSpPr/>
              <p:nvPr/>
            </p:nvGrpSpPr>
            <p:grpSpPr>
              <a:xfrm>
                <a:off x="0" y="306843"/>
                <a:ext cx="2183287" cy="254527"/>
                <a:chOff x="0" y="0"/>
                <a:chExt cx="2183286" cy="254526"/>
              </a:xfrm>
            </p:grpSpPr>
            <p:sp>
              <p:nvSpPr>
                <p:cNvPr id="81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5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16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7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18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9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20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1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22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24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37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828" name="Group"/>
              <p:cNvGrpSpPr/>
              <p:nvPr/>
            </p:nvGrpSpPr>
            <p:grpSpPr>
              <a:xfrm>
                <a:off x="426303" y="0"/>
                <a:ext cx="955922" cy="364430"/>
                <a:chOff x="426303" y="0"/>
                <a:chExt cx="955921" cy="364429"/>
              </a:xfrm>
            </p:grpSpPr>
            <p:sp>
              <p:nvSpPr>
                <p:cNvPr id="826" name="Rectangle"/>
                <p:cNvSpPr/>
                <p:nvPr/>
              </p:nvSpPr>
              <p:spPr>
                <a:xfrm>
                  <a:off x="427675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7" name="Line"/>
                <p:cNvSpPr/>
                <p:nvPr/>
              </p:nvSpPr>
              <p:spPr>
                <a:xfrm flipV="1">
                  <a:off x="426303" y="0"/>
                  <a:ext cx="1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836" name="Group"/>
              <p:cNvGrpSpPr/>
              <p:nvPr/>
            </p:nvGrpSpPr>
            <p:grpSpPr>
              <a:xfrm>
                <a:off x="0" y="217353"/>
                <a:ext cx="2188214" cy="333808"/>
                <a:chOff x="0" y="0"/>
                <a:chExt cx="2188213" cy="333807"/>
              </a:xfrm>
            </p:grpSpPr>
            <p:sp>
              <p:nvSpPr>
                <p:cNvPr id="829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0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31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2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4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35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896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39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Intervals</a:t>
              </a:r>
              <a:r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interval(nor, nor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interval(leap, leap + years(1))</a:t>
              </a:r>
            </a:p>
          </p:txBody>
        </p:sp>
        <p:grpSp>
          <p:nvGrpSpPr>
            <p:cNvPr id="855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40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52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41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2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3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844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5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46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47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8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49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0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1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3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4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69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56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7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67" name="Group"/>
              <p:cNvGrpSpPr/>
              <p:nvPr/>
            </p:nvGrpSpPr>
            <p:grpSpPr>
              <a:xfrm>
                <a:off x="0" y="337412"/>
                <a:ext cx="2183287" cy="254527"/>
                <a:chOff x="0" y="0"/>
                <a:chExt cx="2183286" cy="254526"/>
              </a:xfrm>
            </p:grpSpPr>
            <p:sp>
              <p:nvSpPr>
                <p:cNvPr id="858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9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60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61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2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63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4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65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6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68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83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70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1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81" name="Group"/>
              <p:cNvGrpSpPr/>
              <p:nvPr/>
            </p:nvGrpSpPr>
            <p:grpSpPr>
              <a:xfrm>
                <a:off x="0" y="339391"/>
                <a:ext cx="2183287" cy="254527"/>
                <a:chOff x="0" y="0"/>
                <a:chExt cx="2183286" cy="254526"/>
              </a:xfrm>
            </p:grpSpPr>
            <p:sp>
              <p:nvSpPr>
                <p:cNvPr id="872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3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74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75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6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77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8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79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0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82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95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84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5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6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94" name="Group"/>
              <p:cNvGrpSpPr/>
              <p:nvPr/>
            </p:nvGrpSpPr>
            <p:grpSpPr>
              <a:xfrm>
                <a:off x="0" y="250717"/>
                <a:ext cx="2188214" cy="333809"/>
                <a:chOff x="0" y="0"/>
                <a:chExt cx="2188213" cy="333807"/>
              </a:xfrm>
            </p:grpSpPr>
            <p:sp>
              <p:nvSpPr>
                <p:cNvPr id="887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8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89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0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91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2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93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897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due to </a:t>
            </a:r>
            <a:r>
              <a:rPr b="1"/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It is possible to create an imaginary date by adding </a:t>
            </a:r>
            <a:r>
              <a:rPr b="1"/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%m+%</a:t>
            </a:r>
            <a:r>
              <a:t> and </a:t>
            </a:r>
            <a:r>
              <a:rPr b="1"/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add_with_rollback</a:t>
            </a:r>
            <a:r>
              <a:t>(e1, e2, roll_to_first = TRUE)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"2018-03-01"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