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://www.rstudio.com/products/shiny-server/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hyperlink" Target="http://shinyapps.io" TargetMode="External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8.png"/><Relationship Id="rId33" Type="http://schemas.openxmlformats.org/officeDocument/2006/relationships/image" Target="../media/image29.png"/><Relationship Id="rId34" Type="http://schemas.openxmlformats.org/officeDocument/2006/relationships/image" Target="../media/image30.png"/><Relationship Id="rId35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2.png"/><Relationship Id="rId7" Type="http://schemas.openxmlformats.org/officeDocument/2006/relationships/image" Target="../media/image8.png"/><Relationship Id="rId8" Type="http://schemas.openxmlformats.org/officeDocument/2006/relationships/image" Target="../media/image33.png"/><Relationship Id="rId9" Type="http://schemas.openxmlformats.org/officeDocument/2006/relationships/image" Target="../media/image11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8" name="Rectangle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9" name="Complete the template by adding arguments to fluidPage() and a body to the server function."/>
          <p:cNvSpPr txBox="1"/>
          <p:nvPr/>
        </p:nvSpPr>
        <p:spPr>
          <a:xfrm>
            <a:off x="5890097" y="1120179"/>
            <a:ext cx="4351304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Complete the template by adding arguments to fluidPage() and a body to the server function.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667218" y="1521846"/>
            <a:ext cx="6672774" cy="5267535"/>
            <a:chOff x="0" y="0"/>
            <a:chExt cx="6672773" cy="5267534"/>
          </a:xfrm>
        </p:grpSpPr>
        <p:grpSp>
          <p:nvGrpSpPr>
            <p:cNvPr id="157" name="Group"/>
            <p:cNvGrpSpPr/>
            <p:nvPr/>
          </p:nvGrpSpPr>
          <p:grpSpPr>
            <a:xfrm>
              <a:off x="99915" y="3850733"/>
              <a:ext cx="1936585" cy="1416802"/>
              <a:chOff x="0" y="7337"/>
              <a:chExt cx="1936584" cy="1416801"/>
            </a:xfrm>
          </p:grpSpPr>
          <p:sp>
            <p:nvSpPr>
              <p:cNvPr id="140" name="Rounded Rectangle"/>
              <p:cNvSpPr/>
              <p:nvPr/>
            </p:nvSpPr>
            <p:spPr>
              <a:xfrm>
                <a:off x="0" y="110548"/>
                <a:ext cx="1936585" cy="1265246"/>
              </a:xfrm>
              <a:prstGeom prst="roundRect">
                <a:avLst>
                  <a:gd name="adj" fmla="val 3082"/>
                </a:avLst>
              </a:prstGeom>
              <a:solidFill>
                <a:schemeClr val="accent1">
                  <a:satOff val="22051"/>
                  <a:lumOff val="1594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9455" y="283792"/>
                <a:ext cx="1862602" cy="1949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app-name"/>
              <p:cNvSpPr txBox="1"/>
              <p:nvPr/>
            </p:nvSpPr>
            <p:spPr>
              <a:xfrm>
                <a:off x="393964" y="7337"/>
                <a:ext cx="1148657" cy="339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spcBef>
                    <a:spcPts val="0"/>
                  </a:spcBef>
                  <a:defRPr b="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app-name</a:t>
                </a:r>
              </a:p>
            </p:txBody>
          </p:sp>
          <p:sp>
            <p:nvSpPr>
              <p:cNvPr id="143" name="Circle"/>
              <p:cNvSpPr/>
              <p:nvPr/>
            </p:nvSpPr>
            <p:spPr>
              <a:xfrm>
                <a:off x="58935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Circle"/>
              <p:cNvSpPr/>
              <p:nvPr/>
            </p:nvSpPr>
            <p:spPr>
              <a:xfrm>
                <a:off x="178660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>
                <a:off x="305279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Rounded Rectangle"/>
              <p:cNvSpPr/>
              <p:nvPr/>
            </p:nvSpPr>
            <p:spPr>
              <a:xfrm>
                <a:off x="38100" y="379464"/>
                <a:ext cx="1867430" cy="962278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app.R"/>
              <p:cNvSpPr txBox="1"/>
              <p:nvPr/>
            </p:nvSpPr>
            <p:spPr>
              <a:xfrm>
                <a:off x="428200" y="192693"/>
                <a:ext cx="684648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spcBef>
                    <a:spcPts val="0"/>
                  </a:spcBef>
                  <a:defRPr sz="1100">
                    <a:solidFill>
                      <a:schemeClr val="accent1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app.R</a:t>
                </a:r>
              </a:p>
            </p:txBody>
          </p:sp>
          <p:grpSp>
            <p:nvGrpSpPr>
              <p:cNvPr id="156" name="Group"/>
              <p:cNvGrpSpPr/>
              <p:nvPr/>
            </p:nvGrpSpPr>
            <p:grpSpPr>
              <a:xfrm>
                <a:off x="86896" y="554988"/>
                <a:ext cx="1608142" cy="869151"/>
                <a:chOff x="0" y="0"/>
                <a:chExt cx="1608140" cy="869149"/>
              </a:xfrm>
            </p:grpSpPr>
            <p:sp>
              <p:nvSpPr>
                <p:cNvPr id="148" name="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</a:t>
                  </a:r>
                </a:p>
              </p:txBody>
            </p:sp>
            <p:sp>
              <p:nvSpPr>
                <p:cNvPr id="149" name="DESCRIPTION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DESCRIPTION</a:t>
                  </a:r>
                </a:p>
              </p:txBody>
            </p:sp>
            <p:sp>
              <p:nvSpPr>
                <p:cNvPr id="150" name="README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README</a:t>
                  </a:r>
                </a:p>
              </p:txBody>
            </p:sp>
            <p:sp>
              <p:nvSpPr>
                <p:cNvPr id="151" name="&lt;other files&gt;"/>
                <p:cNvSpPr txBox="1"/>
                <p:nvPr/>
              </p:nvSpPr>
              <p:spPr>
                <a:xfrm>
                  <a:off x="341303" y="350285"/>
                  <a:ext cx="1266838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&lt;other files&gt;</a:t>
                  </a:r>
                </a:p>
              </p:txBody>
            </p:sp>
            <p:sp>
              <p:nvSpPr>
                <p:cNvPr id="152" name="www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www</a:t>
                  </a:r>
                </a:p>
              </p:txBody>
            </p:sp>
            <p:sp>
              <p:nvSpPr>
                <p:cNvPr id="153" name="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4" name="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5" name="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</p:grpSp>
        </p:grpSp>
        <p:sp>
          <p:nvSpPr>
            <p:cNvPr id="158" name=""/>
            <p:cNvSpPr txBox="1"/>
            <p:nvPr/>
          </p:nvSpPr>
          <p:spPr>
            <a:xfrm>
              <a:off x="194069" y="4061568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59" name=".r"/>
            <p:cNvSpPr txBox="1"/>
            <p:nvPr/>
          </p:nvSpPr>
          <p:spPr>
            <a:xfrm>
              <a:off x="212348" y="4086198"/>
              <a:ext cx="223206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.r</a:t>
              </a:r>
            </a:p>
          </p:txBody>
        </p:sp>
        <p:sp>
          <p:nvSpPr>
            <p:cNvPr id="160" name="Line"/>
            <p:cNvSpPr/>
            <p:nvPr/>
          </p:nvSpPr>
          <p:spPr>
            <a:xfrm flipH="1">
              <a:off x="6174517" y="195069"/>
              <a:ext cx="1" cy="115196"/>
            </a:xfrm>
            <a:prstGeom prst="line">
              <a:avLst/>
            </a:prstGeom>
            <a:noFill/>
            <a:ln w="9525" cap="flat">
              <a:solidFill>
                <a:srgbClr val="79ABDB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2805279" y="0"/>
              <a:ext cx="3754276" cy="1811846"/>
              <a:chOff x="355600" y="0"/>
              <a:chExt cx="3754275" cy="1811845"/>
            </a:xfrm>
          </p:grpSpPr>
          <p:sp>
            <p:nvSpPr>
              <p:cNvPr id="161" name="library(shiny)…"/>
              <p:cNvSpPr/>
              <p:nvPr/>
            </p:nvSpPr>
            <p:spPr>
              <a:xfrm>
                <a:off x="35560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library(shiny)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numericInput(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inputId = 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"n"</a:t>
                </a:r>
                <a:r>
                  <a:t>,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"Sample size", value = 25),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plotOutput(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outputId = "hist"</a:t>
                </a: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 output) 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output$hist</a:t>
                </a:r>
                <a:r>
                  <a:t> &lt;- </a:t>
                </a:r>
                <a:r>
                  <a:rPr b="1">
                    <a:solidFill>
                      <a:schemeClr val="accent1">
                        <a:hueOff val="-180877"/>
                        <a:satOff val="65749"/>
                        <a:lumOff val="1766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renderPlot</a:t>
                </a:r>
                <a:r>
                  <a:t>({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hist(rnorm(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input$n</a:t>
                </a:r>
                <a:r>
                  <a:t>))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})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shinyApp(ui = ui, server = server)</a:t>
                </a:r>
              </a:p>
            </p:txBody>
          </p:sp>
          <p:pic>
            <p:nvPicPr>
              <p:cNvPr id="162" name="Screen Shot 2015-06-08 at 11.50.27 AM.png" descr="Screen Shot 2015-06-08 at 11.50.27 A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0137" y="15875"/>
                <a:ext cx="1199739" cy="1795971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63" name="Arrow"/>
              <p:cNvSpPr/>
              <p:nvPr/>
            </p:nvSpPr>
            <p:spPr>
              <a:xfrm>
                <a:off x="27387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chemeClr val="accent1">
                  <a:hueOff val="-158953"/>
                  <a:satOff val="43350"/>
                  <a:lumOff val="-1649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" name="Add inputs to the UI with *Input() functions…"/>
            <p:cNvSpPr txBox="1"/>
            <p:nvPr/>
          </p:nvSpPr>
          <p:spPr>
            <a:xfrm>
              <a:off x="0" y="19502"/>
              <a:ext cx="2802297" cy="177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inputs to the UI with *Input() functions</a:t>
              </a:r>
            </a:p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outputs with *Output() functions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Tell server how to render outputs with R in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server function. To do this: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outputs with </a:t>
              </a:r>
              <a:r>
                <a:rPr b="1">
                  <a:solidFill>
                    <a:srgbClr val="007DD6"/>
                  </a:solidFill>
                </a:rPr>
                <a:t>output$&lt;id&gt;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inputs with</a:t>
              </a:r>
              <a:r>
                <a:rPr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 </a:t>
              </a:r>
              <a:r>
                <a:rPr b="1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input$&lt;id&gt;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Wrap code in a </a:t>
              </a:r>
              <a:r>
                <a:rPr b="1"/>
                <a:t>render*()</a:t>
              </a:r>
              <a:r>
                <a:t> function before saving to output</a:t>
              </a:r>
            </a:p>
          </p:txBody>
        </p:sp>
        <p:sp>
          <p:nvSpPr>
            <p:cNvPr id="166" name="Line"/>
            <p:cNvSpPr/>
            <p:nvPr/>
          </p:nvSpPr>
          <p:spPr>
            <a:xfrm>
              <a:off x="2556813" y="182073"/>
              <a:ext cx="232014" cy="2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236575" y="434224"/>
              <a:ext cx="552253" cy="20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207293" y="1059791"/>
              <a:ext cx="580074" cy="8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2056005" y="1254736"/>
              <a:ext cx="735331" cy="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7" fill="norm" stroke="1" extrusionOk="0">
                  <a:moveTo>
                    <a:pt x="0" y="0"/>
                  </a:moveTo>
                  <a:cubicBezTo>
                    <a:pt x="3160" y="11230"/>
                    <a:pt x="6346" y="17721"/>
                    <a:pt x="9539" y="19435"/>
                  </a:cubicBezTo>
                  <a:cubicBezTo>
                    <a:pt x="13571" y="21600"/>
                    <a:pt x="17603" y="16147"/>
                    <a:pt x="21600" y="312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2559679" y="1232587"/>
              <a:ext cx="2035906" cy="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9" fill="norm" stroke="1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" name="Save your template as app.R. Alternatively, split your template into two files named ui.R and server.R."/>
            <p:cNvSpPr txBox="1"/>
            <p:nvPr/>
          </p:nvSpPr>
          <p:spPr>
            <a:xfrm>
              <a:off x="6751" y="1769315"/>
              <a:ext cx="653766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your template as </a:t>
              </a:r>
              <a:r>
                <a:rPr b="1"/>
                <a:t>app.R</a:t>
              </a:r>
              <a:r>
                <a:t>. Alternatively, split your template into two files named </a:t>
              </a:r>
              <a:r>
                <a:rPr b="1"/>
                <a:t>ui.R</a:t>
              </a:r>
              <a:r>
                <a:t> and </a:t>
              </a:r>
              <a:r>
                <a:rPr b="1"/>
                <a:t>server.R</a:t>
              </a:r>
              <a:r>
                <a:t>.</a:t>
              </a:r>
            </a:p>
          </p:txBody>
        </p:sp>
        <p:sp>
          <p:nvSpPr>
            <p:cNvPr id="172" name="library(shiny)…"/>
            <p:cNvSpPr/>
            <p:nvPr/>
          </p:nvSpPr>
          <p:spPr>
            <a:xfrm>
              <a:off x="79277" y="2045222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ui &lt;- </a:t>
              </a:r>
              <a:r>
                <a:rPr>
                  <a:solidFill>
                    <a:srgbClr val="000000"/>
                  </a:solidFill>
                </a:rPr>
                <a:t>fluidPage(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function(input, output) 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&lt;-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({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  hist(rnorm(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))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})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sp>
          <p:nvSpPr>
            <p:cNvPr id="173" name="# ui.R…"/>
            <p:cNvSpPr/>
            <p:nvPr/>
          </p:nvSpPr>
          <p:spPr>
            <a:xfrm>
              <a:off x="2657642" y="2045743"/>
              <a:ext cx="2208155" cy="8411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ui.R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fluidPage(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</p:txBody>
        </p:sp>
        <p:sp>
          <p:nvSpPr>
            <p:cNvPr id="174" name="# server.R…"/>
            <p:cNvSpPr/>
            <p:nvPr/>
          </p:nvSpPr>
          <p:spPr>
            <a:xfrm>
              <a:off x="2656888" y="2968992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server.R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function(input, output) 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</p:txBody>
        </p:sp>
        <p:sp>
          <p:nvSpPr>
            <p:cNvPr id="175" name="ui.R contains everything…"/>
            <p:cNvSpPr txBox="1"/>
            <p:nvPr/>
          </p:nvSpPr>
          <p:spPr>
            <a:xfrm>
              <a:off x="4863520" y="2076494"/>
              <a:ext cx="1809254" cy="1678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contains everything </a:t>
              </a:r>
              <a:endParaRPr>
                <a:latin typeface="+mn-lt"/>
                <a:ea typeface="+mn-ea"/>
                <a:cs typeface="+mn-cs"/>
                <a:sym typeface="Source Sans Pro"/>
              </a:endParaRP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you would save to ui.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server.R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b="0"/>
                <a:t>ends with the function you would save </a:t>
              </a:r>
              <a:endParaRPr b="0"/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to server.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endParaRPr b="0">
                <a:latin typeface="+mj-lt"/>
                <a:ea typeface="+mj-ea"/>
                <a:cs typeface="+mj-cs"/>
                <a:sym typeface="Source Sans Pro Light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No need to call 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shinyApp()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. </a:t>
              </a:r>
            </a:p>
          </p:txBody>
        </p:sp>
        <p:sp>
          <p:nvSpPr>
            <p:cNvPr id="176" name="Arrow"/>
            <p:cNvSpPr/>
            <p:nvPr/>
          </p:nvSpPr>
          <p:spPr>
            <a:xfrm>
              <a:off x="2476224" y="241055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Arrow"/>
            <p:cNvSpPr/>
            <p:nvPr/>
          </p:nvSpPr>
          <p:spPr>
            <a:xfrm>
              <a:off x="2476224" y="324582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Save each app as a directory that holds an app.R file (or a server.R file and a ui.R file) plus optional extra files."/>
            <p:cNvSpPr txBox="1"/>
            <p:nvPr/>
          </p:nvSpPr>
          <p:spPr>
            <a:xfrm>
              <a:off x="51567" y="3710440"/>
              <a:ext cx="6537666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each app as a directory that holds an</a:t>
              </a:r>
              <a:r>
                <a:rPr b="1"/>
                <a:t> app.R f</a:t>
              </a:r>
              <a:r>
                <a:t>ile (or a </a:t>
              </a:r>
              <a:r>
                <a:rPr b="1"/>
                <a:t>server.R</a:t>
              </a:r>
              <a:r>
                <a:t> file and a </a:t>
              </a:r>
              <a:r>
                <a:rPr b="1"/>
                <a:t>ui.R </a:t>
              </a:r>
              <a:r>
                <a:t>file) plus optional extra files.</a:t>
              </a:r>
            </a:p>
          </p:txBody>
        </p:sp>
        <p:sp>
          <p:nvSpPr>
            <p:cNvPr id="179" name="The directory name is the name of the app…"/>
            <p:cNvSpPr txBox="1"/>
            <p:nvPr/>
          </p:nvSpPr>
          <p:spPr>
            <a:xfrm>
              <a:off x="2245769" y="3922006"/>
              <a:ext cx="3484447" cy="13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directory name is the name of the app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defines objects available to both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ui.R and server.R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used in showcase mode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data, scripts, etc.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directory of files to share with web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 browsers (images, CSS, .js, etc.) Must be named "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www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"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2082835" y="4041823"/>
              <a:ext cx="193636" cy="2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537000" y="4572768"/>
              <a:ext cx="739472" cy="6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524531" y="4813363"/>
              <a:ext cx="751940" cy="1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012959" y="4951462"/>
              <a:ext cx="1263513" cy="1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259551" y="4619966"/>
              <a:ext cx="1016921" cy="14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aunch apps with runApp(&lt;path to directory&gt;)"/>
            <p:cNvSpPr txBox="1"/>
            <p:nvPr/>
          </p:nvSpPr>
          <p:spPr>
            <a:xfrm>
              <a:off x="5090397" y="4207428"/>
              <a:ext cx="1359284" cy="55491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rPr b="0"/>
                <a:t>Launch apps with </a:t>
              </a:r>
              <a:r>
                <a:rPr b="0" sz="1000"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runApp(&lt;path to directory&gt;)</a:t>
              </a:r>
            </a:p>
          </p:txBody>
        </p:sp>
        <p:sp>
          <p:nvSpPr>
            <p:cNvPr id="186" name="global.R"/>
            <p:cNvSpPr txBox="1"/>
            <p:nvPr/>
          </p:nvSpPr>
          <p:spPr>
            <a:xfrm>
              <a:off x="528115" y="4220585"/>
              <a:ext cx="1265214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spcBef>
                  <a:spcPts val="0"/>
                </a:spcBef>
                <a:defRPr b="0" sz="11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global.R</a:t>
              </a:r>
            </a:p>
          </p:txBody>
        </p:sp>
        <p:sp>
          <p:nvSpPr>
            <p:cNvPr id="187" name=""/>
            <p:cNvSpPr txBox="1"/>
            <p:nvPr/>
          </p:nvSpPr>
          <p:spPr>
            <a:xfrm>
              <a:off x="194069" y="4239635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1512427" y="4261780"/>
              <a:ext cx="764044" cy="1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0" name="shiny.png" descr="shi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Basics</a:t>
            </a:r>
          </a:p>
        </p:txBody>
      </p:sp>
      <p:sp>
        <p:nvSpPr>
          <p:cNvPr id="195" name="Building an App"/>
          <p:cNvSpPr txBox="1"/>
          <p:nvPr/>
        </p:nvSpPr>
        <p:spPr>
          <a:xfrm>
            <a:off x="3724265" y="10921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Building an App </a:t>
            </a:r>
          </a:p>
        </p:txBody>
      </p:sp>
      <p:sp>
        <p:nvSpPr>
          <p:cNvPr id="196" name="Outputs - render*()  and *Output() functions work together to add R output to the UI"/>
          <p:cNvSpPr txBox="1"/>
          <p:nvPr/>
        </p:nvSpPr>
        <p:spPr>
          <a:xfrm>
            <a:off x="3724265" y="6855819"/>
            <a:ext cx="60138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Outputs - </a:t>
            </a:r>
            <a:r>
              <a:rPr sz="1200"/>
              <a:t>render*()  and *Output() functions work together to add R output to the UI</a:t>
            </a:r>
          </a:p>
        </p:txBody>
      </p:sp>
      <p:sp>
        <p:nvSpPr>
          <p:cNvPr id="197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702055" y="6873614"/>
            <a:ext cx="65580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Inputs"/>
          <p:cNvSpPr txBox="1"/>
          <p:nvPr/>
        </p:nvSpPr>
        <p:spPr>
          <a:xfrm>
            <a:off x="10581929" y="1092199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Inputs</a:t>
            </a:r>
          </a:p>
        </p:txBody>
      </p:sp>
      <p:sp>
        <p:nvSpPr>
          <p:cNvPr id="200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1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02" name="Build or purchase your own Shiny Server…"/>
          <p:cNvSpPr txBox="1"/>
          <p:nvPr/>
        </p:nvSpPr>
        <p:spPr>
          <a:xfrm>
            <a:off x="397463" y="9457707"/>
            <a:ext cx="2835556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chemeClr val="accent1">
                    <a:satOff val="22051"/>
                    <a:lumOff val="15940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at </a:t>
            </a:r>
            <a:r>
              <a:rPr u="sng">
                <a:hlinkClick r:id="rId8" invalidUrl="" action="" tgtFrame="" tooltip="" history="1" highlightClick="0" endSnd="0"/>
              </a:rPr>
              <a:t>www.rstudio.com/products/shiny-server/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586146" y="1973750"/>
            <a:ext cx="2458189" cy="741885"/>
            <a:chOff x="0" y="0"/>
            <a:chExt cx="2458188" cy="741883"/>
          </a:xfrm>
        </p:grpSpPr>
        <p:pic>
          <p:nvPicPr>
            <p:cNvPr id="203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Shiny-cheatsheet-2.pdf" descr="Shiny-cheatsheet-2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07" name="A Shiny app is a web page (UI) connected to a computer running a live R session (Server)"/>
          <p:cNvSpPr txBox="1"/>
          <p:nvPr/>
        </p:nvSpPr>
        <p:spPr>
          <a:xfrm>
            <a:off x="310542" y="1467479"/>
            <a:ext cx="3135956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Shiny</a:t>
            </a:r>
            <a:r>
              <a:t> app is a web page (</a:t>
            </a:r>
            <a:r>
              <a:rPr b="1"/>
              <a:t>UI</a:t>
            </a:r>
            <a:r>
              <a:t>) connected to a computer running a live R session (</a:t>
            </a:r>
            <a:r>
              <a:rPr b="1"/>
              <a:t>Server</a:t>
            </a:r>
            <a:r>
              <a:t>)</a:t>
            </a:r>
          </a:p>
        </p:txBody>
      </p:sp>
      <p:sp>
        <p:nvSpPr>
          <p:cNvPr id="208" name="Users can manipulate the UI, which will cause the server to update the UI’s displays (by running R code)."/>
          <p:cNvSpPr txBox="1"/>
          <p:nvPr/>
        </p:nvSpPr>
        <p:spPr>
          <a:xfrm>
            <a:off x="321263" y="2740958"/>
            <a:ext cx="3138555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209" name="library(shiny)…"/>
          <p:cNvSpPr/>
          <p:nvPr/>
        </p:nvSpPr>
        <p:spPr>
          <a:xfrm>
            <a:off x="871889" y="44483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210" name="Begin writing a new app with this template. Preview the app by running the code at the R command line."/>
          <p:cNvSpPr txBox="1"/>
          <p:nvPr/>
        </p:nvSpPr>
        <p:spPr>
          <a:xfrm>
            <a:off x="326737" y="3721584"/>
            <a:ext cx="313595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sp>
        <p:nvSpPr>
          <p:cNvPr id="211" name="The easiest way to share your app is to host it on shinyapps.io, a cloud based service from RStudio"/>
          <p:cNvSpPr txBox="1"/>
          <p:nvPr/>
        </p:nvSpPr>
        <p:spPr>
          <a:xfrm>
            <a:off x="1174331" y="74640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212" name="1. Create a free or professional account at…"/>
          <p:cNvSpPr txBox="1"/>
          <p:nvPr/>
        </p:nvSpPr>
        <p:spPr>
          <a:xfrm>
            <a:off x="311398" y="8225925"/>
            <a:ext cx="3337933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Create a free or professional account at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rPr b="1" u="sng">
                <a:latin typeface="+mn-lt"/>
                <a:ea typeface="+mn-ea"/>
                <a:cs typeface="+mn-cs"/>
                <a:sym typeface="Source Sans Pro"/>
                <a:hlinkClick r:id="rId11" invalidUrl="" action="" tgtFrame="" tooltip="" history="1" highlightClick="0" endSnd="0"/>
              </a:rPr>
              <a:t>http://shinyapps.io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Click the </a:t>
            </a:r>
            <a:r>
              <a:rPr b="1"/>
              <a:t>Publish</a:t>
            </a:r>
            <a:r>
              <a:t> icon in the RStudio IDE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t>or run:</a:t>
            </a:r>
          </a:p>
          <a:p>
            <a:pPr>
              <a:spcBef>
                <a:spcPts val="3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rsconnect::deployApp(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"&lt;path to directory&gt;"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213" name="Shiny-cheatsheet-2.pdf" descr="Shiny-cheatsheet-2.pdf"/>
          <p:cNvPicPr>
            <a:picLocks noChangeAspect="1"/>
          </p:cNvPicPr>
          <p:nvPr/>
        </p:nvPicPr>
        <p:blipFill>
          <a:blip r:embed="rId10">
            <a:extLst/>
          </a:blip>
          <a:srcRect l="0" t="58642" r="0" b="0"/>
          <a:stretch>
            <a:fillRect/>
          </a:stretch>
        </p:blipFill>
        <p:spPr>
          <a:xfrm>
            <a:off x="481829" y="4927256"/>
            <a:ext cx="259026" cy="188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roup" descr="Group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8985" y="4684405"/>
            <a:ext cx="344849" cy="21074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ui - nested R functions that assemble an HTML user interface for your app…"/>
          <p:cNvSpPr txBox="1"/>
          <p:nvPr/>
        </p:nvSpPr>
        <p:spPr>
          <a:xfrm>
            <a:off x="359505" y="5397223"/>
            <a:ext cx="3135956" cy="171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>
              <a:lnSpc>
                <a:spcPct val="8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ui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nested R functions that assemble an HTML user interface for your app</a:t>
            </a:r>
          </a:p>
          <a:p>
            <a:pPr marL="139700" indent="-139700">
              <a:lnSpc>
                <a:spcPct val="9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server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a function with instructions on how  to build and rebuild the R objects displayed in the UI</a:t>
            </a:r>
            <a:endParaRPr>
              <a:latin typeface="+mn-lt"/>
              <a:ea typeface="+mn-ea"/>
              <a:cs typeface="+mn-cs"/>
              <a:sym typeface="Source Sans Pro"/>
            </a:endParaRP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shinyApp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- combines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and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into an app. Wrap with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runApp()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if calling from a sourced script or inside a function.</a:t>
            </a:r>
          </a:p>
        </p:txBody>
      </p:sp>
      <p:pic>
        <p:nvPicPr>
          <p:cNvPr id="216" name="Shiny-cheatsheet-2.pdf" descr="Shiny-cheatsheet-2.pdf"/>
          <p:cNvPicPr>
            <a:picLocks noChangeAspect="1"/>
          </p:cNvPicPr>
          <p:nvPr/>
        </p:nvPicPr>
        <p:blipFill>
          <a:blip r:embed="rId10">
            <a:extLst/>
          </a:blip>
          <a:srcRect l="0" t="58276" r="0" b="0"/>
          <a:stretch>
            <a:fillRect/>
          </a:stretch>
        </p:blipFill>
        <p:spPr>
          <a:xfrm>
            <a:off x="344110" y="7478034"/>
            <a:ext cx="884268" cy="647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hinyapps.pdf" descr="shinyapps.pdf"/>
          <p:cNvPicPr>
            <a:picLocks noChangeAspect="1"/>
          </p:cNvPicPr>
          <p:nvPr/>
        </p:nvPicPr>
        <p:blipFill>
          <a:blip r:embed="rId13">
            <a:extLst/>
          </a:blip>
          <a:srcRect l="17885" t="5894" r="14963" b="24080"/>
          <a:stretch>
            <a:fillRect/>
          </a:stretch>
        </p:blipFill>
        <p:spPr>
          <a:xfrm>
            <a:off x="479257" y="7535962"/>
            <a:ext cx="627063" cy="44685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PP TEMPLATE"/>
          <p:cNvSpPr txBox="1"/>
          <p:nvPr/>
        </p:nvSpPr>
        <p:spPr>
          <a:xfrm>
            <a:off x="404019" y="3543656"/>
            <a:ext cx="10352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APP TEMPLATE</a:t>
            </a:r>
          </a:p>
        </p:txBody>
      </p:sp>
      <p:sp>
        <p:nvSpPr>
          <p:cNvPr id="219" name="Line"/>
          <p:cNvSpPr/>
          <p:nvPr/>
        </p:nvSpPr>
        <p:spPr>
          <a:xfrm>
            <a:off x="362778" y="349753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SHARE YOUR APP"/>
          <p:cNvSpPr txBox="1"/>
          <p:nvPr/>
        </p:nvSpPr>
        <p:spPr>
          <a:xfrm>
            <a:off x="382259" y="7217901"/>
            <a:ext cx="11960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SHARE YOUR APP</a:t>
            </a:r>
          </a:p>
        </p:txBody>
      </p:sp>
      <p:sp>
        <p:nvSpPr>
          <p:cNvPr id="221" name="Line"/>
          <p:cNvSpPr/>
          <p:nvPr/>
        </p:nvSpPr>
        <p:spPr>
          <a:xfrm>
            <a:off x="341017" y="71717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DT::renderDataTable(expr, options,   callback,  escape, env, quoted)…"/>
          <p:cNvSpPr txBox="1"/>
          <p:nvPr/>
        </p:nvSpPr>
        <p:spPr>
          <a:xfrm>
            <a:off x="4687740" y="7101054"/>
            <a:ext cx="2645722" cy="307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241300" indent="-241300">
              <a:lnSpc>
                <a:spcPct val="8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 b="1"/>
              <a:t>renderDataTable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expr, </a:t>
            </a:r>
            <a:r>
              <a:rPr>
                <a:solidFill>
                  <a:srgbClr val="53585F"/>
                </a:solidFill>
              </a:rPr>
              <a:t>options,   callback,  escape, </a:t>
            </a:r>
            <a:r>
              <a:rPr>
                <a:solidFill>
                  <a:srgbClr val="53585F"/>
                </a:solidFill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renderImage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deleteFile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renderPlot</a:t>
            </a:r>
            <a:r>
              <a:t>(expr</a:t>
            </a:r>
            <a:r>
              <a:rPr>
                <a:solidFill>
                  <a:srgbClr val="A6AAA9"/>
                </a:solidFill>
              </a:rPr>
              <a:t>, </a:t>
            </a:r>
            <a:r>
              <a:rPr>
                <a:solidFill>
                  <a:srgbClr val="53585F"/>
                </a:solidFill>
              </a:rPr>
              <a:t>width, height, res, …, env, quoted, func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renderPrint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func, </a:t>
            </a:r>
            <a:endParaRPr>
              <a:solidFill>
                <a:srgbClr val="53585F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53585F"/>
                </a:solidFill>
              </a:rPr>
              <a:t>width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renderTable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,…,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renderText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renderUI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</p:txBody>
      </p:sp>
      <p:sp>
        <p:nvSpPr>
          <p:cNvPr id="223" name="dataTableOutput(outputId, icon, …)…"/>
          <p:cNvSpPr txBox="1"/>
          <p:nvPr/>
        </p:nvSpPr>
        <p:spPr>
          <a:xfrm>
            <a:off x="7480928" y="7182296"/>
            <a:ext cx="2802297" cy="30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spcBef>
                <a:spcPts val="17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dataTableOutput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imageOutput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plotOutput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verbatimTextOutput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tableOutput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textOutput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container, inline</a:t>
            </a:r>
            <a:r>
              <a:t>)</a:t>
            </a:r>
            <a:endParaRPr>
              <a:solidFill>
                <a:srgbClr val="A6AAA9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uiOutput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htmlOutput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</p:txBody>
      </p:sp>
      <p:sp>
        <p:nvSpPr>
          <p:cNvPr id="224" name="Double Arrow"/>
          <p:cNvSpPr/>
          <p:nvPr/>
        </p:nvSpPr>
        <p:spPr>
          <a:xfrm>
            <a:off x="6818886" y="7207797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&amp;"/>
          <p:cNvSpPr txBox="1"/>
          <p:nvPr/>
        </p:nvSpPr>
        <p:spPr>
          <a:xfrm>
            <a:off x="7206224" y="9930959"/>
            <a:ext cx="264081" cy="3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26" name="works…"/>
          <p:cNvSpPr txBox="1"/>
          <p:nvPr/>
        </p:nvSpPr>
        <p:spPr>
          <a:xfrm>
            <a:off x="6958144" y="7223053"/>
            <a:ext cx="479601" cy="37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pic>
        <p:nvPicPr>
          <p:cNvPr id="227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791520" y="7399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28" name="RStudio-Logo-Black-Letters.png" descr="RStudio-Logo-Black-Letters.png"/>
          <p:cNvPicPr>
            <a:picLocks noChangeAspect="1"/>
          </p:cNvPicPr>
          <p:nvPr/>
        </p:nvPicPr>
        <p:blipFill>
          <a:blip r:embed="rId15">
            <a:extLst/>
          </a:blip>
          <a:srcRect l="0" t="0" r="63329" b="0"/>
          <a:stretch>
            <a:fillRect/>
          </a:stretch>
        </p:blipFill>
        <p:spPr>
          <a:xfrm>
            <a:off x="4004607" y="78726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895262" y="84534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30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16372" y="9073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999011" y="9655813"/>
            <a:ext cx="367337" cy="24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19">
            <a:extLst/>
          </a:blip>
          <a:srcRect l="11544" t="9515" r="11544" b="62886"/>
          <a:stretch>
            <a:fillRect/>
          </a:stretch>
        </p:blipFill>
        <p:spPr>
          <a:xfrm>
            <a:off x="3801679" y="99160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20">
            <a:extLst/>
          </a:blip>
          <a:srcRect l="0" t="0" r="0" b="36091"/>
          <a:stretch>
            <a:fillRect/>
          </a:stretch>
        </p:blipFill>
        <p:spPr>
          <a:xfrm>
            <a:off x="3808272" y="9328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34" name="collect values from the user"/>
          <p:cNvSpPr txBox="1"/>
          <p:nvPr/>
        </p:nvSpPr>
        <p:spPr>
          <a:xfrm>
            <a:off x="10581929" y="1509350"/>
            <a:ext cx="19519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collect values from the user</a:t>
            </a:r>
          </a:p>
        </p:txBody>
      </p:sp>
      <p:sp>
        <p:nvSpPr>
          <p:cNvPr id="235" name="actionButton(inputId, label, icon, …)…"/>
          <p:cNvSpPr txBox="1"/>
          <p:nvPr/>
        </p:nvSpPr>
        <p:spPr>
          <a:xfrm>
            <a:off x="11327263" y="20873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actionButton</a:t>
            </a:r>
            <a:r>
              <a:t>(inputId, label,</a:t>
            </a:r>
            <a:r>
              <a:rPr>
                <a:solidFill>
                  <a:srgbClr val="53585F"/>
                </a:solidFill>
              </a:rPr>
              <a:t>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actionLink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checkboxGroupInput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value, min, max, format, startview, weekstart, language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dateRangeInput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start, end, min, max, format, startview, weekstart, language, separator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fileInput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multiple, accept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numericInput</a:t>
            </a:r>
            <a:r>
              <a:t>(inputId, label, value, </a:t>
            </a:r>
            <a:r>
              <a:rPr>
                <a:solidFill>
                  <a:srgbClr val="53585F"/>
                </a:solidFill>
              </a:rPr>
              <a:t>min, max, step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passwordInput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radioButtons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multiple, selectize, width, size</a:t>
            </a:r>
            <a:r>
              <a:t>) </a:t>
            </a: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(also selectizeInput())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sliderInput</a:t>
            </a:r>
            <a:r>
              <a:t>(inputId, label, min, max, value, </a:t>
            </a:r>
            <a:r>
              <a:rPr>
                <a:solidFill>
                  <a:srgbClr val="53585F"/>
                </a:solidFill>
              </a:rPr>
              <a:t>step, round, format, locale, ticks, animate, width, sep, pre, post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submitButton</a:t>
            </a:r>
            <a:r>
              <a:t>(</a:t>
            </a:r>
            <a:r>
              <a:rPr>
                <a:solidFill>
                  <a:srgbClr val="53585F"/>
                </a:solidFill>
              </a:rPr>
              <a:t>text, icon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 sz="110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textInput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value</a:t>
            </a:r>
            <a:r>
              <a:t>)</a:t>
            </a:r>
          </a:p>
        </p:txBody>
      </p:sp>
      <p:sp>
        <p:nvSpPr>
          <p:cNvPr id="236" name="Access the current value of an input object with input$&lt;inputId&gt;. Input values are reactive."/>
          <p:cNvSpPr txBox="1"/>
          <p:nvPr/>
        </p:nvSpPr>
        <p:spPr>
          <a:xfrm>
            <a:off x="10581929" y="1759744"/>
            <a:ext cx="3135956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Access the current value of an input object with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Input values are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reactive</a:t>
            </a:r>
            <a:r>
              <a:t>.</a:t>
            </a:r>
          </a:p>
        </p:txBody>
      </p:sp>
      <p:pic>
        <p:nvPicPr>
          <p:cNvPr id="237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544385" y="22028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611711" y="27589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503652" y="30970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427017" y="57754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24861" y="68886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475661" y="73573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0424861" y="100324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29">
            <a:extLst/>
          </a:blip>
          <a:srcRect l="0" t="12405" r="0" b="0"/>
          <a:stretch>
            <a:fillRect/>
          </a:stretch>
        </p:blipFill>
        <p:spPr>
          <a:xfrm>
            <a:off x="10393111" y="7900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541752" y="41095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51861" y="49036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15902" y="37008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424861" y="9550847"/>
            <a:ext cx="762001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18-07-29 at 10.42.23 AM.png" descr="Screen Shot 2018-07-29 at 10.42.23 AM.png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442737" y="8755960"/>
            <a:ext cx="718282" cy="26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18-07-29 at 10.42.10 AM.png" descr="Screen Shot 2018-07-29 at 10.42.10 A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442737" y="9001994"/>
            <a:ext cx="700849" cy="273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1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72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273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78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79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80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1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2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3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4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5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286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7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8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9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90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91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92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293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94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95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96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pic>
        <p:nvPicPr>
          <p:cNvPr id="297" name="shiny-flow.png" descr="shiny-fl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299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300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301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302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303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304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305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306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7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308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7093866" y="3194661"/>
            <a:ext cx="3291255" cy="2730501"/>
            <a:chOff x="0" y="0"/>
            <a:chExt cx="3291253" cy="2730500"/>
          </a:xfrm>
        </p:grpSpPr>
        <p:sp>
          <p:nvSpPr>
            <p:cNvPr id="309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310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311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312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313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315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316" name="Line"/>
          <p:cNvSpPr/>
          <p:nvPr/>
        </p:nvSpPr>
        <p:spPr>
          <a:xfrm>
            <a:off x="8463971" y="11673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7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he most common tags have wrapper functions. You do not need to prefix their names with tags$"/>
          <p:cNvSpPr txBox="1"/>
          <p:nvPr/>
        </p:nvSpPr>
        <p:spPr>
          <a:xfrm>
            <a:off x="7118530" y="5715696"/>
            <a:ext cx="3243472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322" name="RStudio-Logo-Black-Letters.png" descr="RStudio-Logo-Black-Letters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sp>
        <p:nvSpPr>
          <p:cNvPr id="325" name="To include a CSS file, use includeCSS(), or…"/>
          <p:cNvSpPr txBox="1"/>
          <p:nvPr/>
        </p:nvSpPr>
        <p:spPr>
          <a:xfrm>
            <a:off x="7620869" y="7635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326" name="To include JavaScript, use includeScript() or…"/>
          <p:cNvSpPr txBox="1"/>
          <p:nvPr/>
        </p:nvSpPr>
        <p:spPr>
          <a:xfrm>
            <a:off x="7608863" y="87538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327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28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29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332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333" name="To include an image…"/>
          <p:cNvSpPr txBox="1"/>
          <p:nvPr/>
        </p:nvSpPr>
        <p:spPr>
          <a:xfrm>
            <a:off x="7627552" y="96946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334" name="Combine multiple elements into a &quot;single element&quot; that has its own properties with a panel function, e.g."/>
          <p:cNvSpPr txBox="1"/>
          <p:nvPr/>
        </p:nvSpPr>
        <p:spPr>
          <a:xfrm>
            <a:off x="10527068" y="779611"/>
            <a:ext cx="173233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335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42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36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39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40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41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53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344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52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45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48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49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50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51" name="Connection Line"/>
              <p:cNvCxnSpPr>
                <a:stCxn id="350" idx="0"/>
                <a:endCxn id="349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59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354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58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55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57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60" name="Organize panels and elements into a layout with a layout function. Add elements as arguments of the…"/>
          <p:cNvSpPr txBox="1"/>
          <p:nvPr/>
        </p:nvSpPr>
        <p:spPr>
          <a:xfrm>
            <a:off x="10513415" y="2756344"/>
            <a:ext cx="3243472" cy="54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361" name="Layer tabPanels on top of each other, and navigate between them, with:"/>
          <p:cNvSpPr txBox="1"/>
          <p:nvPr/>
        </p:nvSpPr>
        <p:spPr>
          <a:xfrm>
            <a:off x="10521034" y="8054782"/>
            <a:ext cx="241484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pic>
        <p:nvPicPr>
          <p:cNvPr id="362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69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367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64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366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68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370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73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74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76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77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78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79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80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85" name="Group"/>
          <p:cNvGrpSpPr/>
          <p:nvPr/>
        </p:nvGrpSpPr>
        <p:grpSpPr>
          <a:xfrm>
            <a:off x="12862964" y="7965490"/>
            <a:ext cx="409110" cy="446962"/>
            <a:chOff x="0" y="112739"/>
            <a:chExt cx="409108" cy="446960"/>
          </a:xfrm>
        </p:grpSpPr>
        <p:sp>
          <p:nvSpPr>
            <p:cNvPr id="381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2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3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4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6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87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88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9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390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1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3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395" name="shiny.png" descr="shiny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