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hyperlink" Target="http://stringr.tidyverse.org/" TargetMode="External"/><Relationship Id="rId9" Type="http://schemas.openxmlformats.org/officeDocument/2006/relationships/hyperlink" Target="https://twitter.com/LVaudor" TargetMode="External"/><Relationship Id="rId10" Type="http://schemas.openxmlformats.org/officeDocument/2006/relationships/image" Target="../media/image6.png"/><Relationship Id="rId11" Type="http://schemas.openxmlformats.org/officeDocument/2006/relationships/hyperlink" Target="http://bit.ly/ISO639-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46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47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9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55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51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4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56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57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</a:t>
            </a:r>
            <a:r>
              <a:t>(…, .sep = "", .envir = parent.frame()) Create a string from strings and {expressions} to evaluate. </a:t>
            </a:r>
            <a:r>
              <a:rPr i="1"/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str_glue_data</a:t>
            </a:r>
            <a:r>
              <a:t>(.x, ..., .sep = "", .envir = parent.frame(), .na = "NA") Use a data frame, list, or environment to create a string from strings and {expressions} to evaluate. </a:t>
            </a:r>
            <a:r>
              <a:rPr i="1"/>
              <a:t>str_glue_data(mtcars, "{rownames(mtcars)} has {hp} hp")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4926257" y="8397064"/>
            <a:ext cx="860184" cy="496993"/>
            <a:chOff x="0" y="0"/>
            <a:chExt cx="860182" cy="496991"/>
          </a:xfrm>
        </p:grpSpPr>
        <p:sp>
          <p:nvSpPr>
            <p:cNvPr id="158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60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65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6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2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0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73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74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75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78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77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9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4915684" y="7589181"/>
            <a:ext cx="1307359" cy="610730"/>
            <a:chOff x="19050" y="24271"/>
            <a:chExt cx="1307358" cy="610728"/>
          </a:xfrm>
        </p:grpSpPr>
        <p:grpSp>
          <p:nvGrpSpPr>
            <p:cNvPr id="190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8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89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91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02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96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201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97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8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9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0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207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204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5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6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208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21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27" name="Group"/>
          <p:cNvGrpSpPr/>
          <p:nvPr/>
        </p:nvGrpSpPr>
        <p:grpSpPr>
          <a:xfrm>
            <a:off x="428737" y="7202818"/>
            <a:ext cx="217084" cy="496430"/>
            <a:chOff x="24216" y="24271"/>
            <a:chExt cx="217083" cy="496428"/>
          </a:xfrm>
        </p:grpSpPr>
        <p:sp>
          <p:nvSpPr>
            <p:cNvPr id="220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26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28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2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29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3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36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33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35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37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Mutate Strings</a:t>
            </a:r>
          </a:p>
        </p:txBody>
      </p:sp>
      <p:sp>
        <p:nvSpPr>
          <p:cNvPr id="238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39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4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55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5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49445" y="8931805"/>
            <a:ext cx="552792" cy="428977"/>
            <a:chOff x="0" y="0"/>
            <a:chExt cx="552790" cy="428976"/>
          </a:xfrm>
        </p:grpSpPr>
        <p:sp>
          <p:nvSpPr>
            <p:cNvPr id="258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59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60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62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3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6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8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2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pic>
        <p:nvPicPr>
          <p:cNvPr id="273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tringr.png" descr="string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Studio® is a trademark of RStudio, Inc.  •  CC BY SA 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8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9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9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String manipulation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81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Detect Matches</a:t>
            </a:r>
          </a:p>
        </p:txBody>
      </p:sp>
      <p:sp>
        <p:nvSpPr>
          <p:cNvPr id="282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84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85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87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92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9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93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4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5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6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7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05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9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06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307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8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309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10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31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22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1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7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2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33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4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3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6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57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47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4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4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54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5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55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8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9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60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1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6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6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4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66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8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70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1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72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4913125" y="4019635"/>
            <a:ext cx="652123" cy="610730"/>
            <a:chOff x="24216" y="24271"/>
            <a:chExt cx="652122" cy="610728"/>
          </a:xfrm>
        </p:grpSpPr>
        <p:sp>
          <p:nvSpPr>
            <p:cNvPr id="373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Rectangle"/>
            <p:cNvSpPr/>
            <p:nvPr/>
          </p:nvSpPr>
          <p:spPr>
            <a:xfrm>
              <a:off x="1035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Rectangle"/>
            <p:cNvSpPr/>
            <p:nvPr/>
          </p:nvSpPr>
          <p:spPr>
            <a:xfrm>
              <a:off x="162725" y="242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6" name="Rectangle"/>
            <p:cNvSpPr/>
            <p:nvPr/>
          </p:nvSpPr>
          <p:spPr>
            <a:xfrm>
              <a:off x="65494" y="1385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7" name="Rectangle"/>
            <p:cNvSpPr/>
            <p:nvPr/>
          </p:nvSpPr>
          <p:spPr>
            <a:xfrm>
              <a:off x="124625" y="1385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Rectangle"/>
            <p:cNvSpPr/>
            <p:nvPr/>
          </p:nvSpPr>
          <p:spPr>
            <a:xfrm>
              <a:off x="27394" y="3798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Rectangle"/>
            <p:cNvSpPr/>
            <p:nvPr/>
          </p:nvSpPr>
          <p:spPr>
            <a:xfrm>
              <a:off x="86525" y="3798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8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89" name="Group"/>
          <p:cNvGrpSpPr/>
          <p:nvPr/>
        </p:nvGrpSpPr>
        <p:grpSpPr>
          <a:xfrm>
            <a:off x="5314515" y="4016450"/>
            <a:ext cx="650940" cy="610730"/>
            <a:chOff x="25400" y="24271"/>
            <a:chExt cx="650938" cy="610728"/>
          </a:xfrm>
        </p:grpSpPr>
        <p:sp>
          <p:nvSpPr>
            <p:cNvPr id="382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Rectangle"/>
            <p:cNvSpPr/>
            <p:nvPr/>
          </p:nvSpPr>
          <p:spPr>
            <a:xfrm>
              <a:off x="162725" y="242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Rectangle"/>
            <p:cNvSpPr/>
            <p:nvPr/>
          </p:nvSpPr>
          <p:spPr>
            <a:xfrm>
              <a:off x="27394" y="1385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Rectangle"/>
            <p:cNvSpPr/>
            <p:nvPr/>
          </p:nvSpPr>
          <p:spPr>
            <a:xfrm>
              <a:off x="162725" y="1385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Rectangle"/>
            <p:cNvSpPr/>
            <p:nvPr/>
          </p:nvSpPr>
          <p:spPr>
            <a:xfrm>
              <a:off x="27394" y="3798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162725" y="3798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88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97" name="Group"/>
          <p:cNvGrpSpPr/>
          <p:nvPr/>
        </p:nvGrpSpPr>
        <p:grpSpPr>
          <a:xfrm>
            <a:off x="4913583" y="3270120"/>
            <a:ext cx="652124" cy="610730"/>
            <a:chOff x="24216" y="24271"/>
            <a:chExt cx="652122" cy="610728"/>
          </a:xfrm>
        </p:grpSpPr>
        <p:sp>
          <p:nvSpPr>
            <p:cNvPr id="390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1" name="Rectangle"/>
            <p:cNvSpPr/>
            <p:nvPr/>
          </p:nvSpPr>
          <p:spPr>
            <a:xfrm>
              <a:off x="273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2" name="Rectangle"/>
            <p:cNvSpPr/>
            <p:nvPr/>
          </p:nvSpPr>
          <p:spPr>
            <a:xfrm>
              <a:off x="24216" y="258762"/>
              <a:ext cx="9525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3" name="Rectangle"/>
            <p:cNvSpPr/>
            <p:nvPr/>
          </p:nvSpPr>
          <p:spPr>
            <a:xfrm>
              <a:off x="63905" y="382912"/>
              <a:ext cx="539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4" name="Rectangle"/>
            <p:cNvSpPr/>
            <p:nvPr/>
          </p:nvSpPr>
          <p:spPr>
            <a:xfrm>
              <a:off x="175425" y="258762"/>
              <a:ext cx="571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Rectangle"/>
            <p:cNvSpPr/>
            <p:nvPr/>
          </p:nvSpPr>
          <p:spPr>
            <a:xfrm>
              <a:off x="140105" y="382912"/>
              <a:ext cx="539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9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03" name="Group"/>
          <p:cNvGrpSpPr/>
          <p:nvPr/>
        </p:nvGrpSpPr>
        <p:grpSpPr>
          <a:xfrm>
            <a:off x="5348582" y="2648623"/>
            <a:ext cx="652124" cy="610377"/>
            <a:chOff x="24216" y="24623"/>
            <a:chExt cx="652122" cy="610376"/>
          </a:xfrm>
        </p:grpSpPr>
        <p:sp>
          <p:nvSpPr>
            <p:cNvPr id="398" name="Rectangle"/>
            <p:cNvSpPr/>
            <p:nvPr/>
          </p:nvSpPr>
          <p:spPr>
            <a:xfrm>
              <a:off x="24216" y="27002"/>
              <a:ext cx="190501" cy="35103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Rectangle"/>
            <p:cNvSpPr/>
            <p:nvPr/>
          </p:nvSpPr>
          <p:spPr>
            <a:xfrm>
              <a:off x="25399" y="24623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Rectangle"/>
            <p:cNvSpPr/>
            <p:nvPr/>
          </p:nvSpPr>
          <p:spPr>
            <a:xfrm>
              <a:off x="82550" y="145273"/>
              <a:ext cx="76200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1" name="Rectangle"/>
            <p:cNvSpPr/>
            <p:nvPr/>
          </p:nvSpPr>
          <p:spPr>
            <a:xfrm>
              <a:off x="57150" y="262748"/>
              <a:ext cx="50800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02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08" name="Group"/>
          <p:cNvGrpSpPr/>
          <p:nvPr/>
        </p:nvGrpSpPr>
        <p:grpSpPr>
          <a:xfrm>
            <a:off x="4909757" y="2649399"/>
            <a:ext cx="650940" cy="609601"/>
            <a:chOff x="25400" y="25400"/>
            <a:chExt cx="650938" cy="609600"/>
          </a:xfrm>
        </p:grpSpPr>
        <p:graphicFrame>
          <p:nvGraphicFramePr>
            <p:cNvPr id="40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0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5340739" y="2044963"/>
            <a:ext cx="650940" cy="609601"/>
            <a:chOff x="25400" y="25400"/>
            <a:chExt cx="650938" cy="609600"/>
          </a:xfrm>
        </p:grpSpPr>
        <p:sp>
          <p:nvSpPr>
            <p:cNvPr id="409" name="Rectangle"/>
            <p:cNvSpPr/>
            <p:nvPr/>
          </p:nvSpPr>
          <p:spPr>
            <a:xfrm>
              <a:off x="35300" y="27925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1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15" name="Group"/>
          <p:cNvGrpSpPr/>
          <p:nvPr/>
        </p:nvGrpSpPr>
        <p:grpSpPr>
          <a:xfrm>
            <a:off x="4908574" y="2043051"/>
            <a:ext cx="652123" cy="611513"/>
            <a:chOff x="24216" y="23487"/>
            <a:chExt cx="652122" cy="611512"/>
          </a:xfrm>
        </p:grpSpPr>
        <p:sp>
          <p:nvSpPr>
            <p:cNvPr id="412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3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1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416" name="Subset Strings"/>
          <p:cNvSpPr txBox="1"/>
          <p:nvPr/>
        </p:nvSpPr>
        <p:spPr>
          <a:xfrm>
            <a:off x="4797232" y="1490116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417" name="str_sub(string, start = 1L, end = -1L) Extract substrings from a character vector.…"/>
          <p:cNvSpPr txBox="1"/>
          <p:nvPr/>
        </p:nvSpPr>
        <p:spPr>
          <a:xfrm>
            <a:off x="6045041" y="1998116"/>
            <a:ext cx="2971801" cy="3706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(string, start = 1L, end = -1L) Extract substrings from a character vector.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only the strings that contain a pattern match.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str_subset(fruit, "b")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the first pattern match found in each string, as a vector. Also </a:t>
            </a:r>
            <a:r>
              <a:rPr b="1"/>
              <a:t>str_extract_all </a:t>
            </a:r>
            <a:r>
              <a:t>to return every pattern match. </a:t>
            </a:r>
            <a:r>
              <a:rPr i="1"/>
              <a:t>str_extract(fruit, "[aeiou]")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the first pattern match found in each string, as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matrix with a column for each ( ) group in pattern. Also </a:t>
            </a:r>
            <a:r>
              <a:rPr b="1"/>
              <a:t>str_match_all</a:t>
            </a:r>
            <a:r>
              <a:t>.</a:t>
            </a:r>
            <a:r>
              <a:rPr b="1"/>
              <a:t> 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str_match(sentences, "(a|the) ([^ ]+)")</a:t>
            </a:r>
          </a:p>
        </p:txBody>
      </p:sp>
      <p:sp>
        <p:nvSpPr>
          <p:cNvPr id="418" name="Line"/>
          <p:cNvSpPr/>
          <p:nvPr/>
        </p:nvSpPr>
        <p:spPr>
          <a:xfrm>
            <a:off x="5171610" y="227115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" name="Line"/>
          <p:cNvSpPr/>
          <p:nvPr/>
        </p:nvSpPr>
        <p:spPr>
          <a:xfrm>
            <a:off x="5171610" y="2877223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0" name="Line"/>
          <p:cNvSpPr/>
          <p:nvPr/>
        </p:nvSpPr>
        <p:spPr>
          <a:xfrm>
            <a:off x="5171610" y="350639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1" name="Line"/>
          <p:cNvSpPr/>
          <p:nvPr/>
        </p:nvSpPr>
        <p:spPr>
          <a:xfrm flipV="1">
            <a:off x="5313138" y="3267763"/>
            <a:ext cx="1" cy="47648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2" name="Line"/>
          <p:cNvSpPr/>
          <p:nvPr/>
        </p:nvSpPr>
        <p:spPr>
          <a:xfrm>
            <a:off x="5171610" y="425590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1" name="Group"/>
          <p:cNvGrpSpPr/>
          <p:nvPr/>
        </p:nvGrpSpPr>
        <p:grpSpPr>
          <a:xfrm>
            <a:off x="5351890" y="3270120"/>
            <a:ext cx="652123" cy="610730"/>
            <a:chOff x="24216" y="24271"/>
            <a:chExt cx="652122" cy="610728"/>
          </a:xfrm>
        </p:grpSpPr>
        <p:sp>
          <p:nvSpPr>
            <p:cNvPr id="423" name="Rectangle"/>
            <p:cNvSpPr/>
            <p:nvPr/>
          </p:nvSpPr>
          <p:spPr>
            <a:xfrm>
              <a:off x="139859" y="24271"/>
              <a:ext cx="381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Rectangle"/>
            <p:cNvSpPr/>
            <p:nvPr/>
          </p:nvSpPr>
          <p:spPr>
            <a:xfrm>
              <a:off x="85881" y="258762"/>
              <a:ext cx="698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74770" y="382912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148190" y="258762"/>
              <a:ext cx="317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273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8" name="Square"/>
            <p:cNvSpPr/>
            <p:nvPr/>
          </p:nvSpPr>
          <p:spPr>
            <a:xfrm>
              <a:off x="24216" y="258762"/>
              <a:ext cx="10795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Rectangle"/>
            <p:cNvSpPr/>
            <p:nvPr/>
          </p:nvSpPr>
          <p:spPr>
            <a:xfrm>
              <a:off x="258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3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432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11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33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4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9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35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36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4918614" y="9197975"/>
            <a:ext cx="870788" cy="495300"/>
            <a:chOff x="25400" y="25400"/>
            <a:chExt cx="870786" cy="495300"/>
          </a:xfrm>
        </p:grpSpPr>
        <p:sp>
          <p:nvSpPr>
            <p:cNvPr id="440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41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2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3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44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45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46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6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4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5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7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68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pSp>
        <p:nvGrpSpPr>
          <p:cNvPr id="475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469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47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3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95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490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484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1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92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93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94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502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49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03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504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505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507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8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9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0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3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4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5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8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9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0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1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32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36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33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35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37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8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0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41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2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5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6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7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8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0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1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52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3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554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5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56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7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58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9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60" name="RStudio® is a trademark of RStudio, Inc.  •  CC BY SA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6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5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3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564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65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6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7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68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9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70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71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2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73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4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75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76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7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78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79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0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81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82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3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84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5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86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587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8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592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89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91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93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94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601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595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602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609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3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616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624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632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639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44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5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646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47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8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649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650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51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2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653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654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5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656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7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658" name="."/>
            <p:cNvSpPr txBox="1"/>
            <p:nvPr/>
          </p:nvSpPr>
          <p:spPr>
            <a:xfrm>
              <a:off x="1068945" y="5320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59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1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662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663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4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5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66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667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668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669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671" name="stringr.png" descr="string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55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673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8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9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12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1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2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3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9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0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1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2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3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4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5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7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8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9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0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1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2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3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4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762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75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63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4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65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766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68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9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0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1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2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3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4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5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76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