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9" r:id="rId2"/>
    <p:sldId id="260"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1" orient="horz" pos="958" userDrawn="1">
          <p15:clr>
            <a:srgbClr val="A4A3A4"/>
          </p15:clr>
        </p15:guide>
        <p15:guide id="2" pos="44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D8D8"/>
    <a:srgbClr val="BD8324"/>
    <a:srgbClr val="F3CC86"/>
    <a:srgbClr val="A6AAA9"/>
    <a:srgbClr val="F3F3F3"/>
    <a:srgbClr val="5B6167"/>
    <a:srgbClr val="F2D7B1"/>
    <a:srgbClr val="ECB45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3932" autoAdjust="0"/>
  </p:normalViewPr>
  <p:slideViewPr>
    <p:cSldViewPr snapToGrid="0">
      <p:cViewPr>
        <p:scale>
          <a:sx n="93" d="100"/>
          <a:sy n="93" d="100"/>
        </p:scale>
        <p:origin x="728" y="-1576"/>
      </p:cViewPr>
      <p:guideLst>
        <p:guide orient="horz" pos="958"/>
        <p:guide pos="4400"/>
      </p:guideLst>
    </p:cSldViewPr>
  </p:slideViewPr>
  <p:notesTextViewPr>
    <p:cViewPr>
      <p:scale>
        <a:sx n="1" d="1"/>
        <a:sy n="1" d="1"/>
      </p:scale>
      <p:origin x="0" y="0"/>
    </p:cViewPr>
  </p:notesTextViewPr>
  <p:notesViewPr>
    <p:cSldViewPr snapToGrid="0">
      <p:cViewPr varScale="1">
        <p:scale>
          <a:sx n="89" d="100"/>
          <a:sy n="89"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A1A45B-F66E-48A2-89C5-3AD170776287}" type="datetimeFigureOut">
              <a:rPr lang="da-DK" smtClean="0"/>
              <a:t>26/08/2018</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7FDCC0-BD89-4589-8355-28D22473BEB3}" type="slidenum">
              <a:rPr lang="da-DK" smtClean="0"/>
              <a:t>‹#›</a:t>
            </a:fld>
            <a:endParaRPr lang="da-DK"/>
          </a:p>
        </p:txBody>
      </p:sp>
    </p:spTree>
    <p:extLst>
      <p:ext uri="{BB962C8B-B14F-4D97-AF65-F5344CB8AC3E}">
        <p14:creationId xmlns:p14="http://schemas.microsoft.com/office/powerpoint/2010/main" val="1358073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17923562"/>
      </p:ext>
    </p:extLst>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78792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3888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 descr="Image"/>
          <p:cNvPicPr>
            <a:picLocks noChangeAspect="1"/>
          </p:cNvPicPr>
          <p:nvPr/>
        </p:nvPicPr>
        <p:blipFill>
          <a:blip r:embed="rId3">
            <a:extLst/>
          </a:blip>
          <a:stretch>
            <a:fillRect/>
          </a:stretch>
        </p:blipFill>
        <p:spPr>
          <a:xfrm>
            <a:off x="8384186" y="-668648"/>
            <a:ext cx="5603817" cy="2992964"/>
          </a:xfrm>
          <a:prstGeom prst="rect">
            <a:avLst/>
          </a:prstGeom>
          <a:ln w="12700">
            <a:miter lim="400000"/>
          </a:ln>
        </p:spPr>
      </p:pic>
      <p:sp>
        <p:nvSpPr>
          <p:cNvPr id="274" name="Line"/>
          <p:cNvSpPr/>
          <p:nvPr/>
        </p:nvSpPr>
        <p:spPr>
          <a:xfrm>
            <a:off x="241300" y="10337513"/>
            <a:ext cx="13434202" cy="1"/>
          </a:xfrm>
          <a:prstGeom prst="line">
            <a:avLst/>
          </a:prstGeom>
          <a:ln w="12700">
            <a:solidFill>
              <a:srgbClr val="949494"/>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76" name="Group"/>
          <p:cNvSpPr/>
          <p:nvPr/>
        </p:nvSpPr>
        <p:spPr>
          <a:xfrm>
            <a:off x="289898" y="1523999"/>
            <a:ext cx="4320000" cy="3121453"/>
          </a:xfrm>
          <a:prstGeom prst="rect">
            <a:avLst/>
          </a:prstGeom>
          <a:solidFill>
            <a:srgbClr val="F3F3F3"/>
          </a:soli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295" name="Basics"/>
          <p:cNvSpPr txBox="1"/>
          <p:nvPr/>
        </p:nvSpPr>
        <p:spPr>
          <a:xfrm>
            <a:off x="420972" y="1619308"/>
            <a:ext cx="968214" cy="333425"/>
          </a:xfrm>
          <a:prstGeom prst="rect">
            <a:avLst/>
          </a:prstGeom>
          <a:ln w="12700">
            <a:miter lim="400000"/>
          </a:ln>
          <a:extLst>
            <a:ext uri="{C572A759-6A51-4108-AA02-DFA0A04FC94B}">
              <ma14:wrappingTextBoxFlag xmlns=""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da-DK" dirty="0">
                <a:solidFill>
                  <a:schemeClr val="tx1">
                    <a:lumMod val="50000"/>
                  </a:schemeClr>
                </a:solidFill>
              </a:rPr>
              <a:t>Basics</a:t>
            </a:r>
            <a:endParaRPr dirty="0">
              <a:solidFill>
                <a:schemeClr val="tx1">
                  <a:lumMod val="50000"/>
                </a:schemeClr>
              </a:solidFill>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solidFill>
                  <a:srgbClr val="5B6167"/>
                </a:solidFill>
                <a:hlinkClick r:id="rId4">
                  <a:extLst>
                    <a:ext uri="{A12FA001-AC4F-418D-AE19-62706E023703}">
                      <ahyp:hlinkClr xmlns:ahyp="http://schemas.microsoft.com/office/drawing/2018/hyperlinkcolor" val="tx"/>
                    </a:ext>
                  </a:extLst>
                </a:hlinkClick>
              </a:rPr>
              <a:t>CC BY SA</a:t>
            </a:r>
            <a:r>
              <a:rPr dirty="0">
                <a:solidFill>
                  <a:srgbClr val="5B6167"/>
                </a:solidFill>
              </a:rPr>
              <a:t> </a:t>
            </a:r>
            <a:r>
              <a:rPr lang="da-DK" dirty="0">
                <a:solidFill>
                  <a:srgbClr val="5B6167"/>
                </a:solidFill>
              </a:rPr>
              <a:t>Erik </a:t>
            </a:r>
            <a:r>
              <a:rPr lang="da-DK" dirty="0" err="1">
                <a:solidFill>
                  <a:srgbClr val="5B6167"/>
                </a:solidFill>
              </a:rPr>
              <a:t>Petrovski</a:t>
            </a:r>
            <a:r>
              <a:rPr lang="da-DK" dirty="0">
                <a:solidFill>
                  <a:srgbClr val="5B6167"/>
                </a:solidFill>
              </a:rPr>
              <a:t> </a:t>
            </a:r>
            <a:r>
              <a:rPr dirty="0">
                <a:solidFill>
                  <a:srgbClr val="5B6167"/>
                </a:solidFill>
              </a:rPr>
              <a:t>•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dirty="0">
                <a:solidFill>
                  <a:srgbClr val="5B6167"/>
                </a:solidFill>
              </a:rPr>
              <a:t> • Learn more</a:t>
            </a:r>
            <a:r>
              <a:rPr lang="da-DK" dirty="0">
                <a:solidFill>
                  <a:srgbClr val="5B6167"/>
                </a:solidFill>
              </a:rPr>
              <a:t> with the </a:t>
            </a:r>
            <a:r>
              <a:rPr lang="da-DK" dirty="0" err="1">
                <a:solidFill>
                  <a:srgbClr val="5B6167"/>
                </a:solidFill>
              </a:rPr>
              <a:t>data.table</a:t>
            </a:r>
            <a:r>
              <a:rPr dirty="0">
                <a:solidFill>
                  <a:srgbClr val="5B6167"/>
                </a:solidFill>
              </a:rPr>
              <a:t> </a:t>
            </a:r>
            <a:r>
              <a:rPr lang="da-DK" dirty="0">
                <a:solidFill>
                  <a:srgbClr val="5B6167"/>
                </a:solidFill>
                <a:hlinkClick r:id="rId6">
                  <a:extLst>
                    <a:ext uri="{A12FA001-AC4F-418D-AE19-62706E023703}">
                      <ahyp:hlinkClr xmlns:ahyp="http://schemas.microsoft.com/office/drawing/2018/hyperlinkcolor" val="tx"/>
                    </a:ext>
                  </a:extLst>
                </a:hlinkClick>
              </a:rPr>
              <a:t>webpage</a:t>
            </a:r>
            <a:r>
              <a:rPr lang="da-DK" dirty="0">
                <a:solidFill>
                  <a:srgbClr val="5B6167"/>
                </a:solidFill>
              </a:rPr>
              <a:t> </a:t>
            </a:r>
            <a:r>
              <a:rPr dirty="0">
                <a:solidFill>
                  <a:srgbClr val="5B6167"/>
                </a:solidFill>
              </a:rPr>
              <a:t>or</a:t>
            </a:r>
            <a:r>
              <a:rPr lang="da-DK" dirty="0">
                <a:solidFill>
                  <a:srgbClr val="5B6167"/>
                </a:solidFill>
              </a:rPr>
              <a:t> </a:t>
            </a:r>
            <a:r>
              <a:rPr dirty="0">
                <a:solidFill>
                  <a:srgbClr val="5B6167"/>
                </a:solidFill>
                <a:hlinkClick r:id="rId7">
                  <a:extLst>
                    <a:ext uri="{A12FA001-AC4F-418D-AE19-62706E023703}">
                      <ahyp:hlinkClr xmlns:ahyp="http://schemas.microsoft.com/office/drawing/2018/hyperlinkcolor" val="tx"/>
                    </a:ext>
                  </a:extLst>
                </a:hlinkClick>
              </a:rPr>
              <a:t>vignette</a:t>
            </a:r>
            <a:r>
              <a:rPr dirty="0">
                <a:solidFill>
                  <a:srgbClr val="5B6167"/>
                </a:solidFill>
              </a:rPr>
              <a:t> • </a:t>
            </a:r>
            <a:r>
              <a:rPr lang="da-DK" dirty="0" err="1">
                <a:solidFill>
                  <a:srgbClr val="5B6167"/>
                </a:solidFill>
              </a:rPr>
              <a:t>data.table</a:t>
            </a:r>
            <a:r>
              <a:rPr dirty="0">
                <a:solidFill>
                  <a:srgbClr val="5B6167"/>
                </a:solidFill>
              </a:rPr>
              <a:t> version </a:t>
            </a:r>
            <a:r>
              <a:rPr lang="da-DK" dirty="0">
                <a:solidFill>
                  <a:srgbClr val="5B6167"/>
                </a:solidFill>
              </a:rPr>
              <a:t>1</a:t>
            </a:r>
            <a:r>
              <a:rPr dirty="0">
                <a:solidFill>
                  <a:srgbClr val="5B6167"/>
                </a:solidFill>
              </a:rPr>
              <a:t>.</a:t>
            </a:r>
            <a:r>
              <a:rPr lang="da-DK" dirty="0">
                <a:solidFill>
                  <a:srgbClr val="5B6167"/>
                </a:solidFill>
              </a:rPr>
              <a:t>11</a:t>
            </a:r>
            <a:r>
              <a:rPr dirty="0">
                <a:solidFill>
                  <a:srgbClr val="5B6167"/>
                </a:solidFill>
              </a:rPr>
              <a:t>.</a:t>
            </a:r>
            <a:r>
              <a:rPr lang="da-DK" dirty="0">
                <a:solidFill>
                  <a:srgbClr val="5B6167"/>
                </a:solidFill>
              </a:rPr>
              <a:t>4</a:t>
            </a:r>
            <a:r>
              <a:rPr dirty="0">
                <a:solidFill>
                  <a:srgbClr val="5B6167"/>
                </a:solidFill>
              </a:rPr>
              <a:t> • Updated: 201</a:t>
            </a:r>
            <a:r>
              <a:rPr lang="da-DK" dirty="0">
                <a:solidFill>
                  <a:srgbClr val="5B6167"/>
                </a:solidFill>
              </a:rPr>
              <a:t>8</a:t>
            </a:r>
            <a:r>
              <a:rPr dirty="0">
                <a:solidFill>
                  <a:srgbClr val="5B6167"/>
                </a:solidFill>
              </a:rPr>
              <a:t>-0</a:t>
            </a:r>
            <a:r>
              <a:rPr lang="da-DK" dirty="0">
                <a:solidFill>
                  <a:srgbClr val="5B6167"/>
                </a:solidFill>
              </a:rPr>
              <a:t>8-26</a:t>
            </a:r>
            <a:endParaRPr dirty="0">
              <a:solidFill>
                <a:srgbClr val="5B6167"/>
              </a:solidFill>
            </a:endParaRPr>
          </a:p>
        </p:txBody>
      </p:sp>
      <p:sp>
        <p:nvSpPr>
          <p:cNvPr id="312" name="Three Column Layout: : CHEAT SHEET"/>
          <p:cNvSpPr txBox="1">
            <a:spLocks noGrp="1"/>
          </p:cNvSpPr>
          <p:nvPr>
            <p:ph type="title"/>
          </p:nvPr>
        </p:nvSpPr>
        <p:spPr>
          <a:xfrm>
            <a:off x="275721" y="552307"/>
            <a:ext cx="11293001" cy="612215"/>
          </a:xfrm>
          <a:prstGeom prst="rect">
            <a:avLst/>
          </a:prstGeom>
        </p:spPr>
        <p:txBody>
          <a:bodyPr lIns="0" tIns="0" rIns="0" bIns="0" anchor="t">
            <a:noAutofit/>
          </a:bodyPr>
          <a:lstStyle/>
          <a:p>
            <a:pPr lvl="1" indent="0" hangingPunct="0">
              <a:lnSpc>
                <a:spcPct val="90000"/>
              </a:lnSpc>
              <a:spcBef>
                <a:spcPts val="200"/>
              </a:spcBef>
            </a:pPr>
            <a:r>
              <a:rPr lang="da-DK" sz="4000" dirty="0">
                <a:latin typeface="+mj-lt"/>
              </a:rPr>
              <a:t>Data Transformation with data.table </a:t>
            </a:r>
            <a:r>
              <a:rPr sz="3600" b="1" dirty="0"/>
              <a:t>:</a:t>
            </a:r>
            <a:r>
              <a:rPr lang="da-DK" sz="3600" b="1" dirty="0"/>
              <a:t> </a:t>
            </a:r>
            <a:r>
              <a:rPr sz="3600" b="1" dirty="0"/>
              <a:t>: </a:t>
            </a:r>
            <a:r>
              <a:rPr sz="2800" b="1" dirty="0">
                <a:latin typeface="Source Sans Pro Semibold"/>
                <a:ea typeface="Source Sans Pro Semibold"/>
                <a:cs typeface="Source Sans Pro Semibold"/>
                <a:sym typeface="Source Sans Pro Semibold"/>
              </a:rPr>
              <a:t>CHEAT SHEET</a:t>
            </a:r>
            <a:r>
              <a:rPr sz="2800" b="1" dirty="0"/>
              <a:t> </a:t>
            </a:r>
          </a:p>
        </p:txBody>
      </p:sp>
      <p:sp>
        <p:nvSpPr>
          <p:cNvPr id="344" name="Line"/>
          <p:cNvSpPr/>
          <p:nvPr/>
        </p:nvSpPr>
        <p:spPr>
          <a:xfrm>
            <a:off x="4834526" y="1530349"/>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45" name="Line"/>
          <p:cNvSpPr/>
          <p:nvPr/>
        </p:nvSpPr>
        <p:spPr>
          <a:xfrm>
            <a:off x="9357554" y="4905534"/>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95" name="Logistics"/>
          <p:cNvSpPr txBox="1"/>
          <p:nvPr/>
        </p:nvSpPr>
        <p:spPr>
          <a:xfrm>
            <a:off x="4834526" y="1621986"/>
            <a:ext cx="3539430" cy="340029"/>
          </a:xfrm>
          <a:prstGeom prst="rect">
            <a:avLst/>
          </a:prstGeom>
          <a:ln w="12700">
            <a:miter lim="400000"/>
          </a:ln>
          <a:extLst>
            <a:ext uri="{C572A759-6A51-4108-AA02-DFA0A04FC94B}">
              <ma14:wrappingTextBoxFlag xmlns="" xmlns:ma14="http://schemas.microsoft.com/office/mac/drawingml/2011/main" val="1"/>
            </a:ext>
          </a:extLst>
        </p:spPr>
        <p:txBody>
          <a:bodyPr wrap="non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Manipulate columns with </a:t>
            </a:r>
            <a:r>
              <a:rPr lang="en-US" dirty="0">
                <a:solidFill>
                  <a:srgbClr val="196CA7"/>
                </a:solidFill>
              </a:rPr>
              <a:t>j</a:t>
            </a:r>
          </a:p>
        </p:txBody>
      </p:sp>
      <p:sp>
        <p:nvSpPr>
          <p:cNvPr id="396" name="Useful Elements"/>
          <p:cNvSpPr txBox="1"/>
          <p:nvPr/>
        </p:nvSpPr>
        <p:spPr>
          <a:xfrm>
            <a:off x="9357554" y="5015376"/>
            <a:ext cx="3858010"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Functions for data.tables</a:t>
            </a:r>
          </a:p>
        </p:txBody>
      </p:sp>
      <p:sp>
        <p:nvSpPr>
          <p:cNvPr id="141" name="Thank you for making a new cheatsheet for R! These cheatsheets have an important job:"/>
          <p:cNvSpPr txBox="1"/>
          <p:nvPr/>
        </p:nvSpPr>
        <p:spPr>
          <a:xfrm>
            <a:off x="444143" y="1990796"/>
            <a:ext cx="4032757" cy="25748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oAutofit/>
          </a:bodyPr>
          <a:lstStyle/>
          <a:p>
            <a:pPr lvl="1" indent="0">
              <a:lnSpc>
                <a:spcPct val="90000"/>
              </a:lnSpc>
            </a:pPr>
            <a:r>
              <a:rPr lang="en-US" b="0" dirty="0">
                <a:solidFill>
                  <a:srgbClr val="000000"/>
                </a:solidFill>
                <a:cs typeface="Arial" panose="020B0604020202020204" pitchFamily="34" charset="0"/>
              </a:rPr>
              <a:t>data.table is an extremely fast and memory efficient package for transforming data in R. It works by converting R’s native data frame objects into data.tables with new and enhanced functionality. The basics of working with data.tables are:</a:t>
            </a:r>
          </a:p>
          <a:p>
            <a:pPr lvl="1" indent="0">
              <a:lnSpc>
                <a:spcPct val="90000"/>
              </a:lnSpc>
              <a:defRPr b="0">
                <a:solidFill>
                  <a:srgbClr val="000000"/>
                </a:solidFill>
              </a:defRPr>
            </a:pPr>
            <a:endParaRPr lang="en-US" b="0" dirty="0">
              <a:solidFill>
                <a:srgbClr val="000000"/>
              </a:solidFill>
              <a:cs typeface="Arial" panose="020B0604020202020204" pitchFamily="34" charset="0"/>
            </a:endParaRPr>
          </a:p>
          <a:p>
            <a:pPr lvl="1" indent="0" algn="ctr">
              <a:lnSpc>
                <a:spcPct val="90000"/>
              </a:lnSpc>
            </a:pPr>
            <a:r>
              <a:rPr lang="en-US" sz="1600" dirty="0">
                <a:solidFill>
                  <a:srgbClr val="000000"/>
                </a:solidFill>
                <a:cs typeface="Arial" panose="020B0604020202020204" pitchFamily="34" charset="0"/>
              </a:rPr>
              <a:t>dt</a:t>
            </a:r>
            <a:r>
              <a:rPr lang="en-US" sz="1600" dirty="0">
                <a:cs typeface="Arial" panose="020B0604020202020204" pitchFamily="34" charset="0"/>
              </a:rPr>
              <a:t>[</a:t>
            </a:r>
            <a:r>
              <a:rPr lang="en-US" sz="1600" dirty="0" err="1">
                <a:solidFill>
                  <a:srgbClr val="119571"/>
                </a:solidFill>
                <a:cs typeface="Arial" panose="020B0604020202020204" pitchFamily="34" charset="0"/>
              </a:rPr>
              <a:t>i</a:t>
            </a:r>
            <a:r>
              <a:rPr lang="en-US" sz="1600" dirty="0">
                <a:cs typeface="Arial" panose="020B0604020202020204" pitchFamily="34" charset="0"/>
              </a:rPr>
              <a:t>, </a:t>
            </a:r>
            <a:r>
              <a:rPr lang="en-US" sz="1600" dirty="0">
                <a:solidFill>
                  <a:srgbClr val="0070C0"/>
                </a:solidFill>
                <a:cs typeface="Arial" panose="020B0604020202020204" pitchFamily="34" charset="0"/>
              </a:rPr>
              <a:t>j</a:t>
            </a:r>
            <a:r>
              <a:rPr lang="en-US" sz="1600" dirty="0">
                <a:cs typeface="Arial" panose="020B0604020202020204" pitchFamily="34" charset="0"/>
              </a:rPr>
              <a:t>, </a:t>
            </a:r>
            <a:r>
              <a:rPr lang="en-US" sz="1600" dirty="0">
                <a:solidFill>
                  <a:srgbClr val="B74919"/>
                </a:solidFill>
                <a:cs typeface="Arial" panose="020B0604020202020204" pitchFamily="34" charset="0"/>
              </a:rPr>
              <a:t>by</a:t>
            </a:r>
            <a:r>
              <a:rPr lang="en-US" sz="1600" dirty="0">
                <a:cs typeface="Arial" panose="020B0604020202020204" pitchFamily="34" charset="0"/>
              </a:rPr>
              <a:t>]</a:t>
            </a: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gn="ctr">
              <a:lnSpc>
                <a:spcPct val="90000"/>
              </a:lnSpc>
            </a:pPr>
            <a:r>
              <a:rPr lang="en-US" b="0" dirty="0">
                <a:solidFill>
                  <a:srgbClr val="000000"/>
                </a:solidFill>
                <a:cs typeface="Arial" panose="020B0604020202020204" pitchFamily="34" charset="0"/>
              </a:rPr>
              <a:t>Take data.table </a:t>
            </a:r>
            <a:r>
              <a:rPr lang="en-US" dirty="0">
                <a:solidFill>
                  <a:srgbClr val="000000"/>
                </a:solidFill>
                <a:cs typeface="Arial" panose="020B0604020202020204" pitchFamily="34" charset="0"/>
              </a:rPr>
              <a:t>dt</a:t>
            </a:r>
            <a:r>
              <a:rPr lang="en-US" b="0" dirty="0">
                <a:solidFill>
                  <a:srgbClr val="000000"/>
                </a:solidFill>
                <a:cs typeface="Arial" panose="020B0604020202020204" pitchFamily="34" charset="0"/>
              </a:rPr>
              <a:t>,</a:t>
            </a:r>
          </a:p>
          <a:p>
            <a:pPr lvl="1" indent="0" algn="ctr">
              <a:lnSpc>
                <a:spcPct val="90000"/>
              </a:lnSpc>
            </a:pPr>
            <a:r>
              <a:rPr lang="en-US" b="0" dirty="0">
                <a:solidFill>
                  <a:srgbClr val="000000"/>
                </a:solidFill>
                <a:cs typeface="Arial" panose="020B0604020202020204" pitchFamily="34" charset="0"/>
              </a:rPr>
              <a:t>subset rows using </a:t>
            </a:r>
            <a:r>
              <a:rPr lang="en-US" dirty="0" err="1">
                <a:solidFill>
                  <a:srgbClr val="119571"/>
                </a:solidFill>
                <a:cs typeface="Arial" panose="020B0604020202020204" pitchFamily="34" charset="0"/>
              </a:rPr>
              <a:t>i</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and manipulate columns with </a:t>
            </a:r>
            <a:r>
              <a:rPr lang="en-US" dirty="0">
                <a:solidFill>
                  <a:srgbClr val="0070C0"/>
                </a:solidFill>
                <a:cs typeface="Arial" panose="020B0604020202020204" pitchFamily="34" charset="0"/>
              </a:rPr>
              <a:t>j</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grouped according to </a:t>
            </a:r>
            <a:r>
              <a:rPr lang="en-US" dirty="0">
                <a:solidFill>
                  <a:srgbClr val="B74919"/>
                </a:solidFill>
                <a:cs typeface="Arial" panose="020B0604020202020204" pitchFamily="34" charset="0"/>
              </a:rPr>
              <a:t>by</a:t>
            </a:r>
            <a:r>
              <a:rPr lang="en-US" b="0" dirty="0">
                <a:solidFill>
                  <a:srgbClr val="000000"/>
                </a:solidFill>
                <a:cs typeface="Arial" panose="020B0604020202020204" pitchFamily="34" charset="0"/>
              </a:rPr>
              <a:t>.</a:t>
            </a:r>
            <a:endParaRPr lang="da-DK" b="0" dirty="0">
              <a:solidFill>
                <a:srgbClr val="000000"/>
              </a:solidFill>
            </a:endParaRP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nSpc>
                <a:spcPct val="90000"/>
              </a:lnSpc>
            </a:pPr>
            <a:r>
              <a:rPr lang="en-US" b="0" dirty="0">
                <a:solidFill>
                  <a:srgbClr val="000000"/>
                </a:solidFill>
                <a:cs typeface="Arial" panose="020B0604020202020204" pitchFamily="34" charset="0"/>
              </a:rPr>
              <a:t>data.tables are also data frames – functions that work with data frames therefore also work with data.tables.</a:t>
            </a:r>
            <a:endParaRPr lang="da-DK" b="0" dirty="0">
              <a:solidFill>
                <a:srgbClr val="000000"/>
              </a:solidFill>
            </a:endParaRPr>
          </a:p>
          <a:p>
            <a:pPr>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p:txBody>
      </p:sp>
      <p:sp>
        <p:nvSpPr>
          <p:cNvPr id="143" name="Use headers, colors, and/or backgrounds to separate or group together sections."/>
          <p:cNvSpPr txBox="1"/>
          <p:nvPr/>
        </p:nvSpPr>
        <p:spPr>
          <a:xfrm>
            <a:off x="289898" y="5500494"/>
            <a:ext cx="4211596" cy="1005323"/>
          </a:xfrm>
          <a:prstGeom prst="rect">
            <a:avLst/>
          </a:prstGeom>
          <a:ln w="12700">
            <a:miter lim="400000"/>
          </a:ln>
          <a:extLst>
            <a:ext uri="{C572A759-6A51-4108-AA02-DFA0A04FC94B}">
              <ma14:wrappingTextBoxFlag xmlns="" xmlns:ma14="http://schemas.microsoft.com/office/mac/drawingml/2011/main" val="1"/>
            </a:ext>
          </a:extLst>
        </p:spPr>
        <p:txBody>
          <a:bodyPr wrap="square" lIns="0" tIns="54000" rIns="0" bIns="54570">
            <a:spAutoFit/>
          </a:bodyPr>
          <a:lstStyle/>
          <a:p>
            <a:pPr lvl="1" indent="0">
              <a:lnSpc>
                <a:spcPct val="90000"/>
              </a:lnSpc>
            </a:pPr>
            <a:r>
              <a:rPr lang="en-US" dirty="0" err="1">
                <a:solidFill>
                  <a:srgbClr val="000000"/>
                </a:solidFill>
              </a:rPr>
              <a:t>data.table</a:t>
            </a:r>
            <a:r>
              <a:rPr lang="en-US" dirty="0">
                <a:solidFill>
                  <a:srgbClr val="000000"/>
                </a:solidFill>
              </a:rPr>
              <a:t>(</a:t>
            </a:r>
            <a:r>
              <a:rPr lang="en-US" b="0" dirty="0">
                <a:solidFill>
                  <a:srgbClr val="000000"/>
                </a:solidFill>
              </a:rPr>
              <a:t>a = c(1, 2), b = c("a", "b")</a:t>
            </a:r>
            <a:r>
              <a:rPr lang="en-US" dirty="0">
                <a:solidFill>
                  <a:srgbClr val="000000"/>
                </a:solidFill>
              </a:rPr>
              <a:t>)</a:t>
            </a:r>
            <a:r>
              <a:rPr lang="en-US" b="0" dirty="0">
                <a:solidFill>
                  <a:srgbClr val="000000"/>
                </a:solidFill>
              </a:rPr>
              <a:t> – create a data.table from scratch. Analogous to </a:t>
            </a:r>
            <a:r>
              <a:rPr lang="en-US" b="0" dirty="0" err="1">
                <a:solidFill>
                  <a:srgbClr val="000000"/>
                </a:solidFill>
              </a:rPr>
              <a:t>data.frame</a:t>
            </a:r>
            <a:r>
              <a:rPr lang="en-US" b="0" dirty="0">
                <a:solidFill>
                  <a:srgbClr val="000000"/>
                </a:solidFill>
              </a:rPr>
              <a:t>()</a:t>
            </a:r>
            <a:r>
              <a:rPr lang="en-US" b="0" dirty="0">
                <a:solidFill>
                  <a:srgbClr val="000000"/>
                </a:solidFill>
                <a:cs typeface="Arial" panose="020B0604020202020204" pitchFamily="34" charset="0"/>
              </a:rPr>
              <a:t>.</a:t>
            </a:r>
            <a:endParaRPr lang="da-DK"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dirty="0" err="1">
                <a:solidFill>
                  <a:srgbClr val="000000"/>
                </a:solidFill>
              </a:rPr>
              <a:t>setDT</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or </a:t>
            </a:r>
            <a:r>
              <a:rPr lang="en-US" dirty="0" err="1">
                <a:solidFill>
                  <a:srgbClr val="000000"/>
                </a:solidFill>
              </a:rPr>
              <a:t>as.data.table</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 convert a data frame or a list to a data.table.</a:t>
            </a:r>
          </a:p>
        </p:txBody>
      </p:sp>
      <p:sp>
        <p:nvSpPr>
          <p:cNvPr id="144" name="Layout Suggestions"/>
          <p:cNvSpPr txBox="1"/>
          <p:nvPr/>
        </p:nvSpPr>
        <p:spPr>
          <a:xfrm>
            <a:off x="289898" y="5086068"/>
            <a:ext cx="4110112"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Create a data.table</a:t>
            </a:r>
          </a:p>
        </p:txBody>
      </p:sp>
      <p:sp>
        <p:nvSpPr>
          <p:cNvPr id="145" name="Line"/>
          <p:cNvSpPr/>
          <p:nvPr/>
        </p:nvSpPr>
        <p:spPr>
          <a:xfrm>
            <a:off x="289898" y="4983632"/>
            <a:ext cx="4320000" cy="1"/>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6" name="Use headers, colors, and/or backgrounds to separate or group together sections."/>
          <p:cNvSpPr txBox="1"/>
          <p:nvPr/>
        </p:nvSpPr>
        <p:spPr>
          <a:xfrm>
            <a:off x="1668725" y="7355629"/>
            <a:ext cx="2941173" cy="149190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b="0" dirty="0">
                <a:solidFill>
                  <a:srgbClr val="000000"/>
                </a:solidFill>
              </a:rPr>
              <a:t>dt[</a:t>
            </a:r>
            <a:r>
              <a:rPr lang="en-US" dirty="0">
                <a:solidFill>
                  <a:srgbClr val="119571"/>
                </a:solidFill>
              </a:rPr>
              <a:t>1:2</a:t>
            </a:r>
            <a:r>
              <a:rPr lang="en-US" b="0" dirty="0">
                <a:solidFill>
                  <a:srgbClr val="000000"/>
                </a:solidFill>
              </a:rPr>
              <a:t>, ] – subset rows based on row numbers.</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lvl="1" indent="0">
              <a:lnSpc>
                <a:spcPct val="90000"/>
              </a:lnSpc>
            </a:pPr>
            <a:r>
              <a:rPr lang="en-US" b="0" dirty="0">
                <a:solidFill>
                  <a:srgbClr val="000000"/>
                </a:solidFill>
              </a:rPr>
              <a:t>dt[</a:t>
            </a:r>
            <a:r>
              <a:rPr lang="en-US" dirty="0">
                <a:solidFill>
                  <a:srgbClr val="119571"/>
                </a:solidFill>
              </a:rPr>
              <a:t>a &gt; 5</a:t>
            </a:r>
            <a:r>
              <a:rPr lang="en-US" b="0" dirty="0">
                <a:solidFill>
                  <a:srgbClr val="000000"/>
                </a:solidFill>
              </a:rPr>
              <a:t>, ] – subset rows based on values in one or more columns.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p:txBody>
      </p:sp>
      <p:sp>
        <p:nvSpPr>
          <p:cNvPr id="147" name="Layout Suggestions"/>
          <p:cNvSpPr txBox="1"/>
          <p:nvPr/>
        </p:nvSpPr>
        <p:spPr>
          <a:xfrm>
            <a:off x="289898" y="6862381"/>
            <a:ext cx="3182342"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44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Subset rows using </a:t>
            </a:r>
            <a:r>
              <a:rPr lang="en-US" dirty="0">
                <a:solidFill>
                  <a:srgbClr val="119571"/>
                </a:solidFill>
              </a:rPr>
              <a:t>i</a:t>
            </a:r>
          </a:p>
        </p:txBody>
      </p:sp>
      <p:sp>
        <p:nvSpPr>
          <p:cNvPr id="148" name="Line"/>
          <p:cNvSpPr/>
          <p:nvPr/>
        </p:nvSpPr>
        <p:spPr>
          <a:xfrm>
            <a:off x="289898" y="676105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9" name="CODE"/>
          <p:cNvSpPr txBox="1"/>
          <p:nvPr/>
        </p:nvSpPr>
        <p:spPr>
          <a:xfrm>
            <a:off x="289898" y="9259757"/>
            <a:ext cx="3423934" cy="210314"/>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r>
              <a:rPr lang="en-US" dirty="0"/>
              <a:t>LOGICAL OPERATORS TO USE IN </a:t>
            </a:r>
            <a:r>
              <a:rPr lang="en-US" dirty="0">
                <a:solidFill>
                  <a:srgbClr val="119571"/>
                </a:solidFill>
              </a:rPr>
              <a:t>i</a:t>
            </a:r>
          </a:p>
        </p:txBody>
      </p:sp>
      <p:sp>
        <p:nvSpPr>
          <p:cNvPr id="150" name="Line"/>
          <p:cNvSpPr/>
          <p:nvPr/>
        </p:nvSpPr>
        <p:spPr>
          <a:xfrm>
            <a:off x="289898" y="9242703"/>
            <a:ext cx="4320000" cy="1"/>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51" name="Use headers, colors, and/or backgrounds to separate or group together sections."/>
          <p:cNvSpPr txBox="1"/>
          <p:nvPr/>
        </p:nvSpPr>
        <p:spPr>
          <a:xfrm>
            <a:off x="289898" y="9527883"/>
            <a:ext cx="4211596" cy="46825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&lt;	&lt;=	is.na()	%in%	|	</a:t>
            </a:r>
            <a:r>
              <a:rPr lang="en-US" dirty="0">
                <a:solidFill>
                  <a:srgbClr val="000000"/>
                </a:solidFill>
              </a:rPr>
              <a:t>%like%</a:t>
            </a:r>
          </a:p>
          <a:p>
            <a:pPr lvl="1" indent="0">
              <a:lnSpc>
                <a:spcPct val="90000"/>
              </a:lnSpc>
            </a:pPr>
            <a:r>
              <a:rPr lang="en-US" b="0" dirty="0">
                <a:solidFill>
                  <a:srgbClr val="000000"/>
                </a:solidFill>
              </a:rPr>
              <a:t>&gt;	&gt;=	!is.na()	!	&amp;	</a:t>
            </a:r>
            <a:r>
              <a:rPr lang="en-US" dirty="0">
                <a:solidFill>
                  <a:srgbClr val="000000"/>
                </a:solidFill>
              </a:rPr>
              <a:t>%between%</a:t>
            </a:r>
          </a:p>
        </p:txBody>
      </p:sp>
      <p:graphicFrame>
        <p:nvGraphicFramePr>
          <p:cNvPr id="153" name="Table"/>
          <p:cNvGraphicFramePr/>
          <p:nvPr>
            <p:extLst>
              <p:ext uri="{D42A27DB-BD31-4B8C-83A1-F6EECF244321}">
                <p14:modId xmlns:p14="http://schemas.microsoft.com/office/powerpoint/2010/main" val="3186505698"/>
              </p:ext>
            </p:extLst>
          </p:nvPr>
        </p:nvGraphicFramePr>
        <p:xfrm>
          <a:off x="979678" y="7348238"/>
          <a:ext cx="452127" cy="457200"/>
        </p:xfrm>
        <a:graphic>
          <a:graphicData uri="http://schemas.openxmlformats.org/drawingml/2006/table">
            <a:tbl>
              <a:tblPr firstRow="1">
                <a:tableStyleId>{33BA23B1-9221-436E-865A-0063620EA4FD}</a:tableStyleId>
              </a:tblPr>
              <a:tblGrid>
                <a:gridCol w="150709">
                  <a:extLst>
                    <a:ext uri="{9D8B030D-6E8A-4147-A177-3AD203B41FA5}">
                      <a16:colId xmlns:a16="http://schemas.microsoft.com/office/drawing/2014/main" val="20000"/>
                    </a:ext>
                  </a:extLst>
                </a:gridCol>
                <a:gridCol w="150709">
                  <a:extLst>
                    <a:ext uri="{9D8B030D-6E8A-4147-A177-3AD203B41FA5}">
                      <a16:colId xmlns:a16="http://schemas.microsoft.com/office/drawing/2014/main" val="20001"/>
                    </a:ext>
                  </a:extLst>
                </a:gridCol>
                <a:gridCol w="15070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54" name="Line"/>
          <p:cNvSpPr/>
          <p:nvPr/>
        </p:nvSpPr>
        <p:spPr>
          <a:xfrm flipV="1">
            <a:off x="783335" y="749218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55" name="Table"/>
          <p:cNvGraphicFramePr/>
          <p:nvPr>
            <p:extLst>
              <p:ext uri="{D42A27DB-BD31-4B8C-83A1-F6EECF244321}">
                <p14:modId xmlns:p14="http://schemas.microsoft.com/office/powerpoint/2010/main" val="504206539"/>
              </p:ext>
            </p:extLst>
          </p:nvPr>
        </p:nvGraphicFramePr>
        <p:xfrm>
          <a:off x="289898" y="7351281"/>
          <a:ext cx="448557" cy="609600"/>
        </p:xfrm>
        <a:graphic>
          <a:graphicData uri="http://schemas.openxmlformats.org/drawingml/2006/table">
            <a:tbl>
              <a:tblPr firstRow="1">
                <a:tableStyleId>{33BA23B1-9221-436E-865A-0063620EA4FD}</a:tableStyleId>
              </a:tblPr>
              <a:tblGrid>
                <a:gridCol w="149519">
                  <a:extLst>
                    <a:ext uri="{9D8B030D-6E8A-4147-A177-3AD203B41FA5}">
                      <a16:colId xmlns:a16="http://schemas.microsoft.com/office/drawing/2014/main" val="20000"/>
                    </a:ext>
                  </a:extLst>
                </a:gridCol>
                <a:gridCol w="149519">
                  <a:extLst>
                    <a:ext uri="{9D8B030D-6E8A-4147-A177-3AD203B41FA5}">
                      <a16:colId xmlns:a16="http://schemas.microsoft.com/office/drawing/2014/main" val="20001"/>
                    </a:ext>
                  </a:extLst>
                </a:gridCol>
                <a:gridCol w="14951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0" name="Use headers, colors, and/or backgrounds to separate or group together sections."/>
          <p:cNvSpPr txBox="1"/>
          <p:nvPr/>
        </p:nvSpPr>
        <p:spPr>
          <a:xfrm>
            <a:off x="5947090" y="2502410"/>
            <a:ext cx="3173705" cy="3323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167CC5"/>
                </a:solidFill>
              </a:rPr>
              <a:t>c(2)</a:t>
            </a:r>
            <a:r>
              <a:rPr lang="en-US" b="0" dirty="0">
                <a:solidFill>
                  <a:srgbClr val="000000"/>
                </a:solidFill>
              </a:rPr>
              <a:t>] – extract column(s) by number. Prefix column numbers with “-” to drop.</a:t>
            </a:r>
          </a:p>
        </p:txBody>
      </p:sp>
      <p:graphicFrame>
        <p:nvGraphicFramePr>
          <p:cNvPr id="161" name="Table"/>
          <p:cNvGraphicFramePr/>
          <p:nvPr>
            <p:extLst>
              <p:ext uri="{D42A27DB-BD31-4B8C-83A1-F6EECF244321}">
                <p14:modId xmlns:p14="http://schemas.microsoft.com/office/powerpoint/2010/main" val="1662414917"/>
              </p:ext>
            </p:extLst>
          </p:nvPr>
        </p:nvGraphicFramePr>
        <p:xfrm>
          <a:off x="5544231" y="2506600"/>
          <a:ext cx="1512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2" name="Line"/>
          <p:cNvSpPr/>
          <p:nvPr/>
        </p:nvSpPr>
        <p:spPr>
          <a:xfrm>
            <a:off x="5355862" y="2657610"/>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3" name="Table"/>
          <p:cNvGraphicFramePr/>
          <p:nvPr>
            <p:extLst>
              <p:ext uri="{D42A27DB-BD31-4B8C-83A1-F6EECF244321}">
                <p14:modId xmlns:p14="http://schemas.microsoft.com/office/powerpoint/2010/main" val="1170309931"/>
              </p:ext>
            </p:extLst>
          </p:nvPr>
        </p:nvGraphicFramePr>
        <p:xfrm>
          <a:off x="4834526" y="2500381"/>
          <a:ext cx="458046"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gridCol w="152682">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4" name="Use headers, colors, and/or backgrounds to separate or group together sections."/>
          <p:cNvSpPr txBox="1"/>
          <p:nvPr/>
        </p:nvSpPr>
        <p:spPr>
          <a:xfrm>
            <a:off x="6003637" y="3350613"/>
            <a:ext cx="3117158" cy="1661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167CC5"/>
                </a:solidFill>
              </a:rPr>
              <a:t>.(b, c)</a:t>
            </a:r>
            <a:r>
              <a:rPr lang="en-US" b="0" dirty="0">
                <a:solidFill>
                  <a:srgbClr val="000000"/>
                </a:solidFill>
              </a:rPr>
              <a:t>] – extract column(s) by name</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65" name="Table"/>
          <p:cNvGraphicFramePr/>
          <p:nvPr>
            <p:extLst>
              <p:ext uri="{D42A27DB-BD31-4B8C-83A1-F6EECF244321}">
                <p14:modId xmlns:p14="http://schemas.microsoft.com/office/powerpoint/2010/main" val="89909741"/>
              </p:ext>
            </p:extLst>
          </p:nvPr>
        </p:nvGraphicFramePr>
        <p:xfrm>
          <a:off x="5544231" y="3350117"/>
          <a:ext cx="303608" cy="609600"/>
        </p:xfrm>
        <a:graphic>
          <a:graphicData uri="http://schemas.openxmlformats.org/drawingml/2006/table">
            <a:tbl>
              <a:tblPr firstRow="1">
                <a:tableStyleId>{33BA23B1-9221-436E-865A-0063620EA4FD}</a:tableStyleId>
              </a:tblPr>
              <a:tblGrid>
                <a:gridCol w="151804">
                  <a:extLst>
                    <a:ext uri="{9D8B030D-6E8A-4147-A177-3AD203B41FA5}">
                      <a16:colId xmlns:a16="http://schemas.microsoft.com/office/drawing/2014/main" val="20000"/>
                    </a:ext>
                  </a:extLst>
                </a:gridCol>
                <a:gridCol w="151804">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6" name="Line"/>
          <p:cNvSpPr/>
          <p:nvPr/>
        </p:nvSpPr>
        <p:spPr>
          <a:xfrm>
            <a:off x="5353979" y="3493905"/>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7" name="Table"/>
          <p:cNvGraphicFramePr/>
          <p:nvPr>
            <p:extLst>
              <p:ext uri="{D42A27DB-BD31-4B8C-83A1-F6EECF244321}">
                <p14:modId xmlns:p14="http://schemas.microsoft.com/office/powerpoint/2010/main" val="3665910632"/>
              </p:ext>
            </p:extLst>
          </p:nvPr>
        </p:nvGraphicFramePr>
        <p:xfrm>
          <a:off x="4834526" y="3349725"/>
          <a:ext cx="459123" cy="609600"/>
        </p:xfrm>
        <a:graphic>
          <a:graphicData uri="http://schemas.openxmlformats.org/drawingml/2006/table">
            <a:tbl>
              <a:tblPr firstRow="1">
                <a:tableStyleId>{33BA23B1-9221-436E-865A-0063620EA4FD}</a:tableStyleId>
              </a:tblPr>
              <a:tblGrid>
                <a:gridCol w="153041">
                  <a:extLst>
                    <a:ext uri="{9D8B030D-6E8A-4147-A177-3AD203B41FA5}">
                      <a16:colId xmlns:a16="http://schemas.microsoft.com/office/drawing/2014/main" val="20000"/>
                    </a:ext>
                  </a:extLst>
                </a:gridCol>
                <a:gridCol w="153041">
                  <a:extLst>
                    <a:ext uri="{9D8B030D-6E8A-4147-A177-3AD203B41FA5}">
                      <a16:colId xmlns:a16="http://schemas.microsoft.com/office/drawing/2014/main" val="20001"/>
                    </a:ext>
                  </a:extLst>
                </a:gridCol>
                <a:gridCol w="153041">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68" name="Table"/>
          <p:cNvGraphicFramePr/>
          <p:nvPr>
            <p:extLst>
              <p:ext uri="{D42A27DB-BD31-4B8C-83A1-F6EECF244321}">
                <p14:modId xmlns:p14="http://schemas.microsoft.com/office/powerpoint/2010/main" val="1109313703"/>
              </p:ext>
            </p:extLst>
          </p:nvPr>
        </p:nvGraphicFramePr>
        <p:xfrm>
          <a:off x="979679" y="8265394"/>
          <a:ext cx="448953" cy="304800"/>
        </p:xfrm>
        <a:graphic>
          <a:graphicData uri="http://schemas.openxmlformats.org/drawingml/2006/table">
            <a:tbl>
              <a:tblPr firstRow="1">
                <a:tableStyleId>{33BA23B1-9221-436E-865A-0063620EA4FD}</a:tableStyleId>
              </a:tblPr>
              <a:tblGrid>
                <a:gridCol w="149651">
                  <a:extLst>
                    <a:ext uri="{9D8B030D-6E8A-4147-A177-3AD203B41FA5}">
                      <a16:colId xmlns:a16="http://schemas.microsoft.com/office/drawing/2014/main" val="20000"/>
                    </a:ext>
                  </a:extLst>
                </a:gridCol>
                <a:gridCol w="149651">
                  <a:extLst>
                    <a:ext uri="{9D8B030D-6E8A-4147-A177-3AD203B41FA5}">
                      <a16:colId xmlns:a16="http://schemas.microsoft.com/office/drawing/2014/main" val="20001"/>
                    </a:ext>
                  </a:extLst>
                </a:gridCol>
                <a:gridCol w="149651">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169" name="Line"/>
          <p:cNvSpPr/>
          <p:nvPr/>
        </p:nvSpPr>
        <p:spPr>
          <a:xfrm>
            <a:off x="783336" y="841779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70" name="Table"/>
          <p:cNvGraphicFramePr/>
          <p:nvPr>
            <p:extLst>
              <p:ext uri="{D42A27DB-BD31-4B8C-83A1-F6EECF244321}">
                <p14:modId xmlns:p14="http://schemas.microsoft.com/office/powerpoint/2010/main" val="539897720"/>
              </p:ext>
            </p:extLst>
          </p:nvPr>
        </p:nvGraphicFramePr>
        <p:xfrm>
          <a:off x="289898" y="8265394"/>
          <a:ext cx="448557" cy="609600"/>
        </p:xfrm>
        <a:graphic>
          <a:graphicData uri="http://schemas.openxmlformats.org/drawingml/2006/table">
            <a:tbl>
              <a:tblPr firstRow="1">
                <a:tableStyleId>{33BA23B1-9221-436E-865A-0063620EA4FD}</a:tableStyleId>
              </a:tblPr>
              <a:tblGrid>
                <a:gridCol w="149519">
                  <a:extLst>
                    <a:ext uri="{9D8B030D-6E8A-4147-A177-3AD203B41FA5}">
                      <a16:colId xmlns:a16="http://schemas.microsoft.com/office/drawing/2014/main" val="20000"/>
                    </a:ext>
                  </a:extLst>
                </a:gridCol>
                <a:gridCol w="149519">
                  <a:extLst>
                    <a:ext uri="{9D8B030D-6E8A-4147-A177-3AD203B41FA5}">
                      <a16:colId xmlns:a16="http://schemas.microsoft.com/office/drawing/2014/main" val="20001"/>
                    </a:ext>
                  </a:extLst>
                </a:gridCol>
                <a:gridCol w="149519">
                  <a:extLst>
                    <a:ext uri="{9D8B030D-6E8A-4147-A177-3AD203B41FA5}">
                      <a16:colId xmlns:a16="http://schemas.microsoft.com/office/drawing/2014/main" val="20002"/>
                    </a:ext>
                  </a:extLst>
                </a:gridCol>
              </a:tblGrid>
              <a:tr h="14387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4387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4387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4387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 name="Rektangel 1"/>
          <p:cNvSpPr/>
          <p:nvPr/>
        </p:nvSpPr>
        <p:spPr>
          <a:xfrm>
            <a:off x="4834526" y="2149442"/>
            <a:ext cx="706284" cy="276999"/>
          </a:xfrm>
          <a:prstGeom prst="rect">
            <a:avLst/>
          </a:prstGeom>
        </p:spPr>
        <p:txBody>
          <a:bodyPr wrap="none" lIns="0">
            <a:spAutoFit/>
          </a:bodyPr>
          <a:lstStyle/>
          <a:p>
            <a:pPr lvl="1" indent="0"/>
            <a:r>
              <a:rPr lang="da-DK" dirty="0"/>
              <a:t>EXTRACT</a:t>
            </a:r>
          </a:p>
        </p:txBody>
      </p:sp>
      <p:sp>
        <p:nvSpPr>
          <p:cNvPr id="172" name="Line"/>
          <p:cNvSpPr/>
          <p:nvPr/>
        </p:nvSpPr>
        <p:spPr>
          <a:xfrm flipV="1">
            <a:off x="4834526" y="2127269"/>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73" name="Use headers, colors, and/or backgrounds to separate or group together sections."/>
          <p:cNvSpPr txBox="1"/>
          <p:nvPr/>
        </p:nvSpPr>
        <p:spPr>
          <a:xfrm>
            <a:off x="5911337" y="4544336"/>
            <a:ext cx="3243188" cy="8822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dt[, </a:t>
            </a:r>
            <a:r>
              <a:rPr lang="en-US" dirty="0">
                <a:solidFill>
                  <a:srgbClr val="167CC5"/>
                </a:solidFill>
                <a:latin typeface="Source Sans Pro" panose="020B0503030403020204" pitchFamily="34" charset="0"/>
                <a:ea typeface="Source Sans Pro" panose="020B0503030403020204" pitchFamily="34" charset="0"/>
              </a:rPr>
              <a:t>.(x = sum(a))</a:t>
            </a:r>
            <a:r>
              <a:rPr lang="en-US" b="0" dirty="0">
                <a:solidFill>
                  <a:srgbClr val="000000"/>
                </a:solidFill>
                <a:latin typeface="Source Sans Pro" panose="020B0503030403020204" pitchFamily="34" charset="0"/>
                <a:ea typeface="Source Sans Pro" panose="020B0503030403020204" pitchFamily="34" charset="0"/>
              </a:rPr>
              <a:t>] – create a </a:t>
            </a:r>
            <a:r>
              <a:rPr lang="en-US" b="0" dirty="0" err="1">
                <a:solidFill>
                  <a:srgbClr val="000000"/>
                </a:solidFill>
                <a:latin typeface="Source Sans Pro" panose="020B0503030403020204" pitchFamily="34" charset="0"/>
                <a:ea typeface="Source Sans Pro" panose="020B0503030403020204" pitchFamily="34" charset="0"/>
              </a:rPr>
              <a:t>data.table</a:t>
            </a:r>
            <a:r>
              <a:rPr lang="en-US" b="0" dirty="0">
                <a:solidFill>
                  <a:srgbClr val="000000"/>
                </a:solidFill>
                <a:latin typeface="Source Sans Pro" panose="020B0503030403020204" pitchFamily="34" charset="0"/>
                <a:ea typeface="Source Sans Pro" panose="020B0503030403020204" pitchFamily="34" charset="0"/>
              </a:rPr>
              <a:t> with new columns based on the summarized values of rows.</a:t>
            </a:r>
          </a:p>
          <a:p>
            <a:pPr lvl="1" indent="0">
              <a:lnSpc>
                <a:spcPct val="90000"/>
              </a:lnSpc>
            </a:pPr>
            <a:endParaRPr lang="en-US" b="0" dirty="0">
              <a:solidFill>
                <a:srgbClr val="000000"/>
              </a:solidFill>
              <a:latin typeface="Source Sans Pro" panose="020B0503030403020204" pitchFamily="34" charset="0"/>
              <a:ea typeface="Source Sans Pro" panose="020B0503030403020204" pitchFamily="34" charset="0"/>
            </a:endParaRPr>
          </a:p>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Summary functions such as mean(), median(), min(), max(), etc. may be used to summarize rows.</a:t>
            </a:r>
          </a:p>
        </p:txBody>
      </p:sp>
      <p:sp>
        <p:nvSpPr>
          <p:cNvPr id="182" name="Line"/>
          <p:cNvSpPr/>
          <p:nvPr/>
        </p:nvSpPr>
        <p:spPr>
          <a:xfrm>
            <a:off x="4834526" y="418080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6" name="Use headers, colors, and/or backgrounds to separate or group together sections."/>
          <p:cNvSpPr txBox="1"/>
          <p:nvPr/>
        </p:nvSpPr>
        <p:spPr>
          <a:xfrm>
            <a:off x="9357554" y="1796041"/>
            <a:ext cx="4320000" cy="1632161"/>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dt[, </a:t>
            </a:r>
            <a:r>
              <a:rPr lang="en-US" dirty="0">
                <a:solidFill>
                  <a:srgbClr val="206DA5"/>
                </a:solidFill>
              </a:rPr>
              <a:t>.(c = sum(b))</a:t>
            </a:r>
            <a:r>
              <a:rPr lang="en-US" dirty="0">
                <a:solidFill>
                  <a:srgbClr val="000000"/>
                </a:solidFill>
              </a:rPr>
              <a:t>, </a:t>
            </a:r>
            <a:r>
              <a:rPr lang="en-US" dirty="0">
                <a:solidFill>
                  <a:srgbClr val="B74919"/>
                </a:solidFill>
              </a:rPr>
              <a:t>by = .(a)</a:t>
            </a:r>
            <a:r>
              <a:rPr lang="en-US" b="0" dirty="0">
                <a:solidFill>
                  <a:srgbClr val="000000"/>
                </a:solidFill>
              </a:rPr>
              <a:t>]</a:t>
            </a:r>
            <a:r>
              <a:rPr lang="en-US" b="0" dirty="0">
                <a:solidFill>
                  <a:srgbClr val="B74919"/>
                </a:solidFill>
              </a:rPr>
              <a:t> </a:t>
            </a:r>
            <a:r>
              <a:rPr lang="en-US" b="0" dirty="0">
                <a:solidFill>
                  <a:srgbClr val="000000"/>
                </a:solidFill>
              </a:rPr>
              <a:t>– summarize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sym typeface="Source Sans Pro Light"/>
              </a:rPr>
              <a:t>dt</a:t>
            </a:r>
            <a:r>
              <a:rPr lang="en-US" b="0" dirty="0">
                <a:solidFill>
                  <a:srgbClr val="000000"/>
                </a:solidFill>
                <a:sym typeface="Source Sans Pro Light"/>
              </a:rPr>
              <a:t>[,</a:t>
            </a:r>
            <a:r>
              <a:rPr lang="en-US" dirty="0">
                <a:solidFill>
                  <a:srgbClr val="206DA5"/>
                </a:solidFill>
                <a:sym typeface="Source Sans Pro Light"/>
              </a:rPr>
              <a:t> c := sum(b)</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create a new column and compute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rPr>
              <a:t>dt</a:t>
            </a:r>
            <a:r>
              <a:rPr lang="en-US" b="0" dirty="0">
                <a:solidFill>
                  <a:srgbClr val="000000"/>
                </a:solidFill>
              </a:rPr>
              <a:t>[, </a:t>
            </a:r>
            <a:r>
              <a:rPr lang="en-US" dirty="0">
                <a:solidFill>
                  <a:srgbClr val="206DA5"/>
                </a:solidFill>
              </a:rPr>
              <a:t>.SD[1]</a:t>
            </a:r>
            <a:r>
              <a:rPr lang="en-US" dirty="0">
                <a:solidFill>
                  <a:srgbClr val="000000"/>
                </a:solidFill>
              </a:rPr>
              <a:t>, </a:t>
            </a:r>
            <a:r>
              <a:rPr lang="en-US" dirty="0">
                <a:solidFill>
                  <a:srgbClr val="B74919"/>
                </a:solidFill>
              </a:rPr>
              <a:t>by = .(a)</a:t>
            </a:r>
            <a:r>
              <a:rPr lang="en-US" b="0" dirty="0">
                <a:solidFill>
                  <a:srgbClr val="000000"/>
                </a:solidFill>
              </a:rPr>
              <a:t>] – extract first row of groups.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sym typeface="Source Sans Pro Light"/>
              </a:rPr>
              <a:t>dt</a:t>
            </a:r>
            <a:r>
              <a:rPr lang="en-US" b="0" dirty="0">
                <a:solidFill>
                  <a:srgbClr val="000000"/>
                </a:solidFill>
                <a:sym typeface="Source Sans Pro Light"/>
              </a:rPr>
              <a:t>[, </a:t>
            </a:r>
            <a:r>
              <a:rPr lang="en-US" dirty="0">
                <a:solidFill>
                  <a:srgbClr val="206DA5"/>
                </a:solidFill>
                <a:sym typeface="Source Sans Pro Light"/>
              </a:rPr>
              <a:t>.SD[.N]</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extract last row of groups.</a:t>
            </a:r>
            <a:endParaRPr lang="da-DK" b="0" dirty="0">
              <a:solidFill>
                <a:srgbClr val="000000"/>
              </a:solidFill>
            </a:endParaRPr>
          </a:p>
        </p:txBody>
      </p:sp>
      <p:sp>
        <p:nvSpPr>
          <p:cNvPr id="207" name="Rektangel 206"/>
          <p:cNvSpPr/>
          <p:nvPr/>
        </p:nvSpPr>
        <p:spPr>
          <a:xfrm>
            <a:off x="9357554" y="1549375"/>
            <a:ext cx="3202951" cy="276999"/>
          </a:xfrm>
          <a:prstGeom prst="rect">
            <a:avLst/>
          </a:prstGeom>
        </p:spPr>
        <p:txBody>
          <a:bodyPr wrap="square" lIns="0">
            <a:spAutoFit/>
          </a:bodyPr>
          <a:lstStyle/>
          <a:p>
            <a:pPr lvl="1" indent="0"/>
            <a:r>
              <a:rPr lang="da-DK" dirty="0"/>
              <a:t>COMMON GROUPED OPERATIONS</a:t>
            </a:r>
          </a:p>
        </p:txBody>
      </p:sp>
      <p:sp>
        <p:nvSpPr>
          <p:cNvPr id="208" name="Line"/>
          <p:cNvSpPr/>
          <p:nvPr/>
        </p:nvSpPr>
        <p:spPr>
          <a:xfrm flipV="1">
            <a:off x="9357554" y="1528072"/>
            <a:ext cx="2988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9" name="Rektangel 208"/>
          <p:cNvSpPr/>
          <p:nvPr/>
        </p:nvSpPr>
        <p:spPr>
          <a:xfrm>
            <a:off x="4834526" y="5700505"/>
            <a:ext cx="1004442" cy="276999"/>
          </a:xfrm>
          <a:prstGeom prst="rect">
            <a:avLst/>
          </a:prstGeom>
        </p:spPr>
        <p:txBody>
          <a:bodyPr wrap="none" lIns="0">
            <a:spAutoFit/>
          </a:bodyPr>
          <a:lstStyle/>
          <a:p>
            <a:pPr lvl="1" indent="0"/>
            <a:r>
              <a:rPr lang="da-DK" dirty="0"/>
              <a:t>ADD COLUMN</a:t>
            </a:r>
          </a:p>
        </p:txBody>
      </p:sp>
      <p:sp>
        <p:nvSpPr>
          <p:cNvPr id="210" name="Line"/>
          <p:cNvSpPr/>
          <p:nvPr/>
        </p:nvSpPr>
        <p:spPr>
          <a:xfrm>
            <a:off x="4834526" y="5684790"/>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220" name="Table"/>
          <p:cNvGraphicFramePr/>
          <p:nvPr>
            <p:extLst>
              <p:ext uri="{D42A27DB-BD31-4B8C-83A1-F6EECF244321}">
                <p14:modId xmlns:p14="http://schemas.microsoft.com/office/powerpoint/2010/main" val="2139056974"/>
              </p:ext>
            </p:extLst>
          </p:nvPr>
        </p:nvGraphicFramePr>
        <p:xfrm>
          <a:off x="5397064" y="6048504"/>
          <a:ext cx="449217" cy="609600"/>
        </p:xfrm>
        <a:graphic>
          <a:graphicData uri="http://schemas.openxmlformats.org/drawingml/2006/table">
            <a:tbl>
              <a:tblPr firstRow="1">
                <a:tableStyleId>{33BA23B1-9221-436E-865A-0063620EA4FD}</a:tableStyleId>
              </a:tblPr>
              <a:tblGrid>
                <a:gridCol w="149739">
                  <a:extLst>
                    <a:ext uri="{9D8B030D-6E8A-4147-A177-3AD203B41FA5}">
                      <a16:colId xmlns:a16="http://schemas.microsoft.com/office/drawing/2014/main" val="20000"/>
                    </a:ext>
                  </a:extLst>
                </a:gridCol>
                <a:gridCol w="149739">
                  <a:extLst>
                    <a:ext uri="{9D8B030D-6E8A-4147-A177-3AD203B41FA5}">
                      <a16:colId xmlns:a16="http://schemas.microsoft.com/office/drawing/2014/main" val="20001"/>
                    </a:ext>
                  </a:extLst>
                </a:gridCol>
                <a:gridCol w="14973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221" name="Line"/>
          <p:cNvSpPr/>
          <p:nvPr/>
        </p:nvSpPr>
        <p:spPr>
          <a:xfrm>
            <a:off x="5192668" y="6195571"/>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2" name="Table"/>
          <p:cNvGraphicFramePr/>
          <p:nvPr>
            <p:extLst>
              <p:ext uri="{D42A27DB-BD31-4B8C-83A1-F6EECF244321}">
                <p14:modId xmlns:p14="http://schemas.microsoft.com/office/powerpoint/2010/main" val="2083425305"/>
              </p:ext>
            </p:extLst>
          </p:nvPr>
        </p:nvGraphicFramePr>
        <p:xfrm>
          <a:off x="4834526" y="6048309"/>
          <a:ext cx="299356" cy="6096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3" name="Use headers, colors, and/or backgrounds to separate or group together sections."/>
          <p:cNvSpPr txBox="1"/>
          <p:nvPr/>
        </p:nvSpPr>
        <p:spPr>
          <a:xfrm>
            <a:off x="6109463" y="6049232"/>
            <a:ext cx="3033146" cy="3323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1 + 2</a:t>
            </a:r>
            <a:r>
              <a:rPr lang="en-US" b="0" dirty="0">
                <a:solidFill>
                  <a:srgbClr val="000000"/>
                </a:solidFill>
              </a:rPr>
              <a:t>] – create a new column based on an expression.</a:t>
            </a:r>
          </a:p>
        </p:txBody>
      </p:sp>
      <p:sp>
        <p:nvSpPr>
          <p:cNvPr id="224" name="Use headers, colors, and/or backgrounds to separate or group together sections."/>
          <p:cNvSpPr txBox="1"/>
          <p:nvPr/>
        </p:nvSpPr>
        <p:spPr>
          <a:xfrm>
            <a:off x="10957082" y="5895713"/>
            <a:ext cx="2763316" cy="66479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dirty="0" err="1">
                <a:solidFill>
                  <a:srgbClr val="000000"/>
                </a:solidFill>
                <a:cs typeface="Helvetica" panose="020B0604020202020204" pitchFamily="34" charset="0"/>
              </a:rPr>
              <a:t>setorder</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dt, a,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b</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 reorder a data.table according to specified columns. Prefix column names with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for descending order.</a:t>
            </a:r>
          </a:p>
        </p:txBody>
      </p:sp>
      <p:graphicFrame>
        <p:nvGraphicFramePr>
          <p:cNvPr id="225" name="Table"/>
          <p:cNvGraphicFramePr/>
          <p:nvPr>
            <p:extLst>
              <p:ext uri="{D42A27DB-BD31-4B8C-83A1-F6EECF244321}">
                <p14:modId xmlns:p14="http://schemas.microsoft.com/office/powerpoint/2010/main" val="3638232702"/>
              </p:ext>
            </p:extLst>
          </p:nvPr>
        </p:nvGraphicFramePr>
        <p:xfrm>
          <a:off x="10178740" y="5899522"/>
          <a:ext cx="4536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6" name="Line"/>
          <p:cNvSpPr/>
          <p:nvPr/>
        </p:nvSpPr>
        <p:spPr>
          <a:xfrm>
            <a:off x="9948971" y="6048712"/>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7" name="Table"/>
          <p:cNvGraphicFramePr/>
          <p:nvPr>
            <p:extLst>
              <p:ext uri="{D42A27DB-BD31-4B8C-83A1-F6EECF244321}">
                <p14:modId xmlns:p14="http://schemas.microsoft.com/office/powerpoint/2010/main" val="798183586"/>
              </p:ext>
            </p:extLst>
          </p:nvPr>
        </p:nvGraphicFramePr>
        <p:xfrm>
          <a:off x="9357554" y="589326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b="1" dirty="0"/>
                        <a:t>a</a:t>
                      </a:r>
                      <a:endParaRPr b="1"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8" name="Rektangel 227"/>
          <p:cNvSpPr/>
          <p:nvPr/>
        </p:nvSpPr>
        <p:spPr>
          <a:xfrm>
            <a:off x="9357554" y="5560638"/>
            <a:ext cx="749564" cy="276999"/>
          </a:xfrm>
          <a:prstGeom prst="rect">
            <a:avLst/>
          </a:prstGeom>
        </p:spPr>
        <p:txBody>
          <a:bodyPr wrap="none" lIns="0">
            <a:spAutoFit/>
          </a:bodyPr>
          <a:lstStyle/>
          <a:p>
            <a:pPr lvl="1" indent="0"/>
            <a:r>
              <a:rPr lang="da-DK" dirty="0"/>
              <a:t>REORDER</a:t>
            </a:r>
          </a:p>
        </p:txBody>
      </p:sp>
      <p:sp>
        <p:nvSpPr>
          <p:cNvPr id="229" name="Line"/>
          <p:cNvSpPr/>
          <p:nvPr/>
        </p:nvSpPr>
        <p:spPr>
          <a:xfrm flipV="1">
            <a:off x="9357554" y="554142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30" name="Use headers, colors, and/or backgrounds to separate or group together sections."/>
          <p:cNvSpPr txBox="1"/>
          <p:nvPr/>
        </p:nvSpPr>
        <p:spPr>
          <a:xfrm>
            <a:off x="10957082" y="7116486"/>
            <a:ext cx="2763316" cy="4985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dirty="0">
                <a:solidFill>
                  <a:srgbClr val="000000"/>
                </a:solidFill>
              </a:rPr>
              <a:t>unique(</a:t>
            </a:r>
            <a:r>
              <a:rPr lang="en-US" b="0" dirty="0" err="1">
                <a:solidFill>
                  <a:srgbClr val="000000"/>
                </a:solidFill>
              </a:rPr>
              <a:t>dt</a:t>
            </a:r>
            <a:r>
              <a:rPr lang="en-US" b="0" dirty="0">
                <a:solidFill>
                  <a:srgbClr val="000000"/>
                </a:solidFill>
              </a:rPr>
              <a:t>, by = c("a", "b")</a:t>
            </a:r>
            <a:r>
              <a:rPr lang="en-US" dirty="0">
                <a:solidFill>
                  <a:srgbClr val="000000"/>
                </a:solidFill>
              </a:rPr>
              <a:t>)</a:t>
            </a:r>
            <a:r>
              <a:rPr lang="en-US" b="0" dirty="0">
                <a:solidFill>
                  <a:srgbClr val="000000"/>
                </a:solidFill>
              </a:rPr>
              <a:t> – extract unique rows based on columns specified in “by”. Leave out “by” to use all columns.</a:t>
            </a:r>
          </a:p>
        </p:txBody>
      </p:sp>
      <p:graphicFrame>
        <p:nvGraphicFramePr>
          <p:cNvPr id="231" name="Table"/>
          <p:cNvGraphicFramePr/>
          <p:nvPr>
            <p:extLst>
              <p:ext uri="{D42A27DB-BD31-4B8C-83A1-F6EECF244321}">
                <p14:modId xmlns:p14="http://schemas.microsoft.com/office/powerpoint/2010/main" val="701060044"/>
              </p:ext>
            </p:extLst>
          </p:nvPr>
        </p:nvGraphicFramePr>
        <p:xfrm>
          <a:off x="10156338" y="7154002"/>
          <a:ext cx="4536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32" name="Line"/>
          <p:cNvSpPr/>
          <p:nvPr/>
        </p:nvSpPr>
        <p:spPr>
          <a:xfrm>
            <a:off x="9928849" y="731161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3" name="Table"/>
          <p:cNvGraphicFramePr/>
          <p:nvPr>
            <p:extLst>
              <p:ext uri="{D42A27DB-BD31-4B8C-83A1-F6EECF244321}">
                <p14:modId xmlns:p14="http://schemas.microsoft.com/office/powerpoint/2010/main" val="2741037434"/>
              </p:ext>
            </p:extLst>
          </p:nvPr>
        </p:nvGraphicFramePr>
        <p:xfrm>
          <a:off x="9357554" y="7154003"/>
          <a:ext cx="453600" cy="7620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234" name="Rektangel 233"/>
          <p:cNvSpPr/>
          <p:nvPr/>
        </p:nvSpPr>
        <p:spPr>
          <a:xfrm>
            <a:off x="9357554" y="6826144"/>
            <a:ext cx="1078180" cy="276999"/>
          </a:xfrm>
          <a:prstGeom prst="rect">
            <a:avLst/>
          </a:prstGeom>
        </p:spPr>
        <p:txBody>
          <a:bodyPr wrap="none" lIns="0">
            <a:spAutoFit/>
          </a:bodyPr>
          <a:lstStyle/>
          <a:p>
            <a:pPr lvl="1" indent="0"/>
            <a:r>
              <a:rPr lang="da-DK" dirty="0"/>
              <a:t>UNIQUE ROWS</a:t>
            </a:r>
          </a:p>
        </p:txBody>
      </p:sp>
      <p:sp>
        <p:nvSpPr>
          <p:cNvPr id="235" name="Line"/>
          <p:cNvSpPr/>
          <p:nvPr/>
        </p:nvSpPr>
        <p:spPr>
          <a:xfrm>
            <a:off x="9357554" y="6808259"/>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37" name="Line"/>
          <p:cNvSpPr/>
          <p:nvPr/>
        </p:nvSpPr>
        <p:spPr>
          <a:xfrm>
            <a:off x="5205368" y="7153214"/>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8" name="Table"/>
          <p:cNvGraphicFramePr/>
          <p:nvPr>
            <p:extLst>
              <p:ext uri="{D42A27DB-BD31-4B8C-83A1-F6EECF244321}">
                <p14:modId xmlns:p14="http://schemas.microsoft.com/office/powerpoint/2010/main" val="4231820847"/>
              </p:ext>
            </p:extLst>
          </p:nvPr>
        </p:nvGraphicFramePr>
        <p:xfrm>
          <a:off x="4834526" y="7001444"/>
          <a:ext cx="299356" cy="6096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39" name="Use headers, colors, and/or backgrounds to separate or group together sections."/>
          <p:cNvSpPr txBox="1"/>
          <p:nvPr/>
        </p:nvSpPr>
        <p:spPr>
          <a:xfrm>
            <a:off x="6109463" y="7003318"/>
            <a:ext cx="3045062" cy="70326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119571"/>
                </a:solidFill>
              </a:rPr>
              <a:t>a == 1</a:t>
            </a:r>
            <a:r>
              <a:rPr lang="en-US" dirty="0">
                <a:solidFill>
                  <a:srgbClr val="000000"/>
                </a:solidFill>
              </a:rPr>
              <a:t>, </a:t>
            </a:r>
            <a:r>
              <a:rPr lang="en-US" dirty="0">
                <a:solidFill>
                  <a:srgbClr val="167CC5"/>
                </a:solidFill>
              </a:rPr>
              <a:t>c := 1 + 2</a:t>
            </a:r>
            <a:r>
              <a:rPr lang="en-US" b="0" dirty="0">
                <a:solidFill>
                  <a:srgbClr val="000000"/>
                </a:solidFill>
              </a:rPr>
              <a:t>] – create a new column based on an expression but only for a subset of rows.</a:t>
            </a:r>
            <a:endParaRPr lang="en-US" dirty="0"/>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dirty="0"/>
          </a:p>
        </p:txBody>
      </p:sp>
      <p:graphicFrame>
        <p:nvGraphicFramePr>
          <p:cNvPr id="247" name="Table"/>
          <p:cNvGraphicFramePr/>
          <p:nvPr>
            <p:extLst>
              <p:ext uri="{D42A27DB-BD31-4B8C-83A1-F6EECF244321}">
                <p14:modId xmlns:p14="http://schemas.microsoft.com/office/powerpoint/2010/main" val="650253575"/>
              </p:ext>
            </p:extLst>
          </p:nvPr>
        </p:nvGraphicFramePr>
        <p:xfrm>
          <a:off x="5527040" y="4575756"/>
          <a:ext cx="154319" cy="304800"/>
        </p:xfrm>
        <a:graphic>
          <a:graphicData uri="http://schemas.openxmlformats.org/drawingml/2006/table">
            <a:tbl>
              <a:tblPr firstRow="1">
                <a:tableStyleId>{33BA23B1-9221-436E-865A-0063620EA4FD}</a:tableStyleId>
              </a:tblPr>
              <a:tblGrid>
                <a:gridCol w="154319">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248" name="Line"/>
          <p:cNvSpPr/>
          <p:nvPr/>
        </p:nvSpPr>
        <p:spPr>
          <a:xfrm>
            <a:off x="5340942" y="4725185"/>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49" name="Table"/>
          <p:cNvGraphicFramePr/>
          <p:nvPr>
            <p:extLst>
              <p:ext uri="{D42A27DB-BD31-4B8C-83A1-F6EECF244321}">
                <p14:modId xmlns:p14="http://schemas.microsoft.com/office/powerpoint/2010/main" val="404045723"/>
              </p:ext>
            </p:extLst>
          </p:nvPr>
        </p:nvGraphicFramePr>
        <p:xfrm>
          <a:off x="4834526" y="4574631"/>
          <a:ext cx="462537" cy="609600"/>
        </p:xfrm>
        <a:graphic>
          <a:graphicData uri="http://schemas.openxmlformats.org/drawingml/2006/table">
            <a:tbl>
              <a:tblPr firstRow="1">
                <a:tableStyleId>{33BA23B1-9221-436E-865A-0063620EA4FD}</a:tableStyleId>
              </a:tblPr>
              <a:tblGrid>
                <a:gridCol w="154179">
                  <a:extLst>
                    <a:ext uri="{9D8B030D-6E8A-4147-A177-3AD203B41FA5}">
                      <a16:colId xmlns:a16="http://schemas.microsoft.com/office/drawing/2014/main" val="20000"/>
                    </a:ext>
                  </a:extLst>
                </a:gridCol>
                <a:gridCol w="154179">
                  <a:extLst>
                    <a:ext uri="{9D8B030D-6E8A-4147-A177-3AD203B41FA5}">
                      <a16:colId xmlns:a16="http://schemas.microsoft.com/office/drawing/2014/main" val="20001"/>
                    </a:ext>
                  </a:extLst>
                </a:gridCol>
                <a:gridCol w="15417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53" name="Rektangel 252"/>
          <p:cNvSpPr/>
          <p:nvPr/>
        </p:nvSpPr>
        <p:spPr>
          <a:xfrm>
            <a:off x="4834526" y="4192366"/>
            <a:ext cx="911468" cy="276999"/>
          </a:xfrm>
          <a:prstGeom prst="rect">
            <a:avLst/>
          </a:prstGeom>
        </p:spPr>
        <p:txBody>
          <a:bodyPr wrap="none" lIns="0">
            <a:spAutoFit/>
          </a:bodyPr>
          <a:lstStyle/>
          <a:p>
            <a:pPr lvl="1" indent="0"/>
            <a:r>
              <a:rPr lang="da-DK" dirty="0"/>
              <a:t>SUMMARIZE</a:t>
            </a:r>
          </a:p>
        </p:txBody>
      </p:sp>
      <p:graphicFrame>
        <p:nvGraphicFramePr>
          <p:cNvPr id="236" name="Table"/>
          <p:cNvGraphicFramePr/>
          <p:nvPr>
            <p:extLst>
              <p:ext uri="{D42A27DB-BD31-4B8C-83A1-F6EECF244321}">
                <p14:modId xmlns:p14="http://schemas.microsoft.com/office/powerpoint/2010/main" val="916228231"/>
              </p:ext>
            </p:extLst>
          </p:nvPr>
        </p:nvGraphicFramePr>
        <p:xfrm>
          <a:off x="5406468" y="6998670"/>
          <a:ext cx="487625"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49225">
                  <a:extLst>
                    <a:ext uri="{9D8B030D-6E8A-4147-A177-3AD203B41FA5}">
                      <a16:colId xmlns:a16="http://schemas.microsoft.com/office/drawing/2014/main" val="20001"/>
                    </a:ext>
                  </a:extLst>
                </a:gridCol>
                <a:gridCol w="187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3" name="Rektangel 2"/>
          <p:cNvSpPr/>
          <p:nvPr/>
        </p:nvSpPr>
        <p:spPr>
          <a:xfrm>
            <a:off x="9357554" y="8096431"/>
            <a:ext cx="4320000" cy="590931"/>
          </a:xfrm>
          <a:prstGeom prst="rect">
            <a:avLst/>
          </a:prstGeom>
        </p:spPr>
        <p:txBody>
          <a:bodyPr wrap="square" lIns="0" rIns="0">
            <a:spAutoFit/>
          </a:bodyPr>
          <a:lstStyle/>
          <a:p>
            <a:pPr lvl="1" indent="0">
              <a:lnSpc>
                <a:spcPct val="90000"/>
              </a:lnSpc>
            </a:pPr>
            <a:r>
              <a:rPr lang="en-US" dirty="0" err="1">
                <a:solidFill>
                  <a:srgbClr val="000000"/>
                </a:solidFill>
              </a:rPr>
              <a:t>uniqueN</a:t>
            </a:r>
            <a:r>
              <a:rPr lang="en-US" dirty="0">
                <a:solidFill>
                  <a:srgbClr val="000000"/>
                </a:solidFill>
              </a:rPr>
              <a:t>(</a:t>
            </a:r>
            <a:r>
              <a:rPr lang="en-US" b="0" dirty="0" err="1">
                <a:solidFill>
                  <a:srgbClr val="000000"/>
                </a:solidFill>
              </a:rPr>
              <a:t>dt</a:t>
            </a:r>
            <a:r>
              <a:rPr lang="en-US" b="0" dirty="0">
                <a:solidFill>
                  <a:srgbClr val="000000"/>
                </a:solidFill>
              </a:rPr>
              <a:t>, by = c("a", "b")</a:t>
            </a:r>
            <a:r>
              <a:rPr lang="en-US" dirty="0">
                <a:solidFill>
                  <a:srgbClr val="000000"/>
                </a:solidFill>
              </a:rPr>
              <a:t>)</a:t>
            </a:r>
            <a:r>
              <a:rPr lang="en-US" b="0" dirty="0">
                <a:solidFill>
                  <a:srgbClr val="000000"/>
                </a:solidFill>
              </a:rPr>
              <a:t> – return the number of unique rows based on columns specified in “by”. Leave out “by” to use all columns. </a:t>
            </a:r>
          </a:p>
        </p:txBody>
      </p:sp>
      <p:pic>
        <p:nvPicPr>
          <p:cNvPr id="84" name="Graphic 83">
            <a:extLst>
              <a:ext uri="{FF2B5EF4-FFF2-40B4-BE49-F238E27FC236}">
                <a16:creationId xmlns:a16="http://schemas.microsoft.com/office/drawing/2014/main" id="{43CC6773-1267-9A43-98DD-0FDDAB5749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
        <p:nvSpPr>
          <p:cNvPr id="92" name="Line">
            <a:extLst>
              <a:ext uri="{FF2B5EF4-FFF2-40B4-BE49-F238E27FC236}">
                <a16:creationId xmlns:a16="http://schemas.microsoft.com/office/drawing/2014/main" id="{D1B8FF3B-6C57-DF4D-B3E5-95B25814611A}"/>
              </a:ext>
            </a:extLst>
          </p:cNvPr>
          <p:cNvSpPr/>
          <p:nvPr/>
        </p:nvSpPr>
        <p:spPr>
          <a:xfrm flipV="1">
            <a:off x="4834525" y="7981457"/>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93" name="Layout Suggestions">
            <a:extLst>
              <a:ext uri="{FF2B5EF4-FFF2-40B4-BE49-F238E27FC236}">
                <a16:creationId xmlns:a16="http://schemas.microsoft.com/office/drawing/2014/main" id="{B31B9D0D-B029-3849-95ED-A6B0B6BAD9D8}"/>
              </a:ext>
            </a:extLst>
          </p:cNvPr>
          <p:cNvSpPr txBox="1"/>
          <p:nvPr/>
        </p:nvSpPr>
        <p:spPr>
          <a:xfrm>
            <a:off x="4834525" y="8071462"/>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chemeClr val="tx1">
                    <a:lumMod val="75000"/>
                  </a:schemeClr>
                </a:solidFill>
              </a:rPr>
              <a:t>Group according to </a:t>
            </a:r>
            <a:r>
              <a:rPr lang="en-US" dirty="0">
                <a:solidFill>
                  <a:srgbClr val="B74919"/>
                </a:solidFill>
              </a:rPr>
              <a:t>by</a:t>
            </a:r>
          </a:p>
        </p:txBody>
      </p:sp>
      <p:graphicFrame>
        <p:nvGraphicFramePr>
          <p:cNvPr id="94" name="Table">
            <a:extLst>
              <a:ext uri="{FF2B5EF4-FFF2-40B4-BE49-F238E27FC236}">
                <a16:creationId xmlns:a16="http://schemas.microsoft.com/office/drawing/2014/main" id="{79B945F6-A997-F048-867C-9D072ADC99E9}"/>
              </a:ext>
            </a:extLst>
          </p:cNvPr>
          <p:cNvGraphicFramePr/>
          <p:nvPr>
            <p:extLst>
              <p:ext uri="{D42A27DB-BD31-4B8C-83A1-F6EECF244321}">
                <p14:modId xmlns:p14="http://schemas.microsoft.com/office/powerpoint/2010/main" val="2752211191"/>
              </p:ext>
            </p:extLst>
          </p:nvPr>
        </p:nvGraphicFramePr>
        <p:xfrm>
          <a:off x="5541596" y="8572285"/>
          <a:ext cx="453600" cy="4572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bl>
          </a:graphicData>
        </a:graphic>
      </p:graphicFrame>
      <p:sp>
        <p:nvSpPr>
          <p:cNvPr id="95" name="Line">
            <a:extLst>
              <a:ext uri="{FF2B5EF4-FFF2-40B4-BE49-F238E27FC236}">
                <a16:creationId xmlns:a16="http://schemas.microsoft.com/office/drawing/2014/main" id="{2DABAA71-5B01-564B-ADCF-5D1C5CF0E04A}"/>
              </a:ext>
            </a:extLst>
          </p:cNvPr>
          <p:cNvSpPr/>
          <p:nvPr/>
        </p:nvSpPr>
        <p:spPr>
          <a:xfrm>
            <a:off x="5355353" y="8723388"/>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96" name="Table">
            <a:extLst>
              <a:ext uri="{FF2B5EF4-FFF2-40B4-BE49-F238E27FC236}">
                <a16:creationId xmlns:a16="http://schemas.microsoft.com/office/drawing/2014/main" id="{9BF9812C-594F-2649-8AB7-B2CB5A718183}"/>
              </a:ext>
            </a:extLst>
          </p:cNvPr>
          <p:cNvGraphicFramePr/>
          <p:nvPr>
            <p:extLst>
              <p:ext uri="{D42A27DB-BD31-4B8C-83A1-F6EECF244321}">
                <p14:modId xmlns:p14="http://schemas.microsoft.com/office/powerpoint/2010/main" val="292706683"/>
              </p:ext>
            </p:extLst>
          </p:nvPr>
        </p:nvGraphicFramePr>
        <p:xfrm>
          <a:off x="4834525" y="8573668"/>
          <a:ext cx="453600" cy="1066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5"/>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6"/>
                  </a:ext>
                </a:extLst>
              </a:tr>
            </a:tbl>
          </a:graphicData>
        </a:graphic>
      </p:graphicFrame>
      <p:graphicFrame>
        <p:nvGraphicFramePr>
          <p:cNvPr id="97" name="Tabel 3">
            <a:extLst>
              <a:ext uri="{FF2B5EF4-FFF2-40B4-BE49-F238E27FC236}">
                <a16:creationId xmlns:a16="http://schemas.microsoft.com/office/drawing/2014/main" id="{443F8848-7FD4-6848-A08D-A03EE8956F06}"/>
              </a:ext>
            </a:extLst>
          </p:cNvPr>
          <p:cNvGraphicFramePr>
            <a:graphicFrameLocks noGrp="1"/>
          </p:cNvGraphicFramePr>
          <p:nvPr>
            <p:extLst>
              <p:ext uri="{D42A27DB-BD31-4B8C-83A1-F6EECF244321}">
                <p14:modId xmlns:p14="http://schemas.microsoft.com/office/powerpoint/2010/main" val="84756509"/>
              </p:ext>
            </p:extLst>
          </p:nvPr>
        </p:nvGraphicFramePr>
        <p:xfrm>
          <a:off x="5426367" y="9051157"/>
          <a:ext cx="453600" cy="304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1"/>
                  </a:ext>
                </a:extLst>
              </a:tr>
            </a:tbl>
          </a:graphicData>
        </a:graphic>
      </p:graphicFrame>
      <p:graphicFrame>
        <p:nvGraphicFramePr>
          <p:cNvPr id="98" name="Tabel 4">
            <a:extLst>
              <a:ext uri="{FF2B5EF4-FFF2-40B4-BE49-F238E27FC236}">
                <a16:creationId xmlns:a16="http://schemas.microsoft.com/office/drawing/2014/main" id="{B1606D4E-6C79-CA4E-8B89-B6BEB98D4D8D}"/>
              </a:ext>
            </a:extLst>
          </p:cNvPr>
          <p:cNvGraphicFramePr>
            <a:graphicFrameLocks noGrp="1"/>
          </p:cNvGraphicFramePr>
          <p:nvPr>
            <p:extLst>
              <p:ext uri="{D42A27DB-BD31-4B8C-83A1-F6EECF244321}">
                <p14:modId xmlns:p14="http://schemas.microsoft.com/office/powerpoint/2010/main" val="423351732"/>
              </p:ext>
            </p:extLst>
          </p:nvPr>
        </p:nvGraphicFramePr>
        <p:xfrm>
          <a:off x="5580383" y="9384514"/>
          <a:ext cx="453600" cy="304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45591">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1"/>
                  </a:ext>
                </a:extLst>
              </a:tr>
            </a:tbl>
          </a:graphicData>
        </a:graphic>
      </p:graphicFrame>
      <p:sp>
        <p:nvSpPr>
          <p:cNvPr id="99" name="Line">
            <a:extLst>
              <a:ext uri="{FF2B5EF4-FFF2-40B4-BE49-F238E27FC236}">
                <a16:creationId xmlns:a16="http://schemas.microsoft.com/office/drawing/2014/main" id="{A0C1E1A8-344F-B842-A209-E7720244B819}"/>
              </a:ext>
            </a:extLst>
          </p:cNvPr>
          <p:cNvSpPr/>
          <p:nvPr/>
        </p:nvSpPr>
        <p:spPr>
          <a:xfrm>
            <a:off x="6041833" y="872789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00" name="Table">
            <a:extLst>
              <a:ext uri="{FF2B5EF4-FFF2-40B4-BE49-F238E27FC236}">
                <a16:creationId xmlns:a16="http://schemas.microsoft.com/office/drawing/2014/main" id="{542333FA-63C1-CB4A-BBB5-22C50E8B3306}"/>
              </a:ext>
            </a:extLst>
          </p:cNvPr>
          <p:cNvGraphicFramePr/>
          <p:nvPr>
            <p:extLst>
              <p:ext uri="{D42A27DB-BD31-4B8C-83A1-F6EECF244321}">
                <p14:modId xmlns:p14="http://schemas.microsoft.com/office/powerpoint/2010/main" val="3731715615"/>
              </p:ext>
            </p:extLst>
          </p:nvPr>
        </p:nvGraphicFramePr>
        <p:xfrm>
          <a:off x="6218395" y="857173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3"/>
                  </a:ext>
                </a:extLst>
              </a:tr>
            </a:tbl>
          </a:graphicData>
        </a:graphic>
      </p:graphicFrame>
      <p:sp>
        <p:nvSpPr>
          <p:cNvPr id="101" name="Use headers, colors, and/or backgrounds to separate or group together sections.">
            <a:extLst>
              <a:ext uri="{FF2B5EF4-FFF2-40B4-BE49-F238E27FC236}">
                <a16:creationId xmlns:a16="http://schemas.microsoft.com/office/drawing/2014/main" id="{98E8719E-5D47-0E45-9466-14965AD66E5B}"/>
              </a:ext>
            </a:extLst>
          </p:cNvPr>
          <p:cNvSpPr txBox="1"/>
          <p:nvPr/>
        </p:nvSpPr>
        <p:spPr>
          <a:xfrm>
            <a:off x="6822303" y="8579408"/>
            <a:ext cx="2332222" cy="10484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 </a:t>
            </a:r>
            <a:r>
              <a:rPr lang="en-US" b="0" dirty="0">
                <a:solidFill>
                  <a:srgbClr val="206DA5"/>
                </a:solidFill>
              </a:rPr>
              <a:t>j</a:t>
            </a:r>
            <a:r>
              <a:rPr lang="en-US" b="0" dirty="0">
                <a:solidFill>
                  <a:srgbClr val="000000"/>
                </a:solidFill>
              </a:rPr>
              <a:t>, </a:t>
            </a:r>
            <a:r>
              <a:rPr lang="en-US" dirty="0">
                <a:solidFill>
                  <a:srgbClr val="B74919"/>
                </a:solidFill>
              </a:rPr>
              <a:t>by = .(a)</a:t>
            </a:r>
            <a:r>
              <a:rPr lang="en-US" b="0" dirty="0">
                <a:solidFill>
                  <a:srgbClr val="000000"/>
                </a:solidFill>
              </a:rPr>
              <a:t>] – group rows by values in specified column(s)</a:t>
            </a:r>
            <a:r>
              <a:rPr lang="en-US" b="0" dirty="0">
                <a:solidFill>
                  <a:srgbClr val="000000"/>
                </a:solidFill>
                <a:cs typeface="Arial" panose="020B0604020202020204" pitchFamily="34" charset="0"/>
              </a:rPr>
              <a:t>.</a:t>
            </a:r>
          </a:p>
          <a:p>
            <a:pPr lvl="1" indent="0">
              <a:lnSpc>
                <a:spcPct val="90000"/>
              </a:lnSpc>
            </a:pPr>
            <a:endParaRPr lang="en-US" b="0" dirty="0">
              <a:solidFill>
                <a:srgbClr val="000000"/>
              </a:solidFill>
              <a:cs typeface="Arial" panose="020B0604020202020204" pitchFamily="34" charset="0"/>
            </a:endParaRPr>
          </a:p>
          <a:p>
            <a:pPr lvl="1" indent="0">
              <a:lnSpc>
                <a:spcPct val="90000"/>
              </a:lnSpc>
            </a:pPr>
            <a:r>
              <a:rPr lang="en-US" b="0" dirty="0" err="1">
                <a:solidFill>
                  <a:srgbClr val="000000"/>
                </a:solidFill>
              </a:rPr>
              <a:t>dt</a:t>
            </a:r>
            <a:r>
              <a:rPr lang="en-US" b="0" dirty="0">
                <a:solidFill>
                  <a:srgbClr val="000000"/>
                </a:solidFill>
              </a:rPr>
              <a:t>[, </a:t>
            </a:r>
            <a:r>
              <a:rPr lang="en-US" b="0" dirty="0">
                <a:solidFill>
                  <a:srgbClr val="206DA5"/>
                </a:solidFill>
              </a:rPr>
              <a:t>j</a:t>
            </a:r>
            <a:r>
              <a:rPr lang="en-US" b="0" dirty="0">
                <a:solidFill>
                  <a:srgbClr val="000000"/>
                </a:solidFill>
              </a:rPr>
              <a:t>, </a:t>
            </a:r>
            <a:r>
              <a:rPr lang="en-US" dirty="0" err="1">
                <a:solidFill>
                  <a:srgbClr val="B74919"/>
                </a:solidFill>
              </a:rPr>
              <a:t>keyby</a:t>
            </a:r>
            <a:r>
              <a:rPr lang="en-US" dirty="0">
                <a:solidFill>
                  <a:srgbClr val="B74919"/>
                </a:solidFill>
              </a:rPr>
              <a:t> = .(a)</a:t>
            </a:r>
            <a:r>
              <a:rPr lang="en-US" b="0" dirty="0">
                <a:solidFill>
                  <a:srgbClr val="000000"/>
                </a:solidFill>
              </a:rPr>
              <a:t>] – </a:t>
            </a:r>
            <a:r>
              <a:rPr lang="en-US" b="0" dirty="0">
                <a:solidFill>
                  <a:srgbClr val="000000"/>
                </a:solidFill>
                <a:cs typeface="Arial" panose="020B0604020202020204" pitchFamily="34" charset="0"/>
              </a:rPr>
              <a:t>group </a:t>
            </a:r>
            <a:r>
              <a:rPr lang="en-US" b="0" i="1" dirty="0">
                <a:solidFill>
                  <a:srgbClr val="000000"/>
                </a:solidFill>
                <a:cs typeface="Arial" panose="020B0604020202020204" pitchFamily="34" charset="0"/>
              </a:rPr>
              <a:t>and simultaneously sort</a:t>
            </a:r>
            <a:r>
              <a:rPr lang="en-US" b="0" dirty="0">
                <a:solidFill>
                  <a:srgbClr val="000000"/>
                </a:solidFill>
                <a:cs typeface="Arial" panose="020B0604020202020204" pitchFamily="34" charset="0"/>
              </a:rPr>
              <a:t> rows according to values in specified column(s).</a:t>
            </a:r>
            <a:endParaRPr lang="en-US" b="0" dirty="0">
              <a:solidFill>
                <a:srgbClr val="000000"/>
              </a:solidFill>
            </a:endParaRPr>
          </a:p>
        </p:txBody>
      </p:sp>
      <p:sp>
        <p:nvSpPr>
          <p:cNvPr id="102" name="Line">
            <a:extLst>
              <a:ext uri="{FF2B5EF4-FFF2-40B4-BE49-F238E27FC236}">
                <a16:creationId xmlns:a16="http://schemas.microsoft.com/office/drawing/2014/main" id="{6F914470-B6DA-2345-9E90-BF891DAB8549}"/>
              </a:ext>
            </a:extLst>
          </p:cNvPr>
          <p:cNvSpPr/>
          <p:nvPr/>
        </p:nvSpPr>
        <p:spPr>
          <a:xfrm>
            <a:off x="9357554" y="3668893"/>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03" name="Useful Elements">
            <a:extLst>
              <a:ext uri="{FF2B5EF4-FFF2-40B4-BE49-F238E27FC236}">
                <a16:creationId xmlns:a16="http://schemas.microsoft.com/office/drawing/2014/main" id="{DD34CE4D-5E1C-004A-9859-97898C186D20}"/>
              </a:ext>
            </a:extLst>
          </p:cNvPr>
          <p:cNvSpPr txBox="1"/>
          <p:nvPr/>
        </p:nvSpPr>
        <p:spPr>
          <a:xfrm>
            <a:off x="9357554" y="3778735"/>
            <a:ext cx="3858010"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Chaining</a:t>
            </a:r>
          </a:p>
        </p:txBody>
      </p:sp>
      <p:sp>
        <p:nvSpPr>
          <p:cNvPr id="108" name="Use headers, colors, and/or backgrounds to separate or group together sections.">
            <a:extLst>
              <a:ext uri="{FF2B5EF4-FFF2-40B4-BE49-F238E27FC236}">
                <a16:creationId xmlns:a16="http://schemas.microsoft.com/office/drawing/2014/main" id="{33A98CA9-3C1F-4C42-AC36-FE4E87F51AF9}"/>
              </a:ext>
            </a:extLst>
          </p:cNvPr>
          <p:cNvSpPr txBox="1"/>
          <p:nvPr/>
        </p:nvSpPr>
        <p:spPr>
          <a:xfrm>
            <a:off x="9357554" y="4204015"/>
            <a:ext cx="4211596" cy="442029"/>
          </a:xfrm>
          <a:prstGeom prst="rect">
            <a:avLst/>
          </a:prstGeom>
          <a:ln w="12700">
            <a:miter lim="400000"/>
          </a:ln>
          <a:extLst>
            <a:ext uri="{C572A759-6A51-4108-AA02-DFA0A04FC94B}">
              <ma14:wrappingTextBoxFlag xmlns="" xmlns:ma14="http://schemas.microsoft.com/office/mac/drawingml/2011/main" val="1"/>
            </a:ext>
          </a:extLst>
        </p:spPr>
        <p:txBody>
          <a:bodyPr wrap="square" lIns="0" tIns="54000" rIns="0" bIns="54570">
            <a:spAutoFit/>
          </a:bodyPr>
          <a:lstStyle/>
          <a:p>
            <a:pPr lvl="1" indent="0">
              <a:lnSpc>
                <a:spcPct val="90000"/>
              </a:lnSpc>
            </a:pPr>
            <a:r>
              <a:rPr lang="en-US" dirty="0" err="1">
                <a:solidFill>
                  <a:srgbClr val="000000"/>
                </a:solidFill>
              </a:rPr>
              <a:t>dt</a:t>
            </a:r>
            <a:r>
              <a:rPr lang="en-US" dirty="0">
                <a:solidFill>
                  <a:srgbClr val="000000"/>
                </a:solidFill>
              </a:rPr>
              <a:t>[</a:t>
            </a:r>
            <a:r>
              <a:rPr lang="en-US" b="0" dirty="0">
                <a:solidFill>
                  <a:srgbClr val="000000"/>
                </a:solidFill>
              </a:rPr>
              <a:t>…</a:t>
            </a:r>
            <a:r>
              <a:rPr lang="en-US" dirty="0">
                <a:solidFill>
                  <a:srgbClr val="000000"/>
                </a:solidFill>
              </a:rPr>
              <a:t>][</a:t>
            </a:r>
            <a:r>
              <a:rPr lang="en-US" b="0" dirty="0">
                <a:solidFill>
                  <a:srgbClr val="000000"/>
                </a:solidFill>
              </a:rPr>
              <a:t>…</a:t>
            </a:r>
            <a:r>
              <a:rPr lang="en-US" dirty="0">
                <a:solidFill>
                  <a:srgbClr val="000000"/>
                </a:solidFill>
              </a:rPr>
              <a:t>] </a:t>
            </a:r>
            <a:r>
              <a:rPr lang="en-US" b="0" dirty="0">
                <a:solidFill>
                  <a:srgbClr val="000000"/>
                </a:solidFill>
              </a:rPr>
              <a:t>– perform a sequence of </a:t>
            </a:r>
            <a:r>
              <a:rPr lang="en-US" b="0" dirty="0" err="1">
                <a:solidFill>
                  <a:srgbClr val="000000"/>
                </a:solidFill>
              </a:rPr>
              <a:t>data.table</a:t>
            </a:r>
            <a:r>
              <a:rPr lang="en-US" b="0" dirty="0">
                <a:solidFill>
                  <a:srgbClr val="000000"/>
                </a:solidFill>
              </a:rPr>
              <a:t> operations by </a:t>
            </a:r>
            <a:r>
              <a:rPr lang="en-US" b="0" i="1" dirty="0">
                <a:solidFill>
                  <a:srgbClr val="000000"/>
                </a:solidFill>
              </a:rPr>
              <a:t>chaining</a:t>
            </a:r>
            <a:r>
              <a:rPr lang="en-US" b="0" dirty="0">
                <a:solidFill>
                  <a:srgbClr val="000000"/>
                </a:solidFill>
              </a:rPr>
              <a:t> multiple “[]”. </a:t>
            </a:r>
            <a:endParaRPr lang="da-DK" b="0" dirty="0">
              <a:solidFill>
                <a:srgbClr val="000000"/>
              </a:solidFill>
            </a:endParaRPr>
          </a:p>
        </p:txBody>
      </p:sp>
      <p:sp>
        <p:nvSpPr>
          <p:cNvPr id="109" name="Group">
            <a:extLst>
              <a:ext uri="{FF2B5EF4-FFF2-40B4-BE49-F238E27FC236}">
                <a16:creationId xmlns:a16="http://schemas.microsoft.com/office/drawing/2014/main" id="{7C094C0A-A0A2-C145-A656-D45E5E8ECA8E}"/>
              </a:ext>
            </a:extLst>
          </p:cNvPr>
          <p:cNvSpPr/>
          <p:nvPr/>
        </p:nvSpPr>
        <p:spPr>
          <a:xfrm>
            <a:off x="9357554" y="8870113"/>
            <a:ext cx="4320000" cy="1348679"/>
          </a:xfrm>
          <a:prstGeom prst="rect">
            <a:avLst/>
          </a:prstGeom>
          <a:gradFill flip="none" rotWithShape="1">
            <a:gsLst>
              <a:gs pos="0">
                <a:srgbClr val="F3F3F3"/>
              </a:gs>
              <a:gs pos="38000">
                <a:srgbClr val="F3F3F3"/>
              </a:gs>
              <a:gs pos="100000">
                <a:schemeClr val="bg1"/>
              </a:gs>
            </a:gsLst>
            <a:lin ang="5400000" scaled="1"/>
            <a:tileRect/>
          </a:gra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110" name="Thank you for making a new cheatsheet for R! These cheatsheets have an important job:">
            <a:extLst>
              <a:ext uri="{FF2B5EF4-FFF2-40B4-BE49-F238E27FC236}">
                <a16:creationId xmlns:a16="http://schemas.microsoft.com/office/drawing/2014/main" id="{6CD7B3C5-E6B1-2C4D-984E-697D10012176}"/>
              </a:ext>
            </a:extLst>
          </p:cNvPr>
          <p:cNvSpPr txBox="1"/>
          <p:nvPr/>
        </p:nvSpPr>
        <p:spPr>
          <a:xfrm>
            <a:off x="9513344" y="8984484"/>
            <a:ext cx="4130480" cy="11950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p>
            <a:pPr lvl="1" indent="0"/>
            <a:r>
              <a:rPr lang="da-DK" dirty="0"/>
              <a:t>* SET FUNCTIONS</a:t>
            </a:r>
          </a:p>
          <a:p>
            <a:pPr lvl="1" indent="0"/>
            <a:endParaRPr lang="en-US" b="0" dirty="0">
              <a:solidFill>
                <a:schemeClr val="tx1">
                  <a:lumMod val="75000"/>
                </a:schemeClr>
              </a:solidFill>
              <a:cs typeface="Arial" panose="020B0604020202020204" pitchFamily="34" charset="0"/>
            </a:endParaRPr>
          </a:p>
          <a:p>
            <a:pPr lvl="1" indent="0">
              <a:lnSpc>
                <a:spcPct val="90000"/>
              </a:lnSpc>
            </a:pPr>
            <a:r>
              <a:rPr lang="en-US" b="0" dirty="0" err="1">
                <a:solidFill>
                  <a:srgbClr val="000000"/>
                </a:solidFill>
                <a:cs typeface="Arial" panose="020B0604020202020204" pitchFamily="34" charset="0"/>
              </a:rPr>
              <a:t>data.table</a:t>
            </a:r>
            <a:r>
              <a:rPr lang="en-US" b="0" dirty="0">
                <a:solidFill>
                  <a:srgbClr val="000000"/>
                </a:solidFill>
                <a:cs typeface="Arial" panose="020B0604020202020204" pitchFamily="34" charset="0"/>
              </a:rPr>
              <a:t> provides a collection of functions beginning with “set”. They work without “&lt;-” to alter data.tables in place. For instance,  “</a:t>
            </a:r>
            <a:r>
              <a:rPr lang="en-US" dirty="0" err="1">
                <a:solidFill>
                  <a:srgbClr val="000000"/>
                </a:solidFill>
                <a:cs typeface="Arial" panose="020B0604020202020204" pitchFamily="34" charset="0"/>
              </a:rPr>
              <a:t>setDT</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dt</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 works like “dt &lt;- </a:t>
            </a:r>
            <a:r>
              <a:rPr lang="en-US" dirty="0" err="1">
                <a:solidFill>
                  <a:srgbClr val="000000"/>
                </a:solidFill>
                <a:cs typeface="Arial" panose="020B0604020202020204" pitchFamily="34" charset="0"/>
              </a:rPr>
              <a:t>as.data.table</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dt</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 but without creating any copies in memory.</a:t>
            </a:r>
          </a:p>
        </p:txBody>
      </p:sp>
    </p:spTree>
    <p:extLst>
      <p:ext uri="{BB962C8B-B14F-4D97-AF65-F5344CB8AC3E}">
        <p14:creationId xmlns:p14="http://schemas.microsoft.com/office/powerpoint/2010/main" val="261056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 descr="Image"/>
          <p:cNvPicPr>
            <a:picLocks noChangeAspect="1"/>
          </p:cNvPicPr>
          <p:nvPr/>
        </p:nvPicPr>
        <p:blipFill>
          <a:blip r:embed="rId3">
            <a:extLst/>
          </a:blip>
          <a:stretch>
            <a:fillRect/>
          </a:stretch>
        </p:blipFill>
        <p:spPr>
          <a:xfrm>
            <a:off x="8382283" y="-671286"/>
            <a:ext cx="5603817" cy="2992964"/>
          </a:xfrm>
          <a:prstGeom prst="rect">
            <a:avLst/>
          </a:prstGeom>
          <a:ln w="12700">
            <a:miter lim="400000"/>
          </a:ln>
        </p:spPr>
      </p:pic>
      <p:sp>
        <p:nvSpPr>
          <p:cNvPr id="187" name="Line"/>
          <p:cNvSpPr/>
          <p:nvPr/>
        </p:nvSpPr>
        <p:spPr>
          <a:xfrm flipV="1">
            <a:off x="9359106" y="1144117"/>
            <a:ext cx="2916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74" name="Line"/>
          <p:cNvSpPr/>
          <p:nvPr/>
        </p:nvSpPr>
        <p:spPr>
          <a:xfrm>
            <a:off x="241300" y="10337513"/>
            <a:ext cx="13434202" cy="1"/>
          </a:xfrm>
          <a:prstGeom prst="line">
            <a:avLst/>
          </a:prstGeom>
          <a:ln w="12700">
            <a:solidFill>
              <a:srgbClr val="5B6167"/>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da-DK" dirty="0">
                <a:solidFill>
                  <a:srgbClr val="5B6167"/>
                </a:solidFill>
                <a:hlinkClick r:id="rId4">
                  <a:extLst>
                    <a:ext uri="{A12FA001-AC4F-418D-AE19-62706E023703}">
                      <ahyp:hlinkClr xmlns:ahyp="http://schemas.microsoft.com/office/drawing/2018/hyperlinkcolor" val="tx"/>
                    </a:ext>
                  </a:extLst>
                </a:hlinkClick>
              </a:rPr>
              <a:t>CC BY SA</a:t>
            </a:r>
            <a:r>
              <a:rPr lang="da-DK" dirty="0">
                <a:solidFill>
                  <a:srgbClr val="5B6167"/>
                </a:solidFill>
              </a:rPr>
              <a:t> Erik </a:t>
            </a:r>
            <a:r>
              <a:rPr lang="da-DK" dirty="0" err="1">
                <a:solidFill>
                  <a:srgbClr val="5B6167"/>
                </a:solidFill>
              </a:rPr>
              <a:t>Petrovski</a:t>
            </a:r>
            <a:r>
              <a:rPr lang="da-DK" dirty="0">
                <a:solidFill>
                  <a:srgbClr val="5B6167"/>
                </a:solidFill>
              </a:rPr>
              <a:t> •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lang="da-DK" dirty="0">
                <a:solidFill>
                  <a:srgbClr val="5B6167"/>
                </a:solidFill>
              </a:rPr>
              <a:t> • Learn more with the </a:t>
            </a:r>
            <a:r>
              <a:rPr lang="da-DK" dirty="0" err="1">
                <a:solidFill>
                  <a:srgbClr val="5B6167"/>
                </a:solidFill>
              </a:rPr>
              <a:t>data.table</a:t>
            </a:r>
            <a:r>
              <a:rPr lang="da-DK" dirty="0">
                <a:solidFill>
                  <a:srgbClr val="5B6167"/>
                </a:solidFill>
              </a:rPr>
              <a:t> </a:t>
            </a:r>
            <a:r>
              <a:rPr lang="da-DK" dirty="0">
                <a:solidFill>
                  <a:srgbClr val="5B6167"/>
                </a:solidFill>
                <a:hlinkClick r:id="rId6">
                  <a:extLst>
                    <a:ext uri="{A12FA001-AC4F-418D-AE19-62706E023703}">
                      <ahyp:hlinkClr xmlns:ahyp="http://schemas.microsoft.com/office/drawing/2018/hyperlinkcolor" val="tx"/>
                    </a:ext>
                  </a:extLst>
                </a:hlinkClick>
              </a:rPr>
              <a:t>webpage</a:t>
            </a:r>
            <a:r>
              <a:rPr lang="da-DK" dirty="0">
                <a:solidFill>
                  <a:srgbClr val="5B6167"/>
                </a:solidFill>
              </a:rPr>
              <a:t> or </a:t>
            </a:r>
            <a:r>
              <a:rPr lang="da-DK" dirty="0">
                <a:solidFill>
                  <a:srgbClr val="5B6167"/>
                </a:solidFill>
                <a:hlinkClick r:id="rId7">
                  <a:extLst>
                    <a:ext uri="{A12FA001-AC4F-418D-AE19-62706E023703}">
                      <ahyp:hlinkClr xmlns:ahyp="http://schemas.microsoft.com/office/drawing/2018/hyperlinkcolor" val="tx"/>
                    </a:ext>
                  </a:extLst>
                </a:hlinkClick>
              </a:rPr>
              <a:t>vignette</a:t>
            </a:r>
            <a:r>
              <a:rPr lang="da-DK" dirty="0">
                <a:solidFill>
                  <a:srgbClr val="5B6167"/>
                </a:solidFill>
              </a:rPr>
              <a:t> • </a:t>
            </a:r>
            <a:r>
              <a:rPr lang="da-DK" dirty="0" err="1">
                <a:solidFill>
                  <a:srgbClr val="5B6167"/>
                </a:solidFill>
              </a:rPr>
              <a:t>data.table</a:t>
            </a:r>
            <a:r>
              <a:rPr lang="da-DK" dirty="0">
                <a:solidFill>
                  <a:srgbClr val="5B6167"/>
                </a:solidFill>
              </a:rPr>
              <a:t> version 1.11.4 • </a:t>
            </a:r>
            <a:r>
              <a:rPr lang="da-DK" dirty="0" err="1">
                <a:solidFill>
                  <a:srgbClr val="5B6167"/>
                </a:solidFill>
              </a:rPr>
              <a:t>Updated</a:t>
            </a:r>
            <a:r>
              <a:rPr lang="da-DK">
                <a:solidFill>
                  <a:srgbClr val="5B6167"/>
                </a:solidFill>
              </a:rPr>
              <a:t>: 2018-08-26</a:t>
            </a:r>
            <a:endParaRPr lang="da-DK" dirty="0">
              <a:solidFill>
                <a:srgbClr val="5B6167"/>
              </a:solidFill>
            </a:endParaRPr>
          </a:p>
        </p:txBody>
      </p:sp>
      <p:sp>
        <p:nvSpPr>
          <p:cNvPr id="2" name="Rektangel 1"/>
          <p:cNvSpPr/>
          <p:nvPr/>
        </p:nvSpPr>
        <p:spPr>
          <a:xfrm>
            <a:off x="4812083" y="1179735"/>
            <a:ext cx="339837" cy="276999"/>
          </a:xfrm>
          <a:prstGeom prst="rect">
            <a:avLst/>
          </a:prstGeom>
        </p:spPr>
        <p:txBody>
          <a:bodyPr wrap="none" lIns="0" rIns="0">
            <a:spAutoFit/>
          </a:bodyPr>
          <a:lstStyle/>
          <a:p>
            <a:pPr lvl="1" indent="0"/>
            <a:r>
              <a:rPr lang="da-DK" dirty="0"/>
              <a:t>BIND</a:t>
            </a:r>
          </a:p>
        </p:txBody>
      </p:sp>
      <p:sp>
        <p:nvSpPr>
          <p:cNvPr id="172" name="Line"/>
          <p:cNvSpPr/>
          <p:nvPr/>
        </p:nvSpPr>
        <p:spPr>
          <a:xfrm flipV="1">
            <a:off x="4812083" y="114482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86" name="Layout Suggestions"/>
          <p:cNvSpPr txBox="1"/>
          <p:nvPr/>
        </p:nvSpPr>
        <p:spPr>
          <a:xfrm>
            <a:off x="9359106" y="1240472"/>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.SD</a:t>
            </a:r>
          </a:p>
        </p:txBody>
      </p:sp>
      <p:sp>
        <p:nvSpPr>
          <p:cNvPr id="88" name="Line"/>
          <p:cNvSpPr/>
          <p:nvPr/>
        </p:nvSpPr>
        <p:spPr>
          <a:xfrm>
            <a:off x="290230" y="3486498"/>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89" name="Logistics"/>
          <p:cNvSpPr txBox="1"/>
          <p:nvPr/>
        </p:nvSpPr>
        <p:spPr>
          <a:xfrm>
            <a:off x="290230" y="3578135"/>
            <a:ext cx="2816477" cy="340029"/>
          </a:xfrm>
          <a:prstGeom prst="rect">
            <a:avLst/>
          </a:prstGeom>
          <a:ln w="12700">
            <a:miter lim="400000"/>
          </a:ln>
          <a:extLst>
            <a:ext uri="{C572A759-6A51-4108-AA02-DFA0A04FC94B}">
              <ma14:wrappingTextBoxFlag xmlns="" xmlns:ma14="http://schemas.microsoft.com/office/mac/drawingml/2011/main"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Combine </a:t>
            </a:r>
            <a:r>
              <a:rPr lang="en-US" dirty="0" err="1">
                <a:solidFill>
                  <a:srgbClr val="393939"/>
                </a:solidFill>
              </a:rPr>
              <a:t>data.tables</a:t>
            </a:r>
            <a:endParaRPr lang="en-US" dirty="0">
              <a:solidFill>
                <a:srgbClr val="393939"/>
              </a:solidFill>
            </a:endParaRPr>
          </a:p>
        </p:txBody>
      </p:sp>
      <p:sp>
        <p:nvSpPr>
          <p:cNvPr id="90" name="Use headers, colors, and/or backgrounds to separate or group together sections."/>
          <p:cNvSpPr txBox="1"/>
          <p:nvPr/>
        </p:nvSpPr>
        <p:spPr>
          <a:xfrm>
            <a:off x="2217201" y="4459938"/>
            <a:ext cx="2386445" cy="77500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 = .(b = y)</a:t>
            </a:r>
            <a:r>
              <a:rPr lang="en-US" b="0" dirty="0">
                <a:solidFill>
                  <a:srgbClr val="000000"/>
                </a:solidFill>
              </a:rPr>
              <a:t>] – join two data.tables based on rows with equal values. </a:t>
            </a:r>
            <a:r>
              <a:rPr lang="en-US" b="0" dirty="0">
                <a:solidFill>
                  <a:srgbClr val="5B6167"/>
                </a:solidFill>
              </a:rPr>
              <a:t>You can leave out “on” if keys are already set.</a:t>
            </a:r>
          </a:p>
        </p:txBody>
      </p:sp>
      <p:graphicFrame>
        <p:nvGraphicFramePr>
          <p:cNvPr id="93" name="Table"/>
          <p:cNvGraphicFramePr/>
          <p:nvPr>
            <p:extLst>
              <p:ext uri="{D42A27DB-BD31-4B8C-83A1-F6EECF244321}">
                <p14:modId xmlns:p14="http://schemas.microsoft.com/office/powerpoint/2010/main" val="2722984390"/>
              </p:ext>
            </p:extLst>
          </p:nvPr>
        </p:nvGraphicFramePr>
        <p:xfrm>
          <a:off x="290230" y="4457837"/>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98" name="Rektangel 97"/>
          <p:cNvSpPr/>
          <p:nvPr/>
        </p:nvSpPr>
        <p:spPr>
          <a:xfrm>
            <a:off x="290230" y="4114434"/>
            <a:ext cx="333425" cy="276999"/>
          </a:xfrm>
          <a:prstGeom prst="rect">
            <a:avLst/>
          </a:prstGeom>
        </p:spPr>
        <p:txBody>
          <a:bodyPr wrap="none" lIns="0" rIns="0">
            <a:spAutoFit/>
          </a:bodyPr>
          <a:lstStyle/>
          <a:p>
            <a:pPr lvl="1" indent="0"/>
            <a:r>
              <a:rPr lang="da-DK" dirty="0"/>
              <a:t>JOIN</a:t>
            </a:r>
          </a:p>
        </p:txBody>
      </p:sp>
      <p:sp>
        <p:nvSpPr>
          <p:cNvPr id="99" name="Line"/>
          <p:cNvSpPr/>
          <p:nvPr/>
        </p:nvSpPr>
        <p:spPr>
          <a:xfrm flipV="1">
            <a:off x="290230" y="4092326"/>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0" name="Line"/>
          <p:cNvSpPr/>
          <p:nvPr/>
        </p:nvSpPr>
        <p:spPr>
          <a:xfrm>
            <a:off x="290230" y="6375032"/>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1" name="Rektangel 100"/>
          <p:cNvSpPr/>
          <p:nvPr/>
        </p:nvSpPr>
        <p:spPr>
          <a:xfrm>
            <a:off x="290230" y="6397103"/>
            <a:ext cx="971420" cy="276999"/>
          </a:xfrm>
          <a:prstGeom prst="rect">
            <a:avLst/>
          </a:prstGeom>
        </p:spPr>
        <p:txBody>
          <a:bodyPr wrap="none" lIns="0" rIns="0">
            <a:spAutoFit/>
          </a:bodyPr>
          <a:lstStyle/>
          <a:p>
            <a:pPr lvl="1" indent="0"/>
            <a:r>
              <a:rPr lang="da-DK" dirty="0"/>
              <a:t>ROLLING JOIN</a:t>
            </a:r>
          </a:p>
        </p:txBody>
      </p:sp>
      <p:graphicFrame>
        <p:nvGraphicFramePr>
          <p:cNvPr id="102" name="Table"/>
          <p:cNvGraphicFramePr/>
          <p:nvPr>
            <p:extLst>
              <p:ext uri="{D42A27DB-BD31-4B8C-83A1-F6EECF244321}">
                <p14:modId xmlns:p14="http://schemas.microsoft.com/office/powerpoint/2010/main" val="2848084334"/>
              </p:ext>
            </p:extLst>
          </p:nvPr>
        </p:nvGraphicFramePr>
        <p:xfrm>
          <a:off x="895909" y="4449716"/>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3" name="Use headers, colors, and/or backgrounds to separate or group together sections."/>
          <p:cNvSpPr txBox="1"/>
          <p:nvPr/>
        </p:nvSpPr>
        <p:spPr>
          <a:xfrm>
            <a:off x="637358" y="4602092"/>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04" name="Table"/>
          <p:cNvGraphicFramePr/>
          <p:nvPr>
            <p:extLst>
              <p:ext uri="{D42A27DB-BD31-4B8C-83A1-F6EECF244321}">
                <p14:modId xmlns:p14="http://schemas.microsoft.com/office/powerpoint/2010/main" val="3126374177"/>
              </p:ext>
            </p:extLst>
          </p:nvPr>
        </p:nvGraphicFramePr>
        <p:xfrm>
          <a:off x="1466990" y="4461315"/>
          <a:ext cx="449184" cy="609600"/>
        </p:xfrm>
        <a:graphic>
          <a:graphicData uri="http://schemas.openxmlformats.org/drawingml/2006/table">
            <a:tbl>
              <a:tblPr firstRow="1">
                <a:tableStyleId>{33BA23B1-9221-436E-865A-0063620EA4FD}</a:tableStyleId>
              </a:tblPr>
              <a:tblGrid>
                <a:gridCol w="149728">
                  <a:extLst>
                    <a:ext uri="{9D8B030D-6E8A-4147-A177-3AD203B41FA5}">
                      <a16:colId xmlns:a16="http://schemas.microsoft.com/office/drawing/2014/main" val="20000"/>
                    </a:ext>
                  </a:extLst>
                </a:gridCol>
                <a:gridCol w="149728">
                  <a:extLst>
                    <a:ext uri="{9D8B030D-6E8A-4147-A177-3AD203B41FA5}">
                      <a16:colId xmlns:a16="http://schemas.microsoft.com/office/drawing/2014/main" val="20001"/>
                    </a:ext>
                  </a:extLst>
                </a:gridCol>
                <a:gridCol w="149728">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05" name="Use headers, colors, and/or backgrounds to separate or group together sections."/>
          <p:cNvSpPr txBox="1"/>
          <p:nvPr/>
        </p:nvSpPr>
        <p:spPr>
          <a:xfrm>
            <a:off x="1221828" y="4602536"/>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06" name="Use headers, colors, and/or backgrounds to separate or group together sections."/>
          <p:cNvSpPr txBox="1"/>
          <p:nvPr/>
        </p:nvSpPr>
        <p:spPr>
          <a:xfrm>
            <a:off x="2622666" y="5392773"/>
            <a:ext cx="1980980" cy="77500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 = .(b = y, c &gt; z)</a:t>
            </a:r>
            <a:r>
              <a:rPr lang="en-US" b="0" dirty="0">
                <a:solidFill>
                  <a:srgbClr val="000000"/>
                </a:solidFill>
              </a:rPr>
              <a:t>] – join two data.tables based on rows with equal and unequal values.</a:t>
            </a:r>
          </a:p>
        </p:txBody>
      </p:sp>
      <p:graphicFrame>
        <p:nvGraphicFramePr>
          <p:cNvPr id="107" name="Table"/>
          <p:cNvGraphicFramePr/>
          <p:nvPr>
            <p:extLst>
              <p:ext uri="{D42A27DB-BD31-4B8C-83A1-F6EECF244321}">
                <p14:modId xmlns:p14="http://schemas.microsoft.com/office/powerpoint/2010/main" val="271642320"/>
              </p:ext>
            </p:extLst>
          </p:nvPr>
        </p:nvGraphicFramePr>
        <p:xfrm>
          <a:off x="290230" y="540065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7</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08" name="Table"/>
          <p:cNvGraphicFramePr/>
          <p:nvPr>
            <p:extLst>
              <p:ext uri="{D42A27DB-BD31-4B8C-83A1-F6EECF244321}">
                <p14:modId xmlns:p14="http://schemas.microsoft.com/office/powerpoint/2010/main" val="1994198380"/>
              </p:ext>
            </p:extLst>
          </p:nvPr>
        </p:nvGraphicFramePr>
        <p:xfrm>
          <a:off x="997835" y="5392531"/>
          <a:ext cx="454107" cy="609600"/>
        </p:xfrm>
        <a:graphic>
          <a:graphicData uri="http://schemas.openxmlformats.org/drawingml/2006/table">
            <a:tbl>
              <a:tblPr firstRow="1">
                <a:tableStyleId>{33BA23B1-9221-436E-865A-0063620EA4FD}</a:tableStyleId>
              </a:tblPr>
              <a:tblGrid>
                <a:gridCol w="151369">
                  <a:extLst>
                    <a:ext uri="{9D8B030D-6E8A-4147-A177-3AD203B41FA5}">
                      <a16:colId xmlns:a16="http://schemas.microsoft.com/office/drawing/2014/main" val="20000"/>
                    </a:ext>
                  </a:extLst>
                </a:gridCol>
                <a:gridCol w="151369">
                  <a:extLst>
                    <a:ext uri="{9D8B030D-6E8A-4147-A177-3AD203B41FA5}">
                      <a16:colId xmlns:a16="http://schemas.microsoft.com/office/drawing/2014/main" val="20001"/>
                    </a:ext>
                  </a:extLst>
                </a:gridCol>
                <a:gridCol w="15136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z</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9" name="Use headers, colors, and/or backgrounds to separate or group together sections."/>
          <p:cNvSpPr txBox="1"/>
          <p:nvPr/>
        </p:nvSpPr>
        <p:spPr>
          <a:xfrm>
            <a:off x="761387" y="5545351"/>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10" name="Table"/>
          <p:cNvGraphicFramePr/>
          <p:nvPr>
            <p:extLst>
              <p:ext uri="{D42A27DB-BD31-4B8C-83A1-F6EECF244321}">
                <p14:modId xmlns:p14="http://schemas.microsoft.com/office/powerpoint/2010/main" val="2882807153"/>
              </p:ext>
            </p:extLst>
          </p:nvPr>
        </p:nvGraphicFramePr>
        <p:xfrm>
          <a:off x="1725593" y="5404130"/>
          <a:ext cx="640800" cy="609600"/>
        </p:xfrm>
        <a:graphic>
          <a:graphicData uri="http://schemas.openxmlformats.org/drawingml/2006/table">
            <a:tbl>
              <a:tblPr firstRow="1">
                <a:tableStyleId>{33BA23B1-9221-436E-865A-0063620EA4FD}</a:tableStyleId>
              </a:tblPr>
              <a:tblGrid>
                <a:gridCol w="187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11" name="Use headers, colors, and/or backgrounds to separate or group together sections."/>
          <p:cNvSpPr txBox="1"/>
          <p:nvPr/>
        </p:nvSpPr>
        <p:spPr>
          <a:xfrm>
            <a:off x="1469320" y="5545351"/>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12" name="Use headers, colors, and/or backgrounds to separate or group together sections."/>
          <p:cNvSpPr txBox="1"/>
          <p:nvPr/>
        </p:nvSpPr>
        <p:spPr>
          <a:xfrm>
            <a:off x="290231" y="6778121"/>
            <a:ext cx="4313416" cy="608804"/>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By default, a rolling join matches rows, according to id columns, but only keeps the most recent preceding match with the left table, according to date columns.</a:t>
            </a:r>
          </a:p>
        </p:txBody>
      </p:sp>
      <p:sp>
        <p:nvSpPr>
          <p:cNvPr id="113" name="Use headers, colors, and/or backgrounds to separate or group together sections."/>
          <p:cNvSpPr txBox="1"/>
          <p:nvPr/>
        </p:nvSpPr>
        <p:spPr>
          <a:xfrm>
            <a:off x="6527669" y="1455483"/>
            <a:ext cx="2651762"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rbind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rows of two data.tables.</a:t>
            </a:r>
            <a:endParaRPr lang="en-US" dirty="0">
              <a:solidFill>
                <a:srgbClr val="000000"/>
              </a:solidFill>
            </a:endParaRPr>
          </a:p>
        </p:txBody>
      </p:sp>
      <p:graphicFrame>
        <p:nvGraphicFramePr>
          <p:cNvPr id="114" name="Table"/>
          <p:cNvGraphicFramePr/>
          <p:nvPr>
            <p:extLst>
              <p:ext uri="{D42A27DB-BD31-4B8C-83A1-F6EECF244321}">
                <p14:modId xmlns:p14="http://schemas.microsoft.com/office/powerpoint/2010/main" val="1946181426"/>
              </p:ext>
            </p:extLst>
          </p:nvPr>
        </p:nvGraphicFramePr>
        <p:xfrm>
          <a:off x="4812083" y="1525090"/>
          <a:ext cx="305364" cy="4572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graphicFrame>
        <p:nvGraphicFramePr>
          <p:cNvPr id="115" name="Table"/>
          <p:cNvGraphicFramePr/>
          <p:nvPr>
            <p:extLst>
              <p:ext uri="{D42A27DB-BD31-4B8C-83A1-F6EECF244321}">
                <p14:modId xmlns:p14="http://schemas.microsoft.com/office/powerpoint/2010/main" val="334224205"/>
              </p:ext>
            </p:extLst>
          </p:nvPr>
        </p:nvGraphicFramePr>
        <p:xfrm>
          <a:off x="5366472" y="1516969"/>
          <a:ext cx="305364" cy="4572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sp>
        <p:nvSpPr>
          <p:cNvPr id="116" name="Use headers, colors, and/or backgrounds to separate or group together sections."/>
          <p:cNvSpPr txBox="1"/>
          <p:nvPr/>
        </p:nvSpPr>
        <p:spPr>
          <a:xfrm>
            <a:off x="5107921" y="1578851"/>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17" name="Table"/>
          <p:cNvGraphicFramePr/>
          <p:nvPr>
            <p:extLst>
              <p:ext uri="{D42A27DB-BD31-4B8C-83A1-F6EECF244321}">
                <p14:modId xmlns:p14="http://schemas.microsoft.com/office/powerpoint/2010/main" val="1133444942"/>
              </p:ext>
            </p:extLst>
          </p:nvPr>
        </p:nvGraphicFramePr>
        <p:xfrm>
          <a:off x="5937326" y="1518080"/>
          <a:ext cx="299456" cy="762000"/>
        </p:xfrm>
        <a:graphic>
          <a:graphicData uri="http://schemas.openxmlformats.org/drawingml/2006/table">
            <a:tbl>
              <a:tblPr firstRow="1">
                <a:tableStyleId>{33BA23B1-9221-436E-865A-0063620EA4FD}</a:tableStyleId>
              </a:tblPr>
              <a:tblGrid>
                <a:gridCol w="149728">
                  <a:extLst>
                    <a:ext uri="{9D8B030D-6E8A-4147-A177-3AD203B41FA5}">
                      <a16:colId xmlns:a16="http://schemas.microsoft.com/office/drawing/2014/main" val="20000"/>
                    </a:ext>
                  </a:extLst>
                </a:gridCol>
                <a:gridCol w="14972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4"/>
                  </a:ext>
                </a:extLst>
              </a:tr>
            </a:tbl>
          </a:graphicData>
        </a:graphic>
      </p:graphicFrame>
      <p:sp>
        <p:nvSpPr>
          <p:cNvPr id="118" name="Use headers, colors, and/or backgrounds to separate or group together sections."/>
          <p:cNvSpPr txBox="1"/>
          <p:nvPr/>
        </p:nvSpPr>
        <p:spPr>
          <a:xfrm>
            <a:off x="5688264" y="1579295"/>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25" name="Use headers, colors, and/or backgrounds to separate or group together sections."/>
          <p:cNvSpPr txBox="1"/>
          <p:nvPr/>
        </p:nvSpPr>
        <p:spPr>
          <a:xfrm>
            <a:off x="6805004" y="2472728"/>
            <a:ext cx="2374426"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cbind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columns of two data.tables.</a:t>
            </a:r>
            <a:endParaRPr lang="en-US" dirty="0">
              <a:solidFill>
                <a:srgbClr val="000000"/>
              </a:solidFill>
            </a:endParaRPr>
          </a:p>
        </p:txBody>
      </p:sp>
      <p:graphicFrame>
        <p:nvGraphicFramePr>
          <p:cNvPr id="126" name="Table"/>
          <p:cNvGraphicFramePr/>
          <p:nvPr>
            <p:extLst>
              <p:ext uri="{D42A27DB-BD31-4B8C-83A1-F6EECF244321}">
                <p14:modId xmlns:p14="http://schemas.microsoft.com/office/powerpoint/2010/main" val="735586851"/>
              </p:ext>
            </p:extLst>
          </p:nvPr>
        </p:nvGraphicFramePr>
        <p:xfrm>
          <a:off x="4812083" y="2527095"/>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graphicFrame>
        <p:nvGraphicFramePr>
          <p:cNvPr id="127" name="Table"/>
          <p:cNvGraphicFramePr/>
          <p:nvPr>
            <p:extLst>
              <p:ext uri="{D42A27DB-BD31-4B8C-83A1-F6EECF244321}">
                <p14:modId xmlns:p14="http://schemas.microsoft.com/office/powerpoint/2010/main" val="3587249602"/>
              </p:ext>
            </p:extLst>
          </p:nvPr>
        </p:nvGraphicFramePr>
        <p:xfrm>
          <a:off x="5366472" y="2518974"/>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28" name="Use headers, colors, and/or backgrounds to separate or group together sections."/>
          <p:cNvSpPr txBox="1"/>
          <p:nvPr/>
        </p:nvSpPr>
        <p:spPr>
          <a:xfrm>
            <a:off x="5107921" y="2671350"/>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29" name="Table"/>
          <p:cNvGraphicFramePr/>
          <p:nvPr>
            <p:extLst>
              <p:ext uri="{D42A27DB-BD31-4B8C-83A1-F6EECF244321}">
                <p14:modId xmlns:p14="http://schemas.microsoft.com/office/powerpoint/2010/main" val="3964871736"/>
              </p:ext>
            </p:extLst>
          </p:nvPr>
        </p:nvGraphicFramePr>
        <p:xfrm>
          <a:off x="5941310" y="2521928"/>
          <a:ext cx="600920" cy="609600"/>
        </p:xfrm>
        <a:graphic>
          <a:graphicData uri="http://schemas.openxmlformats.org/drawingml/2006/table">
            <a:tbl>
              <a:tblPr firstRow="1">
                <a:tableStyleId>{33BA23B1-9221-436E-865A-0063620EA4FD}</a:tableStyleId>
              </a:tblPr>
              <a:tblGrid>
                <a:gridCol w="150230">
                  <a:extLst>
                    <a:ext uri="{9D8B030D-6E8A-4147-A177-3AD203B41FA5}">
                      <a16:colId xmlns:a16="http://schemas.microsoft.com/office/drawing/2014/main" val="20000"/>
                    </a:ext>
                  </a:extLst>
                </a:gridCol>
                <a:gridCol w="150230">
                  <a:extLst>
                    <a:ext uri="{9D8B030D-6E8A-4147-A177-3AD203B41FA5}">
                      <a16:colId xmlns:a16="http://schemas.microsoft.com/office/drawing/2014/main" val="20001"/>
                    </a:ext>
                  </a:extLst>
                </a:gridCol>
                <a:gridCol w="150230">
                  <a:extLst>
                    <a:ext uri="{9D8B030D-6E8A-4147-A177-3AD203B41FA5}">
                      <a16:colId xmlns:a16="http://schemas.microsoft.com/office/drawing/2014/main" val="20002"/>
                    </a:ext>
                  </a:extLst>
                </a:gridCol>
                <a:gridCol w="15023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30" name="Use headers, colors, and/or backgrounds to separate or group together sections."/>
          <p:cNvSpPr txBox="1"/>
          <p:nvPr/>
        </p:nvSpPr>
        <p:spPr>
          <a:xfrm>
            <a:off x="5678536" y="2671794"/>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42" name="Table"/>
          <p:cNvGraphicFramePr/>
          <p:nvPr>
            <p:extLst>
              <p:ext uri="{D42A27DB-BD31-4B8C-83A1-F6EECF244321}">
                <p14:modId xmlns:p14="http://schemas.microsoft.com/office/powerpoint/2010/main" val="1940586252"/>
              </p:ext>
            </p:extLst>
          </p:nvPr>
        </p:nvGraphicFramePr>
        <p:xfrm>
          <a:off x="290230" y="7562882"/>
          <a:ext cx="1003446" cy="914400"/>
        </p:xfrm>
        <a:graphic>
          <a:graphicData uri="http://schemas.openxmlformats.org/drawingml/2006/table">
            <a:tbl>
              <a:tblPr firstRow="1">
                <a:tableStyleId>{33BA23B1-9221-436E-865A-0063620EA4FD}</a:tableStyleId>
              </a:tblPr>
              <a:tblGrid>
                <a:gridCol w="161998">
                  <a:extLst>
                    <a:ext uri="{9D8B030D-6E8A-4147-A177-3AD203B41FA5}">
                      <a16:colId xmlns:a16="http://schemas.microsoft.com/office/drawing/2014/main" val="20000"/>
                    </a:ext>
                  </a:extLst>
                </a:gridCol>
                <a:gridCol w="16199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5"/>
                  </a:ext>
                </a:extLst>
              </a:tr>
            </a:tbl>
          </a:graphicData>
        </a:graphic>
      </p:graphicFrame>
      <p:sp>
        <p:nvSpPr>
          <p:cNvPr id="44" name="Use headers, colors, and/or backgrounds to separate or group together sections."/>
          <p:cNvSpPr txBox="1"/>
          <p:nvPr/>
        </p:nvSpPr>
        <p:spPr>
          <a:xfrm>
            <a:off x="1352113" y="7607409"/>
            <a:ext cx="227439"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46" name="Use headers, colors, and/or backgrounds to separate or group together sections."/>
          <p:cNvSpPr txBox="1"/>
          <p:nvPr/>
        </p:nvSpPr>
        <p:spPr>
          <a:xfrm>
            <a:off x="2753567" y="7604940"/>
            <a:ext cx="236139"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47" name="Table"/>
          <p:cNvGraphicFramePr/>
          <p:nvPr>
            <p:extLst>
              <p:ext uri="{D42A27DB-BD31-4B8C-83A1-F6EECF244321}">
                <p14:modId xmlns:p14="http://schemas.microsoft.com/office/powerpoint/2010/main" val="698063809"/>
              </p:ext>
            </p:extLst>
          </p:nvPr>
        </p:nvGraphicFramePr>
        <p:xfrm>
          <a:off x="1661484" y="7558562"/>
          <a:ext cx="1003446" cy="457200"/>
        </p:xfrm>
        <a:graphic>
          <a:graphicData uri="http://schemas.openxmlformats.org/drawingml/2006/table">
            <a:tbl>
              <a:tblPr firstRow="1">
                <a:tableStyleId>{33BA23B1-9221-436E-865A-0063620EA4FD}</a:tableStyleId>
              </a:tblPr>
              <a:tblGrid>
                <a:gridCol w="161998">
                  <a:extLst>
                    <a:ext uri="{9D8B030D-6E8A-4147-A177-3AD203B41FA5}">
                      <a16:colId xmlns:a16="http://schemas.microsoft.com/office/drawing/2014/main" val="20000"/>
                    </a:ext>
                  </a:extLst>
                </a:gridCol>
                <a:gridCol w="16199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graphicFrame>
        <p:nvGraphicFramePr>
          <p:cNvPr id="48" name="Table"/>
          <p:cNvGraphicFramePr/>
          <p:nvPr>
            <p:extLst>
              <p:ext uri="{D42A27DB-BD31-4B8C-83A1-F6EECF244321}">
                <p14:modId xmlns:p14="http://schemas.microsoft.com/office/powerpoint/2010/main" val="3825382795"/>
              </p:ext>
            </p:extLst>
          </p:nvPr>
        </p:nvGraphicFramePr>
        <p:xfrm>
          <a:off x="3081956" y="7558119"/>
          <a:ext cx="1074881" cy="457200"/>
        </p:xfrm>
        <a:graphic>
          <a:graphicData uri="http://schemas.openxmlformats.org/drawingml/2006/table">
            <a:tbl>
              <a:tblPr firstRow="1">
                <a:tableStyleId>{33BA23B1-9221-436E-865A-0063620EA4FD}</a:tableStyleId>
              </a:tblPr>
              <a:tblGrid>
                <a:gridCol w="96593">
                  <a:extLst>
                    <a:ext uri="{9D8B030D-6E8A-4147-A177-3AD203B41FA5}">
                      <a16:colId xmlns:a16="http://schemas.microsoft.com/office/drawing/2014/main" val="20000"/>
                    </a:ext>
                  </a:extLst>
                </a:gridCol>
                <a:gridCol w="14763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49" name="Use headers, colors, and/or backgrounds to separate or group together sections."/>
          <p:cNvSpPr txBox="1"/>
          <p:nvPr/>
        </p:nvSpPr>
        <p:spPr>
          <a:xfrm>
            <a:off x="290231" y="8677256"/>
            <a:ext cx="1484549" cy="851947"/>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5B6167"/>
                </a:solidFill>
              </a:rPr>
              <a:t># first set keys</a:t>
            </a:r>
          </a:p>
          <a:p>
            <a:pPr lvl="1" indent="0">
              <a:lnSpc>
                <a:spcPct val="90000"/>
              </a:lnSpc>
            </a:pPr>
            <a:r>
              <a:rPr lang="en-US" b="0" dirty="0" err="1">
                <a:solidFill>
                  <a:srgbClr val="000000"/>
                </a:solidFill>
              </a:rPr>
              <a:t>setkey</a:t>
            </a:r>
            <a:r>
              <a:rPr lang="en-US" b="0" dirty="0">
                <a:solidFill>
                  <a:srgbClr val="000000"/>
                </a:solidFill>
              </a:rPr>
              <a:t>(</a:t>
            </a:r>
            <a:r>
              <a:rPr lang="en-US" b="0" dirty="0" err="1">
                <a:solidFill>
                  <a:srgbClr val="000000"/>
                </a:solidFill>
              </a:rPr>
              <a:t>dt_a</a:t>
            </a:r>
            <a:r>
              <a:rPr lang="en-US" b="0" dirty="0">
                <a:solidFill>
                  <a:srgbClr val="000000"/>
                </a:solidFill>
              </a:rPr>
              <a:t>, id, date)</a:t>
            </a:r>
          </a:p>
          <a:p>
            <a:pPr lvl="1" indent="0">
              <a:lnSpc>
                <a:spcPct val="90000"/>
              </a:lnSpc>
            </a:pPr>
            <a:r>
              <a:rPr lang="en-US" b="0" dirty="0" err="1">
                <a:solidFill>
                  <a:srgbClr val="000000"/>
                </a:solidFill>
              </a:rPr>
              <a:t>setkey</a:t>
            </a:r>
            <a:r>
              <a:rPr lang="en-US" b="0" dirty="0">
                <a:solidFill>
                  <a:srgbClr val="000000"/>
                </a:solidFill>
              </a:rPr>
              <a:t>(</a:t>
            </a:r>
            <a:r>
              <a:rPr lang="en-US" b="0" dirty="0" err="1">
                <a:solidFill>
                  <a:srgbClr val="000000"/>
                </a:solidFill>
              </a:rPr>
              <a:t>dt_b</a:t>
            </a:r>
            <a:r>
              <a:rPr lang="en-US" b="0" dirty="0">
                <a:solidFill>
                  <a:srgbClr val="000000"/>
                </a:solidFill>
              </a:rPr>
              <a:t>, id, date)</a:t>
            </a:r>
          </a:p>
          <a:p>
            <a:pPr lvl="1" indent="0">
              <a:lnSpc>
                <a:spcPct val="90000"/>
              </a:lnSpc>
            </a:pPr>
            <a:endParaRPr lang="en-US" b="0" dirty="0">
              <a:solidFill>
                <a:srgbClr val="000000"/>
              </a:solidFill>
            </a:endParaRPr>
          </a:p>
        </p:txBody>
      </p:sp>
      <p:sp>
        <p:nvSpPr>
          <p:cNvPr id="3" name="Rektangel 2"/>
          <p:cNvSpPr/>
          <p:nvPr/>
        </p:nvSpPr>
        <p:spPr>
          <a:xfrm>
            <a:off x="2136613" y="8677256"/>
            <a:ext cx="1992985" cy="450380"/>
          </a:xfrm>
          <a:prstGeom prst="rect">
            <a:avLst/>
          </a:prstGeom>
        </p:spPr>
        <p:txBody>
          <a:bodyPr wrap="square" lIns="0" rIns="0">
            <a:spAutoFit/>
          </a:bodyPr>
          <a:lstStyle/>
          <a:p>
            <a:pPr lvl="1" indent="0">
              <a:lnSpc>
                <a:spcPct val="90000"/>
              </a:lnSpc>
            </a:pPr>
            <a:r>
              <a:rPr lang="en-US" b="0" dirty="0">
                <a:solidFill>
                  <a:srgbClr val="5B6167"/>
                </a:solidFill>
              </a:rPr>
              <a:t># then roll</a:t>
            </a:r>
          </a:p>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 </a:t>
            </a:r>
            <a:r>
              <a:rPr lang="en-US" dirty="0">
                <a:solidFill>
                  <a:srgbClr val="000000"/>
                </a:solidFill>
              </a:rPr>
              <a:t>roll = TRUE</a:t>
            </a:r>
            <a:r>
              <a:rPr lang="en-US" b="0" dirty="0">
                <a:solidFill>
                  <a:srgbClr val="000000"/>
                </a:solidFill>
              </a:rPr>
              <a:t>]</a:t>
            </a:r>
          </a:p>
        </p:txBody>
      </p:sp>
      <p:sp>
        <p:nvSpPr>
          <p:cNvPr id="51" name="Use headers, colors, and/or backgrounds to separate or group together sections."/>
          <p:cNvSpPr txBox="1"/>
          <p:nvPr/>
        </p:nvSpPr>
        <p:spPr>
          <a:xfrm>
            <a:off x="290231" y="9491535"/>
            <a:ext cx="3976970"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 </a:t>
            </a:r>
            <a:r>
              <a:rPr lang="en-US" dirty="0">
                <a:solidFill>
                  <a:srgbClr val="000000"/>
                </a:solidFill>
              </a:rPr>
              <a:t>roll = -</a:t>
            </a:r>
            <a:r>
              <a:rPr lang="en-US" dirty="0" err="1">
                <a:solidFill>
                  <a:srgbClr val="000000"/>
                </a:solidFill>
              </a:rPr>
              <a:t>Inf</a:t>
            </a:r>
            <a:r>
              <a:rPr lang="en-US" dirty="0">
                <a:solidFill>
                  <a:srgbClr val="000000"/>
                </a:solidFill>
              </a:rPr>
              <a:t>]</a:t>
            </a:r>
            <a:r>
              <a:rPr lang="en-US" b="0" dirty="0">
                <a:solidFill>
                  <a:srgbClr val="000000"/>
                </a:solidFill>
              </a:rPr>
              <a:t> – reverse the direction of the rolling join.</a:t>
            </a:r>
          </a:p>
        </p:txBody>
      </p:sp>
      <p:sp>
        <p:nvSpPr>
          <p:cNvPr id="54" name="Use headers, colors, and/or backgrounds to separate or group together sections."/>
          <p:cNvSpPr txBox="1"/>
          <p:nvPr/>
        </p:nvSpPr>
        <p:spPr>
          <a:xfrm>
            <a:off x="290231" y="2621028"/>
            <a:ext cx="4318112" cy="608804"/>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setkey</a:t>
            </a:r>
            <a:r>
              <a:rPr lang="en-US" dirty="0">
                <a:solidFill>
                  <a:srgbClr val="000000"/>
                </a:solidFill>
              </a:rPr>
              <a:t>(</a:t>
            </a:r>
            <a:r>
              <a:rPr lang="en-US" b="0" dirty="0" err="1">
                <a:solidFill>
                  <a:srgbClr val="000000"/>
                </a:solidFill>
              </a:rPr>
              <a:t>dt</a:t>
            </a:r>
            <a:r>
              <a:rPr lang="en-US" b="0" dirty="0">
                <a:solidFill>
                  <a:srgbClr val="000000"/>
                </a:solidFill>
              </a:rPr>
              <a:t>, a,  b</a:t>
            </a:r>
            <a:r>
              <a:rPr lang="en-US" dirty="0">
                <a:solidFill>
                  <a:srgbClr val="000000"/>
                </a:solidFill>
              </a:rPr>
              <a:t>)</a:t>
            </a:r>
            <a:r>
              <a:rPr lang="en-US" b="0" dirty="0">
                <a:solidFill>
                  <a:srgbClr val="000000"/>
                </a:solidFill>
              </a:rPr>
              <a:t> – set keys in a data.table to enable faster repeated lookups in specified column(s) using “</a:t>
            </a:r>
            <a:r>
              <a:rPr lang="en-US" b="0" dirty="0" err="1">
                <a:solidFill>
                  <a:srgbClr val="000000"/>
                </a:solidFill>
              </a:rPr>
              <a:t>dt</a:t>
            </a:r>
            <a:r>
              <a:rPr lang="en-US" b="0" dirty="0">
                <a:solidFill>
                  <a:srgbClr val="000000"/>
                </a:solidFill>
              </a:rPr>
              <a:t>[.(value), ]” or for merging without specifying merging columns “</a:t>
            </a: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endParaRPr lang="en-US" dirty="0">
              <a:solidFill>
                <a:srgbClr val="000000"/>
              </a:solidFill>
            </a:endParaRPr>
          </a:p>
        </p:txBody>
      </p:sp>
      <p:sp>
        <p:nvSpPr>
          <p:cNvPr id="56" name="Rektangel 55"/>
          <p:cNvSpPr/>
          <p:nvPr/>
        </p:nvSpPr>
        <p:spPr>
          <a:xfrm>
            <a:off x="290230" y="2365731"/>
            <a:ext cx="629981" cy="276999"/>
          </a:xfrm>
          <a:prstGeom prst="rect">
            <a:avLst/>
          </a:prstGeom>
        </p:spPr>
        <p:txBody>
          <a:bodyPr wrap="none" lIns="0" rIns="0">
            <a:spAutoFit/>
          </a:bodyPr>
          <a:lstStyle/>
          <a:p>
            <a:pPr lvl="1" indent="0"/>
            <a:r>
              <a:rPr lang="da-DK" dirty="0"/>
              <a:t>SET KEYS</a:t>
            </a:r>
          </a:p>
        </p:txBody>
      </p:sp>
      <p:sp>
        <p:nvSpPr>
          <p:cNvPr id="57" name="Line"/>
          <p:cNvSpPr/>
          <p:nvPr/>
        </p:nvSpPr>
        <p:spPr>
          <a:xfrm flipV="1">
            <a:off x="290230" y="2330166"/>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68" name="Use headers, colors, and/or backgrounds to separate or group together sections."/>
          <p:cNvSpPr txBox="1"/>
          <p:nvPr/>
        </p:nvSpPr>
        <p:spPr>
          <a:xfrm>
            <a:off x="381910" y="2836944"/>
            <a:ext cx="4318113" cy="2764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endParaRPr lang="en-US" b="0" dirty="0">
              <a:solidFill>
                <a:srgbClr val="000000"/>
              </a:solidFill>
            </a:endParaRPr>
          </a:p>
        </p:txBody>
      </p:sp>
      <p:sp>
        <p:nvSpPr>
          <p:cNvPr id="71" name="Line"/>
          <p:cNvSpPr/>
          <p:nvPr/>
        </p:nvSpPr>
        <p:spPr>
          <a:xfrm>
            <a:off x="4812083" y="3464867"/>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72" name="Logistics"/>
          <p:cNvSpPr txBox="1"/>
          <p:nvPr/>
        </p:nvSpPr>
        <p:spPr>
          <a:xfrm>
            <a:off x="4812083" y="3556504"/>
            <a:ext cx="2845331" cy="340029"/>
          </a:xfrm>
          <a:prstGeom prst="rect">
            <a:avLst/>
          </a:prstGeom>
          <a:ln w="12700">
            <a:miter lim="400000"/>
          </a:ln>
          <a:extLst>
            <a:ext uri="{C572A759-6A51-4108-AA02-DFA0A04FC94B}">
              <ma14:wrappingTextBoxFlag xmlns="" xmlns:ma14="http://schemas.microsoft.com/office/mac/drawingml/2011/main"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Reshape a data.table</a:t>
            </a:r>
          </a:p>
        </p:txBody>
      </p:sp>
      <p:sp>
        <p:nvSpPr>
          <p:cNvPr id="75" name="Rektangel 74"/>
          <p:cNvSpPr/>
          <p:nvPr/>
        </p:nvSpPr>
        <p:spPr>
          <a:xfrm>
            <a:off x="4812083" y="4095308"/>
            <a:ext cx="1840247" cy="276999"/>
          </a:xfrm>
          <a:prstGeom prst="rect">
            <a:avLst/>
          </a:prstGeom>
        </p:spPr>
        <p:txBody>
          <a:bodyPr wrap="none" lIns="0" rIns="0">
            <a:spAutoFit/>
          </a:bodyPr>
          <a:lstStyle/>
          <a:p>
            <a:pPr lvl="1" indent="0"/>
            <a:r>
              <a:rPr lang="da-DK" dirty="0"/>
              <a:t>RESHAPE TO WIDE FORMAT</a:t>
            </a:r>
          </a:p>
        </p:txBody>
      </p:sp>
      <p:sp>
        <p:nvSpPr>
          <p:cNvPr id="76" name="Line"/>
          <p:cNvSpPr/>
          <p:nvPr/>
        </p:nvSpPr>
        <p:spPr>
          <a:xfrm flipV="1">
            <a:off x="4812083" y="4074927"/>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7" name="Line"/>
          <p:cNvSpPr/>
          <p:nvPr/>
        </p:nvSpPr>
        <p:spPr>
          <a:xfrm>
            <a:off x="4812083" y="671059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8" name="Rektangel 77"/>
          <p:cNvSpPr/>
          <p:nvPr/>
        </p:nvSpPr>
        <p:spPr>
          <a:xfrm>
            <a:off x="4812083" y="6727997"/>
            <a:ext cx="1964640" cy="276999"/>
          </a:xfrm>
          <a:prstGeom prst="rect">
            <a:avLst/>
          </a:prstGeom>
        </p:spPr>
        <p:txBody>
          <a:bodyPr wrap="none" lIns="0">
            <a:spAutoFit/>
          </a:bodyPr>
          <a:lstStyle/>
          <a:p>
            <a:pPr lvl="1" indent="0"/>
            <a:r>
              <a:rPr lang="da-DK" dirty="0"/>
              <a:t>RESHAPE TO LONG FORMAT</a:t>
            </a:r>
          </a:p>
        </p:txBody>
      </p:sp>
      <p:sp>
        <p:nvSpPr>
          <p:cNvPr id="83" name="Use headers, colors, and/or backgrounds to separate or group together sections."/>
          <p:cNvSpPr txBox="1"/>
          <p:nvPr/>
        </p:nvSpPr>
        <p:spPr>
          <a:xfrm>
            <a:off x="7052184" y="4471341"/>
            <a:ext cx="2029281" cy="60499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dirty="0" err="1">
                <a:solidFill>
                  <a:srgbClr val="000000"/>
                </a:solidFill>
              </a:rPr>
              <a:t>dcast</a:t>
            </a:r>
            <a:r>
              <a:rPr lang="en-US" dirty="0">
                <a:solidFill>
                  <a:srgbClr val="000000"/>
                </a:solidFill>
              </a:rPr>
              <a: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id ~ y,</a:t>
            </a:r>
          </a:p>
          <a:p>
            <a:pPr lvl="1" indent="0">
              <a:lnSpc>
                <a:spcPct val="90000"/>
              </a:lnSpc>
            </a:pPr>
            <a:r>
              <a:rPr lang="en-US" b="0" dirty="0">
                <a:solidFill>
                  <a:srgbClr val="000000"/>
                </a:solidFill>
              </a:rPr>
              <a:t>              </a:t>
            </a:r>
            <a:r>
              <a:rPr lang="en-US" b="0" dirty="0" err="1">
                <a:solidFill>
                  <a:srgbClr val="000000"/>
                </a:solidFill>
              </a:rPr>
              <a:t>value.var</a:t>
            </a:r>
            <a:r>
              <a:rPr lang="en-US" b="0" dirty="0">
                <a:solidFill>
                  <a:srgbClr val="000000"/>
                </a:solidFill>
              </a:rPr>
              <a:t> = c("a", "b")</a:t>
            </a:r>
            <a:r>
              <a:rPr lang="en-US" dirty="0">
                <a:solidFill>
                  <a:srgbClr val="000000"/>
                </a:solidFill>
              </a:rPr>
              <a:t>)</a:t>
            </a:r>
          </a:p>
        </p:txBody>
      </p:sp>
      <p:graphicFrame>
        <p:nvGraphicFramePr>
          <p:cNvPr id="84" name="Table"/>
          <p:cNvGraphicFramePr/>
          <p:nvPr>
            <p:extLst>
              <p:ext uri="{D42A27DB-BD31-4B8C-83A1-F6EECF244321}">
                <p14:modId xmlns:p14="http://schemas.microsoft.com/office/powerpoint/2010/main" val="539846629"/>
              </p:ext>
            </p:extLst>
          </p:nvPr>
        </p:nvGraphicFramePr>
        <p:xfrm>
          <a:off x="4812083" y="4463629"/>
          <a:ext cx="628225" cy="7620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74625">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92" name="Rektangel 91"/>
          <p:cNvSpPr/>
          <p:nvPr/>
        </p:nvSpPr>
        <p:spPr>
          <a:xfrm>
            <a:off x="9359106" y="2299538"/>
            <a:ext cx="2620910" cy="276999"/>
          </a:xfrm>
          <a:prstGeom prst="rect">
            <a:avLst/>
          </a:prstGeom>
        </p:spPr>
        <p:txBody>
          <a:bodyPr wrap="none" lIns="0" rIns="0">
            <a:spAutoFit/>
          </a:bodyPr>
          <a:lstStyle/>
          <a:p>
            <a:pPr lvl="1" indent="0"/>
            <a:r>
              <a:rPr lang="da-DK" dirty="0"/>
              <a:t>MULTIPLE COLUMN TYPE CONVERSION</a:t>
            </a:r>
          </a:p>
        </p:txBody>
      </p:sp>
      <p:sp>
        <p:nvSpPr>
          <p:cNvPr id="94" name="Line"/>
          <p:cNvSpPr/>
          <p:nvPr/>
        </p:nvSpPr>
        <p:spPr>
          <a:xfrm flipV="1">
            <a:off x="9359106" y="2269991"/>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95" name="Use headers, colors, and/or backgrounds to separate or group together sections."/>
          <p:cNvSpPr txBox="1"/>
          <p:nvPr/>
        </p:nvSpPr>
        <p:spPr>
          <a:xfrm>
            <a:off x="9359106" y="1658492"/>
            <a:ext cx="4318113" cy="46825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Refer to a </a:t>
            </a:r>
            <a:r>
              <a:rPr lang="en-US" dirty="0">
                <a:solidFill>
                  <a:srgbClr val="000000"/>
                </a:solidFill>
              </a:rPr>
              <a:t>S</a:t>
            </a:r>
            <a:r>
              <a:rPr lang="en-US" b="0" dirty="0">
                <a:solidFill>
                  <a:srgbClr val="000000"/>
                </a:solidFill>
              </a:rPr>
              <a:t>ubset of the </a:t>
            </a:r>
            <a:r>
              <a:rPr lang="en-US" dirty="0">
                <a:solidFill>
                  <a:srgbClr val="000000"/>
                </a:solidFill>
              </a:rPr>
              <a:t>D</a:t>
            </a:r>
            <a:r>
              <a:rPr lang="en-US" b="0" dirty="0">
                <a:solidFill>
                  <a:srgbClr val="000000"/>
                </a:solidFill>
              </a:rPr>
              <a:t>ata within a </a:t>
            </a:r>
            <a:r>
              <a:rPr lang="en-US" b="0" dirty="0" err="1">
                <a:solidFill>
                  <a:srgbClr val="000000"/>
                </a:solidFill>
              </a:rPr>
              <a:t>data.table</a:t>
            </a:r>
            <a:r>
              <a:rPr lang="en-US" b="0" dirty="0">
                <a:solidFill>
                  <a:srgbClr val="000000"/>
                </a:solidFill>
              </a:rPr>
              <a:t> </a:t>
            </a:r>
          </a:p>
          <a:p>
            <a:pPr lvl="1" indent="0">
              <a:lnSpc>
                <a:spcPct val="90000"/>
              </a:lnSpc>
            </a:pPr>
            <a:r>
              <a:rPr lang="en-US" b="0" dirty="0">
                <a:solidFill>
                  <a:srgbClr val="000000"/>
                </a:solidFill>
              </a:rPr>
              <a:t>with </a:t>
            </a:r>
            <a:r>
              <a:rPr lang="en-US" dirty="0">
                <a:solidFill>
                  <a:srgbClr val="000000"/>
                </a:solidFill>
              </a:rPr>
              <a:t>.SD</a:t>
            </a:r>
            <a:r>
              <a:rPr lang="en-US" b="0" dirty="0">
                <a:solidFill>
                  <a:srgbClr val="000000"/>
                </a:solidFill>
              </a:rPr>
              <a:t>.</a:t>
            </a:r>
          </a:p>
        </p:txBody>
      </p:sp>
      <p:sp>
        <p:nvSpPr>
          <p:cNvPr id="119" name="Use headers, colors, and/or backgrounds to separate or group together sections."/>
          <p:cNvSpPr txBox="1"/>
          <p:nvPr/>
        </p:nvSpPr>
        <p:spPr>
          <a:xfrm>
            <a:off x="9359106" y="2569624"/>
            <a:ext cx="4318113"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err="1">
                <a:solidFill>
                  <a:srgbClr val="000000"/>
                </a:solidFill>
              </a:rPr>
              <a:t>lapply</a:t>
            </a:r>
            <a:r>
              <a:rPr lang="en-US" dirty="0">
                <a:solidFill>
                  <a:srgbClr val="000000"/>
                </a:solidFill>
              </a:rPr>
              <a:t>(.SD, </a:t>
            </a:r>
            <a:r>
              <a:rPr lang="en-US" dirty="0" err="1">
                <a:solidFill>
                  <a:srgbClr val="000000"/>
                </a:solidFill>
              </a:rPr>
              <a:t>as.character</a:t>
            </a:r>
            <a:r>
              <a:rPr lang="en-US" dirty="0">
                <a:solidFill>
                  <a:srgbClr val="000000"/>
                </a:solidFill>
              </a:rPr>
              <a:t>), .</a:t>
            </a:r>
            <a:r>
              <a:rPr lang="en-US" dirty="0" err="1">
                <a:solidFill>
                  <a:srgbClr val="000000"/>
                </a:solidFill>
              </a:rPr>
              <a:t>SDcols</a:t>
            </a:r>
            <a:r>
              <a:rPr lang="en-US" dirty="0">
                <a:solidFill>
                  <a:srgbClr val="000000"/>
                </a:solidFill>
              </a:rPr>
              <a:t> = c(</a:t>
            </a:r>
            <a:r>
              <a:rPr lang="en-US" b="0" dirty="0">
                <a:solidFill>
                  <a:srgbClr val="000000"/>
                </a:solidFill>
              </a:rPr>
              <a:t>"</a:t>
            </a:r>
            <a:r>
              <a:rPr lang="en-US" dirty="0">
                <a:solidFill>
                  <a:srgbClr val="000000"/>
                </a:solidFill>
              </a:rPr>
              <a:t>a</a:t>
            </a:r>
            <a:r>
              <a:rPr lang="en-US" b="0" dirty="0">
                <a:solidFill>
                  <a:srgbClr val="000000"/>
                </a:solidFill>
              </a:rPr>
              <a:t>"</a:t>
            </a:r>
            <a:r>
              <a:rPr lang="en-US" dirty="0">
                <a:solidFill>
                  <a:srgbClr val="000000"/>
                </a:solidFill>
              </a:rPr>
              <a:t>, </a:t>
            </a:r>
            <a:r>
              <a:rPr lang="en-US" b="0" dirty="0">
                <a:solidFill>
                  <a:srgbClr val="000000"/>
                </a:solidFill>
              </a:rPr>
              <a:t>"</a:t>
            </a:r>
            <a:r>
              <a:rPr lang="en-US" dirty="0">
                <a:solidFill>
                  <a:srgbClr val="000000"/>
                </a:solidFill>
              </a:rPr>
              <a:t>b</a:t>
            </a:r>
            <a:r>
              <a:rPr lang="en-US" b="0" dirty="0">
                <a:solidFill>
                  <a:srgbClr val="000000"/>
                </a:solidFill>
              </a:rPr>
              <a:t>"</a:t>
            </a:r>
            <a:r>
              <a:rPr lang="en-US" dirty="0">
                <a:solidFill>
                  <a:srgbClr val="000000"/>
                </a:solidFill>
              </a:rPr>
              <a:t>)</a:t>
            </a:r>
            <a:r>
              <a:rPr lang="en-US" b="0" dirty="0">
                <a:solidFill>
                  <a:srgbClr val="000000"/>
                </a:solidFill>
              </a:rPr>
              <a:t>] – convert the type of the designated columns.</a:t>
            </a:r>
          </a:p>
        </p:txBody>
      </p:sp>
      <p:sp>
        <p:nvSpPr>
          <p:cNvPr id="120" name="Line"/>
          <p:cNvSpPr/>
          <p:nvPr/>
        </p:nvSpPr>
        <p:spPr>
          <a:xfrm>
            <a:off x="5499227" y="459914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1" name="Use headers, colors, and/or backgrounds to separate or group together sections."/>
          <p:cNvSpPr txBox="1"/>
          <p:nvPr/>
        </p:nvSpPr>
        <p:spPr>
          <a:xfrm>
            <a:off x="1418421" y="1509079"/>
            <a:ext cx="3189922"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setnames</a:t>
            </a:r>
            <a:r>
              <a:rPr lang="en-US" dirty="0">
                <a:solidFill>
                  <a:srgbClr val="000000"/>
                </a:solidFill>
              </a:rPr>
              <a:t>(</a:t>
            </a:r>
            <a:r>
              <a:rPr lang="en-US" b="0" dirty="0" err="1">
                <a:solidFill>
                  <a:srgbClr val="000000"/>
                </a:solidFill>
              </a:rPr>
              <a:t>dt</a:t>
            </a:r>
            <a:r>
              <a:rPr lang="en-US" b="0" dirty="0">
                <a:solidFill>
                  <a:srgbClr val="000000"/>
                </a:solidFill>
              </a:rPr>
              <a:t>, c("a",</a:t>
            </a:r>
            <a:r>
              <a:rPr lang="en-US" b="0" dirty="0">
                <a:solidFill>
                  <a:srgbClr val="000000"/>
                </a:solidFill>
                <a:sym typeface="Source Sans Pro Light"/>
              </a:rPr>
              <a:t> </a:t>
            </a:r>
            <a:r>
              <a:rPr lang="en-US" b="0" dirty="0">
                <a:solidFill>
                  <a:srgbClr val="000000"/>
                </a:solidFill>
              </a:rPr>
              <a:t>"</a:t>
            </a:r>
            <a:r>
              <a:rPr lang="en-US" b="0" dirty="0">
                <a:solidFill>
                  <a:srgbClr val="000000"/>
                </a:solidFill>
                <a:sym typeface="Source Sans Pro Light"/>
              </a:rPr>
              <a:t>b</a:t>
            </a:r>
            <a:r>
              <a:rPr lang="en-US" b="0" dirty="0">
                <a:solidFill>
                  <a:srgbClr val="000000"/>
                </a:solidFill>
              </a:rPr>
              <a:t>"</a:t>
            </a:r>
            <a:r>
              <a:rPr lang="en-US" b="0" dirty="0">
                <a:solidFill>
                  <a:srgbClr val="000000"/>
                </a:solidFill>
                <a:sym typeface="Source Sans Pro Light"/>
              </a:rPr>
              <a:t>), c(</a:t>
            </a:r>
            <a:r>
              <a:rPr lang="en-US" b="0" dirty="0">
                <a:solidFill>
                  <a:srgbClr val="000000"/>
                </a:solidFill>
              </a:rPr>
              <a:t>"</a:t>
            </a:r>
            <a:r>
              <a:rPr lang="en-US" b="0" dirty="0">
                <a:solidFill>
                  <a:srgbClr val="000000"/>
                </a:solidFill>
                <a:sym typeface="Source Sans Pro Light"/>
              </a:rPr>
              <a:t>x</a:t>
            </a:r>
            <a:r>
              <a:rPr lang="en-US" b="0" dirty="0">
                <a:solidFill>
                  <a:srgbClr val="000000"/>
                </a:solidFill>
              </a:rPr>
              <a:t>"</a:t>
            </a:r>
            <a:r>
              <a:rPr lang="en-US" b="0" dirty="0">
                <a:solidFill>
                  <a:srgbClr val="000000"/>
                </a:solidFill>
                <a:sym typeface="Source Sans Pro Light"/>
              </a:rPr>
              <a:t>, </a:t>
            </a:r>
            <a:r>
              <a:rPr lang="en-US" b="0" dirty="0">
                <a:solidFill>
                  <a:srgbClr val="000000"/>
                </a:solidFill>
              </a:rPr>
              <a:t>"</a:t>
            </a:r>
            <a:r>
              <a:rPr lang="en-US" b="0" dirty="0">
                <a:solidFill>
                  <a:srgbClr val="000000"/>
                </a:solidFill>
                <a:sym typeface="Source Sans Pro Light"/>
              </a:rPr>
              <a:t>y</a:t>
            </a:r>
            <a:r>
              <a:rPr lang="en-US" b="0" dirty="0">
                <a:solidFill>
                  <a:srgbClr val="000000"/>
                </a:solidFill>
              </a:rPr>
              <a:t>")</a:t>
            </a:r>
            <a:r>
              <a:rPr lang="en-US" dirty="0">
                <a:solidFill>
                  <a:srgbClr val="000000"/>
                </a:solidFill>
              </a:rPr>
              <a:t>)</a:t>
            </a:r>
            <a:r>
              <a:rPr lang="en-US" b="0" dirty="0">
                <a:solidFill>
                  <a:srgbClr val="000000"/>
                </a:solidFill>
              </a:rPr>
              <a:t> – rename column(s)</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22" name="Table"/>
          <p:cNvGraphicFramePr/>
          <p:nvPr>
            <p:extLst>
              <p:ext uri="{D42A27DB-BD31-4B8C-83A1-F6EECF244321}">
                <p14:modId xmlns:p14="http://schemas.microsoft.com/office/powerpoint/2010/main" val="3574763263"/>
              </p:ext>
            </p:extLst>
          </p:nvPr>
        </p:nvGraphicFramePr>
        <p:xfrm>
          <a:off x="850530" y="1500612"/>
          <a:ext cx="3024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23" name="Line"/>
          <p:cNvSpPr/>
          <p:nvPr/>
        </p:nvSpPr>
        <p:spPr>
          <a:xfrm>
            <a:off x="656920" y="1649662"/>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24" name="Table"/>
          <p:cNvGraphicFramePr/>
          <p:nvPr>
            <p:extLst>
              <p:ext uri="{D42A27DB-BD31-4B8C-83A1-F6EECF244321}">
                <p14:modId xmlns:p14="http://schemas.microsoft.com/office/powerpoint/2010/main" val="1450874939"/>
              </p:ext>
            </p:extLst>
          </p:nvPr>
        </p:nvGraphicFramePr>
        <p:xfrm>
          <a:off x="290230" y="1515091"/>
          <a:ext cx="3024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31" name="Rektangel 130"/>
          <p:cNvSpPr/>
          <p:nvPr/>
        </p:nvSpPr>
        <p:spPr>
          <a:xfrm>
            <a:off x="290230" y="1175931"/>
            <a:ext cx="1285608" cy="276999"/>
          </a:xfrm>
          <a:prstGeom prst="rect">
            <a:avLst/>
          </a:prstGeom>
        </p:spPr>
        <p:txBody>
          <a:bodyPr wrap="none" lIns="0" rIns="0">
            <a:spAutoFit/>
          </a:bodyPr>
          <a:lstStyle/>
          <a:p>
            <a:pPr lvl="1" indent="0"/>
            <a:r>
              <a:rPr lang="da-DK" dirty="0"/>
              <a:t>RENAME COLUMNS</a:t>
            </a:r>
          </a:p>
        </p:txBody>
      </p:sp>
      <p:sp>
        <p:nvSpPr>
          <p:cNvPr id="132" name="Line"/>
          <p:cNvSpPr/>
          <p:nvPr/>
        </p:nvSpPr>
        <p:spPr>
          <a:xfrm>
            <a:off x="290230" y="1143474"/>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41" name="Table"/>
          <p:cNvGraphicFramePr/>
          <p:nvPr>
            <p:extLst>
              <p:ext uri="{D42A27DB-BD31-4B8C-83A1-F6EECF244321}">
                <p14:modId xmlns:p14="http://schemas.microsoft.com/office/powerpoint/2010/main" val="2356002097"/>
              </p:ext>
            </p:extLst>
          </p:nvPr>
        </p:nvGraphicFramePr>
        <p:xfrm>
          <a:off x="5711216" y="4463629"/>
          <a:ext cx="1185862" cy="4572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252412">
                  <a:extLst>
                    <a:ext uri="{9D8B030D-6E8A-4147-A177-3AD203B41FA5}">
                      <a16:colId xmlns:a16="http://schemas.microsoft.com/office/drawing/2014/main" val="20002"/>
                    </a:ext>
                  </a:extLst>
                </a:gridCol>
                <a:gridCol w="266700">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43" name="Use headers, colors, and/or backgrounds to separate or group together sections."/>
          <p:cNvSpPr txBox="1"/>
          <p:nvPr/>
        </p:nvSpPr>
        <p:spPr>
          <a:xfrm>
            <a:off x="6840570" y="7071126"/>
            <a:ext cx="2573850" cy="9886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dirty="0">
                <a:solidFill>
                  <a:srgbClr val="000000"/>
                </a:solidFill>
              </a:rPr>
              <a:t>melt(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a:t>
            </a:r>
            <a:r>
              <a:rPr lang="en-US" b="0" dirty="0" err="1">
                <a:solidFill>
                  <a:srgbClr val="000000"/>
                </a:solidFill>
              </a:rPr>
              <a:t>id.vars</a:t>
            </a:r>
            <a:r>
              <a:rPr lang="en-US" b="0" dirty="0">
                <a:solidFill>
                  <a:srgbClr val="000000"/>
                </a:solidFill>
              </a:rPr>
              <a:t> = c("id"), </a:t>
            </a:r>
          </a:p>
          <a:p>
            <a:pPr lvl="1" indent="0">
              <a:lnSpc>
                <a:spcPct val="90000"/>
              </a:lnSpc>
            </a:pPr>
            <a:r>
              <a:rPr lang="en-US" b="0" dirty="0">
                <a:solidFill>
                  <a:srgbClr val="000000"/>
                </a:solidFill>
              </a:rPr>
              <a:t>            measure = patterns("^a", "^b"), </a:t>
            </a:r>
          </a:p>
          <a:p>
            <a:pPr lvl="1" indent="0">
              <a:lnSpc>
                <a:spcPct val="90000"/>
              </a:lnSpc>
            </a:pPr>
            <a:r>
              <a:rPr lang="en-US" b="0" dirty="0">
                <a:solidFill>
                  <a:srgbClr val="000000"/>
                </a:solidFill>
              </a:rPr>
              <a:t>            </a:t>
            </a:r>
            <a:r>
              <a:rPr lang="en-US" b="0" dirty="0" err="1">
                <a:solidFill>
                  <a:srgbClr val="000000"/>
                </a:solidFill>
              </a:rPr>
              <a:t>variable.name</a:t>
            </a:r>
            <a:r>
              <a:rPr lang="en-US" b="0" dirty="0">
                <a:solidFill>
                  <a:srgbClr val="000000"/>
                </a:solidFill>
              </a:rPr>
              <a:t> = "y",</a:t>
            </a:r>
          </a:p>
          <a:p>
            <a:pPr lvl="1" indent="0">
              <a:lnSpc>
                <a:spcPct val="90000"/>
              </a:lnSpc>
            </a:pPr>
            <a:r>
              <a:rPr lang="en-US" b="0" dirty="0">
                <a:solidFill>
                  <a:srgbClr val="000000"/>
                </a:solidFill>
              </a:rPr>
              <a:t>            </a:t>
            </a:r>
            <a:r>
              <a:rPr lang="en-US" b="0" dirty="0" err="1">
                <a:solidFill>
                  <a:srgbClr val="000000"/>
                </a:solidFill>
              </a:rPr>
              <a:t>value.name</a:t>
            </a:r>
            <a:r>
              <a:rPr lang="en-US" b="0" dirty="0">
                <a:solidFill>
                  <a:srgbClr val="000000"/>
                </a:solidFill>
              </a:rPr>
              <a:t> = c("a", "b")</a:t>
            </a:r>
            <a:r>
              <a:rPr lang="en-US" dirty="0">
                <a:solidFill>
                  <a:srgbClr val="000000"/>
                </a:solidFill>
              </a:rPr>
              <a:t>)</a:t>
            </a:r>
          </a:p>
        </p:txBody>
      </p:sp>
      <p:sp>
        <p:nvSpPr>
          <p:cNvPr id="144" name="Use headers, colors, and/or backgrounds to separate or group together sections."/>
          <p:cNvSpPr txBox="1"/>
          <p:nvPr/>
        </p:nvSpPr>
        <p:spPr>
          <a:xfrm>
            <a:off x="4812083" y="5334380"/>
            <a:ext cx="4608886"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long to wide format. </a:t>
            </a:r>
            <a:endParaRPr lang="en-US" b="0" dirty="0">
              <a:solidFill>
                <a:srgbClr val="000000"/>
              </a:solidFill>
            </a:endParaRPr>
          </a:p>
        </p:txBody>
      </p:sp>
      <p:graphicFrame>
        <p:nvGraphicFramePr>
          <p:cNvPr id="145" name="Table"/>
          <p:cNvGraphicFramePr/>
          <p:nvPr>
            <p:extLst>
              <p:ext uri="{D42A27DB-BD31-4B8C-83A1-F6EECF244321}">
                <p14:modId xmlns:p14="http://schemas.microsoft.com/office/powerpoint/2010/main" val="358622017"/>
              </p:ext>
            </p:extLst>
          </p:nvPr>
        </p:nvGraphicFramePr>
        <p:xfrm>
          <a:off x="6210918" y="7071126"/>
          <a:ext cx="567424" cy="7620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145809">
                  <a:extLst>
                    <a:ext uri="{9D8B030D-6E8A-4147-A177-3AD203B41FA5}">
                      <a16:colId xmlns:a16="http://schemas.microsoft.com/office/drawing/2014/main" val="20001"/>
                    </a:ext>
                  </a:extLst>
                </a:gridCol>
                <a:gridCol w="136988">
                  <a:extLst>
                    <a:ext uri="{9D8B030D-6E8A-4147-A177-3AD203B41FA5}">
                      <a16:colId xmlns:a16="http://schemas.microsoft.com/office/drawing/2014/main" val="20002"/>
                    </a:ext>
                  </a:extLst>
                </a:gridCol>
                <a:gridCol w="136989">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146" name="Line"/>
          <p:cNvSpPr/>
          <p:nvPr/>
        </p:nvSpPr>
        <p:spPr>
          <a:xfrm>
            <a:off x="6027674" y="7242707"/>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47" name="Table"/>
          <p:cNvGraphicFramePr/>
          <p:nvPr>
            <p:extLst>
              <p:ext uri="{D42A27DB-BD31-4B8C-83A1-F6EECF244321}">
                <p14:modId xmlns:p14="http://schemas.microsoft.com/office/powerpoint/2010/main" val="781459449"/>
              </p:ext>
            </p:extLst>
          </p:nvPr>
        </p:nvGraphicFramePr>
        <p:xfrm>
          <a:off x="4812083" y="7080715"/>
          <a:ext cx="1185862" cy="4572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252412">
                  <a:extLst>
                    <a:ext uri="{9D8B030D-6E8A-4147-A177-3AD203B41FA5}">
                      <a16:colId xmlns:a16="http://schemas.microsoft.com/office/drawing/2014/main" val="20002"/>
                    </a:ext>
                  </a:extLst>
                </a:gridCol>
                <a:gridCol w="266700">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48" name="Use headers, colors, and/or backgrounds to separate or group together sections."/>
          <p:cNvSpPr txBox="1"/>
          <p:nvPr/>
        </p:nvSpPr>
        <p:spPr>
          <a:xfrm>
            <a:off x="4812083" y="8154192"/>
            <a:ext cx="4717933"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wide to long format.</a:t>
            </a:r>
          </a:p>
        </p:txBody>
      </p:sp>
      <p:sp>
        <p:nvSpPr>
          <p:cNvPr id="154" name="Line"/>
          <p:cNvSpPr/>
          <p:nvPr/>
        </p:nvSpPr>
        <p:spPr>
          <a:xfrm flipV="1">
            <a:off x="9359106" y="431343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5" name="Layout Suggestions"/>
          <p:cNvSpPr txBox="1"/>
          <p:nvPr/>
        </p:nvSpPr>
        <p:spPr>
          <a:xfrm>
            <a:off x="9359106" y="4406616"/>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975CBC"/>
                </a:solidFill>
              </a:rPr>
              <a:t>fread &amp; </a:t>
            </a:r>
            <a:r>
              <a:rPr lang="en-US" dirty="0" err="1">
                <a:solidFill>
                  <a:srgbClr val="975CBC"/>
                </a:solidFill>
              </a:rPr>
              <a:t>fwrite</a:t>
            </a:r>
            <a:endParaRPr lang="en-US" dirty="0">
              <a:solidFill>
                <a:srgbClr val="975CBC"/>
              </a:solidFill>
            </a:endParaRPr>
          </a:p>
        </p:txBody>
      </p:sp>
      <p:sp>
        <p:nvSpPr>
          <p:cNvPr id="156" name="Rektangel 155"/>
          <p:cNvSpPr/>
          <p:nvPr/>
        </p:nvSpPr>
        <p:spPr>
          <a:xfrm>
            <a:off x="9359106" y="5501141"/>
            <a:ext cx="540212" cy="276999"/>
          </a:xfrm>
          <a:prstGeom prst="rect">
            <a:avLst/>
          </a:prstGeom>
        </p:spPr>
        <p:txBody>
          <a:bodyPr wrap="none" lIns="0" rIns="0">
            <a:spAutoFit/>
          </a:bodyPr>
          <a:lstStyle/>
          <a:p>
            <a:pPr lvl="1" indent="0"/>
            <a:r>
              <a:rPr lang="da-DK" dirty="0"/>
              <a:t>IMPORT</a:t>
            </a:r>
          </a:p>
        </p:txBody>
      </p:sp>
      <p:sp>
        <p:nvSpPr>
          <p:cNvPr id="157" name="Line"/>
          <p:cNvSpPr/>
          <p:nvPr/>
        </p:nvSpPr>
        <p:spPr>
          <a:xfrm flipV="1">
            <a:off x="9359106" y="5481530"/>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58" name="Use headers, colors, and/or backgrounds to separate or group together sections."/>
          <p:cNvSpPr txBox="1"/>
          <p:nvPr/>
        </p:nvSpPr>
        <p:spPr>
          <a:xfrm>
            <a:off x="9359106" y="4830594"/>
            <a:ext cx="4318113"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fread &amp; </a:t>
            </a:r>
            <a:r>
              <a:rPr lang="en-US" b="0" dirty="0" err="1">
                <a:solidFill>
                  <a:srgbClr val="000000"/>
                </a:solidFill>
              </a:rPr>
              <a:t>fwrite</a:t>
            </a:r>
            <a:r>
              <a:rPr lang="en-US" b="0" dirty="0">
                <a:solidFill>
                  <a:srgbClr val="000000"/>
                </a:solidFill>
              </a:rPr>
              <a:t> are </a:t>
            </a:r>
            <a:r>
              <a:rPr lang="en-US" b="0" dirty="0" err="1">
                <a:solidFill>
                  <a:srgbClr val="000000"/>
                </a:solidFill>
              </a:rPr>
              <a:t>data.table’s</a:t>
            </a:r>
            <a:r>
              <a:rPr lang="en-US" b="0" dirty="0">
                <a:solidFill>
                  <a:srgbClr val="000000"/>
                </a:solidFill>
              </a:rPr>
              <a:t> fast and multithreaded functions for importing from and exporting to flat files – such as csv and </a:t>
            </a:r>
            <a:r>
              <a:rPr lang="en-US" b="0" dirty="0" err="1">
                <a:solidFill>
                  <a:srgbClr val="000000"/>
                </a:solidFill>
              </a:rPr>
              <a:t>tsv</a:t>
            </a:r>
            <a:r>
              <a:rPr lang="en-US" b="0" dirty="0">
                <a:solidFill>
                  <a:srgbClr val="000000"/>
                </a:solidFill>
              </a:rPr>
              <a:t>.</a:t>
            </a:r>
          </a:p>
        </p:txBody>
      </p:sp>
      <p:sp>
        <p:nvSpPr>
          <p:cNvPr id="159" name="Use headers, colors, and/or backgrounds to separate or group together sections."/>
          <p:cNvSpPr txBox="1"/>
          <p:nvPr/>
        </p:nvSpPr>
        <p:spPr>
          <a:xfrm>
            <a:off x="9359106" y="5750167"/>
            <a:ext cx="4318113" cy="826299"/>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fread</a:t>
            </a:r>
            <a:r>
              <a:rPr lang="en-US" dirty="0">
                <a:solidFill>
                  <a:srgbClr val="000000"/>
                </a:solidFill>
              </a:rPr>
              <a:t>(</a:t>
            </a:r>
            <a:r>
              <a:rPr lang="en-US" b="0" dirty="0">
                <a:solidFill>
                  <a:srgbClr val="000000"/>
                </a:solidFill>
              </a:rPr>
              <a:t>"</a:t>
            </a:r>
            <a:r>
              <a:rPr lang="en-US" b="0" dirty="0" err="1">
                <a:solidFill>
                  <a:srgbClr val="000000"/>
                </a:solidFill>
              </a:rPr>
              <a:t>file.csv</a:t>
            </a:r>
            <a:r>
              <a:rPr lang="en-US" b="0" dirty="0">
                <a:solidFill>
                  <a:srgbClr val="000000"/>
                </a:solidFill>
              </a:rPr>
              <a:t>"</a:t>
            </a:r>
            <a:r>
              <a:rPr lang="en-US" dirty="0">
                <a:solidFill>
                  <a:srgbClr val="000000"/>
                </a:solidFill>
              </a:rPr>
              <a:t>) </a:t>
            </a:r>
            <a:r>
              <a:rPr lang="en-US" b="0" dirty="0">
                <a:solidFill>
                  <a:srgbClr val="000000"/>
                </a:solidFill>
              </a:rPr>
              <a:t>– read a flat file into R. </a:t>
            </a:r>
          </a:p>
          <a:p>
            <a:pPr lvl="1" indent="0">
              <a:lnSpc>
                <a:spcPct val="90000"/>
              </a:lnSpc>
            </a:pPr>
            <a:endParaRPr lang="en-US" b="0" dirty="0">
              <a:solidFill>
                <a:srgbClr val="000000"/>
              </a:solidFill>
            </a:endParaRPr>
          </a:p>
          <a:p>
            <a:pPr lvl="1" indent="0">
              <a:lnSpc>
                <a:spcPct val="90000"/>
              </a:lnSpc>
            </a:pPr>
            <a:r>
              <a:rPr lang="en-US" dirty="0" err="1">
                <a:solidFill>
                  <a:srgbClr val="000000"/>
                </a:solidFill>
              </a:rPr>
              <a:t>fread</a:t>
            </a:r>
            <a:r>
              <a:rPr lang="en-US" dirty="0">
                <a:solidFill>
                  <a:srgbClr val="000000"/>
                </a:solidFill>
              </a:rPr>
              <a:t>(</a:t>
            </a:r>
            <a:r>
              <a:rPr lang="en-US" b="0" dirty="0">
                <a:solidFill>
                  <a:srgbClr val="000000"/>
                </a:solidFill>
              </a:rPr>
              <a:t>"</a:t>
            </a:r>
            <a:r>
              <a:rPr lang="en-US" b="0" dirty="0" err="1">
                <a:solidFill>
                  <a:srgbClr val="000000"/>
                </a:solidFill>
              </a:rPr>
              <a:t>file.csv</a:t>
            </a:r>
            <a:r>
              <a:rPr lang="en-US" b="0" dirty="0">
                <a:solidFill>
                  <a:srgbClr val="000000"/>
                </a:solidFill>
              </a:rPr>
              <a:t>", select = c("a", "b")</a:t>
            </a:r>
            <a:r>
              <a:rPr lang="en-US" dirty="0">
                <a:solidFill>
                  <a:srgbClr val="000000"/>
                </a:solidFill>
              </a:rPr>
              <a:t>) </a:t>
            </a:r>
            <a:r>
              <a:rPr lang="en-US" b="0" dirty="0">
                <a:solidFill>
                  <a:srgbClr val="000000"/>
                </a:solidFill>
              </a:rPr>
              <a:t>– read specified columns from a flat file into R.</a:t>
            </a:r>
          </a:p>
        </p:txBody>
      </p:sp>
      <p:sp>
        <p:nvSpPr>
          <p:cNvPr id="160" name="Rektangel 159"/>
          <p:cNvSpPr/>
          <p:nvPr/>
        </p:nvSpPr>
        <p:spPr>
          <a:xfrm>
            <a:off x="9359106" y="6802340"/>
            <a:ext cx="548227" cy="276999"/>
          </a:xfrm>
          <a:prstGeom prst="rect">
            <a:avLst/>
          </a:prstGeom>
        </p:spPr>
        <p:txBody>
          <a:bodyPr wrap="none" lIns="0" rIns="0">
            <a:spAutoFit/>
          </a:bodyPr>
          <a:lstStyle/>
          <a:p>
            <a:pPr lvl="1" indent="0"/>
            <a:r>
              <a:rPr lang="da-DK" dirty="0"/>
              <a:t>EXPORT</a:t>
            </a:r>
          </a:p>
        </p:txBody>
      </p:sp>
      <p:sp>
        <p:nvSpPr>
          <p:cNvPr id="161" name="Line"/>
          <p:cNvSpPr/>
          <p:nvPr/>
        </p:nvSpPr>
        <p:spPr>
          <a:xfrm flipV="1">
            <a:off x="9359106" y="6780688"/>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62" name="Use headers, colors, and/or backgrounds to separate or group together sections."/>
          <p:cNvSpPr txBox="1"/>
          <p:nvPr/>
        </p:nvSpPr>
        <p:spPr>
          <a:xfrm>
            <a:off x="9359106" y="7067254"/>
            <a:ext cx="4318113"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fwrite</a:t>
            </a:r>
            <a:r>
              <a:rPr lang="en-US" dirty="0">
                <a:solidFill>
                  <a:srgbClr val="000000"/>
                </a:solidFill>
              </a:rPr>
              <a:t>(</a:t>
            </a:r>
            <a:r>
              <a:rPr lang="en-US" b="0" dirty="0" err="1">
                <a:solidFill>
                  <a:srgbClr val="000000"/>
                </a:solidFill>
              </a:rPr>
              <a:t>dt</a:t>
            </a:r>
            <a:r>
              <a:rPr lang="en-US" b="0" dirty="0">
                <a:solidFill>
                  <a:srgbClr val="000000"/>
                </a:solidFill>
              </a:rPr>
              <a:t>, file = "</a:t>
            </a:r>
            <a:r>
              <a:rPr lang="en-US" b="0" dirty="0" err="1">
                <a:solidFill>
                  <a:srgbClr val="000000"/>
                </a:solidFill>
              </a:rPr>
              <a:t>file.csv</a:t>
            </a:r>
            <a:r>
              <a:rPr lang="en-US" b="0" dirty="0">
                <a:solidFill>
                  <a:srgbClr val="000000"/>
                </a:solidFill>
              </a:rPr>
              <a:t>"</a:t>
            </a:r>
            <a:r>
              <a:rPr lang="en-US" dirty="0">
                <a:solidFill>
                  <a:srgbClr val="000000"/>
                </a:solidFill>
              </a:rPr>
              <a:t>) </a:t>
            </a:r>
            <a:r>
              <a:rPr lang="en-US" b="0" dirty="0">
                <a:solidFill>
                  <a:srgbClr val="000000"/>
                </a:solidFill>
              </a:rPr>
              <a:t>– write a flat file from R. </a:t>
            </a:r>
          </a:p>
        </p:txBody>
      </p:sp>
      <p:sp>
        <p:nvSpPr>
          <p:cNvPr id="163" name="Rektangel 162"/>
          <p:cNvSpPr/>
          <p:nvPr/>
        </p:nvSpPr>
        <p:spPr>
          <a:xfrm>
            <a:off x="9359106" y="7535060"/>
            <a:ext cx="1232710" cy="276999"/>
          </a:xfrm>
          <a:prstGeom prst="rect">
            <a:avLst/>
          </a:prstGeom>
        </p:spPr>
        <p:txBody>
          <a:bodyPr wrap="none" lIns="0" rIns="0">
            <a:spAutoFit/>
          </a:bodyPr>
          <a:lstStyle/>
          <a:p>
            <a:pPr lvl="1" indent="0"/>
            <a:r>
              <a:rPr lang="da-DK" dirty="0"/>
              <a:t>MULTITHREADING</a:t>
            </a:r>
          </a:p>
        </p:txBody>
      </p:sp>
      <p:sp>
        <p:nvSpPr>
          <p:cNvPr id="164" name="Line"/>
          <p:cNvSpPr/>
          <p:nvPr/>
        </p:nvSpPr>
        <p:spPr>
          <a:xfrm flipV="1">
            <a:off x="9359106" y="751580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65" name="Use headers, colors, and/or backgrounds to separate or group together sections."/>
          <p:cNvSpPr txBox="1"/>
          <p:nvPr/>
        </p:nvSpPr>
        <p:spPr>
          <a:xfrm>
            <a:off x="9359106" y="7816096"/>
            <a:ext cx="4318113"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setDTthreads</a:t>
            </a:r>
            <a:r>
              <a:rPr lang="en-US" dirty="0">
                <a:solidFill>
                  <a:srgbClr val="000000"/>
                </a:solidFill>
              </a:rPr>
              <a:t>(</a:t>
            </a:r>
            <a:r>
              <a:rPr lang="en-US" b="0" dirty="0">
                <a:solidFill>
                  <a:srgbClr val="000000"/>
                </a:solidFill>
              </a:rPr>
              <a:t>4</a:t>
            </a:r>
            <a:r>
              <a:rPr lang="en-US" dirty="0">
                <a:solidFill>
                  <a:srgbClr val="000000"/>
                </a:solidFill>
              </a:rPr>
              <a:t>) </a:t>
            </a:r>
            <a:r>
              <a:rPr lang="en-US" b="0" dirty="0">
                <a:solidFill>
                  <a:srgbClr val="000000"/>
                </a:solidFill>
              </a:rPr>
              <a:t>– set the number of threads that fread may use. Default is all available and appropriate for the task at hand.</a:t>
            </a:r>
          </a:p>
        </p:txBody>
      </p:sp>
      <p:sp>
        <p:nvSpPr>
          <p:cNvPr id="166" name="Rektangel 165"/>
          <p:cNvSpPr/>
          <p:nvPr/>
        </p:nvSpPr>
        <p:spPr>
          <a:xfrm>
            <a:off x="9359106" y="3206373"/>
            <a:ext cx="1056379" cy="276999"/>
          </a:xfrm>
          <a:prstGeom prst="rect">
            <a:avLst/>
          </a:prstGeom>
        </p:spPr>
        <p:txBody>
          <a:bodyPr wrap="none" lIns="0" rIns="0">
            <a:spAutoFit/>
          </a:bodyPr>
          <a:lstStyle/>
          <a:p>
            <a:pPr lvl="1" indent="0"/>
            <a:r>
              <a:rPr lang="da-DK" dirty="0"/>
              <a:t>GROUP OPTIMA</a:t>
            </a:r>
          </a:p>
        </p:txBody>
      </p:sp>
      <p:sp>
        <p:nvSpPr>
          <p:cNvPr id="167" name="Line"/>
          <p:cNvSpPr/>
          <p:nvPr/>
        </p:nvSpPr>
        <p:spPr>
          <a:xfrm flipV="1">
            <a:off x="9359106" y="3183532"/>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68" name="Use headers, colors, and/or backgrounds to separate or group together sections."/>
          <p:cNvSpPr txBox="1"/>
          <p:nvPr/>
        </p:nvSpPr>
        <p:spPr>
          <a:xfrm>
            <a:off x="9359106" y="3452169"/>
            <a:ext cx="4318113" cy="608804"/>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a:solidFill>
                  <a:srgbClr val="000000"/>
                </a:solidFill>
              </a:rPr>
              <a:t>.SD[</a:t>
            </a:r>
            <a:r>
              <a:rPr lang="en-US" dirty="0" err="1">
                <a:solidFill>
                  <a:srgbClr val="000000"/>
                </a:solidFill>
              </a:rPr>
              <a:t>which.max</a:t>
            </a:r>
            <a:r>
              <a:rPr lang="en-US" dirty="0">
                <a:solidFill>
                  <a:srgbClr val="000000"/>
                </a:solidFill>
              </a:rPr>
              <a:t>(a)], by = b</a:t>
            </a:r>
            <a:r>
              <a:rPr lang="en-US" b="0" dirty="0">
                <a:solidFill>
                  <a:srgbClr val="000000"/>
                </a:solidFill>
              </a:rPr>
              <a:t>] – within groups, extract rows with the maximum value in a specified column. Also works with </a:t>
            </a:r>
            <a:r>
              <a:rPr lang="en-US" b="0" dirty="0" err="1">
                <a:solidFill>
                  <a:srgbClr val="000000"/>
                </a:solidFill>
              </a:rPr>
              <a:t>which.min</a:t>
            </a:r>
            <a:r>
              <a:rPr lang="en-US" b="0" dirty="0">
                <a:solidFill>
                  <a:srgbClr val="000000"/>
                </a:solidFill>
              </a:rPr>
              <a:t>() and which(). </a:t>
            </a:r>
            <a:r>
              <a:rPr lang="en-US" b="0" dirty="0">
                <a:solidFill>
                  <a:srgbClr val="5B6167"/>
                </a:solidFill>
              </a:rPr>
              <a:t>Similar to “.SD[.N]” and “.SD[1]”.</a:t>
            </a:r>
          </a:p>
        </p:txBody>
      </p:sp>
      <p:graphicFrame>
        <p:nvGraphicFramePr>
          <p:cNvPr id="96" name="Table 95">
            <a:extLst>
              <a:ext uri="{FF2B5EF4-FFF2-40B4-BE49-F238E27FC236}">
                <a16:creationId xmlns:a16="http://schemas.microsoft.com/office/drawing/2014/main" id="{D888ACE9-7937-1742-8112-74898F785820}"/>
              </a:ext>
            </a:extLst>
          </p:cNvPr>
          <p:cNvGraphicFramePr>
            <a:graphicFrameLocks noGrp="1"/>
          </p:cNvGraphicFramePr>
          <p:nvPr>
            <p:extLst>
              <p:ext uri="{D42A27DB-BD31-4B8C-83A1-F6EECF244321}">
                <p14:modId xmlns:p14="http://schemas.microsoft.com/office/powerpoint/2010/main" val="1825687542"/>
              </p:ext>
            </p:extLst>
          </p:nvPr>
        </p:nvGraphicFramePr>
        <p:xfrm>
          <a:off x="4812083" y="5624625"/>
          <a:ext cx="4435491" cy="861674"/>
        </p:xfrm>
        <a:graphic>
          <a:graphicData uri="http://schemas.openxmlformats.org/drawingml/2006/table">
            <a:tbl>
              <a:tblPr firstRow="1" bandRow="1">
                <a:tableStyleId>{5940675A-B579-460E-94D1-54222C63F5DA}</a:tableStyleId>
              </a:tblPr>
              <a:tblGrid>
                <a:gridCol w="795655">
                  <a:extLst>
                    <a:ext uri="{9D8B030D-6E8A-4147-A177-3AD203B41FA5}">
                      <a16:colId xmlns:a16="http://schemas.microsoft.com/office/drawing/2014/main" val="985492433"/>
                    </a:ext>
                  </a:extLst>
                </a:gridCol>
                <a:gridCol w="3639836">
                  <a:extLst>
                    <a:ext uri="{9D8B030D-6E8A-4147-A177-3AD203B41FA5}">
                      <a16:colId xmlns:a16="http://schemas.microsoft.com/office/drawing/2014/main" val="1441745969"/>
                    </a:ext>
                  </a:extLst>
                </a:gridCol>
              </a:tblGrid>
              <a:tr h="123267">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dt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369802">
                <a:tc>
                  <a:txBody>
                    <a:bodyPr/>
                    <a:lstStyle/>
                    <a:p>
                      <a:pPr algn="l">
                        <a:lnSpc>
                          <a:spcPct val="90000"/>
                        </a:lnSpc>
                        <a:spcBef>
                          <a:spcPts val="200"/>
                        </a:spcBef>
                      </a:pPr>
                      <a:r>
                        <a:rPr lang="en-US" sz="1200" b="0" dirty="0">
                          <a:solidFill>
                            <a:srgbClr val="5B6167"/>
                          </a:solidFill>
                          <a:latin typeface="Source Sans Pro" panose="020B0503030403020204" pitchFamily="34" charset="0"/>
                          <a:ea typeface="Source Sans Pro" panose="020B0503030403020204" pitchFamily="34" charset="0"/>
                        </a:rPr>
                        <a:t>id ~ y</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Formula with a LHS: id column(s) containing id(s) for multiple entries. And a RHS: column(s) with value(s) to spread in column headers.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203306">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value.var</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Column(s) containing values to fill into cells.</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bl>
          </a:graphicData>
        </a:graphic>
      </p:graphicFrame>
      <p:graphicFrame>
        <p:nvGraphicFramePr>
          <p:cNvPr id="97" name="Table 96">
            <a:extLst>
              <a:ext uri="{FF2B5EF4-FFF2-40B4-BE49-F238E27FC236}">
                <a16:creationId xmlns:a16="http://schemas.microsoft.com/office/drawing/2014/main" id="{725F88E0-FF3D-8A4A-8ECB-854DE71CF602}"/>
              </a:ext>
            </a:extLst>
          </p:cNvPr>
          <p:cNvGraphicFramePr>
            <a:graphicFrameLocks noGrp="1"/>
          </p:cNvGraphicFramePr>
          <p:nvPr>
            <p:extLst>
              <p:ext uri="{D42A27DB-BD31-4B8C-83A1-F6EECF244321}">
                <p14:modId xmlns:p14="http://schemas.microsoft.com/office/powerpoint/2010/main" val="3204801653"/>
              </p:ext>
            </p:extLst>
          </p:nvPr>
        </p:nvGraphicFramePr>
        <p:xfrm>
          <a:off x="4812083" y="8456201"/>
          <a:ext cx="4571860" cy="987552"/>
        </p:xfrm>
        <a:graphic>
          <a:graphicData uri="http://schemas.openxmlformats.org/drawingml/2006/table">
            <a:tbl>
              <a:tblPr firstRow="1" bandRow="1">
                <a:tableStyleId>{5940675A-B579-460E-94D1-54222C63F5DA}</a:tableStyleId>
              </a:tblPr>
              <a:tblGrid>
                <a:gridCol w="1082271">
                  <a:extLst>
                    <a:ext uri="{9D8B030D-6E8A-4147-A177-3AD203B41FA5}">
                      <a16:colId xmlns:a16="http://schemas.microsoft.com/office/drawing/2014/main" val="985492433"/>
                    </a:ext>
                  </a:extLst>
                </a:gridCol>
                <a:gridCol w="3489589">
                  <a:extLst>
                    <a:ext uri="{9D8B030D-6E8A-4147-A177-3AD203B41FA5}">
                      <a16:colId xmlns:a16="http://schemas.microsoft.com/office/drawing/2014/main" val="1441745969"/>
                    </a:ext>
                  </a:extLst>
                </a:gridCol>
              </a:tblGrid>
              <a:tr h="134928">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dt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115720">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id.</a:t>
                      </a:r>
                      <a:r>
                        <a:rPr lang="en-US" sz="1200" b="0" err="1">
                          <a:solidFill>
                            <a:srgbClr val="5B6167"/>
                          </a:solidFill>
                          <a:latin typeface="Source Sans Pro" panose="020B0503030403020204" pitchFamily="34" charset="0"/>
                          <a:ea typeface="Source Sans Pro" panose="020B0503030403020204" pitchFamily="34" charset="0"/>
                        </a:rPr>
                        <a:t>vars</a:t>
                      </a:r>
                      <a:r>
                        <a:rPr lang="en-US" sz="1200" b="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Id column(s) with id(s) for multiple entries.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314832">
                <a:tc>
                  <a:txBody>
                    <a:bodyPr/>
                    <a:lstStyle/>
                    <a:p>
                      <a:pPr algn="l">
                        <a:lnSpc>
                          <a:spcPct val="90000"/>
                        </a:lnSpc>
                        <a:spcBef>
                          <a:spcPts val="200"/>
                        </a:spcBef>
                      </a:pPr>
                      <a:r>
                        <a:rPr lang="en-US" sz="1200" b="0">
                          <a:solidFill>
                            <a:srgbClr val="5B6167"/>
                          </a:solidFill>
                          <a:latin typeface="Source Sans Pro" panose="020B0503030403020204" pitchFamily="34" charset="0"/>
                          <a:ea typeface="Source Sans Pro" panose="020B0503030403020204" pitchFamily="34" charset="0"/>
                        </a:rPr>
                        <a:t>measure</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noProof="0" dirty="0">
                          <a:solidFill>
                            <a:srgbClr val="5B6167"/>
                          </a:solidFill>
                          <a:latin typeface="Source Sans Pro" panose="020B0503030403020204" pitchFamily="34" charset="0"/>
                          <a:ea typeface="Source Sans Pro" panose="020B0503030403020204" pitchFamily="34" charset="0"/>
                        </a:rPr>
                        <a:t>Column(s) containing values to fill into cells </a:t>
                      </a:r>
                      <a:r>
                        <a:rPr lang="en-US" sz="1200" dirty="0">
                          <a:solidFill>
                            <a:srgbClr val="5B6167"/>
                          </a:solidFill>
                          <a:latin typeface="Source Sans Pro" panose="020B0503030403020204" pitchFamily="34" charset="0"/>
                          <a:ea typeface="Source Sans Pro" panose="020B0503030403020204" pitchFamily="34" charset="0"/>
                        </a:rPr>
                        <a:t>(often in pattern form).</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r h="314832">
                <a:tc>
                  <a:txBody>
                    <a:bodyPr/>
                    <a:lstStyle/>
                    <a:p>
                      <a:pPr algn="l">
                        <a:lnSpc>
                          <a:spcPct val="90000"/>
                        </a:lnSpc>
                        <a:spcBef>
                          <a:spcPts val="200"/>
                        </a:spcBef>
                      </a:pPr>
                      <a:r>
                        <a:rPr lang="en-US" sz="1200" b="0" dirty="0" err="1">
                          <a:solidFill>
                            <a:srgbClr val="5B6167"/>
                          </a:solidFill>
                          <a:latin typeface="Source Sans Pro" panose="020B0503030403020204" pitchFamily="34" charset="0"/>
                          <a:ea typeface="Source Sans Pro" panose="020B0503030403020204" pitchFamily="34" charset="0"/>
                        </a:rPr>
                        <a:t>variable.name</a:t>
                      </a:r>
                      <a:r>
                        <a:rPr lang="en-US" sz="1200" b="0" dirty="0">
                          <a:solidFill>
                            <a:srgbClr val="5B6167"/>
                          </a:solidFill>
                          <a:latin typeface="Source Sans Pro" panose="020B0503030403020204" pitchFamily="34" charset="0"/>
                          <a:ea typeface="Source Sans Pro" panose="020B0503030403020204" pitchFamily="34" charset="0"/>
                        </a:rPr>
                        <a:t>, </a:t>
                      </a:r>
                      <a:r>
                        <a:rPr lang="en-US" sz="1200" b="0" dirty="0" err="1">
                          <a:solidFill>
                            <a:srgbClr val="5B6167"/>
                          </a:solidFill>
                          <a:latin typeface="Source Sans Pro" panose="020B0503030403020204" pitchFamily="34" charset="0"/>
                          <a:ea typeface="Source Sans Pro" panose="020B0503030403020204" pitchFamily="34" charset="0"/>
                        </a:rPr>
                        <a:t>value.name</a:t>
                      </a:r>
                      <a:r>
                        <a:rPr lang="en-US" sz="1200" b="0" dirty="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90000"/>
                        </a:lnSpc>
                        <a:spcBef>
                          <a:spcPts val="20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Name(s) of new column(s) for variables and values derived from old headers.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247653"/>
                  </a:ext>
                </a:extLst>
              </a:tr>
            </a:tbl>
          </a:graphicData>
        </a:graphic>
      </p:graphicFrame>
      <p:pic>
        <p:nvPicPr>
          <p:cNvPr id="134" name="Graphic 133">
            <a:extLst>
              <a:ext uri="{FF2B5EF4-FFF2-40B4-BE49-F238E27FC236}">
                <a16:creationId xmlns:a16="http://schemas.microsoft.com/office/drawing/2014/main" id="{9163FF8E-1C9A-C347-A90F-68E553F7FC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Tree>
    <p:extLst>
      <p:ext uri="{BB962C8B-B14F-4D97-AF65-F5344CB8AC3E}">
        <p14:creationId xmlns:p14="http://schemas.microsoft.com/office/powerpoint/2010/main" val="258068960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2758</TotalTime>
  <Words>1776</Words>
  <Application>Microsoft Macintosh PowerPoint</Application>
  <PresentationFormat>Custom</PresentationFormat>
  <Paragraphs>395</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Avenir Roman</vt:lpstr>
      <vt:lpstr>Gill Sans</vt:lpstr>
      <vt:lpstr>Helvetica</vt:lpstr>
      <vt:lpstr>Helvetica Light</vt:lpstr>
      <vt:lpstr>Source Sans Pro</vt:lpstr>
      <vt:lpstr>Source Sans Pro Light</vt:lpstr>
      <vt:lpstr>Source Sans Pro Semibold</vt:lpstr>
      <vt:lpstr>White</vt:lpstr>
      <vt:lpstr>Data Transformation with data.table : : CHEAT SHEET </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dc:title>
  <dc:creator>Erik Petrovski</dc:creator>
  <cp:lastModifiedBy>Erik Petrovski</cp:lastModifiedBy>
  <cp:revision>606</cp:revision>
  <cp:lastPrinted>2018-08-26T18:16:30Z</cp:lastPrinted>
  <dcterms:modified xsi:type="dcterms:W3CDTF">2018-08-26T18:38:50Z</dcterms:modified>
</cp:coreProperties>
</file>