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70551"/>
              <a:satOff val="43858"/>
              <a:lumOff val="-2715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022873"/>
              <a:satOff val="49793"/>
              <a:lumOff val="-383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hyperlink" Target="http://purrr.tidyverse.org/" TargetMode="External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hyperlink" Target="http://purrr.tidyverse.org/" TargetMode="External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hyperlink" Target="http://purrr.tidyverse.org/" TargetMode="External"/><Relationship Id="rId6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hyperlink" Target="http://purrr.tidyverse.org/" TargetMode="External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hyperlink" Target="http://purrr.tidyverse.org/" TargetMode="External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hyperlink" Target="http://purrr.tidyverse.org/" TargetMode="External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hyperlink" Target="http://purrr.tidyverse.org/" TargetMode="External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hyperlink" Target="http://purrr.tidyverse.org/" TargetMode="External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0" name="Group"/>
          <p:cNvGrpSpPr/>
          <p:nvPr/>
        </p:nvGrpSpPr>
        <p:grpSpPr>
          <a:xfrm>
            <a:off x="10906942" y="1923843"/>
            <a:ext cx="2784175" cy="4050874"/>
            <a:chOff x="0" y="0"/>
            <a:chExt cx="2784174" cy="4050872"/>
          </a:xfrm>
        </p:grpSpPr>
        <p:sp>
          <p:nvSpPr>
            <p:cNvPr id="120" name="TRANSFORM LISTS"/>
            <p:cNvSpPr txBox="1"/>
            <p:nvPr/>
          </p:nvSpPr>
          <p:spPr>
            <a:xfrm>
              <a:off x="0" y="-1"/>
              <a:ext cx="128320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</a:pPr>
              <a:r>
                <a:t>TRANSFORM LISTS</a:t>
              </a:r>
            </a:p>
          </p:txBody>
        </p:sp>
        <p:sp>
          <p:nvSpPr>
            <p:cNvPr id="121" name="list_update(`_x`, ...) Update elements of a list.list_modify. list_update(x, b = 1, c = &quot;foo&quot;)…"/>
            <p:cNvSpPr txBox="1"/>
            <p:nvPr/>
          </p:nvSpPr>
          <p:spPr>
            <a:xfrm>
              <a:off x="928962" y="254988"/>
              <a:ext cx="1855213" cy="3795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  <a:r>
                <a:rPr b="1"/>
                <a:t>list_update</a:t>
              </a:r>
              <a:r>
                <a:t>(`_x`, ...) Update elements of a list.</a:t>
              </a:r>
              <a:r>
                <a:rPr b="1"/>
                <a:t>list_modify</a:t>
              </a:r>
              <a:r>
                <a:t>. </a:t>
              </a:r>
              <a:r>
                <a:rPr i="1"/>
                <a:t>list_update(x, b = 1, c = "foo")</a:t>
              </a: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  <a:r>
                <a:rPr b="1"/>
                <a:t>modify</a:t>
              </a:r>
              <a:r>
                <a:t>(.x, .f, ...) Apply function to each element. Also </a:t>
              </a:r>
              <a:r>
                <a:rPr b="1"/>
                <a:t>map</a:t>
              </a:r>
              <a:r>
                <a:t>, </a:t>
              </a:r>
              <a:r>
                <a:rPr b="1"/>
                <a:t>map_chr</a:t>
              </a:r>
              <a:r>
                <a:t>, </a:t>
              </a:r>
              <a:r>
                <a:rPr b="1"/>
                <a:t>map_dbl</a:t>
              </a:r>
              <a:r>
                <a:t>, </a:t>
              </a:r>
              <a:r>
                <a:rPr b="1"/>
                <a:t>map_dfc</a:t>
              </a:r>
              <a:r>
                <a:t>, </a:t>
              </a:r>
              <a:r>
                <a:rPr b="1"/>
                <a:t>map_dfr</a:t>
              </a:r>
              <a:r>
                <a:t>, </a:t>
              </a:r>
              <a:r>
                <a:rPr b="1"/>
                <a:t>map_int</a:t>
              </a:r>
              <a:r>
                <a:t>, </a:t>
              </a:r>
              <a:r>
                <a:rPr b="1"/>
                <a:t>map_lgl</a:t>
              </a:r>
              <a:r>
                <a:t>. </a:t>
              </a:r>
              <a:r>
                <a:rPr i="1"/>
                <a:t>modify(x, ~.+ 2)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  <a:r>
                <a:rPr b="1"/>
                <a:t>modify_at</a:t>
              </a:r>
              <a:r>
                <a:t>(.x, .at, .f, ...) Apply function to elements by name or index. Also </a:t>
              </a:r>
              <a:r>
                <a:rPr b="1"/>
                <a:t>map_at</a:t>
              </a:r>
              <a:r>
                <a:t>. </a:t>
              </a:r>
              <a:r>
                <a:rPr i="1"/>
                <a:t>modify_at(x, "b", ~.+ 2)</a:t>
              </a: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  <a:r>
                <a:rPr b="1"/>
                <a:t>modify_if</a:t>
              </a:r>
              <a:r>
                <a:t>(.x, .p, .f, ...) Apply function to elements that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  <a:r>
                <a:t>pass a test. Also </a:t>
              </a:r>
              <a:r>
                <a:rPr b="1"/>
                <a:t>map_if</a:t>
              </a:r>
              <a:r>
                <a:t>.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  <a:r>
                <a:rPr i="1"/>
                <a:t>modify_if(x, is.numeric,~.+2)</a:t>
              </a: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  <a:r>
                <a:rPr b="1"/>
                <a:t>modify_depth</a:t>
              </a:r>
              <a:r>
                <a:t>(.x,.depth,.f,...) Apply function to each element at a given level of a list. </a:t>
              </a:r>
              <a:r>
                <a:rPr i="1"/>
                <a:t>modify_depth(x, 1, ~.+ 2)</a:t>
              </a:r>
            </a:p>
          </p:txBody>
        </p:sp>
        <p:grpSp>
          <p:nvGrpSpPr>
            <p:cNvPr id="143" name="Group"/>
            <p:cNvGrpSpPr/>
            <p:nvPr/>
          </p:nvGrpSpPr>
          <p:grpSpPr>
            <a:xfrm>
              <a:off x="12700" y="254988"/>
              <a:ext cx="1262548" cy="1028583"/>
              <a:chOff x="0" y="0"/>
              <a:chExt cx="1262547" cy="1028581"/>
            </a:xfrm>
          </p:grpSpPr>
          <p:grpSp>
            <p:nvGrpSpPr>
              <p:cNvPr id="131" name="Group"/>
              <p:cNvGrpSpPr/>
              <p:nvPr/>
            </p:nvGrpSpPr>
            <p:grpSpPr>
              <a:xfrm>
                <a:off x="490689" y="0"/>
                <a:ext cx="771859" cy="1028582"/>
                <a:chOff x="0" y="0"/>
                <a:chExt cx="771857" cy="1028581"/>
              </a:xfrm>
            </p:grpSpPr>
            <p:sp>
              <p:nvSpPr>
                <p:cNvPr id="122" name="a"/>
                <p:cNvSpPr txBox="1"/>
                <p:nvPr/>
              </p:nvSpPr>
              <p:spPr>
                <a:xfrm>
                  <a:off x="269" y="20593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  <p:sp>
              <p:nvSpPr>
                <p:cNvPr id="123" name="b"/>
                <p:cNvSpPr txBox="1"/>
                <p:nvPr/>
              </p:nvSpPr>
              <p:spPr>
                <a:xfrm>
                  <a:off x="269" y="148350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  <p:sp>
              <p:nvSpPr>
                <p:cNvPr id="124" name="c"/>
                <p:cNvSpPr txBox="1"/>
                <p:nvPr/>
              </p:nvSpPr>
              <p:spPr>
                <a:xfrm>
                  <a:off x="269" y="276106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  <p:sp>
              <p:nvSpPr>
                <p:cNvPr id="125" name="Rounded Rectangle"/>
                <p:cNvSpPr/>
                <p:nvPr/>
              </p:nvSpPr>
              <p:spPr>
                <a:xfrm>
                  <a:off x="0" y="0"/>
                  <a:ext cx="279939" cy="576101"/>
                </a:xfrm>
                <a:prstGeom prst="roundRect">
                  <a:avLst>
                    <a:gd name="adj" fmla="val 2509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126" name="Table"/>
                <p:cNvGraphicFramePr/>
                <p:nvPr/>
              </p:nvGraphicFramePr>
              <p:xfrm>
                <a:off x="120919" y="332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satOff val="46796"/>
                              <a:lumOff val="17564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27" name="Table"/>
                <p:cNvGraphicFramePr/>
                <p:nvPr/>
              </p:nvGraphicFramePr>
              <p:xfrm>
                <a:off x="120919" y="1610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28" name="Table"/>
                <p:cNvGraphicFramePr/>
                <p:nvPr/>
              </p:nvGraphicFramePr>
              <p:xfrm>
                <a:off x="120919" y="2888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29" name="Table"/>
                <p:cNvGraphicFramePr/>
                <p:nvPr/>
              </p:nvGraphicFramePr>
              <p:xfrm>
                <a:off x="120919" y="418981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satOff val="46796"/>
                              <a:lumOff val="17564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30" name="d"/>
                <p:cNvSpPr txBox="1"/>
                <p:nvPr/>
              </p:nvSpPr>
              <p:spPr>
                <a:xfrm>
                  <a:off x="269" y="406281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132" name="Line"/>
              <p:cNvSpPr/>
              <p:nvPr/>
            </p:nvSpPr>
            <p:spPr>
              <a:xfrm>
                <a:off x="324167" y="91200"/>
                <a:ext cx="13960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142" name="Group"/>
              <p:cNvGrpSpPr/>
              <p:nvPr/>
            </p:nvGrpSpPr>
            <p:grpSpPr>
              <a:xfrm>
                <a:off x="0" y="0"/>
                <a:ext cx="771858" cy="1028582"/>
                <a:chOff x="0" y="0"/>
                <a:chExt cx="771857" cy="1028581"/>
              </a:xfrm>
            </p:grpSpPr>
            <p:sp>
              <p:nvSpPr>
                <p:cNvPr id="133" name="a"/>
                <p:cNvSpPr txBox="1"/>
                <p:nvPr/>
              </p:nvSpPr>
              <p:spPr>
                <a:xfrm>
                  <a:off x="269" y="20593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  <p:sp>
              <p:nvSpPr>
                <p:cNvPr id="134" name="b"/>
                <p:cNvSpPr txBox="1"/>
                <p:nvPr/>
              </p:nvSpPr>
              <p:spPr>
                <a:xfrm>
                  <a:off x="269" y="148350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  <p:sp>
              <p:nvSpPr>
                <p:cNvPr id="135" name="c"/>
                <p:cNvSpPr txBox="1"/>
                <p:nvPr/>
              </p:nvSpPr>
              <p:spPr>
                <a:xfrm>
                  <a:off x="269" y="276106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  <p:sp>
              <p:nvSpPr>
                <p:cNvPr id="136" name="Rounded Rectangle"/>
                <p:cNvSpPr/>
                <p:nvPr/>
              </p:nvSpPr>
              <p:spPr>
                <a:xfrm>
                  <a:off x="0" y="0"/>
                  <a:ext cx="279939" cy="576101"/>
                </a:xfrm>
                <a:prstGeom prst="roundRect">
                  <a:avLst>
                    <a:gd name="adj" fmla="val 2509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137" name="Table"/>
                <p:cNvGraphicFramePr/>
                <p:nvPr/>
              </p:nvGraphicFramePr>
              <p:xfrm>
                <a:off x="120919" y="332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satOff val="46796"/>
                              <a:lumOff val="17564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38" name="Table"/>
                <p:cNvGraphicFramePr/>
                <p:nvPr/>
              </p:nvGraphicFramePr>
              <p:xfrm>
                <a:off x="120919" y="1610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satOff val="46796"/>
                              <a:lumOff val="17564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39" name="Table"/>
                <p:cNvGraphicFramePr/>
                <p:nvPr/>
              </p:nvGraphicFramePr>
              <p:xfrm>
                <a:off x="120919" y="2888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satOff val="46796"/>
                              <a:lumOff val="17564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40" name="Table"/>
                <p:cNvGraphicFramePr/>
                <p:nvPr/>
              </p:nvGraphicFramePr>
              <p:xfrm>
                <a:off x="120919" y="418981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satOff val="46796"/>
                              <a:lumOff val="17564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41" name="d"/>
                <p:cNvSpPr txBox="1"/>
                <p:nvPr/>
              </p:nvSpPr>
              <p:spPr>
                <a:xfrm>
                  <a:off x="269" y="406281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</p:grpSp>
        <p:grpSp>
          <p:nvGrpSpPr>
            <p:cNvPr id="165" name="Group"/>
            <p:cNvGrpSpPr/>
            <p:nvPr/>
          </p:nvGrpSpPr>
          <p:grpSpPr>
            <a:xfrm>
              <a:off x="12700" y="892564"/>
              <a:ext cx="1262548" cy="1028583"/>
              <a:chOff x="0" y="0"/>
              <a:chExt cx="1262547" cy="1028581"/>
            </a:xfrm>
          </p:grpSpPr>
          <p:grpSp>
            <p:nvGrpSpPr>
              <p:cNvPr id="153" name="Group"/>
              <p:cNvGrpSpPr/>
              <p:nvPr/>
            </p:nvGrpSpPr>
            <p:grpSpPr>
              <a:xfrm>
                <a:off x="490689" y="0"/>
                <a:ext cx="771859" cy="1028582"/>
                <a:chOff x="0" y="0"/>
                <a:chExt cx="771857" cy="1028581"/>
              </a:xfrm>
            </p:grpSpPr>
            <p:sp>
              <p:nvSpPr>
                <p:cNvPr id="144" name="a"/>
                <p:cNvSpPr txBox="1"/>
                <p:nvPr/>
              </p:nvSpPr>
              <p:spPr>
                <a:xfrm>
                  <a:off x="269" y="20593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  <p:sp>
              <p:nvSpPr>
                <p:cNvPr id="145" name="b"/>
                <p:cNvSpPr txBox="1"/>
                <p:nvPr/>
              </p:nvSpPr>
              <p:spPr>
                <a:xfrm>
                  <a:off x="269" y="148350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  <p:sp>
              <p:nvSpPr>
                <p:cNvPr id="146" name="c"/>
                <p:cNvSpPr txBox="1"/>
                <p:nvPr/>
              </p:nvSpPr>
              <p:spPr>
                <a:xfrm>
                  <a:off x="269" y="276106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  <p:sp>
              <p:nvSpPr>
                <p:cNvPr id="147" name="Rounded Rectangle"/>
                <p:cNvSpPr/>
                <p:nvPr/>
              </p:nvSpPr>
              <p:spPr>
                <a:xfrm>
                  <a:off x="0" y="0"/>
                  <a:ext cx="279939" cy="576101"/>
                </a:xfrm>
                <a:prstGeom prst="roundRect">
                  <a:avLst>
                    <a:gd name="adj" fmla="val 2509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148" name="Table"/>
                <p:cNvGraphicFramePr/>
                <p:nvPr/>
              </p:nvGraphicFramePr>
              <p:xfrm>
                <a:off x="120919" y="332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49" name="Table"/>
                <p:cNvGraphicFramePr/>
                <p:nvPr/>
              </p:nvGraphicFramePr>
              <p:xfrm>
                <a:off x="120919" y="1610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50" name="Table"/>
                <p:cNvGraphicFramePr/>
                <p:nvPr/>
              </p:nvGraphicFramePr>
              <p:xfrm>
                <a:off x="120919" y="2888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51" name="Table"/>
                <p:cNvGraphicFramePr/>
                <p:nvPr/>
              </p:nvGraphicFramePr>
              <p:xfrm>
                <a:off x="120919" y="418981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satOff val="43186"/>
                              <a:lumOff val="17575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52" name="d"/>
                <p:cNvSpPr txBox="1"/>
                <p:nvPr/>
              </p:nvSpPr>
              <p:spPr>
                <a:xfrm>
                  <a:off x="269" y="406281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154" name="Line"/>
              <p:cNvSpPr/>
              <p:nvPr/>
            </p:nvSpPr>
            <p:spPr>
              <a:xfrm>
                <a:off x="324167" y="91200"/>
                <a:ext cx="13960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164" name="Group"/>
              <p:cNvGrpSpPr/>
              <p:nvPr/>
            </p:nvGrpSpPr>
            <p:grpSpPr>
              <a:xfrm>
                <a:off x="0" y="0"/>
                <a:ext cx="771858" cy="1028582"/>
                <a:chOff x="0" y="0"/>
                <a:chExt cx="771857" cy="1028581"/>
              </a:xfrm>
            </p:grpSpPr>
            <p:sp>
              <p:nvSpPr>
                <p:cNvPr id="155" name="a"/>
                <p:cNvSpPr txBox="1"/>
                <p:nvPr/>
              </p:nvSpPr>
              <p:spPr>
                <a:xfrm>
                  <a:off x="269" y="20593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  <p:sp>
              <p:nvSpPr>
                <p:cNvPr id="156" name="b"/>
                <p:cNvSpPr txBox="1"/>
                <p:nvPr/>
              </p:nvSpPr>
              <p:spPr>
                <a:xfrm>
                  <a:off x="269" y="148350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  <p:sp>
              <p:nvSpPr>
                <p:cNvPr id="157" name="c"/>
                <p:cNvSpPr txBox="1"/>
                <p:nvPr/>
              </p:nvSpPr>
              <p:spPr>
                <a:xfrm>
                  <a:off x="269" y="276106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  <p:sp>
              <p:nvSpPr>
                <p:cNvPr id="158" name="Rounded Rectangle"/>
                <p:cNvSpPr/>
                <p:nvPr/>
              </p:nvSpPr>
              <p:spPr>
                <a:xfrm>
                  <a:off x="0" y="0"/>
                  <a:ext cx="279939" cy="576101"/>
                </a:xfrm>
                <a:prstGeom prst="roundRect">
                  <a:avLst>
                    <a:gd name="adj" fmla="val 2509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159" name="Table"/>
                <p:cNvGraphicFramePr/>
                <p:nvPr/>
              </p:nvGraphicFramePr>
              <p:xfrm>
                <a:off x="120919" y="332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hueOff val="-94498"/>
                              <a:satOff val="46796"/>
                              <a:lumOff val="-41592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60" name="Table"/>
                <p:cNvGraphicFramePr/>
                <p:nvPr/>
              </p:nvGraphicFramePr>
              <p:xfrm>
                <a:off x="120919" y="1610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61" name="Table"/>
                <p:cNvGraphicFramePr/>
                <p:nvPr/>
              </p:nvGraphicFramePr>
              <p:xfrm>
                <a:off x="120919" y="2888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62" name="Table"/>
                <p:cNvGraphicFramePr/>
                <p:nvPr/>
              </p:nvGraphicFramePr>
              <p:xfrm>
                <a:off x="120919" y="418981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satOff val="46796"/>
                              <a:lumOff val="17564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63" name="d"/>
                <p:cNvSpPr txBox="1"/>
                <p:nvPr/>
              </p:nvSpPr>
              <p:spPr>
                <a:xfrm>
                  <a:off x="269" y="406281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</p:grpSp>
        <p:grpSp>
          <p:nvGrpSpPr>
            <p:cNvPr id="187" name="Group"/>
            <p:cNvGrpSpPr/>
            <p:nvPr/>
          </p:nvGrpSpPr>
          <p:grpSpPr>
            <a:xfrm>
              <a:off x="12700" y="2419739"/>
              <a:ext cx="1262548" cy="1028583"/>
              <a:chOff x="0" y="0"/>
              <a:chExt cx="1262547" cy="1028581"/>
            </a:xfrm>
          </p:grpSpPr>
          <p:grpSp>
            <p:nvGrpSpPr>
              <p:cNvPr id="175" name="Group"/>
              <p:cNvGrpSpPr/>
              <p:nvPr/>
            </p:nvGrpSpPr>
            <p:grpSpPr>
              <a:xfrm>
                <a:off x="490689" y="0"/>
                <a:ext cx="771859" cy="1028582"/>
                <a:chOff x="0" y="0"/>
                <a:chExt cx="771857" cy="1028581"/>
              </a:xfrm>
            </p:grpSpPr>
            <p:sp>
              <p:nvSpPr>
                <p:cNvPr id="166" name="a"/>
                <p:cNvSpPr txBox="1"/>
                <p:nvPr/>
              </p:nvSpPr>
              <p:spPr>
                <a:xfrm>
                  <a:off x="269" y="20593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  <p:sp>
              <p:nvSpPr>
                <p:cNvPr id="167" name="b"/>
                <p:cNvSpPr txBox="1"/>
                <p:nvPr/>
              </p:nvSpPr>
              <p:spPr>
                <a:xfrm>
                  <a:off x="269" y="148350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  <p:sp>
              <p:nvSpPr>
                <p:cNvPr id="168" name="c"/>
                <p:cNvSpPr txBox="1"/>
                <p:nvPr/>
              </p:nvSpPr>
              <p:spPr>
                <a:xfrm>
                  <a:off x="269" y="276106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  <p:sp>
              <p:nvSpPr>
                <p:cNvPr id="169" name="Rounded Rectangle"/>
                <p:cNvSpPr/>
                <p:nvPr/>
              </p:nvSpPr>
              <p:spPr>
                <a:xfrm>
                  <a:off x="0" y="0"/>
                  <a:ext cx="279939" cy="576101"/>
                </a:xfrm>
                <a:prstGeom prst="roundRect">
                  <a:avLst>
                    <a:gd name="adj" fmla="val 2509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170" name="Table"/>
                <p:cNvGraphicFramePr/>
                <p:nvPr/>
              </p:nvGraphicFramePr>
              <p:xfrm>
                <a:off x="120919" y="332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satOff val="46796"/>
                              <a:lumOff val="17564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71" name="Table"/>
                <p:cNvGraphicFramePr/>
                <p:nvPr/>
              </p:nvGraphicFramePr>
              <p:xfrm>
                <a:off x="120919" y="1610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72" name="Table"/>
                <p:cNvGraphicFramePr/>
                <p:nvPr/>
              </p:nvGraphicFramePr>
              <p:xfrm>
                <a:off x="120919" y="2888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satOff val="46796"/>
                              <a:lumOff val="17564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73" name="Table"/>
                <p:cNvGraphicFramePr/>
                <p:nvPr/>
              </p:nvGraphicFramePr>
              <p:xfrm>
                <a:off x="120919" y="418981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74" name="d"/>
                <p:cNvSpPr txBox="1"/>
                <p:nvPr/>
              </p:nvSpPr>
              <p:spPr>
                <a:xfrm>
                  <a:off x="269" y="406281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176" name="Line"/>
              <p:cNvSpPr/>
              <p:nvPr/>
            </p:nvSpPr>
            <p:spPr>
              <a:xfrm>
                <a:off x="324167" y="91200"/>
                <a:ext cx="13960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186" name="Group"/>
              <p:cNvGrpSpPr/>
              <p:nvPr/>
            </p:nvGrpSpPr>
            <p:grpSpPr>
              <a:xfrm>
                <a:off x="0" y="0"/>
                <a:ext cx="771858" cy="1028582"/>
                <a:chOff x="0" y="0"/>
                <a:chExt cx="771857" cy="1028581"/>
              </a:xfrm>
            </p:grpSpPr>
            <p:sp>
              <p:nvSpPr>
                <p:cNvPr id="177" name="a"/>
                <p:cNvSpPr txBox="1"/>
                <p:nvPr/>
              </p:nvSpPr>
              <p:spPr>
                <a:xfrm>
                  <a:off x="269" y="20593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  <p:sp>
              <p:nvSpPr>
                <p:cNvPr id="178" name="b"/>
                <p:cNvSpPr txBox="1"/>
                <p:nvPr/>
              </p:nvSpPr>
              <p:spPr>
                <a:xfrm>
                  <a:off x="269" y="148350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  <p:sp>
              <p:nvSpPr>
                <p:cNvPr id="179" name="c"/>
                <p:cNvSpPr txBox="1"/>
                <p:nvPr/>
              </p:nvSpPr>
              <p:spPr>
                <a:xfrm>
                  <a:off x="269" y="276106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  <p:sp>
              <p:nvSpPr>
                <p:cNvPr id="180" name="Rounded Rectangle"/>
                <p:cNvSpPr/>
                <p:nvPr/>
              </p:nvSpPr>
              <p:spPr>
                <a:xfrm>
                  <a:off x="0" y="0"/>
                  <a:ext cx="279939" cy="576101"/>
                </a:xfrm>
                <a:prstGeom prst="roundRect">
                  <a:avLst>
                    <a:gd name="adj" fmla="val 2509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181" name="Table"/>
                <p:cNvGraphicFramePr/>
                <p:nvPr/>
              </p:nvGraphicFramePr>
              <p:xfrm>
                <a:off x="120919" y="332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satOff val="46796"/>
                              <a:lumOff val="17564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82" name="Table"/>
                <p:cNvGraphicFramePr/>
                <p:nvPr/>
              </p:nvGraphicFramePr>
              <p:xfrm>
                <a:off x="120919" y="1610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83" name="Table"/>
                <p:cNvGraphicFramePr/>
                <p:nvPr/>
              </p:nvGraphicFramePr>
              <p:xfrm>
                <a:off x="120919" y="2888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satOff val="46796"/>
                              <a:lumOff val="17564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84" name="Table"/>
                <p:cNvGraphicFramePr/>
                <p:nvPr/>
              </p:nvGraphicFramePr>
              <p:xfrm>
                <a:off x="120919" y="418981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85" name="d"/>
                <p:cNvSpPr txBox="1"/>
                <p:nvPr/>
              </p:nvSpPr>
              <p:spPr>
                <a:xfrm>
                  <a:off x="269" y="406281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</p:grpSp>
        <p:grpSp>
          <p:nvGrpSpPr>
            <p:cNvPr id="209" name="Group"/>
            <p:cNvGrpSpPr/>
            <p:nvPr/>
          </p:nvGrpSpPr>
          <p:grpSpPr>
            <a:xfrm>
              <a:off x="12700" y="1714128"/>
              <a:ext cx="1262548" cy="1028583"/>
              <a:chOff x="0" y="0"/>
              <a:chExt cx="1262547" cy="1028581"/>
            </a:xfrm>
          </p:grpSpPr>
          <p:grpSp>
            <p:nvGrpSpPr>
              <p:cNvPr id="197" name="Group"/>
              <p:cNvGrpSpPr/>
              <p:nvPr/>
            </p:nvGrpSpPr>
            <p:grpSpPr>
              <a:xfrm>
                <a:off x="490689" y="0"/>
                <a:ext cx="771859" cy="1028582"/>
                <a:chOff x="0" y="0"/>
                <a:chExt cx="771857" cy="1028581"/>
              </a:xfrm>
            </p:grpSpPr>
            <p:sp>
              <p:nvSpPr>
                <p:cNvPr id="188" name="a"/>
                <p:cNvSpPr txBox="1"/>
                <p:nvPr/>
              </p:nvSpPr>
              <p:spPr>
                <a:xfrm>
                  <a:off x="269" y="20593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  <p:sp>
              <p:nvSpPr>
                <p:cNvPr id="189" name="b"/>
                <p:cNvSpPr txBox="1"/>
                <p:nvPr/>
              </p:nvSpPr>
              <p:spPr>
                <a:xfrm>
                  <a:off x="269" y="148350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  <p:sp>
              <p:nvSpPr>
                <p:cNvPr id="190" name="c"/>
                <p:cNvSpPr txBox="1"/>
                <p:nvPr/>
              </p:nvSpPr>
              <p:spPr>
                <a:xfrm>
                  <a:off x="269" y="276106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  <p:sp>
              <p:nvSpPr>
                <p:cNvPr id="191" name="Rounded Rectangle"/>
                <p:cNvSpPr/>
                <p:nvPr/>
              </p:nvSpPr>
              <p:spPr>
                <a:xfrm>
                  <a:off x="0" y="0"/>
                  <a:ext cx="279939" cy="576101"/>
                </a:xfrm>
                <a:prstGeom prst="roundRect">
                  <a:avLst>
                    <a:gd name="adj" fmla="val 2509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192" name="Table"/>
                <p:cNvGraphicFramePr/>
                <p:nvPr/>
              </p:nvGraphicFramePr>
              <p:xfrm>
                <a:off x="120919" y="332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satOff val="46796"/>
                              <a:lumOff val="17564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93" name="Table"/>
                <p:cNvGraphicFramePr/>
                <p:nvPr/>
              </p:nvGraphicFramePr>
              <p:xfrm>
                <a:off x="120919" y="1610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94" name="Table"/>
                <p:cNvGraphicFramePr/>
                <p:nvPr/>
              </p:nvGraphicFramePr>
              <p:xfrm>
                <a:off x="120919" y="2888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satOff val="46796"/>
                              <a:lumOff val="17564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95" name="Table"/>
                <p:cNvGraphicFramePr/>
                <p:nvPr/>
              </p:nvGraphicFramePr>
              <p:xfrm>
                <a:off x="120919" y="418981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satOff val="46796"/>
                              <a:lumOff val="17564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96" name="d"/>
                <p:cNvSpPr txBox="1"/>
                <p:nvPr/>
              </p:nvSpPr>
              <p:spPr>
                <a:xfrm>
                  <a:off x="269" y="406281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198" name="Line"/>
              <p:cNvSpPr/>
              <p:nvPr/>
            </p:nvSpPr>
            <p:spPr>
              <a:xfrm>
                <a:off x="324167" y="91200"/>
                <a:ext cx="13960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208" name="Group"/>
              <p:cNvGrpSpPr/>
              <p:nvPr/>
            </p:nvGrpSpPr>
            <p:grpSpPr>
              <a:xfrm>
                <a:off x="0" y="0"/>
                <a:ext cx="771858" cy="1028582"/>
                <a:chOff x="0" y="0"/>
                <a:chExt cx="771857" cy="1028581"/>
              </a:xfrm>
            </p:grpSpPr>
            <p:sp>
              <p:nvSpPr>
                <p:cNvPr id="199" name="a"/>
                <p:cNvSpPr txBox="1"/>
                <p:nvPr/>
              </p:nvSpPr>
              <p:spPr>
                <a:xfrm>
                  <a:off x="269" y="20593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  <p:sp>
              <p:nvSpPr>
                <p:cNvPr id="200" name="b"/>
                <p:cNvSpPr txBox="1"/>
                <p:nvPr/>
              </p:nvSpPr>
              <p:spPr>
                <a:xfrm>
                  <a:off x="269" y="148350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  <p:sp>
              <p:nvSpPr>
                <p:cNvPr id="201" name="c"/>
                <p:cNvSpPr txBox="1"/>
                <p:nvPr/>
              </p:nvSpPr>
              <p:spPr>
                <a:xfrm>
                  <a:off x="269" y="276106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  <p:sp>
              <p:nvSpPr>
                <p:cNvPr id="202" name="Rounded Rectangle"/>
                <p:cNvSpPr/>
                <p:nvPr/>
              </p:nvSpPr>
              <p:spPr>
                <a:xfrm>
                  <a:off x="0" y="0"/>
                  <a:ext cx="279939" cy="576101"/>
                </a:xfrm>
                <a:prstGeom prst="roundRect">
                  <a:avLst>
                    <a:gd name="adj" fmla="val 2509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203" name="Table"/>
                <p:cNvGraphicFramePr/>
                <p:nvPr/>
              </p:nvGraphicFramePr>
              <p:xfrm>
                <a:off x="120919" y="332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satOff val="46796"/>
                              <a:lumOff val="17564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204" name="Table"/>
                <p:cNvGraphicFramePr/>
                <p:nvPr/>
              </p:nvGraphicFramePr>
              <p:xfrm>
                <a:off x="120919" y="1610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satOff val="46796"/>
                              <a:lumOff val="17564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205" name="Table"/>
                <p:cNvGraphicFramePr/>
                <p:nvPr/>
              </p:nvGraphicFramePr>
              <p:xfrm>
                <a:off x="120919" y="2888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satOff val="46796"/>
                              <a:lumOff val="17564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206" name="Table"/>
                <p:cNvGraphicFramePr/>
                <p:nvPr/>
              </p:nvGraphicFramePr>
              <p:xfrm>
                <a:off x="120919" y="418981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satOff val="46796"/>
                              <a:lumOff val="17564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07" name="d"/>
                <p:cNvSpPr txBox="1"/>
                <p:nvPr/>
              </p:nvSpPr>
              <p:spPr>
                <a:xfrm>
                  <a:off x="269" y="406281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</p:grpSp>
      </p:grpSp>
      <p:sp>
        <p:nvSpPr>
          <p:cNvPr id="211" name="Map functions apply a function iteratively to each element of a list or vector."/>
          <p:cNvSpPr txBox="1"/>
          <p:nvPr/>
        </p:nvSpPr>
        <p:spPr>
          <a:xfrm>
            <a:off x="323328" y="1890809"/>
            <a:ext cx="414039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Map functions apply a function iteratively to each element of a list or vector.</a:t>
            </a:r>
          </a:p>
        </p:txBody>
      </p:sp>
      <p:sp>
        <p:nvSpPr>
          <p:cNvPr id="212" name="RStudio® is a trademark of RStudio, Inc.  •  CC BY RStudio •  info@rstudio.com  •  844-448-1212 • rstudio.com •  Learn more at purrr.tidyverse.org •  purrr  0.2.3 •   Updated: 2017-09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5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6" invalidUrl="" action="" tgtFrame="" tooltip="" history="1" highlightClick="0" endSnd="0"/>
              </a:rPr>
              <a:t>purrr.tidyverse.org</a:t>
            </a:r>
            <a:r>
              <a:t> •  purrr  0.2.3 •   Updated: 2017-09</a:t>
            </a:r>
          </a:p>
        </p:txBody>
      </p:sp>
      <p:pic>
        <p:nvPicPr>
          <p:cNvPr id="213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15" name="Reduce Lists"/>
          <p:cNvSpPr txBox="1"/>
          <p:nvPr/>
        </p:nvSpPr>
        <p:spPr>
          <a:xfrm>
            <a:off x="4787900" y="7911951"/>
            <a:ext cx="167735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Reduce Lists</a:t>
            </a:r>
          </a:p>
        </p:txBody>
      </p:sp>
      <p:sp>
        <p:nvSpPr>
          <p:cNvPr id="216" name="Work with Lists"/>
          <p:cNvSpPr txBox="1"/>
          <p:nvPr/>
        </p:nvSpPr>
        <p:spPr>
          <a:xfrm>
            <a:off x="4791188" y="1492021"/>
            <a:ext cx="203644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Work with Lists</a:t>
            </a:r>
          </a:p>
        </p:txBody>
      </p:sp>
      <p:sp>
        <p:nvSpPr>
          <p:cNvPr id="217" name="Line"/>
          <p:cNvSpPr/>
          <p:nvPr/>
        </p:nvSpPr>
        <p:spPr>
          <a:xfrm>
            <a:off x="4814439" y="1530350"/>
            <a:ext cx="7443221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18" name="Line"/>
          <p:cNvSpPr/>
          <p:nvPr/>
        </p:nvSpPr>
        <p:spPr>
          <a:xfrm>
            <a:off x="4813300" y="7952632"/>
            <a:ext cx="4356100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19" name="Apply functions with purrr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Apply functions with purrr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pic>
        <p:nvPicPr>
          <p:cNvPr id="220" name="purrr.png" descr="purrr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321683" y="213637"/>
            <a:ext cx="1358901" cy="1575216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Modify function behavior"/>
          <p:cNvSpPr txBox="1"/>
          <p:nvPr/>
        </p:nvSpPr>
        <p:spPr>
          <a:xfrm>
            <a:off x="9414734" y="7911951"/>
            <a:ext cx="33496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Modify function behavior</a:t>
            </a:r>
          </a:p>
        </p:txBody>
      </p:sp>
      <p:sp>
        <p:nvSpPr>
          <p:cNvPr id="222" name="Line"/>
          <p:cNvSpPr/>
          <p:nvPr/>
        </p:nvSpPr>
        <p:spPr>
          <a:xfrm>
            <a:off x="9440134" y="7952632"/>
            <a:ext cx="422910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240" name="Group"/>
          <p:cNvGrpSpPr/>
          <p:nvPr/>
        </p:nvGrpSpPr>
        <p:grpSpPr>
          <a:xfrm>
            <a:off x="4798935" y="3927499"/>
            <a:ext cx="1254459" cy="1028583"/>
            <a:chOff x="0" y="0"/>
            <a:chExt cx="1254457" cy="1028581"/>
          </a:xfrm>
        </p:grpSpPr>
        <p:sp>
          <p:nvSpPr>
            <p:cNvPr id="223" name="Rounded Rectangle"/>
            <p:cNvSpPr/>
            <p:nvPr/>
          </p:nvSpPr>
          <p:spPr>
            <a:xfrm>
              <a:off x="0" y="0"/>
              <a:ext cx="279939" cy="5761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224" name="Table"/>
            <p:cNvGraphicFramePr/>
            <p:nvPr/>
          </p:nvGraphicFramePr>
          <p:xfrm>
            <a:off x="120919" y="33293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25" name="a"/>
            <p:cNvSpPr txBox="1"/>
            <p:nvPr/>
          </p:nvSpPr>
          <p:spPr>
            <a:xfrm>
              <a:off x="269" y="20593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a</a:t>
              </a:r>
            </a:p>
          </p:txBody>
        </p:sp>
        <p:graphicFrame>
          <p:nvGraphicFramePr>
            <p:cNvPr id="226" name="Table"/>
            <p:cNvGraphicFramePr/>
            <p:nvPr/>
          </p:nvGraphicFramePr>
          <p:xfrm>
            <a:off x="120919" y="161050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27" name="b"/>
            <p:cNvSpPr txBox="1"/>
            <p:nvPr/>
          </p:nvSpPr>
          <p:spPr>
            <a:xfrm>
              <a:off x="269" y="14835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b</a:t>
              </a:r>
            </a:p>
          </p:txBody>
        </p:sp>
        <p:graphicFrame>
          <p:nvGraphicFramePr>
            <p:cNvPr id="228" name="Table"/>
            <p:cNvGraphicFramePr/>
            <p:nvPr/>
          </p:nvGraphicFramePr>
          <p:xfrm>
            <a:off x="120919" y="288806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29" name="c"/>
            <p:cNvSpPr txBox="1"/>
            <p:nvPr/>
          </p:nvSpPr>
          <p:spPr>
            <a:xfrm>
              <a:off x="269" y="276106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30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31" name="Rounded Rectangle"/>
            <p:cNvSpPr/>
            <p:nvPr/>
          </p:nvSpPr>
          <p:spPr>
            <a:xfrm>
              <a:off x="482600" y="0"/>
              <a:ext cx="279939" cy="2967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234" name="Group"/>
            <p:cNvGrpSpPr/>
            <p:nvPr/>
          </p:nvGrpSpPr>
          <p:grpSpPr>
            <a:xfrm>
              <a:off x="482869" y="20593"/>
              <a:ext cx="771589" cy="622301"/>
              <a:chOff x="0" y="12700"/>
              <a:chExt cx="771588" cy="622299"/>
            </a:xfrm>
          </p:grpSpPr>
          <p:graphicFrame>
            <p:nvGraphicFramePr>
              <p:cNvPr id="232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33" name="a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237" name="Group"/>
            <p:cNvGrpSpPr/>
            <p:nvPr/>
          </p:nvGrpSpPr>
          <p:grpSpPr>
            <a:xfrm>
              <a:off x="482869" y="148350"/>
              <a:ext cx="771589" cy="622301"/>
              <a:chOff x="0" y="12700"/>
              <a:chExt cx="771588" cy="622299"/>
            </a:xfrm>
          </p:grpSpPr>
          <p:graphicFrame>
            <p:nvGraphicFramePr>
              <p:cNvPr id="235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36" name="b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aphicFrame>
          <p:nvGraphicFramePr>
            <p:cNvPr id="238" name="Table"/>
            <p:cNvGraphicFramePr/>
            <p:nvPr/>
          </p:nvGraphicFramePr>
          <p:xfrm>
            <a:off x="120919" y="418981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39" name="d"/>
            <p:cNvSpPr txBox="1"/>
            <p:nvPr/>
          </p:nvSpPr>
          <p:spPr>
            <a:xfrm>
              <a:off x="269" y="406281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d</a:t>
              </a:r>
            </a:p>
          </p:txBody>
        </p:sp>
      </p:grpSp>
      <p:sp>
        <p:nvSpPr>
          <p:cNvPr id="241" name="FILTER LISTS"/>
          <p:cNvSpPr txBox="1"/>
          <p:nvPr/>
        </p:nvSpPr>
        <p:spPr>
          <a:xfrm>
            <a:off x="4798935" y="1930827"/>
            <a:ext cx="88879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FILTER LISTS</a:t>
            </a:r>
          </a:p>
        </p:txBody>
      </p:sp>
      <p:grpSp>
        <p:nvGrpSpPr>
          <p:cNvPr id="262" name="Group"/>
          <p:cNvGrpSpPr/>
          <p:nvPr/>
        </p:nvGrpSpPr>
        <p:grpSpPr>
          <a:xfrm>
            <a:off x="4798935" y="2212999"/>
            <a:ext cx="1254459" cy="898408"/>
            <a:chOff x="0" y="0"/>
            <a:chExt cx="1254457" cy="898406"/>
          </a:xfrm>
        </p:grpSpPr>
        <p:grpSp>
          <p:nvGrpSpPr>
            <p:cNvPr id="252" name="Group"/>
            <p:cNvGrpSpPr/>
            <p:nvPr/>
          </p:nvGrpSpPr>
          <p:grpSpPr>
            <a:xfrm>
              <a:off x="0" y="0"/>
              <a:ext cx="771858" cy="898407"/>
              <a:chOff x="0" y="0"/>
              <a:chExt cx="771857" cy="898406"/>
            </a:xfrm>
          </p:grpSpPr>
          <p:sp>
            <p:nvSpPr>
              <p:cNvPr id="242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245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43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44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248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46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satOff val="46796"/>
                              <a:lumOff val="17564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47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251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49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50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253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261" name="Group"/>
            <p:cNvGrpSpPr/>
            <p:nvPr/>
          </p:nvGrpSpPr>
          <p:grpSpPr>
            <a:xfrm>
              <a:off x="482600" y="0"/>
              <a:ext cx="771858" cy="770651"/>
              <a:chOff x="0" y="0"/>
              <a:chExt cx="771857" cy="770650"/>
            </a:xfrm>
          </p:grpSpPr>
          <p:sp>
            <p:nvSpPr>
              <p:cNvPr id="254" name="Rounded Rectangle"/>
              <p:cNvSpPr/>
              <p:nvPr/>
            </p:nvSpPr>
            <p:spPr>
              <a:xfrm>
                <a:off x="0" y="0"/>
                <a:ext cx="279939" cy="2967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257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55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56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260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58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59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</p:grpSp>
      <p:grpSp>
        <p:nvGrpSpPr>
          <p:cNvPr id="280" name="Group"/>
          <p:cNvGrpSpPr/>
          <p:nvPr/>
        </p:nvGrpSpPr>
        <p:grpSpPr>
          <a:xfrm>
            <a:off x="4798935" y="2790849"/>
            <a:ext cx="1254459" cy="898408"/>
            <a:chOff x="0" y="0"/>
            <a:chExt cx="1254457" cy="898406"/>
          </a:xfrm>
        </p:grpSpPr>
        <p:grpSp>
          <p:nvGrpSpPr>
            <p:cNvPr id="273" name="Group"/>
            <p:cNvGrpSpPr/>
            <p:nvPr/>
          </p:nvGrpSpPr>
          <p:grpSpPr>
            <a:xfrm>
              <a:off x="0" y="0"/>
              <a:ext cx="771858" cy="898407"/>
              <a:chOff x="0" y="0"/>
              <a:chExt cx="771857" cy="898406"/>
            </a:xfrm>
          </p:grpSpPr>
          <p:sp>
            <p:nvSpPr>
              <p:cNvPr id="263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266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64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65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269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67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satOff val="46796"/>
                              <a:lumOff val="17564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68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272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70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71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274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279" name="Group"/>
            <p:cNvGrpSpPr/>
            <p:nvPr/>
          </p:nvGrpSpPr>
          <p:grpSpPr>
            <a:xfrm>
              <a:off x="482600" y="0"/>
              <a:ext cx="771858" cy="642894"/>
              <a:chOff x="0" y="0"/>
              <a:chExt cx="771857" cy="642893"/>
            </a:xfrm>
          </p:grpSpPr>
          <p:sp>
            <p:nvSpPr>
              <p:cNvPr id="275" name="Rounded Rectangle"/>
              <p:cNvSpPr/>
              <p:nvPr/>
            </p:nvSpPr>
            <p:spPr>
              <a:xfrm>
                <a:off x="0" y="0"/>
                <a:ext cx="279939" cy="182401"/>
              </a:xfrm>
              <a:prstGeom prst="roundRect">
                <a:avLst>
                  <a:gd name="adj" fmla="val 38507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278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76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satOff val="46796"/>
                              <a:lumOff val="17564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77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</p:grpSp>
      </p:grpSp>
      <p:sp>
        <p:nvSpPr>
          <p:cNvPr id="281" name="keep(.x, .p, …) Select elements with logical test. keep(x, is.character)…"/>
          <p:cNvSpPr txBox="1"/>
          <p:nvPr/>
        </p:nvSpPr>
        <p:spPr>
          <a:xfrm>
            <a:off x="5775638" y="2185816"/>
            <a:ext cx="1677671" cy="2518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keep</a:t>
            </a:r>
            <a:r>
              <a:t>(.x, .p, …) Select elements with logical test. </a:t>
            </a:r>
            <a:r>
              <a:rPr i="1"/>
              <a:t>keep(x, is.character)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discard</a:t>
            </a:r>
            <a:r>
              <a:t>(.x, .p, …) Drop elements with logical test. </a:t>
            </a:r>
            <a:br/>
            <a:r>
              <a:rPr i="1"/>
              <a:t>discard(x, is.character)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compact</a:t>
            </a:r>
            <a:r>
              <a:t>(.x, .p = identity)</a:t>
            </a:r>
            <a:br/>
            <a:r>
              <a:t>Drop empty elements.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compact(x)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head_while</a:t>
            </a:r>
            <a:r>
              <a:t>(.x, .p, …) Return head elements  until one does not pass. Also </a:t>
            </a:r>
            <a:r>
              <a:rPr b="1"/>
              <a:t>tail_while</a:t>
            </a:r>
            <a:r>
              <a:t>. </a:t>
            </a:r>
            <a:r>
              <a:rPr i="1"/>
              <a:t>head_while(x, is.character)</a:t>
            </a:r>
          </a:p>
        </p:txBody>
      </p:sp>
      <p:grpSp>
        <p:nvGrpSpPr>
          <p:cNvPr id="299" name="Group"/>
          <p:cNvGrpSpPr/>
          <p:nvPr/>
        </p:nvGrpSpPr>
        <p:grpSpPr>
          <a:xfrm>
            <a:off x="4798935" y="3378224"/>
            <a:ext cx="1254459" cy="770651"/>
            <a:chOff x="0" y="0"/>
            <a:chExt cx="1254457" cy="770650"/>
          </a:xfrm>
        </p:grpSpPr>
        <p:grpSp>
          <p:nvGrpSpPr>
            <p:cNvPr id="292" name="Group"/>
            <p:cNvGrpSpPr/>
            <p:nvPr/>
          </p:nvGrpSpPr>
          <p:grpSpPr>
            <a:xfrm>
              <a:off x="0" y="0"/>
              <a:ext cx="771858" cy="770651"/>
              <a:chOff x="0" y="0"/>
              <a:chExt cx="771857" cy="770650"/>
            </a:xfrm>
          </p:grpSpPr>
          <p:sp>
            <p:nvSpPr>
              <p:cNvPr id="282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285" name="Group"/>
              <p:cNvGrpSpPr/>
              <p:nvPr/>
            </p:nvGrpSpPr>
            <p:grpSpPr>
              <a:xfrm>
                <a:off x="269" y="20593"/>
                <a:ext cx="241301" cy="139701"/>
                <a:chOff x="0" y="12700"/>
                <a:chExt cx="241300" cy="139700"/>
              </a:xfrm>
            </p:grpSpPr>
            <p:sp>
              <p:nvSpPr>
                <p:cNvPr id="283" name="NULL"/>
                <p:cNvSpPr txBox="1"/>
                <p:nvPr/>
              </p:nvSpPr>
              <p:spPr>
                <a:xfrm>
                  <a:off x="114300" y="19049"/>
                  <a:ext cx="127000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400"/>
                  </a:lvl1pPr>
                </a:lstStyle>
                <a:p>
                  <a:pPr/>
                  <a:r>
                    <a:t>NULL</a:t>
                  </a:r>
                </a:p>
              </p:txBody>
            </p:sp>
            <p:sp>
              <p:nvSpPr>
                <p:cNvPr id="284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288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86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satOff val="46796"/>
                              <a:lumOff val="17564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87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291" name="Group"/>
              <p:cNvGrpSpPr/>
              <p:nvPr/>
            </p:nvGrpSpPr>
            <p:grpSpPr>
              <a:xfrm>
                <a:off x="269" y="276106"/>
                <a:ext cx="241301" cy="139701"/>
                <a:chOff x="0" y="12700"/>
                <a:chExt cx="241300" cy="139700"/>
              </a:xfrm>
            </p:grpSpPr>
            <p:sp>
              <p:nvSpPr>
                <p:cNvPr id="289" name="NULL"/>
                <p:cNvSpPr txBox="1"/>
                <p:nvPr/>
              </p:nvSpPr>
              <p:spPr>
                <a:xfrm>
                  <a:off x="114300" y="19049"/>
                  <a:ext cx="127000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400"/>
                  </a:lvl1pPr>
                </a:lstStyle>
                <a:p>
                  <a:pPr/>
                  <a:r>
                    <a:t>NULL</a:t>
                  </a:r>
                </a:p>
              </p:txBody>
            </p:sp>
            <p:sp>
              <p:nvSpPr>
                <p:cNvPr id="290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293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298" name="Group"/>
            <p:cNvGrpSpPr/>
            <p:nvPr/>
          </p:nvGrpSpPr>
          <p:grpSpPr>
            <a:xfrm>
              <a:off x="482600" y="0"/>
              <a:ext cx="771858" cy="642894"/>
              <a:chOff x="0" y="0"/>
              <a:chExt cx="771857" cy="642893"/>
            </a:xfrm>
          </p:grpSpPr>
          <p:sp>
            <p:nvSpPr>
              <p:cNvPr id="294" name="Rounded Rectangle"/>
              <p:cNvSpPr/>
              <p:nvPr/>
            </p:nvSpPr>
            <p:spPr>
              <a:xfrm>
                <a:off x="0" y="0"/>
                <a:ext cx="279939" cy="182401"/>
              </a:xfrm>
              <a:prstGeom prst="roundRect">
                <a:avLst>
                  <a:gd name="adj" fmla="val 38507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297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95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satOff val="46796"/>
                              <a:lumOff val="17564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96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</p:grpSp>
      </p:grpSp>
      <p:sp>
        <p:nvSpPr>
          <p:cNvPr id="300" name="WORK WITH LISTS"/>
          <p:cNvSpPr txBox="1"/>
          <p:nvPr/>
        </p:nvSpPr>
        <p:spPr>
          <a:xfrm>
            <a:off x="4796404" y="4832225"/>
            <a:ext cx="124358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WORK WITH LISTS</a:t>
            </a:r>
          </a:p>
        </p:txBody>
      </p:sp>
      <p:sp>
        <p:nvSpPr>
          <p:cNvPr id="301" name="array_tree(array, margin = NULL) Turn array into list. Also array_branch. array_tree(x, margin = 3)…"/>
          <p:cNvSpPr txBox="1"/>
          <p:nvPr/>
        </p:nvSpPr>
        <p:spPr>
          <a:xfrm>
            <a:off x="5775638" y="5063784"/>
            <a:ext cx="1676401" cy="2755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array_tree</a:t>
            </a:r>
            <a:r>
              <a:t>(array, margin = NULL) Turn array into list. Also </a:t>
            </a:r>
            <a:r>
              <a:rPr b="1"/>
              <a:t>array_branch</a:t>
            </a:r>
            <a:r>
              <a:t>. </a:t>
            </a:r>
            <a:r>
              <a:rPr i="1"/>
              <a:t>array_tree(x, margin = 3)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cross2</a:t>
            </a:r>
            <a:r>
              <a:t>(.x, .y, .filter = NULL) All combinations of .x and .y. Also </a:t>
            </a:r>
            <a:r>
              <a:rPr b="1"/>
              <a:t>cross</a:t>
            </a:r>
            <a:r>
              <a:t>, </a:t>
            </a:r>
            <a:r>
              <a:rPr b="1"/>
              <a:t>cross3</a:t>
            </a:r>
            <a:r>
              <a:t>, </a:t>
            </a:r>
            <a:r>
              <a:rPr b="1"/>
              <a:t>cross_df</a:t>
            </a:r>
            <a:r>
              <a:t>. </a:t>
            </a:r>
            <a:r>
              <a:rPr i="1"/>
              <a:t>cross2(1:3, 4:6)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set_names</a:t>
            </a:r>
            <a:r>
              <a:t>(x, nm = x) Set the names of a vector/list. </a:t>
            </a:r>
            <a:r>
              <a:rPr i="1"/>
              <a:t>set_names(x, c("p", "q", "r"))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as_vector</a:t>
            </a:r>
            <a:r>
              <a:t>(.x, .type = NULL) Collapse a list into a vector. Also </a:t>
            </a:r>
            <a:r>
              <a:rPr b="1"/>
              <a:t>simplify</a:t>
            </a:r>
            <a:r>
              <a:t>,</a:t>
            </a:r>
            <a:r>
              <a:rPr b="1"/>
              <a:t> simplify_all</a:t>
            </a:r>
            <a:r>
              <a:t>. </a:t>
            </a:r>
            <a:r>
              <a:rPr i="1"/>
              <a:t>as_vector(x, "integer")</a:t>
            </a:r>
          </a:p>
        </p:txBody>
      </p:sp>
      <p:grpSp>
        <p:nvGrpSpPr>
          <p:cNvPr id="318" name="Group"/>
          <p:cNvGrpSpPr/>
          <p:nvPr/>
        </p:nvGrpSpPr>
        <p:grpSpPr>
          <a:xfrm>
            <a:off x="4821804" y="5108555"/>
            <a:ext cx="827431" cy="810261"/>
            <a:chOff x="25400" y="0"/>
            <a:chExt cx="827430" cy="810260"/>
          </a:xfrm>
        </p:grpSpPr>
        <p:grpSp>
          <p:nvGrpSpPr>
            <p:cNvPr id="312" name="Group"/>
            <p:cNvGrpSpPr/>
            <p:nvPr/>
          </p:nvGrpSpPr>
          <p:grpSpPr>
            <a:xfrm>
              <a:off x="560191" y="0"/>
              <a:ext cx="292640" cy="411001"/>
              <a:chOff x="0" y="0"/>
              <a:chExt cx="292638" cy="411000"/>
            </a:xfrm>
          </p:grpSpPr>
          <p:sp>
            <p:nvSpPr>
              <p:cNvPr id="302" name="Rounded Rectangle"/>
              <p:cNvSpPr/>
              <p:nvPr/>
            </p:nvSpPr>
            <p:spPr>
              <a:xfrm>
                <a:off x="0" y="0"/>
                <a:ext cx="292639" cy="411001"/>
              </a:xfrm>
              <a:prstGeom prst="roundRect">
                <a:avLst>
                  <a:gd name="adj" fmla="val 19662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3" name="Square"/>
              <p:cNvSpPr/>
              <p:nvPr/>
            </p:nvSpPr>
            <p:spPr>
              <a:xfrm>
                <a:off x="63769" y="167778"/>
                <a:ext cx="76201" cy="762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4" name="Square"/>
              <p:cNvSpPr/>
              <p:nvPr/>
            </p:nvSpPr>
            <p:spPr>
              <a:xfrm>
                <a:off x="155868" y="167021"/>
                <a:ext cx="76201" cy="762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5" name="Square"/>
              <p:cNvSpPr/>
              <p:nvPr/>
            </p:nvSpPr>
            <p:spPr>
              <a:xfrm>
                <a:off x="63769" y="295535"/>
                <a:ext cx="76201" cy="76201"/>
              </a:xfrm>
              <a:prstGeom prst="rect">
                <a:avLst/>
              </a:prstGeom>
              <a:solidFill>
                <a:schemeClr val="accent1">
                  <a:hueOff val="-52604"/>
                  <a:satOff val="-8294"/>
                  <a:lumOff val="-1952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6" name="Square"/>
              <p:cNvSpPr/>
              <p:nvPr/>
            </p:nvSpPr>
            <p:spPr>
              <a:xfrm>
                <a:off x="63769" y="40400"/>
                <a:ext cx="76201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7" name="Square"/>
              <p:cNvSpPr/>
              <p:nvPr/>
            </p:nvSpPr>
            <p:spPr>
              <a:xfrm>
                <a:off x="155868" y="39644"/>
                <a:ext cx="76201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8" name="Square"/>
              <p:cNvSpPr/>
              <p:nvPr/>
            </p:nvSpPr>
            <p:spPr>
              <a:xfrm>
                <a:off x="155868" y="295535"/>
                <a:ext cx="76201" cy="76201"/>
              </a:xfrm>
              <a:prstGeom prst="rect">
                <a:avLst/>
              </a:prstGeom>
              <a:solidFill>
                <a:schemeClr val="accent1">
                  <a:hueOff val="-52604"/>
                  <a:satOff val="-8294"/>
                  <a:lumOff val="-1952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9" name="Rounded Rectangle"/>
              <p:cNvSpPr/>
              <p:nvPr/>
            </p:nvSpPr>
            <p:spPr>
              <a:xfrm>
                <a:off x="20784" y="222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0" name="Rounded Rectangle"/>
              <p:cNvSpPr/>
              <p:nvPr/>
            </p:nvSpPr>
            <p:spPr>
              <a:xfrm>
                <a:off x="20784" y="1492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1" name="Rounded Rectangle"/>
              <p:cNvSpPr/>
              <p:nvPr/>
            </p:nvSpPr>
            <p:spPr>
              <a:xfrm>
                <a:off x="20784" y="2762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316" name="Group"/>
            <p:cNvGrpSpPr/>
            <p:nvPr/>
          </p:nvGrpSpPr>
          <p:grpSpPr>
            <a:xfrm>
              <a:off x="25400" y="70485"/>
              <a:ext cx="768414" cy="739776"/>
              <a:chOff x="25400" y="25400"/>
              <a:chExt cx="768413" cy="739775"/>
            </a:xfrm>
          </p:grpSpPr>
          <p:graphicFrame>
            <p:nvGraphicFramePr>
              <p:cNvPr id="313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314" name="Table"/>
              <p:cNvGraphicFramePr/>
              <p:nvPr/>
            </p:nvGraphicFramePr>
            <p:xfrm>
              <a:off x="81366" y="889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315" name="Table"/>
              <p:cNvGraphicFramePr/>
              <p:nvPr/>
            </p:nvGraphicFramePr>
            <p:xfrm>
              <a:off x="142875" y="155575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317" name="Line"/>
            <p:cNvSpPr/>
            <p:nvPr/>
          </p:nvSpPr>
          <p:spPr>
            <a:xfrm>
              <a:off x="389907" y="192722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342" name="Group"/>
          <p:cNvGrpSpPr/>
          <p:nvPr/>
        </p:nvGrpSpPr>
        <p:grpSpPr>
          <a:xfrm>
            <a:off x="4796404" y="6512328"/>
            <a:ext cx="1254459" cy="901821"/>
            <a:chOff x="0" y="0"/>
            <a:chExt cx="1254457" cy="901819"/>
          </a:xfrm>
        </p:grpSpPr>
        <p:grpSp>
          <p:nvGrpSpPr>
            <p:cNvPr id="329" name="Group"/>
            <p:cNvGrpSpPr/>
            <p:nvPr/>
          </p:nvGrpSpPr>
          <p:grpSpPr>
            <a:xfrm>
              <a:off x="482600" y="0"/>
              <a:ext cx="771858" cy="898407"/>
              <a:chOff x="0" y="0"/>
              <a:chExt cx="771857" cy="898406"/>
            </a:xfrm>
          </p:grpSpPr>
          <p:sp>
            <p:nvSpPr>
              <p:cNvPr id="319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322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20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21" name="p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p</a:t>
                  </a:r>
                </a:p>
              </p:txBody>
            </p:sp>
          </p:grpSp>
          <p:grpSp>
            <p:nvGrpSpPr>
              <p:cNvPr id="325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23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24" name="q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q</a:t>
                  </a:r>
                </a:p>
              </p:txBody>
            </p:sp>
          </p:grpSp>
          <p:grpSp>
            <p:nvGrpSpPr>
              <p:cNvPr id="328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26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27" name="r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r</a:t>
                  </a:r>
                </a:p>
              </p:txBody>
            </p:sp>
          </p:grpSp>
        </p:grpSp>
        <p:grpSp>
          <p:nvGrpSpPr>
            <p:cNvPr id="340" name="Group"/>
            <p:cNvGrpSpPr/>
            <p:nvPr/>
          </p:nvGrpSpPr>
          <p:grpSpPr>
            <a:xfrm>
              <a:off x="0" y="3412"/>
              <a:ext cx="771858" cy="898408"/>
              <a:chOff x="0" y="0"/>
              <a:chExt cx="771857" cy="898406"/>
            </a:xfrm>
          </p:grpSpPr>
          <p:sp>
            <p:nvSpPr>
              <p:cNvPr id="330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333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31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32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336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34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35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339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37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38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341" name="Line"/>
            <p:cNvSpPr/>
            <p:nvPr/>
          </p:nvSpPr>
          <p:spPr>
            <a:xfrm>
              <a:off x="311466" y="94613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361" name="Group"/>
          <p:cNvGrpSpPr/>
          <p:nvPr/>
        </p:nvGrpSpPr>
        <p:grpSpPr>
          <a:xfrm>
            <a:off x="4821804" y="5802666"/>
            <a:ext cx="883029" cy="647701"/>
            <a:chOff x="25400" y="0"/>
            <a:chExt cx="883027" cy="647700"/>
          </a:xfrm>
        </p:grpSpPr>
        <p:sp>
          <p:nvSpPr>
            <p:cNvPr id="343" name="Line"/>
            <p:cNvSpPr/>
            <p:nvPr/>
          </p:nvSpPr>
          <p:spPr>
            <a:xfrm>
              <a:off x="400836" y="99302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357" name="Group"/>
            <p:cNvGrpSpPr/>
            <p:nvPr/>
          </p:nvGrpSpPr>
          <p:grpSpPr>
            <a:xfrm>
              <a:off x="560191" y="9337"/>
              <a:ext cx="292640" cy="550701"/>
              <a:chOff x="0" y="0"/>
              <a:chExt cx="292638" cy="550700"/>
            </a:xfrm>
          </p:grpSpPr>
          <p:sp>
            <p:nvSpPr>
              <p:cNvPr id="344" name="Rounded Rectangle"/>
              <p:cNvSpPr/>
              <p:nvPr/>
            </p:nvSpPr>
            <p:spPr>
              <a:xfrm>
                <a:off x="0" y="0"/>
                <a:ext cx="292639" cy="550701"/>
              </a:xfrm>
              <a:prstGeom prst="roundRect">
                <a:avLst>
                  <a:gd name="adj" fmla="val 19662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5" name="Square"/>
              <p:cNvSpPr/>
              <p:nvPr/>
            </p:nvSpPr>
            <p:spPr>
              <a:xfrm>
                <a:off x="63769" y="180478"/>
                <a:ext cx="76201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6" name="Square"/>
              <p:cNvSpPr/>
              <p:nvPr/>
            </p:nvSpPr>
            <p:spPr>
              <a:xfrm>
                <a:off x="155868" y="179721"/>
                <a:ext cx="76201" cy="76201"/>
              </a:xfrm>
              <a:prstGeom prst="rect">
                <a:avLst/>
              </a:prstGeom>
              <a:solidFill>
                <a:srgbClr val="4077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7" name="Square"/>
              <p:cNvSpPr/>
              <p:nvPr/>
            </p:nvSpPr>
            <p:spPr>
              <a:xfrm>
                <a:off x="63769" y="308235"/>
                <a:ext cx="76201" cy="762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8" name="Square"/>
              <p:cNvSpPr/>
              <p:nvPr/>
            </p:nvSpPr>
            <p:spPr>
              <a:xfrm>
                <a:off x="63769" y="53100"/>
                <a:ext cx="76201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9" name="Square"/>
              <p:cNvSpPr/>
              <p:nvPr/>
            </p:nvSpPr>
            <p:spPr>
              <a:xfrm>
                <a:off x="155868" y="5234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0" name="Square"/>
              <p:cNvSpPr/>
              <p:nvPr/>
            </p:nvSpPr>
            <p:spPr>
              <a:xfrm>
                <a:off x="155868" y="308235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1" name="Rounded Rectangle"/>
              <p:cNvSpPr/>
              <p:nvPr/>
            </p:nvSpPr>
            <p:spPr>
              <a:xfrm>
                <a:off x="20784" y="349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2" name="Rounded Rectangle"/>
              <p:cNvSpPr/>
              <p:nvPr/>
            </p:nvSpPr>
            <p:spPr>
              <a:xfrm>
                <a:off x="20784" y="1619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3" name="Rounded Rectangle"/>
              <p:cNvSpPr/>
              <p:nvPr/>
            </p:nvSpPr>
            <p:spPr>
              <a:xfrm>
                <a:off x="20784" y="2889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4" name="Rounded Rectangle"/>
              <p:cNvSpPr/>
              <p:nvPr/>
            </p:nvSpPr>
            <p:spPr>
              <a:xfrm>
                <a:off x="20784" y="4159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5" name="Square"/>
              <p:cNvSpPr/>
              <p:nvPr/>
            </p:nvSpPr>
            <p:spPr>
              <a:xfrm>
                <a:off x="62169" y="426638"/>
                <a:ext cx="76201" cy="762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6" name="Square"/>
              <p:cNvSpPr/>
              <p:nvPr/>
            </p:nvSpPr>
            <p:spPr>
              <a:xfrm>
                <a:off x="154268" y="426638"/>
                <a:ext cx="76201" cy="76201"/>
              </a:xfrm>
              <a:prstGeom prst="rect">
                <a:avLst/>
              </a:prstGeom>
              <a:solidFill>
                <a:srgbClr val="4077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358" name="+"/>
            <p:cNvSpPr txBox="1"/>
            <p:nvPr/>
          </p:nvSpPr>
          <p:spPr>
            <a:xfrm>
              <a:off x="135202" y="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graphicFrame>
          <p:nvGraphicFramePr>
            <p:cNvPr id="359" name="Table"/>
            <p:cNvGraphicFramePr/>
            <p:nvPr/>
          </p:nvGraphicFramePr>
          <p:xfrm>
            <a:off x="257488" y="38100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407700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60" name="Table"/>
            <p:cNvGraphicFramePr/>
            <p:nvPr/>
          </p:nvGraphicFramePr>
          <p:xfrm>
            <a:off x="25400" y="38100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</p:grpSp>
      <p:grpSp>
        <p:nvGrpSpPr>
          <p:cNvPr id="382" name="Group"/>
          <p:cNvGrpSpPr/>
          <p:nvPr/>
        </p:nvGrpSpPr>
        <p:grpSpPr>
          <a:xfrm>
            <a:off x="4796404" y="7111511"/>
            <a:ext cx="685692" cy="509160"/>
            <a:chOff x="0" y="0"/>
            <a:chExt cx="685691" cy="509158"/>
          </a:xfrm>
        </p:grpSpPr>
        <p:sp>
          <p:nvSpPr>
            <p:cNvPr id="362" name="Rounded Rectangle"/>
            <p:cNvSpPr/>
            <p:nvPr/>
          </p:nvSpPr>
          <p:spPr>
            <a:xfrm>
              <a:off x="0" y="4762"/>
              <a:ext cx="406939" cy="436402"/>
            </a:xfrm>
            <a:prstGeom prst="roundRect">
              <a:avLst>
                <a:gd name="adj" fmla="val 1726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3" name="a"/>
            <p:cNvSpPr txBox="1"/>
            <p:nvPr/>
          </p:nvSpPr>
          <p:spPr>
            <a:xfrm>
              <a:off x="269" y="25356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64" name="b"/>
            <p:cNvSpPr txBox="1"/>
            <p:nvPr/>
          </p:nvSpPr>
          <p:spPr>
            <a:xfrm>
              <a:off x="269" y="153113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65" name="c"/>
            <p:cNvSpPr txBox="1"/>
            <p:nvPr/>
          </p:nvSpPr>
          <p:spPr>
            <a:xfrm>
              <a:off x="269" y="280869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66" name="Line"/>
            <p:cNvSpPr/>
            <p:nvPr/>
          </p:nvSpPr>
          <p:spPr>
            <a:xfrm>
              <a:off x="438467" y="95963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369" name="Group"/>
            <p:cNvGrpSpPr/>
            <p:nvPr/>
          </p:nvGrpSpPr>
          <p:grpSpPr>
            <a:xfrm>
              <a:off x="114569" y="184484"/>
              <a:ext cx="168300" cy="76958"/>
              <a:chOff x="0" y="0"/>
              <a:chExt cx="168299" cy="76956"/>
            </a:xfrm>
          </p:grpSpPr>
          <p:sp>
            <p:nvSpPr>
              <p:cNvPr id="367" name="Square"/>
              <p:cNvSpPr/>
              <p:nvPr/>
            </p:nvSpPr>
            <p:spPr>
              <a:xfrm>
                <a:off x="0" y="756"/>
                <a:ext cx="76200" cy="762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8" name="Square"/>
              <p:cNvSpPr/>
              <p:nvPr/>
            </p:nvSpPr>
            <p:spPr>
              <a:xfrm>
                <a:off x="92099" y="0"/>
                <a:ext cx="76201" cy="7620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370" name="Square"/>
            <p:cNvSpPr/>
            <p:nvPr/>
          </p:nvSpPr>
          <p:spPr>
            <a:xfrm>
              <a:off x="114569" y="312997"/>
              <a:ext cx="76201" cy="76201"/>
            </a:xfrm>
            <a:prstGeom prst="rect">
              <a:avLst/>
            </a:prstGeom>
            <a:solidFill>
              <a:schemeClr val="accent1">
                <a:hueOff val="-94498"/>
                <a:satOff val="46796"/>
                <a:lumOff val="-4159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374" name="Group"/>
            <p:cNvGrpSpPr/>
            <p:nvPr/>
          </p:nvGrpSpPr>
          <p:grpSpPr>
            <a:xfrm>
              <a:off x="114569" y="57106"/>
              <a:ext cx="260399" cy="76958"/>
              <a:chOff x="0" y="0"/>
              <a:chExt cx="260398" cy="76956"/>
            </a:xfrm>
          </p:grpSpPr>
          <p:sp>
            <p:nvSpPr>
              <p:cNvPr id="371" name="Square"/>
              <p:cNvSpPr/>
              <p:nvPr/>
            </p:nvSpPr>
            <p:spPr>
              <a:xfrm>
                <a:off x="0" y="756"/>
                <a:ext cx="76200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2" name="Square"/>
              <p:cNvSpPr/>
              <p:nvPr/>
            </p:nvSpPr>
            <p:spPr>
              <a:xfrm>
                <a:off x="92099" y="0"/>
                <a:ext cx="76201" cy="76200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3" name="Square"/>
              <p:cNvSpPr/>
              <p:nvPr/>
            </p:nvSpPr>
            <p:spPr>
              <a:xfrm>
                <a:off x="184198" y="0"/>
                <a:ext cx="76201" cy="76200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381" name="Group"/>
            <p:cNvGrpSpPr/>
            <p:nvPr/>
          </p:nvGrpSpPr>
          <p:grpSpPr>
            <a:xfrm>
              <a:off x="609491" y="0"/>
              <a:ext cx="76201" cy="509159"/>
              <a:chOff x="0" y="0"/>
              <a:chExt cx="76200" cy="509158"/>
            </a:xfrm>
          </p:grpSpPr>
          <p:sp>
            <p:nvSpPr>
              <p:cNvPr id="375" name="Square"/>
              <p:cNvSpPr/>
              <p:nvPr/>
            </p:nvSpPr>
            <p:spPr>
              <a:xfrm rot="16200000">
                <a:off x="0" y="346366"/>
                <a:ext cx="76200" cy="762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6" name="Square"/>
              <p:cNvSpPr/>
              <p:nvPr/>
            </p:nvSpPr>
            <p:spPr>
              <a:xfrm rot="16200000">
                <a:off x="0" y="259774"/>
                <a:ext cx="76200" cy="762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7" name="Square"/>
              <p:cNvSpPr/>
              <p:nvPr/>
            </p:nvSpPr>
            <p:spPr>
              <a:xfrm>
                <a:off x="0" y="432958"/>
                <a:ext cx="76200" cy="76201"/>
              </a:xfrm>
              <a:prstGeom prst="rect">
                <a:avLst/>
              </a:prstGeom>
              <a:solidFill>
                <a:schemeClr val="accent1">
                  <a:hueOff val="-94498"/>
                  <a:satOff val="46796"/>
                  <a:lumOff val="-41592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8" name="Square"/>
              <p:cNvSpPr/>
              <p:nvPr/>
            </p:nvSpPr>
            <p:spPr>
              <a:xfrm rot="16200000">
                <a:off x="0" y="173183"/>
                <a:ext cx="76200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9" name="Square"/>
              <p:cNvSpPr/>
              <p:nvPr/>
            </p:nvSpPr>
            <p:spPr>
              <a:xfrm rot="16200000">
                <a:off x="0" y="86591"/>
                <a:ext cx="76200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0" name="Square"/>
              <p:cNvSpPr/>
              <p:nvPr/>
            </p:nvSpPr>
            <p:spPr>
              <a:xfrm rot="16200000">
                <a:off x="0" y="0"/>
                <a:ext cx="76200" cy="76200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sp>
        <p:nvSpPr>
          <p:cNvPr id="383" name="RESHAPE LISTS"/>
          <p:cNvSpPr txBox="1"/>
          <p:nvPr/>
        </p:nvSpPr>
        <p:spPr>
          <a:xfrm>
            <a:off x="7835900" y="5822600"/>
            <a:ext cx="106680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RESHAPE LISTS</a:t>
            </a:r>
          </a:p>
        </p:txBody>
      </p:sp>
      <p:sp>
        <p:nvSpPr>
          <p:cNvPr id="384" name="flatten(.x) Remove a level of indexes from a list. Also flatten_chr, flatten_dbl, flatten_dfc, flatten_dfr, flatten_int, flatten_lgl. flatten(x)…"/>
          <p:cNvSpPr txBox="1"/>
          <p:nvPr/>
        </p:nvSpPr>
        <p:spPr>
          <a:xfrm>
            <a:off x="8766819" y="6066079"/>
            <a:ext cx="1704997" cy="1649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flatten</a:t>
            </a:r>
            <a:r>
              <a:t>(.x) Remove a level of indexes from a list. Also </a:t>
            </a:r>
            <a:r>
              <a:rPr b="1"/>
              <a:t>flatten_chr</a:t>
            </a:r>
            <a:r>
              <a:t>, </a:t>
            </a:r>
            <a:r>
              <a:rPr b="1"/>
              <a:t>flatten_dbl</a:t>
            </a:r>
            <a:r>
              <a:t>, </a:t>
            </a:r>
            <a:r>
              <a:rPr b="1"/>
              <a:t>flatten_dfc</a:t>
            </a:r>
            <a:r>
              <a:t>, </a:t>
            </a:r>
            <a:r>
              <a:rPr b="1"/>
              <a:t>flatten_dfr</a:t>
            </a:r>
            <a:r>
              <a:t>, </a:t>
            </a:r>
            <a:r>
              <a:rPr b="1"/>
              <a:t>flatten_int</a:t>
            </a:r>
            <a:r>
              <a:t>, </a:t>
            </a:r>
            <a:r>
              <a:rPr b="1"/>
              <a:t>flatten_lgl</a:t>
            </a:r>
            <a:r>
              <a:t>. </a:t>
            </a:r>
            <a:r>
              <a:rPr i="1"/>
              <a:t>flatten(x)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transpose</a:t>
            </a:r>
            <a:r>
              <a:t>(.l, .names = NULL) Transposes the index order in a multi-level list. </a:t>
            </a:r>
            <a:r>
              <a:rPr i="1"/>
              <a:t>transpose(x)</a:t>
            </a:r>
          </a:p>
        </p:txBody>
      </p:sp>
      <p:grpSp>
        <p:nvGrpSpPr>
          <p:cNvPr id="416" name="Group"/>
          <p:cNvGrpSpPr/>
          <p:nvPr/>
        </p:nvGrpSpPr>
        <p:grpSpPr>
          <a:xfrm>
            <a:off x="7850557" y="7104209"/>
            <a:ext cx="852516" cy="545226"/>
            <a:chOff x="0" y="0"/>
            <a:chExt cx="852515" cy="545225"/>
          </a:xfrm>
        </p:grpSpPr>
        <p:sp>
          <p:nvSpPr>
            <p:cNvPr id="385" name="Rounded Rectangle"/>
            <p:cNvSpPr/>
            <p:nvPr/>
          </p:nvSpPr>
          <p:spPr>
            <a:xfrm>
              <a:off x="0" y="4316"/>
              <a:ext cx="356139" cy="540910"/>
            </a:xfrm>
            <a:prstGeom prst="roundRect">
              <a:avLst>
                <a:gd name="adj" fmla="val 125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6" name="a"/>
            <p:cNvSpPr txBox="1"/>
            <p:nvPr/>
          </p:nvSpPr>
          <p:spPr>
            <a:xfrm>
              <a:off x="12969" y="129418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87" name="b"/>
            <p:cNvSpPr txBox="1"/>
            <p:nvPr/>
          </p:nvSpPr>
          <p:spPr>
            <a:xfrm>
              <a:off x="12969" y="257175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88" name="c"/>
            <p:cNvSpPr txBox="1"/>
            <p:nvPr/>
          </p:nvSpPr>
          <p:spPr>
            <a:xfrm>
              <a:off x="12969" y="372231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c</a:t>
              </a:r>
            </a:p>
          </p:txBody>
        </p:sp>
        <p:grpSp>
          <p:nvGrpSpPr>
            <p:cNvPr id="391" name="Group"/>
            <p:cNvGrpSpPr/>
            <p:nvPr/>
          </p:nvGrpSpPr>
          <p:grpSpPr>
            <a:xfrm>
              <a:off x="127269" y="288546"/>
              <a:ext cx="168300" cy="76958"/>
              <a:chOff x="0" y="0"/>
              <a:chExt cx="168299" cy="76956"/>
            </a:xfrm>
          </p:grpSpPr>
          <p:sp>
            <p:nvSpPr>
              <p:cNvPr id="389" name="Square"/>
              <p:cNvSpPr/>
              <p:nvPr/>
            </p:nvSpPr>
            <p:spPr>
              <a:xfrm>
                <a:off x="0" y="756"/>
                <a:ext cx="76200" cy="762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0" name="Square"/>
              <p:cNvSpPr/>
              <p:nvPr/>
            </p:nvSpPr>
            <p:spPr>
              <a:xfrm>
                <a:off x="92099" y="0"/>
                <a:ext cx="76201" cy="7620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392" name="Square"/>
            <p:cNvSpPr/>
            <p:nvPr/>
          </p:nvSpPr>
          <p:spPr>
            <a:xfrm>
              <a:off x="127269" y="417059"/>
              <a:ext cx="76201" cy="76201"/>
            </a:xfrm>
            <a:prstGeom prst="rect">
              <a:avLst/>
            </a:prstGeom>
            <a:solidFill>
              <a:schemeClr val="accent1">
                <a:hueOff val="-94498"/>
                <a:satOff val="46796"/>
                <a:lumOff val="-4159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3" name="Square"/>
            <p:cNvSpPr/>
            <p:nvPr/>
          </p:nvSpPr>
          <p:spPr>
            <a:xfrm>
              <a:off x="127269" y="161925"/>
              <a:ext cx="76201" cy="76200"/>
            </a:xfrm>
            <a:prstGeom prst="rect">
              <a:avLst/>
            </a:prstGeom>
            <a:solidFill>
              <a:schemeClr val="accent1">
                <a:satOff val="46796"/>
                <a:lumOff val="1756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4" name="Square"/>
            <p:cNvSpPr/>
            <p:nvPr/>
          </p:nvSpPr>
          <p:spPr>
            <a:xfrm>
              <a:off x="219368" y="161168"/>
              <a:ext cx="76201" cy="76201"/>
            </a:xfrm>
            <a:prstGeom prst="rect">
              <a:avLst/>
            </a:prstGeom>
            <a:solidFill>
              <a:schemeClr val="accent1">
                <a:satOff val="46796"/>
                <a:lumOff val="1756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5" name="x"/>
            <p:cNvSpPr txBox="1"/>
            <p:nvPr/>
          </p:nvSpPr>
          <p:spPr>
            <a:xfrm>
              <a:off x="93919" y="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96" name="y"/>
            <p:cNvSpPr txBox="1"/>
            <p:nvPr/>
          </p:nvSpPr>
          <p:spPr>
            <a:xfrm>
              <a:off x="186018" y="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y</a:t>
              </a:r>
            </a:p>
          </p:txBody>
        </p:sp>
        <p:sp>
          <p:nvSpPr>
            <p:cNvPr id="397" name="Rounded Rectangle"/>
            <p:cNvSpPr/>
            <p:nvPr/>
          </p:nvSpPr>
          <p:spPr>
            <a:xfrm>
              <a:off x="20649" y="145293"/>
              <a:ext cx="318039" cy="107951"/>
            </a:xfrm>
            <a:prstGeom prst="roundRect">
              <a:avLst>
                <a:gd name="adj" fmla="val 3823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8" name="Rounded Rectangle"/>
            <p:cNvSpPr/>
            <p:nvPr/>
          </p:nvSpPr>
          <p:spPr>
            <a:xfrm>
              <a:off x="17450" y="273050"/>
              <a:ext cx="318039" cy="107950"/>
            </a:xfrm>
            <a:prstGeom prst="roundRect">
              <a:avLst>
                <a:gd name="adj" fmla="val 3823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9" name="Rounded Rectangle"/>
            <p:cNvSpPr/>
            <p:nvPr/>
          </p:nvSpPr>
          <p:spPr>
            <a:xfrm>
              <a:off x="17450" y="400806"/>
              <a:ext cx="318039" cy="107951"/>
            </a:xfrm>
            <a:prstGeom prst="roundRect">
              <a:avLst>
                <a:gd name="adj" fmla="val 3823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0" name="Line"/>
            <p:cNvSpPr/>
            <p:nvPr/>
          </p:nvSpPr>
          <p:spPr>
            <a:xfrm>
              <a:off x="379717" y="199268"/>
              <a:ext cx="888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415" name="Group"/>
            <p:cNvGrpSpPr/>
            <p:nvPr/>
          </p:nvGrpSpPr>
          <p:grpSpPr>
            <a:xfrm>
              <a:off x="483676" y="4316"/>
              <a:ext cx="368840" cy="540910"/>
              <a:chOff x="0" y="0"/>
              <a:chExt cx="368838" cy="540908"/>
            </a:xfrm>
          </p:grpSpPr>
          <p:sp>
            <p:nvSpPr>
              <p:cNvPr id="401" name="Rounded Rectangle"/>
              <p:cNvSpPr/>
              <p:nvPr/>
            </p:nvSpPr>
            <p:spPr>
              <a:xfrm>
                <a:off x="0" y="0"/>
                <a:ext cx="368839" cy="540909"/>
              </a:xfrm>
              <a:prstGeom prst="roundRect">
                <a:avLst>
                  <a:gd name="adj" fmla="val 12156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2" name="a"/>
              <p:cNvSpPr txBox="1"/>
              <p:nvPr/>
            </p:nvSpPr>
            <p:spPr>
              <a:xfrm>
                <a:off x="269" y="12510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03" name="b"/>
              <p:cNvSpPr txBox="1"/>
              <p:nvPr/>
            </p:nvSpPr>
            <p:spPr>
              <a:xfrm>
                <a:off x="269" y="252858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04" name="c"/>
              <p:cNvSpPr txBox="1"/>
              <p:nvPr/>
            </p:nvSpPr>
            <p:spPr>
              <a:xfrm>
                <a:off x="269" y="367914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05" name="Square"/>
              <p:cNvSpPr/>
              <p:nvPr/>
            </p:nvSpPr>
            <p:spPr>
              <a:xfrm>
                <a:off x="127269" y="412743"/>
                <a:ext cx="76201" cy="76201"/>
              </a:xfrm>
              <a:prstGeom prst="rect">
                <a:avLst/>
              </a:prstGeom>
              <a:solidFill>
                <a:schemeClr val="accent1">
                  <a:hueOff val="-94498"/>
                  <a:satOff val="46796"/>
                  <a:lumOff val="-41592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6" name="x"/>
              <p:cNvSpPr txBox="1"/>
              <p:nvPr/>
            </p:nvSpPr>
            <p:spPr>
              <a:xfrm>
                <a:off x="93919" y="838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07" name="y"/>
              <p:cNvSpPr txBox="1"/>
              <p:nvPr/>
            </p:nvSpPr>
            <p:spPr>
              <a:xfrm>
                <a:off x="224118" y="838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y</a:t>
                </a:r>
              </a:p>
            </p:txBody>
          </p:sp>
          <p:sp>
            <p:nvSpPr>
              <p:cNvPr id="408" name="Square"/>
              <p:cNvSpPr/>
              <p:nvPr/>
            </p:nvSpPr>
            <p:spPr>
              <a:xfrm flipH="1" rot="16200000">
                <a:off x="253570" y="160346"/>
                <a:ext cx="76201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9" name="Square"/>
              <p:cNvSpPr/>
              <p:nvPr/>
            </p:nvSpPr>
            <p:spPr>
              <a:xfrm flipH="1" rot="16200000">
                <a:off x="252814" y="277845"/>
                <a:ext cx="76201" cy="762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0" name="Square"/>
              <p:cNvSpPr/>
              <p:nvPr/>
            </p:nvSpPr>
            <p:spPr>
              <a:xfrm flipH="1" rot="16200000">
                <a:off x="126192" y="160346"/>
                <a:ext cx="76201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1" name="Square"/>
              <p:cNvSpPr/>
              <p:nvPr/>
            </p:nvSpPr>
            <p:spPr>
              <a:xfrm flipH="1" rot="16200000">
                <a:off x="125435" y="277845"/>
                <a:ext cx="76201" cy="762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2" name="Square"/>
              <p:cNvSpPr/>
              <p:nvPr/>
            </p:nvSpPr>
            <p:spPr>
              <a:xfrm flipH="1" rot="16200000">
                <a:off x="125435" y="408044"/>
                <a:ext cx="76201" cy="76201"/>
              </a:xfrm>
              <a:prstGeom prst="rect">
                <a:avLst/>
              </a:prstGeom>
              <a:solidFill>
                <a:schemeClr val="accent1">
                  <a:hueOff val="-94498"/>
                  <a:satOff val="46796"/>
                  <a:lumOff val="-41592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3" name="Rounded Rectangle"/>
              <p:cNvSpPr/>
              <p:nvPr/>
            </p:nvSpPr>
            <p:spPr>
              <a:xfrm flipH="1" rot="16200000">
                <a:off x="-78034" y="215920"/>
                <a:ext cx="4831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4" name="Rounded Rectangle"/>
              <p:cNvSpPr/>
              <p:nvPr/>
            </p:nvSpPr>
            <p:spPr>
              <a:xfrm flipH="1" rot="16200000">
                <a:off x="49723" y="215920"/>
                <a:ext cx="4831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438" name="Group"/>
          <p:cNvGrpSpPr/>
          <p:nvPr/>
        </p:nvGrpSpPr>
        <p:grpSpPr>
          <a:xfrm>
            <a:off x="7850557" y="6104179"/>
            <a:ext cx="749084" cy="639248"/>
            <a:chOff x="0" y="0"/>
            <a:chExt cx="749082" cy="639246"/>
          </a:xfrm>
        </p:grpSpPr>
        <p:sp>
          <p:nvSpPr>
            <p:cNvPr id="417" name="Rounded Rectangle"/>
            <p:cNvSpPr/>
            <p:nvPr/>
          </p:nvSpPr>
          <p:spPr>
            <a:xfrm>
              <a:off x="0" y="0"/>
              <a:ext cx="406939" cy="436401"/>
            </a:xfrm>
            <a:prstGeom prst="roundRect">
              <a:avLst>
                <a:gd name="adj" fmla="val 1726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8" name="a"/>
            <p:cNvSpPr txBox="1"/>
            <p:nvPr/>
          </p:nvSpPr>
          <p:spPr>
            <a:xfrm>
              <a:off x="269" y="20593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19" name="b"/>
            <p:cNvSpPr txBox="1"/>
            <p:nvPr/>
          </p:nvSpPr>
          <p:spPr>
            <a:xfrm>
              <a:off x="269" y="14835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20" name="c"/>
            <p:cNvSpPr txBox="1"/>
            <p:nvPr/>
          </p:nvSpPr>
          <p:spPr>
            <a:xfrm>
              <a:off x="269" y="276106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21" name="Line"/>
            <p:cNvSpPr/>
            <p:nvPr/>
          </p:nvSpPr>
          <p:spPr>
            <a:xfrm>
              <a:off x="4384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424" name="Group"/>
            <p:cNvGrpSpPr/>
            <p:nvPr/>
          </p:nvGrpSpPr>
          <p:grpSpPr>
            <a:xfrm>
              <a:off x="114569" y="179722"/>
              <a:ext cx="168300" cy="76957"/>
              <a:chOff x="0" y="0"/>
              <a:chExt cx="168299" cy="76956"/>
            </a:xfrm>
          </p:grpSpPr>
          <p:sp>
            <p:nvSpPr>
              <p:cNvPr id="422" name="Square"/>
              <p:cNvSpPr/>
              <p:nvPr/>
            </p:nvSpPr>
            <p:spPr>
              <a:xfrm>
                <a:off x="0" y="756"/>
                <a:ext cx="76200" cy="762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3" name="Square"/>
              <p:cNvSpPr/>
              <p:nvPr/>
            </p:nvSpPr>
            <p:spPr>
              <a:xfrm>
                <a:off x="92099" y="0"/>
                <a:ext cx="76201" cy="7620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25" name="Square"/>
            <p:cNvSpPr/>
            <p:nvPr/>
          </p:nvSpPr>
          <p:spPr>
            <a:xfrm>
              <a:off x="114569" y="308235"/>
              <a:ext cx="76201" cy="76201"/>
            </a:xfrm>
            <a:prstGeom prst="rect">
              <a:avLst/>
            </a:prstGeom>
            <a:solidFill>
              <a:schemeClr val="accent1">
                <a:hueOff val="-94498"/>
                <a:satOff val="46796"/>
                <a:lumOff val="-4159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429" name="Group"/>
            <p:cNvGrpSpPr/>
            <p:nvPr/>
          </p:nvGrpSpPr>
          <p:grpSpPr>
            <a:xfrm>
              <a:off x="114569" y="52343"/>
              <a:ext cx="260399" cy="76958"/>
              <a:chOff x="0" y="0"/>
              <a:chExt cx="260398" cy="76956"/>
            </a:xfrm>
          </p:grpSpPr>
          <p:sp>
            <p:nvSpPr>
              <p:cNvPr id="426" name="Square"/>
              <p:cNvSpPr/>
              <p:nvPr/>
            </p:nvSpPr>
            <p:spPr>
              <a:xfrm>
                <a:off x="0" y="756"/>
                <a:ext cx="76200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7" name="Square"/>
              <p:cNvSpPr/>
              <p:nvPr/>
            </p:nvSpPr>
            <p:spPr>
              <a:xfrm>
                <a:off x="92099" y="0"/>
                <a:ext cx="76201" cy="76200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8" name="Square"/>
              <p:cNvSpPr/>
              <p:nvPr/>
            </p:nvSpPr>
            <p:spPr>
              <a:xfrm>
                <a:off x="184198" y="0"/>
                <a:ext cx="76201" cy="76200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30" name="Rounded Rectangle"/>
            <p:cNvSpPr/>
            <p:nvPr/>
          </p:nvSpPr>
          <p:spPr>
            <a:xfrm>
              <a:off x="596900" y="0"/>
              <a:ext cx="152183" cy="639247"/>
            </a:xfrm>
            <a:prstGeom prst="roundRect">
              <a:avLst>
                <a:gd name="adj" fmla="val 3666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437" name="Group"/>
            <p:cNvGrpSpPr/>
            <p:nvPr/>
          </p:nvGrpSpPr>
          <p:grpSpPr>
            <a:xfrm>
              <a:off x="634891" y="52343"/>
              <a:ext cx="76201" cy="534560"/>
              <a:chOff x="0" y="0"/>
              <a:chExt cx="76200" cy="534558"/>
            </a:xfrm>
          </p:grpSpPr>
          <p:sp>
            <p:nvSpPr>
              <p:cNvPr id="431" name="Square"/>
              <p:cNvSpPr/>
              <p:nvPr/>
            </p:nvSpPr>
            <p:spPr>
              <a:xfrm rot="16200000">
                <a:off x="0" y="366748"/>
                <a:ext cx="76200" cy="762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2" name="Square"/>
              <p:cNvSpPr/>
              <p:nvPr/>
            </p:nvSpPr>
            <p:spPr>
              <a:xfrm rot="16200000">
                <a:off x="0" y="275015"/>
                <a:ext cx="76200" cy="762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3" name="Square"/>
              <p:cNvSpPr/>
              <p:nvPr/>
            </p:nvSpPr>
            <p:spPr>
              <a:xfrm>
                <a:off x="0" y="458358"/>
                <a:ext cx="76200" cy="76201"/>
              </a:xfrm>
              <a:prstGeom prst="rect">
                <a:avLst/>
              </a:prstGeom>
              <a:solidFill>
                <a:schemeClr val="accent1">
                  <a:hueOff val="-94498"/>
                  <a:satOff val="46796"/>
                  <a:lumOff val="-41592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4" name="Square"/>
              <p:cNvSpPr/>
              <p:nvPr/>
            </p:nvSpPr>
            <p:spPr>
              <a:xfrm rot="16200000">
                <a:off x="0" y="183343"/>
                <a:ext cx="76200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5" name="Square"/>
              <p:cNvSpPr/>
              <p:nvPr/>
            </p:nvSpPr>
            <p:spPr>
              <a:xfrm rot="16200000">
                <a:off x="0" y="91671"/>
                <a:ext cx="76200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6" name="Square"/>
              <p:cNvSpPr/>
              <p:nvPr/>
            </p:nvSpPr>
            <p:spPr>
              <a:xfrm rot="16200000">
                <a:off x="0" y="0"/>
                <a:ext cx="76200" cy="76200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sp>
        <p:nvSpPr>
          <p:cNvPr id="439" name="JOIN (TO) LISTS"/>
          <p:cNvSpPr txBox="1"/>
          <p:nvPr/>
        </p:nvSpPr>
        <p:spPr>
          <a:xfrm>
            <a:off x="10932342" y="5822600"/>
            <a:ext cx="108981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JOIN (TO) LISTS</a:t>
            </a:r>
          </a:p>
        </p:txBody>
      </p:sp>
      <p:sp>
        <p:nvSpPr>
          <p:cNvPr id="440" name="append(x, values, after = length(x)) Add to end of list. append(x, list(d = 1))…"/>
          <p:cNvSpPr txBox="1"/>
          <p:nvPr/>
        </p:nvSpPr>
        <p:spPr>
          <a:xfrm>
            <a:off x="11846643" y="6053054"/>
            <a:ext cx="1767222" cy="1751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append</a:t>
            </a:r>
            <a:r>
              <a:t>(</a:t>
            </a:r>
            <a:r>
              <a:rPr sz="1100"/>
              <a:t>x, values, after = length(x)</a:t>
            </a:r>
            <a:r>
              <a:t>) Add to end of list. </a:t>
            </a:r>
            <a:r>
              <a:rPr i="1"/>
              <a:t>append(x, list(d = 1))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prepend</a:t>
            </a:r>
            <a:r>
              <a:t>(x, values, before = 1) Add to start of list. </a:t>
            </a:r>
            <a:r>
              <a:rPr i="1"/>
              <a:t>prepend(x, list(d = 1))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splice</a:t>
            </a:r>
            <a:r>
              <a:t>(…) Combine objects into a list, storing S3 objects as sub-lists. </a:t>
            </a:r>
            <a:r>
              <a:rPr i="1"/>
              <a:t>splice(x, y, "foo")</a:t>
            </a:r>
          </a:p>
        </p:txBody>
      </p:sp>
      <p:grpSp>
        <p:nvGrpSpPr>
          <p:cNvPr id="457" name="Group"/>
          <p:cNvGrpSpPr/>
          <p:nvPr/>
        </p:nvGrpSpPr>
        <p:grpSpPr>
          <a:xfrm>
            <a:off x="10929222" y="6094524"/>
            <a:ext cx="777247" cy="448747"/>
            <a:chOff x="0" y="0"/>
            <a:chExt cx="777246" cy="448746"/>
          </a:xfrm>
        </p:grpSpPr>
        <p:grpSp>
          <p:nvGrpSpPr>
            <p:cNvPr id="444" name="Group"/>
            <p:cNvGrpSpPr/>
            <p:nvPr/>
          </p:nvGrpSpPr>
          <p:grpSpPr>
            <a:xfrm>
              <a:off x="0" y="0"/>
              <a:ext cx="152183" cy="245547"/>
              <a:chOff x="0" y="0"/>
              <a:chExt cx="152182" cy="245546"/>
            </a:xfrm>
          </p:grpSpPr>
          <p:sp>
            <p:nvSpPr>
              <p:cNvPr id="441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2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3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448" name="Group"/>
            <p:cNvGrpSpPr/>
            <p:nvPr/>
          </p:nvGrpSpPr>
          <p:grpSpPr>
            <a:xfrm>
              <a:off x="278964" y="0"/>
              <a:ext cx="152184" cy="245547"/>
              <a:chOff x="0" y="0"/>
              <a:chExt cx="152182" cy="245546"/>
            </a:xfrm>
          </p:grpSpPr>
          <p:sp>
            <p:nvSpPr>
              <p:cNvPr id="445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6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1">
                  <a:hueOff val="-52604"/>
                  <a:satOff val="-8294"/>
                  <a:lumOff val="-1952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7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1">
                  <a:hueOff val="-52604"/>
                  <a:satOff val="-8294"/>
                  <a:lumOff val="-1952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454" name="Group"/>
            <p:cNvGrpSpPr/>
            <p:nvPr/>
          </p:nvGrpSpPr>
          <p:grpSpPr>
            <a:xfrm>
              <a:off x="625063" y="0"/>
              <a:ext cx="152184" cy="448747"/>
              <a:chOff x="0" y="0"/>
              <a:chExt cx="152182" cy="448746"/>
            </a:xfrm>
          </p:grpSpPr>
          <p:sp>
            <p:nvSpPr>
              <p:cNvPr id="449" name="Rounded Rectangle"/>
              <p:cNvSpPr/>
              <p:nvPr/>
            </p:nvSpPr>
            <p:spPr>
              <a:xfrm>
                <a:off x="0" y="0"/>
                <a:ext cx="152183" cy="4487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0" name="Square"/>
              <p:cNvSpPr/>
              <p:nvPr/>
            </p:nvSpPr>
            <p:spPr>
              <a:xfrm rot="16200000">
                <a:off x="37991" y="314659"/>
                <a:ext cx="76201" cy="76201"/>
              </a:xfrm>
              <a:prstGeom prst="rect">
                <a:avLst/>
              </a:prstGeom>
              <a:solidFill>
                <a:schemeClr val="accent1">
                  <a:hueOff val="-52604"/>
                  <a:satOff val="-8294"/>
                  <a:lumOff val="-1952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1" name="Square"/>
              <p:cNvSpPr/>
              <p:nvPr/>
            </p:nvSpPr>
            <p:spPr>
              <a:xfrm rot="16200000">
                <a:off x="37991" y="222987"/>
                <a:ext cx="76201" cy="76201"/>
              </a:xfrm>
              <a:prstGeom prst="rect">
                <a:avLst/>
              </a:prstGeom>
              <a:solidFill>
                <a:schemeClr val="accent1">
                  <a:hueOff val="-52604"/>
                  <a:satOff val="-8294"/>
                  <a:lumOff val="-1952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2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3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55" name="+"/>
            <p:cNvSpPr txBox="1"/>
            <p:nvPr/>
          </p:nvSpPr>
          <p:spPr>
            <a:xfrm>
              <a:off x="152291" y="27523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sp>
          <p:nvSpPr>
            <p:cNvPr id="456" name="Line"/>
            <p:cNvSpPr/>
            <p:nvPr/>
          </p:nvSpPr>
          <p:spPr>
            <a:xfrm>
              <a:off x="463488" y="122773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474" name="Group"/>
          <p:cNvGrpSpPr/>
          <p:nvPr/>
        </p:nvGrpSpPr>
        <p:grpSpPr>
          <a:xfrm>
            <a:off x="10929222" y="6660779"/>
            <a:ext cx="777247" cy="448747"/>
            <a:chOff x="0" y="0"/>
            <a:chExt cx="777246" cy="448746"/>
          </a:xfrm>
        </p:grpSpPr>
        <p:grpSp>
          <p:nvGrpSpPr>
            <p:cNvPr id="461" name="Group"/>
            <p:cNvGrpSpPr/>
            <p:nvPr/>
          </p:nvGrpSpPr>
          <p:grpSpPr>
            <a:xfrm>
              <a:off x="0" y="0"/>
              <a:ext cx="152183" cy="245547"/>
              <a:chOff x="0" y="0"/>
              <a:chExt cx="152182" cy="245546"/>
            </a:xfrm>
          </p:grpSpPr>
          <p:sp>
            <p:nvSpPr>
              <p:cNvPr id="458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9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0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465" name="Group"/>
            <p:cNvGrpSpPr/>
            <p:nvPr/>
          </p:nvGrpSpPr>
          <p:grpSpPr>
            <a:xfrm>
              <a:off x="278964" y="0"/>
              <a:ext cx="152184" cy="245547"/>
              <a:chOff x="0" y="0"/>
              <a:chExt cx="152182" cy="245546"/>
            </a:xfrm>
          </p:grpSpPr>
          <p:sp>
            <p:nvSpPr>
              <p:cNvPr id="462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3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1">
                  <a:hueOff val="-52604"/>
                  <a:satOff val="-8294"/>
                  <a:lumOff val="-1952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4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1">
                  <a:hueOff val="-52604"/>
                  <a:satOff val="-8294"/>
                  <a:lumOff val="-1952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471" name="Group"/>
            <p:cNvGrpSpPr/>
            <p:nvPr/>
          </p:nvGrpSpPr>
          <p:grpSpPr>
            <a:xfrm>
              <a:off x="625063" y="0"/>
              <a:ext cx="152184" cy="448747"/>
              <a:chOff x="0" y="0"/>
              <a:chExt cx="152182" cy="448746"/>
            </a:xfrm>
          </p:grpSpPr>
          <p:sp>
            <p:nvSpPr>
              <p:cNvPr id="466" name="Rounded Rectangle"/>
              <p:cNvSpPr/>
              <p:nvPr/>
            </p:nvSpPr>
            <p:spPr>
              <a:xfrm>
                <a:off x="0" y="0"/>
                <a:ext cx="152183" cy="4487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7" name="Square"/>
              <p:cNvSpPr/>
              <p:nvPr/>
            </p:nvSpPr>
            <p:spPr>
              <a:xfrm rot="16200000">
                <a:off x="37991" y="314659"/>
                <a:ext cx="76201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8" name="Square"/>
              <p:cNvSpPr/>
              <p:nvPr/>
            </p:nvSpPr>
            <p:spPr>
              <a:xfrm rot="16200000">
                <a:off x="37991" y="222987"/>
                <a:ext cx="76201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9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1">
                  <a:hueOff val="-52604"/>
                  <a:satOff val="-8294"/>
                  <a:lumOff val="-1952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0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1">
                  <a:hueOff val="-52604"/>
                  <a:satOff val="-8294"/>
                  <a:lumOff val="-1952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72" name="+"/>
            <p:cNvSpPr txBox="1"/>
            <p:nvPr/>
          </p:nvSpPr>
          <p:spPr>
            <a:xfrm>
              <a:off x="152291" y="27523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sp>
          <p:nvSpPr>
            <p:cNvPr id="473" name="Line"/>
            <p:cNvSpPr/>
            <p:nvPr/>
          </p:nvSpPr>
          <p:spPr>
            <a:xfrm>
              <a:off x="463488" y="122773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494" name="Group"/>
          <p:cNvGrpSpPr/>
          <p:nvPr/>
        </p:nvGrpSpPr>
        <p:grpSpPr>
          <a:xfrm>
            <a:off x="10929222" y="7217746"/>
            <a:ext cx="777247" cy="524947"/>
            <a:chOff x="0" y="0"/>
            <a:chExt cx="777246" cy="524946"/>
          </a:xfrm>
        </p:grpSpPr>
        <p:grpSp>
          <p:nvGrpSpPr>
            <p:cNvPr id="478" name="Group"/>
            <p:cNvGrpSpPr/>
            <p:nvPr/>
          </p:nvGrpSpPr>
          <p:grpSpPr>
            <a:xfrm>
              <a:off x="0" y="106"/>
              <a:ext cx="152183" cy="245548"/>
              <a:chOff x="0" y="0"/>
              <a:chExt cx="152182" cy="245546"/>
            </a:xfrm>
          </p:grpSpPr>
          <p:sp>
            <p:nvSpPr>
              <p:cNvPr id="475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6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7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482" name="Group"/>
            <p:cNvGrpSpPr/>
            <p:nvPr/>
          </p:nvGrpSpPr>
          <p:grpSpPr>
            <a:xfrm>
              <a:off x="278964" y="106"/>
              <a:ext cx="152184" cy="245548"/>
              <a:chOff x="0" y="0"/>
              <a:chExt cx="152182" cy="245546"/>
            </a:xfrm>
          </p:grpSpPr>
          <p:sp>
            <p:nvSpPr>
              <p:cNvPr id="479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0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1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83" name="+"/>
            <p:cNvSpPr txBox="1"/>
            <p:nvPr/>
          </p:nvSpPr>
          <p:spPr>
            <a:xfrm>
              <a:off x="152291" y="2763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grpSp>
          <p:nvGrpSpPr>
            <p:cNvPr id="490" name="Group"/>
            <p:cNvGrpSpPr/>
            <p:nvPr/>
          </p:nvGrpSpPr>
          <p:grpSpPr>
            <a:xfrm>
              <a:off x="625063" y="0"/>
              <a:ext cx="152184" cy="524947"/>
              <a:chOff x="0" y="0"/>
              <a:chExt cx="152182" cy="524946"/>
            </a:xfrm>
          </p:grpSpPr>
          <p:sp>
            <p:nvSpPr>
              <p:cNvPr id="484" name="Rounded Rectangle"/>
              <p:cNvSpPr/>
              <p:nvPr/>
            </p:nvSpPr>
            <p:spPr>
              <a:xfrm>
                <a:off x="0" y="0"/>
                <a:ext cx="152183" cy="5249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5" name="Square"/>
              <p:cNvSpPr/>
              <p:nvPr/>
            </p:nvSpPr>
            <p:spPr>
              <a:xfrm rot="16200000">
                <a:off x="37991" y="406392"/>
                <a:ext cx="76201" cy="76201"/>
              </a:xfrm>
              <a:prstGeom prst="rect">
                <a:avLst/>
              </a:prstGeom>
              <a:solidFill>
                <a:schemeClr val="accent1">
                  <a:hueOff val="-94498"/>
                  <a:satOff val="46796"/>
                  <a:lumOff val="-41592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6" name="Square"/>
              <p:cNvSpPr/>
              <p:nvPr/>
            </p:nvSpPr>
            <p:spPr>
              <a:xfrm rot="16200000">
                <a:off x="37991" y="314659"/>
                <a:ext cx="76201" cy="762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7" name="Square"/>
              <p:cNvSpPr/>
              <p:nvPr/>
            </p:nvSpPr>
            <p:spPr>
              <a:xfrm rot="16200000">
                <a:off x="37991" y="222987"/>
                <a:ext cx="76201" cy="762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8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9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91" name="Group"/>
            <p:cNvSpPr/>
            <p:nvPr/>
          </p:nvSpPr>
          <p:spPr>
            <a:xfrm rot="16200000">
              <a:off x="319044" y="304700"/>
              <a:ext cx="76201" cy="76201"/>
            </a:xfrm>
            <a:prstGeom prst="rect">
              <a:avLst/>
            </a:prstGeom>
            <a:solidFill>
              <a:schemeClr val="accent1">
                <a:hueOff val="-94498"/>
                <a:satOff val="46796"/>
                <a:lumOff val="-4159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2" name="+"/>
            <p:cNvSpPr txBox="1"/>
            <p:nvPr/>
          </p:nvSpPr>
          <p:spPr>
            <a:xfrm>
              <a:off x="157474" y="24755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sp>
          <p:nvSpPr>
            <p:cNvPr id="493" name="Line"/>
            <p:cNvSpPr/>
            <p:nvPr/>
          </p:nvSpPr>
          <p:spPr>
            <a:xfrm>
              <a:off x="468672" y="29200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589" name="Group"/>
          <p:cNvGrpSpPr/>
          <p:nvPr/>
        </p:nvGrpSpPr>
        <p:grpSpPr>
          <a:xfrm>
            <a:off x="7783623" y="1936543"/>
            <a:ext cx="2681522" cy="3748361"/>
            <a:chOff x="3120" y="0"/>
            <a:chExt cx="2681521" cy="3748359"/>
          </a:xfrm>
        </p:grpSpPr>
        <p:grpSp>
          <p:nvGrpSpPr>
            <p:cNvPr id="516" name="Group"/>
            <p:cNvGrpSpPr/>
            <p:nvPr/>
          </p:nvGrpSpPr>
          <p:grpSpPr>
            <a:xfrm>
              <a:off x="65006" y="3147636"/>
              <a:ext cx="729697" cy="532526"/>
              <a:chOff x="0" y="0"/>
              <a:chExt cx="729695" cy="532525"/>
            </a:xfrm>
          </p:grpSpPr>
          <p:grpSp>
            <p:nvGrpSpPr>
              <p:cNvPr id="513" name="Group"/>
              <p:cNvGrpSpPr/>
              <p:nvPr/>
            </p:nvGrpSpPr>
            <p:grpSpPr>
              <a:xfrm>
                <a:off x="0" y="0"/>
                <a:ext cx="445039" cy="532526"/>
                <a:chOff x="0" y="0"/>
                <a:chExt cx="445038" cy="532525"/>
              </a:xfrm>
            </p:grpSpPr>
            <p:sp>
              <p:nvSpPr>
                <p:cNvPr id="495" name="Rounded Rectangle"/>
                <p:cNvSpPr/>
                <p:nvPr/>
              </p:nvSpPr>
              <p:spPr>
                <a:xfrm>
                  <a:off x="0" y="17016"/>
                  <a:ext cx="445039" cy="515510"/>
                </a:xfrm>
                <a:prstGeom prst="roundRect">
                  <a:avLst>
                    <a:gd name="adj" fmla="val 1007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96" name="a"/>
                <p:cNvSpPr txBox="1"/>
                <p:nvPr/>
              </p:nvSpPr>
              <p:spPr>
                <a:xfrm>
                  <a:off x="12969" y="129418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  <p:sp>
              <p:nvSpPr>
                <p:cNvPr id="497" name="b"/>
                <p:cNvSpPr txBox="1"/>
                <p:nvPr/>
              </p:nvSpPr>
              <p:spPr>
                <a:xfrm>
                  <a:off x="12969" y="257175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  <p:sp>
              <p:nvSpPr>
                <p:cNvPr id="498" name="c"/>
                <p:cNvSpPr txBox="1"/>
                <p:nvPr/>
              </p:nvSpPr>
              <p:spPr>
                <a:xfrm>
                  <a:off x="12969" y="372231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  <p:grpSp>
              <p:nvGrpSpPr>
                <p:cNvPr id="501" name="Group"/>
                <p:cNvGrpSpPr/>
                <p:nvPr/>
              </p:nvGrpSpPr>
              <p:grpSpPr>
                <a:xfrm>
                  <a:off x="127269" y="288546"/>
                  <a:ext cx="168300" cy="76958"/>
                  <a:chOff x="0" y="0"/>
                  <a:chExt cx="168299" cy="76956"/>
                </a:xfrm>
              </p:grpSpPr>
              <p:sp>
                <p:nvSpPr>
                  <p:cNvPr id="499" name="Square"/>
                  <p:cNvSpPr/>
                  <p:nvPr/>
                </p:nvSpPr>
                <p:spPr>
                  <a:xfrm>
                    <a:off x="0" y="756"/>
                    <a:ext cx="76200" cy="76201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500" name="Square"/>
                  <p:cNvSpPr/>
                  <p:nvPr/>
                </p:nvSpPr>
                <p:spPr>
                  <a:xfrm>
                    <a:off x="92099" y="0"/>
                    <a:ext cx="76201" cy="762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</p:grpSp>
            <p:sp>
              <p:nvSpPr>
                <p:cNvPr id="502" name="Square"/>
                <p:cNvSpPr/>
                <p:nvPr/>
              </p:nvSpPr>
              <p:spPr>
                <a:xfrm>
                  <a:off x="127269" y="417059"/>
                  <a:ext cx="76201" cy="76201"/>
                </a:xfrm>
                <a:prstGeom prst="rect">
                  <a:avLst/>
                </a:prstGeom>
                <a:solidFill>
                  <a:schemeClr val="accent1">
                    <a:hueOff val="-94498"/>
                    <a:satOff val="46796"/>
                    <a:lumOff val="-41592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pSp>
              <p:nvGrpSpPr>
                <p:cNvPr id="506" name="Group"/>
                <p:cNvGrpSpPr/>
                <p:nvPr/>
              </p:nvGrpSpPr>
              <p:grpSpPr>
                <a:xfrm>
                  <a:off x="127269" y="161168"/>
                  <a:ext cx="260399" cy="76957"/>
                  <a:chOff x="0" y="0"/>
                  <a:chExt cx="260398" cy="76956"/>
                </a:xfrm>
              </p:grpSpPr>
              <p:sp>
                <p:nvSpPr>
                  <p:cNvPr id="503" name="Square"/>
                  <p:cNvSpPr/>
                  <p:nvPr/>
                </p:nvSpPr>
                <p:spPr>
                  <a:xfrm>
                    <a:off x="0" y="756"/>
                    <a:ext cx="76200" cy="76201"/>
                  </a:xfrm>
                  <a:prstGeom prst="rect">
                    <a:avLst/>
                  </a:prstGeom>
                  <a:solidFill>
                    <a:schemeClr val="accent1">
                      <a:satOff val="46796"/>
                      <a:lumOff val="1756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504" name="Square"/>
                  <p:cNvSpPr/>
                  <p:nvPr/>
                </p:nvSpPr>
                <p:spPr>
                  <a:xfrm>
                    <a:off x="92099" y="0"/>
                    <a:ext cx="76201" cy="76200"/>
                  </a:xfrm>
                  <a:prstGeom prst="rect">
                    <a:avLst/>
                  </a:prstGeom>
                  <a:solidFill>
                    <a:schemeClr val="accent1">
                      <a:satOff val="46796"/>
                      <a:lumOff val="1756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505" name="Square"/>
                  <p:cNvSpPr/>
                  <p:nvPr/>
                </p:nvSpPr>
                <p:spPr>
                  <a:xfrm>
                    <a:off x="184198" y="0"/>
                    <a:ext cx="76201" cy="76200"/>
                  </a:xfrm>
                  <a:prstGeom prst="rect">
                    <a:avLst/>
                  </a:prstGeom>
                  <a:solidFill>
                    <a:schemeClr val="accent1">
                      <a:satOff val="46796"/>
                      <a:lumOff val="1756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</p:grpSp>
            <p:sp>
              <p:nvSpPr>
                <p:cNvPr id="507" name="x"/>
                <p:cNvSpPr txBox="1"/>
                <p:nvPr/>
              </p:nvSpPr>
              <p:spPr>
                <a:xfrm>
                  <a:off x="93919" y="0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x</a:t>
                  </a:r>
                </a:p>
              </p:txBody>
            </p:sp>
            <p:sp>
              <p:nvSpPr>
                <p:cNvPr id="508" name="y"/>
                <p:cNvSpPr txBox="1"/>
                <p:nvPr/>
              </p:nvSpPr>
              <p:spPr>
                <a:xfrm>
                  <a:off x="186018" y="0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y</a:t>
                  </a:r>
                </a:p>
              </p:txBody>
            </p:sp>
            <p:sp>
              <p:nvSpPr>
                <p:cNvPr id="509" name="z"/>
                <p:cNvSpPr txBox="1"/>
                <p:nvPr/>
              </p:nvSpPr>
              <p:spPr>
                <a:xfrm>
                  <a:off x="284443" y="0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z</a:t>
                  </a:r>
                </a:p>
              </p:txBody>
            </p:sp>
            <p:sp>
              <p:nvSpPr>
                <p:cNvPr id="510" name="Rounded Rectangle"/>
                <p:cNvSpPr/>
                <p:nvPr/>
              </p:nvSpPr>
              <p:spPr>
                <a:xfrm>
                  <a:off x="20649" y="145293"/>
                  <a:ext cx="406939" cy="107951"/>
                </a:xfrm>
                <a:prstGeom prst="roundRect">
                  <a:avLst>
                    <a:gd name="adj" fmla="val 38235"/>
                  </a:avLst>
                </a:prstGeom>
                <a:noFill/>
                <a:ln w="635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11" name="Rounded Rectangle"/>
                <p:cNvSpPr/>
                <p:nvPr/>
              </p:nvSpPr>
              <p:spPr>
                <a:xfrm>
                  <a:off x="17450" y="273050"/>
                  <a:ext cx="406939" cy="107950"/>
                </a:xfrm>
                <a:prstGeom prst="roundRect">
                  <a:avLst>
                    <a:gd name="adj" fmla="val 38235"/>
                  </a:avLst>
                </a:prstGeom>
                <a:noFill/>
                <a:ln w="635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12" name="Rounded Rectangle"/>
                <p:cNvSpPr/>
                <p:nvPr/>
              </p:nvSpPr>
              <p:spPr>
                <a:xfrm>
                  <a:off x="17450" y="400806"/>
                  <a:ext cx="406939" cy="107951"/>
                </a:xfrm>
                <a:prstGeom prst="roundRect">
                  <a:avLst>
                    <a:gd name="adj" fmla="val 38235"/>
                  </a:avLst>
                </a:prstGeom>
                <a:noFill/>
                <a:ln w="635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514" name="Line"/>
              <p:cNvSpPr/>
              <p:nvPr/>
            </p:nvSpPr>
            <p:spPr>
              <a:xfrm>
                <a:off x="481317" y="110368"/>
                <a:ext cx="13960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515" name="2"/>
              <p:cNvSpPr txBox="1"/>
              <p:nvPr/>
            </p:nvSpPr>
            <p:spPr>
              <a:xfrm>
                <a:off x="602695" y="3664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/>
                </a:lvl1pPr>
              </a:lstStyle>
              <a:p>
                <a:pPr/>
                <a:r>
                  <a:t>2</a:t>
                </a:r>
              </a:p>
            </p:txBody>
          </p:sp>
        </p:grpSp>
        <p:grpSp>
          <p:nvGrpSpPr>
            <p:cNvPr id="529" name="Group"/>
            <p:cNvGrpSpPr/>
            <p:nvPr/>
          </p:nvGrpSpPr>
          <p:grpSpPr>
            <a:xfrm>
              <a:off x="69632" y="301614"/>
              <a:ext cx="802441" cy="898408"/>
              <a:chOff x="0" y="0"/>
              <a:chExt cx="802440" cy="898406"/>
            </a:xfrm>
          </p:grpSpPr>
          <p:sp>
            <p:nvSpPr>
              <p:cNvPr id="517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520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518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519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523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521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satOff val="46796"/>
                              <a:lumOff val="17564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522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526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524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525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527" name="Line"/>
              <p:cNvSpPr/>
              <p:nvPr/>
            </p:nvSpPr>
            <p:spPr>
              <a:xfrm>
                <a:off x="324167" y="91200"/>
                <a:ext cx="13960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528" name="FALSE"/>
              <p:cNvSpPr txBox="1"/>
              <p:nvPr/>
            </p:nvSpPr>
            <p:spPr>
              <a:xfrm>
                <a:off x="495569" y="14243"/>
                <a:ext cx="306872" cy="127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spcBef>
                    <a:spcPts val="0"/>
                  </a:spcBef>
                  <a:defRPr b="0" sz="700"/>
                </a:lvl1pPr>
              </a:lstStyle>
              <a:p>
                <a:pPr/>
                <a:r>
                  <a:t>FALSE</a:t>
                </a:r>
              </a:p>
            </p:txBody>
          </p:sp>
        </p:grpSp>
        <p:grpSp>
          <p:nvGrpSpPr>
            <p:cNvPr id="542" name="Group"/>
            <p:cNvGrpSpPr/>
            <p:nvPr/>
          </p:nvGrpSpPr>
          <p:grpSpPr>
            <a:xfrm>
              <a:off x="69632" y="1438014"/>
              <a:ext cx="802441" cy="898407"/>
              <a:chOff x="0" y="0"/>
              <a:chExt cx="802440" cy="898406"/>
            </a:xfrm>
          </p:grpSpPr>
          <p:sp>
            <p:nvSpPr>
              <p:cNvPr id="530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533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531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satOff val="46796"/>
                              <a:lumOff val="17564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532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536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534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satOff val="46796"/>
                              <a:lumOff val="17564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535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539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537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538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540" name="Line"/>
              <p:cNvSpPr/>
              <p:nvPr/>
            </p:nvSpPr>
            <p:spPr>
              <a:xfrm>
                <a:off x="324167" y="91200"/>
                <a:ext cx="13960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541" name="TRUE"/>
              <p:cNvSpPr txBox="1"/>
              <p:nvPr/>
            </p:nvSpPr>
            <p:spPr>
              <a:xfrm>
                <a:off x="495569" y="14243"/>
                <a:ext cx="306872" cy="127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spcBef>
                    <a:spcPts val="0"/>
                  </a:spcBef>
                  <a:defRPr b="0" sz="700"/>
                </a:lvl1pPr>
              </a:lstStyle>
              <a:p>
                <a:pPr/>
                <a:r>
                  <a:t>TRUE</a:t>
                </a:r>
              </a:p>
            </p:txBody>
          </p:sp>
        </p:grpSp>
        <p:grpSp>
          <p:nvGrpSpPr>
            <p:cNvPr id="555" name="Group"/>
            <p:cNvGrpSpPr/>
            <p:nvPr/>
          </p:nvGrpSpPr>
          <p:grpSpPr>
            <a:xfrm>
              <a:off x="69632" y="871573"/>
              <a:ext cx="802441" cy="898408"/>
              <a:chOff x="0" y="0"/>
              <a:chExt cx="802440" cy="898406"/>
            </a:xfrm>
          </p:grpSpPr>
          <p:sp>
            <p:nvSpPr>
              <p:cNvPr id="543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546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544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545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549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547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satOff val="46796"/>
                              <a:lumOff val="17564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548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552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550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551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553" name="Line"/>
              <p:cNvSpPr/>
              <p:nvPr/>
            </p:nvSpPr>
            <p:spPr>
              <a:xfrm>
                <a:off x="324167" y="91200"/>
                <a:ext cx="13960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554" name="TRUE"/>
              <p:cNvSpPr txBox="1"/>
              <p:nvPr/>
            </p:nvSpPr>
            <p:spPr>
              <a:xfrm>
                <a:off x="495569" y="14243"/>
                <a:ext cx="306872" cy="127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spcBef>
                    <a:spcPts val="0"/>
                  </a:spcBef>
                  <a:defRPr b="0" sz="700"/>
                </a:lvl1pPr>
              </a:lstStyle>
              <a:p>
                <a:pPr/>
                <a:r>
                  <a:t>TRUE</a:t>
                </a:r>
              </a:p>
            </p:txBody>
          </p:sp>
        </p:grpSp>
        <p:sp>
          <p:nvSpPr>
            <p:cNvPr id="556" name="SUMMARISE LISTS"/>
            <p:cNvSpPr txBox="1"/>
            <p:nvPr/>
          </p:nvSpPr>
          <p:spPr>
            <a:xfrm>
              <a:off x="3120" y="-1"/>
              <a:ext cx="125394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t>SUMMARISE LISTS</a:t>
              </a:r>
            </a:p>
          </p:txBody>
        </p:sp>
        <p:grpSp>
          <p:nvGrpSpPr>
            <p:cNvPr id="574" name="Group"/>
            <p:cNvGrpSpPr/>
            <p:nvPr/>
          </p:nvGrpSpPr>
          <p:grpSpPr>
            <a:xfrm>
              <a:off x="70532" y="2010375"/>
              <a:ext cx="1254459" cy="898408"/>
              <a:chOff x="0" y="0"/>
              <a:chExt cx="1254457" cy="898406"/>
            </a:xfrm>
          </p:grpSpPr>
          <p:grpSp>
            <p:nvGrpSpPr>
              <p:cNvPr id="567" name="Group"/>
              <p:cNvGrpSpPr/>
              <p:nvPr/>
            </p:nvGrpSpPr>
            <p:grpSpPr>
              <a:xfrm>
                <a:off x="0" y="0"/>
                <a:ext cx="771858" cy="898407"/>
                <a:chOff x="0" y="0"/>
                <a:chExt cx="771857" cy="898406"/>
              </a:xfrm>
            </p:grpSpPr>
            <p:sp>
              <p:nvSpPr>
                <p:cNvPr id="557" name="Rounded Rectangle"/>
                <p:cNvSpPr/>
                <p:nvPr/>
              </p:nvSpPr>
              <p:spPr>
                <a:xfrm>
                  <a:off x="0" y="0"/>
                  <a:ext cx="279939" cy="436401"/>
                </a:xfrm>
                <a:prstGeom prst="roundRect">
                  <a:avLst>
                    <a:gd name="adj" fmla="val 2509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pSp>
              <p:nvGrpSpPr>
                <p:cNvPr id="560" name="Group"/>
                <p:cNvGrpSpPr/>
                <p:nvPr/>
              </p:nvGrpSpPr>
              <p:grpSpPr>
                <a:xfrm>
                  <a:off x="269" y="20593"/>
                  <a:ext cx="771589" cy="622301"/>
                  <a:chOff x="0" y="12700"/>
                  <a:chExt cx="771588" cy="622299"/>
                </a:xfrm>
              </p:grpSpPr>
              <p:graphicFrame>
                <p:nvGraphicFramePr>
                  <p:cNvPr id="558" name="Table"/>
                  <p:cNvGraphicFramePr/>
                  <p:nvPr/>
                </p:nvGraphicFramePr>
                <p:xfrm>
                  <a:off x="120650" y="25400"/>
                  <a:ext cx="650939" cy="609600"/>
                </p:xfrm>
                <a:graphic xmlns:a="http://schemas.openxmlformats.org/drawingml/2006/main">
                  <a:graphicData uri="http://schemas.openxmlformats.org/drawingml/2006/table">
                    <a:tbl>
                      <a:tblPr firstCol="0" firstRow="0" lastCol="0" lastRow="0" bandCol="0" bandRow="0" rtl="0">
                        <a:tableStyleId>{33BA23B1-9221-436E-865A-0063620EA4FD}</a:tableStyleId>
                      </a:tblPr>
                      <a:tblGrid>
                        <a:gridCol w="114300"/>
                      </a:tblGrid>
                      <a:tr h="11430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>
                                  <a:latin typeface="Helvetica"/>
                                  <a:ea typeface="Helvetica"/>
                                  <a:cs typeface="Helvetica"/>
                                  <a:sym typeface="Helvetica"/>
                                </a:defRPr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solidFill>
                              <a:schemeClr val="accent1">
                                <a:satOff val="46796"/>
                                <a:lumOff val="17564"/>
                              </a:schemeClr>
                            </a:solidFill>
                          </a:tcPr>
                        </a:tc>
                      </a:tr>
                    </a:tbl>
                  </a:graphicData>
                </a:graphic>
              </p:graphicFrame>
              <p:sp>
                <p:nvSpPr>
                  <p:cNvPr id="559" name="a"/>
                  <p:cNvSpPr txBox="1"/>
                  <p:nvPr/>
                </p:nvSpPr>
                <p:spPr>
                  <a:xfrm>
                    <a:off x="0" y="12700"/>
                    <a:ext cx="127000" cy="1397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ctr">
                    <a:spAutoFit/>
                  </a:bodyPr>
                  <a:lstStyle>
                    <a:lvl1pPr algn="ctr">
                      <a:spcBef>
                        <a:spcPts val="0"/>
                      </a:spcBef>
                      <a:defRPr b="0" sz="900">
                        <a:latin typeface="+mn-lt"/>
                        <a:ea typeface="+mn-ea"/>
                        <a:cs typeface="+mn-cs"/>
                        <a:sym typeface="Source Sans Pro Light"/>
                      </a:defRPr>
                    </a:lvl1pPr>
                  </a:lstStyle>
                  <a:p>
                    <a:pPr/>
                    <a:r>
                      <a:t>a</a:t>
                    </a:r>
                  </a:p>
                </p:txBody>
              </p:sp>
            </p:grpSp>
            <p:grpSp>
              <p:nvGrpSpPr>
                <p:cNvPr id="563" name="Group"/>
                <p:cNvGrpSpPr/>
                <p:nvPr/>
              </p:nvGrpSpPr>
              <p:grpSpPr>
                <a:xfrm>
                  <a:off x="269" y="148350"/>
                  <a:ext cx="771589" cy="622301"/>
                  <a:chOff x="0" y="12700"/>
                  <a:chExt cx="771588" cy="622299"/>
                </a:xfrm>
              </p:grpSpPr>
              <p:graphicFrame>
                <p:nvGraphicFramePr>
                  <p:cNvPr id="561" name="Table"/>
                  <p:cNvGraphicFramePr/>
                  <p:nvPr/>
                </p:nvGraphicFramePr>
                <p:xfrm>
                  <a:off x="120650" y="25400"/>
                  <a:ext cx="650939" cy="609600"/>
                </p:xfrm>
                <a:graphic xmlns:a="http://schemas.openxmlformats.org/drawingml/2006/main">
                  <a:graphicData uri="http://schemas.openxmlformats.org/drawingml/2006/table">
                    <a:tbl>
                      <a:tblPr firstCol="0" firstRow="0" lastCol="0" lastRow="0" bandCol="0" bandRow="0" rtl="0">
                        <a:tableStyleId>{33BA23B1-9221-436E-865A-0063620EA4FD}</a:tableStyleId>
                      </a:tblPr>
                      <a:tblGrid>
                        <a:gridCol w="114300"/>
                      </a:tblGrid>
                      <a:tr h="11430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>
                                  <a:latin typeface="Helvetica"/>
                                  <a:ea typeface="Helvetica"/>
                                  <a:cs typeface="Helvetica"/>
                                  <a:sym typeface="Helvetica"/>
                                </a:defRPr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solidFill>
                              <a:schemeClr val="accent1">
                                <a:satOff val="46796"/>
                                <a:lumOff val="17564"/>
                              </a:schemeClr>
                            </a:solidFill>
                          </a:tcPr>
                        </a:tc>
                      </a:tr>
                    </a:tbl>
                  </a:graphicData>
                </a:graphic>
              </p:graphicFrame>
              <p:sp>
                <p:nvSpPr>
                  <p:cNvPr id="562" name="b"/>
                  <p:cNvSpPr txBox="1"/>
                  <p:nvPr/>
                </p:nvSpPr>
                <p:spPr>
                  <a:xfrm>
                    <a:off x="0" y="12700"/>
                    <a:ext cx="127000" cy="1397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ctr">
                    <a:spAutoFit/>
                  </a:bodyPr>
                  <a:lstStyle>
                    <a:lvl1pPr algn="ctr">
                      <a:spcBef>
                        <a:spcPts val="0"/>
                      </a:spcBef>
                      <a:defRPr b="0" sz="900">
                        <a:latin typeface="+mn-lt"/>
                        <a:ea typeface="+mn-ea"/>
                        <a:cs typeface="+mn-cs"/>
                        <a:sym typeface="Source Sans Pro Light"/>
                      </a:defRPr>
                    </a:lvl1pPr>
                  </a:lstStyle>
                  <a:p>
                    <a:pPr/>
                    <a:r>
                      <a:t>b</a:t>
                    </a:r>
                  </a:p>
                </p:txBody>
              </p:sp>
            </p:grpSp>
            <p:grpSp>
              <p:nvGrpSpPr>
                <p:cNvPr id="566" name="Group"/>
                <p:cNvGrpSpPr/>
                <p:nvPr/>
              </p:nvGrpSpPr>
              <p:grpSpPr>
                <a:xfrm>
                  <a:off x="269" y="276106"/>
                  <a:ext cx="771589" cy="622301"/>
                  <a:chOff x="0" y="12700"/>
                  <a:chExt cx="771588" cy="622299"/>
                </a:xfrm>
              </p:grpSpPr>
              <p:graphicFrame>
                <p:nvGraphicFramePr>
                  <p:cNvPr id="564" name="Table"/>
                  <p:cNvGraphicFramePr/>
                  <p:nvPr/>
                </p:nvGraphicFramePr>
                <p:xfrm>
                  <a:off x="120650" y="25400"/>
                  <a:ext cx="650939" cy="609600"/>
                </p:xfrm>
                <a:graphic xmlns:a="http://schemas.openxmlformats.org/drawingml/2006/main">
                  <a:graphicData uri="http://schemas.openxmlformats.org/drawingml/2006/table">
                    <a:tbl>
                      <a:tblPr firstCol="0" firstRow="0" lastCol="0" lastRow="0" bandCol="0" bandRow="0" rtl="0">
                        <a:tableStyleId>{33BA23B1-9221-436E-865A-0063620EA4FD}</a:tableStyleId>
                      </a:tblPr>
                      <a:tblGrid>
                        <a:gridCol w="114300"/>
                      </a:tblGrid>
                      <a:tr h="11430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>
                                  <a:latin typeface="Helvetica Light"/>
                                  <a:ea typeface="Helvetica Light"/>
                                  <a:cs typeface="Helvetica Light"/>
                                  <a:sym typeface="Helvetica Light"/>
                                </a:defRPr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solidFill>
                              <a:schemeClr val="accent1">
                                <a:hueOff val="-52604"/>
                                <a:satOff val="-8294"/>
                                <a:lumOff val="-19520"/>
                              </a:schemeClr>
                            </a:solidFill>
                          </a:tcPr>
                        </a:tc>
                      </a:tr>
                    </a:tbl>
                  </a:graphicData>
                </a:graphic>
              </p:graphicFrame>
              <p:sp>
                <p:nvSpPr>
                  <p:cNvPr id="565" name="c"/>
                  <p:cNvSpPr txBox="1"/>
                  <p:nvPr/>
                </p:nvSpPr>
                <p:spPr>
                  <a:xfrm>
                    <a:off x="0" y="12700"/>
                    <a:ext cx="127000" cy="1397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ctr">
                    <a:spAutoFit/>
                  </a:bodyPr>
                  <a:lstStyle>
                    <a:lvl1pPr algn="ctr">
                      <a:spcBef>
                        <a:spcPts val="0"/>
                      </a:spcBef>
                      <a:defRPr b="0" sz="900">
                        <a:latin typeface="+mn-lt"/>
                        <a:ea typeface="+mn-ea"/>
                        <a:cs typeface="+mn-cs"/>
                        <a:sym typeface="Source Sans Pro Light"/>
                      </a:defRPr>
                    </a:lvl1pPr>
                  </a:lstStyle>
                  <a:p>
                    <a:pPr/>
                    <a:r>
                      <a:t>c</a:t>
                    </a:r>
                  </a:p>
                </p:txBody>
              </p:sp>
            </p:grpSp>
          </p:grpSp>
          <p:sp>
            <p:nvSpPr>
              <p:cNvPr id="568" name="Line"/>
              <p:cNvSpPr/>
              <p:nvPr/>
            </p:nvSpPr>
            <p:spPr>
              <a:xfrm>
                <a:off x="324167" y="91200"/>
                <a:ext cx="13960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573" name="Group"/>
              <p:cNvGrpSpPr/>
              <p:nvPr/>
            </p:nvGrpSpPr>
            <p:grpSpPr>
              <a:xfrm>
                <a:off x="482600" y="0"/>
                <a:ext cx="771858" cy="642894"/>
                <a:chOff x="0" y="0"/>
                <a:chExt cx="771857" cy="642893"/>
              </a:xfrm>
            </p:grpSpPr>
            <p:sp>
              <p:nvSpPr>
                <p:cNvPr id="569" name="Rounded Rectangle"/>
                <p:cNvSpPr/>
                <p:nvPr/>
              </p:nvSpPr>
              <p:spPr>
                <a:xfrm>
                  <a:off x="0" y="0"/>
                  <a:ext cx="279939" cy="182401"/>
                </a:xfrm>
                <a:prstGeom prst="roundRect">
                  <a:avLst>
                    <a:gd name="adj" fmla="val 38507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pSp>
              <p:nvGrpSpPr>
                <p:cNvPr id="572" name="Group"/>
                <p:cNvGrpSpPr/>
                <p:nvPr/>
              </p:nvGrpSpPr>
              <p:grpSpPr>
                <a:xfrm>
                  <a:off x="269" y="20593"/>
                  <a:ext cx="771589" cy="622301"/>
                  <a:chOff x="0" y="12700"/>
                  <a:chExt cx="771588" cy="622299"/>
                </a:xfrm>
              </p:grpSpPr>
              <p:graphicFrame>
                <p:nvGraphicFramePr>
                  <p:cNvPr id="570" name="Table"/>
                  <p:cNvGraphicFramePr/>
                  <p:nvPr/>
                </p:nvGraphicFramePr>
                <p:xfrm>
                  <a:off x="120650" y="25400"/>
                  <a:ext cx="650939" cy="609600"/>
                </p:xfrm>
                <a:graphic xmlns:a="http://schemas.openxmlformats.org/drawingml/2006/main">
                  <a:graphicData uri="http://schemas.openxmlformats.org/drawingml/2006/table">
                    <a:tbl>
                      <a:tblPr firstCol="0" firstRow="0" lastCol="0" lastRow="0" bandCol="0" bandRow="0" rtl="0">
                        <a:tableStyleId>{33BA23B1-9221-436E-865A-0063620EA4FD}</a:tableStyleId>
                      </a:tblPr>
                      <a:tblGrid>
                        <a:gridCol w="114300"/>
                      </a:tblGrid>
                      <a:tr h="11430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>
                                  <a:latin typeface="Helvetica Light"/>
                                  <a:ea typeface="Helvetica Light"/>
                                  <a:cs typeface="Helvetica Light"/>
                                  <a:sym typeface="Helvetica Light"/>
                                </a:defRPr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solidFill>
                              <a:schemeClr val="accent1">
                                <a:hueOff val="-52604"/>
                                <a:satOff val="-8294"/>
                                <a:lumOff val="-19520"/>
                              </a:schemeClr>
                            </a:solidFill>
                          </a:tcPr>
                        </a:tc>
                      </a:tr>
                    </a:tbl>
                  </a:graphicData>
                </a:graphic>
              </p:graphicFrame>
              <p:sp>
                <p:nvSpPr>
                  <p:cNvPr id="571" name="c"/>
                  <p:cNvSpPr txBox="1"/>
                  <p:nvPr/>
                </p:nvSpPr>
                <p:spPr>
                  <a:xfrm>
                    <a:off x="0" y="12700"/>
                    <a:ext cx="127000" cy="1397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ctr">
                    <a:spAutoFit/>
                  </a:bodyPr>
                  <a:lstStyle>
                    <a:lvl1pPr algn="ctr">
                      <a:spcBef>
                        <a:spcPts val="0"/>
                      </a:spcBef>
                      <a:defRPr b="0" sz="900">
                        <a:latin typeface="+mn-lt"/>
                        <a:ea typeface="+mn-ea"/>
                        <a:cs typeface="+mn-cs"/>
                        <a:sym typeface="Source Sans Pro Light"/>
                      </a:defRPr>
                    </a:lvl1pPr>
                  </a:lstStyle>
                  <a:p>
                    <a:pPr/>
                    <a:r>
                      <a:t>c</a:t>
                    </a:r>
                  </a:p>
                </p:txBody>
              </p:sp>
            </p:grpSp>
          </p:grpSp>
        </p:grpSp>
        <p:grpSp>
          <p:nvGrpSpPr>
            <p:cNvPr id="587" name="Group"/>
            <p:cNvGrpSpPr/>
            <p:nvPr/>
          </p:nvGrpSpPr>
          <p:grpSpPr>
            <a:xfrm>
              <a:off x="70532" y="2588225"/>
              <a:ext cx="771859" cy="898408"/>
              <a:chOff x="0" y="0"/>
              <a:chExt cx="771857" cy="898406"/>
            </a:xfrm>
          </p:grpSpPr>
          <p:sp>
            <p:nvSpPr>
              <p:cNvPr id="575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578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576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satOff val="46796"/>
                              <a:lumOff val="17564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577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581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579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satOff val="46796"/>
                              <a:lumOff val="17564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580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584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582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583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585" name="Line"/>
              <p:cNvSpPr/>
              <p:nvPr/>
            </p:nvSpPr>
            <p:spPr>
              <a:xfrm>
                <a:off x="324167" y="91200"/>
                <a:ext cx="13960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586" name="3"/>
              <p:cNvSpPr txBox="1"/>
              <p:nvPr/>
            </p:nvSpPr>
            <p:spPr>
              <a:xfrm>
                <a:off x="4955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/>
                </a:lvl1pPr>
              </a:lstStyle>
              <a:p>
                <a:pPr/>
                <a:r>
                  <a:t>3</a:t>
                </a:r>
              </a:p>
            </p:txBody>
          </p:sp>
        </p:grpSp>
        <p:sp>
          <p:nvSpPr>
            <p:cNvPr id="588" name="every(.x, .p, …) Do all element pass a test?…"/>
            <p:cNvSpPr txBox="1"/>
            <p:nvPr/>
          </p:nvSpPr>
          <p:spPr>
            <a:xfrm>
              <a:off x="917421" y="255448"/>
              <a:ext cx="1767222" cy="34929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  <a:r>
                <a:rPr b="1"/>
                <a:t>every</a:t>
              </a:r>
              <a:r>
                <a:t>(.x, .p, …) Do all element pass a test?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  <a:r>
                <a:rPr i="1"/>
                <a:t>every(x, is.character)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  <a:r>
                <a:rPr b="1"/>
                <a:t>some</a:t>
              </a:r>
              <a:r>
                <a:t>(.x, .p, …) Do some elements pass a test? </a:t>
              </a:r>
              <a:br/>
              <a:r>
                <a:rPr i="1"/>
                <a:t>some(x,  is.character)</a:t>
              </a: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  <a:r>
                <a:rPr b="1"/>
                <a:t>has_element</a:t>
              </a:r>
              <a:r>
                <a:t>(.x, .y) Does a list contain an element? </a:t>
              </a:r>
              <a:r>
                <a:rPr i="1"/>
                <a:t>has_element(x, 3)</a:t>
              </a: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  <a:r>
                <a:rPr b="1"/>
                <a:t>detect</a:t>
              </a:r>
              <a:r>
                <a:t>(.x, .f, ..., .right=FALSE, .p) Find first element to pass. </a:t>
              </a:r>
              <a:r>
                <a:rPr i="1"/>
                <a:t>detect(x,  is.character)</a:t>
              </a: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  <a:r>
                <a:rPr b="1"/>
                <a:t>detect_index</a:t>
              </a:r>
              <a:r>
                <a:t>(.x, .f, ..., .right = FALSE, .p) Find index of first element to pass. </a:t>
              </a:r>
              <a:r>
                <a:rPr i="1"/>
                <a:t>detect_index(x, is.character)</a:t>
              </a: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  <a:r>
                <a:rPr b="1"/>
                <a:t>depth</a:t>
              </a:r>
              <a:r>
                <a:t>(x) Return depth (number of levels of indexes). </a:t>
              </a:r>
              <a:r>
                <a:rPr i="1"/>
                <a:t>depth(x)</a:t>
              </a:r>
            </a:p>
          </p:txBody>
        </p:sp>
      </p:grpSp>
      <p:sp>
        <p:nvSpPr>
          <p:cNvPr id="590" name="Apply Functions"/>
          <p:cNvSpPr txBox="1"/>
          <p:nvPr/>
        </p:nvSpPr>
        <p:spPr>
          <a:xfrm>
            <a:off x="306210" y="1485899"/>
            <a:ext cx="215995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Apply Functions</a:t>
            </a:r>
          </a:p>
        </p:txBody>
      </p:sp>
      <p:sp>
        <p:nvSpPr>
          <p:cNvPr id="591" name="~ . becomes function(x) x.…"/>
          <p:cNvSpPr txBox="1"/>
          <p:nvPr/>
        </p:nvSpPr>
        <p:spPr>
          <a:xfrm>
            <a:off x="2640945" y="9394880"/>
            <a:ext cx="1767222" cy="61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~ . </a:t>
            </a:r>
            <a:r>
              <a:t>becomes </a:t>
            </a:r>
            <a:r>
              <a:rPr b="1"/>
              <a:t>function(x) x.</a:t>
            </a:r>
            <a:r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e.g. </a:t>
            </a:r>
            <a:r>
              <a:rPr i="1"/>
              <a:t>map(l, ~ 2 +. )</a:t>
            </a:r>
            <a:r>
              <a:t> becomes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map(l, function(x) 2 + x )</a:t>
            </a:r>
          </a:p>
        </p:txBody>
      </p:sp>
      <p:sp>
        <p:nvSpPr>
          <p:cNvPr id="592" name="Line"/>
          <p:cNvSpPr/>
          <p:nvPr/>
        </p:nvSpPr>
        <p:spPr>
          <a:xfrm>
            <a:off x="323328" y="1536700"/>
            <a:ext cx="4203891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93" name="map(.x, .f, …) Apply function to each element of a list or vector. map(x, is.logical)"/>
          <p:cNvSpPr txBox="1"/>
          <p:nvPr/>
        </p:nvSpPr>
        <p:spPr>
          <a:xfrm>
            <a:off x="2977222" y="2277177"/>
            <a:ext cx="1514652" cy="61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map</a:t>
            </a:r>
            <a:r>
              <a:t>(.x, .f, …) Apply function to each element of a list or vector. </a:t>
            </a:r>
            <a:r>
              <a:rPr i="1"/>
              <a:t>map(x, is.logical)</a:t>
            </a:r>
          </a:p>
        </p:txBody>
      </p:sp>
      <p:sp>
        <p:nvSpPr>
          <p:cNvPr id="594" name="map2(.x, ,y, .f, …) Apply function to pairs of elements from two lists, vectors. map2(x, y, sum)"/>
          <p:cNvSpPr txBox="1"/>
          <p:nvPr/>
        </p:nvSpPr>
        <p:spPr>
          <a:xfrm>
            <a:off x="2977222" y="3088901"/>
            <a:ext cx="1483966" cy="61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map2</a:t>
            </a:r>
            <a:r>
              <a:t>(.x, ,y, .f, …) Apply function to pairs of elements from two lists, vectors. </a:t>
            </a:r>
            <a:r>
              <a:rPr i="1"/>
              <a:t>map2(x, y, sum)</a:t>
            </a:r>
          </a:p>
        </p:txBody>
      </p:sp>
      <p:sp>
        <p:nvSpPr>
          <p:cNvPr id="595" name="pmap(.l, .f, …) Apply function to groups of elements from list of lists, vectors. pmap(list(x, y, z), sum, na.rm = TRUE)"/>
          <p:cNvSpPr txBox="1"/>
          <p:nvPr/>
        </p:nvSpPr>
        <p:spPr>
          <a:xfrm>
            <a:off x="2977222" y="3904156"/>
            <a:ext cx="1651859" cy="744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pmap</a:t>
            </a:r>
            <a:r>
              <a:t>(.l, .f, …) Apply function to groups of elements from list of lists, vectors. </a:t>
            </a:r>
            <a:r>
              <a:rPr i="1"/>
              <a:t>pmap(list(x, y, z), sum, na.rm = TRUE)</a:t>
            </a:r>
          </a:p>
        </p:txBody>
      </p:sp>
      <p:grpSp>
        <p:nvGrpSpPr>
          <p:cNvPr id="600" name="Group"/>
          <p:cNvGrpSpPr/>
          <p:nvPr/>
        </p:nvGrpSpPr>
        <p:grpSpPr>
          <a:xfrm>
            <a:off x="311155" y="6239000"/>
            <a:ext cx="4216064" cy="1502380"/>
            <a:chOff x="25400" y="25400"/>
            <a:chExt cx="4216063" cy="1502379"/>
          </a:xfrm>
        </p:grpSpPr>
        <p:sp>
          <p:nvSpPr>
            <p:cNvPr id="596" name="map(), map2(), pmap(), imap and invoke_map each return a list. Use a suffixed version to return the results as a specific type of flat vector:"/>
            <p:cNvSpPr txBox="1"/>
            <p:nvPr/>
          </p:nvSpPr>
          <p:spPr>
            <a:xfrm>
              <a:off x="37572" y="245736"/>
              <a:ext cx="4203892" cy="5521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map(), map2(), pmap()</a:t>
              </a:r>
              <a:r>
                <a:t>, </a:t>
              </a:r>
              <a:r>
                <a:rPr b="1"/>
                <a:t>imap </a:t>
              </a:r>
              <a:r>
                <a:t>and </a:t>
              </a:r>
              <a:r>
                <a:rPr b="1"/>
                <a:t>invoke_map</a:t>
              </a:r>
              <a:r>
                <a:t> each return a list. Use a suffixed version to return the results as a specific type of flat vector:</a:t>
              </a:r>
            </a:p>
          </p:txBody>
        </p:sp>
        <p:graphicFrame>
          <p:nvGraphicFramePr>
            <p:cNvPr id="597" name="Table"/>
            <p:cNvGraphicFramePr/>
            <p:nvPr/>
          </p:nvGraphicFramePr>
          <p:xfrm>
            <a:off x="25400" y="718083"/>
            <a:ext cx="3349370" cy="809697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{C7B018BB-80A7-4F77-B60F-C8B233D01FF8}</a:tableStyleId>
                </a:tblPr>
                <a:tblGrid>
                  <a:gridCol w="698706"/>
                  <a:gridCol w="776352"/>
                  <a:gridCol w="809742"/>
                  <a:gridCol w="1923704"/>
                </a:tblGrid>
                <a:tr h="203200">
                  <a:tc>
                    <a:txBody>
                      <a:bodyPr/>
                      <a:lstStyle/>
                      <a:p>
                        <a:pPr indent="50800" defTabSz="914400">
                          <a:spcBef>
                            <a:spcPts val="0"/>
                          </a:spcBef>
                          <a:defRPr sz="1100">
                            <a:solidFill>
                              <a:schemeClr val="accent1">
                                <a:hueOff val="-52604"/>
                                <a:satOff val="-8294"/>
                                <a:lumOff val="-19520"/>
                              </a:schemeClr>
                            </a:solidFill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</a:p>
                    </a:txBody>
                    <a:tcPr marL="0" marR="0" marT="0" marB="0" anchor="t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indent="50800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100">
                            <a:solidFill>
                              <a:schemeClr val="accent1">
                                <a:hueOff val="-52604"/>
                                <a:satOff val="-8294"/>
                                <a:lumOff val="-19520"/>
                              </a:schemeClr>
                            </a:solidFill>
                            <a:latin typeface="Source Sans Pro"/>
                            <a:ea typeface="Source Sans Pro"/>
                            <a:cs typeface="Source Sans Pro"/>
                          </a:rPr>
                          <a:t>function</a:t>
                        </a:r>
                      </a:p>
                    </a:txBody>
                    <a:tcPr marL="0" marR="0" marT="0" marB="0" anchor="t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indent="50800" defTabSz="914400">
                          <a:spcBef>
                            <a:spcPts val="0"/>
                          </a:spcBef>
                          <a:defRPr sz="1100">
                            <a:solidFill>
                              <a:schemeClr val="accent1">
                                <a:hueOff val="-52604"/>
                                <a:satOff val="-8294"/>
                                <a:lumOff val="-19520"/>
                              </a:schemeClr>
                            </a:solidFill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</a:p>
                    </a:txBody>
                    <a:tcPr marL="0" marR="0" marT="0" marB="0" anchor="t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indent="50800"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100">
                            <a:solidFill>
                              <a:schemeClr val="accent1">
                                <a:hueOff val="-52604"/>
                                <a:satOff val="-8294"/>
                                <a:lumOff val="-19520"/>
                              </a:schemeClr>
                            </a:solidFill>
                            <a:latin typeface="Source Sans Pro"/>
                            <a:ea typeface="Source Sans Pro"/>
                            <a:cs typeface="Source Sans Pro"/>
                          </a:rPr>
                          <a:t>returns</a:t>
                        </a:r>
                      </a:p>
                    </a:txBody>
                    <a:tcPr marL="0" marR="0" marT="0" marB="0" anchor="t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noFill/>
                    </a:tcPr>
                  </a:tc>
                </a:tr>
                <a:tr h="203200">
                  <a:tc>
                    <a:txBody>
                      <a:bodyPr/>
                      <a:lstStyle/>
                      <a:p>
                        <a:pPr indent="50800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="1" sz="1100"/>
                          <a:t>map</a:t>
                        </a: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D0D1D2">
                          <a:alpha val="25326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indent="50800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="1" sz="1100"/>
                          <a:t>map2</a:t>
                        </a: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D0D1D2">
                          <a:alpha val="25326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indent="50800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="1" sz="1100"/>
                          <a:t>pmap</a:t>
                        </a: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D0D1D2">
                          <a:alpha val="25326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indent="63500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list</a:t>
                        </a: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D0D1D2">
                          <a:alpha val="25326"/>
                        </a:srgbClr>
                      </a:solidFill>
                    </a:tcPr>
                  </a:tc>
                </a:tr>
                <a:tr h="203200">
                  <a:tc>
                    <a:txBody>
                      <a:bodyPr/>
                      <a:lstStyle/>
                      <a:p>
                        <a:pPr indent="50800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="1" sz="1100"/>
                          <a:t>map_chr</a:t>
                        </a: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indent="50800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="1" sz="1100"/>
                          <a:t>map2_chr</a:t>
                        </a: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indent="50800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="1" sz="1100"/>
                          <a:t>pmap_chr</a:t>
                        </a: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indent="63500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character vector</a:t>
                        </a: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203200">
                  <a:tc>
                    <a:txBody>
                      <a:bodyPr/>
                      <a:lstStyle/>
                      <a:p>
                        <a:pPr indent="50800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="1" sz="1100"/>
                          <a:t>map_dbl</a:t>
                        </a: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D0D1D2">
                          <a:alpha val="25117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indent="50800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="1" sz="1100"/>
                          <a:t>map2_dbl</a:t>
                        </a: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D0D1D2">
                          <a:alpha val="25117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indent="50800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="1" sz="1100"/>
                          <a:t>pmap_dbl</a:t>
                        </a: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D0D1D2">
                          <a:alpha val="25117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indent="63500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double (numeric) vector</a:t>
                        </a: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D0D1D2">
                          <a:alpha val="25117"/>
                        </a:srgbClr>
                      </a:solidFill>
                    </a:tcPr>
                  </a:tc>
                </a:tr>
                <a:tr h="203200">
                  <a:tc>
                    <a:txBody>
                      <a:bodyPr/>
                      <a:lstStyle/>
                      <a:p>
                        <a:pPr indent="50800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="1" sz="1100"/>
                          <a:t>map_dfc</a:t>
                        </a: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indent="50800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="1" sz="1100"/>
                          <a:t>map2_dfc</a:t>
                        </a: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indent="50800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="1" sz="1100"/>
                          <a:t>pmap_dfc</a:t>
                        </a: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indent="63500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data frame (column bind)</a:t>
                        </a: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203200">
                  <a:tc>
                    <a:txBody>
                      <a:bodyPr/>
                      <a:lstStyle/>
                      <a:p>
                        <a:pPr indent="50800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="1" sz="1100"/>
                          <a:t>map_dfr</a:t>
                        </a: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D0D1D2">
                          <a:alpha val="25117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indent="50800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="1" sz="1100"/>
                          <a:t>map2_dfr</a:t>
                        </a: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D0D1D2">
                          <a:alpha val="25117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indent="50800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="1" sz="1100"/>
                          <a:t>pmap_dfr</a:t>
                        </a: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D0D1D2">
                          <a:alpha val="25117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indent="63500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data frame (row bind)</a:t>
                        </a: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D0D1D2">
                          <a:alpha val="25117"/>
                        </a:srgbClr>
                      </a:solidFill>
                    </a:tcPr>
                  </a:tc>
                </a:tr>
                <a:tr h="203200">
                  <a:tc>
                    <a:txBody>
                      <a:bodyPr/>
                      <a:lstStyle/>
                      <a:p>
                        <a:pPr indent="50800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="1" sz="1100"/>
                          <a:t>map_int</a:t>
                        </a: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indent="50800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="1" sz="1100"/>
                          <a:t>map2_int</a:t>
                        </a: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indent="50800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="1" sz="1100"/>
                          <a:t>pmap_int</a:t>
                        </a: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indent="63500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integer vector</a:t>
                        </a: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203200">
                  <a:tc>
                    <a:txBody>
                      <a:bodyPr/>
                      <a:lstStyle/>
                      <a:p>
                        <a:pPr indent="50800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="1" sz="1100"/>
                          <a:t>map_lgl</a:t>
                        </a: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D0D1D2">
                          <a:alpha val="25117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indent="50800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="1" sz="1100"/>
                          <a:t>map2_lgl</a:t>
                        </a: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D0D1D2">
                          <a:alpha val="25117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indent="50800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="1" sz="1100"/>
                          <a:t>pmap_lgl</a:t>
                        </a: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D0D1D2">
                          <a:alpha val="25117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indent="63500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logical vector</a:t>
                        </a: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D0D1D2">
                          <a:alpha val="25117"/>
                        </a:srgbClr>
                      </a:solidFill>
                    </a:tcPr>
                  </a:tc>
                </a:tr>
                <a:tr h="203200">
                  <a:tc>
                    <a:txBody>
                      <a:bodyPr/>
                      <a:lstStyle/>
                      <a:p>
                        <a:pPr indent="50800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="1" sz="1100"/>
                          <a:t>walk</a:t>
                        </a: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indent="50800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="1" sz="1100"/>
                          <a:t>walk2</a:t>
                        </a: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indent="50800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="1" sz="1100"/>
                          <a:t>walk</a:t>
                        </a: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indent="63500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nothing (triggers side effects)</a:t>
                        </a: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598" name="Line"/>
            <p:cNvSpPr/>
            <p:nvPr/>
          </p:nvSpPr>
          <p:spPr>
            <a:xfrm>
              <a:off x="34380" y="25400"/>
              <a:ext cx="4201423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9" name="OUTPUT"/>
            <p:cNvSpPr txBox="1"/>
            <p:nvPr/>
          </p:nvSpPr>
          <p:spPr>
            <a:xfrm>
              <a:off x="31968" y="34759"/>
              <a:ext cx="605334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t>OUTPUT</a:t>
              </a:r>
            </a:p>
          </p:txBody>
        </p:sp>
      </p:grpSp>
      <p:sp>
        <p:nvSpPr>
          <p:cNvPr id="601" name="invoke_map(.f, .x = list(NULL), …, .env=NULL) Run each function in a list. Also invoke. l &lt;- list(sum, mean); invoke_map(l, 1:9)"/>
          <p:cNvSpPr txBox="1"/>
          <p:nvPr/>
        </p:nvSpPr>
        <p:spPr>
          <a:xfrm>
            <a:off x="2977222" y="4853549"/>
            <a:ext cx="1549401" cy="757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invoke_map</a:t>
            </a:r>
            <a:r>
              <a:rPr sz="1100"/>
              <a:t>(.f, .x = list(NULL), …, .env=NULL) Run each function in a list. Also</a:t>
            </a:r>
            <a:r>
              <a:t> </a:t>
            </a:r>
            <a:r>
              <a:rPr b="1"/>
              <a:t>invoke</a:t>
            </a:r>
            <a:r>
              <a:t>. </a:t>
            </a:r>
            <a:r>
              <a:rPr i="1"/>
              <a:t>l &lt;- list(sum, mean); invoke_map(l, 1:9)</a:t>
            </a:r>
          </a:p>
        </p:txBody>
      </p:sp>
      <p:sp>
        <p:nvSpPr>
          <p:cNvPr id="602" name="Line"/>
          <p:cNvSpPr/>
          <p:nvPr/>
        </p:nvSpPr>
        <p:spPr>
          <a:xfrm>
            <a:off x="324562" y="8897622"/>
            <a:ext cx="4201423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03" name="SHORTCUTS - within a purrr function:"/>
          <p:cNvSpPr txBox="1"/>
          <p:nvPr/>
        </p:nvSpPr>
        <p:spPr>
          <a:xfrm>
            <a:off x="322150" y="8906981"/>
            <a:ext cx="243047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SHORTCUTS </a:t>
            </a:r>
            <a:r>
              <a:rPr b="0"/>
              <a:t>- within a purrr function:</a:t>
            </a:r>
          </a:p>
        </p:txBody>
      </p:sp>
      <p:sp>
        <p:nvSpPr>
          <p:cNvPr id="604" name="lmap(.x, .f, ...) Apply function to each list-element of a list or vector.…"/>
          <p:cNvSpPr txBox="1"/>
          <p:nvPr/>
        </p:nvSpPr>
        <p:spPr>
          <a:xfrm>
            <a:off x="352788" y="5735533"/>
            <a:ext cx="4203891" cy="509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lmap</a:t>
            </a:r>
            <a:r>
              <a:t>(.x, .f, ...) Apply function to each list-element of a list or vector.</a:t>
            </a:r>
          </a:p>
          <a:p>
            <a:pPr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imap</a:t>
            </a:r>
            <a:r>
              <a:t>(.x, .f, ...) Apply .f to each element of a list or vector and its index.</a:t>
            </a:r>
          </a:p>
        </p:txBody>
      </p:sp>
      <p:sp>
        <p:nvSpPr>
          <p:cNvPr id="605" name="&quot;name&quot; becomes function(x) x$name.…"/>
          <p:cNvSpPr txBox="1"/>
          <p:nvPr/>
        </p:nvSpPr>
        <p:spPr>
          <a:xfrm>
            <a:off x="501300" y="9394880"/>
            <a:ext cx="1754522" cy="545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"name" </a:t>
            </a:r>
            <a:r>
              <a:t>becomes </a:t>
            </a:r>
            <a:r>
              <a:rPr b="1"/>
              <a:t>function(x) x$name.</a:t>
            </a:r>
            <a:r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e.g. </a:t>
            </a:r>
            <a:r>
              <a:rPr i="1"/>
              <a:t>map(l, "a")</a:t>
            </a:r>
            <a:r>
              <a:t> extracts </a:t>
            </a:r>
            <a:r>
              <a:rPr i="1"/>
              <a:t>l$a</a:t>
            </a:r>
          </a:p>
        </p:txBody>
      </p:sp>
      <p:sp>
        <p:nvSpPr>
          <p:cNvPr id="606" name="&quot; &quot;"/>
          <p:cNvSpPr txBox="1"/>
          <p:nvPr/>
        </p:nvSpPr>
        <p:spPr>
          <a:xfrm>
            <a:off x="935103" y="9092650"/>
            <a:ext cx="37211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" "</a:t>
            </a:r>
          </a:p>
        </p:txBody>
      </p:sp>
      <p:sp>
        <p:nvSpPr>
          <p:cNvPr id="607" name="~ ."/>
          <p:cNvSpPr txBox="1"/>
          <p:nvPr/>
        </p:nvSpPr>
        <p:spPr>
          <a:xfrm>
            <a:off x="3355328" y="9009361"/>
            <a:ext cx="33845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~ .</a:t>
            </a:r>
          </a:p>
        </p:txBody>
      </p:sp>
      <p:sp>
        <p:nvSpPr>
          <p:cNvPr id="608" name="reduce(.x, .f, ..., .init) Apply function recursively to each element of a list or vector. Also reduce_right, reduce2, reduce2_right. reduce(x, sum)"/>
          <p:cNvSpPr txBox="1"/>
          <p:nvPr/>
        </p:nvSpPr>
        <p:spPr>
          <a:xfrm>
            <a:off x="7561174" y="8382830"/>
            <a:ext cx="1616252" cy="899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reduce</a:t>
            </a:r>
            <a:r>
              <a:t>(.x, .f, ..., .init) Apply function recursively to each element of a list or vector. Also </a:t>
            </a:r>
            <a:r>
              <a:rPr b="1"/>
              <a:t>reduce_right</a:t>
            </a:r>
            <a:r>
              <a:t>, </a:t>
            </a:r>
            <a:r>
              <a:rPr b="1"/>
              <a:t>reduce2</a:t>
            </a:r>
            <a:r>
              <a:t>,</a:t>
            </a:r>
            <a:r>
              <a:rPr b="1"/>
              <a:t> reduce2_right</a:t>
            </a:r>
            <a:r>
              <a:t>. </a:t>
            </a:r>
            <a:r>
              <a:rPr i="1"/>
              <a:t>reduce(x, sum)</a:t>
            </a:r>
          </a:p>
        </p:txBody>
      </p:sp>
      <p:sp>
        <p:nvSpPr>
          <p:cNvPr id="609" name="accumulate(.x, .f, ..., .init) Reduce, but also return intermediate results. Also accumulate_right. accumulate(x, sum)"/>
          <p:cNvSpPr txBox="1"/>
          <p:nvPr/>
        </p:nvSpPr>
        <p:spPr>
          <a:xfrm>
            <a:off x="7561174" y="9454019"/>
            <a:ext cx="1616252" cy="772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accumulate</a:t>
            </a:r>
            <a:r>
              <a:t>(.x, .f, ..., .init) Reduce, but also return intermediate results. Also </a:t>
            </a:r>
            <a:r>
              <a:rPr b="1"/>
              <a:t>accumulate_right</a:t>
            </a:r>
            <a:r>
              <a:t>. </a:t>
            </a:r>
            <a:r>
              <a:rPr i="1"/>
              <a:t>accumulate(x, sum)</a:t>
            </a:r>
          </a:p>
        </p:txBody>
      </p:sp>
      <p:sp>
        <p:nvSpPr>
          <p:cNvPr id="610" name="compose() Compose multiple functions.…"/>
          <p:cNvSpPr txBox="1"/>
          <p:nvPr/>
        </p:nvSpPr>
        <p:spPr>
          <a:xfrm>
            <a:off x="9414734" y="8382830"/>
            <a:ext cx="1358901" cy="1751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compose</a:t>
            </a:r>
            <a:r>
              <a:t>() Compose multiple functions.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lift</a:t>
            </a:r>
            <a:r>
              <a:rPr b="0"/>
              <a:t>() Change the domain of  a function for composition. Also </a:t>
            </a:r>
            <a:r>
              <a:t>lift_dl</a:t>
            </a:r>
            <a:r>
              <a:rPr b="0"/>
              <a:t>,</a:t>
            </a:r>
            <a:r>
              <a:t> lift_dv</a:t>
            </a:r>
            <a:r>
              <a:rPr b="0"/>
              <a:t>,</a:t>
            </a:r>
            <a:r>
              <a:t> lift_ld</a:t>
            </a:r>
            <a:r>
              <a:rPr b="0"/>
              <a:t>,</a:t>
            </a:r>
            <a:r>
              <a:t> lift_lv</a:t>
            </a:r>
            <a:r>
              <a:rPr b="0"/>
              <a:t>,</a:t>
            </a:r>
            <a:r>
              <a:t> lift_vd</a:t>
            </a:r>
            <a:r>
              <a:rPr b="0"/>
              <a:t>,</a:t>
            </a:r>
            <a:r>
              <a:t> lift_vl</a:t>
            </a:r>
            <a:r>
              <a:rPr b="0"/>
              <a:t>.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rerun</a:t>
            </a:r>
            <a:r>
              <a:rPr b="0"/>
              <a:t>() Rerun expression n times.</a:t>
            </a:r>
          </a:p>
        </p:txBody>
      </p:sp>
      <p:sp>
        <p:nvSpPr>
          <p:cNvPr id="611" name="negate() Negate a predicate function (a pipe friendly !)…"/>
          <p:cNvSpPr txBox="1"/>
          <p:nvPr/>
        </p:nvSpPr>
        <p:spPr>
          <a:xfrm>
            <a:off x="11033979" y="8382830"/>
            <a:ext cx="1358901" cy="1751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negate</a:t>
            </a:r>
            <a:r>
              <a:rPr b="0"/>
              <a:t>() Negate a predicate function (a pipe friendly !)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partial</a:t>
            </a:r>
            <a:r>
              <a:rPr b="0"/>
              <a:t>() Partially apply a function, filling in some args.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safely</a:t>
            </a:r>
            <a:r>
              <a:rPr b="0"/>
              <a:t>() Modify func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rPr b="0"/>
              <a:t>to return list of 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rPr b="0"/>
              <a:t>results and errors.</a:t>
            </a:r>
          </a:p>
        </p:txBody>
      </p:sp>
      <p:sp>
        <p:nvSpPr>
          <p:cNvPr id="612" name="quietly() Modify…"/>
          <p:cNvSpPr txBox="1"/>
          <p:nvPr/>
        </p:nvSpPr>
        <p:spPr>
          <a:xfrm>
            <a:off x="12551623" y="8382830"/>
            <a:ext cx="1117601" cy="1915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quietly</a:t>
            </a:r>
            <a:r>
              <a:rPr b="0"/>
              <a:t>() Modify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rPr b="0"/>
              <a:t>function to return list of results, output, messages, warnings.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possibly</a:t>
            </a:r>
            <a:r>
              <a:rPr b="0"/>
              <a:t>() Modify 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rPr b="0"/>
              <a:t>function to return default value whenever an error occurs (instead of error).</a:t>
            </a:r>
          </a:p>
        </p:txBody>
      </p:sp>
      <p:sp>
        <p:nvSpPr>
          <p:cNvPr id="613" name="a"/>
          <p:cNvSpPr txBox="1"/>
          <p:nvPr/>
        </p:nvSpPr>
        <p:spPr>
          <a:xfrm>
            <a:off x="6418616" y="8348316"/>
            <a:ext cx="127001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0"/>
              </a:spcBef>
              <a:defRPr b="0" sz="900">
                <a:latin typeface="+mn-lt"/>
                <a:ea typeface="+mn-ea"/>
                <a:cs typeface="+mn-cs"/>
                <a:sym typeface="Source Sans Pro Ligh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614" name="b"/>
          <p:cNvSpPr txBox="1"/>
          <p:nvPr/>
        </p:nvSpPr>
        <p:spPr>
          <a:xfrm>
            <a:off x="6583716" y="8348316"/>
            <a:ext cx="127001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0"/>
              </a:spcBef>
              <a:defRPr b="0" sz="900">
                <a:latin typeface="+mn-lt"/>
                <a:ea typeface="+mn-ea"/>
                <a:cs typeface="+mn-cs"/>
                <a:sym typeface="Source Sans Pro Light"/>
              </a:defRPr>
            </a:lvl1pPr>
          </a:lstStyle>
          <a:p>
            <a:pPr/>
            <a:r>
              <a:t>b</a:t>
            </a:r>
          </a:p>
        </p:txBody>
      </p:sp>
      <p:grpSp>
        <p:nvGrpSpPr>
          <p:cNvPr id="647" name="Group"/>
          <p:cNvGrpSpPr/>
          <p:nvPr/>
        </p:nvGrpSpPr>
        <p:grpSpPr>
          <a:xfrm>
            <a:off x="4794051" y="8364353"/>
            <a:ext cx="2541688" cy="911194"/>
            <a:chOff x="0" y="0"/>
            <a:chExt cx="2541686" cy="911193"/>
          </a:xfrm>
        </p:grpSpPr>
        <p:sp>
          <p:nvSpPr>
            <p:cNvPr id="615" name="func(    ,    )"/>
            <p:cNvSpPr txBox="1"/>
            <p:nvPr/>
          </p:nvSpPr>
          <p:spPr>
            <a:xfrm>
              <a:off x="1293592" y="-1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616" name="Square"/>
            <p:cNvSpPr/>
            <p:nvPr/>
          </p:nvSpPr>
          <p:spPr>
            <a:xfrm>
              <a:off x="1655121" y="118070"/>
              <a:ext cx="76201" cy="76201"/>
            </a:xfrm>
            <a:prstGeom prst="rect">
              <a:avLst/>
            </a:prstGeom>
            <a:solidFill>
              <a:schemeClr val="accent1">
                <a:satOff val="46796"/>
                <a:lumOff val="1756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7" name="Square"/>
            <p:cNvSpPr/>
            <p:nvPr/>
          </p:nvSpPr>
          <p:spPr>
            <a:xfrm>
              <a:off x="1820221" y="118070"/>
              <a:ext cx="76201" cy="76201"/>
            </a:xfrm>
            <a:prstGeom prst="rect">
              <a:avLst/>
            </a:prstGeom>
            <a:solidFill>
              <a:schemeClr val="accent1">
                <a:satOff val="46796"/>
                <a:lumOff val="1756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8" name="func(    ,    )"/>
            <p:cNvSpPr txBox="1"/>
            <p:nvPr/>
          </p:nvSpPr>
          <p:spPr>
            <a:xfrm>
              <a:off x="1460291" y="237811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619" name="Square"/>
            <p:cNvSpPr/>
            <p:nvPr/>
          </p:nvSpPr>
          <p:spPr>
            <a:xfrm>
              <a:off x="1821821" y="357044"/>
              <a:ext cx="76201" cy="762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0" name="c"/>
            <p:cNvSpPr txBox="1"/>
            <p:nvPr/>
          </p:nvSpPr>
          <p:spPr>
            <a:xfrm>
              <a:off x="1956365" y="221775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621" name="Square"/>
            <p:cNvSpPr/>
            <p:nvPr/>
          </p:nvSpPr>
          <p:spPr>
            <a:xfrm>
              <a:off x="1986921" y="355882"/>
              <a:ext cx="76201" cy="76201"/>
            </a:xfrm>
            <a:prstGeom prst="rect">
              <a:avLst/>
            </a:prstGeom>
            <a:solidFill>
              <a:schemeClr val="accent1">
                <a:satOff val="46796"/>
                <a:lumOff val="1756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2" name="func(    ,    )"/>
            <p:cNvSpPr txBox="1"/>
            <p:nvPr/>
          </p:nvSpPr>
          <p:spPr>
            <a:xfrm>
              <a:off x="1626991" y="475622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623" name="Square"/>
            <p:cNvSpPr/>
            <p:nvPr/>
          </p:nvSpPr>
          <p:spPr>
            <a:xfrm>
              <a:off x="1988520" y="596019"/>
              <a:ext cx="76201" cy="76201"/>
            </a:xfrm>
            <a:prstGeom prst="rect">
              <a:avLst/>
            </a:prstGeom>
            <a:solidFill>
              <a:schemeClr val="accent1">
                <a:hueOff val="-52604"/>
                <a:satOff val="-8294"/>
                <a:lumOff val="-195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4" name="d"/>
            <p:cNvSpPr txBox="1"/>
            <p:nvPr/>
          </p:nvSpPr>
          <p:spPr>
            <a:xfrm>
              <a:off x="2123064" y="459586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625" name="Square"/>
            <p:cNvSpPr/>
            <p:nvPr/>
          </p:nvSpPr>
          <p:spPr>
            <a:xfrm>
              <a:off x="2153620" y="593693"/>
              <a:ext cx="76201" cy="76201"/>
            </a:xfrm>
            <a:prstGeom prst="rect">
              <a:avLst/>
            </a:prstGeom>
            <a:solidFill>
              <a:schemeClr val="accent1">
                <a:satOff val="46796"/>
                <a:lumOff val="1756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6" name="Square"/>
            <p:cNvSpPr/>
            <p:nvPr/>
          </p:nvSpPr>
          <p:spPr>
            <a:xfrm>
              <a:off x="2166320" y="834993"/>
              <a:ext cx="76201" cy="76201"/>
            </a:xfrm>
            <a:prstGeom prst="rect">
              <a:avLst/>
            </a:prstGeom>
            <a:solidFill>
              <a:schemeClr val="accent1">
                <a:hueOff val="-94498"/>
                <a:satOff val="46796"/>
                <a:lumOff val="-4159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636" name="Group"/>
            <p:cNvGrpSpPr/>
            <p:nvPr/>
          </p:nvGrpSpPr>
          <p:grpSpPr>
            <a:xfrm>
              <a:off x="447554" y="36946"/>
              <a:ext cx="715923" cy="243645"/>
              <a:chOff x="0" y="0"/>
              <a:chExt cx="715921" cy="243644"/>
            </a:xfrm>
          </p:grpSpPr>
          <p:sp>
            <p:nvSpPr>
              <p:cNvPr id="627" name="Square"/>
              <p:cNvSpPr/>
              <p:nvPr/>
            </p:nvSpPr>
            <p:spPr>
              <a:xfrm>
                <a:off x="61467" y="128134"/>
                <a:ext cx="76201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28" name="Square"/>
              <p:cNvSpPr/>
              <p:nvPr/>
            </p:nvSpPr>
            <p:spPr>
              <a:xfrm>
                <a:off x="226567" y="128134"/>
                <a:ext cx="76201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29" name="Square"/>
              <p:cNvSpPr/>
              <p:nvPr/>
            </p:nvSpPr>
            <p:spPr>
              <a:xfrm>
                <a:off x="393267" y="128134"/>
                <a:ext cx="76201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30" name="Square"/>
              <p:cNvSpPr/>
              <p:nvPr/>
            </p:nvSpPr>
            <p:spPr>
              <a:xfrm>
                <a:off x="559966" y="128134"/>
                <a:ext cx="76201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31" name="a"/>
              <p:cNvSpPr txBox="1"/>
              <p:nvPr/>
            </p:nvSpPr>
            <p:spPr>
              <a:xfrm>
                <a:off x="309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632" name="b"/>
              <p:cNvSpPr txBox="1"/>
              <p:nvPr/>
            </p:nvSpPr>
            <p:spPr>
              <a:xfrm>
                <a:off x="1960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33" name="c"/>
              <p:cNvSpPr txBox="1"/>
              <p:nvPr/>
            </p:nvSpPr>
            <p:spPr>
              <a:xfrm>
                <a:off x="3627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34" name="d"/>
              <p:cNvSpPr txBox="1"/>
              <p:nvPr/>
            </p:nvSpPr>
            <p:spPr>
              <a:xfrm>
                <a:off x="529410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35" name="Rounded Rectangle"/>
              <p:cNvSpPr/>
              <p:nvPr/>
            </p:nvSpPr>
            <p:spPr>
              <a:xfrm>
                <a:off x="0" y="4328"/>
                <a:ext cx="715922" cy="239317"/>
              </a:xfrm>
              <a:prstGeom prst="roundRect">
                <a:avLst>
                  <a:gd name="adj" fmla="val 29349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637" name="func +"/>
            <p:cNvSpPr txBox="1"/>
            <p:nvPr/>
          </p:nvSpPr>
          <p:spPr>
            <a:xfrm>
              <a:off x="0" y="12699"/>
              <a:ext cx="476120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 +</a:t>
              </a:r>
            </a:p>
          </p:txBody>
        </p:sp>
        <p:sp>
          <p:nvSpPr>
            <p:cNvPr id="638" name="Line"/>
            <p:cNvSpPr/>
            <p:nvPr/>
          </p:nvSpPr>
          <p:spPr>
            <a:xfrm>
              <a:off x="1192208" y="148329"/>
              <a:ext cx="1396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39" name="Line"/>
            <p:cNvSpPr/>
            <p:nvPr/>
          </p:nvSpPr>
          <p:spPr>
            <a:xfrm>
              <a:off x="2284408" y="873093"/>
              <a:ext cx="1396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40" name="Square"/>
            <p:cNvSpPr/>
            <p:nvPr/>
          </p:nvSpPr>
          <p:spPr>
            <a:xfrm>
              <a:off x="2465486" y="834993"/>
              <a:ext cx="76201" cy="76201"/>
            </a:xfrm>
            <a:prstGeom prst="rect">
              <a:avLst/>
            </a:prstGeom>
            <a:solidFill>
              <a:schemeClr val="accent1">
                <a:hueOff val="-94498"/>
                <a:satOff val="46796"/>
                <a:lumOff val="-4159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1" name="Line"/>
            <p:cNvSpPr/>
            <p:nvPr/>
          </p:nvSpPr>
          <p:spPr>
            <a:xfrm>
              <a:off x="1351446" y="254217"/>
              <a:ext cx="5679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2" name="Line"/>
            <p:cNvSpPr/>
            <p:nvPr/>
          </p:nvSpPr>
          <p:spPr>
            <a:xfrm>
              <a:off x="1516546" y="495517"/>
              <a:ext cx="5679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3" name="Line"/>
            <p:cNvSpPr/>
            <p:nvPr/>
          </p:nvSpPr>
          <p:spPr>
            <a:xfrm>
              <a:off x="1694346" y="736817"/>
              <a:ext cx="5679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4" name="Line"/>
            <p:cNvSpPr/>
            <p:nvPr/>
          </p:nvSpPr>
          <p:spPr>
            <a:xfrm>
              <a:off x="1776203" y="2524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45" name="Line"/>
            <p:cNvSpPr/>
            <p:nvPr/>
          </p:nvSpPr>
          <p:spPr>
            <a:xfrm>
              <a:off x="1941303" y="4937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46" name="Line"/>
            <p:cNvSpPr/>
            <p:nvPr/>
          </p:nvSpPr>
          <p:spPr>
            <a:xfrm>
              <a:off x="2106403" y="7350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648" name="Line"/>
          <p:cNvSpPr/>
          <p:nvPr/>
        </p:nvSpPr>
        <p:spPr>
          <a:xfrm>
            <a:off x="5986260" y="9509283"/>
            <a:ext cx="139605" cy="1"/>
          </a:xfrm>
          <a:prstGeom prst="line">
            <a:avLst/>
          </a:prstGeom>
          <a:ln w="635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687" name="Group"/>
          <p:cNvGrpSpPr/>
          <p:nvPr/>
        </p:nvGrpSpPr>
        <p:grpSpPr>
          <a:xfrm>
            <a:off x="4794051" y="9386353"/>
            <a:ext cx="2598577" cy="892116"/>
            <a:chOff x="0" y="0"/>
            <a:chExt cx="2598575" cy="892115"/>
          </a:xfrm>
        </p:grpSpPr>
        <p:sp>
          <p:nvSpPr>
            <p:cNvPr id="649" name="func(    ,    )"/>
            <p:cNvSpPr txBox="1"/>
            <p:nvPr/>
          </p:nvSpPr>
          <p:spPr>
            <a:xfrm>
              <a:off x="1293592" y="-1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650" name="Square"/>
            <p:cNvSpPr/>
            <p:nvPr/>
          </p:nvSpPr>
          <p:spPr>
            <a:xfrm>
              <a:off x="1655121" y="118070"/>
              <a:ext cx="76201" cy="76201"/>
            </a:xfrm>
            <a:prstGeom prst="rect">
              <a:avLst/>
            </a:prstGeom>
            <a:solidFill>
              <a:schemeClr val="accent1">
                <a:satOff val="46796"/>
                <a:lumOff val="1756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51" name="Square"/>
            <p:cNvSpPr/>
            <p:nvPr/>
          </p:nvSpPr>
          <p:spPr>
            <a:xfrm>
              <a:off x="1820221" y="118070"/>
              <a:ext cx="76201" cy="76201"/>
            </a:xfrm>
            <a:prstGeom prst="rect">
              <a:avLst/>
            </a:prstGeom>
            <a:solidFill>
              <a:schemeClr val="accent1">
                <a:satOff val="46796"/>
                <a:lumOff val="1756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52" name="func(    ,    )"/>
            <p:cNvSpPr txBox="1"/>
            <p:nvPr/>
          </p:nvSpPr>
          <p:spPr>
            <a:xfrm>
              <a:off x="1460291" y="212411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653" name="Square"/>
            <p:cNvSpPr/>
            <p:nvPr/>
          </p:nvSpPr>
          <p:spPr>
            <a:xfrm>
              <a:off x="1821821" y="331644"/>
              <a:ext cx="76201" cy="762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54" name="c"/>
            <p:cNvSpPr txBox="1"/>
            <p:nvPr/>
          </p:nvSpPr>
          <p:spPr>
            <a:xfrm>
              <a:off x="1956365" y="196375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655" name="Square"/>
            <p:cNvSpPr/>
            <p:nvPr/>
          </p:nvSpPr>
          <p:spPr>
            <a:xfrm>
              <a:off x="1986921" y="330482"/>
              <a:ext cx="76201" cy="76201"/>
            </a:xfrm>
            <a:prstGeom prst="rect">
              <a:avLst/>
            </a:prstGeom>
            <a:solidFill>
              <a:schemeClr val="accent1">
                <a:satOff val="46796"/>
                <a:lumOff val="1756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56" name="func(    ,    )"/>
            <p:cNvSpPr txBox="1"/>
            <p:nvPr/>
          </p:nvSpPr>
          <p:spPr>
            <a:xfrm>
              <a:off x="1626991" y="424822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657" name="Square"/>
            <p:cNvSpPr/>
            <p:nvPr/>
          </p:nvSpPr>
          <p:spPr>
            <a:xfrm>
              <a:off x="1988520" y="545219"/>
              <a:ext cx="76201" cy="76201"/>
            </a:xfrm>
            <a:prstGeom prst="rect">
              <a:avLst/>
            </a:prstGeom>
            <a:solidFill>
              <a:schemeClr val="accent1">
                <a:hueOff val="-52604"/>
                <a:satOff val="-8294"/>
                <a:lumOff val="-195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58" name="d"/>
            <p:cNvSpPr txBox="1"/>
            <p:nvPr/>
          </p:nvSpPr>
          <p:spPr>
            <a:xfrm>
              <a:off x="2123064" y="408786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659" name="Square"/>
            <p:cNvSpPr/>
            <p:nvPr/>
          </p:nvSpPr>
          <p:spPr>
            <a:xfrm>
              <a:off x="2153620" y="542893"/>
              <a:ext cx="76201" cy="76201"/>
            </a:xfrm>
            <a:prstGeom prst="rect">
              <a:avLst/>
            </a:prstGeom>
            <a:solidFill>
              <a:schemeClr val="accent1">
                <a:satOff val="46796"/>
                <a:lumOff val="1756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60" name="Square"/>
            <p:cNvSpPr/>
            <p:nvPr/>
          </p:nvSpPr>
          <p:spPr>
            <a:xfrm>
              <a:off x="2166320" y="758793"/>
              <a:ext cx="76201" cy="76201"/>
            </a:xfrm>
            <a:prstGeom prst="rect">
              <a:avLst/>
            </a:prstGeom>
            <a:solidFill>
              <a:schemeClr val="accent1">
                <a:hueOff val="-94498"/>
                <a:satOff val="46796"/>
                <a:lumOff val="-4159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670" name="Group"/>
            <p:cNvGrpSpPr/>
            <p:nvPr/>
          </p:nvGrpSpPr>
          <p:grpSpPr>
            <a:xfrm>
              <a:off x="447554" y="36946"/>
              <a:ext cx="715923" cy="243645"/>
              <a:chOff x="0" y="0"/>
              <a:chExt cx="715921" cy="243644"/>
            </a:xfrm>
          </p:grpSpPr>
          <p:sp>
            <p:nvSpPr>
              <p:cNvPr id="661" name="Square"/>
              <p:cNvSpPr/>
              <p:nvPr/>
            </p:nvSpPr>
            <p:spPr>
              <a:xfrm>
                <a:off x="61467" y="128134"/>
                <a:ext cx="76201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62" name="Square"/>
              <p:cNvSpPr/>
              <p:nvPr/>
            </p:nvSpPr>
            <p:spPr>
              <a:xfrm>
                <a:off x="226567" y="128134"/>
                <a:ext cx="76201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63" name="Square"/>
              <p:cNvSpPr/>
              <p:nvPr/>
            </p:nvSpPr>
            <p:spPr>
              <a:xfrm>
                <a:off x="393267" y="128134"/>
                <a:ext cx="76201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64" name="Square"/>
              <p:cNvSpPr/>
              <p:nvPr/>
            </p:nvSpPr>
            <p:spPr>
              <a:xfrm>
                <a:off x="559966" y="128134"/>
                <a:ext cx="76201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65" name="a"/>
              <p:cNvSpPr txBox="1"/>
              <p:nvPr/>
            </p:nvSpPr>
            <p:spPr>
              <a:xfrm>
                <a:off x="309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666" name="b"/>
              <p:cNvSpPr txBox="1"/>
              <p:nvPr/>
            </p:nvSpPr>
            <p:spPr>
              <a:xfrm>
                <a:off x="1960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67" name="c"/>
              <p:cNvSpPr txBox="1"/>
              <p:nvPr/>
            </p:nvSpPr>
            <p:spPr>
              <a:xfrm>
                <a:off x="3627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68" name="d"/>
              <p:cNvSpPr txBox="1"/>
              <p:nvPr/>
            </p:nvSpPr>
            <p:spPr>
              <a:xfrm>
                <a:off x="529410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69" name="Rounded Rectangle"/>
              <p:cNvSpPr/>
              <p:nvPr/>
            </p:nvSpPr>
            <p:spPr>
              <a:xfrm>
                <a:off x="0" y="4328"/>
                <a:ext cx="715922" cy="239317"/>
              </a:xfrm>
              <a:prstGeom prst="roundRect">
                <a:avLst>
                  <a:gd name="adj" fmla="val 29349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671" name="func +"/>
            <p:cNvSpPr txBox="1"/>
            <p:nvPr/>
          </p:nvSpPr>
          <p:spPr>
            <a:xfrm>
              <a:off x="0" y="12699"/>
              <a:ext cx="476120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 +</a:t>
              </a:r>
            </a:p>
          </p:txBody>
        </p:sp>
        <p:sp>
          <p:nvSpPr>
            <p:cNvPr id="672" name="Line"/>
            <p:cNvSpPr/>
            <p:nvPr/>
          </p:nvSpPr>
          <p:spPr>
            <a:xfrm>
              <a:off x="2297108" y="796893"/>
              <a:ext cx="888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73" name="Square"/>
            <p:cNvSpPr/>
            <p:nvPr/>
          </p:nvSpPr>
          <p:spPr>
            <a:xfrm>
              <a:off x="2465486" y="758793"/>
              <a:ext cx="76201" cy="76201"/>
            </a:xfrm>
            <a:prstGeom prst="rect">
              <a:avLst/>
            </a:prstGeom>
            <a:solidFill>
              <a:schemeClr val="accent1">
                <a:hueOff val="-94498"/>
                <a:satOff val="46796"/>
                <a:lumOff val="-4159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4" name="Line"/>
            <p:cNvSpPr/>
            <p:nvPr/>
          </p:nvSpPr>
          <p:spPr>
            <a:xfrm>
              <a:off x="1351446" y="228817"/>
              <a:ext cx="5425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5" name="Line"/>
            <p:cNvSpPr/>
            <p:nvPr/>
          </p:nvSpPr>
          <p:spPr>
            <a:xfrm>
              <a:off x="1516546" y="444717"/>
              <a:ext cx="5425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6" name="Line"/>
            <p:cNvSpPr/>
            <p:nvPr/>
          </p:nvSpPr>
          <p:spPr>
            <a:xfrm>
              <a:off x="1694346" y="660617"/>
              <a:ext cx="5298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7" name="Line"/>
            <p:cNvSpPr/>
            <p:nvPr/>
          </p:nvSpPr>
          <p:spPr>
            <a:xfrm>
              <a:off x="1776203" y="2270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78" name="Line"/>
            <p:cNvSpPr/>
            <p:nvPr/>
          </p:nvSpPr>
          <p:spPr>
            <a:xfrm>
              <a:off x="1941303" y="4429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79" name="Line"/>
            <p:cNvSpPr/>
            <p:nvPr/>
          </p:nvSpPr>
          <p:spPr>
            <a:xfrm>
              <a:off x="2106403" y="6588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80" name="Line"/>
            <p:cNvSpPr/>
            <p:nvPr/>
          </p:nvSpPr>
          <p:spPr>
            <a:xfrm>
              <a:off x="2297108" y="583950"/>
              <a:ext cx="888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81" name="Square"/>
            <p:cNvSpPr/>
            <p:nvPr/>
          </p:nvSpPr>
          <p:spPr>
            <a:xfrm>
              <a:off x="2465486" y="545850"/>
              <a:ext cx="76201" cy="76201"/>
            </a:xfrm>
            <a:prstGeom prst="rect">
              <a:avLst/>
            </a:prstGeom>
            <a:solidFill>
              <a:schemeClr val="accent1">
                <a:hueOff val="-52604"/>
                <a:satOff val="-8294"/>
                <a:lumOff val="-195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2" name="Line"/>
            <p:cNvSpPr/>
            <p:nvPr/>
          </p:nvSpPr>
          <p:spPr>
            <a:xfrm>
              <a:off x="2144708" y="369744"/>
              <a:ext cx="2412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83" name="Square"/>
            <p:cNvSpPr/>
            <p:nvPr/>
          </p:nvSpPr>
          <p:spPr>
            <a:xfrm>
              <a:off x="2465486" y="331644"/>
              <a:ext cx="76201" cy="762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4" name="Line"/>
            <p:cNvSpPr/>
            <p:nvPr/>
          </p:nvSpPr>
          <p:spPr>
            <a:xfrm>
              <a:off x="1979608" y="143470"/>
              <a:ext cx="4063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85" name="Square"/>
            <p:cNvSpPr/>
            <p:nvPr/>
          </p:nvSpPr>
          <p:spPr>
            <a:xfrm>
              <a:off x="2465486" y="105370"/>
              <a:ext cx="76201" cy="76201"/>
            </a:xfrm>
            <a:prstGeom prst="rect">
              <a:avLst/>
            </a:prstGeom>
            <a:solidFill>
              <a:schemeClr val="accent1">
                <a:satOff val="46796"/>
                <a:lumOff val="1756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6" name="Rounded Rectangle"/>
            <p:cNvSpPr/>
            <p:nvPr/>
          </p:nvSpPr>
          <p:spPr>
            <a:xfrm>
              <a:off x="2408597" y="53975"/>
              <a:ext cx="189979" cy="838141"/>
            </a:xfrm>
            <a:prstGeom prst="roundRect">
              <a:avLst>
                <a:gd name="adj" fmla="val 36971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706" name="Group"/>
          <p:cNvGrpSpPr/>
          <p:nvPr/>
        </p:nvGrpSpPr>
        <p:grpSpPr>
          <a:xfrm>
            <a:off x="253398" y="2218998"/>
            <a:ext cx="3100216" cy="1022889"/>
            <a:chOff x="0" y="0"/>
            <a:chExt cx="3100214" cy="1022888"/>
          </a:xfrm>
        </p:grpSpPr>
        <p:grpSp>
          <p:nvGrpSpPr>
            <p:cNvPr id="692" name="Group"/>
            <p:cNvGrpSpPr/>
            <p:nvPr/>
          </p:nvGrpSpPr>
          <p:grpSpPr>
            <a:xfrm>
              <a:off x="1456722" y="0"/>
              <a:ext cx="988253" cy="1022889"/>
              <a:chOff x="-25400" y="0"/>
              <a:chExt cx="988251" cy="1022888"/>
            </a:xfrm>
          </p:grpSpPr>
          <p:sp>
            <p:nvSpPr>
              <p:cNvPr id="688" name="fun(     ,…)…"/>
              <p:cNvSpPr txBox="1"/>
              <p:nvPr/>
            </p:nvSpPr>
            <p:spPr>
              <a:xfrm>
                <a:off x="-25400" y="0"/>
                <a:ext cx="988252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</p:txBody>
          </p:sp>
          <p:graphicFrame>
            <p:nvGraphicFramePr>
              <p:cNvPr id="689" name="Table"/>
              <p:cNvGraphicFramePr/>
              <p:nvPr/>
            </p:nvGraphicFramePr>
            <p:xfrm>
              <a:off x="2732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90" name="Table"/>
              <p:cNvGraphicFramePr/>
              <p:nvPr/>
            </p:nvGraphicFramePr>
            <p:xfrm>
              <a:off x="2732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91" name="Table"/>
              <p:cNvGraphicFramePr/>
              <p:nvPr/>
            </p:nvGraphicFramePr>
            <p:xfrm>
              <a:off x="2732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693" name="map(      , fun, …)"/>
            <p:cNvSpPr txBox="1"/>
            <p:nvPr/>
          </p:nvSpPr>
          <p:spPr>
            <a:xfrm>
              <a:off x="0" y="177917"/>
              <a:ext cx="1176815" cy="3092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marL="114300" indent="-114300">
                <a:lnSpc>
                  <a:spcPct val="90000"/>
                </a:lnSpc>
                <a:spcBef>
                  <a:spcPts val="0"/>
                </a:spcBef>
                <a:defRPr b="0" sz="1100">
                  <a:solidFill>
                    <a:srgbClr val="424242"/>
                  </a:solidFill>
                </a:defRPr>
              </a:pPr>
              <a:r>
                <a:rPr>
                  <a:solidFill>
                    <a:srgbClr val="000000"/>
                  </a:solidFill>
                </a:rPr>
                <a:t>map</a:t>
              </a:r>
              <a:r>
                <a:t>(      , fun, …)</a:t>
              </a:r>
            </a:p>
          </p:txBody>
        </p:sp>
        <p:grpSp>
          <p:nvGrpSpPr>
            <p:cNvPr id="698" name="Group"/>
            <p:cNvGrpSpPr/>
            <p:nvPr/>
          </p:nvGrpSpPr>
          <p:grpSpPr>
            <a:xfrm>
              <a:off x="2429956" y="101649"/>
              <a:ext cx="670259" cy="911108"/>
              <a:chOff x="6080" y="0"/>
              <a:chExt cx="670257" cy="911106"/>
            </a:xfrm>
          </p:grpSpPr>
          <p:sp>
            <p:nvSpPr>
              <p:cNvPr id="694" name="Rounded Rectangle"/>
              <p:cNvSpPr/>
              <p:nvPr/>
            </p:nvSpPr>
            <p:spPr>
              <a:xfrm>
                <a:off x="6080" y="0"/>
                <a:ext cx="152940" cy="461801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695" name="Table"/>
              <p:cNvGraphicFramePr/>
              <p:nvPr/>
            </p:nvGraphicFramePr>
            <p:xfrm>
              <a:off x="25400" y="459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96" name="Table"/>
              <p:cNvGraphicFramePr/>
              <p:nvPr/>
            </p:nvGraphicFramePr>
            <p:xfrm>
              <a:off x="25400" y="1737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97" name="Table"/>
              <p:cNvGraphicFramePr/>
              <p:nvPr/>
            </p:nvGraphicFramePr>
            <p:xfrm>
              <a:off x="25400" y="3015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700"/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703" name="Group"/>
            <p:cNvGrpSpPr/>
            <p:nvPr/>
          </p:nvGrpSpPr>
          <p:grpSpPr>
            <a:xfrm>
              <a:off x="372556" y="101649"/>
              <a:ext cx="670259" cy="911108"/>
              <a:chOff x="6080" y="0"/>
              <a:chExt cx="670257" cy="911106"/>
            </a:xfrm>
          </p:grpSpPr>
          <p:sp>
            <p:nvSpPr>
              <p:cNvPr id="699" name="Rounded Rectangle"/>
              <p:cNvSpPr/>
              <p:nvPr/>
            </p:nvSpPr>
            <p:spPr>
              <a:xfrm>
                <a:off x="6080" y="0"/>
                <a:ext cx="152940" cy="461801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700" name="Table"/>
              <p:cNvGraphicFramePr/>
              <p:nvPr/>
            </p:nvGraphicFramePr>
            <p:xfrm>
              <a:off x="25400" y="459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01" name="Table"/>
              <p:cNvGraphicFramePr/>
              <p:nvPr/>
            </p:nvGraphicFramePr>
            <p:xfrm>
              <a:off x="25400" y="1737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02" name="Table"/>
              <p:cNvGraphicFramePr/>
              <p:nvPr/>
            </p:nvGraphicFramePr>
            <p:xfrm>
              <a:off x="25400" y="3015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704" name="Line"/>
            <p:cNvSpPr/>
            <p:nvPr/>
          </p:nvSpPr>
          <p:spPr>
            <a:xfrm>
              <a:off x="1067045" y="342681"/>
              <a:ext cx="395789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05" name="Line"/>
            <p:cNvSpPr/>
            <p:nvPr/>
          </p:nvSpPr>
          <p:spPr>
            <a:xfrm>
              <a:off x="2098991" y="344024"/>
              <a:ext cx="2920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734" name="Group"/>
          <p:cNvGrpSpPr/>
          <p:nvPr/>
        </p:nvGrpSpPr>
        <p:grpSpPr>
          <a:xfrm>
            <a:off x="252303" y="3037113"/>
            <a:ext cx="3101311" cy="1022890"/>
            <a:chOff x="0" y="0"/>
            <a:chExt cx="3101309" cy="1022888"/>
          </a:xfrm>
        </p:grpSpPr>
        <p:grpSp>
          <p:nvGrpSpPr>
            <p:cNvPr id="714" name="Group"/>
            <p:cNvGrpSpPr/>
            <p:nvPr/>
          </p:nvGrpSpPr>
          <p:grpSpPr>
            <a:xfrm>
              <a:off x="1457817" y="0"/>
              <a:ext cx="1101980" cy="1022889"/>
              <a:chOff x="-25400" y="0"/>
              <a:chExt cx="1101979" cy="1022888"/>
            </a:xfrm>
          </p:grpSpPr>
          <p:sp>
            <p:nvSpPr>
              <p:cNvPr id="707" name="fun(     ,      ,…)…"/>
              <p:cNvSpPr txBox="1"/>
              <p:nvPr/>
            </p:nvSpPr>
            <p:spPr>
              <a:xfrm>
                <a:off x="-25400" y="0"/>
                <a:ext cx="988252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      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      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      ,…</a:t>
                </a:r>
                <a:r>
                  <a:t>)</a:t>
                </a:r>
              </a:p>
            </p:txBody>
          </p:sp>
          <p:graphicFrame>
            <p:nvGraphicFramePr>
              <p:cNvPr id="708" name="Table"/>
              <p:cNvGraphicFramePr/>
              <p:nvPr/>
            </p:nvGraphicFramePr>
            <p:xfrm>
              <a:off x="2732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09" name="Table"/>
              <p:cNvGraphicFramePr/>
              <p:nvPr/>
            </p:nvGraphicFramePr>
            <p:xfrm>
              <a:off x="2732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10" name="Table"/>
              <p:cNvGraphicFramePr/>
              <p:nvPr/>
            </p:nvGraphicFramePr>
            <p:xfrm>
              <a:off x="2732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11" name="Table"/>
              <p:cNvGraphicFramePr/>
              <p:nvPr/>
            </p:nvGraphicFramePr>
            <p:xfrm>
              <a:off x="4256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12" name="Table"/>
              <p:cNvGraphicFramePr/>
              <p:nvPr/>
            </p:nvGraphicFramePr>
            <p:xfrm>
              <a:off x="4256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13" name="Table"/>
              <p:cNvGraphicFramePr/>
              <p:nvPr/>
            </p:nvGraphicFramePr>
            <p:xfrm>
              <a:off x="4256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719" name="Group"/>
            <p:cNvGrpSpPr/>
            <p:nvPr/>
          </p:nvGrpSpPr>
          <p:grpSpPr>
            <a:xfrm>
              <a:off x="2431051" y="101997"/>
              <a:ext cx="670259" cy="911107"/>
              <a:chOff x="6080" y="0"/>
              <a:chExt cx="670257" cy="911106"/>
            </a:xfrm>
          </p:grpSpPr>
          <p:sp>
            <p:nvSpPr>
              <p:cNvPr id="715" name="Rounded Rectangle"/>
              <p:cNvSpPr/>
              <p:nvPr/>
            </p:nvSpPr>
            <p:spPr>
              <a:xfrm>
                <a:off x="6080" y="0"/>
                <a:ext cx="152940" cy="461801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716" name="Table"/>
              <p:cNvGraphicFramePr/>
              <p:nvPr/>
            </p:nvGraphicFramePr>
            <p:xfrm>
              <a:off x="25400" y="459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17" name="Table"/>
              <p:cNvGraphicFramePr/>
              <p:nvPr/>
            </p:nvGraphicFramePr>
            <p:xfrm>
              <a:off x="25400" y="1737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18" name="Table"/>
              <p:cNvGraphicFramePr/>
              <p:nvPr/>
            </p:nvGraphicFramePr>
            <p:xfrm>
              <a:off x="25400" y="3015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700"/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731" name="Group"/>
            <p:cNvGrpSpPr/>
            <p:nvPr/>
          </p:nvGrpSpPr>
          <p:grpSpPr>
            <a:xfrm>
              <a:off x="0" y="99382"/>
              <a:ext cx="1342708" cy="913722"/>
              <a:chOff x="0" y="0"/>
              <a:chExt cx="1342707" cy="913720"/>
            </a:xfrm>
          </p:grpSpPr>
          <p:sp>
            <p:nvSpPr>
              <p:cNvPr id="720" name="map2(      ,      ,fun,…)"/>
              <p:cNvSpPr txBox="1"/>
              <p:nvPr/>
            </p:nvSpPr>
            <p:spPr>
              <a:xfrm>
                <a:off x="0" y="78881"/>
                <a:ext cx="1342708" cy="3092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90000"/>
                  </a:lnSpc>
                  <a:spcBef>
                    <a:spcPts val="0"/>
                  </a:spcBef>
                  <a:defRPr b="0" sz="1100">
                    <a:solidFill>
                      <a:srgbClr val="424242"/>
                    </a:solidFill>
                  </a:defRPr>
                </a:pPr>
                <a:r>
                  <a:rPr>
                    <a:solidFill>
                      <a:srgbClr val="000000"/>
                    </a:solidFill>
                  </a:rPr>
                  <a:t>map2</a:t>
                </a:r>
                <a:r>
                  <a:t>(      ,      ,fun,…)</a:t>
                </a:r>
              </a:p>
            </p:txBody>
          </p:sp>
          <p:grpSp>
            <p:nvGrpSpPr>
              <p:cNvPr id="725" name="Group"/>
              <p:cNvGrpSpPr/>
              <p:nvPr/>
            </p:nvGrpSpPr>
            <p:grpSpPr>
              <a:xfrm>
                <a:off x="440326" y="0"/>
                <a:ext cx="670259" cy="911107"/>
                <a:chOff x="6080" y="0"/>
                <a:chExt cx="670257" cy="911106"/>
              </a:xfrm>
            </p:grpSpPr>
            <p:sp>
              <p:nvSpPr>
                <p:cNvPr id="721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722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satOff val="46796"/>
                              <a:lumOff val="17564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723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724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730" name="Group"/>
              <p:cNvGrpSpPr/>
              <p:nvPr/>
            </p:nvGrpSpPr>
            <p:grpSpPr>
              <a:xfrm>
                <a:off x="642431" y="2614"/>
                <a:ext cx="670259" cy="911107"/>
                <a:chOff x="6080" y="0"/>
                <a:chExt cx="670257" cy="911106"/>
              </a:xfrm>
            </p:grpSpPr>
            <p:sp>
              <p:nvSpPr>
                <p:cNvPr id="726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727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satOff val="46796"/>
                              <a:lumOff val="17564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728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729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  <p:sp>
          <p:nvSpPr>
            <p:cNvPr id="732" name="Line"/>
            <p:cNvSpPr/>
            <p:nvPr/>
          </p:nvSpPr>
          <p:spPr>
            <a:xfrm>
              <a:off x="1273523" y="334726"/>
              <a:ext cx="1904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33" name="Line"/>
            <p:cNvSpPr/>
            <p:nvPr/>
          </p:nvSpPr>
          <p:spPr>
            <a:xfrm>
              <a:off x="2239786" y="334726"/>
              <a:ext cx="1523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771" name="Group"/>
          <p:cNvGrpSpPr/>
          <p:nvPr/>
        </p:nvGrpSpPr>
        <p:grpSpPr>
          <a:xfrm>
            <a:off x="253398" y="3862373"/>
            <a:ext cx="3100216" cy="1022889"/>
            <a:chOff x="0" y="0"/>
            <a:chExt cx="3100214" cy="1022888"/>
          </a:xfrm>
        </p:grpSpPr>
        <p:grpSp>
          <p:nvGrpSpPr>
            <p:cNvPr id="745" name="Group"/>
            <p:cNvGrpSpPr/>
            <p:nvPr/>
          </p:nvGrpSpPr>
          <p:grpSpPr>
            <a:xfrm>
              <a:off x="1456722" y="0"/>
              <a:ext cx="1216281" cy="1022889"/>
              <a:chOff x="-25400" y="0"/>
              <a:chExt cx="1216279" cy="1022888"/>
            </a:xfrm>
          </p:grpSpPr>
          <p:graphicFrame>
            <p:nvGraphicFramePr>
              <p:cNvPr id="735" name="Table"/>
              <p:cNvGraphicFramePr/>
              <p:nvPr/>
            </p:nvGraphicFramePr>
            <p:xfrm>
              <a:off x="2605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36" name="Table"/>
              <p:cNvGraphicFramePr/>
              <p:nvPr/>
            </p:nvGraphicFramePr>
            <p:xfrm>
              <a:off x="2605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37" name="Table"/>
              <p:cNvGraphicFramePr/>
              <p:nvPr/>
            </p:nvGraphicFramePr>
            <p:xfrm>
              <a:off x="2605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38" name="Table"/>
              <p:cNvGraphicFramePr/>
              <p:nvPr/>
            </p:nvGraphicFramePr>
            <p:xfrm>
              <a:off x="4002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39" name="Table"/>
              <p:cNvGraphicFramePr/>
              <p:nvPr/>
            </p:nvGraphicFramePr>
            <p:xfrm>
              <a:off x="4002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40" name="Table"/>
              <p:cNvGraphicFramePr/>
              <p:nvPr/>
            </p:nvGraphicFramePr>
            <p:xfrm>
              <a:off x="4002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41" name="Table"/>
              <p:cNvGraphicFramePr/>
              <p:nvPr/>
            </p:nvGraphicFramePr>
            <p:xfrm>
              <a:off x="5399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42" name="Table"/>
              <p:cNvGraphicFramePr/>
              <p:nvPr/>
            </p:nvGraphicFramePr>
            <p:xfrm>
              <a:off x="5399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43" name="Table"/>
              <p:cNvGraphicFramePr/>
              <p:nvPr/>
            </p:nvGraphicFramePr>
            <p:xfrm>
              <a:off x="5399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744" name="fun(    ,     ,     ,…)…"/>
              <p:cNvSpPr txBox="1"/>
              <p:nvPr/>
            </p:nvSpPr>
            <p:spPr>
              <a:xfrm>
                <a:off x="-25400" y="0"/>
                <a:ext cx="988252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</a:t>
                </a:r>
                <a:r>
                  <a:rPr sz="900"/>
                  <a:t>,     ,     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</a:t>
                </a:r>
                <a:r>
                  <a:rPr sz="900"/>
                  <a:t>,     ,     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</a:t>
                </a:r>
                <a:r>
                  <a:rPr sz="900"/>
                  <a:t>,     ,     ,…</a:t>
                </a:r>
                <a:r>
                  <a:t>)</a:t>
                </a:r>
              </a:p>
            </p:txBody>
          </p:sp>
        </p:grpSp>
        <p:sp>
          <p:nvSpPr>
            <p:cNvPr id="746" name="pmap(                        ,fun,…)"/>
            <p:cNvSpPr txBox="1"/>
            <p:nvPr/>
          </p:nvSpPr>
          <p:spPr>
            <a:xfrm>
              <a:off x="0" y="175348"/>
              <a:ext cx="1803530" cy="3092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marL="114300" indent="-114300">
                <a:lnSpc>
                  <a:spcPct val="90000"/>
                </a:lnSpc>
                <a:spcBef>
                  <a:spcPts val="0"/>
                </a:spcBef>
                <a:defRPr b="0" sz="1100">
                  <a:solidFill>
                    <a:srgbClr val="424242"/>
                  </a:solidFill>
                </a:defRPr>
              </a:pPr>
              <a:r>
                <a:rPr>
                  <a:solidFill>
                    <a:srgbClr val="000000"/>
                  </a:solidFill>
                </a:rPr>
                <a:t>pmap</a:t>
              </a:r>
              <a:r>
                <a:rPr sz="1000"/>
                <a:t>(                        ,fun,</a:t>
              </a:r>
              <a:r>
                <a:rPr sz="900"/>
                <a:t>…</a:t>
              </a:r>
              <a:r>
                <a:rPr sz="1000"/>
                <a:t>)</a:t>
              </a:r>
            </a:p>
          </p:txBody>
        </p:sp>
        <p:grpSp>
          <p:nvGrpSpPr>
            <p:cNvPr id="763" name="Group"/>
            <p:cNvGrpSpPr/>
            <p:nvPr/>
          </p:nvGrpSpPr>
          <p:grpSpPr>
            <a:xfrm>
              <a:off x="434307" y="59952"/>
              <a:ext cx="1084758" cy="950237"/>
              <a:chOff x="0" y="0"/>
              <a:chExt cx="1084756" cy="950236"/>
            </a:xfrm>
          </p:grpSpPr>
          <p:grpSp>
            <p:nvGrpSpPr>
              <p:cNvPr id="751" name="Group"/>
              <p:cNvGrpSpPr/>
              <p:nvPr/>
            </p:nvGrpSpPr>
            <p:grpSpPr>
              <a:xfrm>
                <a:off x="39848" y="39129"/>
                <a:ext cx="670259" cy="911108"/>
                <a:chOff x="6080" y="0"/>
                <a:chExt cx="670257" cy="911106"/>
              </a:xfrm>
            </p:grpSpPr>
            <p:sp>
              <p:nvSpPr>
                <p:cNvPr id="747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748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satOff val="46796"/>
                              <a:lumOff val="17564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749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750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sp>
            <p:nvSpPr>
              <p:cNvPr id="752" name="Rounded Rectangle"/>
              <p:cNvSpPr/>
              <p:nvPr/>
            </p:nvSpPr>
            <p:spPr>
              <a:xfrm>
                <a:off x="0" y="0"/>
                <a:ext cx="605538" cy="539031"/>
              </a:xfrm>
              <a:prstGeom prst="roundRect">
                <a:avLst>
                  <a:gd name="adj" fmla="val 1303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757" name="Group"/>
              <p:cNvGrpSpPr/>
              <p:nvPr/>
            </p:nvGrpSpPr>
            <p:grpSpPr>
              <a:xfrm>
                <a:off x="227173" y="39129"/>
                <a:ext cx="670259" cy="911108"/>
                <a:chOff x="6080" y="0"/>
                <a:chExt cx="670257" cy="911106"/>
              </a:xfrm>
            </p:grpSpPr>
            <p:sp>
              <p:nvSpPr>
                <p:cNvPr id="753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754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satOff val="46796"/>
                              <a:lumOff val="17564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755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756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762" name="Group"/>
              <p:cNvGrpSpPr/>
              <p:nvPr/>
            </p:nvGrpSpPr>
            <p:grpSpPr>
              <a:xfrm>
                <a:off x="414498" y="39129"/>
                <a:ext cx="670259" cy="911108"/>
                <a:chOff x="6080" y="0"/>
                <a:chExt cx="670257" cy="911106"/>
              </a:xfrm>
            </p:grpSpPr>
            <p:sp>
              <p:nvSpPr>
                <p:cNvPr id="758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759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satOff val="46796"/>
                              <a:lumOff val="17564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760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761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  <p:grpSp>
          <p:nvGrpSpPr>
            <p:cNvPr id="768" name="Group"/>
            <p:cNvGrpSpPr/>
            <p:nvPr/>
          </p:nvGrpSpPr>
          <p:grpSpPr>
            <a:xfrm>
              <a:off x="2429956" y="99081"/>
              <a:ext cx="670259" cy="911108"/>
              <a:chOff x="6080" y="0"/>
              <a:chExt cx="670257" cy="911106"/>
            </a:xfrm>
          </p:grpSpPr>
          <p:sp>
            <p:nvSpPr>
              <p:cNvPr id="764" name="Rounded Rectangle"/>
              <p:cNvSpPr/>
              <p:nvPr/>
            </p:nvSpPr>
            <p:spPr>
              <a:xfrm>
                <a:off x="6080" y="0"/>
                <a:ext cx="152940" cy="461801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765" name="Table"/>
              <p:cNvGraphicFramePr/>
              <p:nvPr/>
            </p:nvGraphicFramePr>
            <p:xfrm>
              <a:off x="25400" y="459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66" name="Table"/>
              <p:cNvGraphicFramePr/>
              <p:nvPr/>
            </p:nvGraphicFramePr>
            <p:xfrm>
              <a:off x="25400" y="1737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67" name="Table"/>
              <p:cNvGraphicFramePr/>
              <p:nvPr/>
            </p:nvGraphicFramePr>
            <p:xfrm>
              <a:off x="25400" y="3015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700"/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769" name="Line"/>
            <p:cNvSpPr/>
            <p:nvPr/>
          </p:nvSpPr>
          <p:spPr>
            <a:xfrm>
              <a:off x="2289491" y="340448"/>
              <a:ext cx="1015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70" name="Line"/>
            <p:cNvSpPr/>
            <p:nvPr/>
          </p:nvSpPr>
          <p:spPr>
            <a:xfrm>
              <a:off x="1416366" y="342167"/>
              <a:ext cx="888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783" name="Group"/>
          <p:cNvGrpSpPr/>
          <p:nvPr/>
        </p:nvGrpSpPr>
        <p:grpSpPr>
          <a:xfrm>
            <a:off x="1882586" y="4788258"/>
            <a:ext cx="942763" cy="1024011"/>
            <a:chOff x="0" y="0"/>
            <a:chExt cx="942762" cy="1024009"/>
          </a:xfrm>
        </p:grpSpPr>
        <p:graphicFrame>
          <p:nvGraphicFramePr>
            <p:cNvPr id="772" name="Table"/>
            <p:cNvGraphicFramePr/>
            <p:nvPr/>
          </p:nvGraphicFramePr>
          <p:xfrm>
            <a:off x="28090" y="158896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32705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</a:p>
                    </a:txBody>
                    <a:tcPr marL="0" marR="0" marT="0" marB="0" anchor="t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73" name="Table"/>
            <p:cNvGraphicFramePr/>
            <p:nvPr/>
          </p:nvGraphicFramePr>
          <p:xfrm>
            <a:off x="28090" y="286653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74" name="Table"/>
            <p:cNvGraphicFramePr/>
            <p:nvPr/>
          </p:nvGraphicFramePr>
          <p:xfrm>
            <a:off x="28090" y="414409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775" name="fun"/>
            <p:cNvSpPr txBox="1"/>
            <p:nvPr/>
          </p:nvSpPr>
          <p:spPr>
            <a:xfrm>
              <a:off x="0" y="75664"/>
              <a:ext cx="297482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sp>
          <p:nvSpPr>
            <p:cNvPr id="776" name="fun"/>
            <p:cNvSpPr txBox="1"/>
            <p:nvPr/>
          </p:nvSpPr>
          <p:spPr>
            <a:xfrm>
              <a:off x="0" y="202664"/>
              <a:ext cx="297482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sp>
          <p:nvSpPr>
            <p:cNvPr id="777" name="fun"/>
            <p:cNvSpPr txBox="1"/>
            <p:nvPr/>
          </p:nvSpPr>
          <p:spPr>
            <a:xfrm>
              <a:off x="0" y="335458"/>
              <a:ext cx="297482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grpSp>
          <p:nvGrpSpPr>
            <p:cNvPr id="782" name="Group"/>
            <p:cNvGrpSpPr/>
            <p:nvPr/>
          </p:nvGrpSpPr>
          <p:grpSpPr>
            <a:xfrm>
              <a:off x="196382" y="0"/>
              <a:ext cx="746381" cy="1022889"/>
              <a:chOff x="-25400" y="0"/>
              <a:chExt cx="746379" cy="1022888"/>
            </a:xfrm>
          </p:grpSpPr>
          <p:sp>
            <p:nvSpPr>
              <p:cNvPr id="778" name="(     ,…)…"/>
              <p:cNvSpPr txBox="1"/>
              <p:nvPr/>
            </p:nvSpPr>
            <p:spPr>
              <a:xfrm>
                <a:off x="-25400" y="0"/>
                <a:ext cx="498520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</p:txBody>
          </p:sp>
          <p:graphicFrame>
            <p:nvGraphicFramePr>
              <p:cNvPr id="779" name="Table"/>
              <p:cNvGraphicFramePr/>
              <p:nvPr/>
            </p:nvGraphicFramePr>
            <p:xfrm>
              <a:off x="700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80" name="Table"/>
              <p:cNvGraphicFramePr/>
              <p:nvPr/>
            </p:nvGraphicFramePr>
            <p:xfrm>
              <a:off x="700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81" name="Table"/>
              <p:cNvGraphicFramePr/>
              <p:nvPr/>
            </p:nvGraphicFramePr>
            <p:xfrm>
              <a:off x="700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788" name="Group"/>
          <p:cNvGrpSpPr/>
          <p:nvPr/>
        </p:nvGrpSpPr>
        <p:grpSpPr>
          <a:xfrm>
            <a:off x="2683902" y="4890254"/>
            <a:ext cx="670259" cy="911108"/>
            <a:chOff x="6080" y="0"/>
            <a:chExt cx="670257" cy="911106"/>
          </a:xfrm>
        </p:grpSpPr>
        <p:sp>
          <p:nvSpPr>
            <p:cNvPr id="784" name="Rounded Rectangle"/>
            <p:cNvSpPr/>
            <p:nvPr/>
          </p:nvSpPr>
          <p:spPr>
            <a:xfrm>
              <a:off x="6080" y="0"/>
              <a:ext cx="152940" cy="461801"/>
            </a:xfrm>
            <a:prstGeom prst="roundRect">
              <a:avLst>
                <a:gd name="adj" fmla="val 4592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785" name="Table"/>
            <p:cNvGraphicFramePr/>
            <p:nvPr/>
          </p:nvGraphicFramePr>
          <p:xfrm>
            <a:off x="25400" y="45993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86" name="Table"/>
            <p:cNvGraphicFramePr/>
            <p:nvPr/>
          </p:nvGraphicFramePr>
          <p:xfrm>
            <a:off x="25400" y="173750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87" name="Table"/>
            <p:cNvGraphicFramePr/>
            <p:nvPr/>
          </p:nvGraphicFramePr>
          <p:xfrm>
            <a:off x="25400" y="301506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407700"/>
                      </a:solidFill>
                    </a:tcPr>
                  </a:tc>
                </a:tr>
              </a:tbl>
            </a:graphicData>
          </a:graphic>
        </p:graphicFrame>
      </p:grpSp>
      <p:sp>
        <p:nvSpPr>
          <p:cNvPr id="789" name="invoke_map(              ,        ,…)"/>
          <p:cNvSpPr txBox="1"/>
          <p:nvPr/>
        </p:nvSpPr>
        <p:spPr>
          <a:xfrm>
            <a:off x="252851" y="4966522"/>
            <a:ext cx="1704996" cy="309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100">
                <a:solidFill>
                  <a:srgbClr val="424242"/>
                </a:solidFill>
              </a:defRPr>
            </a:pPr>
            <a:r>
              <a:rPr sz="1000">
                <a:solidFill>
                  <a:srgbClr val="000000"/>
                </a:solidFill>
              </a:rPr>
              <a:t>invoke_map</a:t>
            </a:r>
            <a:r>
              <a:t>(</a:t>
            </a:r>
            <a:r>
              <a:rPr sz="900"/>
              <a:t>              ,        ,…</a:t>
            </a:r>
            <a:r>
              <a:t>)</a:t>
            </a:r>
          </a:p>
        </p:txBody>
      </p:sp>
      <p:grpSp>
        <p:nvGrpSpPr>
          <p:cNvPr id="794" name="Group"/>
          <p:cNvGrpSpPr/>
          <p:nvPr/>
        </p:nvGrpSpPr>
        <p:grpSpPr>
          <a:xfrm>
            <a:off x="1365182" y="4890254"/>
            <a:ext cx="670259" cy="911108"/>
            <a:chOff x="6080" y="0"/>
            <a:chExt cx="670257" cy="911106"/>
          </a:xfrm>
        </p:grpSpPr>
        <p:sp>
          <p:nvSpPr>
            <p:cNvPr id="790" name="Rounded Rectangle"/>
            <p:cNvSpPr/>
            <p:nvPr/>
          </p:nvSpPr>
          <p:spPr>
            <a:xfrm>
              <a:off x="6080" y="0"/>
              <a:ext cx="152940" cy="461801"/>
            </a:xfrm>
            <a:prstGeom prst="roundRect">
              <a:avLst>
                <a:gd name="adj" fmla="val 4592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791" name="Table"/>
            <p:cNvGraphicFramePr/>
            <p:nvPr/>
          </p:nvGraphicFramePr>
          <p:xfrm>
            <a:off x="25400" y="45993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92" name="Table"/>
            <p:cNvGraphicFramePr/>
            <p:nvPr/>
          </p:nvGraphicFramePr>
          <p:xfrm>
            <a:off x="25400" y="173750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93" name="Table"/>
            <p:cNvGraphicFramePr/>
            <p:nvPr/>
          </p:nvGraphicFramePr>
          <p:xfrm>
            <a:off x="25400" y="301506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</a:tr>
              </a:tbl>
            </a:graphicData>
          </a:graphic>
        </p:graphicFrame>
      </p:grpSp>
      <p:sp>
        <p:nvSpPr>
          <p:cNvPr id="795" name="Line"/>
          <p:cNvSpPr/>
          <p:nvPr/>
        </p:nvSpPr>
        <p:spPr>
          <a:xfrm>
            <a:off x="1742275" y="5122984"/>
            <a:ext cx="1269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96" name="Line"/>
          <p:cNvSpPr/>
          <p:nvPr/>
        </p:nvSpPr>
        <p:spPr>
          <a:xfrm>
            <a:off x="2492637" y="5122984"/>
            <a:ext cx="1523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804" name="Group"/>
          <p:cNvGrpSpPr/>
          <p:nvPr/>
        </p:nvGrpSpPr>
        <p:grpSpPr>
          <a:xfrm>
            <a:off x="1010677" y="4850402"/>
            <a:ext cx="682959" cy="948346"/>
            <a:chOff x="0" y="0"/>
            <a:chExt cx="682957" cy="948345"/>
          </a:xfrm>
        </p:grpSpPr>
        <p:sp>
          <p:nvSpPr>
            <p:cNvPr id="797" name="Rounded Rectangle"/>
            <p:cNvSpPr/>
            <p:nvPr/>
          </p:nvSpPr>
          <p:spPr>
            <a:xfrm>
              <a:off x="0" y="37238"/>
              <a:ext cx="292639" cy="461802"/>
            </a:xfrm>
            <a:prstGeom prst="roundRect">
              <a:avLst>
                <a:gd name="adj" fmla="val 24001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798" name="Table"/>
            <p:cNvGraphicFramePr/>
            <p:nvPr/>
          </p:nvGraphicFramePr>
          <p:xfrm>
            <a:off x="32019" y="83232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32705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</a:p>
                    </a:txBody>
                    <a:tcPr marL="0" marR="0" marT="0" marB="0" anchor="t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99" name="Table"/>
            <p:cNvGraphicFramePr/>
            <p:nvPr/>
          </p:nvGraphicFramePr>
          <p:xfrm>
            <a:off x="32019" y="210989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800" name="Table"/>
            <p:cNvGraphicFramePr/>
            <p:nvPr/>
          </p:nvGraphicFramePr>
          <p:xfrm>
            <a:off x="32019" y="338745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01" name="fun"/>
            <p:cNvSpPr txBox="1"/>
            <p:nvPr/>
          </p:nvSpPr>
          <p:spPr>
            <a:xfrm>
              <a:off x="3928" y="0"/>
              <a:ext cx="297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sp>
          <p:nvSpPr>
            <p:cNvPr id="802" name="fun"/>
            <p:cNvSpPr txBox="1"/>
            <p:nvPr/>
          </p:nvSpPr>
          <p:spPr>
            <a:xfrm>
              <a:off x="3928" y="127000"/>
              <a:ext cx="297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sp>
          <p:nvSpPr>
            <p:cNvPr id="803" name="fun"/>
            <p:cNvSpPr txBox="1"/>
            <p:nvPr/>
          </p:nvSpPr>
          <p:spPr>
            <a:xfrm>
              <a:off x="3928" y="259793"/>
              <a:ext cx="297483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~ . becomes function(x) x.…"/>
          <p:cNvSpPr txBox="1"/>
          <p:nvPr/>
        </p:nvSpPr>
        <p:spPr>
          <a:xfrm>
            <a:off x="411720" y="9359993"/>
            <a:ext cx="1767222" cy="61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~ . </a:t>
            </a:r>
            <a:r>
              <a:t>becomes </a:t>
            </a:r>
            <a:r>
              <a:rPr b="1"/>
              <a:t>function(x) x.</a:t>
            </a:r>
            <a:r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e.g. </a:t>
            </a:r>
            <a:r>
              <a:rPr i="1"/>
              <a:t>map(l, ~ 2 +. )</a:t>
            </a:r>
            <a:r>
              <a:t> becomes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map(l, function(x) 2 + x )</a:t>
            </a:r>
          </a:p>
        </p:txBody>
      </p:sp>
      <p:sp>
        <p:nvSpPr>
          <p:cNvPr id="807" name="~ ."/>
          <p:cNvSpPr txBox="1"/>
          <p:nvPr/>
        </p:nvSpPr>
        <p:spPr>
          <a:xfrm>
            <a:off x="1126103" y="8974475"/>
            <a:ext cx="33845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~ .</a:t>
            </a:r>
          </a:p>
        </p:txBody>
      </p:sp>
      <p:sp>
        <p:nvSpPr>
          <p:cNvPr id="808" name="&quot;name&quot; becomes…"/>
          <p:cNvSpPr txBox="1"/>
          <p:nvPr/>
        </p:nvSpPr>
        <p:spPr>
          <a:xfrm>
            <a:off x="2608105" y="9359993"/>
            <a:ext cx="1767222" cy="989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"name" </a:t>
            </a:r>
            <a:r>
              <a:t>becomes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function(x) x$name.</a:t>
            </a:r>
            <a:r>
              <a:t>  e.g. </a:t>
            </a:r>
            <a:r>
              <a:rPr i="1"/>
              <a:t>map(l, "a")</a:t>
            </a:r>
            <a:r>
              <a:t> extracts </a:t>
            </a:r>
            <a:r>
              <a:rPr i="1"/>
              <a:t>$a </a:t>
            </a:r>
            <a:r>
              <a:t>from each element of </a:t>
            </a:r>
            <a:r>
              <a:rPr i="1"/>
              <a:t>l </a:t>
            </a:r>
            <a:r>
              <a:t>(use when the elements are also lists)</a:t>
            </a:r>
          </a:p>
        </p:txBody>
      </p:sp>
      <p:sp>
        <p:nvSpPr>
          <p:cNvPr id="809" name="&quot; &quot;"/>
          <p:cNvSpPr txBox="1"/>
          <p:nvPr/>
        </p:nvSpPr>
        <p:spPr>
          <a:xfrm>
            <a:off x="3305661" y="9094072"/>
            <a:ext cx="37211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" "</a:t>
            </a:r>
          </a:p>
        </p:txBody>
      </p:sp>
      <p:pic>
        <p:nvPicPr>
          <p:cNvPr id="81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01" name="Group"/>
          <p:cNvGrpSpPr/>
          <p:nvPr/>
        </p:nvGrpSpPr>
        <p:grpSpPr>
          <a:xfrm>
            <a:off x="10906942" y="1923843"/>
            <a:ext cx="2784175" cy="4050874"/>
            <a:chOff x="0" y="0"/>
            <a:chExt cx="2784174" cy="4050872"/>
          </a:xfrm>
        </p:grpSpPr>
        <p:sp>
          <p:nvSpPr>
            <p:cNvPr id="811" name="TRANSFORM LISTS"/>
            <p:cNvSpPr txBox="1"/>
            <p:nvPr/>
          </p:nvSpPr>
          <p:spPr>
            <a:xfrm>
              <a:off x="0" y="-1"/>
              <a:ext cx="128320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</a:pPr>
              <a:r>
                <a:t>TRANSFORM LISTS</a:t>
              </a:r>
            </a:p>
          </p:txBody>
        </p:sp>
        <p:sp>
          <p:nvSpPr>
            <p:cNvPr id="812" name="list_update(`_x`, ...) Update elements of a list.list_modify. list_update(x, b = 1, c = &quot;foo&quot;)…"/>
            <p:cNvSpPr txBox="1"/>
            <p:nvPr/>
          </p:nvSpPr>
          <p:spPr>
            <a:xfrm>
              <a:off x="928962" y="254988"/>
              <a:ext cx="1855213" cy="3795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  <a:r>
                <a:rPr b="1"/>
                <a:t>list_update</a:t>
              </a:r>
              <a:r>
                <a:t>(`_x`, ...) Update elements of a list.</a:t>
              </a:r>
              <a:r>
                <a:rPr b="1"/>
                <a:t>list_modify</a:t>
              </a:r>
              <a:r>
                <a:t>. </a:t>
              </a:r>
              <a:r>
                <a:rPr i="1"/>
                <a:t>list_update(x, b = 1, c = "foo")</a:t>
              </a: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  <a:r>
                <a:rPr b="1"/>
                <a:t>modify</a:t>
              </a:r>
              <a:r>
                <a:t>(.x, .f, ...) Apply function to each element. Also </a:t>
              </a:r>
              <a:r>
                <a:rPr b="1"/>
                <a:t>map</a:t>
              </a:r>
              <a:r>
                <a:t>, </a:t>
              </a:r>
              <a:r>
                <a:rPr b="1"/>
                <a:t>map_chr</a:t>
              </a:r>
              <a:r>
                <a:t>, </a:t>
              </a:r>
              <a:r>
                <a:rPr b="1"/>
                <a:t>map_dbl</a:t>
              </a:r>
              <a:r>
                <a:t>, </a:t>
              </a:r>
              <a:r>
                <a:rPr b="1"/>
                <a:t>map_dfc</a:t>
              </a:r>
              <a:r>
                <a:t>, </a:t>
              </a:r>
              <a:r>
                <a:rPr b="1"/>
                <a:t>map_dfr</a:t>
              </a:r>
              <a:r>
                <a:t>, </a:t>
              </a:r>
              <a:r>
                <a:rPr b="1"/>
                <a:t>map_int</a:t>
              </a:r>
              <a:r>
                <a:t>, </a:t>
              </a:r>
              <a:r>
                <a:rPr b="1"/>
                <a:t>map_lgl</a:t>
              </a:r>
              <a:r>
                <a:t>. </a:t>
              </a:r>
              <a:r>
                <a:rPr i="1"/>
                <a:t>modify(x, ~.+ 2)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  <a:r>
                <a:rPr b="1"/>
                <a:t>modify_at</a:t>
              </a:r>
              <a:r>
                <a:t>(.x, .at, .f, ...) Apply function to elements by name or index. Also </a:t>
              </a:r>
              <a:r>
                <a:rPr b="1"/>
                <a:t>map_at</a:t>
              </a:r>
              <a:r>
                <a:t>. </a:t>
              </a:r>
              <a:r>
                <a:rPr i="1"/>
                <a:t>modify_at(x, "b", ~.+ 2)</a:t>
              </a: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  <a:r>
                <a:rPr b="1"/>
                <a:t>modify_if</a:t>
              </a:r>
              <a:r>
                <a:t>(.x, .p, .f, ...) Apply function to elements that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  <a:r>
                <a:t>pass a test. Also </a:t>
              </a:r>
              <a:r>
                <a:rPr b="1"/>
                <a:t>map_if</a:t>
              </a:r>
              <a:r>
                <a:t>.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  <a:r>
                <a:rPr i="1"/>
                <a:t>modify_if(x, is.numeric,~.+2)</a:t>
              </a: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  <a:r>
                <a:rPr b="1"/>
                <a:t>modify_depth</a:t>
              </a:r>
              <a:r>
                <a:t>(.x,.depth,.f,...) Apply function to each element at a given level of a list. </a:t>
              </a:r>
              <a:r>
                <a:rPr i="1"/>
                <a:t>modify_depth(x, 1, ~.+ 2)</a:t>
              </a:r>
            </a:p>
          </p:txBody>
        </p:sp>
        <p:grpSp>
          <p:nvGrpSpPr>
            <p:cNvPr id="834" name="Group"/>
            <p:cNvGrpSpPr/>
            <p:nvPr/>
          </p:nvGrpSpPr>
          <p:grpSpPr>
            <a:xfrm>
              <a:off x="12700" y="254988"/>
              <a:ext cx="1262548" cy="1028583"/>
              <a:chOff x="0" y="0"/>
              <a:chExt cx="1262547" cy="1028581"/>
            </a:xfrm>
          </p:grpSpPr>
          <p:grpSp>
            <p:nvGrpSpPr>
              <p:cNvPr id="822" name="Group"/>
              <p:cNvGrpSpPr/>
              <p:nvPr/>
            </p:nvGrpSpPr>
            <p:grpSpPr>
              <a:xfrm>
                <a:off x="490689" y="0"/>
                <a:ext cx="771859" cy="1028582"/>
                <a:chOff x="0" y="0"/>
                <a:chExt cx="771857" cy="1028581"/>
              </a:xfrm>
            </p:grpSpPr>
            <p:sp>
              <p:nvSpPr>
                <p:cNvPr id="813" name="a"/>
                <p:cNvSpPr txBox="1"/>
                <p:nvPr/>
              </p:nvSpPr>
              <p:spPr>
                <a:xfrm>
                  <a:off x="269" y="20593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  <p:sp>
              <p:nvSpPr>
                <p:cNvPr id="814" name="b"/>
                <p:cNvSpPr txBox="1"/>
                <p:nvPr/>
              </p:nvSpPr>
              <p:spPr>
                <a:xfrm>
                  <a:off x="269" y="148350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  <p:sp>
              <p:nvSpPr>
                <p:cNvPr id="815" name="c"/>
                <p:cNvSpPr txBox="1"/>
                <p:nvPr/>
              </p:nvSpPr>
              <p:spPr>
                <a:xfrm>
                  <a:off x="269" y="276106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  <p:sp>
              <p:nvSpPr>
                <p:cNvPr id="816" name="Rounded Rectangle"/>
                <p:cNvSpPr/>
                <p:nvPr/>
              </p:nvSpPr>
              <p:spPr>
                <a:xfrm>
                  <a:off x="0" y="0"/>
                  <a:ext cx="279939" cy="576101"/>
                </a:xfrm>
                <a:prstGeom prst="roundRect">
                  <a:avLst>
                    <a:gd name="adj" fmla="val 2509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817" name="Table"/>
                <p:cNvGraphicFramePr/>
                <p:nvPr/>
              </p:nvGraphicFramePr>
              <p:xfrm>
                <a:off x="120919" y="332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818" name="Table"/>
                <p:cNvGraphicFramePr/>
                <p:nvPr/>
              </p:nvGraphicFramePr>
              <p:xfrm>
                <a:off x="120919" y="1610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819" name="Table"/>
                <p:cNvGraphicFramePr/>
                <p:nvPr/>
              </p:nvGraphicFramePr>
              <p:xfrm>
                <a:off x="120919" y="2888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820" name="Table"/>
                <p:cNvGraphicFramePr/>
                <p:nvPr/>
              </p:nvGraphicFramePr>
              <p:xfrm>
                <a:off x="120919" y="418981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821" name="d"/>
                <p:cNvSpPr txBox="1"/>
                <p:nvPr/>
              </p:nvSpPr>
              <p:spPr>
                <a:xfrm>
                  <a:off x="269" y="406281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823" name="Line"/>
              <p:cNvSpPr/>
              <p:nvPr/>
            </p:nvSpPr>
            <p:spPr>
              <a:xfrm>
                <a:off x="324167" y="91200"/>
                <a:ext cx="13960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833" name="Group"/>
              <p:cNvGrpSpPr/>
              <p:nvPr/>
            </p:nvGrpSpPr>
            <p:grpSpPr>
              <a:xfrm>
                <a:off x="0" y="0"/>
                <a:ext cx="771858" cy="1028582"/>
                <a:chOff x="0" y="0"/>
                <a:chExt cx="771857" cy="1028581"/>
              </a:xfrm>
            </p:grpSpPr>
            <p:sp>
              <p:nvSpPr>
                <p:cNvPr id="824" name="a"/>
                <p:cNvSpPr txBox="1"/>
                <p:nvPr/>
              </p:nvSpPr>
              <p:spPr>
                <a:xfrm>
                  <a:off x="269" y="20593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  <p:sp>
              <p:nvSpPr>
                <p:cNvPr id="825" name="b"/>
                <p:cNvSpPr txBox="1"/>
                <p:nvPr/>
              </p:nvSpPr>
              <p:spPr>
                <a:xfrm>
                  <a:off x="269" y="148350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  <p:sp>
              <p:nvSpPr>
                <p:cNvPr id="826" name="c"/>
                <p:cNvSpPr txBox="1"/>
                <p:nvPr/>
              </p:nvSpPr>
              <p:spPr>
                <a:xfrm>
                  <a:off x="269" y="276106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  <p:sp>
              <p:nvSpPr>
                <p:cNvPr id="827" name="Rounded Rectangle"/>
                <p:cNvSpPr/>
                <p:nvPr/>
              </p:nvSpPr>
              <p:spPr>
                <a:xfrm>
                  <a:off x="0" y="0"/>
                  <a:ext cx="279939" cy="576101"/>
                </a:xfrm>
                <a:prstGeom prst="roundRect">
                  <a:avLst>
                    <a:gd name="adj" fmla="val 2509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828" name="Table"/>
                <p:cNvGraphicFramePr/>
                <p:nvPr/>
              </p:nvGraphicFramePr>
              <p:xfrm>
                <a:off x="120919" y="332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829" name="Table"/>
                <p:cNvGraphicFramePr/>
                <p:nvPr/>
              </p:nvGraphicFramePr>
              <p:xfrm>
                <a:off x="120919" y="1610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830" name="Table"/>
                <p:cNvGraphicFramePr/>
                <p:nvPr/>
              </p:nvGraphicFramePr>
              <p:xfrm>
                <a:off x="120919" y="2888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831" name="Table"/>
                <p:cNvGraphicFramePr/>
                <p:nvPr/>
              </p:nvGraphicFramePr>
              <p:xfrm>
                <a:off x="120919" y="418981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832" name="d"/>
                <p:cNvSpPr txBox="1"/>
                <p:nvPr/>
              </p:nvSpPr>
              <p:spPr>
                <a:xfrm>
                  <a:off x="269" y="406281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</p:grpSp>
        <p:grpSp>
          <p:nvGrpSpPr>
            <p:cNvPr id="856" name="Group"/>
            <p:cNvGrpSpPr/>
            <p:nvPr/>
          </p:nvGrpSpPr>
          <p:grpSpPr>
            <a:xfrm>
              <a:off x="12700" y="892564"/>
              <a:ext cx="1262548" cy="1028583"/>
              <a:chOff x="0" y="0"/>
              <a:chExt cx="1262547" cy="1028581"/>
            </a:xfrm>
          </p:grpSpPr>
          <p:grpSp>
            <p:nvGrpSpPr>
              <p:cNvPr id="844" name="Group"/>
              <p:cNvGrpSpPr/>
              <p:nvPr/>
            </p:nvGrpSpPr>
            <p:grpSpPr>
              <a:xfrm>
                <a:off x="490689" y="0"/>
                <a:ext cx="771859" cy="1028582"/>
                <a:chOff x="0" y="0"/>
                <a:chExt cx="771857" cy="1028581"/>
              </a:xfrm>
            </p:grpSpPr>
            <p:sp>
              <p:nvSpPr>
                <p:cNvPr id="835" name="a"/>
                <p:cNvSpPr txBox="1"/>
                <p:nvPr/>
              </p:nvSpPr>
              <p:spPr>
                <a:xfrm>
                  <a:off x="269" y="20593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  <p:sp>
              <p:nvSpPr>
                <p:cNvPr id="836" name="b"/>
                <p:cNvSpPr txBox="1"/>
                <p:nvPr/>
              </p:nvSpPr>
              <p:spPr>
                <a:xfrm>
                  <a:off x="269" y="148350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  <p:sp>
              <p:nvSpPr>
                <p:cNvPr id="837" name="c"/>
                <p:cNvSpPr txBox="1"/>
                <p:nvPr/>
              </p:nvSpPr>
              <p:spPr>
                <a:xfrm>
                  <a:off x="269" y="276106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  <p:sp>
              <p:nvSpPr>
                <p:cNvPr id="838" name="Rounded Rectangle"/>
                <p:cNvSpPr/>
                <p:nvPr/>
              </p:nvSpPr>
              <p:spPr>
                <a:xfrm>
                  <a:off x="0" y="0"/>
                  <a:ext cx="279939" cy="576101"/>
                </a:xfrm>
                <a:prstGeom prst="roundRect">
                  <a:avLst>
                    <a:gd name="adj" fmla="val 2509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839" name="Table"/>
                <p:cNvGraphicFramePr/>
                <p:nvPr/>
              </p:nvGraphicFramePr>
              <p:xfrm>
                <a:off x="120919" y="332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hueOff val="-94498"/>
                              <a:satOff val="46796"/>
                              <a:lumOff val="-41592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840" name="Table"/>
                <p:cNvGraphicFramePr/>
                <p:nvPr/>
              </p:nvGraphicFramePr>
              <p:xfrm>
                <a:off x="120919" y="1610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841" name="Table"/>
                <p:cNvGraphicFramePr/>
                <p:nvPr/>
              </p:nvGraphicFramePr>
              <p:xfrm>
                <a:off x="120919" y="2888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842" name="Table"/>
                <p:cNvGraphicFramePr/>
                <p:nvPr/>
              </p:nvGraphicFramePr>
              <p:xfrm>
                <a:off x="120919" y="418981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satOff val="46796"/>
                              <a:lumOff val="17564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843" name="d"/>
                <p:cNvSpPr txBox="1"/>
                <p:nvPr/>
              </p:nvSpPr>
              <p:spPr>
                <a:xfrm>
                  <a:off x="269" y="406281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845" name="Line"/>
              <p:cNvSpPr/>
              <p:nvPr/>
            </p:nvSpPr>
            <p:spPr>
              <a:xfrm>
                <a:off x="324167" y="91200"/>
                <a:ext cx="13960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855" name="Group"/>
              <p:cNvGrpSpPr/>
              <p:nvPr/>
            </p:nvGrpSpPr>
            <p:grpSpPr>
              <a:xfrm>
                <a:off x="0" y="0"/>
                <a:ext cx="771858" cy="1028582"/>
                <a:chOff x="0" y="0"/>
                <a:chExt cx="771857" cy="1028581"/>
              </a:xfrm>
            </p:grpSpPr>
            <p:sp>
              <p:nvSpPr>
                <p:cNvPr id="846" name="a"/>
                <p:cNvSpPr txBox="1"/>
                <p:nvPr/>
              </p:nvSpPr>
              <p:spPr>
                <a:xfrm>
                  <a:off x="269" y="20593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  <p:sp>
              <p:nvSpPr>
                <p:cNvPr id="847" name="b"/>
                <p:cNvSpPr txBox="1"/>
                <p:nvPr/>
              </p:nvSpPr>
              <p:spPr>
                <a:xfrm>
                  <a:off x="269" y="148350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  <p:sp>
              <p:nvSpPr>
                <p:cNvPr id="848" name="c"/>
                <p:cNvSpPr txBox="1"/>
                <p:nvPr/>
              </p:nvSpPr>
              <p:spPr>
                <a:xfrm>
                  <a:off x="269" y="276106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  <p:sp>
              <p:nvSpPr>
                <p:cNvPr id="849" name="Rounded Rectangle"/>
                <p:cNvSpPr/>
                <p:nvPr/>
              </p:nvSpPr>
              <p:spPr>
                <a:xfrm>
                  <a:off x="0" y="0"/>
                  <a:ext cx="279939" cy="576101"/>
                </a:xfrm>
                <a:prstGeom prst="roundRect">
                  <a:avLst>
                    <a:gd name="adj" fmla="val 2509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850" name="Table"/>
                <p:cNvGraphicFramePr/>
                <p:nvPr/>
              </p:nvGraphicFramePr>
              <p:xfrm>
                <a:off x="120919" y="332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D77A00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851" name="Table"/>
                <p:cNvGraphicFramePr/>
                <p:nvPr/>
              </p:nvGraphicFramePr>
              <p:xfrm>
                <a:off x="120919" y="1610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>
                              <a:hueOff val="-145836"/>
                              <a:satOff val="-20311"/>
                              <a:lumOff val="-24375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852" name="Table"/>
                <p:cNvGraphicFramePr/>
                <p:nvPr/>
              </p:nvGraphicFramePr>
              <p:xfrm>
                <a:off x="120919" y="2888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>
                              <a:hueOff val="-48331"/>
                              <a:satOff val="1035"/>
                              <a:lumOff val="-13785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853" name="Table"/>
                <p:cNvGraphicFramePr/>
                <p:nvPr/>
              </p:nvGraphicFramePr>
              <p:xfrm>
                <a:off x="120919" y="418981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854" name="d"/>
                <p:cNvSpPr txBox="1"/>
                <p:nvPr/>
              </p:nvSpPr>
              <p:spPr>
                <a:xfrm>
                  <a:off x="269" y="406281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</p:grpSp>
        <p:grpSp>
          <p:nvGrpSpPr>
            <p:cNvPr id="878" name="Group"/>
            <p:cNvGrpSpPr/>
            <p:nvPr/>
          </p:nvGrpSpPr>
          <p:grpSpPr>
            <a:xfrm>
              <a:off x="12700" y="2419739"/>
              <a:ext cx="1262548" cy="1028583"/>
              <a:chOff x="0" y="0"/>
              <a:chExt cx="1262547" cy="1028581"/>
            </a:xfrm>
          </p:grpSpPr>
          <p:grpSp>
            <p:nvGrpSpPr>
              <p:cNvPr id="866" name="Group"/>
              <p:cNvGrpSpPr/>
              <p:nvPr/>
            </p:nvGrpSpPr>
            <p:grpSpPr>
              <a:xfrm>
                <a:off x="490689" y="0"/>
                <a:ext cx="771859" cy="1028582"/>
                <a:chOff x="0" y="0"/>
                <a:chExt cx="771857" cy="1028581"/>
              </a:xfrm>
            </p:grpSpPr>
            <p:sp>
              <p:nvSpPr>
                <p:cNvPr id="857" name="a"/>
                <p:cNvSpPr txBox="1"/>
                <p:nvPr/>
              </p:nvSpPr>
              <p:spPr>
                <a:xfrm>
                  <a:off x="269" y="20593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  <p:sp>
              <p:nvSpPr>
                <p:cNvPr id="858" name="b"/>
                <p:cNvSpPr txBox="1"/>
                <p:nvPr/>
              </p:nvSpPr>
              <p:spPr>
                <a:xfrm>
                  <a:off x="269" y="148350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  <p:sp>
              <p:nvSpPr>
                <p:cNvPr id="859" name="c"/>
                <p:cNvSpPr txBox="1"/>
                <p:nvPr/>
              </p:nvSpPr>
              <p:spPr>
                <a:xfrm>
                  <a:off x="269" y="276106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  <p:sp>
              <p:nvSpPr>
                <p:cNvPr id="860" name="Rounded Rectangle"/>
                <p:cNvSpPr/>
                <p:nvPr/>
              </p:nvSpPr>
              <p:spPr>
                <a:xfrm>
                  <a:off x="0" y="0"/>
                  <a:ext cx="279939" cy="576101"/>
                </a:xfrm>
                <a:prstGeom prst="roundRect">
                  <a:avLst>
                    <a:gd name="adj" fmla="val 2509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861" name="Table"/>
                <p:cNvGraphicFramePr/>
                <p:nvPr/>
              </p:nvGraphicFramePr>
              <p:xfrm>
                <a:off x="120919" y="332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862" name="Table"/>
                <p:cNvGraphicFramePr/>
                <p:nvPr/>
              </p:nvGraphicFramePr>
              <p:xfrm>
                <a:off x="120919" y="1610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863" name="Table"/>
                <p:cNvGraphicFramePr/>
                <p:nvPr/>
              </p:nvGraphicFramePr>
              <p:xfrm>
                <a:off x="120919" y="2888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864" name="Table"/>
                <p:cNvGraphicFramePr/>
                <p:nvPr/>
              </p:nvGraphicFramePr>
              <p:xfrm>
                <a:off x="120919" y="418981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865" name="d"/>
                <p:cNvSpPr txBox="1"/>
                <p:nvPr/>
              </p:nvSpPr>
              <p:spPr>
                <a:xfrm>
                  <a:off x="269" y="406281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867" name="Line"/>
              <p:cNvSpPr/>
              <p:nvPr/>
            </p:nvSpPr>
            <p:spPr>
              <a:xfrm>
                <a:off x="324167" y="91200"/>
                <a:ext cx="13960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877" name="Group"/>
              <p:cNvGrpSpPr/>
              <p:nvPr/>
            </p:nvGrpSpPr>
            <p:grpSpPr>
              <a:xfrm>
                <a:off x="0" y="0"/>
                <a:ext cx="771858" cy="1028582"/>
                <a:chOff x="0" y="0"/>
                <a:chExt cx="771857" cy="1028581"/>
              </a:xfrm>
            </p:grpSpPr>
            <p:sp>
              <p:nvSpPr>
                <p:cNvPr id="868" name="a"/>
                <p:cNvSpPr txBox="1"/>
                <p:nvPr/>
              </p:nvSpPr>
              <p:spPr>
                <a:xfrm>
                  <a:off x="269" y="20593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  <p:sp>
              <p:nvSpPr>
                <p:cNvPr id="869" name="b"/>
                <p:cNvSpPr txBox="1"/>
                <p:nvPr/>
              </p:nvSpPr>
              <p:spPr>
                <a:xfrm>
                  <a:off x="269" y="148350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  <p:sp>
              <p:nvSpPr>
                <p:cNvPr id="870" name="c"/>
                <p:cNvSpPr txBox="1"/>
                <p:nvPr/>
              </p:nvSpPr>
              <p:spPr>
                <a:xfrm>
                  <a:off x="269" y="276106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  <p:sp>
              <p:nvSpPr>
                <p:cNvPr id="871" name="Rounded Rectangle"/>
                <p:cNvSpPr/>
                <p:nvPr/>
              </p:nvSpPr>
              <p:spPr>
                <a:xfrm>
                  <a:off x="0" y="0"/>
                  <a:ext cx="279939" cy="576101"/>
                </a:xfrm>
                <a:prstGeom prst="roundRect">
                  <a:avLst>
                    <a:gd name="adj" fmla="val 2509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872" name="Table"/>
                <p:cNvGraphicFramePr/>
                <p:nvPr/>
              </p:nvGraphicFramePr>
              <p:xfrm>
                <a:off x="120919" y="332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873" name="Table"/>
                <p:cNvGraphicFramePr/>
                <p:nvPr/>
              </p:nvGraphicFramePr>
              <p:xfrm>
                <a:off x="120919" y="1610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>
                              <a:hueOff val="-145836"/>
                              <a:satOff val="-20311"/>
                              <a:lumOff val="-24375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874" name="Table"/>
                <p:cNvGraphicFramePr/>
                <p:nvPr/>
              </p:nvGraphicFramePr>
              <p:xfrm>
                <a:off x="120919" y="2888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875" name="Table"/>
                <p:cNvGraphicFramePr/>
                <p:nvPr/>
              </p:nvGraphicFramePr>
              <p:xfrm>
                <a:off x="120919" y="418981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>
                              <a:hueOff val="-145836"/>
                              <a:satOff val="-20311"/>
                              <a:lumOff val="-24375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876" name="d"/>
                <p:cNvSpPr txBox="1"/>
                <p:nvPr/>
              </p:nvSpPr>
              <p:spPr>
                <a:xfrm>
                  <a:off x="269" y="406281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</p:grpSp>
        <p:grpSp>
          <p:nvGrpSpPr>
            <p:cNvPr id="900" name="Group"/>
            <p:cNvGrpSpPr/>
            <p:nvPr/>
          </p:nvGrpSpPr>
          <p:grpSpPr>
            <a:xfrm>
              <a:off x="12700" y="1714128"/>
              <a:ext cx="1262548" cy="1028583"/>
              <a:chOff x="0" y="0"/>
              <a:chExt cx="1262547" cy="1028581"/>
            </a:xfrm>
          </p:grpSpPr>
          <p:grpSp>
            <p:nvGrpSpPr>
              <p:cNvPr id="888" name="Group"/>
              <p:cNvGrpSpPr/>
              <p:nvPr/>
            </p:nvGrpSpPr>
            <p:grpSpPr>
              <a:xfrm>
                <a:off x="490689" y="0"/>
                <a:ext cx="771859" cy="1028582"/>
                <a:chOff x="0" y="0"/>
                <a:chExt cx="771857" cy="1028581"/>
              </a:xfrm>
            </p:grpSpPr>
            <p:sp>
              <p:nvSpPr>
                <p:cNvPr id="879" name="a"/>
                <p:cNvSpPr txBox="1"/>
                <p:nvPr/>
              </p:nvSpPr>
              <p:spPr>
                <a:xfrm>
                  <a:off x="269" y="20593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  <p:sp>
              <p:nvSpPr>
                <p:cNvPr id="880" name="b"/>
                <p:cNvSpPr txBox="1"/>
                <p:nvPr/>
              </p:nvSpPr>
              <p:spPr>
                <a:xfrm>
                  <a:off x="269" y="148350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  <p:sp>
              <p:nvSpPr>
                <p:cNvPr id="881" name="c"/>
                <p:cNvSpPr txBox="1"/>
                <p:nvPr/>
              </p:nvSpPr>
              <p:spPr>
                <a:xfrm>
                  <a:off x="269" y="276106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  <p:sp>
              <p:nvSpPr>
                <p:cNvPr id="882" name="Rounded Rectangle"/>
                <p:cNvSpPr/>
                <p:nvPr/>
              </p:nvSpPr>
              <p:spPr>
                <a:xfrm>
                  <a:off x="0" y="0"/>
                  <a:ext cx="279939" cy="576101"/>
                </a:xfrm>
                <a:prstGeom prst="roundRect">
                  <a:avLst>
                    <a:gd name="adj" fmla="val 2509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883" name="Table"/>
                <p:cNvGraphicFramePr/>
                <p:nvPr/>
              </p:nvGraphicFramePr>
              <p:xfrm>
                <a:off x="120919" y="332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884" name="Table"/>
                <p:cNvGraphicFramePr/>
                <p:nvPr/>
              </p:nvGraphicFramePr>
              <p:xfrm>
                <a:off x="120919" y="1610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885" name="Table"/>
                <p:cNvGraphicFramePr/>
                <p:nvPr/>
              </p:nvGraphicFramePr>
              <p:xfrm>
                <a:off x="120919" y="2888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886" name="Table"/>
                <p:cNvGraphicFramePr/>
                <p:nvPr/>
              </p:nvGraphicFramePr>
              <p:xfrm>
                <a:off x="120919" y="418981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887" name="d"/>
                <p:cNvSpPr txBox="1"/>
                <p:nvPr/>
              </p:nvSpPr>
              <p:spPr>
                <a:xfrm>
                  <a:off x="269" y="406281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889" name="Line"/>
              <p:cNvSpPr/>
              <p:nvPr/>
            </p:nvSpPr>
            <p:spPr>
              <a:xfrm>
                <a:off x="324167" y="91200"/>
                <a:ext cx="13960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899" name="Group"/>
              <p:cNvGrpSpPr/>
              <p:nvPr/>
            </p:nvGrpSpPr>
            <p:grpSpPr>
              <a:xfrm>
                <a:off x="0" y="0"/>
                <a:ext cx="771858" cy="1028582"/>
                <a:chOff x="0" y="0"/>
                <a:chExt cx="771857" cy="1028581"/>
              </a:xfrm>
            </p:grpSpPr>
            <p:sp>
              <p:nvSpPr>
                <p:cNvPr id="890" name="a"/>
                <p:cNvSpPr txBox="1"/>
                <p:nvPr/>
              </p:nvSpPr>
              <p:spPr>
                <a:xfrm>
                  <a:off x="269" y="20593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  <p:sp>
              <p:nvSpPr>
                <p:cNvPr id="891" name="b"/>
                <p:cNvSpPr txBox="1"/>
                <p:nvPr/>
              </p:nvSpPr>
              <p:spPr>
                <a:xfrm>
                  <a:off x="269" y="148350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  <p:sp>
              <p:nvSpPr>
                <p:cNvPr id="892" name="c"/>
                <p:cNvSpPr txBox="1"/>
                <p:nvPr/>
              </p:nvSpPr>
              <p:spPr>
                <a:xfrm>
                  <a:off x="269" y="276106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  <p:sp>
              <p:nvSpPr>
                <p:cNvPr id="893" name="Rounded Rectangle"/>
                <p:cNvSpPr/>
                <p:nvPr/>
              </p:nvSpPr>
              <p:spPr>
                <a:xfrm>
                  <a:off x="0" y="0"/>
                  <a:ext cx="279939" cy="576101"/>
                </a:xfrm>
                <a:prstGeom prst="roundRect">
                  <a:avLst>
                    <a:gd name="adj" fmla="val 2509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894" name="Table"/>
                <p:cNvGraphicFramePr/>
                <p:nvPr/>
              </p:nvGraphicFramePr>
              <p:xfrm>
                <a:off x="120919" y="332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895" name="Table"/>
                <p:cNvGraphicFramePr/>
                <p:nvPr/>
              </p:nvGraphicFramePr>
              <p:xfrm>
                <a:off x="120919" y="1610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896" name="Table"/>
                <p:cNvGraphicFramePr/>
                <p:nvPr/>
              </p:nvGraphicFramePr>
              <p:xfrm>
                <a:off x="120919" y="2888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897" name="Table"/>
                <p:cNvGraphicFramePr/>
                <p:nvPr/>
              </p:nvGraphicFramePr>
              <p:xfrm>
                <a:off x="120919" y="418981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898" name="d"/>
                <p:cNvSpPr txBox="1"/>
                <p:nvPr/>
              </p:nvSpPr>
              <p:spPr>
                <a:xfrm>
                  <a:off x="269" y="406281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</p:grpSp>
      </p:grpSp>
      <p:sp>
        <p:nvSpPr>
          <p:cNvPr id="902" name="Map functions apply a function iteratively to each element of a list or vector."/>
          <p:cNvSpPr txBox="1"/>
          <p:nvPr/>
        </p:nvSpPr>
        <p:spPr>
          <a:xfrm>
            <a:off x="323328" y="1890809"/>
            <a:ext cx="414039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Map functions apply a function iteratively to each element of a list or vector.</a:t>
            </a:r>
          </a:p>
        </p:txBody>
      </p:sp>
      <p:sp>
        <p:nvSpPr>
          <p:cNvPr id="903" name="RStudio® is a trademark of RStudio, Inc.  •  CC BY RStudio •  info@rstudio.com  •  844-448-1212 • rstudio.com •  Learn more at purrr.tidyverse.org •  purrr  0.2.3 •   Updated: 2017-09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5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6" invalidUrl="" action="" tgtFrame="" tooltip="" history="1" highlightClick="0" endSnd="0"/>
              </a:rPr>
              <a:t>purrr.tidyverse.org</a:t>
            </a:r>
            <a:r>
              <a:t> •  purrr  0.2.3 •   Updated: 2017-09</a:t>
            </a:r>
          </a:p>
        </p:txBody>
      </p:sp>
      <p:pic>
        <p:nvPicPr>
          <p:cNvPr id="904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905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06" name="Reduce Lists"/>
          <p:cNvSpPr txBox="1"/>
          <p:nvPr/>
        </p:nvSpPr>
        <p:spPr>
          <a:xfrm>
            <a:off x="4787900" y="7911951"/>
            <a:ext cx="167735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Reduce Lists</a:t>
            </a:r>
          </a:p>
        </p:txBody>
      </p:sp>
      <p:sp>
        <p:nvSpPr>
          <p:cNvPr id="907" name="Work with Lists"/>
          <p:cNvSpPr txBox="1"/>
          <p:nvPr/>
        </p:nvSpPr>
        <p:spPr>
          <a:xfrm>
            <a:off x="4791188" y="1492021"/>
            <a:ext cx="203644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Work with Lists</a:t>
            </a:r>
          </a:p>
        </p:txBody>
      </p:sp>
      <p:sp>
        <p:nvSpPr>
          <p:cNvPr id="908" name="Line"/>
          <p:cNvSpPr/>
          <p:nvPr/>
        </p:nvSpPr>
        <p:spPr>
          <a:xfrm>
            <a:off x="4814439" y="1530350"/>
            <a:ext cx="7443221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09" name="Line"/>
          <p:cNvSpPr/>
          <p:nvPr/>
        </p:nvSpPr>
        <p:spPr>
          <a:xfrm>
            <a:off x="4813300" y="7952632"/>
            <a:ext cx="4356100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10" name="Apply functions with purrr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Apply functions with purrr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pic>
        <p:nvPicPr>
          <p:cNvPr id="911" name="purrr.png" descr="purrr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321683" y="213637"/>
            <a:ext cx="1358901" cy="1575216"/>
          </a:xfrm>
          <a:prstGeom prst="rect">
            <a:avLst/>
          </a:prstGeom>
          <a:ln w="12700">
            <a:miter lim="400000"/>
          </a:ln>
        </p:spPr>
      </p:pic>
      <p:sp>
        <p:nvSpPr>
          <p:cNvPr id="912" name="Modify function behavior"/>
          <p:cNvSpPr txBox="1"/>
          <p:nvPr/>
        </p:nvSpPr>
        <p:spPr>
          <a:xfrm>
            <a:off x="9414734" y="7911951"/>
            <a:ext cx="33496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Modify function behavior</a:t>
            </a:r>
          </a:p>
        </p:txBody>
      </p:sp>
      <p:sp>
        <p:nvSpPr>
          <p:cNvPr id="913" name="Line"/>
          <p:cNvSpPr/>
          <p:nvPr/>
        </p:nvSpPr>
        <p:spPr>
          <a:xfrm>
            <a:off x="9440134" y="7952632"/>
            <a:ext cx="422910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931" name="Group"/>
          <p:cNvGrpSpPr/>
          <p:nvPr/>
        </p:nvGrpSpPr>
        <p:grpSpPr>
          <a:xfrm>
            <a:off x="4798935" y="3927499"/>
            <a:ext cx="1254459" cy="1028583"/>
            <a:chOff x="0" y="0"/>
            <a:chExt cx="1254457" cy="1028581"/>
          </a:xfrm>
        </p:grpSpPr>
        <p:sp>
          <p:nvSpPr>
            <p:cNvPr id="914" name="Rounded Rectangle"/>
            <p:cNvSpPr/>
            <p:nvPr/>
          </p:nvSpPr>
          <p:spPr>
            <a:xfrm>
              <a:off x="0" y="0"/>
              <a:ext cx="279939" cy="5761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915" name="Table"/>
            <p:cNvGraphicFramePr/>
            <p:nvPr/>
          </p:nvGraphicFramePr>
          <p:xfrm>
            <a:off x="120919" y="33293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916" name="a"/>
            <p:cNvSpPr txBox="1"/>
            <p:nvPr/>
          </p:nvSpPr>
          <p:spPr>
            <a:xfrm>
              <a:off x="269" y="20593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a</a:t>
              </a:r>
            </a:p>
          </p:txBody>
        </p:sp>
        <p:graphicFrame>
          <p:nvGraphicFramePr>
            <p:cNvPr id="917" name="Table"/>
            <p:cNvGraphicFramePr/>
            <p:nvPr/>
          </p:nvGraphicFramePr>
          <p:xfrm>
            <a:off x="120919" y="161050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918" name="b"/>
            <p:cNvSpPr txBox="1"/>
            <p:nvPr/>
          </p:nvSpPr>
          <p:spPr>
            <a:xfrm>
              <a:off x="269" y="14835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b</a:t>
              </a:r>
            </a:p>
          </p:txBody>
        </p:sp>
        <p:graphicFrame>
          <p:nvGraphicFramePr>
            <p:cNvPr id="919" name="Table"/>
            <p:cNvGraphicFramePr/>
            <p:nvPr/>
          </p:nvGraphicFramePr>
          <p:xfrm>
            <a:off x="120919" y="288806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3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920" name="c"/>
            <p:cNvSpPr txBox="1"/>
            <p:nvPr/>
          </p:nvSpPr>
          <p:spPr>
            <a:xfrm>
              <a:off x="269" y="276106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921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922" name="Rounded Rectangle"/>
            <p:cNvSpPr/>
            <p:nvPr/>
          </p:nvSpPr>
          <p:spPr>
            <a:xfrm>
              <a:off x="482600" y="0"/>
              <a:ext cx="279939" cy="2967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925" name="Group"/>
            <p:cNvGrpSpPr/>
            <p:nvPr/>
          </p:nvGrpSpPr>
          <p:grpSpPr>
            <a:xfrm>
              <a:off x="482869" y="20593"/>
              <a:ext cx="771589" cy="622301"/>
              <a:chOff x="0" y="12700"/>
              <a:chExt cx="771588" cy="622299"/>
            </a:xfrm>
          </p:grpSpPr>
          <p:graphicFrame>
            <p:nvGraphicFramePr>
              <p:cNvPr id="923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>
                            <a:hueOff val="-145836"/>
                            <a:satOff val="-20311"/>
                            <a:lumOff val="-2437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924" name="a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928" name="Group"/>
            <p:cNvGrpSpPr/>
            <p:nvPr/>
          </p:nvGrpSpPr>
          <p:grpSpPr>
            <a:xfrm>
              <a:off x="482869" y="148350"/>
              <a:ext cx="771589" cy="622301"/>
              <a:chOff x="0" y="12700"/>
              <a:chExt cx="771588" cy="622299"/>
            </a:xfrm>
          </p:grpSpPr>
          <p:graphicFrame>
            <p:nvGraphicFramePr>
              <p:cNvPr id="926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>
                            <a:hueOff val="-145836"/>
                            <a:satOff val="-20311"/>
                            <a:lumOff val="-2437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927" name="b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aphicFrame>
          <p:nvGraphicFramePr>
            <p:cNvPr id="929" name="Table"/>
            <p:cNvGraphicFramePr/>
            <p:nvPr/>
          </p:nvGraphicFramePr>
          <p:xfrm>
            <a:off x="120919" y="418981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930" name="d"/>
            <p:cNvSpPr txBox="1"/>
            <p:nvPr/>
          </p:nvSpPr>
          <p:spPr>
            <a:xfrm>
              <a:off x="269" y="406281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d</a:t>
              </a:r>
            </a:p>
          </p:txBody>
        </p:sp>
      </p:grpSp>
      <p:sp>
        <p:nvSpPr>
          <p:cNvPr id="932" name="FILTER LISTS"/>
          <p:cNvSpPr txBox="1"/>
          <p:nvPr/>
        </p:nvSpPr>
        <p:spPr>
          <a:xfrm>
            <a:off x="4798935" y="1930827"/>
            <a:ext cx="88879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FILTER LISTS</a:t>
            </a:r>
          </a:p>
        </p:txBody>
      </p:sp>
      <p:grpSp>
        <p:nvGrpSpPr>
          <p:cNvPr id="953" name="Group"/>
          <p:cNvGrpSpPr/>
          <p:nvPr/>
        </p:nvGrpSpPr>
        <p:grpSpPr>
          <a:xfrm>
            <a:off x="4798935" y="2212999"/>
            <a:ext cx="1254459" cy="898408"/>
            <a:chOff x="0" y="0"/>
            <a:chExt cx="1254457" cy="898406"/>
          </a:xfrm>
        </p:grpSpPr>
        <p:grpSp>
          <p:nvGrpSpPr>
            <p:cNvPr id="943" name="Group"/>
            <p:cNvGrpSpPr/>
            <p:nvPr/>
          </p:nvGrpSpPr>
          <p:grpSpPr>
            <a:xfrm>
              <a:off x="0" y="0"/>
              <a:ext cx="771858" cy="898407"/>
              <a:chOff x="0" y="0"/>
              <a:chExt cx="771857" cy="898406"/>
            </a:xfrm>
          </p:grpSpPr>
          <p:sp>
            <p:nvSpPr>
              <p:cNvPr id="933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936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934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>
                              <a:hueOff val="-145836"/>
                              <a:satOff val="-20311"/>
                              <a:lumOff val="-24375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935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939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937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938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942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940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>
                              <a:hueOff val="-145836"/>
                              <a:satOff val="-20311"/>
                              <a:lumOff val="-24375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941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944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952" name="Group"/>
            <p:cNvGrpSpPr/>
            <p:nvPr/>
          </p:nvGrpSpPr>
          <p:grpSpPr>
            <a:xfrm>
              <a:off x="482600" y="0"/>
              <a:ext cx="771858" cy="770651"/>
              <a:chOff x="0" y="0"/>
              <a:chExt cx="771857" cy="770650"/>
            </a:xfrm>
          </p:grpSpPr>
          <p:sp>
            <p:nvSpPr>
              <p:cNvPr id="945" name="Rounded Rectangle"/>
              <p:cNvSpPr/>
              <p:nvPr/>
            </p:nvSpPr>
            <p:spPr>
              <a:xfrm>
                <a:off x="0" y="0"/>
                <a:ext cx="279939" cy="2967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948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946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>
                              <a:hueOff val="-145836"/>
                              <a:satOff val="-20311"/>
                              <a:lumOff val="-24375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947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951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949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>
                              <a:hueOff val="-145836"/>
                              <a:satOff val="-20311"/>
                              <a:lumOff val="-24375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950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</p:grpSp>
      <p:grpSp>
        <p:nvGrpSpPr>
          <p:cNvPr id="971" name="Group"/>
          <p:cNvGrpSpPr/>
          <p:nvPr/>
        </p:nvGrpSpPr>
        <p:grpSpPr>
          <a:xfrm>
            <a:off x="4798935" y="2790849"/>
            <a:ext cx="1254459" cy="898408"/>
            <a:chOff x="0" y="0"/>
            <a:chExt cx="1254457" cy="898406"/>
          </a:xfrm>
        </p:grpSpPr>
        <p:grpSp>
          <p:nvGrpSpPr>
            <p:cNvPr id="964" name="Group"/>
            <p:cNvGrpSpPr/>
            <p:nvPr/>
          </p:nvGrpSpPr>
          <p:grpSpPr>
            <a:xfrm>
              <a:off x="0" y="0"/>
              <a:ext cx="771858" cy="898407"/>
              <a:chOff x="0" y="0"/>
              <a:chExt cx="771857" cy="898406"/>
            </a:xfrm>
          </p:grpSpPr>
          <p:sp>
            <p:nvSpPr>
              <p:cNvPr id="954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957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955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>
                              <a:hueOff val="-145836"/>
                              <a:satOff val="-20311"/>
                              <a:lumOff val="-24375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956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960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958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959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963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961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>
                              <a:hueOff val="-145836"/>
                              <a:satOff val="-20311"/>
                              <a:lumOff val="-24375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962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965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970" name="Group"/>
            <p:cNvGrpSpPr/>
            <p:nvPr/>
          </p:nvGrpSpPr>
          <p:grpSpPr>
            <a:xfrm>
              <a:off x="482600" y="0"/>
              <a:ext cx="771858" cy="642894"/>
              <a:chOff x="0" y="0"/>
              <a:chExt cx="771857" cy="642893"/>
            </a:xfrm>
          </p:grpSpPr>
          <p:sp>
            <p:nvSpPr>
              <p:cNvPr id="966" name="Rounded Rectangle"/>
              <p:cNvSpPr/>
              <p:nvPr/>
            </p:nvSpPr>
            <p:spPr>
              <a:xfrm>
                <a:off x="0" y="0"/>
                <a:ext cx="279939" cy="182401"/>
              </a:xfrm>
              <a:prstGeom prst="roundRect">
                <a:avLst>
                  <a:gd name="adj" fmla="val 38507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969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967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968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</p:grpSp>
      </p:grpSp>
      <p:sp>
        <p:nvSpPr>
          <p:cNvPr id="972" name="keep(.x, .p, …) Select elements with logical test. keep(x, is.character)…"/>
          <p:cNvSpPr txBox="1"/>
          <p:nvPr/>
        </p:nvSpPr>
        <p:spPr>
          <a:xfrm>
            <a:off x="5775638" y="2185816"/>
            <a:ext cx="1677671" cy="2518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keep</a:t>
            </a:r>
            <a:r>
              <a:t>(.x, .p, …) Select elements with logical test. </a:t>
            </a:r>
            <a:r>
              <a:rPr i="1"/>
              <a:t>keep(x, is.character)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discard</a:t>
            </a:r>
            <a:r>
              <a:t>(.x, .p, …) Drop elements with logical test. </a:t>
            </a:r>
            <a:br/>
            <a:r>
              <a:rPr i="1"/>
              <a:t>discard(x, is.character)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compact</a:t>
            </a:r>
            <a:r>
              <a:t>(.x, .p = identity)</a:t>
            </a:r>
            <a:br/>
            <a:r>
              <a:t>Drop empty elements.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compact(x)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head_while</a:t>
            </a:r>
            <a:r>
              <a:t>(.x, .p, …) Return head elements  until one does not pass. Also </a:t>
            </a:r>
            <a:r>
              <a:rPr b="1"/>
              <a:t>tail_while</a:t>
            </a:r>
            <a:r>
              <a:t>. </a:t>
            </a:r>
            <a:r>
              <a:rPr i="1"/>
              <a:t>head_while(x, is.character)</a:t>
            </a:r>
          </a:p>
        </p:txBody>
      </p:sp>
      <p:grpSp>
        <p:nvGrpSpPr>
          <p:cNvPr id="990" name="Group"/>
          <p:cNvGrpSpPr/>
          <p:nvPr/>
        </p:nvGrpSpPr>
        <p:grpSpPr>
          <a:xfrm>
            <a:off x="4798935" y="3378224"/>
            <a:ext cx="1254459" cy="770651"/>
            <a:chOff x="0" y="0"/>
            <a:chExt cx="1254457" cy="770650"/>
          </a:xfrm>
        </p:grpSpPr>
        <p:grpSp>
          <p:nvGrpSpPr>
            <p:cNvPr id="983" name="Group"/>
            <p:cNvGrpSpPr/>
            <p:nvPr/>
          </p:nvGrpSpPr>
          <p:grpSpPr>
            <a:xfrm>
              <a:off x="0" y="0"/>
              <a:ext cx="771858" cy="770651"/>
              <a:chOff x="0" y="0"/>
              <a:chExt cx="771857" cy="770650"/>
            </a:xfrm>
          </p:grpSpPr>
          <p:sp>
            <p:nvSpPr>
              <p:cNvPr id="973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976" name="Group"/>
              <p:cNvGrpSpPr/>
              <p:nvPr/>
            </p:nvGrpSpPr>
            <p:grpSpPr>
              <a:xfrm>
                <a:off x="269" y="20593"/>
                <a:ext cx="241301" cy="139701"/>
                <a:chOff x="0" y="12700"/>
                <a:chExt cx="241300" cy="139700"/>
              </a:xfrm>
            </p:grpSpPr>
            <p:sp>
              <p:nvSpPr>
                <p:cNvPr id="974" name="NULL"/>
                <p:cNvSpPr txBox="1"/>
                <p:nvPr/>
              </p:nvSpPr>
              <p:spPr>
                <a:xfrm>
                  <a:off x="114300" y="19049"/>
                  <a:ext cx="127000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400"/>
                  </a:lvl1pPr>
                </a:lstStyle>
                <a:p>
                  <a:pPr/>
                  <a:r>
                    <a:t>NULL</a:t>
                  </a:r>
                </a:p>
              </p:txBody>
            </p:sp>
            <p:sp>
              <p:nvSpPr>
                <p:cNvPr id="975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979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977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978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982" name="Group"/>
              <p:cNvGrpSpPr/>
              <p:nvPr/>
            </p:nvGrpSpPr>
            <p:grpSpPr>
              <a:xfrm>
                <a:off x="269" y="276106"/>
                <a:ext cx="241301" cy="139701"/>
                <a:chOff x="0" y="12700"/>
                <a:chExt cx="241300" cy="139700"/>
              </a:xfrm>
            </p:grpSpPr>
            <p:sp>
              <p:nvSpPr>
                <p:cNvPr id="980" name="NULL"/>
                <p:cNvSpPr txBox="1"/>
                <p:nvPr/>
              </p:nvSpPr>
              <p:spPr>
                <a:xfrm>
                  <a:off x="114300" y="19049"/>
                  <a:ext cx="127000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400"/>
                  </a:lvl1pPr>
                </a:lstStyle>
                <a:p>
                  <a:pPr/>
                  <a:r>
                    <a:t>NULL</a:t>
                  </a:r>
                </a:p>
              </p:txBody>
            </p:sp>
            <p:sp>
              <p:nvSpPr>
                <p:cNvPr id="981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984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989" name="Group"/>
            <p:cNvGrpSpPr/>
            <p:nvPr/>
          </p:nvGrpSpPr>
          <p:grpSpPr>
            <a:xfrm>
              <a:off x="482600" y="0"/>
              <a:ext cx="771858" cy="642894"/>
              <a:chOff x="0" y="0"/>
              <a:chExt cx="771857" cy="642893"/>
            </a:xfrm>
          </p:grpSpPr>
          <p:sp>
            <p:nvSpPr>
              <p:cNvPr id="985" name="Rounded Rectangle"/>
              <p:cNvSpPr/>
              <p:nvPr/>
            </p:nvSpPr>
            <p:spPr>
              <a:xfrm>
                <a:off x="0" y="0"/>
                <a:ext cx="279939" cy="182401"/>
              </a:xfrm>
              <a:prstGeom prst="roundRect">
                <a:avLst>
                  <a:gd name="adj" fmla="val 38507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988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986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987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</p:grpSp>
      </p:grpSp>
      <p:sp>
        <p:nvSpPr>
          <p:cNvPr id="991" name="WORK WITH LISTS"/>
          <p:cNvSpPr txBox="1"/>
          <p:nvPr/>
        </p:nvSpPr>
        <p:spPr>
          <a:xfrm>
            <a:off x="4796404" y="4832225"/>
            <a:ext cx="124358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WORK WITH LISTS</a:t>
            </a:r>
          </a:p>
        </p:txBody>
      </p:sp>
      <p:sp>
        <p:nvSpPr>
          <p:cNvPr id="992" name="array_tree(array, margin = NULL) Turn array into list. Also array_branch. array_tree(x, margin = 3)…"/>
          <p:cNvSpPr txBox="1"/>
          <p:nvPr/>
        </p:nvSpPr>
        <p:spPr>
          <a:xfrm>
            <a:off x="5775638" y="5063784"/>
            <a:ext cx="1676401" cy="2755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array_tree</a:t>
            </a:r>
            <a:r>
              <a:t>(array, margin = NULL) Turn array into list. Also </a:t>
            </a:r>
            <a:r>
              <a:rPr b="1"/>
              <a:t>array_branch</a:t>
            </a:r>
            <a:r>
              <a:t>. </a:t>
            </a:r>
            <a:r>
              <a:rPr i="1"/>
              <a:t>array_tree(x, margin = 3)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cross2</a:t>
            </a:r>
            <a:r>
              <a:t>(.x, .y, .filter = NULL) All combinations of .x and .y. Also </a:t>
            </a:r>
            <a:r>
              <a:rPr b="1"/>
              <a:t>cross</a:t>
            </a:r>
            <a:r>
              <a:t>, </a:t>
            </a:r>
            <a:r>
              <a:rPr b="1"/>
              <a:t>cross3</a:t>
            </a:r>
            <a:r>
              <a:t>, </a:t>
            </a:r>
            <a:r>
              <a:rPr b="1"/>
              <a:t>cross_df</a:t>
            </a:r>
            <a:r>
              <a:t>. </a:t>
            </a:r>
            <a:r>
              <a:rPr i="1"/>
              <a:t>cross2(1:3, 4:6)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set_names</a:t>
            </a:r>
            <a:r>
              <a:t>(x, nm = x) Set the names of a vector/list. </a:t>
            </a:r>
            <a:r>
              <a:rPr i="1"/>
              <a:t>set_names(x, c("p", "q", "r"))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as_vector</a:t>
            </a:r>
            <a:r>
              <a:t>(.x, .type = NULL) Collapse a list into a vector. Also </a:t>
            </a:r>
            <a:r>
              <a:rPr b="1"/>
              <a:t>simplify</a:t>
            </a:r>
            <a:r>
              <a:t>,</a:t>
            </a:r>
            <a:r>
              <a:rPr b="1"/>
              <a:t> simplify_all</a:t>
            </a:r>
            <a:r>
              <a:t>. </a:t>
            </a:r>
            <a:r>
              <a:rPr i="1"/>
              <a:t>as_vector(x, "integer")</a:t>
            </a:r>
          </a:p>
        </p:txBody>
      </p:sp>
      <p:grpSp>
        <p:nvGrpSpPr>
          <p:cNvPr id="1009" name="Group"/>
          <p:cNvGrpSpPr/>
          <p:nvPr/>
        </p:nvGrpSpPr>
        <p:grpSpPr>
          <a:xfrm>
            <a:off x="4821804" y="5108555"/>
            <a:ext cx="827431" cy="810261"/>
            <a:chOff x="25400" y="0"/>
            <a:chExt cx="827430" cy="810260"/>
          </a:xfrm>
        </p:grpSpPr>
        <p:grpSp>
          <p:nvGrpSpPr>
            <p:cNvPr id="1003" name="Group"/>
            <p:cNvGrpSpPr/>
            <p:nvPr/>
          </p:nvGrpSpPr>
          <p:grpSpPr>
            <a:xfrm>
              <a:off x="560191" y="0"/>
              <a:ext cx="292640" cy="411001"/>
              <a:chOff x="0" y="0"/>
              <a:chExt cx="292638" cy="411000"/>
            </a:xfrm>
          </p:grpSpPr>
          <p:sp>
            <p:nvSpPr>
              <p:cNvPr id="993" name="Rounded Rectangle"/>
              <p:cNvSpPr/>
              <p:nvPr/>
            </p:nvSpPr>
            <p:spPr>
              <a:xfrm>
                <a:off x="0" y="0"/>
                <a:ext cx="292639" cy="411001"/>
              </a:xfrm>
              <a:prstGeom prst="roundRect">
                <a:avLst>
                  <a:gd name="adj" fmla="val 19662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94" name="Square"/>
              <p:cNvSpPr/>
              <p:nvPr/>
            </p:nvSpPr>
            <p:spPr>
              <a:xfrm>
                <a:off x="63769" y="167778"/>
                <a:ext cx="76201" cy="76201"/>
              </a:xfrm>
              <a:prstGeom prst="rect">
                <a:avLst/>
              </a:prstGeom>
              <a:solidFill>
                <a:schemeClr val="accent3">
                  <a:hueOff val="-48331"/>
                  <a:satOff val="1035"/>
                  <a:lumOff val="-1378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95" name="Square"/>
              <p:cNvSpPr/>
              <p:nvPr/>
            </p:nvSpPr>
            <p:spPr>
              <a:xfrm>
                <a:off x="155868" y="167021"/>
                <a:ext cx="76201" cy="76201"/>
              </a:xfrm>
              <a:prstGeom prst="rect">
                <a:avLst/>
              </a:prstGeom>
              <a:solidFill>
                <a:schemeClr val="accent3">
                  <a:hueOff val="-48331"/>
                  <a:satOff val="1035"/>
                  <a:lumOff val="-1378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96" name="Square"/>
              <p:cNvSpPr/>
              <p:nvPr/>
            </p:nvSpPr>
            <p:spPr>
              <a:xfrm>
                <a:off x="63769" y="295535"/>
                <a:ext cx="76201" cy="76201"/>
              </a:xfrm>
              <a:prstGeom prst="rect">
                <a:avLst/>
              </a:prstGeom>
              <a:solidFill>
                <a:schemeClr val="accent3">
                  <a:hueOff val="-145836"/>
                  <a:satOff val="-20311"/>
                  <a:lumOff val="-243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97" name="Square"/>
              <p:cNvSpPr/>
              <p:nvPr/>
            </p:nvSpPr>
            <p:spPr>
              <a:xfrm>
                <a:off x="63769" y="40400"/>
                <a:ext cx="76201" cy="7620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98" name="Square"/>
              <p:cNvSpPr/>
              <p:nvPr/>
            </p:nvSpPr>
            <p:spPr>
              <a:xfrm>
                <a:off x="155868" y="39644"/>
                <a:ext cx="76201" cy="7620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99" name="Square"/>
              <p:cNvSpPr/>
              <p:nvPr/>
            </p:nvSpPr>
            <p:spPr>
              <a:xfrm>
                <a:off x="155868" y="295535"/>
                <a:ext cx="76201" cy="76201"/>
              </a:xfrm>
              <a:prstGeom prst="rect">
                <a:avLst/>
              </a:prstGeom>
              <a:solidFill>
                <a:schemeClr val="accent3">
                  <a:hueOff val="-145836"/>
                  <a:satOff val="-20311"/>
                  <a:lumOff val="-243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00" name="Rounded Rectangle"/>
              <p:cNvSpPr/>
              <p:nvPr/>
            </p:nvSpPr>
            <p:spPr>
              <a:xfrm>
                <a:off x="20784" y="222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01" name="Rounded Rectangle"/>
              <p:cNvSpPr/>
              <p:nvPr/>
            </p:nvSpPr>
            <p:spPr>
              <a:xfrm>
                <a:off x="20784" y="1492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02" name="Rounded Rectangle"/>
              <p:cNvSpPr/>
              <p:nvPr/>
            </p:nvSpPr>
            <p:spPr>
              <a:xfrm>
                <a:off x="20784" y="2762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007" name="Group"/>
            <p:cNvGrpSpPr/>
            <p:nvPr/>
          </p:nvGrpSpPr>
          <p:grpSpPr>
            <a:xfrm>
              <a:off x="25400" y="70485"/>
              <a:ext cx="768414" cy="739776"/>
              <a:chOff x="25400" y="25400"/>
              <a:chExt cx="768413" cy="739775"/>
            </a:xfrm>
          </p:grpSpPr>
          <p:graphicFrame>
            <p:nvGraphicFramePr>
              <p:cNvPr id="1004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005" name="Table"/>
              <p:cNvGraphicFramePr/>
              <p:nvPr/>
            </p:nvGraphicFramePr>
            <p:xfrm>
              <a:off x="81366" y="889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006" name="Table"/>
              <p:cNvGraphicFramePr/>
              <p:nvPr/>
            </p:nvGraphicFramePr>
            <p:xfrm>
              <a:off x="142875" y="155575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>
                            <a:hueOff val="-145836"/>
                            <a:satOff val="-20311"/>
                            <a:lumOff val="-24375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>
                            <a:hueOff val="-145836"/>
                            <a:satOff val="-20311"/>
                            <a:lumOff val="-2437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1008" name="Line"/>
            <p:cNvSpPr/>
            <p:nvPr/>
          </p:nvSpPr>
          <p:spPr>
            <a:xfrm>
              <a:off x="389907" y="192722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1033" name="Group"/>
          <p:cNvGrpSpPr/>
          <p:nvPr/>
        </p:nvGrpSpPr>
        <p:grpSpPr>
          <a:xfrm>
            <a:off x="4796404" y="6512328"/>
            <a:ext cx="1254459" cy="901821"/>
            <a:chOff x="0" y="0"/>
            <a:chExt cx="1254457" cy="901819"/>
          </a:xfrm>
        </p:grpSpPr>
        <p:grpSp>
          <p:nvGrpSpPr>
            <p:cNvPr id="1020" name="Group"/>
            <p:cNvGrpSpPr/>
            <p:nvPr/>
          </p:nvGrpSpPr>
          <p:grpSpPr>
            <a:xfrm>
              <a:off x="482600" y="0"/>
              <a:ext cx="771858" cy="898407"/>
              <a:chOff x="0" y="0"/>
              <a:chExt cx="771857" cy="898406"/>
            </a:xfrm>
          </p:grpSpPr>
          <p:sp>
            <p:nvSpPr>
              <p:cNvPr id="1010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1013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1011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>
                              <a:hueOff val="-145836"/>
                              <a:satOff val="-20311"/>
                              <a:lumOff val="-24375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012" name="p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p</a:t>
                  </a:r>
                </a:p>
              </p:txBody>
            </p:sp>
          </p:grpSp>
          <p:grpSp>
            <p:nvGrpSpPr>
              <p:cNvPr id="1016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1014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>
                              <a:hueOff val="-145836"/>
                              <a:satOff val="-20311"/>
                              <a:lumOff val="-24375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015" name="q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q</a:t>
                  </a:r>
                </a:p>
              </p:txBody>
            </p:sp>
          </p:grpSp>
          <p:grpSp>
            <p:nvGrpSpPr>
              <p:cNvPr id="1019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1017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>
                              <a:hueOff val="-145836"/>
                              <a:satOff val="-20311"/>
                              <a:lumOff val="-24375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018" name="r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r</a:t>
                  </a:r>
                </a:p>
              </p:txBody>
            </p:sp>
          </p:grpSp>
        </p:grpSp>
        <p:grpSp>
          <p:nvGrpSpPr>
            <p:cNvPr id="1031" name="Group"/>
            <p:cNvGrpSpPr/>
            <p:nvPr/>
          </p:nvGrpSpPr>
          <p:grpSpPr>
            <a:xfrm>
              <a:off x="0" y="3412"/>
              <a:ext cx="771858" cy="898408"/>
              <a:chOff x="0" y="0"/>
              <a:chExt cx="771857" cy="898406"/>
            </a:xfrm>
          </p:grpSpPr>
          <p:sp>
            <p:nvSpPr>
              <p:cNvPr id="1021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1024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1022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>
                              <a:hueOff val="-145836"/>
                              <a:satOff val="-20311"/>
                              <a:lumOff val="-24375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023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1027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1025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>
                              <a:hueOff val="-145836"/>
                              <a:satOff val="-20311"/>
                              <a:lumOff val="-24375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026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1030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1028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>
                              <a:hueOff val="-145836"/>
                              <a:satOff val="-20311"/>
                              <a:lumOff val="-24375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029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1032" name="Line"/>
            <p:cNvSpPr/>
            <p:nvPr/>
          </p:nvSpPr>
          <p:spPr>
            <a:xfrm>
              <a:off x="311466" y="94613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1052" name="Group"/>
          <p:cNvGrpSpPr/>
          <p:nvPr/>
        </p:nvGrpSpPr>
        <p:grpSpPr>
          <a:xfrm>
            <a:off x="4821804" y="5802666"/>
            <a:ext cx="883029" cy="647701"/>
            <a:chOff x="25400" y="0"/>
            <a:chExt cx="883027" cy="647700"/>
          </a:xfrm>
        </p:grpSpPr>
        <p:sp>
          <p:nvSpPr>
            <p:cNvPr id="1034" name="Line"/>
            <p:cNvSpPr/>
            <p:nvPr/>
          </p:nvSpPr>
          <p:spPr>
            <a:xfrm>
              <a:off x="400836" y="99302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1048" name="Group"/>
            <p:cNvGrpSpPr/>
            <p:nvPr/>
          </p:nvGrpSpPr>
          <p:grpSpPr>
            <a:xfrm>
              <a:off x="560191" y="9337"/>
              <a:ext cx="292640" cy="550701"/>
              <a:chOff x="0" y="0"/>
              <a:chExt cx="292638" cy="550700"/>
            </a:xfrm>
          </p:grpSpPr>
          <p:sp>
            <p:nvSpPr>
              <p:cNvPr id="1035" name="Rounded Rectangle"/>
              <p:cNvSpPr/>
              <p:nvPr/>
            </p:nvSpPr>
            <p:spPr>
              <a:xfrm>
                <a:off x="0" y="0"/>
                <a:ext cx="292639" cy="550701"/>
              </a:xfrm>
              <a:prstGeom prst="roundRect">
                <a:avLst>
                  <a:gd name="adj" fmla="val 19662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36" name="Square"/>
              <p:cNvSpPr/>
              <p:nvPr/>
            </p:nvSpPr>
            <p:spPr>
              <a:xfrm>
                <a:off x="63769" y="180478"/>
                <a:ext cx="76201" cy="7620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37" name="Square"/>
              <p:cNvSpPr/>
              <p:nvPr/>
            </p:nvSpPr>
            <p:spPr>
              <a:xfrm>
                <a:off x="155868" y="179721"/>
                <a:ext cx="76201" cy="762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38" name="Square"/>
              <p:cNvSpPr/>
              <p:nvPr/>
            </p:nvSpPr>
            <p:spPr>
              <a:xfrm>
                <a:off x="63769" y="308235"/>
                <a:ext cx="76201" cy="76201"/>
              </a:xfrm>
              <a:prstGeom prst="rect">
                <a:avLst/>
              </a:prstGeom>
              <a:solidFill>
                <a:schemeClr val="accent3">
                  <a:hueOff val="-48331"/>
                  <a:satOff val="1035"/>
                  <a:lumOff val="-1378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39" name="Square"/>
              <p:cNvSpPr/>
              <p:nvPr/>
            </p:nvSpPr>
            <p:spPr>
              <a:xfrm>
                <a:off x="63769" y="53100"/>
                <a:ext cx="76201" cy="7620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40" name="Square"/>
              <p:cNvSpPr/>
              <p:nvPr/>
            </p:nvSpPr>
            <p:spPr>
              <a:xfrm>
                <a:off x="155868" y="52344"/>
                <a:ext cx="76201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41" name="Square"/>
              <p:cNvSpPr/>
              <p:nvPr/>
            </p:nvSpPr>
            <p:spPr>
              <a:xfrm>
                <a:off x="155868" y="308235"/>
                <a:ext cx="76201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42" name="Rounded Rectangle"/>
              <p:cNvSpPr/>
              <p:nvPr/>
            </p:nvSpPr>
            <p:spPr>
              <a:xfrm>
                <a:off x="20784" y="349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43" name="Rounded Rectangle"/>
              <p:cNvSpPr/>
              <p:nvPr/>
            </p:nvSpPr>
            <p:spPr>
              <a:xfrm>
                <a:off x="20784" y="1619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44" name="Rounded Rectangle"/>
              <p:cNvSpPr/>
              <p:nvPr/>
            </p:nvSpPr>
            <p:spPr>
              <a:xfrm>
                <a:off x="20784" y="2889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45" name="Rounded Rectangle"/>
              <p:cNvSpPr/>
              <p:nvPr/>
            </p:nvSpPr>
            <p:spPr>
              <a:xfrm>
                <a:off x="20784" y="4159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46" name="Square"/>
              <p:cNvSpPr/>
              <p:nvPr/>
            </p:nvSpPr>
            <p:spPr>
              <a:xfrm>
                <a:off x="62169" y="426638"/>
                <a:ext cx="76201" cy="76201"/>
              </a:xfrm>
              <a:prstGeom prst="rect">
                <a:avLst/>
              </a:prstGeom>
              <a:solidFill>
                <a:schemeClr val="accent3">
                  <a:hueOff val="-48331"/>
                  <a:satOff val="1035"/>
                  <a:lumOff val="-1378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47" name="Square"/>
              <p:cNvSpPr/>
              <p:nvPr/>
            </p:nvSpPr>
            <p:spPr>
              <a:xfrm>
                <a:off x="154268" y="426638"/>
                <a:ext cx="76201" cy="762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049" name="+"/>
            <p:cNvSpPr txBox="1"/>
            <p:nvPr/>
          </p:nvSpPr>
          <p:spPr>
            <a:xfrm>
              <a:off x="135202" y="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graphicFrame>
          <p:nvGraphicFramePr>
            <p:cNvPr id="1050" name="Table"/>
            <p:cNvGraphicFramePr/>
            <p:nvPr/>
          </p:nvGraphicFramePr>
          <p:xfrm>
            <a:off x="257488" y="38100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051" name="Table"/>
            <p:cNvGraphicFramePr/>
            <p:nvPr/>
          </p:nvGraphicFramePr>
          <p:xfrm>
            <a:off x="25400" y="38100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</a:tbl>
            </a:graphicData>
          </a:graphic>
        </p:graphicFrame>
      </p:grpSp>
      <p:grpSp>
        <p:nvGrpSpPr>
          <p:cNvPr id="1073" name="Group"/>
          <p:cNvGrpSpPr/>
          <p:nvPr/>
        </p:nvGrpSpPr>
        <p:grpSpPr>
          <a:xfrm>
            <a:off x="4796404" y="7111511"/>
            <a:ext cx="685692" cy="509160"/>
            <a:chOff x="0" y="0"/>
            <a:chExt cx="685691" cy="509158"/>
          </a:xfrm>
        </p:grpSpPr>
        <p:sp>
          <p:nvSpPr>
            <p:cNvPr id="1053" name="Rounded Rectangle"/>
            <p:cNvSpPr/>
            <p:nvPr/>
          </p:nvSpPr>
          <p:spPr>
            <a:xfrm>
              <a:off x="0" y="4762"/>
              <a:ext cx="406939" cy="436402"/>
            </a:xfrm>
            <a:prstGeom prst="roundRect">
              <a:avLst>
                <a:gd name="adj" fmla="val 1726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54" name="a"/>
            <p:cNvSpPr txBox="1"/>
            <p:nvPr/>
          </p:nvSpPr>
          <p:spPr>
            <a:xfrm>
              <a:off x="269" y="25356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055" name="b"/>
            <p:cNvSpPr txBox="1"/>
            <p:nvPr/>
          </p:nvSpPr>
          <p:spPr>
            <a:xfrm>
              <a:off x="269" y="153113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056" name="c"/>
            <p:cNvSpPr txBox="1"/>
            <p:nvPr/>
          </p:nvSpPr>
          <p:spPr>
            <a:xfrm>
              <a:off x="269" y="280869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057" name="Line"/>
            <p:cNvSpPr/>
            <p:nvPr/>
          </p:nvSpPr>
          <p:spPr>
            <a:xfrm>
              <a:off x="438467" y="95963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1060" name="Group"/>
            <p:cNvGrpSpPr/>
            <p:nvPr/>
          </p:nvGrpSpPr>
          <p:grpSpPr>
            <a:xfrm>
              <a:off x="114569" y="184484"/>
              <a:ext cx="168300" cy="76958"/>
              <a:chOff x="0" y="0"/>
              <a:chExt cx="168299" cy="76956"/>
            </a:xfrm>
          </p:grpSpPr>
          <p:sp>
            <p:nvSpPr>
              <p:cNvPr id="1058" name="Square"/>
              <p:cNvSpPr/>
              <p:nvPr/>
            </p:nvSpPr>
            <p:spPr>
              <a:xfrm>
                <a:off x="0" y="756"/>
                <a:ext cx="76200" cy="76201"/>
              </a:xfrm>
              <a:prstGeom prst="rect">
                <a:avLst/>
              </a:prstGeom>
              <a:solidFill>
                <a:schemeClr val="accent3">
                  <a:hueOff val="-48331"/>
                  <a:satOff val="1035"/>
                  <a:lumOff val="-1378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59" name="Square"/>
              <p:cNvSpPr/>
              <p:nvPr/>
            </p:nvSpPr>
            <p:spPr>
              <a:xfrm>
                <a:off x="92099" y="0"/>
                <a:ext cx="76201" cy="76200"/>
              </a:xfrm>
              <a:prstGeom prst="rect">
                <a:avLst/>
              </a:prstGeom>
              <a:solidFill>
                <a:schemeClr val="accent3">
                  <a:hueOff val="-48331"/>
                  <a:satOff val="1035"/>
                  <a:lumOff val="-1378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061" name="Square"/>
            <p:cNvSpPr/>
            <p:nvPr/>
          </p:nvSpPr>
          <p:spPr>
            <a:xfrm>
              <a:off x="114569" y="312997"/>
              <a:ext cx="76201" cy="76201"/>
            </a:xfrm>
            <a:prstGeom prst="rect">
              <a:avLst/>
            </a:prstGeom>
            <a:solidFill>
              <a:schemeClr val="accent3">
                <a:hueOff val="-145836"/>
                <a:satOff val="-20311"/>
                <a:lumOff val="-243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1065" name="Group"/>
            <p:cNvGrpSpPr/>
            <p:nvPr/>
          </p:nvGrpSpPr>
          <p:grpSpPr>
            <a:xfrm>
              <a:off x="114569" y="57106"/>
              <a:ext cx="260399" cy="76958"/>
              <a:chOff x="0" y="0"/>
              <a:chExt cx="260398" cy="76956"/>
            </a:xfrm>
          </p:grpSpPr>
          <p:sp>
            <p:nvSpPr>
              <p:cNvPr id="1062" name="Square"/>
              <p:cNvSpPr/>
              <p:nvPr/>
            </p:nvSpPr>
            <p:spPr>
              <a:xfrm>
                <a:off x="0" y="756"/>
                <a:ext cx="76200" cy="7620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63" name="Square"/>
              <p:cNvSpPr/>
              <p:nvPr/>
            </p:nvSpPr>
            <p:spPr>
              <a:xfrm>
                <a:off x="92099" y="0"/>
                <a:ext cx="76201" cy="76200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64" name="Square"/>
              <p:cNvSpPr/>
              <p:nvPr/>
            </p:nvSpPr>
            <p:spPr>
              <a:xfrm>
                <a:off x="184198" y="0"/>
                <a:ext cx="76201" cy="76200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072" name="Group"/>
            <p:cNvGrpSpPr/>
            <p:nvPr/>
          </p:nvGrpSpPr>
          <p:grpSpPr>
            <a:xfrm>
              <a:off x="609491" y="0"/>
              <a:ext cx="76201" cy="509159"/>
              <a:chOff x="0" y="0"/>
              <a:chExt cx="76200" cy="509158"/>
            </a:xfrm>
          </p:grpSpPr>
          <p:sp>
            <p:nvSpPr>
              <p:cNvPr id="1066" name="Square"/>
              <p:cNvSpPr/>
              <p:nvPr/>
            </p:nvSpPr>
            <p:spPr>
              <a:xfrm rot="16200000">
                <a:off x="0" y="346366"/>
                <a:ext cx="76200" cy="76201"/>
              </a:xfrm>
              <a:prstGeom prst="rect">
                <a:avLst/>
              </a:prstGeom>
              <a:solidFill>
                <a:schemeClr val="accent3">
                  <a:hueOff val="-48331"/>
                  <a:satOff val="1035"/>
                  <a:lumOff val="-1378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67" name="Square"/>
              <p:cNvSpPr/>
              <p:nvPr/>
            </p:nvSpPr>
            <p:spPr>
              <a:xfrm rot="16200000">
                <a:off x="0" y="259774"/>
                <a:ext cx="76200" cy="76201"/>
              </a:xfrm>
              <a:prstGeom prst="rect">
                <a:avLst/>
              </a:prstGeom>
              <a:solidFill>
                <a:schemeClr val="accent3">
                  <a:hueOff val="-48331"/>
                  <a:satOff val="1035"/>
                  <a:lumOff val="-1378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68" name="Square"/>
              <p:cNvSpPr/>
              <p:nvPr/>
            </p:nvSpPr>
            <p:spPr>
              <a:xfrm>
                <a:off x="0" y="432958"/>
                <a:ext cx="76200" cy="76201"/>
              </a:xfrm>
              <a:prstGeom prst="rect">
                <a:avLst/>
              </a:prstGeom>
              <a:solidFill>
                <a:schemeClr val="accent3">
                  <a:hueOff val="-145836"/>
                  <a:satOff val="-20311"/>
                  <a:lumOff val="-243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69" name="Square"/>
              <p:cNvSpPr/>
              <p:nvPr/>
            </p:nvSpPr>
            <p:spPr>
              <a:xfrm rot="16200000">
                <a:off x="0" y="173183"/>
                <a:ext cx="76200" cy="7620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70" name="Square"/>
              <p:cNvSpPr/>
              <p:nvPr/>
            </p:nvSpPr>
            <p:spPr>
              <a:xfrm rot="16200000">
                <a:off x="0" y="86591"/>
                <a:ext cx="76200" cy="7620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71" name="Square"/>
              <p:cNvSpPr/>
              <p:nvPr/>
            </p:nvSpPr>
            <p:spPr>
              <a:xfrm rot="16200000">
                <a:off x="0" y="0"/>
                <a:ext cx="76200" cy="76200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sp>
        <p:nvSpPr>
          <p:cNvPr id="1074" name="RESHAPE LISTS"/>
          <p:cNvSpPr txBox="1"/>
          <p:nvPr/>
        </p:nvSpPr>
        <p:spPr>
          <a:xfrm>
            <a:off x="7835900" y="5822600"/>
            <a:ext cx="106680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RESHAPE LISTS</a:t>
            </a:r>
          </a:p>
        </p:txBody>
      </p:sp>
      <p:sp>
        <p:nvSpPr>
          <p:cNvPr id="1075" name="flatten(.x) Remove a level of indexes from a list. Also flatten_chr, flatten_dbl, flatten_dfc, flatten_dfr, flatten_int, flatten_lgl. flatten(x)…"/>
          <p:cNvSpPr txBox="1"/>
          <p:nvPr/>
        </p:nvSpPr>
        <p:spPr>
          <a:xfrm>
            <a:off x="8766819" y="6066079"/>
            <a:ext cx="1704997" cy="1649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flatten</a:t>
            </a:r>
            <a:r>
              <a:t>(.x) Remove a level of indexes from a list. Also </a:t>
            </a:r>
            <a:r>
              <a:rPr b="1"/>
              <a:t>flatten_chr</a:t>
            </a:r>
            <a:r>
              <a:t>, </a:t>
            </a:r>
            <a:r>
              <a:rPr b="1"/>
              <a:t>flatten_dbl</a:t>
            </a:r>
            <a:r>
              <a:t>, </a:t>
            </a:r>
            <a:r>
              <a:rPr b="1"/>
              <a:t>flatten_dfc</a:t>
            </a:r>
            <a:r>
              <a:t>, </a:t>
            </a:r>
            <a:r>
              <a:rPr b="1"/>
              <a:t>flatten_dfr</a:t>
            </a:r>
            <a:r>
              <a:t>, </a:t>
            </a:r>
            <a:r>
              <a:rPr b="1"/>
              <a:t>flatten_int</a:t>
            </a:r>
            <a:r>
              <a:t>, </a:t>
            </a:r>
            <a:r>
              <a:rPr b="1"/>
              <a:t>flatten_lgl</a:t>
            </a:r>
            <a:r>
              <a:t>. </a:t>
            </a:r>
            <a:r>
              <a:rPr i="1"/>
              <a:t>flatten(x)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transpose</a:t>
            </a:r>
            <a:r>
              <a:t>(.l, .names = NULL) Transposes the index order in a multi-level list. </a:t>
            </a:r>
            <a:r>
              <a:rPr i="1"/>
              <a:t>transpose(x)</a:t>
            </a:r>
          </a:p>
        </p:txBody>
      </p:sp>
      <p:grpSp>
        <p:nvGrpSpPr>
          <p:cNvPr id="1106" name="Group"/>
          <p:cNvGrpSpPr/>
          <p:nvPr/>
        </p:nvGrpSpPr>
        <p:grpSpPr>
          <a:xfrm>
            <a:off x="7850557" y="7104209"/>
            <a:ext cx="852516" cy="545226"/>
            <a:chOff x="0" y="0"/>
            <a:chExt cx="852515" cy="545225"/>
          </a:xfrm>
        </p:grpSpPr>
        <p:sp>
          <p:nvSpPr>
            <p:cNvPr id="1076" name="Rounded Rectangle"/>
            <p:cNvSpPr/>
            <p:nvPr/>
          </p:nvSpPr>
          <p:spPr>
            <a:xfrm>
              <a:off x="0" y="4316"/>
              <a:ext cx="356139" cy="540910"/>
            </a:xfrm>
            <a:prstGeom prst="roundRect">
              <a:avLst>
                <a:gd name="adj" fmla="val 125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77" name="a"/>
            <p:cNvSpPr txBox="1"/>
            <p:nvPr/>
          </p:nvSpPr>
          <p:spPr>
            <a:xfrm>
              <a:off x="12969" y="129418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078" name="b"/>
            <p:cNvSpPr txBox="1"/>
            <p:nvPr/>
          </p:nvSpPr>
          <p:spPr>
            <a:xfrm>
              <a:off x="12969" y="257175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079" name="c"/>
            <p:cNvSpPr txBox="1"/>
            <p:nvPr/>
          </p:nvSpPr>
          <p:spPr>
            <a:xfrm>
              <a:off x="12969" y="372231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c</a:t>
              </a:r>
            </a:p>
          </p:txBody>
        </p:sp>
        <p:grpSp>
          <p:nvGrpSpPr>
            <p:cNvPr id="1082" name="Group"/>
            <p:cNvGrpSpPr/>
            <p:nvPr/>
          </p:nvGrpSpPr>
          <p:grpSpPr>
            <a:xfrm>
              <a:off x="127269" y="288546"/>
              <a:ext cx="168300" cy="76958"/>
              <a:chOff x="0" y="0"/>
              <a:chExt cx="168299" cy="76956"/>
            </a:xfrm>
          </p:grpSpPr>
          <p:sp>
            <p:nvSpPr>
              <p:cNvPr id="1080" name="Square"/>
              <p:cNvSpPr/>
              <p:nvPr/>
            </p:nvSpPr>
            <p:spPr>
              <a:xfrm>
                <a:off x="0" y="756"/>
                <a:ext cx="76200" cy="76201"/>
              </a:xfrm>
              <a:prstGeom prst="rect">
                <a:avLst/>
              </a:prstGeom>
              <a:solidFill>
                <a:schemeClr val="accent3">
                  <a:hueOff val="-48331"/>
                  <a:satOff val="1035"/>
                  <a:lumOff val="-1378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81" name="Square"/>
              <p:cNvSpPr/>
              <p:nvPr/>
            </p:nvSpPr>
            <p:spPr>
              <a:xfrm>
                <a:off x="92099" y="0"/>
                <a:ext cx="76201" cy="76200"/>
              </a:xfrm>
              <a:prstGeom prst="rect">
                <a:avLst/>
              </a:prstGeom>
              <a:solidFill>
                <a:schemeClr val="accent3">
                  <a:hueOff val="-48331"/>
                  <a:satOff val="1035"/>
                  <a:lumOff val="-1378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083" name="Square"/>
            <p:cNvSpPr/>
            <p:nvPr/>
          </p:nvSpPr>
          <p:spPr>
            <a:xfrm>
              <a:off x="127269" y="417059"/>
              <a:ext cx="76201" cy="76201"/>
            </a:xfrm>
            <a:prstGeom prst="rect">
              <a:avLst/>
            </a:prstGeom>
            <a:solidFill>
              <a:schemeClr val="accent3">
                <a:hueOff val="-145836"/>
                <a:satOff val="-20311"/>
                <a:lumOff val="-243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84" name="Square"/>
            <p:cNvSpPr/>
            <p:nvPr/>
          </p:nvSpPr>
          <p:spPr>
            <a:xfrm>
              <a:off x="127269" y="161925"/>
              <a:ext cx="76201" cy="7620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85" name="Square"/>
            <p:cNvSpPr/>
            <p:nvPr/>
          </p:nvSpPr>
          <p:spPr>
            <a:xfrm>
              <a:off x="219368" y="161168"/>
              <a:ext cx="76201" cy="7620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86" name="x"/>
            <p:cNvSpPr txBox="1"/>
            <p:nvPr/>
          </p:nvSpPr>
          <p:spPr>
            <a:xfrm>
              <a:off x="93919" y="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087" name="y"/>
            <p:cNvSpPr txBox="1"/>
            <p:nvPr/>
          </p:nvSpPr>
          <p:spPr>
            <a:xfrm>
              <a:off x="186018" y="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y</a:t>
              </a:r>
            </a:p>
          </p:txBody>
        </p:sp>
        <p:sp>
          <p:nvSpPr>
            <p:cNvPr id="1088" name="Rounded Rectangle"/>
            <p:cNvSpPr/>
            <p:nvPr/>
          </p:nvSpPr>
          <p:spPr>
            <a:xfrm>
              <a:off x="20649" y="145293"/>
              <a:ext cx="318039" cy="107951"/>
            </a:xfrm>
            <a:prstGeom prst="roundRect">
              <a:avLst>
                <a:gd name="adj" fmla="val 3823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89" name="Rounded Rectangle"/>
            <p:cNvSpPr/>
            <p:nvPr/>
          </p:nvSpPr>
          <p:spPr>
            <a:xfrm>
              <a:off x="17450" y="273050"/>
              <a:ext cx="318039" cy="107950"/>
            </a:xfrm>
            <a:prstGeom prst="roundRect">
              <a:avLst>
                <a:gd name="adj" fmla="val 3823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90" name="Rounded Rectangle"/>
            <p:cNvSpPr/>
            <p:nvPr/>
          </p:nvSpPr>
          <p:spPr>
            <a:xfrm>
              <a:off x="17450" y="400806"/>
              <a:ext cx="318039" cy="107951"/>
            </a:xfrm>
            <a:prstGeom prst="roundRect">
              <a:avLst>
                <a:gd name="adj" fmla="val 3823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91" name="Line"/>
            <p:cNvSpPr/>
            <p:nvPr/>
          </p:nvSpPr>
          <p:spPr>
            <a:xfrm>
              <a:off x="379717" y="199268"/>
              <a:ext cx="888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1105" name="Group"/>
            <p:cNvGrpSpPr/>
            <p:nvPr/>
          </p:nvGrpSpPr>
          <p:grpSpPr>
            <a:xfrm>
              <a:off x="483676" y="4316"/>
              <a:ext cx="368840" cy="540910"/>
              <a:chOff x="0" y="0"/>
              <a:chExt cx="368838" cy="540908"/>
            </a:xfrm>
          </p:grpSpPr>
          <p:sp>
            <p:nvSpPr>
              <p:cNvPr id="1092" name="Square"/>
              <p:cNvSpPr/>
              <p:nvPr/>
            </p:nvSpPr>
            <p:spPr>
              <a:xfrm flipH="1" rot="16200000">
                <a:off x="125435" y="408044"/>
                <a:ext cx="76201" cy="76201"/>
              </a:xfrm>
              <a:prstGeom prst="rect">
                <a:avLst/>
              </a:prstGeom>
              <a:solidFill>
                <a:schemeClr val="accent3">
                  <a:hueOff val="-145836"/>
                  <a:satOff val="-20311"/>
                  <a:lumOff val="-243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93" name="Rounded Rectangle"/>
              <p:cNvSpPr/>
              <p:nvPr/>
            </p:nvSpPr>
            <p:spPr>
              <a:xfrm>
                <a:off x="0" y="0"/>
                <a:ext cx="368839" cy="540909"/>
              </a:xfrm>
              <a:prstGeom prst="roundRect">
                <a:avLst>
                  <a:gd name="adj" fmla="val 12156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94" name="a"/>
              <p:cNvSpPr txBox="1"/>
              <p:nvPr/>
            </p:nvSpPr>
            <p:spPr>
              <a:xfrm>
                <a:off x="269" y="12510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1095" name="b"/>
              <p:cNvSpPr txBox="1"/>
              <p:nvPr/>
            </p:nvSpPr>
            <p:spPr>
              <a:xfrm>
                <a:off x="269" y="252858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1096" name="c"/>
              <p:cNvSpPr txBox="1"/>
              <p:nvPr/>
            </p:nvSpPr>
            <p:spPr>
              <a:xfrm>
                <a:off x="269" y="367914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1097" name="x"/>
              <p:cNvSpPr txBox="1"/>
              <p:nvPr/>
            </p:nvSpPr>
            <p:spPr>
              <a:xfrm>
                <a:off x="93919" y="838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1098" name="y"/>
              <p:cNvSpPr txBox="1"/>
              <p:nvPr/>
            </p:nvSpPr>
            <p:spPr>
              <a:xfrm>
                <a:off x="224118" y="838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y</a:t>
                </a:r>
              </a:p>
            </p:txBody>
          </p:sp>
          <p:sp>
            <p:nvSpPr>
              <p:cNvPr id="1099" name="Square"/>
              <p:cNvSpPr/>
              <p:nvPr/>
            </p:nvSpPr>
            <p:spPr>
              <a:xfrm flipH="1" rot="16200000">
                <a:off x="253570" y="160346"/>
                <a:ext cx="76201" cy="7620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00" name="Square"/>
              <p:cNvSpPr/>
              <p:nvPr/>
            </p:nvSpPr>
            <p:spPr>
              <a:xfrm flipH="1" rot="16200000">
                <a:off x="252814" y="277845"/>
                <a:ext cx="76201" cy="76201"/>
              </a:xfrm>
              <a:prstGeom prst="rect">
                <a:avLst/>
              </a:prstGeom>
              <a:solidFill>
                <a:schemeClr val="accent3">
                  <a:hueOff val="-48331"/>
                  <a:satOff val="1035"/>
                  <a:lumOff val="-1378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01" name="Square"/>
              <p:cNvSpPr/>
              <p:nvPr/>
            </p:nvSpPr>
            <p:spPr>
              <a:xfrm flipH="1" rot="16200000">
                <a:off x="126192" y="160346"/>
                <a:ext cx="76201" cy="7620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02" name="Square"/>
              <p:cNvSpPr/>
              <p:nvPr/>
            </p:nvSpPr>
            <p:spPr>
              <a:xfrm flipH="1" rot="16200000">
                <a:off x="125435" y="277845"/>
                <a:ext cx="76201" cy="76201"/>
              </a:xfrm>
              <a:prstGeom prst="rect">
                <a:avLst/>
              </a:prstGeom>
              <a:solidFill>
                <a:schemeClr val="accent3">
                  <a:hueOff val="-48331"/>
                  <a:satOff val="1035"/>
                  <a:lumOff val="-1378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03" name="Rounded Rectangle"/>
              <p:cNvSpPr/>
              <p:nvPr/>
            </p:nvSpPr>
            <p:spPr>
              <a:xfrm flipH="1" rot="16200000">
                <a:off x="-78034" y="215920"/>
                <a:ext cx="4831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04" name="Rounded Rectangle"/>
              <p:cNvSpPr/>
              <p:nvPr/>
            </p:nvSpPr>
            <p:spPr>
              <a:xfrm flipH="1" rot="16200000">
                <a:off x="49723" y="215920"/>
                <a:ext cx="4831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128" name="Group"/>
          <p:cNvGrpSpPr/>
          <p:nvPr/>
        </p:nvGrpSpPr>
        <p:grpSpPr>
          <a:xfrm>
            <a:off x="7850557" y="6104179"/>
            <a:ext cx="749084" cy="639248"/>
            <a:chOff x="0" y="0"/>
            <a:chExt cx="749082" cy="639246"/>
          </a:xfrm>
        </p:grpSpPr>
        <p:sp>
          <p:nvSpPr>
            <p:cNvPr id="1107" name="Rounded Rectangle"/>
            <p:cNvSpPr/>
            <p:nvPr/>
          </p:nvSpPr>
          <p:spPr>
            <a:xfrm>
              <a:off x="0" y="0"/>
              <a:ext cx="406939" cy="436401"/>
            </a:xfrm>
            <a:prstGeom prst="roundRect">
              <a:avLst>
                <a:gd name="adj" fmla="val 1726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08" name="a"/>
            <p:cNvSpPr txBox="1"/>
            <p:nvPr/>
          </p:nvSpPr>
          <p:spPr>
            <a:xfrm>
              <a:off x="269" y="20593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109" name="b"/>
            <p:cNvSpPr txBox="1"/>
            <p:nvPr/>
          </p:nvSpPr>
          <p:spPr>
            <a:xfrm>
              <a:off x="269" y="14835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110" name="c"/>
            <p:cNvSpPr txBox="1"/>
            <p:nvPr/>
          </p:nvSpPr>
          <p:spPr>
            <a:xfrm>
              <a:off x="269" y="276106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111" name="Line"/>
            <p:cNvSpPr/>
            <p:nvPr/>
          </p:nvSpPr>
          <p:spPr>
            <a:xfrm>
              <a:off x="4384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1114" name="Group"/>
            <p:cNvGrpSpPr/>
            <p:nvPr/>
          </p:nvGrpSpPr>
          <p:grpSpPr>
            <a:xfrm>
              <a:off x="114569" y="179722"/>
              <a:ext cx="168300" cy="76957"/>
              <a:chOff x="0" y="0"/>
              <a:chExt cx="168299" cy="76956"/>
            </a:xfrm>
          </p:grpSpPr>
          <p:sp>
            <p:nvSpPr>
              <p:cNvPr id="1112" name="Square"/>
              <p:cNvSpPr/>
              <p:nvPr/>
            </p:nvSpPr>
            <p:spPr>
              <a:xfrm>
                <a:off x="0" y="756"/>
                <a:ext cx="76200" cy="76201"/>
              </a:xfrm>
              <a:prstGeom prst="rect">
                <a:avLst/>
              </a:prstGeom>
              <a:solidFill>
                <a:schemeClr val="accent3">
                  <a:hueOff val="-48331"/>
                  <a:satOff val="1035"/>
                  <a:lumOff val="-1378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13" name="Square"/>
              <p:cNvSpPr/>
              <p:nvPr/>
            </p:nvSpPr>
            <p:spPr>
              <a:xfrm>
                <a:off x="92099" y="0"/>
                <a:ext cx="76201" cy="76200"/>
              </a:xfrm>
              <a:prstGeom prst="rect">
                <a:avLst/>
              </a:prstGeom>
              <a:solidFill>
                <a:schemeClr val="accent3">
                  <a:hueOff val="-48331"/>
                  <a:satOff val="1035"/>
                  <a:lumOff val="-1378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115" name="Square"/>
            <p:cNvSpPr/>
            <p:nvPr/>
          </p:nvSpPr>
          <p:spPr>
            <a:xfrm>
              <a:off x="114569" y="308235"/>
              <a:ext cx="76201" cy="76201"/>
            </a:xfrm>
            <a:prstGeom prst="rect">
              <a:avLst/>
            </a:prstGeom>
            <a:solidFill>
              <a:schemeClr val="accent3">
                <a:hueOff val="-145836"/>
                <a:satOff val="-20311"/>
                <a:lumOff val="-243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1119" name="Group"/>
            <p:cNvGrpSpPr/>
            <p:nvPr/>
          </p:nvGrpSpPr>
          <p:grpSpPr>
            <a:xfrm>
              <a:off x="114569" y="52343"/>
              <a:ext cx="260399" cy="76958"/>
              <a:chOff x="0" y="0"/>
              <a:chExt cx="260398" cy="76956"/>
            </a:xfrm>
          </p:grpSpPr>
          <p:sp>
            <p:nvSpPr>
              <p:cNvPr id="1116" name="Square"/>
              <p:cNvSpPr/>
              <p:nvPr/>
            </p:nvSpPr>
            <p:spPr>
              <a:xfrm>
                <a:off x="0" y="756"/>
                <a:ext cx="76200" cy="7620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17" name="Square"/>
              <p:cNvSpPr/>
              <p:nvPr/>
            </p:nvSpPr>
            <p:spPr>
              <a:xfrm>
                <a:off x="92099" y="0"/>
                <a:ext cx="76201" cy="76200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18" name="Square"/>
              <p:cNvSpPr/>
              <p:nvPr/>
            </p:nvSpPr>
            <p:spPr>
              <a:xfrm>
                <a:off x="184198" y="0"/>
                <a:ext cx="76201" cy="76200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120" name="Rounded Rectangle"/>
            <p:cNvSpPr/>
            <p:nvPr/>
          </p:nvSpPr>
          <p:spPr>
            <a:xfrm>
              <a:off x="596900" y="0"/>
              <a:ext cx="152183" cy="639247"/>
            </a:xfrm>
            <a:prstGeom prst="roundRect">
              <a:avLst>
                <a:gd name="adj" fmla="val 3666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1127" name="Group"/>
            <p:cNvGrpSpPr/>
            <p:nvPr/>
          </p:nvGrpSpPr>
          <p:grpSpPr>
            <a:xfrm>
              <a:off x="634891" y="52343"/>
              <a:ext cx="76201" cy="534560"/>
              <a:chOff x="0" y="0"/>
              <a:chExt cx="76200" cy="534558"/>
            </a:xfrm>
          </p:grpSpPr>
          <p:sp>
            <p:nvSpPr>
              <p:cNvPr id="1121" name="Square"/>
              <p:cNvSpPr/>
              <p:nvPr/>
            </p:nvSpPr>
            <p:spPr>
              <a:xfrm rot="16200000">
                <a:off x="0" y="366748"/>
                <a:ext cx="76200" cy="76201"/>
              </a:xfrm>
              <a:prstGeom prst="rect">
                <a:avLst/>
              </a:prstGeom>
              <a:solidFill>
                <a:schemeClr val="accent3">
                  <a:hueOff val="-48331"/>
                  <a:satOff val="1035"/>
                  <a:lumOff val="-1378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2" name="Square"/>
              <p:cNvSpPr/>
              <p:nvPr/>
            </p:nvSpPr>
            <p:spPr>
              <a:xfrm rot="16200000">
                <a:off x="0" y="275015"/>
                <a:ext cx="76200" cy="76201"/>
              </a:xfrm>
              <a:prstGeom prst="rect">
                <a:avLst/>
              </a:prstGeom>
              <a:solidFill>
                <a:schemeClr val="accent3">
                  <a:hueOff val="-48331"/>
                  <a:satOff val="1035"/>
                  <a:lumOff val="-1378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3" name="Square"/>
              <p:cNvSpPr/>
              <p:nvPr/>
            </p:nvSpPr>
            <p:spPr>
              <a:xfrm>
                <a:off x="0" y="458358"/>
                <a:ext cx="76200" cy="76201"/>
              </a:xfrm>
              <a:prstGeom prst="rect">
                <a:avLst/>
              </a:prstGeom>
              <a:solidFill>
                <a:schemeClr val="accent3">
                  <a:hueOff val="-145836"/>
                  <a:satOff val="-20311"/>
                  <a:lumOff val="-243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4" name="Square"/>
              <p:cNvSpPr/>
              <p:nvPr/>
            </p:nvSpPr>
            <p:spPr>
              <a:xfrm rot="16200000">
                <a:off x="0" y="183343"/>
                <a:ext cx="76200" cy="7620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5" name="Square"/>
              <p:cNvSpPr/>
              <p:nvPr/>
            </p:nvSpPr>
            <p:spPr>
              <a:xfrm rot="16200000">
                <a:off x="0" y="91671"/>
                <a:ext cx="76200" cy="7620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6" name="Square"/>
              <p:cNvSpPr/>
              <p:nvPr/>
            </p:nvSpPr>
            <p:spPr>
              <a:xfrm rot="16200000">
                <a:off x="0" y="0"/>
                <a:ext cx="76200" cy="76200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sp>
        <p:nvSpPr>
          <p:cNvPr id="1129" name="JOIN (TO) LISTS"/>
          <p:cNvSpPr txBox="1"/>
          <p:nvPr/>
        </p:nvSpPr>
        <p:spPr>
          <a:xfrm>
            <a:off x="10932342" y="5822600"/>
            <a:ext cx="108981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JOIN (TO) LISTS</a:t>
            </a:r>
          </a:p>
        </p:txBody>
      </p:sp>
      <p:sp>
        <p:nvSpPr>
          <p:cNvPr id="1130" name="append(x, values, after = length(x)) Add to end of list. append(x, list(d = 1))…"/>
          <p:cNvSpPr txBox="1"/>
          <p:nvPr/>
        </p:nvSpPr>
        <p:spPr>
          <a:xfrm>
            <a:off x="11846643" y="6053054"/>
            <a:ext cx="1767222" cy="1751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append</a:t>
            </a:r>
            <a:r>
              <a:t>(</a:t>
            </a:r>
            <a:r>
              <a:rPr sz="1100"/>
              <a:t>x, values, after = length(x)</a:t>
            </a:r>
            <a:r>
              <a:t>) Add to end of list. </a:t>
            </a:r>
            <a:r>
              <a:rPr i="1"/>
              <a:t>append(x, list(d = 1))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prepend</a:t>
            </a:r>
            <a:r>
              <a:t>(x, values, before = 1) Add to start of list. </a:t>
            </a:r>
            <a:r>
              <a:rPr i="1"/>
              <a:t>prepend(x, list(d = 1))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splice</a:t>
            </a:r>
            <a:r>
              <a:t>(…) Combine objects into a list, storing S3 objects as sub-lists. </a:t>
            </a:r>
            <a:r>
              <a:rPr i="1"/>
              <a:t>splice(x, y, "foo")</a:t>
            </a:r>
          </a:p>
        </p:txBody>
      </p:sp>
      <p:grpSp>
        <p:nvGrpSpPr>
          <p:cNvPr id="1147" name="Group"/>
          <p:cNvGrpSpPr/>
          <p:nvPr/>
        </p:nvGrpSpPr>
        <p:grpSpPr>
          <a:xfrm>
            <a:off x="10929222" y="6094524"/>
            <a:ext cx="777247" cy="448747"/>
            <a:chOff x="0" y="0"/>
            <a:chExt cx="777246" cy="448746"/>
          </a:xfrm>
        </p:grpSpPr>
        <p:grpSp>
          <p:nvGrpSpPr>
            <p:cNvPr id="1134" name="Group"/>
            <p:cNvGrpSpPr/>
            <p:nvPr/>
          </p:nvGrpSpPr>
          <p:grpSpPr>
            <a:xfrm>
              <a:off x="0" y="0"/>
              <a:ext cx="152183" cy="245547"/>
              <a:chOff x="0" y="0"/>
              <a:chExt cx="152182" cy="245546"/>
            </a:xfrm>
          </p:grpSpPr>
          <p:sp>
            <p:nvSpPr>
              <p:cNvPr id="1131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32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33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138" name="Group"/>
            <p:cNvGrpSpPr/>
            <p:nvPr/>
          </p:nvGrpSpPr>
          <p:grpSpPr>
            <a:xfrm>
              <a:off x="278964" y="0"/>
              <a:ext cx="152184" cy="245547"/>
              <a:chOff x="0" y="0"/>
              <a:chExt cx="152182" cy="245546"/>
            </a:xfrm>
          </p:grpSpPr>
          <p:sp>
            <p:nvSpPr>
              <p:cNvPr id="1135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36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3">
                  <a:hueOff val="-145836"/>
                  <a:satOff val="-20311"/>
                  <a:lumOff val="-243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37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3">
                  <a:hueOff val="-145836"/>
                  <a:satOff val="-20311"/>
                  <a:lumOff val="-243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144" name="Group"/>
            <p:cNvGrpSpPr/>
            <p:nvPr/>
          </p:nvGrpSpPr>
          <p:grpSpPr>
            <a:xfrm>
              <a:off x="625063" y="0"/>
              <a:ext cx="152184" cy="448747"/>
              <a:chOff x="0" y="0"/>
              <a:chExt cx="152182" cy="448746"/>
            </a:xfrm>
          </p:grpSpPr>
          <p:sp>
            <p:nvSpPr>
              <p:cNvPr id="1139" name="Rounded Rectangle"/>
              <p:cNvSpPr/>
              <p:nvPr/>
            </p:nvSpPr>
            <p:spPr>
              <a:xfrm>
                <a:off x="0" y="0"/>
                <a:ext cx="152183" cy="4487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0" name="Square"/>
              <p:cNvSpPr/>
              <p:nvPr/>
            </p:nvSpPr>
            <p:spPr>
              <a:xfrm rot="16200000">
                <a:off x="37991" y="314659"/>
                <a:ext cx="76201" cy="76201"/>
              </a:xfrm>
              <a:prstGeom prst="rect">
                <a:avLst/>
              </a:prstGeom>
              <a:solidFill>
                <a:schemeClr val="accent3">
                  <a:hueOff val="-145836"/>
                  <a:satOff val="-20311"/>
                  <a:lumOff val="-243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1" name="Square"/>
              <p:cNvSpPr/>
              <p:nvPr/>
            </p:nvSpPr>
            <p:spPr>
              <a:xfrm rot="16200000">
                <a:off x="37991" y="222987"/>
                <a:ext cx="76201" cy="76201"/>
              </a:xfrm>
              <a:prstGeom prst="rect">
                <a:avLst/>
              </a:prstGeom>
              <a:solidFill>
                <a:schemeClr val="accent3">
                  <a:hueOff val="-145836"/>
                  <a:satOff val="-20311"/>
                  <a:lumOff val="-243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2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3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145" name="+"/>
            <p:cNvSpPr txBox="1"/>
            <p:nvPr/>
          </p:nvSpPr>
          <p:spPr>
            <a:xfrm>
              <a:off x="152291" y="27523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sp>
          <p:nvSpPr>
            <p:cNvPr id="1146" name="Line"/>
            <p:cNvSpPr/>
            <p:nvPr/>
          </p:nvSpPr>
          <p:spPr>
            <a:xfrm>
              <a:off x="463488" y="122773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1164" name="Group"/>
          <p:cNvGrpSpPr/>
          <p:nvPr/>
        </p:nvGrpSpPr>
        <p:grpSpPr>
          <a:xfrm>
            <a:off x="10929222" y="6660779"/>
            <a:ext cx="777247" cy="448747"/>
            <a:chOff x="0" y="0"/>
            <a:chExt cx="777246" cy="448746"/>
          </a:xfrm>
        </p:grpSpPr>
        <p:grpSp>
          <p:nvGrpSpPr>
            <p:cNvPr id="1151" name="Group"/>
            <p:cNvGrpSpPr/>
            <p:nvPr/>
          </p:nvGrpSpPr>
          <p:grpSpPr>
            <a:xfrm>
              <a:off x="0" y="0"/>
              <a:ext cx="152183" cy="245547"/>
              <a:chOff x="0" y="0"/>
              <a:chExt cx="152182" cy="245546"/>
            </a:xfrm>
          </p:grpSpPr>
          <p:sp>
            <p:nvSpPr>
              <p:cNvPr id="1148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9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0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155" name="Group"/>
            <p:cNvGrpSpPr/>
            <p:nvPr/>
          </p:nvGrpSpPr>
          <p:grpSpPr>
            <a:xfrm>
              <a:off x="278964" y="0"/>
              <a:ext cx="152184" cy="245547"/>
              <a:chOff x="0" y="0"/>
              <a:chExt cx="152182" cy="245546"/>
            </a:xfrm>
          </p:grpSpPr>
          <p:sp>
            <p:nvSpPr>
              <p:cNvPr id="1152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3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3">
                  <a:hueOff val="-145836"/>
                  <a:satOff val="-20311"/>
                  <a:lumOff val="-243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4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3">
                  <a:hueOff val="-145836"/>
                  <a:satOff val="-20311"/>
                  <a:lumOff val="-243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161" name="Group"/>
            <p:cNvGrpSpPr/>
            <p:nvPr/>
          </p:nvGrpSpPr>
          <p:grpSpPr>
            <a:xfrm>
              <a:off x="625063" y="0"/>
              <a:ext cx="152184" cy="448747"/>
              <a:chOff x="0" y="0"/>
              <a:chExt cx="152182" cy="448746"/>
            </a:xfrm>
          </p:grpSpPr>
          <p:sp>
            <p:nvSpPr>
              <p:cNvPr id="1156" name="Rounded Rectangle"/>
              <p:cNvSpPr/>
              <p:nvPr/>
            </p:nvSpPr>
            <p:spPr>
              <a:xfrm>
                <a:off x="0" y="0"/>
                <a:ext cx="152183" cy="4487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7" name="Square"/>
              <p:cNvSpPr/>
              <p:nvPr/>
            </p:nvSpPr>
            <p:spPr>
              <a:xfrm rot="16200000">
                <a:off x="37991" y="314659"/>
                <a:ext cx="76201" cy="7620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8" name="Square"/>
              <p:cNvSpPr/>
              <p:nvPr/>
            </p:nvSpPr>
            <p:spPr>
              <a:xfrm rot="16200000">
                <a:off x="37991" y="222987"/>
                <a:ext cx="76201" cy="7620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9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3">
                  <a:hueOff val="-145836"/>
                  <a:satOff val="-20311"/>
                  <a:lumOff val="-243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60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3">
                  <a:hueOff val="-145836"/>
                  <a:satOff val="-20311"/>
                  <a:lumOff val="-243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162" name="+"/>
            <p:cNvSpPr txBox="1"/>
            <p:nvPr/>
          </p:nvSpPr>
          <p:spPr>
            <a:xfrm>
              <a:off x="152291" y="27523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sp>
          <p:nvSpPr>
            <p:cNvPr id="1163" name="Line"/>
            <p:cNvSpPr/>
            <p:nvPr/>
          </p:nvSpPr>
          <p:spPr>
            <a:xfrm>
              <a:off x="463488" y="122773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1184" name="Group"/>
          <p:cNvGrpSpPr/>
          <p:nvPr/>
        </p:nvGrpSpPr>
        <p:grpSpPr>
          <a:xfrm>
            <a:off x="10929222" y="7217746"/>
            <a:ext cx="777247" cy="524947"/>
            <a:chOff x="0" y="0"/>
            <a:chExt cx="777246" cy="524946"/>
          </a:xfrm>
        </p:grpSpPr>
        <p:grpSp>
          <p:nvGrpSpPr>
            <p:cNvPr id="1168" name="Group"/>
            <p:cNvGrpSpPr/>
            <p:nvPr/>
          </p:nvGrpSpPr>
          <p:grpSpPr>
            <a:xfrm>
              <a:off x="0" y="106"/>
              <a:ext cx="152183" cy="245548"/>
              <a:chOff x="0" y="0"/>
              <a:chExt cx="152182" cy="245546"/>
            </a:xfrm>
          </p:grpSpPr>
          <p:sp>
            <p:nvSpPr>
              <p:cNvPr id="1165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66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67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172" name="Group"/>
            <p:cNvGrpSpPr/>
            <p:nvPr/>
          </p:nvGrpSpPr>
          <p:grpSpPr>
            <a:xfrm>
              <a:off x="278964" y="106"/>
              <a:ext cx="152184" cy="245548"/>
              <a:chOff x="0" y="0"/>
              <a:chExt cx="152182" cy="245546"/>
            </a:xfrm>
          </p:grpSpPr>
          <p:sp>
            <p:nvSpPr>
              <p:cNvPr id="1169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0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3">
                  <a:hueOff val="-48331"/>
                  <a:satOff val="1035"/>
                  <a:lumOff val="-1378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1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3">
                  <a:hueOff val="-48331"/>
                  <a:satOff val="1035"/>
                  <a:lumOff val="-1378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173" name="+"/>
            <p:cNvSpPr txBox="1"/>
            <p:nvPr/>
          </p:nvSpPr>
          <p:spPr>
            <a:xfrm>
              <a:off x="152291" y="2763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grpSp>
          <p:nvGrpSpPr>
            <p:cNvPr id="1180" name="Group"/>
            <p:cNvGrpSpPr/>
            <p:nvPr/>
          </p:nvGrpSpPr>
          <p:grpSpPr>
            <a:xfrm>
              <a:off x="625063" y="0"/>
              <a:ext cx="152184" cy="524947"/>
              <a:chOff x="0" y="0"/>
              <a:chExt cx="152182" cy="524946"/>
            </a:xfrm>
          </p:grpSpPr>
          <p:sp>
            <p:nvSpPr>
              <p:cNvPr id="1174" name="Rounded Rectangle"/>
              <p:cNvSpPr/>
              <p:nvPr/>
            </p:nvSpPr>
            <p:spPr>
              <a:xfrm>
                <a:off x="0" y="0"/>
                <a:ext cx="152183" cy="5249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5" name="Square"/>
              <p:cNvSpPr/>
              <p:nvPr/>
            </p:nvSpPr>
            <p:spPr>
              <a:xfrm rot="16200000">
                <a:off x="37991" y="406392"/>
                <a:ext cx="76201" cy="76201"/>
              </a:xfrm>
              <a:prstGeom prst="rect">
                <a:avLst/>
              </a:prstGeom>
              <a:solidFill>
                <a:srgbClr val="D77A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6" name="Square"/>
              <p:cNvSpPr/>
              <p:nvPr/>
            </p:nvSpPr>
            <p:spPr>
              <a:xfrm rot="16200000">
                <a:off x="37991" y="314659"/>
                <a:ext cx="76201" cy="76201"/>
              </a:xfrm>
              <a:prstGeom prst="rect">
                <a:avLst/>
              </a:prstGeom>
              <a:solidFill>
                <a:schemeClr val="accent3">
                  <a:hueOff val="-48331"/>
                  <a:satOff val="1035"/>
                  <a:lumOff val="-1378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7" name="Square"/>
              <p:cNvSpPr/>
              <p:nvPr/>
            </p:nvSpPr>
            <p:spPr>
              <a:xfrm rot="16200000">
                <a:off x="37991" y="222987"/>
                <a:ext cx="76201" cy="76201"/>
              </a:xfrm>
              <a:prstGeom prst="rect">
                <a:avLst/>
              </a:prstGeom>
              <a:solidFill>
                <a:schemeClr val="accent3">
                  <a:hueOff val="-48331"/>
                  <a:satOff val="1035"/>
                  <a:lumOff val="-1378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8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9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181" name="Group"/>
            <p:cNvSpPr/>
            <p:nvPr/>
          </p:nvSpPr>
          <p:spPr>
            <a:xfrm rot="16200000">
              <a:off x="319044" y="304700"/>
              <a:ext cx="76201" cy="76201"/>
            </a:xfrm>
            <a:prstGeom prst="rect">
              <a:avLst/>
            </a:prstGeom>
            <a:solidFill>
              <a:srgbClr val="D77A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82" name="+"/>
            <p:cNvSpPr txBox="1"/>
            <p:nvPr/>
          </p:nvSpPr>
          <p:spPr>
            <a:xfrm>
              <a:off x="157474" y="24755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sp>
          <p:nvSpPr>
            <p:cNvPr id="1183" name="Line"/>
            <p:cNvSpPr/>
            <p:nvPr/>
          </p:nvSpPr>
          <p:spPr>
            <a:xfrm>
              <a:off x="468672" y="29200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1279" name="Group"/>
          <p:cNvGrpSpPr/>
          <p:nvPr/>
        </p:nvGrpSpPr>
        <p:grpSpPr>
          <a:xfrm>
            <a:off x="7783623" y="1936543"/>
            <a:ext cx="2681522" cy="3748361"/>
            <a:chOff x="3120" y="0"/>
            <a:chExt cx="2681521" cy="3748359"/>
          </a:xfrm>
        </p:grpSpPr>
        <p:grpSp>
          <p:nvGrpSpPr>
            <p:cNvPr id="1206" name="Group"/>
            <p:cNvGrpSpPr/>
            <p:nvPr/>
          </p:nvGrpSpPr>
          <p:grpSpPr>
            <a:xfrm>
              <a:off x="65006" y="3147636"/>
              <a:ext cx="729697" cy="532526"/>
              <a:chOff x="0" y="0"/>
              <a:chExt cx="729695" cy="532525"/>
            </a:xfrm>
          </p:grpSpPr>
          <p:grpSp>
            <p:nvGrpSpPr>
              <p:cNvPr id="1203" name="Group"/>
              <p:cNvGrpSpPr/>
              <p:nvPr/>
            </p:nvGrpSpPr>
            <p:grpSpPr>
              <a:xfrm>
                <a:off x="0" y="0"/>
                <a:ext cx="445039" cy="532526"/>
                <a:chOff x="0" y="0"/>
                <a:chExt cx="445038" cy="532525"/>
              </a:xfrm>
            </p:grpSpPr>
            <p:sp>
              <p:nvSpPr>
                <p:cNvPr id="1185" name="Rounded Rectangle"/>
                <p:cNvSpPr/>
                <p:nvPr/>
              </p:nvSpPr>
              <p:spPr>
                <a:xfrm>
                  <a:off x="0" y="17016"/>
                  <a:ext cx="445039" cy="515510"/>
                </a:xfrm>
                <a:prstGeom prst="roundRect">
                  <a:avLst>
                    <a:gd name="adj" fmla="val 1007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186" name="a"/>
                <p:cNvSpPr txBox="1"/>
                <p:nvPr/>
              </p:nvSpPr>
              <p:spPr>
                <a:xfrm>
                  <a:off x="12969" y="129418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  <p:sp>
              <p:nvSpPr>
                <p:cNvPr id="1187" name="b"/>
                <p:cNvSpPr txBox="1"/>
                <p:nvPr/>
              </p:nvSpPr>
              <p:spPr>
                <a:xfrm>
                  <a:off x="12969" y="257175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  <p:sp>
              <p:nvSpPr>
                <p:cNvPr id="1188" name="c"/>
                <p:cNvSpPr txBox="1"/>
                <p:nvPr/>
              </p:nvSpPr>
              <p:spPr>
                <a:xfrm>
                  <a:off x="12969" y="372231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  <p:grpSp>
              <p:nvGrpSpPr>
                <p:cNvPr id="1191" name="Group"/>
                <p:cNvGrpSpPr/>
                <p:nvPr/>
              </p:nvGrpSpPr>
              <p:grpSpPr>
                <a:xfrm>
                  <a:off x="127269" y="288546"/>
                  <a:ext cx="168300" cy="76958"/>
                  <a:chOff x="0" y="0"/>
                  <a:chExt cx="168299" cy="76956"/>
                </a:xfrm>
              </p:grpSpPr>
              <p:sp>
                <p:nvSpPr>
                  <p:cNvPr id="1189" name="Square"/>
                  <p:cNvSpPr/>
                  <p:nvPr/>
                </p:nvSpPr>
                <p:spPr>
                  <a:xfrm>
                    <a:off x="0" y="756"/>
                    <a:ext cx="76200" cy="76201"/>
                  </a:xfrm>
                  <a:prstGeom prst="rect">
                    <a:avLst/>
                  </a:prstGeom>
                  <a:solidFill>
                    <a:schemeClr val="accent3">
                      <a:hueOff val="-48331"/>
                      <a:satOff val="1035"/>
                      <a:lumOff val="-13785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1190" name="Square"/>
                  <p:cNvSpPr/>
                  <p:nvPr/>
                </p:nvSpPr>
                <p:spPr>
                  <a:xfrm>
                    <a:off x="92099" y="0"/>
                    <a:ext cx="76201" cy="76200"/>
                  </a:xfrm>
                  <a:prstGeom prst="rect">
                    <a:avLst/>
                  </a:prstGeom>
                  <a:solidFill>
                    <a:schemeClr val="accent3">
                      <a:hueOff val="-48331"/>
                      <a:satOff val="1035"/>
                      <a:lumOff val="-13785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</p:grpSp>
            <p:sp>
              <p:nvSpPr>
                <p:cNvPr id="1192" name="Square"/>
                <p:cNvSpPr/>
                <p:nvPr/>
              </p:nvSpPr>
              <p:spPr>
                <a:xfrm>
                  <a:off x="127269" y="417059"/>
                  <a:ext cx="76201" cy="76201"/>
                </a:xfrm>
                <a:prstGeom prst="rect">
                  <a:avLst/>
                </a:prstGeom>
                <a:solidFill>
                  <a:schemeClr val="accent3">
                    <a:hueOff val="-145836"/>
                    <a:satOff val="-20311"/>
                    <a:lumOff val="-2437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pSp>
              <p:nvGrpSpPr>
                <p:cNvPr id="1196" name="Group"/>
                <p:cNvGrpSpPr/>
                <p:nvPr/>
              </p:nvGrpSpPr>
              <p:grpSpPr>
                <a:xfrm>
                  <a:off x="127269" y="161168"/>
                  <a:ext cx="260399" cy="76957"/>
                  <a:chOff x="0" y="0"/>
                  <a:chExt cx="260398" cy="76956"/>
                </a:xfrm>
              </p:grpSpPr>
              <p:sp>
                <p:nvSpPr>
                  <p:cNvPr id="1193" name="Square"/>
                  <p:cNvSpPr/>
                  <p:nvPr/>
                </p:nvSpPr>
                <p:spPr>
                  <a:xfrm>
                    <a:off x="0" y="756"/>
                    <a:ext cx="76200" cy="76201"/>
                  </a:xfrm>
                  <a:prstGeom prst="rect">
                    <a:avLst/>
                  </a:prstGeom>
                  <a:solidFill>
                    <a:schemeClr val="accent3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1194" name="Square"/>
                  <p:cNvSpPr/>
                  <p:nvPr/>
                </p:nvSpPr>
                <p:spPr>
                  <a:xfrm>
                    <a:off x="92099" y="0"/>
                    <a:ext cx="76201" cy="76200"/>
                  </a:xfrm>
                  <a:prstGeom prst="rect">
                    <a:avLst/>
                  </a:prstGeom>
                  <a:solidFill>
                    <a:schemeClr val="accent3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1195" name="Square"/>
                  <p:cNvSpPr/>
                  <p:nvPr/>
                </p:nvSpPr>
                <p:spPr>
                  <a:xfrm>
                    <a:off x="184198" y="0"/>
                    <a:ext cx="76201" cy="76200"/>
                  </a:xfrm>
                  <a:prstGeom prst="rect">
                    <a:avLst/>
                  </a:prstGeom>
                  <a:solidFill>
                    <a:schemeClr val="accent3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</p:grpSp>
            <p:sp>
              <p:nvSpPr>
                <p:cNvPr id="1197" name="x"/>
                <p:cNvSpPr txBox="1"/>
                <p:nvPr/>
              </p:nvSpPr>
              <p:spPr>
                <a:xfrm>
                  <a:off x="93919" y="0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x</a:t>
                  </a:r>
                </a:p>
              </p:txBody>
            </p:sp>
            <p:sp>
              <p:nvSpPr>
                <p:cNvPr id="1198" name="y"/>
                <p:cNvSpPr txBox="1"/>
                <p:nvPr/>
              </p:nvSpPr>
              <p:spPr>
                <a:xfrm>
                  <a:off x="186018" y="0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y</a:t>
                  </a:r>
                </a:p>
              </p:txBody>
            </p:sp>
            <p:sp>
              <p:nvSpPr>
                <p:cNvPr id="1199" name="z"/>
                <p:cNvSpPr txBox="1"/>
                <p:nvPr/>
              </p:nvSpPr>
              <p:spPr>
                <a:xfrm>
                  <a:off x="284443" y="0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z</a:t>
                  </a:r>
                </a:p>
              </p:txBody>
            </p:sp>
            <p:sp>
              <p:nvSpPr>
                <p:cNvPr id="1200" name="Rounded Rectangle"/>
                <p:cNvSpPr/>
                <p:nvPr/>
              </p:nvSpPr>
              <p:spPr>
                <a:xfrm>
                  <a:off x="20649" y="145293"/>
                  <a:ext cx="406939" cy="107951"/>
                </a:xfrm>
                <a:prstGeom prst="roundRect">
                  <a:avLst>
                    <a:gd name="adj" fmla="val 38235"/>
                  </a:avLst>
                </a:prstGeom>
                <a:noFill/>
                <a:ln w="635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201" name="Rounded Rectangle"/>
                <p:cNvSpPr/>
                <p:nvPr/>
              </p:nvSpPr>
              <p:spPr>
                <a:xfrm>
                  <a:off x="17450" y="273050"/>
                  <a:ext cx="406939" cy="107950"/>
                </a:xfrm>
                <a:prstGeom prst="roundRect">
                  <a:avLst>
                    <a:gd name="adj" fmla="val 38235"/>
                  </a:avLst>
                </a:prstGeom>
                <a:noFill/>
                <a:ln w="635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202" name="Rounded Rectangle"/>
                <p:cNvSpPr/>
                <p:nvPr/>
              </p:nvSpPr>
              <p:spPr>
                <a:xfrm>
                  <a:off x="17450" y="400806"/>
                  <a:ext cx="406939" cy="107951"/>
                </a:xfrm>
                <a:prstGeom prst="roundRect">
                  <a:avLst>
                    <a:gd name="adj" fmla="val 38235"/>
                  </a:avLst>
                </a:prstGeom>
                <a:noFill/>
                <a:ln w="635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1204" name="Line"/>
              <p:cNvSpPr/>
              <p:nvPr/>
            </p:nvSpPr>
            <p:spPr>
              <a:xfrm>
                <a:off x="481317" y="110368"/>
                <a:ext cx="13960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205" name="2"/>
              <p:cNvSpPr txBox="1"/>
              <p:nvPr/>
            </p:nvSpPr>
            <p:spPr>
              <a:xfrm>
                <a:off x="602695" y="3664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/>
                </a:lvl1pPr>
              </a:lstStyle>
              <a:p>
                <a:pPr/>
                <a:r>
                  <a:t>2</a:t>
                </a:r>
              </a:p>
            </p:txBody>
          </p:sp>
        </p:grpSp>
        <p:grpSp>
          <p:nvGrpSpPr>
            <p:cNvPr id="1219" name="Group"/>
            <p:cNvGrpSpPr/>
            <p:nvPr/>
          </p:nvGrpSpPr>
          <p:grpSpPr>
            <a:xfrm>
              <a:off x="69632" y="301614"/>
              <a:ext cx="802441" cy="898408"/>
              <a:chOff x="0" y="0"/>
              <a:chExt cx="802440" cy="898406"/>
            </a:xfrm>
          </p:grpSpPr>
          <p:sp>
            <p:nvSpPr>
              <p:cNvPr id="1207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1210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1208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>
                              <a:hueOff val="-145836"/>
                              <a:satOff val="-20311"/>
                              <a:lumOff val="-24375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209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1213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1211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212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1216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1214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>
                              <a:hueOff val="-145836"/>
                              <a:satOff val="-20311"/>
                              <a:lumOff val="-24375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215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1217" name="Line"/>
              <p:cNvSpPr/>
              <p:nvPr/>
            </p:nvSpPr>
            <p:spPr>
              <a:xfrm>
                <a:off x="324167" y="91200"/>
                <a:ext cx="13960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218" name="FALSE"/>
              <p:cNvSpPr txBox="1"/>
              <p:nvPr/>
            </p:nvSpPr>
            <p:spPr>
              <a:xfrm>
                <a:off x="495569" y="14243"/>
                <a:ext cx="306872" cy="127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spcBef>
                    <a:spcPts val="0"/>
                  </a:spcBef>
                  <a:defRPr b="0" sz="700"/>
                </a:lvl1pPr>
              </a:lstStyle>
              <a:p>
                <a:pPr/>
                <a:r>
                  <a:t>FALSE</a:t>
                </a:r>
              </a:p>
            </p:txBody>
          </p:sp>
        </p:grpSp>
        <p:grpSp>
          <p:nvGrpSpPr>
            <p:cNvPr id="1232" name="Group"/>
            <p:cNvGrpSpPr/>
            <p:nvPr/>
          </p:nvGrpSpPr>
          <p:grpSpPr>
            <a:xfrm>
              <a:off x="69632" y="1438014"/>
              <a:ext cx="802441" cy="898407"/>
              <a:chOff x="0" y="0"/>
              <a:chExt cx="802440" cy="898406"/>
            </a:xfrm>
          </p:grpSpPr>
          <p:sp>
            <p:nvSpPr>
              <p:cNvPr id="1220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1223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1221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222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1226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1224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225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1229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1227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>
                              <a:hueOff val="-145836"/>
                              <a:satOff val="-20311"/>
                              <a:lumOff val="-24375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228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1230" name="Line"/>
              <p:cNvSpPr/>
              <p:nvPr/>
            </p:nvSpPr>
            <p:spPr>
              <a:xfrm>
                <a:off x="324167" y="91200"/>
                <a:ext cx="13960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231" name="TRUE"/>
              <p:cNvSpPr txBox="1"/>
              <p:nvPr/>
            </p:nvSpPr>
            <p:spPr>
              <a:xfrm>
                <a:off x="495569" y="14243"/>
                <a:ext cx="306872" cy="127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spcBef>
                    <a:spcPts val="0"/>
                  </a:spcBef>
                  <a:defRPr b="0" sz="700"/>
                </a:lvl1pPr>
              </a:lstStyle>
              <a:p>
                <a:pPr/>
                <a:r>
                  <a:t>TRUE</a:t>
                </a:r>
              </a:p>
            </p:txBody>
          </p:sp>
        </p:grpSp>
        <p:grpSp>
          <p:nvGrpSpPr>
            <p:cNvPr id="1245" name="Group"/>
            <p:cNvGrpSpPr/>
            <p:nvPr/>
          </p:nvGrpSpPr>
          <p:grpSpPr>
            <a:xfrm>
              <a:off x="69632" y="871573"/>
              <a:ext cx="802441" cy="898408"/>
              <a:chOff x="0" y="0"/>
              <a:chExt cx="802440" cy="898406"/>
            </a:xfrm>
          </p:grpSpPr>
          <p:sp>
            <p:nvSpPr>
              <p:cNvPr id="1233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1236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1234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>
                              <a:hueOff val="-145836"/>
                              <a:satOff val="-20311"/>
                              <a:lumOff val="-24375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235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1239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1237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238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1242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1240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>
                              <a:hueOff val="-145836"/>
                              <a:satOff val="-20311"/>
                              <a:lumOff val="-24375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241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1243" name="Line"/>
              <p:cNvSpPr/>
              <p:nvPr/>
            </p:nvSpPr>
            <p:spPr>
              <a:xfrm>
                <a:off x="324167" y="91200"/>
                <a:ext cx="13960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244" name="TRUE"/>
              <p:cNvSpPr txBox="1"/>
              <p:nvPr/>
            </p:nvSpPr>
            <p:spPr>
              <a:xfrm>
                <a:off x="495569" y="14243"/>
                <a:ext cx="306872" cy="127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spcBef>
                    <a:spcPts val="0"/>
                  </a:spcBef>
                  <a:defRPr b="0" sz="700"/>
                </a:lvl1pPr>
              </a:lstStyle>
              <a:p>
                <a:pPr/>
                <a:r>
                  <a:t>TRUE</a:t>
                </a:r>
              </a:p>
            </p:txBody>
          </p:sp>
        </p:grpSp>
        <p:sp>
          <p:nvSpPr>
            <p:cNvPr id="1246" name="SUMMARISE LISTS"/>
            <p:cNvSpPr txBox="1"/>
            <p:nvPr/>
          </p:nvSpPr>
          <p:spPr>
            <a:xfrm>
              <a:off x="3120" y="-1"/>
              <a:ext cx="125394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t>SUMMARISE LISTS</a:t>
              </a:r>
            </a:p>
          </p:txBody>
        </p:sp>
        <p:grpSp>
          <p:nvGrpSpPr>
            <p:cNvPr id="1264" name="Group"/>
            <p:cNvGrpSpPr/>
            <p:nvPr/>
          </p:nvGrpSpPr>
          <p:grpSpPr>
            <a:xfrm>
              <a:off x="70532" y="2010375"/>
              <a:ext cx="1254459" cy="898408"/>
              <a:chOff x="0" y="0"/>
              <a:chExt cx="1254457" cy="898406"/>
            </a:xfrm>
          </p:grpSpPr>
          <p:grpSp>
            <p:nvGrpSpPr>
              <p:cNvPr id="1257" name="Group"/>
              <p:cNvGrpSpPr/>
              <p:nvPr/>
            </p:nvGrpSpPr>
            <p:grpSpPr>
              <a:xfrm>
                <a:off x="0" y="0"/>
                <a:ext cx="771858" cy="898407"/>
                <a:chOff x="0" y="0"/>
                <a:chExt cx="771857" cy="898406"/>
              </a:xfrm>
            </p:grpSpPr>
            <p:sp>
              <p:nvSpPr>
                <p:cNvPr id="1247" name="Rounded Rectangle"/>
                <p:cNvSpPr/>
                <p:nvPr/>
              </p:nvSpPr>
              <p:spPr>
                <a:xfrm>
                  <a:off x="0" y="0"/>
                  <a:ext cx="279939" cy="436401"/>
                </a:xfrm>
                <a:prstGeom prst="roundRect">
                  <a:avLst>
                    <a:gd name="adj" fmla="val 2509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pSp>
              <p:nvGrpSpPr>
                <p:cNvPr id="1250" name="Group"/>
                <p:cNvGrpSpPr/>
                <p:nvPr/>
              </p:nvGrpSpPr>
              <p:grpSpPr>
                <a:xfrm>
                  <a:off x="269" y="20593"/>
                  <a:ext cx="771589" cy="622301"/>
                  <a:chOff x="0" y="12700"/>
                  <a:chExt cx="771588" cy="622299"/>
                </a:xfrm>
              </p:grpSpPr>
              <p:graphicFrame>
                <p:nvGraphicFramePr>
                  <p:cNvPr id="1248" name="Table"/>
                  <p:cNvGraphicFramePr/>
                  <p:nvPr/>
                </p:nvGraphicFramePr>
                <p:xfrm>
                  <a:off x="120650" y="25400"/>
                  <a:ext cx="650939" cy="609600"/>
                </p:xfrm>
                <a:graphic xmlns:a="http://schemas.openxmlformats.org/drawingml/2006/main">
                  <a:graphicData uri="http://schemas.openxmlformats.org/drawingml/2006/table">
                    <a:tbl>
                      <a:tblPr firstCol="0" firstRow="0" lastCol="0" lastRow="0" bandCol="0" bandRow="0" rtl="0">
                        <a:tableStyleId>{33BA23B1-9221-436E-865A-0063620EA4FD}</a:tableStyleId>
                      </a:tblPr>
                      <a:tblGrid>
                        <a:gridCol w="114300"/>
                      </a:tblGrid>
                      <a:tr h="11430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>
                                  <a:latin typeface="Helvetica"/>
                                  <a:ea typeface="Helvetica"/>
                                  <a:cs typeface="Helvetica"/>
                                  <a:sym typeface="Helvetica"/>
                                </a:defRPr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solidFill>
                              <a:schemeClr val="accent3"/>
                            </a:solidFill>
                          </a:tcPr>
                        </a:tc>
                      </a:tr>
                    </a:tbl>
                  </a:graphicData>
                </a:graphic>
              </p:graphicFrame>
              <p:sp>
                <p:nvSpPr>
                  <p:cNvPr id="1249" name="a"/>
                  <p:cNvSpPr txBox="1"/>
                  <p:nvPr/>
                </p:nvSpPr>
                <p:spPr>
                  <a:xfrm>
                    <a:off x="0" y="12700"/>
                    <a:ext cx="127000" cy="1397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ctr">
                    <a:spAutoFit/>
                  </a:bodyPr>
                  <a:lstStyle>
                    <a:lvl1pPr algn="ctr">
                      <a:spcBef>
                        <a:spcPts val="0"/>
                      </a:spcBef>
                      <a:defRPr b="0" sz="900">
                        <a:latin typeface="+mn-lt"/>
                        <a:ea typeface="+mn-ea"/>
                        <a:cs typeface="+mn-cs"/>
                        <a:sym typeface="Source Sans Pro Light"/>
                      </a:defRPr>
                    </a:lvl1pPr>
                  </a:lstStyle>
                  <a:p>
                    <a:pPr/>
                    <a:r>
                      <a:t>a</a:t>
                    </a:r>
                  </a:p>
                </p:txBody>
              </p:sp>
            </p:grpSp>
            <p:grpSp>
              <p:nvGrpSpPr>
                <p:cNvPr id="1253" name="Group"/>
                <p:cNvGrpSpPr/>
                <p:nvPr/>
              </p:nvGrpSpPr>
              <p:grpSpPr>
                <a:xfrm>
                  <a:off x="269" y="148350"/>
                  <a:ext cx="771589" cy="622301"/>
                  <a:chOff x="0" y="12700"/>
                  <a:chExt cx="771588" cy="622299"/>
                </a:xfrm>
              </p:grpSpPr>
              <p:graphicFrame>
                <p:nvGraphicFramePr>
                  <p:cNvPr id="1251" name="Table"/>
                  <p:cNvGraphicFramePr/>
                  <p:nvPr/>
                </p:nvGraphicFramePr>
                <p:xfrm>
                  <a:off x="120650" y="25400"/>
                  <a:ext cx="650939" cy="609600"/>
                </p:xfrm>
                <a:graphic xmlns:a="http://schemas.openxmlformats.org/drawingml/2006/main">
                  <a:graphicData uri="http://schemas.openxmlformats.org/drawingml/2006/table">
                    <a:tbl>
                      <a:tblPr firstCol="0" firstRow="0" lastCol="0" lastRow="0" bandCol="0" bandRow="0" rtl="0">
                        <a:tableStyleId>{33BA23B1-9221-436E-865A-0063620EA4FD}</a:tableStyleId>
                      </a:tblPr>
                      <a:tblGrid>
                        <a:gridCol w="114300"/>
                      </a:tblGrid>
                      <a:tr h="11430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>
                                  <a:latin typeface="Helvetica"/>
                                  <a:ea typeface="Helvetica"/>
                                  <a:cs typeface="Helvetica"/>
                                  <a:sym typeface="Helvetica"/>
                                </a:defRPr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solidFill>
                              <a:schemeClr val="accent3"/>
                            </a:solidFill>
                          </a:tcPr>
                        </a:tc>
                      </a:tr>
                    </a:tbl>
                  </a:graphicData>
                </a:graphic>
              </p:graphicFrame>
              <p:sp>
                <p:nvSpPr>
                  <p:cNvPr id="1252" name="b"/>
                  <p:cNvSpPr txBox="1"/>
                  <p:nvPr/>
                </p:nvSpPr>
                <p:spPr>
                  <a:xfrm>
                    <a:off x="0" y="12700"/>
                    <a:ext cx="127000" cy="1397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ctr">
                    <a:spAutoFit/>
                  </a:bodyPr>
                  <a:lstStyle>
                    <a:lvl1pPr algn="ctr">
                      <a:spcBef>
                        <a:spcPts val="0"/>
                      </a:spcBef>
                      <a:defRPr b="0" sz="900">
                        <a:latin typeface="+mn-lt"/>
                        <a:ea typeface="+mn-ea"/>
                        <a:cs typeface="+mn-cs"/>
                        <a:sym typeface="Source Sans Pro Light"/>
                      </a:defRPr>
                    </a:lvl1pPr>
                  </a:lstStyle>
                  <a:p>
                    <a:pPr/>
                    <a:r>
                      <a:t>b</a:t>
                    </a:r>
                  </a:p>
                </p:txBody>
              </p:sp>
            </p:grpSp>
            <p:grpSp>
              <p:nvGrpSpPr>
                <p:cNvPr id="1256" name="Group"/>
                <p:cNvGrpSpPr/>
                <p:nvPr/>
              </p:nvGrpSpPr>
              <p:grpSpPr>
                <a:xfrm>
                  <a:off x="269" y="276106"/>
                  <a:ext cx="771589" cy="622301"/>
                  <a:chOff x="0" y="12700"/>
                  <a:chExt cx="771588" cy="622299"/>
                </a:xfrm>
              </p:grpSpPr>
              <p:graphicFrame>
                <p:nvGraphicFramePr>
                  <p:cNvPr id="1254" name="Table"/>
                  <p:cNvGraphicFramePr/>
                  <p:nvPr/>
                </p:nvGraphicFramePr>
                <p:xfrm>
                  <a:off x="120650" y="25400"/>
                  <a:ext cx="650939" cy="609600"/>
                </p:xfrm>
                <a:graphic xmlns:a="http://schemas.openxmlformats.org/drawingml/2006/main">
                  <a:graphicData uri="http://schemas.openxmlformats.org/drawingml/2006/table">
                    <a:tbl>
                      <a:tblPr firstCol="0" firstRow="0" lastCol="0" lastRow="0" bandCol="0" bandRow="0" rtl="0">
                        <a:tableStyleId>{33BA23B1-9221-436E-865A-0063620EA4FD}</a:tableStyleId>
                      </a:tblPr>
                      <a:tblGrid>
                        <a:gridCol w="114300"/>
                      </a:tblGrid>
                      <a:tr h="11430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>
                                  <a:latin typeface="Helvetica Light"/>
                                  <a:ea typeface="Helvetica Light"/>
                                  <a:cs typeface="Helvetica Light"/>
                                  <a:sym typeface="Helvetica Light"/>
                                </a:defRPr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solidFill>
                              <a:schemeClr val="accent3">
                                <a:hueOff val="-145836"/>
                                <a:satOff val="-20311"/>
                                <a:lumOff val="-24375"/>
                              </a:schemeClr>
                            </a:solidFill>
                          </a:tcPr>
                        </a:tc>
                      </a:tr>
                    </a:tbl>
                  </a:graphicData>
                </a:graphic>
              </p:graphicFrame>
              <p:sp>
                <p:nvSpPr>
                  <p:cNvPr id="1255" name="c"/>
                  <p:cNvSpPr txBox="1"/>
                  <p:nvPr/>
                </p:nvSpPr>
                <p:spPr>
                  <a:xfrm>
                    <a:off x="0" y="12700"/>
                    <a:ext cx="127000" cy="1397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ctr">
                    <a:spAutoFit/>
                  </a:bodyPr>
                  <a:lstStyle>
                    <a:lvl1pPr algn="ctr">
                      <a:spcBef>
                        <a:spcPts val="0"/>
                      </a:spcBef>
                      <a:defRPr b="0" sz="900">
                        <a:latin typeface="+mn-lt"/>
                        <a:ea typeface="+mn-ea"/>
                        <a:cs typeface="+mn-cs"/>
                        <a:sym typeface="Source Sans Pro Light"/>
                      </a:defRPr>
                    </a:lvl1pPr>
                  </a:lstStyle>
                  <a:p>
                    <a:pPr/>
                    <a:r>
                      <a:t>c</a:t>
                    </a:r>
                  </a:p>
                </p:txBody>
              </p:sp>
            </p:grpSp>
          </p:grpSp>
          <p:sp>
            <p:nvSpPr>
              <p:cNvPr id="1258" name="Line"/>
              <p:cNvSpPr/>
              <p:nvPr/>
            </p:nvSpPr>
            <p:spPr>
              <a:xfrm>
                <a:off x="324167" y="91200"/>
                <a:ext cx="13960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1263" name="Group"/>
              <p:cNvGrpSpPr/>
              <p:nvPr/>
            </p:nvGrpSpPr>
            <p:grpSpPr>
              <a:xfrm>
                <a:off x="482600" y="0"/>
                <a:ext cx="771858" cy="642894"/>
                <a:chOff x="0" y="0"/>
                <a:chExt cx="771857" cy="642893"/>
              </a:xfrm>
            </p:grpSpPr>
            <p:sp>
              <p:nvSpPr>
                <p:cNvPr id="1259" name="Rounded Rectangle"/>
                <p:cNvSpPr/>
                <p:nvPr/>
              </p:nvSpPr>
              <p:spPr>
                <a:xfrm>
                  <a:off x="0" y="0"/>
                  <a:ext cx="279939" cy="182401"/>
                </a:xfrm>
                <a:prstGeom prst="roundRect">
                  <a:avLst>
                    <a:gd name="adj" fmla="val 38507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pSp>
              <p:nvGrpSpPr>
                <p:cNvPr id="1262" name="Group"/>
                <p:cNvGrpSpPr/>
                <p:nvPr/>
              </p:nvGrpSpPr>
              <p:grpSpPr>
                <a:xfrm>
                  <a:off x="269" y="20593"/>
                  <a:ext cx="771589" cy="622301"/>
                  <a:chOff x="0" y="12700"/>
                  <a:chExt cx="771588" cy="622299"/>
                </a:xfrm>
              </p:grpSpPr>
              <p:graphicFrame>
                <p:nvGraphicFramePr>
                  <p:cNvPr id="1260" name="Table"/>
                  <p:cNvGraphicFramePr/>
                  <p:nvPr/>
                </p:nvGraphicFramePr>
                <p:xfrm>
                  <a:off x="120650" y="25400"/>
                  <a:ext cx="650939" cy="609600"/>
                </p:xfrm>
                <a:graphic xmlns:a="http://schemas.openxmlformats.org/drawingml/2006/main">
                  <a:graphicData uri="http://schemas.openxmlformats.org/drawingml/2006/table">
                    <a:tbl>
                      <a:tblPr firstCol="0" firstRow="0" lastCol="0" lastRow="0" bandCol="0" bandRow="0" rtl="0">
                        <a:tableStyleId>{33BA23B1-9221-436E-865A-0063620EA4FD}</a:tableStyleId>
                      </a:tblPr>
                      <a:tblGrid>
                        <a:gridCol w="114300"/>
                      </a:tblGrid>
                      <a:tr h="11430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>
                                  <a:latin typeface="Helvetica Light"/>
                                  <a:ea typeface="Helvetica Light"/>
                                  <a:cs typeface="Helvetica Light"/>
                                  <a:sym typeface="Helvetica Light"/>
                                </a:defRPr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solidFill>
                              <a:schemeClr val="accent3">
                                <a:hueOff val="-145836"/>
                                <a:satOff val="-20311"/>
                                <a:lumOff val="-24375"/>
                              </a:schemeClr>
                            </a:solidFill>
                          </a:tcPr>
                        </a:tc>
                      </a:tr>
                    </a:tbl>
                  </a:graphicData>
                </a:graphic>
              </p:graphicFrame>
              <p:sp>
                <p:nvSpPr>
                  <p:cNvPr id="1261" name="c"/>
                  <p:cNvSpPr txBox="1"/>
                  <p:nvPr/>
                </p:nvSpPr>
                <p:spPr>
                  <a:xfrm>
                    <a:off x="0" y="12700"/>
                    <a:ext cx="127000" cy="1397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ctr">
                    <a:spAutoFit/>
                  </a:bodyPr>
                  <a:lstStyle>
                    <a:lvl1pPr algn="ctr">
                      <a:spcBef>
                        <a:spcPts val="0"/>
                      </a:spcBef>
                      <a:defRPr b="0" sz="900">
                        <a:latin typeface="+mn-lt"/>
                        <a:ea typeface="+mn-ea"/>
                        <a:cs typeface="+mn-cs"/>
                        <a:sym typeface="Source Sans Pro Light"/>
                      </a:defRPr>
                    </a:lvl1pPr>
                  </a:lstStyle>
                  <a:p>
                    <a:pPr/>
                    <a:r>
                      <a:t>c</a:t>
                    </a:r>
                  </a:p>
                </p:txBody>
              </p:sp>
            </p:grpSp>
          </p:grpSp>
        </p:grpSp>
        <p:grpSp>
          <p:nvGrpSpPr>
            <p:cNvPr id="1277" name="Group"/>
            <p:cNvGrpSpPr/>
            <p:nvPr/>
          </p:nvGrpSpPr>
          <p:grpSpPr>
            <a:xfrm>
              <a:off x="70532" y="2588225"/>
              <a:ext cx="771859" cy="898408"/>
              <a:chOff x="0" y="0"/>
              <a:chExt cx="771857" cy="898406"/>
            </a:xfrm>
          </p:grpSpPr>
          <p:sp>
            <p:nvSpPr>
              <p:cNvPr id="1265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1268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1266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267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1271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1269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270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1274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1272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>
                              <a:hueOff val="-145836"/>
                              <a:satOff val="-20311"/>
                              <a:lumOff val="-24375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273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1275" name="Line"/>
              <p:cNvSpPr/>
              <p:nvPr/>
            </p:nvSpPr>
            <p:spPr>
              <a:xfrm>
                <a:off x="324167" y="91200"/>
                <a:ext cx="13960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276" name="3"/>
              <p:cNvSpPr txBox="1"/>
              <p:nvPr/>
            </p:nvSpPr>
            <p:spPr>
              <a:xfrm>
                <a:off x="4955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/>
                </a:lvl1pPr>
              </a:lstStyle>
              <a:p>
                <a:pPr/>
                <a:r>
                  <a:t>3</a:t>
                </a:r>
              </a:p>
            </p:txBody>
          </p:sp>
        </p:grpSp>
        <p:sp>
          <p:nvSpPr>
            <p:cNvPr id="1278" name="every(.x, .p, …) Do all element pass a test?…"/>
            <p:cNvSpPr txBox="1"/>
            <p:nvPr/>
          </p:nvSpPr>
          <p:spPr>
            <a:xfrm>
              <a:off x="917421" y="255448"/>
              <a:ext cx="1767222" cy="34929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  <a:r>
                <a:rPr b="1"/>
                <a:t>every</a:t>
              </a:r>
              <a:r>
                <a:t>(.x, .p, …) Do all element pass a test?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  <a:r>
                <a:rPr i="1"/>
                <a:t>every(x, is.character)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  <a:r>
                <a:rPr b="1"/>
                <a:t>some</a:t>
              </a:r>
              <a:r>
                <a:t>(.x, .p, …) Do some elements pass a test? </a:t>
              </a:r>
              <a:br/>
              <a:r>
                <a:rPr i="1"/>
                <a:t>some(x,  is.character)</a:t>
              </a: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  <a:r>
                <a:rPr b="1"/>
                <a:t>has_element</a:t>
              </a:r>
              <a:r>
                <a:t>(.x, .y) Does a list contain an element? </a:t>
              </a:r>
              <a:r>
                <a:rPr i="1"/>
                <a:t>has_element(x, 3)</a:t>
              </a: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  <a:r>
                <a:rPr b="1"/>
                <a:t>detect</a:t>
              </a:r>
              <a:r>
                <a:t>(.x, .f, ..., .right=FALSE, .p) Find first element to pass. </a:t>
              </a:r>
              <a:r>
                <a:rPr i="1"/>
                <a:t>detect(x,  is.character)</a:t>
              </a: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  <a:r>
                <a:rPr b="1"/>
                <a:t>detect_index</a:t>
              </a:r>
              <a:r>
                <a:t>(.x, .f, ..., .right = FALSE, .p) Find index of first element to pass. </a:t>
              </a:r>
              <a:r>
                <a:rPr i="1"/>
                <a:t>detect_index(x, is.character)</a:t>
              </a: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  <a:r>
                <a:rPr b="1"/>
                <a:t>depth</a:t>
              </a:r>
              <a:r>
                <a:t>(x) Return depth (number of levels of indexes). </a:t>
              </a:r>
              <a:r>
                <a:rPr i="1"/>
                <a:t>depth(x)</a:t>
              </a:r>
            </a:p>
          </p:txBody>
        </p:sp>
      </p:grpSp>
      <p:sp>
        <p:nvSpPr>
          <p:cNvPr id="1280" name="Apply Functions"/>
          <p:cNvSpPr txBox="1"/>
          <p:nvPr/>
        </p:nvSpPr>
        <p:spPr>
          <a:xfrm>
            <a:off x="306210" y="1485899"/>
            <a:ext cx="215995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Apply Functions</a:t>
            </a:r>
          </a:p>
        </p:txBody>
      </p:sp>
      <p:sp>
        <p:nvSpPr>
          <p:cNvPr id="1281" name="Line"/>
          <p:cNvSpPr/>
          <p:nvPr/>
        </p:nvSpPr>
        <p:spPr>
          <a:xfrm>
            <a:off x="323328" y="1536700"/>
            <a:ext cx="4203891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282" name="map(.x, .f, …) Apply function to each element of a list or vector. map(x, is.logical)"/>
          <p:cNvSpPr txBox="1"/>
          <p:nvPr/>
        </p:nvSpPr>
        <p:spPr>
          <a:xfrm>
            <a:off x="2977222" y="2277177"/>
            <a:ext cx="1514652" cy="61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map</a:t>
            </a:r>
            <a:r>
              <a:t>(.x, .f, …) Apply function to each element of a list or vector. </a:t>
            </a:r>
            <a:r>
              <a:rPr i="1"/>
              <a:t>map(x, is.logical)</a:t>
            </a:r>
          </a:p>
        </p:txBody>
      </p:sp>
      <p:sp>
        <p:nvSpPr>
          <p:cNvPr id="1283" name="map2(.x, ,y, .f, …) Apply function to pairs of elements from two lists, vectors. map2(x, y, sum)"/>
          <p:cNvSpPr txBox="1"/>
          <p:nvPr/>
        </p:nvSpPr>
        <p:spPr>
          <a:xfrm>
            <a:off x="2977222" y="3088901"/>
            <a:ext cx="1483966" cy="61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map2</a:t>
            </a:r>
            <a:r>
              <a:t>(.x, ,y, .f, …) Apply function to pairs of elements from two lists, vectors. </a:t>
            </a:r>
            <a:r>
              <a:rPr i="1"/>
              <a:t>map2(x, y, sum)</a:t>
            </a:r>
          </a:p>
        </p:txBody>
      </p:sp>
      <p:sp>
        <p:nvSpPr>
          <p:cNvPr id="1284" name="pmap(.l, .f, …) Apply function to groups of elements from list of lists, vectors. pmap(list(x, y, z), sum, na.rm = TRUE)"/>
          <p:cNvSpPr txBox="1"/>
          <p:nvPr/>
        </p:nvSpPr>
        <p:spPr>
          <a:xfrm>
            <a:off x="2977222" y="3904156"/>
            <a:ext cx="1651859" cy="744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pmap</a:t>
            </a:r>
            <a:r>
              <a:t>(.l, .f, …) Apply function to groups of elements from list of lists, vectors. </a:t>
            </a:r>
            <a:r>
              <a:rPr i="1"/>
              <a:t>pmap(list(x, y, z), sum, na.rm = TRUE)</a:t>
            </a:r>
          </a:p>
        </p:txBody>
      </p:sp>
      <p:grpSp>
        <p:nvGrpSpPr>
          <p:cNvPr id="1289" name="Group"/>
          <p:cNvGrpSpPr/>
          <p:nvPr/>
        </p:nvGrpSpPr>
        <p:grpSpPr>
          <a:xfrm>
            <a:off x="311155" y="6239000"/>
            <a:ext cx="4216064" cy="1502380"/>
            <a:chOff x="25400" y="25400"/>
            <a:chExt cx="4216063" cy="1502379"/>
          </a:xfrm>
        </p:grpSpPr>
        <p:sp>
          <p:nvSpPr>
            <p:cNvPr id="1285" name="map(), map2(), pmap(), imap and invoke_map each return a list. Use a suffixed version to return the results as a specific type of flat vector:"/>
            <p:cNvSpPr txBox="1"/>
            <p:nvPr/>
          </p:nvSpPr>
          <p:spPr>
            <a:xfrm>
              <a:off x="37572" y="245736"/>
              <a:ext cx="4203892" cy="5521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map(), map2(), pmap()</a:t>
              </a:r>
              <a:r>
                <a:t>, </a:t>
              </a:r>
              <a:r>
                <a:rPr b="1"/>
                <a:t>imap </a:t>
              </a:r>
              <a:r>
                <a:t>and </a:t>
              </a:r>
              <a:r>
                <a:rPr b="1"/>
                <a:t>invoke_map</a:t>
              </a:r>
              <a:r>
                <a:t> each return a list. Use a suffixed version to return the results as a specific type of flat vector:</a:t>
              </a:r>
            </a:p>
          </p:txBody>
        </p:sp>
        <p:graphicFrame>
          <p:nvGraphicFramePr>
            <p:cNvPr id="1286" name="Table"/>
            <p:cNvGraphicFramePr/>
            <p:nvPr/>
          </p:nvGraphicFramePr>
          <p:xfrm>
            <a:off x="25400" y="718083"/>
            <a:ext cx="3349370" cy="809697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{C7B018BB-80A7-4F77-B60F-C8B233D01FF8}</a:tableStyleId>
                </a:tblPr>
                <a:tblGrid>
                  <a:gridCol w="698706"/>
                  <a:gridCol w="776352"/>
                  <a:gridCol w="809742"/>
                  <a:gridCol w="1923704"/>
                </a:tblGrid>
                <a:tr h="203200">
                  <a:tc>
                    <a:txBody>
                      <a:bodyPr/>
                      <a:lstStyle/>
                      <a:p>
                        <a:pPr indent="50800" defTabSz="914400">
                          <a:spcBef>
                            <a:spcPts val="0"/>
                          </a:spcBef>
                          <a:defRPr sz="1100">
                            <a:solidFill>
                              <a:schemeClr val="accent1">
                                <a:hueOff val="-52604"/>
                                <a:satOff val="-8294"/>
                                <a:lumOff val="-19520"/>
                              </a:schemeClr>
                            </a:solidFill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</a:p>
                    </a:txBody>
                    <a:tcPr marL="0" marR="0" marT="0" marB="0" anchor="t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indent="50800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100">
                            <a:solidFill>
                              <a:schemeClr val="accent1">
                                <a:hueOff val="-52604"/>
                                <a:satOff val="-8294"/>
                                <a:lumOff val="-19520"/>
                              </a:schemeClr>
                            </a:solidFill>
                            <a:latin typeface="Source Sans Pro"/>
                            <a:ea typeface="Source Sans Pro"/>
                            <a:cs typeface="Source Sans Pro"/>
                          </a:rPr>
                          <a:t>function</a:t>
                        </a:r>
                      </a:p>
                    </a:txBody>
                    <a:tcPr marL="0" marR="0" marT="0" marB="0" anchor="t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indent="50800" defTabSz="914400">
                          <a:spcBef>
                            <a:spcPts val="0"/>
                          </a:spcBef>
                          <a:defRPr sz="1100">
                            <a:solidFill>
                              <a:schemeClr val="accent1">
                                <a:hueOff val="-52604"/>
                                <a:satOff val="-8294"/>
                                <a:lumOff val="-19520"/>
                              </a:schemeClr>
                            </a:solidFill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</a:p>
                    </a:txBody>
                    <a:tcPr marL="0" marR="0" marT="0" marB="0" anchor="t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indent="50800"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100">
                            <a:solidFill>
                              <a:schemeClr val="accent1">
                                <a:hueOff val="-52604"/>
                                <a:satOff val="-8294"/>
                                <a:lumOff val="-19520"/>
                              </a:schemeClr>
                            </a:solidFill>
                            <a:latin typeface="Source Sans Pro"/>
                            <a:ea typeface="Source Sans Pro"/>
                            <a:cs typeface="Source Sans Pro"/>
                          </a:rPr>
                          <a:t>returns</a:t>
                        </a:r>
                      </a:p>
                    </a:txBody>
                    <a:tcPr marL="0" marR="0" marT="0" marB="0" anchor="t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noFill/>
                    </a:tcPr>
                  </a:tc>
                </a:tr>
                <a:tr h="203200">
                  <a:tc>
                    <a:txBody>
                      <a:bodyPr/>
                      <a:lstStyle/>
                      <a:p>
                        <a:pPr indent="50800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="1" sz="1100"/>
                          <a:t>map</a:t>
                        </a: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D0D1D2">
                          <a:alpha val="25326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indent="50800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="1" sz="1100"/>
                          <a:t>map2</a:t>
                        </a: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D0D1D2">
                          <a:alpha val="25326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indent="50800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="1" sz="1100"/>
                          <a:t>pmap</a:t>
                        </a: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D0D1D2">
                          <a:alpha val="25326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indent="63500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list</a:t>
                        </a: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D0D1D2">
                          <a:alpha val="25326"/>
                        </a:srgbClr>
                      </a:solidFill>
                    </a:tcPr>
                  </a:tc>
                </a:tr>
                <a:tr h="203200">
                  <a:tc>
                    <a:txBody>
                      <a:bodyPr/>
                      <a:lstStyle/>
                      <a:p>
                        <a:pPr indent="50800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="1" sz="1100"/>
                          <a:t>map_chr</a:t>
                        </a: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indent="50800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="1" sz="1100"/>
                          <a:t>map2_chr</a:t>
                        </a: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indent="50800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="1" sz="1100"/>
                          <a:t>pmap_chr</a:t>
                        </a: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indent="63500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character vector</a:t>
                        </a: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203200">
                  <a:tc>
                    <a:txBody>
                      <a:bodyPr/>
                      <a:lstStyle/>
                      <a:p>
                        <a:pPr indent="50800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="1" sz="1100"/>
                          <a:t>map_dbl</a:t>
                        </a: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D0D1D2">
                          <a:alpha val="25117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indent="50800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="1" sz="1100"/>
                          <a:t>map2_dbl</a:t>
                        </a: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D0D1D2">
                          <a:alpha val="25117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indent="50800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="1" sz="1100"/>
                          <a:t>pmap_dbl</a:t>
                        </a: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D0D1D2">
                          <a:alpha val="25117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indent="63500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double (numeric) vector</a:t>
                        </a: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D0D1D2">
                          <a:alpha val="25117"/>
                        </a:srgbClr>
                      </a:solidFill>
                    </a:tcPr>
                  </a:tc>
                </a:tr>
                <a:tr h="203200">
                  <a:tc>
                    <a:txBody>
                      <a:bodyPr/>
                      <a:lstStyle/>
                      <a:p>
                        <a:pPr indent="50800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="1" sz="1100"/>
                          <a:t>map_dfc</a:t>
                        </a: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indent="50800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="1" sz="1100"/>
                          <a:t>map2_dfc</a:t>
                        </a: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indent="50800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="1" sz="1100"/>
                          <a:t>pmap_dfc</a:t>
                        </a: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indent="63500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data frame (column bind)</a:t>
                        </a: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203200">
                  <a:tc>
                    <a:txBody>
                      <a:bodyPr/>
                      <a:lstStyle/>
                      <a:p>
                        <a:pPr indent="50800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="1" sz="1100"/>
                          <a:t>map_dfr</a:t>
                        </a: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D0D1D2">
                          <a:alpha val="25117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indent="50800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="1" sz="1100"/>
                          <a:t>map2_dfr</a:t>
                        </a: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D0D1D2">
                          <a:alpha val="25117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indent="50800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="1" sz="1100"/>
                          <a:t>pmap_dfr</a:t>
                        </a: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D0D1D2">
                          <a:alpha val="25117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indent="63500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data frame (row bind)</a:t>
                        </a: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D0D1D2">
                          <a:alpha val="25117"/>
                        </a:srgbClr>
                      </a:solidFill>
                    </a:tcPr>
                  </a:tc>
                </a:tr>
                <a:tr h="203200">
                  <a:tc>
                    <a:txBody>
                      <a:bodyPr/>
                      <a:lstStyle/>
                      <a:p>
                        <a:pPr indent="50800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="1" sz="1100"/>
                          <a:t>map_int</a:t>
                        </a: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indent="50800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="1" sz="1100"/>
                          <a:t>map2_int</a:t>
                        </a: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indent="50800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="1" sz="1100"/>
                          <a:t>pmap_int</a:t>
                        </a: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indent="63500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integer vector</a:t>
                        </a: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203200">
                  <a:tc>
                    <a:txBody>
                      <a:bodyPr/>
                      <a:lstStyle/>
                      <a:p>
                        <a:pPr indent="50800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="1" sz="1100"/>
                          <a:t>map_lgl</a:t>
                        </a: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D0D1D2">
                          <a:alpha val="25117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indent="50800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="1" sz="1100"/>
                          <a:t>map2_lgl</a:t>
                        </a: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D0D1D2">
                          <a:alpha val="25117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indent="50800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="1" sz="1100"/>
                          <a:t>pmap_lgl</a:t>
                        </a: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D0D1D2">
                          <a:alpha val="25117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indent="63500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logical vector</a:t>
                        </a: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D0D1D2">
                          <a:alpha val="25117"/>
                        </a:srgbClr>
                      </a:solidFill>
                    </a:tcPr>
                  </a:tc>
                </a:tr>
                <a:tr h="203200">
                  <a:tc>
                    <a:txBody>
                      <a:bodyPr/>
                      <a:lstStyle/>
                      <a:p>
                        <a:pPr indent="50800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="1" sz="1100"/>
                          <a:t>walk</a:t>
                        </a: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indent="50800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="1" sz="1100"/>
                          <a:t>walk2</a:t>
                        </a: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indent="50800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="1" sz="1100"/>
                          <a:t>walk</a:t>
                        </a: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indent="63500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nothing (triggers side effects)</a:t>
                        </a: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287" name="Line"/>
            <p:cNvSpPr/>
            <p:nvPr/>
          </p:nvSpPr>
          <p:spPr>
            <a:xfrm>
              <a:off x="34380" y="25400"/>
              <a:ext cx="4201423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88" name="OUTPUT"/>
            <p:cNvSpPr txBox="1"/>
            <p:nvPr/>
          </p:nvSpPr>
          <p:spPr>
            <a:xfrm>
              <a:off x="31968" y="34759"/>
              <a:ext cx="605334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t>OUTPUT</a:t>
              </a:r>
            </a:p>
          </p:txBody>
        </p:sp>
      </p:grpSp>
      <p:sp>
        <p:nvSpPr>
          <p:cNvPr id="1290" name="invoke_map(.f, .x = list(NULL), …, .env=NULL) Run each function in a list. Also invoke. l &lt;- list(sum, mean); invoke_map(l, 1:9)"/>
          <p:cNvSpPr txBox="1"/>
          <p:nvPr/>
        </p:nvSpPr>
        <p:spPr>
          <a:xfrm>
            <a:off x="2977222" y="4853549"/>
            <a:ext cx="1549401" cy="757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invoke_map</a:t>
            </a:r>
            <a:r>
              <a:rPr sz="1100"/>
              <a:t>(.f, .x = list(NULL), …, .env=NULL) Run each function in a list. Also</a:t>
            </a:r>
            <a:r>
              <a:t> </a:t>
            </a:r>
            <a:r>
              <a:rPr b="1"/>
              <a:t>invoke</a:t>
            </a:r>
            <a:r>
              <a:t>. </a:t>
            </a:r>
            <a:r>
              <a:rPr i="1"/>
              <a:t>l &lt;- list(sum, mean); invoke_map(l, 1:9)</a:t>
            </a:r>
          </a:p>
        </p:txBody>
      </p:sp>
      <p:sp>
        <p:nvSpPr>
          <p:cNvPr id="1291" name="Line"/>
          <p:cNvSpPr/>
          <p:nvPr/>
        </p:nvSpPr>
        <p:spPr>
          <a:xfrm>
            <a:off x="324562" y="8897622"/>
            <a:ext cx="4201423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292" name="SHORTCUTS - within a purrr function:"/>
          <p:cNvSpPr txBox="1"/>
          <p:nvPr/>
        </p:nvSpPr>
        <p:spPr>
          <a:xfrm>
            <a:off x="322150" y="8906981"/>
            <a:ext cx="243047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SHORTCUTS </a:t>
            </a:r>
            <a:r>
              <a:rPr b="0"/>
              <a:t>- within a purrr function:</a:t>
            </a:r>
          </a:p>
        </p:txBody>
      </p:sp>
      <p:sp>
        <p:nvSpPr>
          <p:cNvPr id="1293" name="lmap(.x, .f, ...) Apply function to each list-element of a list or vector.…"/>
          <p:cNvSpPr txBox="1"/>
          <p:nvPr/>
        </p:nvSpPr>
        <p:spPr>
          <a:xfrm>
            <a:off x="352788" y="5735533"/>
            <a:ext cx="4203891" cy="509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lmap</a:t>
            </a:r>
            <a:r>
              <a:t>(.x, .f, ...) Apply function to each list-element of a list or vector.</a:t>
            </a:r>
          </a:p>
          <a:p>
            <a:pPr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imap</a:t>
            </a:r>
            <a:r>
              <a:t>(.x, .f, ...) Apply .f to each element of a list or vector and its index.</a:t>
            </a:r>
          </a:p>
        </p:txBody>
      </p:sp>
      <p:sp>
        <p:nvSpPr>
          <p:cNvPr id="1294" name="reduce(.x, .f, ..., .init) Apply function recursively to each element of a list or vector. Also reduce_right, reduce2, reduce2_right. reduce(x, sum)"/>
          <p:cNvSpPr txBox="1"/>
          <p:nvPr/>
        </p:nvSpPr>
        <p:spPr>
          <a:xfrm>
            <a:off x="7561174" y="8382830"/>
            <a:ext cx="1616252" cy="899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reduce</a:t>
            </a:r>
            <a:r>
              <a:t>(.x, .f, ..., .init) Apply function recursively to each element of a list or vector. Also </a:t>
            </a:r>
            <a:r>
              <a:rPr b="1"/>
              <a:t>reduce_right</a:t>
            </a:r>
            <a:r>
              <a:t>, </a:t>
            </a:r>
            <a:r>
              <a:rPr b="1"/>
              <a:t>reduce2</a:t>
            </a:r>
            <a:r>
              <a:t>,</a:t>
            </a:r>
            <a:r>
              <a:rPr b="1"/>
              <a:t> reduce2_right</a:t>
            </a:r>
            <a:r>
              <a:t>. </a:t>
            </a:r>
            <a:r>
              <a:rPr i="1"/>
              <a:t>reduce(x, sum)</a:t>
            </a:r>
          </a:p>
        </p:txBody>
      </p:sp>
      <p:sp>
        <p:nvSpPr>
          <p:cNvPr id="1295" name="accumulate(.x, .f, ..., .init) Reduce, but also return intermediate results. Also accumulate_right. accumulate(x, sum)"/>
          <p:cNvSpPr txBox="1"/>
          <p:nvPr/>
        </p:nvSpPr>
        <p:spPr>
          <a:xfrm>
            <a:off x="7561174" y="9454019"/>
            <a:ext cx="1616252" cy="772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accumulate</a:t>
            </a:r>
            <a:r>
              <a:t>(.x, .f, ..., .init) Reduce, but also return intermediate results. Also </a:t>
            </a:r>
            <a:r>
              <a:rPr b="1"/>
              <a:t>accumulate_right</a:t>
            </a:r>
            <a:r>
              <a:t>. </a:t>
            </a:r>
            <a:r>
              <a:rPr i="1"/>
              <a:t>accumulate(x, sum)</a:t>
            </a:r>
          </a:p>
        </p:txBody>
      </p:sp>
      <p:sp>
        <p:nvSpPr>
          <p:cNvPr id="1296" name="compose() Compose multiple functions.…"/>
          <p:cNvSpPr txBox="1"/>
          <p:nvPr/>
        </p:nvSpPr>
        <p:spPr>
          <a:xfrm>
            <a:off x="9414734" y="8382830"/>
            <a:ext cx="1358901" cy="1751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compose</a:t>
            </a:r>
            <a:r>
              <a:t>() Compose multiple functions.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lift</a:t>
            </a:r>
            <a:r>
              <a:rPr b="0"/>
              <a:t>() Change the domain of  a function for composition. Also </a:t>
            </a:r>
            <a:r>
              <a:t>lift_dl</a:t>
            </a:r>
            <a:r>
              <a:rPr b="0"/>
              <a:t>,</a:t>
            </a:r>
            <a:r>
              <a:t> lift_dv</a:t>
            </a:r>
            <a:r>
              <a:rPr b="0"/>
              <a:t>,</a:t>
            </a:r>
            <a:r>
              <a:t> lift_ld</a:t>
            </a:r>
            <a:r>
              <a:rPr b="0"/>
              <a:t>,</a:t>
            </a:r>
            <a:r>
              <a:t> lift_lv</a:t>
            </a:r>
            <a:r>
              <a:rPr b="0"/>
              <a:t>,</a:t>
            </a:r>
            <a:r>
              <a:t> lift_vd</a:t>
            </a:r>
            <a:r>
              <a:rPr b="0"/>
              <a:t>,</a:t>
            </a:r>
            <a:r>
              <a:t> lift_vl</a:t>
            </a:r>
            <a:r>
              <a:rPr b="0"/>
              <a:t>.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rerun</a:t>
            </a:r>
            <a:r>
              <a:rPr b="0"/>
              <a:t>() Rerun expression n times.</a:t>
            </a:r>
          </a:p>
        </p:txBody>
      </p:sp>
      <p:sp>
        <p:nvSpPr>
          <p:cNvPr id="1297" name="negate() Negate a predicate function (a pipe friendly !)…"/>
          <p:cNvSpPr txBox="1"/>
          <p:nvPr/>
        </p:nvSpPr>
        <p:spPr>
          <a:xfrm>
            <a:off x="11033979" y="8382830"/>
            <a:ext cx="1358901" cy="1751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negate</a:t>
            </a:r>
            <a:r>
              <a:rPr b="0"/>
              <a:t>() Negate a predicate function (a pipe friendly !)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partial</a:t>
            </a:r>
            <a:r>
              <a:rPr b="0"/>
              <a:t>() Partially apply a function, filling in some args.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safely</a:t>
            </a:r>
            <a:r>
              <a:rPr b="0"/>
              <a:t>() Modify func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rPr b="0"/>
              <a:t>to return list of 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rPr b="0"/>
              <a:t>results and errors.</a:t>
            </a:r>
          </a:p>
        </p:txBody>
      </p:sp>
      <p:sp>
        <p:nvSpPr>
          <p:cNvPr id="1298" name="quietly() Modify…"/>
          <p:cNvSpPr txBox="1"/>
          <p:nvPr/>
        </p:nvSpPr>
        <p:spPr>
          <a:xfrm>
            <a:off x="12551623" y="8382830"/>
            <a:ext cx="1117601" cy="1915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quietly</a:t>
            </a:r>
            <a:r>
              <a:rPr b="0"/>
              <a:t>() Modify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rPr b="0"/>
              <a:t>function to return list of results, output, messages, warnings.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possibly</a:t>
            </a:r>
            <a:r>
              <a:rPr b="0"/>
              <a:t>() Modify 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rPr b="0"/>
              <a:t>function to return default value whenever an error occurs (instead of error).</a:t>
            </a:r>
          </a:p>
        </p:txBody>
      </p:sp>
      <p:sp>
        <p:nvSpPr>
          <p:cNvPr id="1299" name="a"/>
          <p:cNvSpPr txBox="1"/>
          <p:nvPr/>
        </p:nvSpPr>
        <p:spPr>
          <a:xfrm>
            <a:off x="6418616" y="8348316"/>
            <a:ext cx="127001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0"/>
              </a:spcBef>
              <a:defRPr b="0" sz="900">
                <a:latin typeface="+mn-lt"/>
                <a:ea typeface="+mn-ea"/>
                <a:cs typeface="+mn-cs"/>
                <a:sym typeface="Source Sans Pro Ligh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300" name="b"/>
          <p:cNvSpPr txBox="1"/>
          <p:nvPr/>
        </p:nvSpPr>
        <p:spPr>
          <a:xfrm>
            <a:off x="6583716" y="8348316"/>
            <a:ext cx="127001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0"/>
              </a:spcBef>
              <a:defRPr b="0" sz="900">
                <a:latin typeface="+mn-lt"/>
                <a:ea typeface="+mn-ea"/>
                <a:cs typeface="+mn-cs"/>
                <a:sym typeface="Source Sans Pro Light"/>
              </a:defRPr>
            </a:lvl1pPr>
          </a:lstStyle>
          <a:p>
            <a:pPr/>
            <a:r>
              <a:t>b</a:t>
            </a:r>
          </a:p>
        </p:txBody>
      </p:sp>
      <p:grpSp>
        <p:nvGrpSpPr>
          <p:cNvPr id="1333" name="Group"/>
          <p:cNvGrpSpPr/>
          <p:nvPr/>
        </p:nvGrpSpPr>
        <p:grpSpPr>
          <a:xfrm>
            <a:off x="4794051" y="8364353"/>
            <a:ext cx="2541688" cy="911194"/>
            <a:chOff x="0" y="0"/>
            <a:chExt cx="2541686" cy="911193"/>
          </a:xfrm>
        </p:grpSpPr>
        <p:sp>
          <p:nvSpPr>
            <p:cNvPr id="1301" name="func(    ,    )"/>
            <p:cNvSpPr txBox="1"/>
            <p:nvPr/>
          </p:nvSpPr>
          <p:spPr>
            <a:xfrm>
              <a:off x="1293592" y="-1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1302" name="Square"/>
            <p:cNvSpPr/>
            <p:nvPr/>
          </p:nvSpPr>
          <p:spPr>
            <a:xfrm>
              <a:off x="1655121" y="118070"/>
              <a:ext cx="76201" cy="7620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03" name="Square"/>
            <p:cNvSpPr/>
            <p:nvPr/>
          </p:nvSpPr>
          <p:spPr>
            <a:xfrm>
              <a:off x="1820221" y="118070"/>
              <a:ext cx="76201" cy="7620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04" name="func(    ,    )"/>
            <p:cNvSpPr txBox="1"/>
            <p:nvPr/>
          </p:nvSpPr>
          <p:spPr>
            <a:xfrm>
              <a:off x="1460291" y="237811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1305" name="Square"/>
            <p:cNvSpPr/>
            <p:nvPr/>
          </p:nvSpPr>
          <p:spPr>
            <a:xfrm>
              <a:off x="1821821" y="357044"/>
              <a:ext cx="76201" cy="76201"/>
            </a:xfrm>
            <a:prstGeom prst="rect">
              <a:avLst/>
            </a:prstGeom>
            <a:solidFill>
              <a:schemeClr val="accent3">
                <a:hueOff val="-48331"/>
                <a:satOff val="1035"/>
                <a:lumOff val="-1378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06" name="c"/>
            <p:cNvSpPr txBox="1"/>
            <p:nvPr/>
          </p:nvSpPr>
          <p:spPr>
            <a:xfrm>
              <a:off x="1956365" y="221775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307" name="Square"/>
            <p:cNvSpPr/>
            <p:nvPr/>
          </p:nvSpPr>
          <p:spPr>
            <a:xfrm>
              <a:off x="1986921" y="355882"/>
              <a:ext cx="76201" cy="7620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08" name="func(    ,    )"/>
            <p:cNvSpPr txBox="1"/>
            <p:nvPr/>
          </p:nvSpPr>
          <p:spPr>
            <a:xfrm>
              <a:off x="1626991" y="475622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1309" name="Square"/>
            <p:cNvSpPr/>
            <p:nvPr/>
          </p:nvSpPr>
          <p:spPr>
            <a:xfrm>
              <a:off x="1988520" y="596019"/>
              <a:ext cx="76201" cy="76201"/>
            </a:xfrm>
            <a:prstGeom prst="rect">
              <a:avLst/>
            </a:prstGeom>
            <a:solidFill>
              <a:schemeClr val="accent3">
                <a:hueOff val="-145836"/>
                <a:satOff val="-20311"/>
                <a:lumOff val="-243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10" name="d"/>
            <p:cNvSpPr txBox="1"/>
            <p:nvPr/>
          </p:nvSpPr>
          <p:spPr>
            <a:xfrm>
              <a:off x="2123064" y="459586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311" name="Square"/>
            <p:cNvSpPr/>
            <p:nvPr/>
          </p:nvSpPr>
          <p:spPr>
            <a:xfrm>
              <a:off x="2153620" y="593693"/>
              <a:ext cx="76201" cy="7620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12" name="Square"/>
            <p:cNvSpPr/>
            <p:nvPr/>
          </p:nvSpPr>
          <p:spPr>
            <a:xfrm>
              <a:off x="2166320" y="834993"/>
              <a:ext cx="76201" cy="76201"/>
            </a:xfrm>
            <a:prstGeom prst="rect">
              <a:avLst/>
            </a:prstGeom>
            <a:solidFill>
              <a:srgbClr val="D77A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1322" name="Group"/>
            <p:cNvGrpSpPr/>
            <p:nvPr/>
          </p:nvGrpSpPr>
          <p:grpSpPr>
            <a:xfrm>
              <a:off x="447554" y="36946"/>
              <a:ext cx="715923" cy="243645"/>
              <a:chOff x="0" y="0"/>
              <a:chExt cx="715921" cy="243644"/>
            </a:xfrm>
          </p:grpSpPr>
          <p:sp>
            <p:nvSpPr>
              <p:cNvPr id="1313" name="Square"/>
              <p:cNvSpPr/>
              <p:nvPr/>
            </p:nvSpPr>
            <p:spPr>
              <a:xfrm>
                <a:off x="61467" y="128134"/>
                <a:ext cx="76201" cy="7620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4" name="Square"/>
              <p:cNvSpPr/>
              <p:nvPr/>
            </p:nvSpPr>
            <p:spPr>
              <a:xfrm>
                <a:off x="226567" y="128134"/>
                <a:ext cx="76201" cy="7620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5" name="Square"/>
              <p:cNvSpPr/>
              <p:nvPr/>
            </p:nvSpPr>
            <p:spPr>
              <a:xfrm>
                <a:off x="393267" y="128134"/>
                <a:ext cx="76201" cy="7620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6" name="Square"/>
              <p:cNvSpPr/>
              <p:nvPr/>
            </p:nvSpPr>
            <p:spPr>
              <a:xfrm>
                <a:off x="559966" y="128134"/>
                <a:ext cx="76201" cy="7620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7" name="a"/>
              <p:cNvSpPr txBox="1"/>
              <p:nvPr/>
            </p:nvSpPr>
            <p:spPr>
              <a:xfrm>
                <a:off x="309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1318" name="b"/>
              <p:cNvSpPr txBox="1"/>
              <p:nvPr/>
            </p:nvSpPr>
            <p:spPr>
              <a:xfrm>
                <a:off x="1960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1319" name="c"/>
              <p:cNvSpPr txBox="1"/>
              <p:nvPr/>
            </p:nvSpPr>
            <p:spPr>
              <a:xfrm>
                <a:off x="3627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1320" name="d"/>
              <p:cNvSpPr txBox="1"/>
              <p:nvPr/>
            </p:nvSpPr>
            <p:spPr>
              <a:xfrm>
                <a:off x="529410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1321" name="Rounded Rectangle"/>
              <p:cNvSpPr/>
              <p:nvPr/>
            </p:nvSpPr>
            <p:spPr>
              <a:xfrm>
                <a:off x="0" y="4328"/>
                <a:ext cx="715922" cy="239317"/>
              </a:xfrm>
              <a:prstGeom prst="roundRect">
                <a:avLst>
                  <a:gd name="adj" fmla="val 29349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323" name="func +"/>
            <p:cNvSpPr txBox="1"/>
            <p:nvPr/>
          </p:nvSpPr>
          <p:spPr>
            <a:xfrm>
              <a:off x="0" y="12699"/>
              <a:ext cx="476120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 +</a:t>
              </a:r>
            </a:p>
          </p:txBody>
        </p:sp>
        <p:sp>
          <p:nvSpPr>
            <p:cNvPr id="1324" name="Line"/>
            <p:cNvSpPr/>
            <p:nvPr/>
          </p:nvSpPr>
          <p:spPr>
            <a:xfrm>
              <a:off x="1192208" y="148329"/>
              <a:ext cx="1396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25" name="Line"/>
            <p:cNvSpPr/>
            <p:nvPr/>
          </p:nvSpPr>
          <p:spPr>
            <a:xfrm>
              <a:off x="2284408" y="873093"/>
              <a:ext cx="1396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26" name="Square"/>
            <p:cNvSpPr/>
            <p:nvPr/>
          </p:nvSpPr>
          <p:spPr>
            <a:xfrm>
              <a:off x="2465486" y="834993"/>
              <a:ext cx="76201" cy="76201"/>
            </a:xfrm>
            <a:prstGeom prst="rect">
              <a:avLst/>
            </a:prstGeom>
            <a:solidFill>
              <a:srgbClr val="D77A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27" name="Line"/>
            <p:cNvSpPr/>
            <p:nvPr/>
          </p:nvSpPr>
          <p:spPr>
            <a:xfrm>
              <a:off x="1351446" y="254217"/>
              <a:ext cx="5679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28" name="Line"/>
            <p:cNvSpPr/>
            <p:nvPr/>
          </p:nvSpPr>
          <p:spPr>
            <a:xfrm>
              <a:off x="1516546" y="495517"/>
              <a:ext cx="5679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29" name="Line"/>
            <p:cNvSpPr/>
            <p:nvPr/>
          </p:nvSpPr>
          <p:spPr>
            <a:xfrm>
              <a:off x="1694346" y="736817"/>
              <a:ext cx="5679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30" name="Line"/>
            <p:cNvSpPr/>
            <p:nvPr/>
          </p:nvSpPr>
          <p:spPr>
            <a:xfrm>
              <a:off x="1776203" y="2524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31" name="Line"/>
            <p:cNvSpPr/>
            <p:nvPr/>
          </p:nvSpPr>
          <p:spPr>
            <a:xfrm>
              <a:off x="1941303" y="4937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32" name="Line"/>
            <p:cNvSpPr/>
            <p:nvPr/>
          </p:nvSpPr>
          <p:spPr>
            <a:xfrm>
              <a:off x="2106403" y="7350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1334" name="Line"/>
          <p:cNvSpPr/>
          <p:nvPr/>
        </p:nvSpPr>
        <p:spPr>
          <a:xfrm>
            <a:off x="5986260" y="9509283"/>
            <a:ext cx="139605" cy="1"/>
          </a:xfrm>
          <a:prstGeom prst="line">
            <a:avLst/>
          </a:prstGeom>
          <a:ln w="635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1373" name="Group"/>
          <p:cNvGrpSpPr/>
          <p:nvPr/>
        </p:nvGrpSpPr>
        <p:grpSpPr>
          <a:xfrm>
            <a:off x="4794051" y="9386353"/>
            <a:ext cx="2598577" cy="892116"/>
            <a:chOff x="0" y="0"/>
            <a:chExt cx="2598575" cy="892115"/>
          </a:xfrm>
        </p:grpSpPr>
        <p:sp>
          <p:nvSpPr>
            <p:cNvPr id="1335" name="func(    ,    )"/>
            <p:cNvSpPr txBox="1"/>
            <p:nvPr/>
          </p:nvSpPr>
          <p:spPr>
            <a:xfrm>
              <a:off x="1293592" y="-1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1336" name="Square"/>
            <p:cNvSpPr/>
            <p:nvPr/>
          </p:nvSpPr>
          <p:spPr>
            <a:xfrm>
              <a:off x="1655121" y="118070"/>
              <a:ext cx="76201" cy="7620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37" name="Square"/>
            <p:cNvSpPr/>
            <p:nvPr/>
          </p:nvSpPr>
          <p:spPr>
            <a:xfrm>
              <a:off x="1820221" y="118070"/>
              <a:ext cx="76201" cy="7620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38" name="func(    ,    )"/>
            <p:cNvSpPr txBox="1"/>
            <p:nvPr/>
          </p:nvSpPr>
          <p:spPr>
            <a:xfrm>
              <a:off x="1460291" y="212411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1339" name="Square"/>
            <p:cNvSpPr/>
            <p:nvPr/>
          </p:nvSpPr>
          <p:spPr>
            <a:xfrm>
              <a:off x="1821821" y="331644"/>
              <a:ext cx="76201" cy="76201"/>
            </a:xfrm>
            <a:prstGeom prst="rect">
              <a:avLst/>
            </a:prstGeom>
            <a:solidFill>
              <a:schemeClr val="accent3">
                <a:hueOff val="-48331"/>
                <a:satOff val="1035"/>
                <a:lumOff val="-1378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40" name="c"/>
            <p:cNvSpPr txBox="1"/>
            <p:nvPr/>
          </p:nvSpPr>
          <p:spPr>
            <a:xfrm>
              <a:off x="1956365" y="196375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341" name="Square"/>
            <p:cNvSpPr/>
            <p:nvPr/>
          </p:nvSpPr>
          <p:spPr>
            <a:xfrm>
              <a:off x="1986921" y="330482"/>
              <a:ext cx="76201" cy="7620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42" name="func(    ,    )"/>
            <p:cNvSpPr txBox="1"/>
            <p:nvPr/>
          </p:nvSpPr>
          <p:spPr>
            <a:xfrm>
              <a:off x="1626991" y="424822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1343" name="Square"/>
            <p:cNvSpPr/>
            <p:nvPr/>
          </p:nvSpPr>
          <p:spPr>
            <a:xfrm>
              <a:off x="1988520" y="545219"/>
              <a:ext cx="76201" cy="76201"/>
            </a:xfrm>
            <a:prstGeom prst="rect">
              <a:avLst/>
            </a:prstGeom>
            <a:solidFill>
              <a:schemeClr val="accent3">
                <a:hueOff val="-145836"/>
                <a:satOff val="-20311"/>
                <a:lumOff val="-243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44" name="d"/>
            <p:cNvSpPr txBox="1"/>
            <p:nvPr/>
          </p:nvSpPr>
          <p:spPr>
            <a:xfrm>
              <a:off x="2123064" y="408786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345" name="Square"/>
            <p:cNvSpPr/>
            <p:nvPr/>
          </p:nvSpPr>
          <p:spPr>
            <a:xfrm>
              <a:off x="2153620" y="542893"/>
              <a:ext cx="76201" cy="7620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46" name="Square"/>
            <p:cNvSpPr/>
            <p:nvPr/>
          </p:nvSpPr>
          <p:spPr>
            <a:xfrm>
              <a:off x="2166320" y="758793"/>
              <a:ext cx="76201" cy="76201"/>
            </a:xfrm>
            <a:prstGeom prst="rect">
              <a:avLst/>
            </a:prstGeom>
            <a:solidFill>
              <a:srgbClr val="D77A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1356" name="Group"/>
            <p:cNvGrpSpPr/>
            <p:nvPr/>
          </p:nvGrpSpPr>
          <p:grpSpPr>
            <a:xfrm>
              <a:off x="447554" y="36946"/>
              <a:ext cx="715923" cy="243645"/>
              <a:chOff x="0" y="0"/>
              <a:chExt cx="715921" cy="243644"/>
            </a:xfrm>
          </p:grpSpPr>
          <p:sp>
            <p:nvSpPr>
              <p:cNvPr id="1347" name="Square"/>
              <p:cNvSpPr/>
              <p:nvPr/>
            </p:nvSpPr>
            <p:spPr>
              <a:xfrm>
                <a:off x="61467" y="128134"/>
                <a:ext cx="76201" cy="7620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48" name="Square"/>
              <p:cNvSpPr/>
              <p:nvPr/>
            </p:nvSpPr>
            <p:spPr>
              <a:xfrm>
                <a:off x="226567" y="128134"/>
                <a:ext cx="76201" cy="7620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49" name="Square"/>
              <p:cNvSpPr/>
              <p:nvPr/>
            </p:nvSpPr>
            <p:spPr>
              <a:xfrm>
                <a:off x="393267" y="128134"/>
                <a:ext cx="76201" cy="7620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50" name="Square"/>
              <p:cNvSpPr/>
              <p:nvPr/>
            </p:nvSpPr>
            <p:spPr>
              <a:xfrm>
                <a:off x="559966" y="128134"/>
                <a:ext cx="76201" cy="7620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51" name="a"/>
              <p:cNvSpPr txBox="1"/>
              <p:nvPr/>
            </p:nvSpPr>
            <p:spPr>
              <a:xfrm>
                <a:off x="309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1352" name="b"/>
              <p:cNvSpPr txBox="1"/>
              <p:nvPr/>
            </p:nvSpPr>
            <p:spPr>
              <a:xfrm>
                <a:off x="1960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1353" name="c"/>
              <p:cNvSpPr txBox="1"/>
              <p:nvPr/>
            </p:nvSpPr>
            <p:spPr>
              <a:xfrm>
                <a:off x="3627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1354" name="d"/>
              <p:cNvSpPr txBox="1"/>
              <p:nvPr/>
            </p:nvSpPr>
            <p:spPr>
              <a:xfrm>
                <a:off x="529410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1355" name="Rounded Rectangle"/>
              <p:cNvSpPr/>
              <p:nvPr/>
            </p:nvSpPr>
            <p:spPr>
              <a:xfrm>
                <a:off x="0" y="4328"/>
                <a:ext cx="715922" cy="239317"/>
              </a:xfrm>
              <a:prstGeom prst="roundRect">
                <a:avLst>
                  <a:gd name="adj" fmla="val 29349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357" name="func +"/>
            <p:cNvSpPr txBox="1"/>
            <p:nvPr/>
          </p:nvSpPr>
          <p:spPr>
            <a:xfrm>
              <a:off x="0" y="12699"/>
              <a:ext cx="476120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 +</a:t>
              </a:r>
            </a:p>
          </p:txBody>
        </p:sp>
        <p:sp>
          <p:nvSpPr>
            <p:cNvPr id="1358" name="Line"/>
            <p:cNvSpPr/>
            <p:nvPr/>
          </p:nvSpPr>
          <p:spPr>
            <a:xfrm>
              <a:off x="2297108" y="796893"/>
              <a:ext cx="888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59" name="Square"/>
            <p:cNvSpPr/>
            <p:nvPr/>
          </p:nvSpPr>
          <p:spPr>
            <a:xfrm>
              <a:off x="2465486" y="758793"/>
              <a:ext cx="76201" cy="76201"/>
            </a:xfrm>
            <a:prstGeom prst="rect">
              <a:avLst/>
            </a:prstGeom>
            <a:solidFill>
              <a:srgbClr val="D77A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0" name="Line"/>
            <p:cNvSpPr/>
            <p:nvPr/>
          </p:nvSpPr>
          <p:spPr>
            <a:xfrm>
              <a:off x="1351446" y="228817"/>
              <a:ext cx="5425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1" name="Line"/>
            <p:cNvSpPr/>
            <p:nvPr/>
          </p:nvSpPr>
          <p:spPr>
            <a:xfrm>
              <a:off x="1516546" y="444717"/>
              <a:ext cx="5425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2" name="Line"/>
            <p:cNvSpPr/>
            <p:nvPr/>
          </p:nvSpPr>
          <p:spPr>
            <a:xfrm>
              <a:off x="1694346" y="660617"/>
              <a:ext cx="5298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3" name="Line"/>
            <p:cNvSpPr/>
            <p:nvPr/>
          </p:nvSpPr>
          <p:spPr>
            <a:xfrm>
              <a:off x="1776203" y="2270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64" name="Line"/>
            <p:cNvSpPr/>
            <p:nvPr/>
          </p:nvSpPr>
          <p:spPr>
            <a:xfrm>
              <a:off x="1941303" y="4429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65" name="Line"/>
            <p:cNvSpPr/>
            <p:nvPr/>
          </p:nvSpPr>
          <p:spPr>
            <a:xfrm>
              <a:off x="2106403" y="6588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66" name="Line"/>
            <p:cNvSpPr/>
            <p:nvPr/>
          </p:nvSpPr>
          <p:spPr>
            <a:xfrm>
              <a:off x="2297108" y="583950"/>
              <a:ext cx="888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67" name="Square"/>
            <p:cNvSpPr/>
            <p:nvPr/>
          </p:nvSpPr>
          <p:spPr>
            <a:xfrm>
              <a:off x="2465486" y="545850"/>
              <a:ext cx="76201" cy="76201"/>
            </a:xfrm>
            <a:prstGeom prst="rect">
              <a:avLst/>
            </a:prstGeom>
            <a:solidFill>
              <a:schemeClr val="accent3">
                <a:hueOff val="-145836"/>
                <a:satOff val="-20311"/>
                <a:lumOff val="-243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8" name="Line"/>
            <p:cNvSpPr/>
            <p:nvPr/>
          </p:nvSpPr>
          <p:spPr>
            <a:xfrm>
              <a:off x="2144708" y="369744"/>
              <a:ext cx="2412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69" name="Square"/>
            <p:cNvSpPr/>
            <p:nvPr/>
          </p:nvSpPr>
          <p:spPr>
            <a:xfrm>
              <a:off x="2465486" y="331644"/>
              <a:ext cx="76201" cy="76201"/>
            </a:xfrm>
            <a:prstGeom prst="rect">
              <a:avLst/>
            </a:prstGeom>
            <a:solidFill>
              <a:schemeClr val="accent3">
                <a:hueOff val="-48331"/>
                <a:satOff val="1035"/>
                <a:lumOff val="-1378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0" name="Line"/>
            <p:cNvSpPr/>
            <p:nvPr/>
          </p:nvSpPr>
          <p:spPr>
            <a:xfrm>
              <a:off x="1979608" y="143470"/>
              <a:ext cx="4063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71" name="Square"/>
            <p:cNvSpPr/>
            <p:nvPr/>
          </p:nvSpPr>
          <p:spPr>
            <a:xfrm>
              <a:off x="2465486" y="105370"/>
              <a:ext cx="76201" cy="7620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2" name="Rounded Rectangle"/>
            <p:cNvSpPr/>
            <p:nvPr/>
          </p:nvSpPr>
          <p:spPr>
            <a:xfrm>
              <a:off x="2408597" y="53975"/>
              <a:ext cx="189979" cy="838141"/>
            </a:xfrm>
            <a:prstGeom prst="roundRect">
              <a:avLst>
                <a:gd name="adj" fmla="val 36971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392" name="Group"/>
          <p:cNvGrpSpPr/>
          <p:nvPr/>
        </p:nvGrpSpPr>
        <p:grpSpPr>
          <a:xfrm>
            <a:off x="253398" y="2218998"/>
            <a:ext cx="3100216" cy="1022889"/>
            <a:chOff x="0" y="0"/>
            <a:chExt cx="3100214" cy="1022888"/>
          </a:xfrm>
        </p:grpSpPr>
        <p:grpSp>
          <p:nvGrpSpPr>
            <p:cNvPr id="1378" name="Group"/>
            <p:cNvGrpSpPr/>
            <p:nvPr/>
          </p:nvGrpSpPr>
          <p:grpSpPr>
            <a:xfrm>
              <a:off x="1456722" y="0"/>
              <a:ext cx="988253" cy="1022889"/>
              <a:chOff x="-25400" y="0"/>
              <a:chExt cx="988251" cy="1022888"/>
            </a:xfrm>
          </p:grpSpPr>
          <p:sp>
            <p:nvSpPr>
              <p:cNvPr id="1374" name="fun(     ,…)…"/>
              <p:cNvSpPr txBox="1"/>
              <p:nvPr/>
            </p:nvSpPr>
            <p:spPr>
              <a:xfrm>
                <a:off x="-25400" y="0"/>
                <a:ext cx="988252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</p:txBody>
          </p:sp>
          <p:graphicFrame>
            <p:nvGraphicFramePr>
              <p:cNvPr id="1375" name="Table"/>
              <p:cNvGraphicFramePr/>
              <p:nvPr/>
            </p:nvGraphicFramePr>
            <p:xfrm>
              <a:off x="2732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376" name="Table"/>
              <p:cNvGraphicFramePr/>
              <p:nvPr/>
            </p:nvGraphicFramePr>
            <p:xfrm>
              <a:off x="2732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377" name="Table"/>
              <p:cNvGraphicFramePr/>
              <p:nvPr/>
            </p:nvGraphicFramePr>
            <p:xfrm>
              <a:off x="2732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>
                            <a:hueOff val="-145836"/>
                            <a:satOff val="-20311"/>
                            <a:lumOff val="-2437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1379" name="map(      , fun, …)"/>
            <p:cNvSpPr txBox="1"/>
            <p:nvPr/>
          </p:nvSpPr>
          <p:spPr>
            <a:xfrm>
              <a:off x="0" y="177917"/>
              <a:ext cx="1176815" cy="3092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marL="114300" indent="-114300">
                <a:lnSpc>
                  <a:spcPct val="90000"/>
                </a:lnSpc>
                <a:spcBef>
                  <a:spcPts val="0"/>
                </a:spcBef>
                <a:defRPr b="0" sz="1100">
                  <a:solidFill>
                    <a:srgbClr val="424242"/>
                  </a:solidFill>
                </a:defRPr>
              </a:pPr>
              <a:r>
                <a:rPr>
                  <a:solidFill>
                    <a:srgbClr val="000000"/>
                  </a:solidFill>
                </a:rPr>
                <a:t>map</a:t>
              </a:r>
              <a:r>
                <a:t>(      , fun, …)</a:t>
              </a:r>
            </a:p>
          </p:txBody>
        </p:sp>
        <p:grpSp>
          <p:nvGrpSpPr>
            <p:cNvPr id="1384" name="Group"/>
            <p:cNvGrpSpPr/>
            <p:nvPr/>
          </p:nvGrpSpPr>
          <p:grpSpPr>
            <a:xfrm>
              <a:off x="2429956" y="101649"/>
              <a:ext cx="670259" cy="911108"/>
              <a:chOff x="6080" y="0"/>
              <a:chExt cx="670257" cy="911106"/>
            </a:xfrm>
          </p:grpSpPr>
          <p:sp>
            <p:nvSpPr>
              <p:cNvPr id="1380" name="Rounded Rectangle"/>
              <p:cNvSpPr/>
              <p:nvPr/>
            </p:nvSpPr>
            <p:spPr>
              <a:xfrm>
                <a:off x="6080" y="0"/>
                <a:ext cx="152940" cy="461801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1381" name="Table"/>
              <p:cNvGraphicFramePr/>
              <p:nvPr/>
            </p:nvGraphicFramePr>
            <p:xfrm>
              <a:off x="25400" y="459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382" name="Table"/>
              <p:cNvGraphicFramePr/>
              <p:nvPr/>
            </p:nvGraphicFramePr>
            <p:xfrm>
              <a:off x="25400" y="1737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383" name="Table"/>
              <p:cNvGraphicFramePr/>
              <p:nvPr/>
            </p:nvGraphicFramePr>
            <p:xfrm>
              <a:off x="25400" y="3015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1389" name="Group"/>
            <p:cNvGrpSpPr/>
            <p:nvPr/>
          </p:nvGrpSpPr>
          <p:grpSpPr>
            <a:xfrm>
              <a:off x="372556" y="101649"/>
              <a:ext cx="670259" cy="911108"/>
              <a:chOff x="6080" y="0"/>
              <a:chExt cx="670257" cy="911106"/>
            </a:xfrm>
          </p:grpSpPr>
          <p:sp>
            <p:nvSpPr>
              <p:cNvPr id="1385" name="Rounded Rectangle"/>
              <p:cNvSpPr/>
              <p:nvPr/>
            </p:nvSpPr>
            <p:spPr>
              <a:xfrm>
                <a:off x="6080" y="0"/>
                <a:ext cx="152940" cy="461801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1386" name="Table"/>
              <p:cNvGraphicFramePr/>
              <p:nvPr/>
            </p:nvGraphicFramePr>
            <p:xfrm>
              <a:off x="25400" y="459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387" name="Table"/>
              <p:cNvGraphicFramePr/>
              <p:nvPr/>
            </p:nvGraphicFramePr>
            <p:xfrm>
              <a:off x="25400" y="1737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388" name="Table"/>
              <p:cNvGraphicFramePr/>
              <p:nvPr/>
            </p:nvGraphicFramePr>
            <p:xfrm>
              <a:off x="25400" y="3015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>
                            <a:hueOff val="-145836"/>
                            <a:satOff val="-20311"/>
                            <a:lumOff val="-2437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1390" name="Line"/>
            <p:cNvSpPr/>
            <p:nvPr/>
          </p:nvSpPr>
          <p:spPr>
            <a:xfrm>
              <a:off x="1067045" y="342681"/>
              <a:ext cx="395789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91" name="Line"/>
            <p:cNvSpPr/>
            <p:nvPr/>
          </p:nvSpPr>
          <p:spPr>
            <a:xfrm>
              <a:off x="2098991" y="344024"/>
              <a:ext cx="2920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1420" name="Group"/>
          <p:cNvGrpSpPr/>
          <p:nvPr/>
        </p:nvGrpSpPr>
        <p:grpSpPr>
          <a:xfrm>
            <a:off x="252303" y="3037113"/>
            <a:ext cx="3101311" cy="1022890"/>
            <a:chOff x="0" y="0"/>
            <a:chExt cx="3101309" cy="1022888"/>
          </a:xfrm>
        </p:grpSpPr>
        <p:grpSp>
          <p:nvGrpSpPr>
            <p:cNvPr id="1400" name="Group"/>
            <p:cNvGrpSpPr/>
            <p:nvPr/>
          </p:nvGrpSpPr>
          <p:grpSpPr>
            <a:xfrm>
              <a:off x="1457817" y="0"/>
              <a:ext cx="1101980" cy="1022889"/>
              <a:chOff x="-25400" y="0"/>
              <a:chExt cx="1101979" cy="1022888"/>
            </a:xfrm>
          </p:grpSpPr>
          <p:sp>
            <p:nvSpPr>
              <p:cNvPr id="1393" name="fun(     ,      ,…)…"/>
              <p:cNvSpPr txBox="1"/>
              <p:nvPr/>
            </p:nvSpPr>
            <p:spPr>
              <a:xfrm>
                <a:off x="-25400" y="0"/>
                <a:ext cx="988252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      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      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      ,…</a:t>
                </a:r>
                <a:r>
                  <a:t>)</a:t>
                </a:r>
              </a:p>
            </p:txBody>
          </p:sp>
          <p:graphicFrame>
            <p:nvGraphicFramePr>
              <p:cNvPr id="1394" name="Table"/>
              <p:cNvGraphicFramePr/>
              <p:nvPr/>
            </p:nvGraphicFramePr>
            <p:xfrm>
              <a:off x="2732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395" name="Table"/>
              <p:cNvGraphicFramePr/>
              <p:nvPr/>
            </p:nvGraphicFramePr>
            <p:xfrm>
              <a:off x="2732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396" name="Table"/>
              <p:cNvGraphicFramePr/>
              <p:nvPr/>
            </p:nvGraphicFramePr>
            <p:xfrm>
              <a:off x="2732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>
                            <a:hueOff val="-145836"/>
                            <a:satOff val="-20311"/>
                            <a:lumOff val="-2437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397" name="Table"/>
              <p:cNvGraphicFramePr/>
              <p:nvPr/>
            </p:nvGraphicFramePr>
            <p:xfrm>
              <a:off x="4256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398" name="Table"/>
              <p:cNvGraphicFramePr/>
              <p:nvPr/>
            </p:nvGraphicFramePr>
            <p:xfrm>
              <a:off x="4256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399" name="Table"/>
              <p:cNvGraphicFramePr/>
              <p:nvPr/>
            </p:nvGraphicFramePr>
            <p:xfrm>
              <a:off x="4256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>
                            <a:hueOff val="-145836"/>
                            <a:satOff val="-20311"/>
                            <a:lumOff val="-2437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1405" name="Group"/>
            <p:cNvGrpSpPr/>
            <p:nvPr/>
          </p:nvGrpSpPr>
          <p:grpSpPr>
            <a:xfrm>
              <a:off x="2431051" y="101997"/>
              <a:ext cx="670259" cy="911107"/>
              <a:chOff x="6080" y="0"/>
              <a:chExt cx="670257" cy="911106"/>
            </a:xfrm>
          </p:grpSpPr>
          <p:sp>
            <p:nvSpPr>
              <p:cNvPr id="1401" name="Rounded Rectangle"/>
              <p:cNvSpPr/>
              <p:nvPr/>
            </p:nvSpPr>
            <p:spPr>
              <a:xfrm>
                <a:off x="6080" y="0"/>
                <a:ext cx="152940" cy="461801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1402" name="Table"/>
              <p:cNvGraphicFramePr/>
              <p:nvPr/>
            </p:nvGraphicFramePr>
            <p:xfrm>
              <a:off x="25400" y="459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403" name="Table"/>
              <p:cNvGraphicFramePr/>
              <p:nvPr/>
            </p:nvGraphicFramePr>
            <p:xfrm>
              <a:off x="25400" y="1737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404" name="Table"/>
              <p:cNvGraphicFramePr/>
              <p:nvPr/>
            </p:nvGraphicFramePr>
            <p:xfrm>
              <a:off x="25400" y="3015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1417" name="Group"/>
            <p:cNvGrpSpPr/>
            <p:nvPr/>
          </p:nvGrpSpPr>
          <p:grpSpPr>
            <a:xfrm>
              <a:off x="0" y="99382"/>
              <a:ext cx="1342708" cy="913722"/>
              <a:chOff x="0" y="0"/>
              <a:chExt cx="1342707" cy="913720"/>
            </a:xfrm>
          </p:grpSpPr>
          <p:sp>
            <p:nvSpPr>
              <p:cNvPr id="1406" name="map2(      ,      ,fun,…)"/>
              <p:cNvSpPr txBox="1"/>
              <p:nvPr/>
            </p:nvSpPr>
            <p:spPr>
              <a:xfrm>
                <a:off x="0" y="78881"/>
                <a:ext cx="1342708" cy="3092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90000"/>
                  </a:lnSpc>
                  <a:spcBef>
                    <a:spcPts val="0"/>
                  </a:spcBef>
                  <a:defRPr b="0" sz="1100">
                    <a:solidFill>
                      <a:srgbClr val="424242"/>
                    </a:solidFill>
                  </a:defRPr>
                </a:pPr>
                <a:r>
                  <a:rPr>
                    <a:solidFill>
                      <a:srgbClr val="000000"/>
                    </a:solidFill>
                  </a:rPr>
                  <a:t>map2</a:t>
                </a:r>
                <a:r>
                  <a:t>(      ,      ,fun,…)</a:t>
                </a:r>
              </a:p>
            </p:txBody>
          </p:sp>
          <p:grpSp>
            <p:nvGrpSpPr>
              <p:cNvPr id="1411" name="Group"/>
              <p:cNvGrpSpPr/>
              <p:nvPr/>
            </p:nvGrpSpPr>
            <p:grpSpPr>
              <a:xfrm>
                <a:off x="440326" y="0"/>
                <a:ext cx="670259" cy="911107"/>
                <a:chOff x="6080" y="0"/>
                <a:chExt cx="670257" cy="911106"/>
              </a:xfrm>
            </p:grpSpPr>
            <p:sp>
              <p:nvSpPr>
                <p:cNvPr id="1407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1408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409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>
                              <a:hueOff val="-48331"/>
                              <a:satOff val="1035"/>
                              <a:lumOff val="-13785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410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>
                              <a:hueOff val="-145836"/>
                              <a:satOff val="-20311"/>
                              <a:lumOff val="-24375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1416" name="Group"/>
              <p:cNvGrpSpPr/>
              <p:nvPr/>
            </p:nvGrpSpPr>
            <p:grpSpPr>
              <a:xfrm>
                <a:off x="642431" y="2614"/>
                <a:ext cx="670259" cy="911107"/>
                <a:chOff x="6080" y="0"/>
                <a:chExt cx="670257" cy="911106"/>
              </a:xfrm>
            </p:grpSpPr>
            <p:sp>
              <p:nvSpPr>
                <p:cNvPr id="1412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1413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414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>
                              <a:hueOff val="-48331"/>
                              <a:satOff val="1035"/>
                              <a:lumOff val="-13785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415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>
                              <a:hueOff val="-145836"/>
                              <a:satOff val="-20311"/>
                              <a:lumOff val="-24375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  <p:sp>
          <p:nvSpPr>
            <p:cNvPr id="1418" name="Line"/>
            <p:cNvSpPr/>
            <p:nvPr/>
          </p:nvSpPr>
          <p:spPr>
            <a:xfrm>
              <a:off x="1273523" y="334726"/>
              <a:ext cx="1904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419" name="Line"/>
            <p:cNvSpPr/>
            <p:nvPr/>
          </p:nvSpPr>
          <p:spPr>
            <a:xfrm>
              <a:off x="2239786" y="334726"/>
              <a:ext cx="1523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1457" name="Group"/>
          <p:cNvGrpSpPr/>
          <p:nvPr/>
        </p:nvGrpSpPr>
        <p:grpSpPr>
          <a:xfrm>
            <a:off x="253398" y="3862373"/>
            <a:ext cx="3100216" cy="1022889"/>
            <a:chOff x="0" y="0"/>
            <a:chExt cx="3100214" cy="1022888"/>
          </a:xfrm>
        </p:grpSpPr>
        <p:grpSp>
          <p:nvGrpSpPr>
            <p:cNvPr id="1431" name="Group"/>
            <p:cNvGrpSpPr/>
            <p:nvPr/>
          </p:nvGrpSpPr>
          <p:grpSpPr>
            <a:xfrm>
              <a:off x="1456722" y="0"/>
              <a:ext cx="1216281" cy="1022889"/>
              <a:chOff x="-25400" y="0"/>
              <a:chExt cx="1216279" cy="1022888"/>
            </a:xfrm>
          </p:grpSpPr>
          <p:graphicFrame>
            <p:nvGraphicFramePr>
              <p:cNvPr id="1421" name="Table"/>
              <p:cNvGraphicFramePr/>
              <p:nvPr/>
            </p:nvGraphicFramePr>
            <p:xfrm>
              <a:off x="2605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422" name="Table"/>
              <p:cNvGraphicFramePr/>
              <p:nvPr/>
            </p:nvGraphicFramePr>
            <p:xfrm>
              <a:off x="2605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423" name="Table"/>
              <p:cNvGraphicFramePr/>
              <p:nvPr/>
            </p:nvGraphicFramePr>
            <p:xfrm>
              <a:off x="2605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>
                            <a:hueOff val="-145836"/>
                            <a:satOff val="-20311"/>
                            <a:lumOff val="-2437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424" name="Table"/>
              <p:cNvGraphicFramePr/>
              <p:nvPr/>
            </p:nvGraphicFramePr>
            <p:xfrm>
              <a:off x="4002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425" name="Table"/>
              <p:cNvGraphicFramePr/>
              <p:nvPr/>
            </p:nvGraphicFramePr>
            <p:xfrm>
              <a:off x="4002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426" name="Table"/>
              <p:cNvGraphicFramePr/>
              <p:nvPr/>
            </p:nvGraphicFramePr>
            <p:xfrm>
              <a:off x="4002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>
                            <a:hueOff val="-145836"/>
                            <a:satOff val="-20311"/>
                            <a:lumOff val="-2437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427" name="Table"/>
              <p:cNvGraphicFramePr/>
              <p:nvPr/>
            </p:nvGraphicFramePr>
            <p:xfrm>
              <a:off x="5399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428" name="Table"/>
              <p:cNvGraphicFramePr/>
              <p:nvPr/>
            </p:nvGraphicFramePr>
            <p:xfrm>
              <a:off x="5399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429" name="Table"/>
              <p:cNvGraphicFramePr/>
              <p:nvPr/>
            </p:nvGraphicFramePr>
            <p:xfrm>
              <a:off x="5399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>
                            <a:hueOff val="-145836"/>
                            <a:satOff val="-20311"/>
                            <a:lumOff val="-2437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430" name="fun(    ,     ,     ,…)…"/>
              <p:cNvSpPr txBox="1"/>
              <p:nvPr/>
            </p:nvSpPr>
            <p:spPr>
              <a:xfrm>
                <a:off x="-25400" y="0"/>
                <a:ext cx="988252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</a:t>
                </a:r>
                <a:r>
                  <a:rPr sz="900"/>
                  <a:t>,     ,     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</a:t>
                </a:r>
                <a:r>
                  <a:rPr sz="900"/>
                  <a:t>,     ,     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</a:t>
                </a:r>
                <a:r>
                  <a:rPr sz="900"/>
                  <a:t>,     ,     ,…</a:t>
                </a:r>
                <a:r>
                  <a:t>)</a:t>
                </a:r>
              </a:p>
            </p:txBody>
          </p:sp>
        </p:grpSp>
        <p:sp>
          <p:nvSpPr>
            <p:cNvPr id="1432" name="pmap(                        ,fun,…)"/>
            <p:cNvSpPr txBox="1"/>
            <p:nvPr/>
          </p:nvSpPr>
          <p:spPr>
            <a:xfrm>
              <a:off x="0" y="175348"/>
              <a:ext cx="1803530" cy="3092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marL="114300" indent="-114300">
                <a:lnSpc>
                  <a:spcPct val="90000"/>
                </a:lnSpc>
                <a:spcBef>
                  <a:spcPts val="0"/>
                </a:spcBef>
                <a:defRPr b="0" sz="1100">
                  <a:solidFill>
                    <a:srgbClr val="424242"/>
                  </a:solidFill>
                </a:defRPr>
              </a:pPr>
              <a:r>
                <a:rPr>
                  <a:solidFill>
                    <a:srgbClr val="000000"/>
                  </a:solidFill>
                </a:rPr>
                <a:t>pmap</a:t>
              </a:r>
              <a:r>
                <a:rPr sz="1000"/>
                <a:t>(                        ,fun,</a:t>
              </a:r>
              <a:r>
                <a:rPr sz="900"/>
                <a:t>…</a:t>
              </a:r>
              <a:r>
                <a:rPr sz="1000"/>
                <a:t>)</a:t>
              </a:r>
            </a:p>
          </p:txBody>
        </p:sp>
        <p:grpSp>
          <p:nvGrpSpPr>
            <p:cNvPr id="1449" name="Group"/>
            <p:cNvGrpSpPr/>
            <p:nvPr/>
          </p:nvGrpSpPr>
          <p:grpSpPr>
            <a:xfrm>
              <a:off x="434307" y="59952"/>
              <a:ext cx="1084758" cy="950237"/>
              <a:chOff x="0" y="0"/>
              <a:chExt cx="1084756" cy="950236"/>
            </a:xfrm>
          </p:grpSpPr>
          <p:grpSp>
            <p:nvGrpSpPr>
              <p:cNvPr id="1437" name="Group"/>
              <p:cNvGrpSpPr/>
              <p:nvPr/>
            </p:nvGrpSpPr>
            <p:grpSpPr>
              <a:xfrm>
                <a:off x="39848" y="39129"/>
                <a:ext cx="670259" cy="911108"/>
                <a:chOff x="6080" y="0"/>
                <a:chExt cx="670257" cy="911106"/>
              </a:xfrm>
            </p:grpSpPr>
            <p:sp>
              <p:nvSpPr>
                <p:cNvPr id="1433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1434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435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>
                              <a:hueOff val="-48331"/>
                              <a:satOff val="1035"/>
                              <a:lumOff val="-13785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436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>
                              <a:hueOff val="-145836"/>
                              <a:satOff val="-20311"/>
                              <a:lumOff val="-24375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sp>
            <p:nvSpPr>
              <p:cNvPr id="1438" name="Rounded Rectangle"/>
              <p:cNvSpPr/>
              <p:nvPr/>
            </p:nvSpPr>
            <p:spPr>
              <a:xfrm>
                <a:off x="0" y="0"/>
                <a:ext cx="605538" cy="539031"/>
              </a:xfrm>
              <a:prstGeom prst="roundRect">
                <a:avLst>
                  <a:gd name="adj" fmla="val 1303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1443" name="Group"/>
              <p:cNvGrpSpPr/>
              <p:nvPr/>
            </p:nvGrpSpPr>
            <p:grpSpPr>
              <a:xfrm>
                <a:off x="227173" y="39129"/>
                <a:ext cx="670259" cy="911108"/>
                <a:chOff x="6080" y="0"/>
                <a:chExt cx="670257" cy="911106"/>
              </a:xfrm>
            </p:grpSpPr>
            <p:sp>
              <p:nvSpPr>
                <p:cNvPr id="1439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1440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441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>
                              <a:hueOff val="-48331"/>
                              <a:satOff val="1035"/>
                              <a:lumOff val="-13785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442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>
                              <a:hueOff val="-145836"/>
                              <a:satOff val="-20311"/>
                              <a:lumOff val="-24375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1448" name="Group"/>
              <p:cNvGrpSpPr/>
              <p:nvPr/>
            </p:nvGrpSpPr>
            <p:grpSpPr>
              <a:xfrm>
                <a:off x="414498" y="39129"/>
                <a:ext cx="670259" cy="911108"/>
                <a:chOff x="6080" y="0"/>
                <a:chExt cx="670257" cy="911106"/>
              </a:xfrm>
            </p:grpSpPr>
            <p:sp>
              <p:nvSpPr>
                <p:cNvPr id="1444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1445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446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>
                              <a:hueOff val="-48331"/>
                              <a:satOff val="1035"/>
                              <a:lumOff val="-13785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447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>
                              <a:hueOff val="-145836"/>
                              <a:satOff val="-20311"/>
                              <a:lumOff val="-24375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  <p:grpSp>
          <p:nvGrpSpPr>
            <p:cNvPr id="1454" name="Group"/>
            <p:cNvGrpSpPr/>
            <p:nvPr/>
          </p:nvGrpSpPr>
          <p:grpSpPr>
            <a:xfrm>
              <a:off x="2429956" y="99081"/>
              <a:ext cx="670259" cy="911108"/>
              <a:chOff x="6080" y="0"/>
              <a:chExt cx="670257" cy="911106"/>
            </a:xfrm>
          </p:grpSpPr>
          <p:sp>
            <p:nvSpPr>
              <p:cNvPr id="1450" name="Rounded Rectangle"/>
              <p:cNvSpPr/>
              <p:nvPr/>
            </p:nvSpPr>
            <p:spPr>
              <a:xfrm>
                <a:off x="6080" y="0"/>
                <a:ext cx="152940" cy="461801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1451" name="Table"/>
              <p:cNvGraphicFramePr/>
              <p:nvPr/>
            </p:nvGraphicFramePr>
            <p:xfrm>
              <a:off x="25400" y="459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452" name="Table"/>
              <p:cNvGraphicFramePr/>
              <p:nvPr/>
            </p:nvGraphicFramePr>
            <p:xfrm>
              <a:off x="25400" y="1737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453" name="Table"/>
              <p:cNvGraphicFramePr/>
              <p:nvPr/>
            </p:nvGraphicFramePr>
            <p:xfrm>
              <a:off x="25400" y="3015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1455" name="Line"/>
            <p:cNvSpPr/>
            <p:nvPr/>
          </p:nvSpPr>
          <p:spPr>
            <a:xfrm>
              <a:off x="2289491" y="340448"/>
              <a:ext cx="1015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456" name="Line"/>
            <p:cNvSpPr/>
            <p:nvPr/>
          </p:nvSpPr>
          <p:spPr>
            <a:xfrm>
              <a:off x="1416366" y="342167"/>
              <a:ext cx="888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1469" name="Group"/>
          <p:cNvGrpSpPr/>
          <p:nvPr/>
        </p:nvGrpSpPr>
        <p:grpSpPr>
          <a:xfrm>
            <a:off x="1882586" y="4788258"/>
            <a:ext cx="942763" cy="1024011"/>
            <a:chOff x="0" y="0"/>
            <a:chExt cx="942762" cy="1024009"/>
          </a:xfrm>
        </p:grpSpPr>
        <p:graphicFrame>
          <p:nvGraphicFramePr>
            <p:cNvPr id="1458" name="Table"/>
            <p:cNvGraphicFramePr/>
            <p:nvPr/>
          </p:nvGraphicFramePr>
          <p:xfrm>
            <a:off x="28090" y="158896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32705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</a:p>
                    </a:txBody>
                    <a:tcPr marL="0" marR="0" marT="0" marB="0" anchor="t" anchorCtr="0" horzOverflow="overflow">
                      <a:solidFill>
                        <a:schemeClr val="accent3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459" name="Table"/>
            <p:cNvGraphicFramePr/>
            <p:nvPr/>
          </p:nvGraphicFramePr>
          <p:xfrm>
            <a:off x="28090" y="286653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460" name="Table"/>
            <p:cNvGraphicFramePr/>
            <p:nvPr/>
          </p:nvGraphicFramePr>
          <p:xfrm>
            <a:off x="28090" y="414409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461" name="fun"/>
            <p:cNvSpPr txBox="1"/>
            <p:nvPr/>
          </p:nvSpPr>
          <p:spPr>
            <a:xfrm>
              <a:off x="0" y="335458"/>
              <a:ext cx="297482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sp>
          <p:nvSpPr>
            <p:cNvPr id="1462" name="fun"/>
            <p:cNvSpPr txBox="1"/>
            <p:nvPr/>
          </p:nvSpPr>
          <p:spPr>
            <a:xfrm>
              <a:off x="0" y="75664"/>
              <a:ext cx="297482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sp>
          <p:nvSpPr>
            <p:cNvPr id="1463" name="fun"/>
            <p:cNvSpPr txBox="1"/>
            <p:nvPr/>
          </p:nvSpPr>
          <p:spPr>
            <a:xfrm>
              <a:off x="0" y="202664"/>
              <a:ext cx="297482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grpSp>
          <p:nvGrpSpPr>
            <p:cNvPr id="1468" name="Group"/>
            <p:cNvGrpSpPr/>
            <p:nvPr/>
          </p:nvGrpSpPr>
          <p:grpSpPr>
            <a:xfrm>
              <a:off x="196382" y="0"/>
              <a:ext cx="746381" cy="1022889"/>
              <a:chOff x="-25400" y="0"/>
              <a:chExt cx="746379" cy="1022888"/>
            </a:xfrm>
          </p:grpSpPr>
          <p:sp>
            <p:nvSpPr>
              <p:cNvPr id="1464" name="(     ,…)…"/>
              <p:cNvSpPr txBox="1"/>
              <p:nvPr/>
            </p:nvSpPr>
            <p:spPr>
              <a:xfrm>
                <a:off x="-25400" y="0"/>
                <a:ext cx="498520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</p:txBody>
          </p:sp>
          <p:graphicFrame>
            <p:nvGraphicFramePr>
              <p:cNvPr id="1465" name="Table"/>
              <p:cNvGraphicFramePr/>
              <p:nvPr/>
            </p:nvGraphicFramePr>
            <p:xfrm>
              <a:off x="700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466" name="Table"/>
              <p:cNvGraphicFramePr/>
              <p:nvPr/>
            </p:nvGraphicFramePr>
            <p:xfrm>
              <a:off x="700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467" name="Table"/>
              <p:cNvGraphicFramePr/>
              <p:nvPr/>
            </p:nvGraphicFramePr>
            <p:xfrm>
              <a:off x="700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>
                            <a:hueOff val="-145836"/>
                            <a:satOff val="-20311"/>
                            <a:lumOff val="-2437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1474" name="Group"/>
          <p:cNvGrpSpPr/>
          <p:nvPr/>
        </p:nvGrpSpPr>
        <p:grpSpPr>
          <a:xfrm>
            <a:off x="2683902" y="4890254"/>
            <a:ext cx="670259" cy="911108"/>
            <a:chOff x="6080" y="0"/>
            <a:chExt cx="670257" cy="911106"/>
          </a:xfrm>
        </p:grpSpPr>
        <p:sp>
          <p:nvSpPr>
            <p:cNvPr id="1470" name="Rounded Rectangle"/>
            <p:cNvSpPr/>
            <p:nvPr/>
          </p:nvSpPr>
          <p:spPr>
            <a:xfrm>
              <a:off x="6080" y="0"/>
              <a:ext cx="152940" cy="461801"/>
            </a:xfrm>
            <a:prstGeom prst="roundRect">
              <a:avLst>
                <a:gd name="adj" fmla="val 4592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471" name="Table"/>
            <p:cNvGraphicFramePr/>
            <p:nvPr/>
          </p:nvGraphicFramePr>
          <p:xfrm>
            <a:off x="25400" y="45993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472" name="Table"/>
            <p:cNvGraphicFramePr/>
            <p:nvPr/>
          </p:nvGraphicFramePr>
          <p:xfrm>
            <a:off x="25400" y="173750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473" name="Table"/>
            <p:cNvGraphicFramePr/>
            <p:nvPr/>
          </p:nvGraphicFramePr>
          <p:xfrm>
            <a:off x="25400" y="301506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</a:tr>
              </a:tbl>
            </a:graphicData>
          </a:graphic>
        </p:graphicFrame>
      </p:grpSp>
      <p:sp>
        <p:nvSpPr>
          <p:cNvPr id="1475" name="invoke_map(              ,        ,…)"/>
          <p:cNvSpPr txBox="1"/>
          <p:nvPr/>
        </p:nvSpPr>
        <p:spPr>
          <a:xfrm>
            <a:off x="252851" y="4966522"/>
            <a:ext cx="1704996" cy="309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100">
                <a:solidFill>
                  <a:srgbClr val="424242"/>
                </a:solidFill>
              </a:defRPr>
            </a:pPr>
            <a:r>
              <a:rPr sz="1000">
                <a:solidFill>
                  <a:srgbClr val="000000"/>
                </a:solidFill>
              </a:rPr>
              <a:t>invoke_map</a:t>
            </a:r>
            <a:r>
              <a:t>(</a:t>
            </a:r>
            <a:r>
              <a:rPr sz="900"/>
              <a:t>              ,        ,…</a:t>
            </a:r>
            <a:r>
              <a:t>)</a:t>
            </a:r>
          </a:p>
        </p:txBody>
      </p:sp>
      <p:grpSp>
        <p:nvGrpSpPr>
          <p:cNvPr id="1480" name="Group"/>
          <p:cNvGrpSpPr/>
          <p:nvPr/>
        </p:nvGrpSpPr>
        <p:grpSpPr>
          <a:xfrm>
            <a:off x="1365182" y="4890254"/>
            <a:ext cx="670259" cy="911108"/>
            <a:chOff x="6080" y="0"/>
            <a:chExt cx="670257" cy="911106"/>
          </a:xfrm>
        </p:grpSpPr>
        <p:sp>
          <p:nvSpPr>
            <p:cNvPr id="1476" name="Rounded Rectangle"/>
            <p:cNvSpPr/>
            <p:nvPr/>
          </p:nvSpPr>
          <p:spPr>
            <a:xfrm>
              <a:off x="6080" y="0"/>
              <a:ext cx="152940" cy="461801"/>
            </a:xfrm>
            <a:prstGeom prst="roundRect">
              <a:avLst>
                <a:gd name="adj" fmla="val 4592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477" name="Table"/>
            <p:cNvGraphicFramePr/>
            <p:nvPr/>
          </p:nvGraphicFramePr>
          <p:xfrm>
            <a:off x="25400" y="45993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3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478" name="Table"/>
            <p:cNvGraphicFramePr/>
            <p:nvPr/>
          </p:nvGraphicFramePr>
          <p:xfrm>
            <a:off x="25400" y="173750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479" name="Table"/>
            <p:cNvGraphicFramePr/>
            <p:nvPr/>
          </p:nvGraphicFramePr>
          <p:xfrm>
            <a:off x="25400" y="301506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</a:tr>
              </a:tbl>
            </a:graphicData>
          </a:graphic>
        </p:graphicFrame>
      </p:grpSp>
      <p:sp>
        <p:nvSpPr>
          <p:cNvPr id="1481" name="Line"/>
          <p:cNvSpPr/>
          <p:nvPr/>
        </p:nvSpPr>
        <p:spPr>
          <a:xfrm>
            <a:off x="1742275" y="5122984"/>
            <a:ext cx="1269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482" name="Line"/>
          <p:cNvSpPr/>
          <p:nvPr/>
        </p:nvSpPr>
        <p:spPr>
          <a:xfrm>
            <a:off x="2492637" y="5122984"/>
            <a:ext cx="1523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1490" name="Group"/>
          <p:cNvGrpSpPr/>
          <p:nvPr/>
        </p:nvGrpSpPr>
        <p:grpSpPr>
          <a:xfrm>
            <a:off x="1010677" y="4850402"/>
            <a:ext cx="682959" cy="948346"/>
            <a:chOff x="0" y="0"/>
            <a:chExt cx="682957" cy="948345"/>
          </a:xfrm>
        </p:grpSpPr>
        <p:graphicFrame>
          <p:nvGraphicFramePr>
            <p:cNvPr id="1483" name="Table"/>
            <p:cNvGraphicFramePr/>
            <p:nvPr/>
          </p:nvGraphicFramePr>
          <p:xfrm>
            <a:off x="32019" y="210989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484" name="Table"/>
            <p:cNvGraphicFramePr/>
            <p:nvPr/>
          </p:nvGraphicFramePr>
          <p:xfrm>
            <a:off x="32019" y="83232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32705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</a:p>
                    </a:txBody>
                    <a:tcPr marL="0" marR="0" marT="0" marB="0" anchor="t" anchorCtr="0" horzOverflow="overflow">
                      <a:solidFill>
                        <a:schemeClr val="accent3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485" name="Table"/>
            <p:cNvGraphicFramePr/>
            <p:nvPr/>
          </p:nvGraphicFramePr>
          <p:xfrm>
            <a:off x="32019" y="338745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486" name="fun"/>
            <p:cNvSpPr txBox="1"/>
            <p:nvPr/>
          </p:nvSpPr>
          <p:spPr>
            <a:xfrm>
              <a:off x="3928" y="259793"/>
              <a:ext cx="297483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sp>
          <p:nvSpPr>
            <p:cNvPr id="1487" name="fun"/>
            <p:cNvSpPr txBox="1"/>
            <p:nvPr/>
          </p:nvSpPr>
          <p:spPr>
            <a:xfrm>
              <a:off x="3928" y="0"/>
              <a:ext cx="297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sp>
          <p:nvSpPr>
            <p:cNvPr id="1488" name="fun"/>
            <p:cNvSpPr txBox="1"/>
            <p:nvPr/>
          </p:nvSpPr>
          <p:spPr>
            <a:xfrm>
              <a:off x="3928" y="127000"/>
              <a:ext cx="297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sp>
          <p:nvSpPr>
            <p:cNvPr id="1489" name="Rounded Rectangle"/>
            <p:cNvSpPr/>
            <p:nvPr/>
          </p:nvSpPr>
          <p:spPr>
            <a:xfrm>
              <a:off x="0" y="37238"/>
              <a:ext cx="292639" cy="461802"/>
            </a:xfrm>
            <a:prstGeom prst="roundRect">
              <a:avLst>
                <a:gd name="adj" fmla="val 24001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Rounded Rectangle"/>
          <p:cNvSpPr/>
          <p:nvPr/>
        </p:nvSpPr>
        <p:spPr>
          <a:xfrm>
            <a:off x="5146294" y="1229599"/>
            <a:ext cx="375190" cy="588802"/>
          </a:xfrm>
          <a:prstGeom prst="roundRect">
            <a:avLst>
              <a:gd name="adj" fmla="val 18721"/>
            </a:avLst>
          </a:prstGeom>
          <a:ln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1493" name="Table"/>
          <p:cNvGraphicFramePr/>
          <p:nvPr/>
        </p:nvGraphicFramePr>
        <p:xfrm>
          <a:off x="5064393" y="4779716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2">
                        <a:hueOff val="2026753"/>
                        <a:satOff val="-20210"/>
                        <a:lumOff val="-2905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chemeClr val="accent2">
                        <a:hueOff val="2026753"/>
                        <a:satOff val="-20210"/>
                        <a:lumOff val="-2905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chemeClr val="accent2">
                        <a:hueOff val="2026753"/>
                        <a:satOff val="-20210"/>
                        <a:lumOff val="-29058"/>
                      </a:schemeClr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2">
                        <a:satOff val="43186"/>
                        <a:lumOff val="1757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2">
                        <a:satOff val="43186"/>
                        <a:lumOff val="1757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2">
                        <a:satOff val="43186"/>
                        <a:lumOff val="17575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94" name="Table"/>
          <p:cNvGraphicFramePr/>
          <p:nvPr/>
        </p:nvGraphicFramePr>
        <p:xfrm>
          <a:off x="6728093" y="4779716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hueOff val="-94498"/>
                        <a:satOff val="46796"/>
                        <a:lumOff val="-4159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chemeClr val="accent1">
                        <a:hueOff val="-94498"/>
                        <a:satOff val="46796"/>
                        <a:lumOff val="-4159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chemeClr val="accent1">
                        <a:hueOff val="-94498"/>
                        <a:satOff val="46796"/>
                        <a:lumOff val="-41592"/>
                      </a:schemeClr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hueOff val="-52604"/>
                        <a:satOff val="-8294"/>
                        <a:lumOff val="-1952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hueOff val="-52604"/>
                        <a:satOff val="-8294"/>
                        <a:lumOff val="-1952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hueOff val="-52604"/>
                        <a:satOff val="-8294"/>
                        <a:lumOff val="-19520"/>
                      </a:schemeClr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46796"/>
                        <a:lumOff val="1756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46796"/>
                        <a:lumOff val="1756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46796"/>
                        <a:lumOff val="17564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95" name="Table"/>
          <p:cNvGraphicFramePr/>
          <p:nvPr/>
        </p:nvGraphicFramePr>
        <p:xfrm>
          <a:off x="5064393" y="5467350"/>
          <a:ext cx="650939" cy="6096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96" name="Table"/>
          <p:cNvGraphicFramePr/>
          <p:nvPr/>
        </p:nvGraphicFramePr>
        <p:xfrm>
          <a:off x="5704021" y="5467350"/>
          <a:ext cx="650940" cy="6096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0041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0041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00410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7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7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77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8D4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8D4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8D4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4FD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4FD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4FDD5"/>
                    </a:solidFill>
                  </a:tcPr>
                </a:tc>
              </a:tr>
            </a:tbl>
          </a:graphicData>
        </a:graphic>
      </p:graphicFrame>
      <p:grpSp>
        <p:nvGrpSpPr>
          <p:cNvPr id="1506" name="Group"/>
          <p:cNvGrpSpPr/>
          <p:nvPr/>
        </p:nvGrpSpPr>
        <p:grpSpPr>
          <a:xfrm>
            <a:off x="5146564" y="1288293"/>
            <a:ext cx="771589" cy="954014"/>
            <a:chOff x="0" y="12700"/>
            <a:chExt cx="771588" cy="954013"/>
          </a:xfrm>
        </p:grpSpPr>
        <p:grpSp>
          <p:nvGrpSpPr>
            <p:cNvPr id="1499" name="Group"/>
            <p:cNvGrpSpPr/>
            <p:nvPr/>
          </p:nvGrpSpPr>
          <p:grpSpPr>
            <a:xfrm>
              <a:off x="0" y="12700"/>
              <a:ext cx="771589" cy="622300"/>
              <a:chOff x="0" y="12700"/>
              <a:chExt cx="771588" cy="622299"/>
            </a:xfrm>
          </p:grpSpPr>
          <p:graphicFrame>
            <p:nvGraphicFramePr>
              <p:cNvPr id="1497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498" name="a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1502" name="Group"/>
            <p:cNvGrpSpPr/>
            <p:nvPr/>
          </p:nvGrpSpPr>
          <p:grpSpPr>
            <a:xfrm>
              <a:off x="0" y="178556"/>
              <a:ext cx="771589" cy="622301"/>
              <a:chOff x="0" y="12700"/>
              <a:chExt cx="771588" cy="622299"/>
            </a:xfrm>
          </p:grpSpPr>
          <p:graphicFrame>
            <p:nvGraphicFramePr>
              <p:cNvPr id="1500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501" name="b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1505" name="Group"/>
            <p:cNvGrpSpPr/>
            <p:nvPr/>
          </p:nvGrpSpPr>
          <p:grpSpPr>
            <a:xfrm>
              <a:off x="0" y="344413"/>
              <a:ext cx="771589" cy="622301"/>
              <a:chOff x="0" y="12700"/>
              <a:chExt cx="771588" cy="622299"/>
            </a:xfrm>
          </p:grpSpPr>
          <p:graphicFrame>
            <p:nvGraphicFramePr>
              <p:cNvPr id="1503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94498"/>
                            <a:satOff val="46796"/>
                            <a:lumOff val="-41592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504" name="c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</p:grpSp>
      <p:graphicFrame>
        <p:nvGraphicFramePr>
          <p:cNvPr id="1507" name="Table"/>
          <p:cNvGraphicFramePr/>
          <p:nvPr/>
        </p:nvGraphicFramePr>
        <p:xfrm>
          <a:off x="6456173" y="4442409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hueOff val="-52604"/>
                        <a:satOff val="-8294"/>
                        <a:lumOff val="-1952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hueOff val="-52604"/>
                        <a:satOff val="-8294"/>
                        <a:lumOff val="-1952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hueOff val="-52604"/>
                        <a:satOff val="-8294"/>
                        <a:lumOff val="-1952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515" name="Group"/>
          <p:cNvGrpSpPr/>
          <p:nvPr/>
        </p:nvGrpSpPr>
        <p:grpSpPr>
          <a:xfrm>
            <a:off x="5101040" y="1886824"/>
            <a:ext cx="771859" cy="1012708"/>
            <a:chOff x="0" y="0"/>
            <a:chExt cx="771857" cy="1012706"/>
          </a:xfrm>
        </p:grpSpPr>
        <p:sp>
          <p:nvSpPr>
            <p:cNvPr id="1508" name="Rounded Rectangle"/>
            <p:cNvSpPr/>
            <p:nvPr/>
          </p:nvSpPr>
          <p:spPr>
            <a:xfrm>
              <a:off x="0" y="0"/>
              <a:ext cx="279939" cy="5888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509" name="Table"/>
            <p:cNvGraphicFramePr/>
            <p:nvPr/>
          </p:nvGraphicFramePr>
          <p:xfrm>
            <a:off x="120919" y="71393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510" name="a"/>
            <p:cNvSpPr txBox="1"/>
            <p:nvPr/>
          </p:nvSpPr>
          <p:spPr>
            <a:xfrm>
              <a:off x="269" y="58693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a</a:t>
              </a:r>
            </a:p>
          </p:txBody>
        </p:sp>
        <p:graphicFrame>
          <p:nvGraphicFramePr>
            <p:cNvPr id="1511" name="Table"/>
            <p:cNvGraphicFramePr/>
            <p:nvPr/>
          </p:nvGraphicFramePr>
          <p:xfrm>
            <a:off x="120919" y="237250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512" name="b"/>
            <p:cNvSpPr txBox="1"/>
            <p:nvPr/>
          </p:nvSpPr>
          <p:spPr>
            <a:xfrm>
              <a:off x="269" y="22455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b</a:t>
              </a:r>
            </a:p>
          </p:txBody>
        </p:sp>
        <p:graphicFrame>
          <p:nvGraphicFramePr>
            <p:cNvPr id="1513" name="Table"/>
            <p:cNvGraphicFramePr/>
            <p:nvPr/>
          </p:nvGraphicFramePr>
          <p:xfrm>
            <a:off x="120919" y="403106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>
                          <a:hueOff val="-94498"/>
                          <a:satOff val="46796"/>
                          <a:lumOff val="-41592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514" name="c"/>
            <p:cNvSpPr txBox="1"/>
            <p:nvPr/>
          </p:nvSpPr>
          <p:spPr>
            <a:xfrm>
              <a:off x="269" y="390406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1554" name="Group"/>
          <p:cNvGrpSpPr/>
          <p:nvPr/>
        </p:nvGrpSpPr>
        <p:grpSpPr>
          <a:xfrm>
            <a:off x="8031430" y="2098674"/>
            <a:ext cx="1131917" cy="532527"/>
            <a:chOff x="0" y="0"/>
            <a:chExt cx="1131915" cy="532525"/>
          </a:xfrm>
        </p:grpSpPr>
        <p:grpSp>
          <p:nvGrpSpPr>
            <p:cNvPr id="1524" name="Group"/>
            <p:cNvGrpSpPr/>
            <p:nvPr/>
          </p:nvGrpSpPr>
          <p:grpSpPr>
            <a:xfrm>
              <a:off x="636076" y="12700"/>
              <a:ext cx="495840" cy="519826"/>
              <a:chOff x="0" y="12700"/>
              <a:chExt cx="495838" cy="519825"/>
            </a:xfrm>
          </p:grpSpPr>
          <p:sp>
            <p:nvSpPr>
              <p:cNvPr id="1516" name="Rounded Rectangle"/>
              <p:cNvSpPr/>
              <p:nvPr/>
            </p:nvSpPr>
            <p:spPr>
              <a:xfrm>
                <a:off x="0" y="17016"/>
                <a:ext cx="495839" cy="515510"/>
              </a:xfrm>
              <a:prstGeom prst="roundRect">
                <a:avLst>
                  <a:gd name="adj" fmla="val 9043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17" name="a"/>
              <p:cNvSpPr txBox="1"/>
              <p:nvPr/>
            </p:nvSpPr>
            <p:spPr>
              <a:xfrm>
                <a:off x="269" y="129418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1518" name="b"/>
              <p:cNvSpPr txBox="1"/>
              <p:nvPr/>
            </p:nvSpPr>
            <p:spPr>
              <a:xfrm>
                <a:off x="269" y="257175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1519" name="c"/>
              <p:cNvSpPr txBox="1"/>
              <p:nvPr/>
            </p:nvSpPr>
            <p:spPr>
              <a:xfrm>
                <a:off x="269" y="37223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1520" name="Square"/>
              <p:cNvSpPr/>
              <p:nvPr/>
            </p:nvSpPr>
            <p:spPr>
              <a:xfrm>
                <a:off x="127269" y="417059"/>
                <a:ext cx="76201" cy="76201"/>
              </a:xfrm>
              <a:prstGeom prst="rect">
                <a:avLst/>
              </a:prstGeom>
              <a:solidFill>
                <a:schemeClr val="accent1">
                  <a:hueOff val="-94498"/>
                  <a:satOff val="46796"/>
                  <a:lumOff val="-41592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21" name="x"/>
              <p:cNvSpPr txBox="1"/>
              <p:nvPr/>
            </p:nvSpPr>
            <p:spPr>
              <a:xfrm>
                <a:off x="93919" y="1270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1522" name="y"/>
              <p:cNvSpPr txBox="1"/>
              <p:nvPr/>
            </p:nvSpPr>
            <p:spPr>
              <a:xfrm>
                <a:off x="224118" y="1270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y</a:t>
                </a:r>
              </a:p>
            </p:txBody>
          </p:sp>
          <p:sp>
            <p:nvSpPr>
              <p:cNvPr id="1523" name="z"/>
              <p:cNvSpPr txBox="1"/>
              <p:nvPr/>
            </p:nvSpPr>
            <p:spPr>
              <a:xfrm>
                <a:off x="347943" y="1270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z</a:t>
                </a:r>
              </a:p>
            </p:txBody>
          </p:sp>
        </p:grpSp>
        <p:grpSp>
          <p:nvGrpSpPr>
            <p:cNvPr id="1543" name="Group"/>
            <p:cNvGrpSpPr/>
            <p:nvPr/>
          </p:nvGrpSpPr>
          <p:grpSpPr>
            <a:xfrm>
              <a:off x="0" y="0"/>
              <a:ext cx="445039" cy="532526"/>
              <a:chOff x="0" y="0"/>
              <a:chExt cx="445038" cy="532525"/>
            </a:xfrm>
          </p:grpSpPr>
          <p:sp>
            <p:nvSpPr>
              <p:cNvPr id="1525" name="Rounded Rectangle"/>
              <p:cNvSpPr/>
              <p:nvPr/>
            </p:nvSpPr>
            <p:spPr>
              <a:xfrm>
                <a:off x="0" y="17016"/>
                <a:ext cx="445039" cy="515510"/>
              </a:xfrm>
              <a:prstGeom prst="roundRect">
                <a:avLst>
                  <a:gd name="adj" fmla="val 1007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26" name="a"/>
              <p:cNvSpPr txBox="1"/>
              <p:nvPr/>
            </p:nvSpPr>
            <p:spPr>
              <a:xfrm>
                <a:off x="12969" y="129418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1527" name="b"/>
              <p:cNvSpPr txBox="1"/>
              <p:nvPr/>
            </p:nvSpPr>
            <p:spPr>
              <a:xfrm>
                <a:off x="12969" y="257175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1528" name="c"/>
              <p:cNvSpPr txBox="1"/>
              <p:nvPr/>
            </p:nvSpPr>
            <p:spPr>
              <a:xfrm>
                <a:off x="12969" y="37223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grpSp>
            <p:nvGrpSpPr>
              <p:cNvPr id="1531" name="Group"/>
              <p:cNvGrpSpPr/>
              <p:nvPr/>
            </p:nvGrpSpPr>
            <p:grpSpPr>
              <a:xfrm>
                <a:off x="127269" y="288546"/>
                <a:ext cx="168300" cy="76958"/>
                <a:chOff x="0" y="0"/>
                <a:chExt cx="168299" cy="76956"/>
              </a:xfrm>
            </p:grpSpPr>
            <p:sp>
              <p:nvSpPr>
                <p:cNvPr id="1529" name="Square"/>
                <p:cNvSpPr/>
                <p:nvPr/>
              </p:nvSpPr>
              <p:spPr>
                <a:xfrm>
                  <a:off x="0" y="756"/>
                  <a:ext cx="76200" cy="76201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530" name="Square"/>
                <p:cNvSpPr/>
                <p:nvPr/>
              </p:nvSpPr>
              <p:spPr>
                <a:xfrm>
                  <a:off x="92099" y="0"/>
                  <a:ext cx="76201" cy="762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1532" name="Square"/>
              <p:cNvSpPr/>
              <p:nvPr/>
            </p:nvSpPr>
            <p:spPr>
              <a:xfrm>
                <a:off x="127269" y="417059"/>
                <a:ext cx="76201" cy="76201"/>
              </a:xfrm>
              <a:prstGeom prst="rect">
                <a:avLst/>
              </a:prstGeom>
              <a:solidFill>
                <a:schemeClr val="accent1">
                  <a:hueOff val="-94498"/>
                  <a:satOff val="46796"/>
                  <a:lumOff val="-41592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1536" name="Group"/>
              <p:cNvGrpSpPr/>
              <p:nvPr/>
            </p:nvGrpSpPr>
            <p:grpSpPr>
              <a:xfrm>
                <a:off x="127269" y="161168"/>
                <a:ext cx="260399" cy="76957"/>
                <a:chOff x="0" y="0"/>
                <a:chExt cx="260398" cy="76956"/>
              </a:xfrm>
            </p:grpSpPr>
            <p:sp>
              <p:nvSpPr>
                <p:cNvPr id="1533" name="Square"/>
                <p:cNvSpPr/>
                <p:nvPr/>
              </p:nvSpPr>
              <p:spPr>
                <a:xfrm>
                  <a:off x="0" y="756"/>
                  <a:ext cx="76200" cy="76201"/>
                </a:xfrm>
                <a:prstGeom prst="rect">
                  <a:avLst/>
                </a:prstGeom>
                <a:solidFill>
                  <a:schemeClr val="accent1">
                    <a:satOff val="46796"/>
                    <a:lumOff val="1756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534" name="Square"/>
                <p:cNvSpPr/>
                <p:nvPr/>
              </p:nvSpPr>
              <p:spPr>
                <a:xfrm>
                  <a:off x="92099" y="0"/>
                  <a:ext cx="76201" cy="76200"/>
                </a:xfrm>
                <a:prstGeom prst="rect">
                  <a:avLst/>
                </a:prstGeom>
                <a:solidFill>
                  <a:schemeClr val="accent1">
                    <a:satOff val="46796"/>
                    <a:lumOff val="1756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535" name="Square"/>
                <p:cNvSpPr/>
                <p:nvPr/>
              </p:nvSpPr>
              <p:spPr>
                <a:xfrm>
                  <a:off x="184198" y="0"/>
                  <a:ext cx="76201" cy="76200"/>
                </a:xfrm>
                <a:prstGeom prst="rect">
                  <a:avLst/>
                </a:prstGeom>
                <a:solidFill>
                  <a:schemeClr val="accent1">
                    <a:satOff val="46796"/>
                    <a:lumOff val="1756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1537" name="x"/>
              <p:cNvSpPr txBox="1"/>
              <p:nvPr/>
            </p:nvSpPr>
            <p:spPr>
              <a:xfrm>
                <a:off x="93919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1538" name="y"/>
              <p:cNvSpPr txBox="1"/>
              <p:nvPr/>
            </p:nvSpPr>
            <p:spPr>
              <a:xfrm>
                <a:off x="186018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y</a:t>
                </a:r>
              </a:p>
            </p:txBody>
          </p:sp>
          <p:sp>
            <p:nvSpPr>
              <p:cNvPr id="1539" name="z"/>
              <p:cNvSpPr txBox="1"/>
              <p:nvPr/>
            </p:nvSpPr>
            <p:spPr>
              <a:xfrm>
                <a:off x="284443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z</a:t>
                </a:r>
              </a:p>
            </p:txBody>
          </p:sp>
          <p:sp>
            <p:nvSpPr>
              <p:cNvPr id="1540" name="Rounded Rectangle"/>
              <p:cNvSpPr/>
              <p:nvPr/>
            </p:nvSpPr>
            <p:spPr>
              <a:xfrm>
                <a:off x="20649" y="145293"/>
                <a:ext cx="406939" cy="107951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41" name="Rounded Rectangle"/>
              <p:cNvSpPr/>
              <p:nvPr/>
            </p:nvSpPr>
            <p:spPr>
              <a:xfrm>
                <a:off x="17450" y="273050"/>
                <a:ext cx="406939" cy="107950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42" name="Rounded Rectangle"/>
              <p:cNvSpPr/>
              <p:nvPr/>
            </p:nvSpPr>
            <p:spPr>
              <a:xfrm>
                <a:off x="17450" y="400806"/>
                <a:ext cx="406939" cy="107951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544" name="Line"/>
            <p:cNvSpPr/>
            <p:nvPr/>
          </p:nvSpPr>
          <p:spPr>
            <a:xfrm>
              <a:off x="468617" y="199268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545" name="Square"/>
            <p:cNvSpPr/>
            <p:nvPr/>
          </p:nvSpPr>
          <p:spPr>
            <a:xfrm flipH="1" rot="16200000">
              <a:off x="889647" y="164663"/>
              <a:ext cx="76201" cy="76201"/>
            </a:xfrm>
            <a:prstGeom prst="rect">
              <a:avLst/>
            </a:prstGeom>
            <a:solidFill>
              <a:schemeClr val="accent1">
                <a:satOff val="46796"/>
                <a:lumOff val="1756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46" name="Square"/>
            <p:cNvSpPr/>
            <p:nvPr/>
          </p:nvSpPr>
          <p:spPr>
            <a:xfrm flipH="1" rot="16200000">
              <a:off x="888890" y="282162"/>
              <a:ext cx="76201" cy="762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47" name="Square"/>
            <p:cNvSpPr/>
            <p:nvPr/>
          </p:nvSpPr>
          <p:spPr>
            <a:xfrm flipH="1" rot="16200000">
              <a:off x="1017403" y="164663"/>
              <a:ext cx="76201" cy="76201"/>
            </a:xfrm>
            <a:prstGeom prst="rect">
              <a:avLst/>
            </a:prstGeom>
            <a:solidFill>
              <a:schemeClr val="accent1">
                <a:satOff val="46796"/>
                <a:lumOff val="1756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48" name="Square"/>
            <p:cNvSpPr/>
            <p:nvPr/>
          </p:nvSpPr>
          <p:spPr>
            <a:xfrm flipH="1" rot="16200000">
              <a:off x="762268" y="164663"/>
              <a:ext cx="76201" cy="76201"/>
            </a:xfrm>
            <a:prstGeom prst="rect">
              <a:avLst/>
            </a:prstGeom>
            <a:solidFill>
              <a:schemeClr val="accent1">
                <a:satOff val="46796"/>
                <a:lumOff val="1756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49" name="Square"/>
            <p:cNvSpPr/>
            <p:nvPr/>
          </p:nvSpPr>
          <p:spPr>
            <a:xfrm flipH="1" rot="16200000">
              <a:off x="761512" y="282162"/>
              <a:ext cx="76201" cy="762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50" name="Square"/>
            <p:cNvSpPr/>
            <p:nvPr/>
          </p:nvSpPr>
          <p:spPr>
            <a:xfrm flipH="1" rot="16200000">
              <a:off x="761512" y="412361"/>
              <a:ext cx="76201" cy="76201"/>
            </a:xfrm>
            <a:prstGeom prst="rect">
              <a:avLst/>
            </a:prstGeom>
            <a:solidFill>
              <a:schemeClr val="accent1">
                <a:hueOff val="-94498"/>
                <a:satOff val="46796"/>
                <a:lumOff val="-4159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51" name="Rounded Rectangle"/>
            <p:cNvSpPr/>
            <p:nvPr/>
          </p:nvSpPr>
          <p:spPr>
            <a:xfrm flipH="1" rot="16200000">
              <a:off x="558043" y="220237"/>
              <a:ext cx="483140" cy="107951"/>
            </a:xfrm>
            <a:prstGeom prst="roundRect">
              <a:avLst>
                <a:gd name="adj" fmla="val 38235"/>
              </a:avLst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52" name="Rounded Rectangle"/>
            <p:cNvSpPr/>
            <p:nvPr/>
          </p:nvSpPr>
          <p:spPr>
            <a:xfrm flipH="1" rot="16200000">
              <a:off x="685800" y="217038"/>
              <a:ext cx="483139" cy="107951"/>
            </a:xfrm>
            <a:prstGeom prst="roundRect">
              <a:avLst>
                <a:gd name="adj" fmla="val 38235"/>
              </a:avLst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53" name="Rounded Rectangle"/>
            <p:cNvSpPr/>
            <p:nvPr/>
          </p:nvSpPr>
          <p:spPr>
            <a:xfrm flipH="1" rot="16200000">
              <a:off x="813556" y="217038"/>
              <a:ext cx="483140" cy="107951"/>
            </a:xfrm>
            <a:prstGeom prst="roundRect">
              <a:avLst>
                <a:gd name="adj" fmla="val 38235"/>
              </a:avLst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555" name="Rounded Rectangle"/>
          <p:cNvSpPr/>
          <p:nvPr/>
        </p:nvSpPr>
        <p:spPr>
          <a:xfrm>
            <a:off x="9793671" y="1909226"/>
            <a:ext cx="406940" cy="436402"/>
          </a:xfrm>
          <a:prstGeom prst="roundRect">
            <a:avLst>
              <a:gd name="adj" fmla="val 17260"/>
            </a:avLst>
          </a:prstGeom>
          <a:ln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56" name="a"/>
          <p:cNvSpPr txBox="1"/>
          <p:nvPr/>
        </p:nvSpPr>
        <p:spPr>
          <a:xfrm>
            <a:off x="9793941" y="1929820"/>
            <a:ext cx="127001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0"/>
              </a:spcBef>
              <a:defRPr b="0" sz="900">
                <a:latin typeface="+mn-lt"/>
                <a:ea typeface="+mn-ea"/>
                <a:cs typeface="+mn-cs"/>
                <a:sym typeface="Source Sans Pro Ligh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557" name="b"/>
          <p:cNvSpPr txBox="1"/>
          <p:nvPr/>
        </p:nvSpPr>
        <p:spPr>
          <a:xfrm>
            <a:off x="9793941" y="2057577"/>
            <a:ext cx="127001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0"/>
              </a:spcBef>
              <a:defRPr b="0" sz="900">
                <a:latin typeface="+mn-lt"/>
                <a:ea typeface="+mn-ea"/>
                <a:cs typeface="+mn-cs"/>
                <a:sym typeface="Source Sans Pro Ligh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558" name="c"/>
          <p:cNvSpPr txBox="1"/>
          <p:nvPr/>
        </p:nvSpPr>
        <p:spPr>
          <a:xfrm>
            <a:off x="9793941" y="2185333"/>
            <a:ext cx="127001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0"/>
              </a:spcBef>
              <a:defRPr b="0" sz="900">
                <a:latin typeface="+mn-lt"/>
                <a:ea typeface="+mn-ea"/>
                <a:cs typeface="+mn-cs"/>
                <a:sym typeface="Source Sans Pro Ligh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559" name="Line"/>
          <p:cNvSpPr/>
          <p:nvPr/>
        </p:nvSpPr>
        <p:spPr>
          <a:xfrm>
            <a:off x="10232139" y="2000427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1562" name="Group"/>
          <p:cNvGrpSpPr/>
          <p:nvPr/>
        </p:nvGrpSpPr>
        <p:grpSpPr>
          <a:xfrm>
            <a:off x="9908241" y="2088948"/>
            <a:ext cx="168300" cy="76958"/>
            <a:chOff x="0" y="0"/>
            <a:chExt cx="168299" cy="76956"/>
          </a:xfrm>
        </p:grpSpPr>
        <p:sp>
          <p:nvSpPr>
            <p:cNvPr id="1560" name="Square"/>
            <p:cNvSpPr/>
            <p:nvPr/>
          </p:nvSpPr>
          <p:spPr>
            <a:xfrm>
              <a:off x="0" y="756"/>
              <a:ext cx="76200" cy="762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61" name="Square"/>
            <p:cNvSpPr/>
            <p:nvPr/>
          </p:nvSpPr>
          <p:spPr>
            <a:xfrm>
              <a:off x="92099" y="0"/>
              <a:ext cx="76201" cy="762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563" name="Square"/>
          <p:cNvSpPr/>
          <p:nvPr/>
        </p:nvSpPr>
        <p:spPr>
          <a:xfrm>
            <a:off x="9908241" y="2217461"/>
            <a:ext cx="76201" cy="76201"/>
          </a:xfrm>
          <a:prstGeom prst="rect">
            <a:avLst/>
          </a:prstGeom>
          <a:solidFill>
            <a:schemeClr val="accent1">
              <a:hueOff val="-94498"/>
              <a:satOff val="46796"/>
              <a:lumOff val="-41592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1567" name="Group"/>
          <p:cNvGrpSpPr/>
          <p:nvPr/>
        </p:nvGrpSpPr>
        <p:grpSpPr>
          <a:xfrm>
            <a:off x="9908241" y="1961570"/>
            <a:ext cx="260399" cy="76958"/>
            <a:chOff x="0" y="0"/>
            <a:chExt cx="260398" cy="76956"/>
          </a:xfrm>
        </p:grpSpPr>
        <p:sp>
          <p:nvSpPr>
            <p:cNvPr id="1564" name="Square"/>
            <p:cNvSpPr/>
            <p:nvPr/>
          </p:nvSpPr>
          <p:spPr>
            <a:xfrm>
              <a:off x="0" y="756"/>
              <a:ext cx="76200" cy="76201"/>
            </a:xfrm>
            <a:prstGeom prst="rect">
              <a:avLst/>
            </a:prstGeom>
            <a:solidFill>
              <a:schemeClr val="accent1">
                <a:satOff val="46796"/>
                <a:lumOff val="1756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65" name="Square"/>
            <p:cNvSpPr/>
            <p:nvPr/>
          </p:nvSpPr>
          <p:spPr>
            <a:xfrm>
              <a:off x="92099" y="0"/>
              <a:ext cx="76201" cy="76200"/>
            </a:xfrm>
            <a:prstGeom prst="rect">
              <a:avLst/>
            </a:prstGeom>
            <a:solidFill>
              <a:schemeClr val="accent1">
                <a:satOff val="46796"/>
                <a:lumOff val="1756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66" name="Square"/>
            <p:cNvSpPr/>
            <p:nvPr/>
          </p:nvSpPr>
          <p:spPr>
            <a:xfrm>
              <a:off x="184198" y="0"/>
              <a:ext cx="76201" cy="76200"/>
            </a:xfrm>
            <a:prstGeom prst="rect">
              <a:avLst/>
            </a:prstGeom>
            <a:solidFill>
              <a:schemeClr val="accent1">
                <a:satOff val="46796"/>
                <a:lumOff val="1756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568" name="Rounded Rectangle"/>
          <p:cNvSpPr/>
          <p:nvPr/>
        </p:nvSpPr>
        <p:spPr>
          <a:xfrm>
            <a:off x="10390571" y="1909226"/>
            <a:ext cx="152184" cy="639248"/>
          </a:xfrm>
          <a:prstGeom prst="roundRect">
            <a:avLst>
              <a:gd name="adj" fmla="val 36665"/>
            </a:avLst>
          </a:prstGeom>
          <a:ln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1575" name="Group"/>
          <p:cNvGrpSpPr/>
          <p:nvPr/>
        </p:nvGrpSpPr>
        <p:grpSpPr>
          <a:xfrm>
            <a:off x="10428563" y="1961570"/>
            <a:ext cx="76201" cy="534560"/>
            <a:chOff x="0" y="0"/>
            <a:chExt cx="76200" cy="534558"/>
          </a:xfrm>
        </p:grpSpPr>
        <p:sp>
          <p:nvSpPr>
            <p:cNvPr id="1569" name="Square"/>
            <p:cNvSpPr/>
            <p:nvPr/>
          </p:nvSpPr>
          <p:spPr>
            <a:xfrm rot="16200000">
              <a:off x="0" y="366748"/>
              <a:ext cx="76200" cy="762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70" name="Square"/>
            <p:cNvSpPr/>
            <p:nvPr/>
          </p:nvSpPr>
          <p:spPr>
            <a:xfrm rot="16200000">
              <a:off x="0" y="275015"/>
              <a:ext cx="76200" cy="76201"/>
            </a:xfrm>
            <a:prstGeom prst="rect">
              <a:avLst/>
            </a:prstGeom>
            <a:solidFill>
              <a:schemeClr val="accent1">
                <a:hueOff val="-94498"/>
                <a:satOff val="46796"/>
                <a:lumOff val="-4159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71" name="Square"/>
            <p:cNvSpPr/>
            <p:nvPr/>
          </p:nvSpPr>
          <p:spPr>
            <a:xfrm>
              <a:off x="0" y="458358"/>
              <a:ext cx="76200" cy="76201"/>
            </a:xfrm>
            <a:prstGeom prst="rect">
              <a:avLst/>
            </a:prstGeom>
            <a:solidFill>
              <a:schemeClr val="accent1">
                <a:hueOff val="-94498"/>
                <a:satOff val="46796"/>
                <a:lumOff val="-4159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72" name="Square"/>
            <p:cNvSpPr/>
            <p:nvPr/>
          </p:nvSpPr>
          <p:spPr>
            <a:xfrm rot="16200000">
              <a:off x="0" y="183343"/>
              <a:ext cx="76200" cy="76201"/>
            </a:xfrm>
            <a:prstGeom prst="rect">
              <a:avLst/>
            </a:prstGeom>
            <a:solidFill>
              <a:schemeClr val="accent1">
                <a:hueOff val="-52604"/>
                <a:satOff val="-8294"/>
                <a:lumOff val="-195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73" name="Square"/>
            <p:cNvSpPr/>
            <p:nvPr/>
          </p:nvSpPr>
          <p:spPr>
            <a:xfrm rot="16200000">
              <a:off x="0" y="91671"/>
              <a:ext cx="76200" cy="762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74" name="Square"/>
            <p:cNvSpPr/>
            <p:nvPr/>
          </p:nvSpPr>
          <p:spPr>
            <a:xfrm rot="16200000">
              <a:off x="0" y="0"/>
              <a:ext cx="76200" cy="76200"/>
            </a:xfrm>
            <a:prstGeom prst="rect">
              <a:avLst/>
            </a:prstGeom>
            <a:solidFill>
              <a:schemeClr val="accent1">
                <a:satOff val="46796"/>
                <a:lumOff val="1756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604" name="Group"/>
          <p:cNvGrpSpPr/>
          <p:nvPr/>
        </p:nvGrpSpPr>
        <p:grpSpPr>
          <a:xfrm>
            <a:off x="8006568" y="3403600"/>
            <a:ext cx="1673559" cy="1029457"/>
            <a:chOff x="0" y="0"/>
            <a:chExt cx="1673558" cy="1029456"/>
          </a:xfrm>
        </p:grpSpPr>
        <p:sp>
          <p:nvSpPr>
            <p:cNvPr id="1576" name="Line"/>
            <p:cNvSpPr/>
            <p:nvPr/>
          </p:nvSpPr>
          <p:spPr>
            <a:xfrm>
              <a:off x="730567" y="9525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1584" name="Group"/>
            <p:cNvGrpSpPr/>
            <p:nvPr/>
          </p:nvGrpSpPr>
          <p:grpSpPr>
            <a:xfrm>
              <a:off x="419100" y="4049"/>
              <a:ext cx="771859" cy="770652"/>
              <a:chOff x="0" y="0"/>
              <a:chExt cx="771858" cy="770650"/>
            </a:xfrm>
          </p:grpSpPr>
          <p:sp>
            <p:nvSpPr>
              <p:cNvPr id="1577" name="Rounded Rectangle"/>
              <p:cNvSpPr/>
              <p:nvPr/>
            </p:nvSpPr>
            <p:spPr>
              <a:xfrm>
                <a:off x="0" y="0"/>
                <a:ext cx="279939" cy="2967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1580" name="Group"/>
              <p:cNvGrpSpPr/>
              <p:nvPr/>
            </p:nvGrpSpPr>
            <p:grpSpPr>
              <a:xfrm>
                <a:off x="269" y="20593"/>
                <a:ext cx="771590" cy="622301"/>
                <a:chOff x="0" y="12700"/>
                <a:chExt cx="771588" cy="622299"/>
              </a:xfrm>
            </p:grpSpPr>
            <p:graphicFrame>
              <p:nvGraphicFramePr>
                <p:cNvPr id="1578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satOff val="46796"/>
                              <a:lumOff val="17564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579" name="p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p</a:t>
                  </a:r>
                </a:p>
              </p:txBody>
            </p:sp>
          </p:grpSp>
          <p:grpSp>
            <p:nvGrpSpPr>
              <p:cNvPr id="1583" name="Group"/>
              <p:cNvGrpSpPr/>
              <p:nvPr/>
            </p:nvGrpSpPr>
            <p:grpSpPr>
              <a:xfrm>
                <a:off x="269" y="148350"/>
                <a:ext cx="771590" cy="622301"/>
                <a:chOff x="0" y="12700"/>
                <a:chExt cx="771588" cy="622299"/>
              </a:xfrm>
            </p:grpSpPr>
            <p:graphicFrame>
              <p:nvGraphicFramePr>
                <p:cNvPr id="1581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satOff val="46796"/>
                              <a:lumOff val="17564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582" name="q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q</a:t>
                  </a:r>
                </a:p>
              </p:txBody>
            </p:sp>
          </p:grpSp>
        </p:grpSp>
        <p:grpSp>
          <p:nvGrpSpPr>
            <p:cNvPr id="1594" name="Group"/>
            <p:cNvGrpSpPr/>
            <p:nvPr/>
          </p:nvGrpSpPr>
          <p:grpSpPr>
            <a:xfrm>
              <a:off x="901700" y="874"/>
              <a:ext cx="771859" cy="1028583"/>
              <a:chOff x="0" y="0"/>
              <a:chExt cx="771858" cy="1028581"/>
            </a:xfrm>
          </p:grpSpPr>
          <p:sp>
            <p:nvSpPr>
              <p:cNvPr id="1585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1586" name="Table"/>
              <p:cNvGraphicFramePr/>
              <p:nvPr/>
            </p:nvGraphicFramePr>
            <p:xfrm>
              <a:off x="120919" y="33293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587" name="p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p</a:t>
                </a:r>
              </a:p>
            </p:txBody>
          </p:sp>
          <p:graphicFrame>
            <p:nvGraphicFramePr>
              <p:cNvPr id="1588" name="Table"/>
              <p:cNvGraphicFramePr/>
              <p:nvPr/>
            </p:nvGraphicFramePr>
            <p:xfrm>
              <a:off x="120919" y="161050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589" name="q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q</a:t>
                </a:r>
              </a:p>
            </p:txBody>
          </p:sp>
          <p:graphicFrame>
            <p:nvGraphicFramePr>
              <p:cNvPr id="1590" name="Table"/>
              <p:cNvGraphicFramePr/>
              <p:nvPr/>
            </p:nvGraphicFramePr>
            <p:xfrm>
              <a:off x="120919" y="288806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591" name="a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graphicFrame>
            <p:nvGraphicFramePr>
              <p:cNvPr id="1592" name="Table"/>
              <p:cNvGraphicFramePr/>
              <p:nvPr/>
            </p:nvGraphicFramePr>
            <p:xfrm>
              <a:off x="120919" y="41898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593" name="b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1602" name="Group"/>
            <p:cNvGrpSpPr/>
            <p:nvPr/>
          </p:nvGrpSpPr>
          <p:grpSpPr>
            <a:xfrm>
              <a:off x="0" y="4049"/>
              <a:ext cx="771859" cy="770652"/>
              <a:chOff x="0" y="0"/>
              <a:chExt cx="771858" cy="770650"/>
            </a:xfrm>
          </p:grpSpPr>
          <p:sp>
            <p:nvSpPr>
              <p:cNvPr id="1595" name="Rounded Rectangle"/>
              <p:cNvSpPr/>
              <p:nvPr/>
            </p:nvSpPr>
            <p:spPr>
              <a:xfrm>
                <a:off x="0" y="0"/>
                <a:ext cx="279939" cy="2967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1598" name="Group"/>
              <p:cNvGrpSpPr/>
              <p:nvPr/>
            </p:nvGrpSpPr>
            <p:grpSpPr>
              <a:xfrm>
                <a:off x="269" y="20593"/>
                <a:ext cx="771590" cy="622301"/>
                <a:chOff x="0" y="12700"/>
                <a:chExt cx="771588" cy="622299"/>
              </a:xfrm>
            </p:grpSpPr>
            <p:graphicFrame>
              <p:nvGraphicFramePr>
                <p:cNvPr id="1596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597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1601" name="Group"/>
              <p:cNvGrpSpPr/>
              <p:nvPr/>
            </p:nvGrpSpPr>
            <p:grpSpPr>
              <a:xfrm>
                <a:off x="269" y="148350"/>
                <a:ext cx="771590" cy="622301"/>
                <a:chOff x="0" y="12700"/>
                <a:chExt cx="771588" cy="622299"/>
              </a:xfrm>
            </p:grpSpPr>
            <p:graphicFrame>
              <p:nvGraphicFramePr>
                <p:cNvPr id="1599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600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</p:grpSp>
        <p:sp>
          <p:nvSpPr>
            <p:cNvPr id="1603" name="+"/>
            <p:cNvSpPr txBox="1"/>
            <p:nvPr/>
          </p:nvSpPr>
          <p:spPr>
            <a:xfrm>
              <a:off x="285971" y="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</p:grpSp>
      <p:grpSp>
        <p:nvGrpSpPr>
          <p:cNvPr id="1634" name="Group"/>
          <p:cNvGrpSpPr/>
          <p:nvPr/>
        </p:nvGrpSpPr>
        <p:grpSpPr>
          <a:xfrm>
            <a:off x="11173080" y="2263195"/>
            <a:ext cx="2153857" cy="885050"/>
            <a:chOff x="0" y="0"/>
            <a:chExt cx="2153855" cy="885049"/>
          </a:xfrm>
        </p:grpSpPr>
        <p:sp>
          <p:nvSpPr>
            <p:cNvPr id="1605" name="Line"/>
            <p:cNvSpPr/>
            <p:nvPr/>
          </p:nvSpPr>
          <p:spPr>
            <a:xfrm>
              <a:off x="723605" y="172206"/>
              <a:ext cx="1396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1613" name="Group"/>
            <p:cNvGrpSpPr/>
            <p:nvPr/>
          </p:nvGrpSpPr>
          <p:grpSpPr>
            <a:xfrm>
              <a:off x="0" y="100056"/>
              <a:ext cx="245014" cy="436401"/>
              <a:chOff x="0" y="0"/>
              <a:chExt cx="245013" cy="436400"/>
            </a:xfrm>
          </p:grpSpPr>
          <p:sp>
            <p:nvSpPr>
              <p:cNvPr id="1606" name="Rounded Rectangle"/>
              <p:cNvSpPr/>
              <p:nvPr/>
            </p:nvSpPr>
            <p:spPr>
              <a:xfrm>
                <a:off x="0" y="0"/>
                <a:ext cx="245014" cy="436401"/>
              </a:xfrm>
              <a:prstGeom prst="roundRect">
                <a:avLst>
                  <a:gd name="adj" fmla="val 28667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07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1608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1609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1610" name="Square"/>
              <p:cNvSpPr/>
              <p:nvPr/>
            </p:nvSpPr>
            <p:spPr>
              <a:xfrm>
                <a:off x="114569" y="180478"/>
                <a:ext cx="76201" cy="762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11" name="Square"/>
              <p:cNvSpPr/>
              <p:nvPr/>
            </p:nvSpPr>
            <p:spPr>
              <a:xfrm>
                <a:off x="114569" y="308235"/>
                <a:ext cx="76201" cy="76201"/>
              </a:xfrm>
              <a:prstGeom prst="rect">
                <a:avLst/>
              </a:prstGeom>
              <a:solidFill>
                <a:schemeClr val="accent1">
                  <a:hueOff val="-94498"/>
                  <a:satOff val="46796"/>
                  <a:lumOff val="-41592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12" name="Square"/>
              <p:cNvSpPr/>
              <p:nvPr/>
            </p:nvSpPr>
            <p:spPr>
              <a:xfrm>
                <a:off x="114569" y="53100"/>
                <a:ext cx="76201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614" name="+ func"/>
            <p:cNvSpPr txBox="1"/>
            <p:nvPr/>
          </p:nvSpPr>
          <p:spPr>
            <a:xfrm>
              <a:off x="246274" y="9686"/>
              <a:ext cx="508328" cy="299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/>
              </a:lvl1pPr>
            </a:lstStyle>
            <a:p>
              <a:pPr/>
              <a:r>
                <a:t>+ func</a:t>
              </a:r>
            </a:p>
          </p:txBody>
        </p:sp>
        <p:sp>
          <p:nvSpPr>
            <p:cNvPr id="1615" name="func(    ,    )"/>
            <p:cNvSpPr txBox="1"/>
            <p:nvPr/>
          </p:nvSpPr>
          <p:spPr>
            <a:xfrm>
              <a:off x="853177" y="9686"/>
              <a:ext cx="776247" cy="299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1616" name="a"/>
            <p:cNvSpPr txBox="1"/>
            <p:nvPr/>
          </p:nvSpPr>
          <p:spPr>
            <a:xfrm>
              <a:off x="1222250" y="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617" name="Square"/>
            <p:cNvSpPr/>
            <p:nvPr/>
          </p:nvSpPr>
          <p:spPr>
            <a:xfrm>
              <a:off x="1252806" y="134106"/>
              <a:ext cx="76201" cy="76201"/>
            </a:xfrm>
            <a:prstGeom prst="rect">
              <a:avLst/>
            </a:prstGeom>
            <a:solidFill>
              <a:schemeClr val="accent1">
                <a:satOff val="46796"/>
                <a:lumOff val="1756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18" name="b"/>
            <p:cNvSpPr txBox="1"/>
            <p:nvPr/>
          </p:nvSpPr>
          <p:spPr>
            <a:xfrm>
              <a:off x="1387350" y="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619" name="Square"/>
            <p:cNvSpPr/>
            <p:nvPr/>
          </p:nvSpPr>
          <p:spPr>
            <a:xfrm>
              <a:off x="1417906" y="134106"/>
              <a:ext cx="76201" cy="762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20" name="func(    ,    )"/>
            <p:cNvSpPr txBox="1"/>
            <p:nvPr/>
          </p:nvSpPr>
          <p:spPr>
            <a:xfrm>
              <a:off x="942077" y="324011"/>
              <a:ext cx="776247" cy="299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1621" name="Square"/>
            <p:cNvSpPr/>
            <p:nvPr/>
          </p:nvSpPr>
          <p:spPr>
            <a:xfrm>
              <a:off x="1341706" y="448431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22" name="c"/>
            <p:cNvSpPr txBox="1"/>
            <p:nvPr/>
          </p:nvSpPr>
          <p:spPr>
            <a:xfrm>
              <a:off x="1476250" y="314325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623" name="Square"/>
            <p:cNvSpPr/>
            <p:nvPr/>
          </p:nvSpPr>
          <p:spPr>
            <a:xfrm>
              <a:off x="1506806" y="448431"/>
              <a:ext cx="76201" cy="76201"/>
            </a:xfrm>
            <a:prstGeom prst="rect">
              <a:avLst/>
            </a:prstGeom>
            <a:solidFill>
              <a:schemeClr val="accent1">
                <a:hueOff val="-94498"/>
                <a:satOff val="46796"/>
                <a:lumOff val="-4159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24" name="Line"/>
            <p:cNvSpPr/>
            <p:nvPr/>
          </p:nvSpPr>
          <p:spPr>
            <a:xfrm>
              <a:off x="1379806" y="268665"/>
              <a:ext cx="1" cy="139606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625" name="Line"/>
            <p:cNvSpPr/>
            <p:nvPr/>
          </p:nvSpPr>
          <p:spPr>
            <a:xfrm>
              <a:off x="1710403" y="486531"/>
              <a:ext cx="24501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626" name="Square"/>
            <p:cNvSpPr/>
            <p:nvPr/>
          </p:nvSpPr>
          <p:spPr>
            <a:xfrm>
              <a:off x="2031617" y="448431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27" name="Square"/>
            <p:cNvSpPr/>
            <p:nvPr/>
          </p:nvSpPr>
          <p:spPr>
            <a:xfrm>
              <a:off x="1434812" y="767302"/>
              <a:ext cx="76201" cy="76201"/>
            </a:xfrm>
            <a:prstGeom prst="rect">
              <a:avLst/>
            </a:prstGeom>
            <a:solidFill>
              <a:srgbClr val="4077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28" name="Line"/>
            <p:cNvSpPr/>
            <p:nvPr/>
          </p:nvSpPr>
          <p:spPr>
            <a:xfrm>
              <a:off x="1472912" y="587536"/>
              <a:ext cx="1" cy="139605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629" name="Line"/>
            <p:cNvSpPr/>
            <p:nvPr/>
          </p:nvSpPr>
          <p:spPr>
            <a:xfrm>
              <a:off x="1599817" y="805402"/>
              <a:ext cx="355601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630" name="Square"/>
            <p:cNvSpPr/>
            <p:nvPr/>
          </p:nvSpPr>
          <p:spPr>
            <a:xfrm>
              <a:off x="2031617" y="767302"/>
              <a:ext cx="76201" cy="76201"/>
            </a:xfrm>
            <a:prstGeom prst="rect">
              <a:avLst/>
            </a:prstGeom>
            <a:solidFill>
              <a:srgbClr val="4077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31" name="Line"/>
            <p:cNvSpPr/>
            <p:nvPr/>
          </p:nvSpPr>
          <p:spPr>
            <a:xfrm>
              <a:off x="1599817" y="172206"/>
              <a:ext cx="355601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632" name="Square"/>
            <p:cNvSpPr/>
            <p:nvPr/>
          </p:nvSpPr>
          <p:spPr>
            <a:xfrm>
              <a:off x="2031617" y="134106"/>
              <a:ext cx="76201" cy="76201"/>
            </a:xfrm>
            <a:prstGeom prst="rect">
              <a:avLst/>
            </a:prstGeom>
            <a:solidFill>
              <a:schemeClr val="accent1">
                <a:satOff val="46796"/>
                <a:lumOff val="1756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33" name="Rounded Rectangle"/>
            <p:cNvSpPr/>
            <p:nvPr/>
          </p:nvSpPr>
          <p:spPr>
            <a:xfrm>
              <a:off x="1985579" y="88013"/>
              <a:ext cx="168277" cy="797037"/>
            </a:xfrm>
            <a:prstGeom prst="roundRect">
              <a:avLst>
                <a:gd name="adj" fmla="val 4174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657" name="Group"/>
          <p:cNvGrpSpPr/>
          <p:nvPr/>
        </p:nvGrpSpPr>
        <p:grpSpPr>
          <a:xfrm>
            <a:off x="11185780" y="3247182"/>
            <a:ext cx="2107818" cy="623652"/>
            <a:chOff x="0" y="0"/>
            <a:chExt cx="2107817" cy="623651"/>
          </a:xfrm>
        </p:grpSpPr>
        <p:sp>
          <p:nvSpPr>
            <p:cNvPr id="1635" name="Line"/>
            <p:cNvSpPr/>
            <p:nvPr/>
          </p:nvSpPr>
          <p:spPr>
            <a:xfrm>
              <a:off x="723605" y="172206"/>
              <a:ext cx="1396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1643" name="Group"/>
            <p:cNvGrpSpPr/>
            <p:nvPr/>
          </p:nvGrpSpPr>
          <p:grpSpPr>
            <a:xfrm>
              <a:off x="0" y="100055"/>
              <a:ext cx="245014" cy="436402"/>
              <a:chOff x="0" y="0"/>
              <a:chExt cx="245013" cy="436400"/>
            </a:xfrm>
          </p:grpSpPr>
          <p:sp>
            <p:nvSpPr>
              <p:cNvPr id="1636" name="Rounded Rectangle"/>
              <p:cNvSpPr/>
              <p:nvPr/>
            </p:nvSpPr>
            <p:spPr>
              <a:xfrm>
                <a:off x="0" y="0"/>
                <a:ext cx="245014" cy="436401"/>
              </a:xfrm>
              <a:prstGeom prst="roundRect">
                <a:avLst>
                  <a:gd name="adj" fmla="val 28667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37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1638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1639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1640" name="Square"/>
              <p:cNvSpPr/>
              <p:nvPr/>
            </p:nvSpPr>
            <p:spPr>
              <a:xfrm>
                <a:off x="114569" y="180478"/>
                <a:ext cx="76201" cy="762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41" name="Square"/>
              <p:cNvSpPr/>
              <p:nvPr/>
            </p:nvSpPr>
            <p:spPr>
              <a:xfrm>
                <a:off x="114569" y="308235"/>
                <a:ext cx="76201" cy="76201"/>
              </a:xfrm>
              <a:prstGeom prst="rect">
                <a:avLst/>
              </a:prstGeom>
              <a:solidFill>
                <a:schemeClr val="accent1">
                  <a:hueOff val="-94498"/>
                  <a:satOff val="46796"/>
                  <a:lumOff val="-41592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42" name="Square"/>
              <p:cNvSpPr/>
              <p:nvPr/>
            </p:nvSpPr>
            <p:spPr>
              <a:xfrm>
                <a:off x="114569" y="53100"/>
                <a:ext cx="76201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644" name="+ func"/>
            <p:cNvSpPr txBox="1"/>
            <p:nvPr/>
          </p:nvSpPr>
          <p:spPr>
            <a:xfrm>
              <a:off x="246274" y="9686"/>
              <a:ext cx="508328" cy="299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/>
              </a:lvl1pPr>
            </a:lstStyle>
            <a:p>
              <a:pPr/>
              <a:r>
                <a:t>+ func</a:t>
              </a:r>
            </a:p>
          </p:txBody>
        </p:sp>
        <p:sp>
          <p:nvSpPr>
            <p:cNvPr id="1645" name="func(    ,    )"/>
            <p:cNvSpPr txBox="1"/>
            <p:nvPr/>
          </p:nvSpPr>
          <p:spPr>
            <a:xfrm>
              <a:off x="853177" y="9686"/>
              <a:ext cx="776247" cy="299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1646" name="a"/>
            <p:cNvSpPr txBox="1"/>
            <p:nvPr/>
          </p:nvSpPr>
          <p:spPr>
            <a:xfrm>
              <a:off x="1222250" y="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647" name="Square"/>
            <p:cNvSpPr/>
            <p:nvPr/>
          </p:nvSpPr>
          <p:spPr>
            <a:xfrm>
              <a:off x="1252806" y="134106"/>
              <a:ext cx="76201" cy="76201"/>
            </a:xfrm>
            <a:prstGeom prst="rect">
              <a:avLst/>
            </a:prstGeom>
            <a:solidFill>
              <a:schemeClr val="accent1">
                <a:satOff val="46796"/>
                <a:lumOff val="1756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48" name="b"/>
            <p:cNvSpPr txBox="1"/>
            <p:nvPr/>
          </p:nvSpPr>
          <p:spPr>
            <a:xfrm>
              <a:off x="1387350" y="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649" name="Square"/>
            <p:cNvSpPr/>
            <p:nvPr/>
          </p:nvSpPr>
          <p:spPr>
            <a:xfrm>
              <a:off x="1417906" y="134106"/>
              <a:ext cx="76201" cy="762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50" name="func(    ,    )"/>
            <p:cNvSpPr txBox="1"/>
            <p:nvPr/>
          </p:nvSpPr>
          <p:spPr>
            <a:xfrm>
              <a:off x="942077" y="324011"/>
              <a:ext cx="776247" cy="299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1651" name="Square"/>
            <p:cNvSpPr/>
            <p:nvPr/>
          </p:nvSpPr>
          <p:spPr>
            <a:xfrm>
              <a:off x="1341706" y="448431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52" name="c"/>
            <p:cNvSpPr txBox="1"/>
            <p:nvPr/>
          </p:nvSpPr>
          <p:spPr>
            <a:xfrm>
              <a:off x="1476250" y="314325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653" name="Square"/>
            <p:cNvSpPr/>
            <p:nvPr/>
          </p:nvSpPr>
          <p:spPr>
            <a:xfrm>
              <a:off x="1506806" y="448431"/>
              <a:ext cx="76201" cy="76201"/>
            </a:xfrm>
            <a:prstGeom prst="rect">
              <a:avLst/>
            </a:prstGeom>
            <a:solidFill>
              <a:schemeClr val="accent1">
                <a:hueOff val="-94498"/>
                <a:satOff val="46796"/>
                <a:lumOff val="-4159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54" name="Line"/>
            <p:cNvSpPr/>
            <p:nvPr/>
          </p:nvSpPr>
          <p:spPr>
            <a:xfrm>
              <a:off x="1379806" y="268665"/>
              <a:ext cx="1" cy="139605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655" name="Line"/>
            <p:cNvSpPr/>
            <p:nvPr/>
          </p:nvSpPr>
          <p:spPr>
            <a:xfrm>
              <a:off x="1710403" y="486531"/>
              <a:ext cx="24501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656" name="Square"/>
            <p:cNvSpPr/>
            <p:nvPr/>
          </p:nvSpPr>
          <p:spPr>
            <a:xfrm>
              <a:off x="2031617" y="448431"/>
              <a:ext cx="76201" cy="76201"/>
            </a:xfrm>
            <a:prstGeom prst="rect">
              <a:avLst/>
            </a:prstGeom>
            <a:solidFill>
              <a:srgbClr val="4077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675" name="Group"/>
          <p:cNvGrpSpPr/>
          <p:nvPr/>
        </p:nvGrpSpPr>
        <p:grpSpPr>
          <a:xfrm>
            <a:off x="4952619" y="2725024"/>
            <a:ext cx="1254459" cy="898408"/>
            <a:chOff x="0" y="0"/>
            <a:chExt cx="1254457" cy="898406"/>
          </a:xfrm>
        </p:grpSpPr>
        <p:grpSp>
          <p:nvGrpSpPr>
            <p:cNvPr id="1668" name="Group"/>
            <p:cNvGrpSpPr/>
            <p:nvPr/>
          </p:nvGrpSpPr>
          <p:grpSpPr>
            <a:xfrm>
              <a:off x="0" y="0"/>
              <a:ext cx="771858" cy="898407"/>
              <a:chOff x="0" y="0"/>
              <a:chExt cx="771857" cy="898406"/>
            </a:xfrm>
          </p:grpSpPr>
          <p:sp>
            <p:nvSpPr>
              <p:cNvPr id="1658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1661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1659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660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1664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1662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satOff val="46796"/>
                              <a:lumOff val="17564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663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1667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1665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satOff val="46796"/>
                              <a:lumOff val="17564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666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1669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1674" name="Group"/>
            <p:cNvGrpSpPr/>
            <p:nvPr/>
          </p:nvGrpSpPr>
          <p:grpSpPr>
            <a:xfrm>
              <a:off x="482600" y="0"/>
              <a:ext cx="771858" cy="642894"/>
              <a:chOff x="0" y="0"/>
              <a:chExt cx="771857" cy="642893"/>
            </a:xfrm>
          </p:grpSpPr>
          <p:sp>
            <p:nvSpPr>
              <p:cNvPr id="1670" name="Rounded Rectangle"/>
              <p:cNvSpPr/>
              <p:nvPr/>
            </p:nvSpPr>
            <p:spPr>
              <a:xfrm>
                <a:off x="0" y="0"/>
                <a:ext cx="279939" cy="182401"/>
              </a:xfrm>
              <a:prstGeom prst="roundRect">
                <a:avLst>
                  <a:gd name="adj" fmla="val 38507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1673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1671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672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</p:grpSp>
      </p:grpSp>
      <p:grpSp>
        <p:nvGrpSpPr>
          <p:cNvPr id="1704" name="Group"/>
          <p:cNvGrpSpPr/>
          <p:nvPr/>
        </p:nvGrpSpPr>
        <p:grpSpPr>
          <a:xfrm>
            <a:off x="3580067" y="2244535"/>
            <a:ext cx="1673559" cy="1029457"/>
            <a:chOff x="0" y="0"/>
            <a:chExt cx="1673558" cy="1029456"/>
          </a:xfrm>
        </p:grpSpPr>
        <p:sp>
          <p:nvSpPr>
            <p:cNvPr id="1676" name="Line"/>
            <p:cNvSpPr/>
            <p:nvPr/>
          </p:nvSpPr>
          <p:spPr>
            <a:xfrm>
              <a:off x="730567" y="9525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1684" name="Group"/>
            <p:cNvGrpSpPr/>
            <p:nvPr/>
          </p:nvGrpSpPr>
          <p:grpSpPr>
            <a:xfrm>
              <a:off x="419100" y="4049"/>
              <a:ext cx="771859" cy="770652"/>
              <a:chOff x="0" y="0"/>
              <a:chExt cx="771858" cy="770650"/>
            </a:xfrm>
          </p:grpSpPr>
          <p:sp>
            <p:nvSpPr>
              <p:cNvPr id="1677" name="Rounded Rectangle"/>
              <p:cNvSpPr/>
              <p:nvPr/>
            </p:nvSpPr>
            <p:spPr>
              <a:xfrm>
                <a:off x="0" y="0"/>
                <a:ext cx="279939" cy="2967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1680" name="Group"/>
              <p:cNvGrpSpPr/>
              <p:nvPr/>
            </p:nvGrpSpPr>
            <p:grpSpPr>
              <a:xfrm>
                <a:off x="269" y="20593"/>
                <a:ext cx="771590" cy="622301"/>
                <a:chOff x="0" y="12700"/>
                <a:chExt cx="771588" cy="622299"/>
              </a:xfrm>
            </p:grpSpPr>
            <p:graphicFrame>
              <p:nvGraphicFramePr>
                <p:cNvPr id="1678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satOff val="46796"/>
                              <a:lumOff val="17564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679" name="p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p</a:t>
                  </a:r>
                </a:p>
              </p:txBody>
            </p:sp>
          </p:grpSp>
          <p:grpSp>
            <p:nvGrpSpPr>
              <p:cNvPr id="1683" name="Group"/>
              <p:cNvGrpSpPr/>
              <p:nvPr/>
            </p:nvGrpSpPr>
            <p:grpSpPr>
              <a:xfrm>
                <a:off x="269" y="148350"/>
                <a:ext cx="771590" cy="622301"/>
                <a:chOff x="0" y="12700"/>
                <a:chExt cx="771588" cy="622299"/>
              </a:xfrm>
            </p:grpSpPr>
            <p:graphicFrame>
              <p:nvGraphicFramePr>
                <p:cNvPr id="1681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satOff val="46796"/>
                              <a:lumOff val="17564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682" name="q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q</a:t>
                  </a:r>
                </a:p>
              </p:txBody>
            </p:sp>
          </p:grpSp>
        </p:grpSp>
        <p:grpSp>
          <p:nvGrpSpPr>
            <p:cNvPr id="1694" name="Group"/>
            <p:cNvGrpSpPr/>
            <p:nvPr/>
          </p:nvGrpSpPr>
          <p:grpSpPr>
            <a:xfrm>
              <a:off x="901700" y="874"/>
              <a:ext cx="771859" cy="1028583"/>
              <a:chOff x="0" y="0"/>
              <a:chExt cx="771858" cy="1028581"/>
            </a:xfrm>
          </p:grpSpPr>
          <p:sp>
            <p:nvSpPr>
              <p:cNvPr id="1685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1686" name="Table"/>
              <p:cNvGraphicFramePr/>
              <p:nvPr/>
            </p:nvGraphicFramePr>
            <p:xfrm>
              <a:off x="120919" y="33293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687" name="p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p</a:t>
                </a:r>
              </a:p>
            </p:txBody>
          </p:sp>
          <p:graphicFrame>
            <p:nvGraphicFramePr>
              <p:cNvPr id="1688" name="Table"/>
              <p:cNvGraphicFramePr/>
              <p:nvPr/>
            </p:nvGraphicFramePr>
            <p:xfrm>
              <a:off x="120919" y="161050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689" name="q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q</a:t>
                </a:r>
              </a:p>
            </p:txBody>
          </p:sp>
          <p:graphicFrame>
            <p:nvGraphicFramePr>
              <p:cNvPr id="1690" name="Table"/>
              <p:cNvGraphicFramePr/>
              <p:nvPr/>
            </p:nvGraphicFramePr>
            <p:xfrm>
              <a:off x="120919" y="288806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691" name="a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graphicFrame>
            <p:nvGraphicFramePr>
              <p:cNvPr id="1692" name="Table"/>
              <p:cNvGraphicFramePr/>
              <p:nvPr/>
            </p:nvGraphicFramePr>
            <p:xfrm>
              <a:off x="120919" y="41898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693" name="b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1702" name="Group"/>
            <p:cNvGrpSpPr/>
            <p:nvPr/>
          </p:nvGrpSpPr>
          <p:grpSpPr>
            <a:xfrm>
              <a:off x="0" y="4049"/>
              <a:ext cx="771859" cy="770652"/>
              <a:chOff x="0" y="0"/>
              <a:chExt cx="771858" cy="770650"/>
            </a:xfrm>
          </p:grpSpPr>
          <p:sp>
            <p:nvSpPr>
              <p:cNvPr id="1695" name="Rounded Rectangle"/>
              <p:cNvSpPr/>
              <p:nvPr/>
            </p:nvSpPr>
            <p:spPr>
              <a:xfrm>
                <a:off x="0" y="0"/>
                <a:ext cx="279939" cy="2967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1698" name="Group"/>
              <p:cNvGrpSpPr/>
              <p:nvPr/>
            </p:nvGrpSpPr>
            <p:grpSpPr>
              <a:xfrm>
                <a:off x="269" y="20593"/>
                <a:ext cx="771590" cy="622301"/>
                <a:chOff x="0" y="12700"/>
                <a:chExt cx="771588" cy="622299"/>
              </a:xfrm>
            </p:grpSpPr>
            <p:graphicFrame>
              <p:nvGraphicFramePr>
                <p:cNvPr id="1696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697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1701" name="Group"/>
              <p:cNvGrpSpPr/>
              <p:nvPr/>
            </p:nvGrpSpPr>
            <p:grpSpPr>
              <a:xfrm>
                <a:off x="269" y="148350"/>
                <a:ext cx="771590" cy="622301"/>
                <a:chOff x="0" y="12700"/>
                <a:chExt cx="771588" cy="622299"/>
              </a:xfrm>
            </p:grpSpPr>
            <p:graphicFrame>
              <p:nvGraphicFramePr>
                <p:cNvPr id="1699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700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</p:grpSp>
        <p:sp>
          <p:nvSpPr>
            <p:cNvPr id="1703" name="+"/>
            <p:cNvSpPr txBox="1"/>
            <p:nvPr/>
          </p:nvSpPr>
          <p:spPr>
            <a:xfrm>
              <a:off x="285971" y="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</p:grpSp>
      <p:grpSp>
        <p:nvGrpSpPr>
          <p:cNvPr id="1733" name="Group"/>
          <p:cNvGrpSpPr/>
          <p:nvPr/>
        </p:nvGrpSpPr>
        <p:grpSpPr>
          <a:xfrm>
            <a:off x="3580067" y="1609535"/>
            <a:ext cx="1673559" cy="1029457"/>
            <a:chOff x="0" y="0"/>
            <a:chExt cx="1673558" cy="1029456"/>
          </a:xfrm>
        </p:grpSpPr>
        <p:sp>
          <p:nvSpPr>
            <p:cNvPr id="1705" name="Line"/>
            <p:cNvSpPr/>
            <p:nvPr/>
          </p:nvSpPr>
          <p:spPr>
            <a:xfrm>
              <a:off x="730567" y="9525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1713" name="Group"/>
            <p:cNvGrpSpPr/>
            <p:nvPr/>
          </p:nvGrpSpPr>
          <p:grpSpPr>
            <a:xfrm>
              <a:off x="419100" y="4049"/>
              <a:ext cx="771859" cy="770652"/>
              <a:chOff x="0" y="0"/>
              <a:chExt cx="771858" cy="770650"/>
            </a:xfrm>
          </p:grpSpPr>
          <p:sp>
            <p:nvSpPr>
              <p:cNvPr id="1706" name="Rounded Rectangle"/>
              <p:cNvSpPr/>
              <p:nvPr/>
            </p:nvSpPr>
            <p:spPr>
              <a:xfrm>
                <a:off x="0" y="0"/>
                <a:ext cx="279939" cy="2967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1709" name="Group"/>
              <p:cNvGrpSpPr/>
              <p:nvPr/>
            </p:nvGrpSpPr>
            <p:grpSpPr>
              <a:xfrm>
                <a:off x="269" y="20593"/>
                <a:ext cx="771590" cy="622301"/>
                <a:chOff x="0" y="12700"/>
                <a:chExt cx="771588" cy="622299"/>
              </a:xfrm>
            </p:grpSpPr>
            <p:graphicFrame>
              <p:nvGraphicFramePr>
                <p:cNvPr id="1707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satOff val="46796"/>
                              <a:lumOff val="17564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708" name="p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p</a:t>
                  </a:r>
                </a:p>
              </p:txBody>
            </p:sp>
          </p:grpSp>
          <p:grpSp>
            <p:nvGrpSpPr>
              <p:cNvPr id="1712" name="Group"/>
              <p:cNvGrpSpPr/>
              <p:nvPr/>
            </p:nvGrpSpPr>
            <p:grpSpPr>
              <a:xfrm>
                <a:off x="269" y="148350"/>
                <a:ext cx="771590" cy="622301"/>
                <a:chOff x="0" y="12700"/>
                <a:chExt cx="771588" cy="622299"/>
              </a:xfrm>
            </p:grpSpPr>
            <p:graphicFrame>
              <p:nvGraphicFramePr>
                <p:cNvPr id="1710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satOff val="46796"/>
                              <a:lumOff val="17564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711" name="q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q</a:t>
                  </a:r>
                </a:p>
              </p:txBody>
            </p:sp>
          </p:grpSp>
        </p:grpSp>
        <p:grpSp>
          <p:nvGrpSpPr>
            <p:cNvPr id="1723" name="Group"/>
            <p:cNvGrpSpPr/>
            <p:nvPr/>
          </p:nvGrpSpPr>
          <p:grpSpPr>
            <a:xfrm>
              <a:off x="901700" y="874"/>
              <a:ext cx="771859" cy="1028583"/>
              <a:chOff x="0" y="0"/>
              <a:chExt cx="771858" cy="1028581"/>
            </a:xfrm>
          </p:grpSpPr>
          <p:sp>
            <p:nvSpPr>
              <p:cNvPr id="1714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1715" name="Table"/>
              <p:cNvGraphicFramePr/>
              <p:nvPr/>
            </p:nvGraphicFramePr>
            <p:xfrm>
              <a:off x="120919" y="33293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716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graphicFrame>
            <p:nvGraphicFramePr>
              <p:cNvPr id="1717" name="Table"/>
              <p:cNvGraphicFramePr/>
              <p:nvPr/>
            </p:nvGraphicFramePr>
            <p:xfrm>
              <a:off x="120919" y="161050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718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graphicFrame>
            <p:nvGraphicFramePr>
              <p:cNvPr id="1719" name="Table"/>
              <p:cNvGraphicFramePr/>
              <p:nvPr/>
            </p:nvGraphicFramePr>
            <p:xfrm>
              <a:off x="120919" y="288806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720" name="p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p</a:t>
                </a:r>
              </a:p>
            </p:txBody>
          </p:sp>
          <p:graphicFrame>
            <p:nvGraphicFramePr>
              <p:cNvPr id="1721" name="Table"/>
              <p:cNvGraphicFramePr/>
              <p:nvPr/>
            </p:nvGraphicFramePr>
            <p:xfrm>
              <a:off x="120919" y="41898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722" name="q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q</a:t>
                </a:r>
              </a:p>
            </p:txBody>
          </p:sp>
        </p:grpSp>
        <p:grpSp>
          <p:nvGrpSpPr>
            <p:cNvPr id="1731" name="Group"/>
            <p:cNvGrpSpPr/>
            <p:nvPr/>
          </p:nvGrpSpPr>
          <p:grpSpPr>
            <a:xfrm>
              <a:off x="0" y="4049"/>
              <a:ext cx="771859" cy="770652"/>
              <a:chOff x="0" y="0"/>
              <a:chExt cx="771858" cy="770650"/>
            </a:xfrm>
          </p:grpSpPr>
          <p:sp>
            <p:nvSpPr>
              <p:cNvPr id="1724" name="Rounded Rectangle"/>
              <p:cNvSpPr/>
              <p:nvPr/>
            </p:nvSpPr>
            <p:spPr>
              <a:xfrm>
                <a:off x="0" y="0"/>
                <a:ext cx="279939" cy="2967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1727" name="Group"/>
              <p:cNvGrpSpPr/>
              <p:nvPr/>
            </p:nvGrpSpPr>
            <p:grpSpPr>
              <a:xfrm>
                <a:off x="269" y="20593"/>
                <a:ext cx="771590" cy="622301"/>
                <a:chOff x="0" y="12700"/>
                <a:chExt cx="771588" cy="622299"/>
              </a:xfrm>
            </p:grpSpPr>
            <p:graphicFrame>
              <p:nvGraphicFramePr>
                <p:cNvPr id="1725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726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1730" name="Group"/>
              <p:cNvGrpSpPr/>
              <p:nvPr/>
            </p:nvGrpSpPr>
            <p:grpSpPr>
              <a:xfrm>
                <a:off x="269" y="148350"/>
                <a:ext cx="771590" cy="622301"/>
                <a:chOff x="0" y="12700"/>
                <a:chExt cx="771588" cy="622299"/>
              </a:xfrm>
            </p:grpSpPr>
            <p:graphicFrame>
              <p:nvGraphicFramePr>
                <p:cNvPr id="1728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729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</p:grpSp>
        <p:sp>
          <p:nvSpPr>
            <p:cNvPr id="1732" name="+"/>
            <p:cNvSpPr txBox="1"/>
            <p:nvPr/>
          </p:nvSpPr>
          <p:spPr>
            <a:xfrm>
              <a:off x="285971" y="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</p:grpSp>
      <p:sp>
        <p:nvSpPr>
          <p:cNvPr id="1734" name="Line"/>
          <p:cNvSpPr/>
          <p:nvPr/>
        </p:nvSpPr>
        <p:spPr>
          <a:xfrm>
            <a:off x="12997392" y="265845"/>
            <a:ext cx="1" cy="266605"/>
          </a:xfrm>
          <a:prstGeom prst="line">
            <a:avLst/>
          </a:prstGeom>
          <a:ln w="635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1763" name="Group"/>
          <p:cNvGrpSpPr/>
          <p:nvPr/>
        </p:nvGrpSpPr>
        <p:grpSpPr>
          <a:xfrm>
            <a:off x="9431302" y="708936"/>
            <a:ext cx="2884588" cy="749431"/>
            <a:chOff x="0" y="0"/>
            <a:chExt cx="2884586" cy="749429"/>
          </a:xfrm>
        </p:grpSpPr>
        <p:sp>
          <p:nvSpPr>
            <p:cNvPr id="1735" name="func(    ,    )"/>
            <p:cNvSpPr txBox="1"/>
            <p:nvPr/>
          </p:nvSpPr>
          <p:spPr>
            <a:xfrm>
              <a:off x="1407892" y="9686"/>
              <a:ext cx="776247" cy="299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1736" name="a"/>
            <p:cNvSpPr txBox="1"/>
            <p:nvPr/>
          </p:nvSpPr>
          <p:spPr>
            <a:xfrm>
              <a:off x="1776965" y="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737" name="Square"/>
            <p:cNvSpPr/>
            <p:nvPr/>
          </p:nvSpPr>
          <p:spPr>
            <a:xfrm>
              <a:off x="1807521" y="134106"/>
              <a:ext cx="76201" cy="76201"/>
            </a:xfrm>
            <a:prstGeom prst="rect">
              <a:avLst/>
            </a:prstGeom>
            <a:solidFill>
              <a:schemeClr val="accent1">
                <a:satOff val="46796"/>
                <a:lumOff val="1756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38" name="b"/>
            <p:cNvSpPr txBox="1"/>
            <p:nvPr/>
          </p:nvSpPr>
          <p:spPr>
            <a:xfrm>
              <a:off x="1942065" y="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739" name="Square"/>
            <p:cNvSpPr/>
            <p:nvPr/>
          </p:nvSpPr>
          <p:spPr>
            <a:xfrm>
              <a:off x="1972621" y="134106"/>
              <a:ext cx="76201" cy="76201"/>
            </a:xfrm>
            <a:prstGeom prst="rect">
              <a:avLst/>
            </a:prstGeom>
            <a:solidFill>
              <a:schemeClr val="accent1">
                <a:satOff val="46796"/>
                <a:lumOff val="1756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40" name="func(    ,    )"/>
            <p:cNvSpPr txBox="1"/>
            <p:nvPr/>
          </p:nvSpPr>
          <p:spPr>
            <a:xfrm>
              <a:off x="1574591" y="196697"/>
              <a:ext cx="776247" cy="299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1741" name="Square"/>
            <p:cNvSpPr/>
            <p:nvPr/>
          </p:nvSpPr>
          <p:spPr>
            <a:xfrm>
              <a:off x="1974221" y="321118"/>
              <a:ext cx="76201" cy="762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42" name="c"/>
            <p:cNvSpPr txBox="1"/>
            <p:nvPr/>
          </p:nvSpPr>
          <p:spPr>
            <a:xfrm>
              <a:off x="2108765" y="187011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743" name="Square"/>
            <p:cNvSpPr/>
            <p:nvPr/>
          </p:nvSpPr>
          <p:spPr>
            <a:xfrm>
              <a:off x="2139321" y="321118"/>
              <a:ext cx="76201" cy="76201"/>
            </a:xfrm>
            <a:prstGeom prst="rect">
              <a:avLst/>
            </a:prstGeom>
            <a:solidFill>
              <a:schemeClr val="accent1">
                <a:satOff val="46796"/>
                <a:lumOff val="1756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44" name="func(    ,    )"/>
            <p:cNvSpPr txBox="1"/>
            <p:nvPr/>
          </p:nvSpPr>
          <p:spPr>
            <a:xfrm>
              <a:off x="1741291" y="383709"/>
              <a:ext cx="776247" cy="299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1745" name="Square"/>
            <p:cNvSpPr/>
            <p:nvPr/>
          </p:nvSpPr>
          <p:spPr>
            <a:xfrm>
              <a:off x="2140920" y="508129"/>
              <a:ext cx="76201" cy="76201"/>
            </a:xfrm>
            <a:prstGeom prst="rect">
              <a:avLst/>
            </a:prstGeom>
            <a:solidFill>
              <a:schemeClr val="accent1">
                <a:hueOff val="-52604"/>
                <a:satOff val="-8294"/>
                <a:lumOff val="-195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46" name="d"/>
            <p:cNvSpPr txBox="1"/>
            <p:nvPr/>
          </p:nvSpPr>
          <p:spPr>
            <a:xfrm>
              <a:off x="2275464" y="374023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747" name="Square"/>
            <p:cNvSpPr/>
            <p:nvPr/>
          </p:nvSpPr>
          <p:spPr>
            <a:xfrm>
              <a:off x="2306020" y="508129"/>
              <a:ext cx="76201" cy="76201"/>
            </a:xfrm>
            <a:prstGeom prst="rect">
              <a:avLst/>
            </a:prstGeom>
            <a:solidFill>
              <a:schemeClr val="accent1">
                <a:satOff val="46796"/>
                <a:lumOff val="1756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48" name="Square"/>
            <p:cNvSpPr/>
            <p:nvPr/>
          </p:nvSpPr>
          <p:spPr>
            <a:xfrm>
              <a:off x="2306020" y="673229"/>
              <a:ext cx="76201" cy="76201"/>
            </a:xfrm>
            <a:prstGeom prst="rect">
              <a:avLst/>
            </a:prstGeom>
            <a:solidFill>
              <a:schemeClr val="accent1">
                <a:hueOff val="-94498"/>
                <a:satOff val="46796"/>
                <a:lumOff val="-4159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1758" name="Group"/>
            <p:cNvGrpSpPr/>
            <p:nvPr/>
          </p:nvGrpSpPr>
          <p:grpSpPr>
            <a:xfrm>
              <a:off x="498354" y="78382"/>
              <a:ext cx="715923" cy="243645"/>
              <a:chOff x="0" y="0"/>
              <a:chExt cx="715921" cy="243644"/>
            </a:xfrm>
          </p:grpSpPr>
          <p:sp>
            <p:nvSpPr>
              <p:cNvPr id="1749" name="Square"/>
              <p:cNvSpPr/>
              <p:nvPr/>
            </p:nvSpPr>
            <p:spPr>
              <a:xfrm>
                <a:off x="61467" y="128134"/>
                <a:ext cx="76201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50" name="Square"/>
              <p:cNvSpPr/>
              <p:nvPr/>
            </p:nvSpPr>
            <p:spPr>
              <a:xfrm>
                <a:off x="226567" y="128134"/>
                <a:ext cx="76201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51" name="Square"/>
              <p:cNvSpPr/>
              <p:nvPr/>
            </p:nvSpPr>
            <p:spPr>
              <a:xfrm>
                <a:off x="393267" y="128134"/>
                <a:ext cx="76201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52" name="Square"/>
              <p:cNvSpPr/>
              <p:nvPr/>
            </p:nvSpPr>
            <p:spPr>
              <a:xfrm>
                <a:off x="559966" y="128134"/>
                <a:ext cx="76201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53" name="a"/>
              <p:cNvSpPr txBox="1"/>
              <p:nvPr/>
            </p:nvSpPr>
            <p:spPr>
              <a:xfrm>
                <a:off x="309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1754" name="b"/>
              <p:cNvSpPr txBox="1"/>
              <p:nvPr/>
            </p:nvSpPr>
            <p:spPr>
              <a:xfrm>
                <a:off x="1960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1755" name="c"/>
              <p:cNvSpPr txBox="1"/>
              <p:nvPr/>
            </p:nvSpPr>
            <p:spPr>
              <a:xfrm>
                <a:off x="3627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1756" name="d"/>
              <p:cNvSpPr txBox="1"/>
              <p:nvPr/>
            </p:nvSpPr>
            <p:spPr>
              <a:xfrm>
                <a:off x="529410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1757" name="Rounded Rectangle"/>
              <p:cNvSpPr/>
              <p:nvPr/>
            </p:nvSpPr>
            <p:spPr>
              <a:xfrm>
                <a:off x="0" y="4328"/>
                <a:ext cx="715922" cy="239317"/>
              </a:xfrm>
              <a:prstGeom prst="roundRect">
                <a:avLst>
                  <a:gd name="adj" fmla="val 29349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759" name="func +"/>
            <p:cNvSpPr txBox="1"/>
            <p:nvPr/>
          </p:nvSpPr>
          <p:spPr>
            <a:xfrm>
              <a:off x="0" y="22386"/>
              <a:ext cx="508328" cy="299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/>
              </a:lvl1pPr>
            </a:lstStyle>
            <a:p>
              <a:pPr/>
              <a:r>
                <a:t>func +</a:t>
              </a:r>
            </a:p>
          </p:txBody>
        </p:sp>
        <p:sp>
          <p:nvSpPr>
            <p:cNvPr id="1760" name="Line"/>
            <p:cNvSpPr/>
            <p:nvPr/>
          </p:nvSpPr>
          <p:spPr>
            <a:xfrm>
              <a:off x="1255708" y="164365"/>
              <a:ext cx="1396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761" name="Line"/>
            <p:cNvSpPr/>
            <p:nvPr/>
          </p:nvSpPr>
          <p:spPr>
            <a:xfrm>
              <a:off x="2525708" y="711329"/>
              <a:ext cx="1396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762" name="Square"/>
            <p:cNvSpPr/>
            <p:nvPr/>
          </p:nvSpPr>
          <p:spPr>
            <a:xfrm>
              <a:off x="2808386" y="673229"/>
              <a:ext cx="76201" cy="76201"/>
            </a:xfrm>
            <a:prstGeom prst="rect">
              <a:avLst/>
            </a:prstGeom>
            <a:solidFill>
              <a:schemeClr val="accent1">
                <a:hueOff val="-94498"/>
                <a:satOff val="46796"/>
                <a:lumOff val="-4159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aphicFrame>
        <p:nvGraphicFramePr>
          <p:cNvPr id="1764" name="Table"/>
          <p:cNvGraphicFramePr/>
          <p:nvPr/>
        </p:nvGraphicFramePr>
        <p:xfrm>
          <a:off x="5292993" y="6534150"/>
          <a:ext cx="650939" cy="6096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FF2C6"/>
                    </a:solidFill>
                  </a:tcPr>
                </a:tc>
              </a:tr>
            </a:tbl>
          </a:graphicData>
        </a:graphic>
      </p:graphicFrame>
      <p:sp>
        <p:nvSpPr>
          <p:cNvPr id="1765" name="RStudio® is a trademark of RStudio, Inc.  •  CC BY RStudio •  info@rstudio.com  •  844-448-1212 • rstudio.com •  Learn more at purrr.tidyverse.org •  purrr  0.2.3 •   Updated: 2017-09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3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4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5" invalidUrl="" action="" tgtFrame="" tooltip="" history="1" highlightClick="0" endSnd="0"/>
              </a:rPr>
              <a:t>purrr.tidyverse.org</a:t>
            </a:r>
            <a:r>
              <a:t> •  purrr  0.2.3 •   Updated: 2017-09</a:t>
            </a:r>
          </a:p>
        </p:txBody>
      </p:sp>
      <p:sp>
        <p:nvSpPr>
          <p:cNvPr id="1766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767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Line"/>
          <p:cNvSpPr/>
          <p:nvPr/>
        </p:nvSpPr>
        <p:spPr>
          <a:xfrm>
            <a:off x="320135" y="8557721"/>
            <a:ext cx="4201423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77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771" name="RStudio® is a trademark of RStudio, Inc.  •  CC BY RStudio •  info@rstudio.com  •  844-448-1212 • rstudio.com •  Learn more at purrr.tidyverse.org •  purrr  0.2.3 •   Updated: 2017-09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5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6" invalidUrl="" action="" tgtFrame="" tooltip="" history="1" highlightClick="0" endSnd="0"/>
              </a:rPr>
              <a:t>purrr.tidyverse.org</a:t>
            </a:r>
            <a:r>
              <a:t> •  purrr  0.2.3 •   Updated: 2017-09</a:t>
            </a:r>
          </a:p>
        </p:txBody>
      </p:sp>
      <p:pic>
        <p:nvPicPr>
          <p:cNvPr id="1772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1773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774" name="purrr.png" descr="purrr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321683" y="213637"/>
            <a:ext cx="1358901" cy="1575216"/>
          </a:xfrm>
          <a:prstGeom prst="rect">
            <a:avLst/>
          </a:prstGeom>
          <a:ln w="12700">
            <a:miter lim="400000"/>
          </a:ln>
        </p:spPr>
      </p:pic>
      <p:sp>
        <p:nvSpPr>
          <p:cNvPr id="1775" name="A nested data frame stores individual tables within the cells of a larger, organizing table."/>
          <p:cNvSpPr txBox="1"/>
          <p:nvPr/>
        </p:nvSpPr>
        <p:spPr>
          <a:xfrm>
            <a:off x="350173" y="1019244"/>
            <a:ext cx="1852174" cy="826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 </a:t>
            </a:r>
            <a:r>
              <a:rPr b="1"/>
              <a:t>nested data frame</a:t>
            </a:r>
            <a:r>
              <a:t> stores individual tables within the cells of a larger, organizing table. </a:t>
            </a:r>
          </a:p>
        </p:txBody>
      </p:sp>
      <p:sp>
        <p:nvSpPr>
          <p:cNvPr id="1776" name="Use a nested data frame to:…"/>
          <p:cNvSpPr txBox="1"/>
          <p:nvPr/>
        </p:nvSpPr>
        <p:spPr>
          <a:xfrm>
            <a:off x="342016" y="3565918"/>
            <a:ext cx="4094162" cy="1316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t>Use a nested data frame to: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preserve relationships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between observations and 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t>subsets of data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manipulate many sub-tables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at once with the </a:t>
            </a:r>
            <a:r>
              <a:rPr b="1"/>
              <a:t>purrr</a:t>
            </a:r>
            <a:r>
              <a:t> functions  </a:t>
            </a:r>
            <a:r>
              <a:rPr b="1"/>
              <a:t>map()</a:t>
            </a:r>
            <a:r>
              <a:t>, </a:t>
            </a:r>
            <a:r>
              <a:rPr b="1"/>
              <a:t>map2()</a:t>
            </a:r>
            <a:r>
              <a:t>, or </a:t>
            </a:r>
            <a:r>
              <a:rPr b="1"/>
              <a:t>pmap()</a:t>
            </a:r>
            <a:r>
              <a:t>.</a:t>
            </a:r>
          </a:p>
        </p:txBody>
      </p:sp>
      <p:sp>
        <p:nvSpPr>
          <p:cNvPr id="1777" name="Use a two step process to create a nested data frame:…"/>
          <p:cNvSpPr txBox="1"/>
          <p:nvPr/>
        </p:nvSpPr>
        <p:spPr>
          <a:xfrm>
            <a:off x="324773" y="5016086"/>
            <a:ext cx="4035059" cy="706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a two step process to create a nested data frame:</a:t>
            </a:r>
          </a:p>
          <a:p>
            <a:pPr marL="139700" indent="-139700">
              <a:lnSpc>
                <a:spcPct val="90000"/>
              </a:lnSpc>
              <a:spcBef>
                <a:spcPts val="0"/>
              </a:spcBef>
              <a:buSzPct val="100000"/>
              <a:buAutoNum type="arabicPeriod" startAt="1"/>
              <a:defRPr b="0">
                <a:solidFill>
                  <a:srgbClr val="000000"/>
                </a:solidFill>
              </a:defRPr>
            </a:pPr>
            <a:r>
              <a:t>Group the data frame into groups with </a:t>
            </a:r>
            <a:r>
              <a:rPr b="1"/>
              <a:t>dplyr::group_by()</a:t>
            </a:r>
          </a:p>
          <a:p>
            <a:pPr marL="139700" indent="-139700">
              <a:lnSpc>
                <a:spcPct val="90000"/>
              </a:lnSpc>
              <a:spcBef>
                <a:spcPts val="0"/>
              </a:spcBef>
              <a:buSzPct val="100000"/>
              <a:buAutoNum type="arabicPeriod" startAt="1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nest()</a:t>
            </a:r>
            <a:r>
              <a:t> to create a nested data frame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with one row per group</a:t>
            </a:r>
          </a:p>
        </p:txBody>
      </p:sp>
      <p:grpSp>
        <p:nvGrpSpPr>
          <p:cNvPr id="1789" name="Group"/>
          <p:cNvGrpSpPr/>
          <p:nvPr/>
        </p:nvGrpSpPr>
        <p:grpSpPr>
          <a:xfrm>
            <a:off x="469270" y="5592517"/>
            <a:ext cx="6488073" cy="2455771"/>
            <a:chOff x="25400" y="25400"/>
            <a:chExt cx="6488071" cy="2455769"/>
          </a:xfrm>
        </p:grpSpPr>
        <p:sp>
          <p:nvSpPr>
            <p:cNvPr id="1778" name="Line"/>
            <p:cNvSpPr/>
            <p:nvPr/>
          </p:nvSpPr>
          <p:spPr>
            <a:xfrm flipV="1">
              <a:off x="3318121" y="612610"/>
              <a:ext cx="218527" cy="471325"/>
            </a:xfrm>
            <a:prstGeom prst="line">
              <a:avLst/>
            </a:prstGeom>
            <a:noFill/>
            <a:ln w="12700" cap="flat">
              <a:solidFill>
                <a:schemeClr val="accent3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1779" name="Table"/>
            <p:cNvGraphicFramePr/>
            <p:nvPr/>
          </p:nvGraphicFramePr>
          <p:xfrm>
            <a:off x="1178214" y="271369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7127"/>
                  <a:gridCol w="147910"/>
                  <a:gridCol w="157692"/>
                  <a:gridCol w="140815"/>
                  <a:gridCol w="1524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780" name="Line"/>
            <p:cNvSpPr/>
            <p:nvPr/>
          </p:nvSpPr>
          <p:spPr>
            <a:xfrm>
              <a:off x="3315777" y="1367665"/>
              <a:ext cx="220871" cy="473805"/>
            </a:xfrm>
            <a:prstGeom prst="line">
              <a:avLst/>
            </a:prstGeom>
            <a:noFill/>
            <a:ln w="12700" cap="flat">
              <a:solidFill>
                <a:schemeClr val="accent3">
                  <a:hueOff val="-145836"/>
                  <a:satOff val="-20311"/>
                  <a:lumOff val="-24375"/>
                </a:schemeClr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81" name="Line"/>
            <p:cNvSpPr/>
            <p:nvPr/>
          </p:nvSpPr>
          <p:spPr>
            <a:xfrm>
              <a:off x="3314748" y="1240364"/>
              <a:ext cx="348900" cy="1"/>
            </a:xfrm>
            <a:prstGeom prst="line">
              <a:avLst/>
            </a:prstGeom>
            <a:noFill/>
            <a:ln w="12700" cap="flat">
              <a:solidFill>
                <a:schemeClr val="accent3">
                  <a:hueOff val="-48331"/>
                  <a:satOff val="1035"/>
                  <a:lumOff val="-13785"/>
                </a:schemeClr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1782" name="Table"/>
            <p:cNvGraphicFramePr/>
            <p:nvPr/>
          </p:nvGraphicFramePr>
          <p:xfrm>
            <a:off x="2325399" y="957169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4975"/>
                  <a:gridCol w="65444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783" name="Table"/>
            <p:cNvGraphicFramePr/>
            <p:nvPr/>
          </p:nvGraphicFramePr>
          <p:xfrm>
            <a:off x="25400" y="271369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7127"/>
                  <a:gridCol w="147910"/>
                  <a:gridCol w="157692"/>
                  <a:gridCol w="140815"/>
                  <a:gridCol w="1524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784" name="Table"/>
            <p:cNvGraphicFramePr/>
            <p:nvPr/>
          </p:nvGraphicFramePr>
          <p:xfrm>
            <a:off x="3487961" y="25400"/>
            <a:ext cx="3025511" cy="5715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785" name="Table"/>
            <p:cNvGraphicFramePr/>
            <p:nvPr/>
          </p:nvGraphicFramePr>
          <p:xfrm>
            <a:off x="3487961" y="842076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786" name="Table"/>
            <p:cNvGraphicFramePr/>
            <p:nvPr/>
          </p:nvGraphicFramePr>
          <p:xfrm>
            <a:off x="3487961" y="1658752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787" name="Line"/>
            <p:cNvSpPr/>
            <p:nvPr/>
          </p:nvSpPr>
          <p:spPr>
            <a:xfrm flipV="1">
              <a:off x="968536" y="1185769"/>
              <a:ext cx="1777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788" name="Line"/>
            <p:cNvSpPr/>
            <p:nvPr/>
          </p:nvSpPr>
          <p:spPr>
            <a:xfrm flipV="1">
              <a:off x="2120332" y="1185769"/>
              <a:ext cx="1777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1790" name="n_iris &lt;- iris %&gt;% group_by(Species) %&gt;% nest()"/>
          <p:cNvSpPr txBox="1"/>
          <p:nvPr/>
        </p:nvSpPr>
        <p:spPr>
          <a:xfrm>
            <a:off x="265278" y="7625955"/>
            <a:ext cx="3752362" cy="524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300">
                <a:solidFill>
                  <a:srgbClr val="6B8CB2"/>
                </a:solidFill>
              </a:defRPr>
            </a:pPr>
            <a:r>
              <a:t>n_iris &lt;- iris %&gt;% </a:t>
            </a:r>
            <a:r>
              <a:rPr b="1"/>
              <a:t>group_by</a:t>
            </a:r>
            <a:r>
              <a:t>(Species) %&gt;% </a:t>
            </a:r>
            <a:r>
              <a:rPr b="1"/>
              <a:t>nest</a:t>
            </a:r>
            <a:r>
              <a:t>()</a:t>
            </a:r>
          </a:p>
        </p:txBody>
      </p:sp>
      <p:sp>
        <p:nvSpPr>
          <p:cNvPr id="1791" name="tidyr::nest(data, ..., .key = data)…"/>
          <p:cNvSpPr txBox="1"/>
          <p:nvPr/>
        </p:nvSpPr>
        <p:spPr>
          <a:xfrm>
            <a:off x="265278" y="8008569"/>
            <a:ext cx="3761611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tidyr::</a:t>
            </a:r>
            <a:r>
              <a:rPr b="1"/>
              <a:t>nest(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data, ..., .key = data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For grouped data, moves groups into cells as data frames.</a:t>
            </a:r>
          </a:p>
        </p:txBody>
      </p:sp>
      <p:sp>
        <p:nvSpPr>
          <p:cNvPr id="1792" name="Unnest a nested data frame with unnest():"/>
          <p:cNvSpPr txBox="1"/>
          <p:nvPr/>
        </p:nvSpPr>
        <p:spPr>
          <a:xfrm>
            <a:off x="324773" y="8677961"/>
            <a:ext cx="1744316" cy="452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Unnest a nested data frame with </a:t>
            </a:r>
            <a:r>
              <a:rPr b="1"/>
              <a:t>unnest()</a:t>
            </a:r>
            <a:r>
              <a:t>:</a:t>
            </a:r>
          </a:p>
        </p:txBody>
      </p:sp>
      <p:grpSp>
        <p:nvGrpSpPr>
          <p:cNvPr id="1796" name="Group"/>
          <p:cNvGrpSpPr/>
          <p:nvPr/>
        </p:nvGrpSpPr>
        <p:grpSpPr>
          <a:xfrm>
            <a:off x="2299470" y="8703361"/>
            <a:ext cx="4327673" cy="1524794"/>
            <a:chOff x="25400" y="25400"/>
            <a:chExt cx="4327671" cy="1524793"/>
          </a:xfrm>
        </p:grpSpPr>
        <p:graphicFrame>
          <p:nvGraphicFramePr>
            <p:cNvPr id="1793" name="Table"/>
            <p:cNvGraphicFramePr/>
            <p:nvPr/>
          </p:nvGraphicFramePr>
          <p:xfrm>
            <a:off x="25400" y="26193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4975"/>
                  <a:gridCol w="65444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794" name="Line"/>
            <p:cNvSpPr/>
            <p:nvPr/>
          </p:nvSpPr>
          <p:spPr>
            <a:xfrm flipV="1">
              <a:off x="1089012" y="255587"/>
              <a:ext cx="1777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1795" name="Table"/>
            <p:cNvGraphicFramePr/>
            <p:nvPr/>
          </p:nvGraphicFramePr>
          <p:xfrm>
            <a:off x="1327561" y="25400"/>
            <a:ext cx="3025511" cy="5715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7127"/>
                  <a:gridCol w="147910"/>
                  <a:gridCol w="157692"/>
                  <a:gridCol w="140815"/>
                  <a:gridCol w="152400"/>
                </a:tblGrid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</a:tbl>
            </a:graphicData>
          </a:graphic>
        </p:graphicFrame>
      </p:grpSp>
      <p:sp>
        <p:nvSpPr>
          <p:cNvPr id="1797" name="n_iris %&gt;% unnest()"/>
          <p:cNvSpPr txBox="1"/>
          <p:nvPr/>
        </p:nvSpPr>
        <p:spPr>
          <a:xfrm>
            <a:off x="265278" y="8947740"/>
            <a:ext cx="1537049" cy="524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300">
                <a:solidFill>
                  <a:srgbClr val="6B8CB2"/>
                </a:solidFill>
              </a:defRPr>
            </a:pPr>
            <a:r>
              <a:t>n_iris %&gt;% </a:t>
            </a:r>
            <a:r>
              <a:rPr b="1"/>
              <a:t>unnest</a:t>
            </a:r>
            <a:r>
              <a:t>()</a:t>
            </a:r>
          </a:p>
        </p:txBody>
      </p:sp>
      <p:sp>
        <p:nvSpPr>
          <p:cNvPr id="1798" name="tidyr::unnest(data, ..., .drop = NA, .id=NULL, .sep=NULL)…"/>
          <p:cNvSpPr txBox="1"/>
          <p:nvPr/>
        </p:nvSpPr>
        <p:spPr>
          <a:xfrm>
            <a:off x="265278" y="9340012"/>
            <a:ext cx="4141347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tidyr::</a:t>
            </a:r>
            <a:r>
              <a:rPr b="1"/>
              <a:t>unnest(</a:t>
            </a:r>
            <a:r>
              <a:rPr sz="1100">
                <a:latin typeface="+mn-lt"/>
                <a:ea typeface="+mn-ea"/>
                <a:cs typeface="+mn-cs"/>
                <a:sym typeface="Source Sans Pro Light"/>
              </a:rPr>
              <a:t>data, ..., .drop = NA, .id=NULL, .sep=NULL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Unnests a nested data frame.</a:t>
            </a:r>
          </a:p>
        </p:txBody>
      </p:sp>
      <p:sp>
        <p:nvSpPr>
          <p:cNvPr id="1799" name="Rounded Rectangle"/>
          <p:cNvSpPr/>
          <p:nvPr/>
        </p:nvSpPr>
        <p:spPr>
          <a:xfrm>
            <a:off x="4977827" y="1158010"/>
            <a:ext cx="396887" cy="396887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b"/>
          <a:lstStyle/>
          <a:p>
            <a:pPr>
              <a:lnSpc>
                <a:spcPct val="80000"/>
              </a:lnSpc>
              <a:spcBef>
                <a:spcPts val="0"/>
              </a:spcBef>
              <a:defRPr b="0" sz="3700">
                <a:solidFill>
                  <a:srgbClr val="000000"/>
                </a:solidFill>
                <a:latin typeface="ChunkFive"/>
                <a:ea typeface="ChunkFive"/>
                <a:cs typeface="ChunkFive"/>
                <a:sym typeface="ChunkFive"/>
              </a:defRPr>
            </a:pPr>
          </a:p>
        </p:txBody>
      </p:sp>
      <p:sp>
        <p:nvSpPr>
          <p:cNvPr id="1800" name="1"/>
          <p:cNvSpPr txBox="1"/>
          <p:nvPr/>
        </p:nvSpPr>
        <p:spPr>
          <a:xfrm>
            <a:off x="4991905" y="997083"/>
            <a:ext cx="368730" cy="718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baseline="8333" sz="36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01" name="Make a list column"/>
          <p:cNvSpPr txBox="1"/>
          <p:nvPr/>
        </p:nvSpPr>
        <p:spPr>
          <a:xfrm>
            <a:off x="5416774" y="1120908"/>
            <a:ext cx="903142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Make</a:t>
            </a:r>
            <a:r>
              <a:t> a list column</a:t>
            </a:r>
          </a:p>
        </p:txBody>
      </p:sp>
      <p:sp>
        <p:nvSpPr>
          <p:cNvPr id="1802" name="Rounded Rectangle"/>
          <p:cNvSpPr/>
          <p:nvPr/>
        </p:nvSpPr>
        <p:spPr>
          <a:xfrm>
            <a:off x="11181125" y="1158010"/>
            <a:ext cx="396887" cy="396887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b"/>
          <a:lstStyle/>
          <a:p>
            <a:pPr>
              <a:lnSpc>
                <a:spcPct val="80000"/>
              </a:lnSpc>
              <a:spcBef>
                <a:spcPts val="0"/>
              </a:spcBef>
              <a:defRPr b="0" sz="3700">
                <a:solidFill>
                  <a:srgbClr val="000000"/>
                </a:solidFill>
                <a:latin typeface="ChunkFive"/>
                <a:ea typeface="ChunkFive"/>
                <a:cs typeface="ChunkFive"/>
                <a:sym typeface="ChunkFive"/>
              </a:defRPr>
            </a:pPr>
          </a:p>
        </p:txBody>
      </p:sp>
      <p:sp>
        <p:nvSpPr>
          <p:cNvPr id="1803" name="3"/>
          <p:cNvSpPr txBox="1"/>
          <p:nvPr/>
        </p:nvSpPr>
        <p:spPr>
          <a:xfrm>
            <a:off x="11195203" y="997083"/>
            <a:ext cx="368730" cy="718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baseline="8333" sz="36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804" name="Simplify the list column"/>
          <p:cNvSpPr txBox="1"/>
          <p:nvPr/>
        </p:nvSpPr>
        <p:spPr>
          <a:xfrm>
            <a:off x="11620072" y="1120907"/>
            <a:ext cx="767057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6B8CB2"/>
                </a:solidFill>
              </a:defRPr>
            </a:pPr>
            <a:r>
              <a:rPr b="1"/>
              <a:t>Simplify</a:t>
            </a:r>
            <a:r>
              <a:t> the list column</a:t>
            </a:r>
          </a:p>
        </p:txBody>
      </p:sp>
      <p:sp>
        <p:nvSpPr>
          <p:cNvPr id="1805" name="Rounded Rectangle"/>
          <p:cNvSpPr/>
          <p:nvPr/>
        </p:nvSpPr>
        <p:spPr>
          <a:xfrm>
            <a:off x="8277134" y="1158010"/>
            <a:ext cx="396887" cy="396887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b"/>
          <a:lstStyle/>
          <a:p>
            <a:pPr>
              <a:lnSpc>
                <a:spcPct val="80000"/>
              </a:lnSpc>
              <a:spcBef>
                <a:spcPts val="0"/>
              </a:spcBef>
              <a:defRPr b="0" sz="3700">
                <a:solidFill>
                  <a:srgbClr val="000000"/>
                </a:solidFill>
                <a:latin typeface="ChunkFive"/>
                <a:ea typeface="ChunkFive"/>
                <a:cs typeface="ChunkFive"/>
                <a:sym typeface="ChunkFive"/>
              </a:defRPr>
            </a:pPr>
          </a:p>
        </p:txBody>
      </p:sp>
      <p:sp>
        <p:nvSpPr>
          <p:cNvPr id="1806" name="2"/>
          <p:cNvSpPr txBox="1"/>
          <p:nvPr/>
        </p:nvSpPr>
        <p:spPr>
          <a:xfrm>
            <a:off x="8291212" y="997083"/>
            <a:ext cx="368730" cy="718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baseline="8333" sz="36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807" name="Work with…"/>
          <p:cNvSpPr txBox="1"/>
          <p:nvPr/>
        </p:nvSpPr>
        <p:spPr>
          <a:xfrm>
            <a:off x="8716081" y="1120907"/>
            <a:ext cx="987740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Work with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list columns</a:t>
            </a:r>
          </a:p>
        </p:txBody>
      </p:sp>
      <p:grpSp>
        <p:nvGrpSpPr>
          <p:cNvPr id="1817" name="Group"/>
          <p:cNvGrpSpPr/>
          <p:nvPr/>
        </p:nvGrpSpPr>
        <p:grpSpPr>
          <a:xfrm>
            <a:off x="4977826" y="1506263"/>
            <a:ext cx="5340099" cy="2176371"/>
            <a:chOff x="1173374" y="304800"/>
            <a:chExt cx="5340097" cy="2176369"/>
          </a:xfrm>
        </p:grpSpPr>
        <p:sp>
          <p:nvSpPr>
            <p:cNvPr id="1808" name="Line"/>
            <p:cNvSpPr/>
            <p:nvPr/>
          </p:nvSpPr>
          <p:spPr>
            <a:xfrm flipV="1">
              <a:off x="3318121" y="612610"/>
              <a:ext cx="218527" cy="471325"/>
            </a:xfrm>
            <a:prstGeom prst="line">
              <a:avLst/>
            </a:prstGeom>
            <a:noFill/>
            <a:ln w="12700" cap="flat">
              <a:solidFill>
                <a:schemeClr val="accent3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1809" name="Table"/>
            <p:cNvGraphicFramePr/>
            <p:nvPr/>
          </p:nvGraphicFramePr>
          <p:xfrm>
            <a:off x="1173374" y="437263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7127"/>
                  <a:gridCol w="147910"/>
                  <a:gridCol w="157692"/>
                  <a:gridCol w="140815"/>
                  <a:gridCol w="152400"/>
                </a:tblGrid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810" name="Line"/>
            <p:cNvSpPr/>
            <p:nvPr/>
          </p:nvSpPr>
          <p:spPr>
            <a:xfrm>
              <a:off x="3315777" y="1367665"/>
              <a:ext cx="220871" cy="473805"/>
            </a:xfrm>
            <a:prstGeom prst="line">
              <a:avLst/>
            </a:prstGeom>
            <a:noFill/>
            <a:ln w="12700" cap="flat">
              <a:solidFill>
                <a:schemeClr val="accent3">
                  <a:hueOff val="-145836"/>
                  <a:satOff val="-20311"/>
                  <a:lumOff val="-24375"/>
                </a:schemeClr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11" name="Line"/>
            <p:cNvSpPr/>
            <p:nvPr/>
          </p:nvSpPr>
          <p:spPr>
            <a:xfrm>
              <a:off x="3314748" y="1240364"/>
              <a:ext cx="348900" cy="1"/>
            </a:xfrm>
            <a:prstGeom prst="line">
              <a:avLst/>
            </a:prstGeom>
            <a:noFill/>
            <a:ln w="12700" cap="flat">
              <a:solidFill>
                <a:schemeClr val="accent3">
                  <a:hueOff val="-48331"/>
                  <a:satOff val="1035"/>
                  <a:lumOff val="-13785"/>
                </a:schemeClr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1812" name="Table"/>
            <p:cNvGraphicFramePr/>
            <p:nvPr/>
          </p:nvGraphicFramePr>
          <p:xfrm>
            <a:off x="2325399" y="957169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4975"/>
                  <a:gridCol w="65444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813" name="Table"/>
            <p:cNvGraphicFramePr/>
            <p:nvPr/>
          </p:nvGraphicFramePr>
          <p:xfrm>
            <a:off x="3487961" y="304800"/>
            <a:ext cx="3025511" cy="5715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814" name="Table"/>
            <p:cNvGraphicFramePr/>
            <p:nvPr/>
          </p:nvGraphicFramePr>
          <p:xfrm>
            <a:off x="3487961" y="956376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815" name="Table"/>
            <p:cNvGraphicFramePr/>
            <p:nvPr/>
          </p:nvGraphicFramePr>
          <p:xfrm>
            <a:off x="3487961" y="1607952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816" name="Line"/>
            <p:cNvSpPr/>
            <p:nvPr/>
          </p:nvSpPr>
          <p:spPr>
            <a:xfrm flipV="1">
              <a:off x="2120332" y="1185769"/>
              <a:ext cx="1777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1818" name="Line"/>
          <p:cNvSpPr/>
          <p:nvPr/>
        </p:nvSpPr>
        <p:spPr>
          <a:xfrm>
            <a:off x="7961554" y="2437239"/>
            <a:ext cx="396887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1832" name="Group"/>
          <p:cNvGrpSpPr/>
          <p:nvPr/>
        </p:nvGrpSpPr>
        <p:grpSpPr>
          <a:xfrm>
            <a:off x="657556" y="820541"/>
            <a:ext cx="5042487" cy="3757502"/>
            <a:chOff x="25400" y="0"/>
            <a:chExt cx="5042485" cy="3757501"/>
          </a:xfrm>
        </p:grpSpPr>
        <p:graphicFrame>
          <p:nvGraphicFramePr>
            <p:cNvPr id="1819" name="Table"/>
            <p:cNvGraphicFramePr/>
            <p:nvPr/>
          </p:nvGraphicFramePr>
          <p:xfrm>
            <a:off x="25400" y="1560653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629775"/>
                  <a:gridCol w="921146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&lt;tibble [50 x 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versicolor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&lt;tibble [50 x 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&lt;tibble [50 x 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820" name="Shape"/>
            <p:cNvSpPr/>
            <p:nvPr/>
          </p:nvSpPr>
          <p:spPr>
            <a:xfrm>
              <a:off x="1565146" y="240654"/>
              <a:ext cx="479588" cy="1593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1" y="20006"/>
                  </a:moveTo>
                  <a:lnTo>
                    <a:pt x="21600" y="0"/>
                  </a:lnTo>
                  <a:lnTo>
                    <a:pt x="21484" y="11222"/>
                  </a:lnTo>
                  <a:lnTo>
                    <a:pt x="0" y="21600"/>
                  </a:lnTo>
                  <a:lnTo>
                    <a:pt x="131" y="20006"/>
                  </a:lnTo>
                  <a:close/>
                </a:path>
              </a:pathLst>
            </a:custGeom>
            <a:solidFill>
              <a:schemeClr val="accent3">
                <a:alpha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1821" name="Table"/>
            <p:cNvGraphicFramePr/>
            <p:nvPr/>
          </p:nvGraphicFramePr>
          <p:xfrm>
            <a:off x="2042375" y="233558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3586"/>
                  <a:gridCol w="463586"/>
                  <a:gridCol w="463586"/>
                  <a:gridCol w="463586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822" name="Shape"/>
            <p:cNvSpPr/>
            <p:nvPr/>
          </p:nvSpPr>
          <p:spPr>
            <a:xfrm>
              <a:off x="1558925" y="1421268"/>
              <a:ext cx="485334" cy="831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296"/>
                  </a:moveTo>
                  <a:lnTo>
                    <a:pt x="21600" y="0"/>
                  </a:lnTo>
                  <a:lnTo>
                    <a:pt x="21490" y="21600"/>
                  </a:lnTo>
                  <a:lnTo>
                    <a:pt x="111" y="14066"/>
                  </a:lnTo>
                  <a:lnTo>
                    <a:pt x="0" y="11296"/>
                  </a:lnTo>
                  <a:close/>
                </a:path>
              </a:pathLst>
            </a:custGeom>
            <a:solidFill>
              <a:schemeClr val="accent3">
                <a:hueOff val="-48331"/>
                <a:satOff val="1035"/>
                <a:lumOff val="-13785"/>
                <a:alpha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23" name="Shape"/>
            <p:cNvSpPr/>
            <p:nvPr/>
          </p:nvSpPr>
          <p:spPr>
            <a:xfrm>
              <a:off x="1561015" y="1981938"/>
              <a:ext cx="482675" cy="1477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9356"/>
                  </a:lnTo>
                  <a:lnTo>
                    <a:pt x="21581" y="21600"/>
                  </a:lnTo>
                  <a:lnTo>
                    <a:pt x="181" y="17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hueOff val="-145836"/>
                <a:satOff val="-20311"/>
                <a:lumOff val="-24375"/>
                <a:alpha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1824" name="Table"/>
            <p:cNvGraphicFramePr/>
            <p:nvPr/>
          </p:nvGraphicFramePr>
          <p:xfrm>
            <a:off x="2042375" y="1420953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3586"/>
                  <a:gridCol w="463586"/>
                  <a:gridCol w="463586"/>
                  <a:gridCol w="463586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825" name="Table"/>
            <p:cNvGraphicFramePr/>
            <p:nvPr/>
          </p:nvGraphicFramePr>
          <p:xfrm>
            <a:off x="2042375" y="2620103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3586"/>
                  <a:gridCol w="463586"/>
                  <a:gridCol w="463586"/>
                  <a:gridCol w="463586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826" name="nested data frame"/>
            <p:cNvSpPr txBox="1"/>
            <p:nvPr/>
          </p:nvSpPr>
          <p:spPr>
            <a:xfrm>
              <a:off x="267243" y="1299066"/>
              <a:ext cx="1077770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nested data frame</a:t>
              </a:r>
            </a:p>
          </p:txBody>
        </p:sp>
        <p:sp>
          <p:nvSpPr>
            <p:cNvPr id="1827" name="&quot;cell&quot; contents"/>
            <p:cNvSpPr txBox="1"/>
            <p:nvPr/>
          </p:nvSpPr>
          <p:spPr>
            <a:xfrm>
              <a:off x="2522567" y="0"/>
              <a:ext cx="89679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"cell" contents</a:t>
              </a:r>
            </a:p>
          </p:txBody>
        </p:sp>
        <p:sp>
          <p:nvSpPr>
            <p:cNvPr id="1828" name="n_iris"/>
            <p:cNvSpPr txBox="1"/>
            <p:nvPr/>
          </p:nvSpPr>
          <p:spPr>
            <a:xfrm>
              <a:off x="570877" y="2055191"/>
              <a:ext cx="459968" cy="335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marL="113156" indent="-113156" algn="ctr" defTabSz="578358">
                <a:lnSpc>
                  <a:spcPct val="90000"/>
                </a:lnSpc>
                <a:spcBef>
                  <a:spcPts val="0"/>
                </a:spcBef>
                <a:defRPr b="0" sz="1188">
                  <a:solidFill>
                    <a:srgbClr val="6B8CB2"/>
                  </a:solidFill>
                </a:defRPr>
              </a:lvl1pPr>
            </a:lstStyle>
            <a:p>
              <a:pPr/>
              <a:r>
                <a:t>n_iris</a:t>
              </a:r>
            </a:p>
          </p:txBody>
        </p:sp>
        <p:sp>
          <p:nvSpPr>
            <p:cNvPr id="1829" name="n_iris$data[[1]]"/>
            <p:cNvSpPr txBox="1"/>
            <p:nvPr/>
          </p:nvSpPr>
          <p:spPr>
            <a:xfrm>
              <a:off x="2426345" y="1012669"/>
              <a:ext cx="1086406" cy="335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marL="114300" indent="-114300" algn="ctr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6B8CB2"/>
                  </a:solidFill>
                </a:defRPr>
              </a:lvl1pPr>
            </a:lstStyle>
            <a:p>
              <a:pPr/>
              <a:r>
                <a:t>n_iris$data[[1]]</a:t>
              </a:r>
            </a:p>
          </p:txBody>
        </p:sp>
        <p:sp>
          <p:nvSpPr>
            <p:cNvPr id="1830" name="n_iris$data[[2]]"/>
            <p:cNvSpPr txBox="1"/>
            <p:nvPr/>
          </p:nvSpPr>
          <p:spPr>
            <a:xfrm>
              <a:off x="2419995" y="2214612"/>
              <a:ext cx="1099106" cy="335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marL="114300" indent="-114300" algn="ctr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6B8CB2"/>
                  </a:solidFill>
                </a:defRPr>
              </a:lvl1pPr>
            </a:lstStyle>
            <a:p>
              <a:pPr/>
              <a:r>
                <a:t>n_iris$data[[2]]</a:t>
              </a:r>
            </a:p>
          </p:txBody>
        </p:sp>
        <p:sp>
          <p:nvSpPr>
            <p:cNvPr id="1831" name="n_iris$data[[3]]"/>
            <p:cNvSpPr txBox="1"/>
            <p:nvPr/>
          </p:nvSpPr>
          <p:spPr>
            <a:xfrm>
              <a:off x="2423170" y="3422200"/>
              <a:ext cx="1092756" cy="335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marL="114300" indent="-114300" algn="ctr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6B8CB2"/>
                  </a:solidFill>
                </a:defRPr>
              </a:lvl1pPr>
            </a:lstStyle>
            <a:p>
              <a:pPr/>
              <a:r>
                <a:t>n_iris$data[[3]]</a:t>
              </a:r>
            </a:p>
          </p:txBody>
        </p:sp>
      </p:grpSp>
      <p:grpSp>
        <p:nvGrpSpPr>
          <p:cNvPr id="1844" name="Group"/>
          <p:cNvGrpSpPr/>
          <p:nvPr/>
        </p:nvGrpSpPr>
        <p:grpSpPr>
          <a:xfrm>
            <a:off x="8443380" y="1512398"/>
            <a:ext cx="2418014" cy="2220242"/>
            <a:chOff x="25400" y="0"/>
            <a:chExt cx="2418012" cy="2220241"/>
          </a:xfrm>
        </p:grpSpPr>
        <p:graphicFrame>
          <p:nvGraphicFramePr>
            <p:cNvPr id="1833" name="Table"/>
            <p:cNvGraphicFramePr/>
            <p:nvPr/>
          </p:nvGraphicFramePr>
          <p:xfrm>
            <a:off x="25400" y="696241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34506"/>
                  <a:gridCol w="650719"/>
                  <a:gridCol w="42599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model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&lt;S3: lm&gt;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&lt;S3: lm&gt;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&lt;S3: lm&gt;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</a:tr>
              </a:tbl>
            </a:graphicData>
          </a:graphic>
        </p:graphicFrame>
        <p:grpSp>
          <p:nvGrpSpPr>
            <p:cNvPr id="1843" name="Group"/>
            <p:cNvGrpSpPr/>
            <p:nvPr/>
          </p:nvGrpSpPr>
          <p:grpSpPr>
            <a:xfrm>
              <a:off x="1446669" y="0"/>
              <a:ext cx="996744" cy="1947219"/>
              <a:chOff x="0" y="0"/>
              <a:chExt cx="996742" cy="1947218"/>
            </a:xfrm>
          </p:grpSpPr>
          <p:sp>
            <p:nvSpPr>
              <p:cNvPr id="1834" name="Rectangle"/>
              <p:cNvSpPr/>
              <p:nvPr/>
            </p:nvSpPr>
            <p:spPr>
              <a:xfrm>
                <a:off x="177278" y="1347121"/>
                <a:ext cx="736601" cy="560195"/>
              </a:xfrm>
              <a:prstGeom prst="rect">
                <a:avLst/>
              </a:prstGeom>
              <a:solidFill>
                <a:schemeClr val="accent3">
                  <a:hueOff val="-145836"/>
                  <a:satOff val="-20311"/>
                  <a:lumOff val="-243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35" name="Call:…"/>
              <p:cNvSpPr txBox="1"/>
              <p:nvPr/>
            </p:nvSpPr>
            <p:spPr>
              <a:xfrm>
                <a:off x="148811" y="1307217"/>
                <a:ext cx="844866" cy="6400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Call:</a:t>
                </a:r>
              </a:p>
              <a:p>
                <a:pPr>
                  <a:lnSpc>
                    <a:spcPct val="80000"/>
                  </a:lnSpc>
                  <a:spcBef>
                    <a:spcPts val="40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lm(S.L ~ ., df)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Coefs: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(Int)  S.W  P.L  P.W  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  0.6    0.3 0.9   -0.1  </a:t>
                </a:r>
              </a:p>
            </p:txBody>
          </p:sp>
          <p:sp>
            <p:nvSpPr>
              <p:cNvPr id="1836" name="Rectangle"/>
              <p:cNvSpPr/>
              <p:nvPr/>
            </p:nvSpPr>
            <p:spPr>
              <a:xfrm>
                <a:off x="177278" y="699610"/>
                <a:ext cx="734299" cy="560195"/>
              </a:xfrm>
              <a:prstGeom prst="rect">
                <a:avLst/>
              </a:prstGeom>
              <a:solidFill>
                <a:schemeClr val="accent3">
                  <a:hueOff val="-48331"/>
                  <a:satOff val="1035"/>
                  <a:lumOff val="-1378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37" name="Call:…"/>
              <p:cNvSpPr txBox="1"/>
              <p:nvPr/>
            </p:nvSpPr>
            <p:spPr>
              <a:xfrm>
                <a:off x="151878" y="657903"/>
                <a:ext cx="844865" cy="6400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Call:</a:t>
                </a:r>
              </a:p>
              <a:p>
                <a:pPr>
                  <a:lnSpc>
                    <a:spcPct val="80000"/>
                  </a:lnSpc>
                  <a:spcBef>
                    <a:spcPts val="40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lm(S.L ~ ., df)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Coefs: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(Int)  S.W  P.L  P.W  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  1.8    0.3 0.9   -0.6  </a:t>
                </a:r>
              </a:p>
            </p:txBody>
          </p:sp>
          <p:sp>
            <p:nvSpPr>
              <p:cNvPr id="1838" name="Rectangle"/>
              <p:cNvSpPr/>
              <p:nvPr/>
            </p:nvSpPr>
            <p:spPr>
              <a:xfrm>
                <a:off x="177278" y="39903"/>
                <a:ext cx="736601" cy="560195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39" name="Call:…"/>
              <p:cNvSpPr txBox="1"/>
              <p:nvPr/>
            </p:nvSpPr>
            <p:spPr>
              <a:xfrm>
                <a:off x="148811" y="0"/>
                <a:ext cx="844866" cy="640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Call:</a:t>
                </a:r>
              </a:p>
              <a:p>
                <a:pPr>
                  <a:lnSpc>
                    <a:spcPct val="80000"/>
                  </a:lnSpc>
                  <a:spcBef>
                    <a:spcPts val="40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lm(S.L ~ ., df)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Coefs: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(Int)  S.W  P.L  P.W  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  2.3    0.6 0.2   0.2  </a:t>
                </a:r>
              </a:p>
            </p:txBody>
          </p:sp>
          <p:sp>
            <p:nvSpPr>
              <p:cNvPr id="1840" name="Line"/>
              <p:cNvSpPr/>
              <p:nvPr/>
            </p:nvSpPr>
            <p:spPr>
              <a:xfrm flipV="1">
                <a:off x="3373" y="352476"/>
                <a:ext cx="218527" cy="471324"/>
              </a:xfrm>
              <a:prstGeom prst="line">
                <a:avLst/>
              </a:prstGeom>
              <a:noFill/>
              <a:ln w="12700" cap="flat">
                <a:solidFill>
                  <a:schemeClr val="accent3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841" name="Line"/>
              <p:cNvSpPr/>
              <p:nvPr/>
            </p:nvSpPr>
            <p:spPr>
              <a:xfrm>
                <a:off x="1029" y="1107531"/>
                <a:ext cx="220871" cy="473805"/>
              </a:xfrm>
              <a:prstGeom prst="line">
                <a:avLst/>
              </a:prstGeom>
              <a:noFill/>
              <a:ln w="12700" cap="flat">
                <a:solidFill>
                  <a:schemeClr val="accent3">
                    <a:hueOff val="-145836"/>
                    <a:satOff val="-20311"/>
                    <a:lumOff val="-24375"/>
                  </a:schemeClr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842" name="Line"/>
              <p:cNvSpPr/>
              <p:nvPr/>
            </p:nvSpPr>
            <p:spPr>
              <a:xfrm>
                <a:off x="0" y="980230"/>
                <a:ext cx="348900" cy="1"/>
              </a:xfrm>
              <a:prstGeom prst="line">
                <a:avLst/>
              </a:prstGeom>
              <a:noFill/>
              <a:ln w="12700" cap="flat">
                <a:solidFill>
                  <a:schemeClr val="accent3">
                    <a:hueOff val="-48331"/>
                    <a:satOff val="1035"/>
                    <a:lumOff val="-13785"/>
                  </a:schemeClr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aphicFrame>
        <p:nvGraphicFramePr>
          <p:cNvPr id="1845" name="Table"/>
          <p:cNvGraphicFramePr/>
          <p:nvPr/>
        </p:nvGraphicFramePr>
        <p:xfrm>
          <a:off x="11494248" y="2208639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24975"/>
                <a:gridCol w="311546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Species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beta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setosa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2.35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  <a:solidFill>
                      <a:schemeClr val="accent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versi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1.89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3">
                        <a:hueOff val="-48331"/>
                        <a:satOff val="1035"/>
                        <a:lumOff val="-13785"/>
                      </a:schemeClr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virginica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0.69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3">
                        <a:hueOff val="-145836"/>
                        <a:satOff val="-20311"/>
                        <a:lumOff val="-24375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46" name="Line"/>
          <p:cNvSpPr/>
          <p:nvPr/>
        </p:nvSpPr>
        <p:spPr>
          <a:xfrm>
            <a:off x="10857420" y="2437239"/>
            <a:ext cx="396887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847" name="n_iris &lt;- iris %&gt;%…"/>
          <p:cNvSpPr txBox="1"/>
          <p:nvPr/>
        </p:nvSpPr>
        <p:spPr>
          <a:xfrm>
            <a:off x="5575126" y="3320196"/>
            <a:ext cx="1852174" cy="644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6B8CB2"/>
                </a:solidFill>
              </a:defRPr>
            </a:pPr>
            <a:r>
              <a:t>n_iris &lt;- iris %&gt;%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6B8CB2"/>
                </a:solidFill>
              </a:defRPr>
            </a:pPr>
            <a:r>
              <a:t>  </a:t>
            </a:r>
            <a:r>
              <a:rPr b="1"/>
              <a:t>group_by</a:t>
            </a:r>
            <a:r>
              <a:t>(Species) %&gt;%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6B8CB2"/>
                </a:solidFill>
              </a:defRPr>
            </a:pPr>
            <a:r>
              <a:t>  </a:t>
            </a:r>
            <a:r>
              <a:rPr b="1"/>
              <a:t>nest</a:t>
            </a:r>
            <a:r>
              <a:t>()</a:t>
            </a:r>
          </a:p>
        </p:txBody>
      </p:sp>
      <p:sp>
        <p:nvSpPr>
          <p:cNvPr id="1848" name="mod_fun &lt;- function(df)…"/>
          <p:cNvSpPr txBox="1"/>
          <p:nvPr/>
        </p:nvSpPr>
        <p:spPr>
          <a:xfrm>
            <a:off x="8277134" y="3320196"/>
            <a:ext cx="2607809" cy="942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3156" indent="-113156" defTabSz="578358">
              <a:lnSpc>
                <a:spcPct val="90000"/>
              </a:lnSpc>
              <a:spcBef>
                <a:spcPts val="0"/>
              </a:spcBef>
              <a:defRPr b="0" sz="1188">
                <a:solidFill>
                  <a:srgbClr val="6B8CB2"/>
                </a:solidFill>
              </a:defRPr>
            </a:pPr>
            <a:r>
              <a:t>mod_fun &lt;- function(df) </a:t>
            </a:r>
          </a:p>
          <a:p>
            <a:pPr marL="113156" indent="-113156" defTabSz="578358">
              <a:lnSpc>
                <a:spcPct val="90000"/>
              </a:lnSpc>
              <a:spcBef>
                <a:spcPts val="900"/>
              </a:spcBef>
              <a:defRPr b="0" sz="1188">
                <a:solidFill>
                  <a:srgbClr val="6B8CB2"/>
                </a:solidFill>
              </a:defRPr>
            </a:pPr>
            <a:r>
              <a:t>    lm(Sepal.Length ~ ., data = df)</a:t>
            </a:r>
          </a:p>
          <a:p>
            <a:pPr marL="113156" indent="-113156" defTabSz="578358">
              <a:lnSpc>
                <a:spcPct val="90000"/>
              </a:lnSpc>
              <a:spcBef>
                <a:spcPts val="0"/>
              </a:spcBef>
              <a:defRPr b="0" sz="1188">
                <a:solidFill>
                  <a:srgbClr val="6B8CB2"/>
                </a:solidFill>
              </a:defRPr>
            </a:pPr>
            <a:r>
              <a:t>m_iris &lt;- n_iris %&gt;%</a:t>
            </a:r>
          </a:p>
          <a:p>
            <a:pPr marL="113156" indent="-113156" defTabSz="578358">
              <a:lnSpc>
                <a:spcPct val="90000"/>
              </a:lnSpc>
              <a:spcBef>
                <a:spcPts val="0"/>
              </a:spcBef>
              <a:defRPr b="0" sz="1188">
                <a:solidFill>
                  <a:srgbClr val="6B8CB2"/>
                </a:solidFill>
              </a:defRPr>
            </a:pPr>
            <a:r>
              <a:t>  </a:t>
            </a:r>
            <a:r>
              <a:rPr b="1"/>
              <a:t>mutate</a:t>
            </a:r>
            <a:r>
              <a:t>(model = </a:t>
            </a:r>
            <a:r>
              <a:rPr b="1"/>
              <a:t>map</a:t>
            </a:r>
            <a:r>
              <a:t>(data, mod_fun))</a:t>
            </a:r>
          </a:p>
        </p:txBody>
      </p:sp>
      <p:sp>
        <p:nvSpPr>
          <p:cNvPr id="1849" name="b_fun &lt;- function(mod)…"/>
          <p:cNvSpPr txBox="1"/>
          <p:nvPr/>
        </p:nvSpPr>
        <p:spPr>
          <a:xfrm>
            <a:off x="11282419" y="3320196"/>
            <a:ext cx="2161545" cy="934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09727" indent="-109727" defTabSz="560831">
              <a:lnSpc>
                <a:spcPct val="90000"/>
              </a:lnSpc>
              <a:spcBef>
                <a:spcPts val="0"/>
              </a:spcBef>
              <a:defRPr b="0" sz="1152">
                <a:solidFill>
                  <a:srgbClr val="6B8CB2"/>
                </a:solidFill>
              </a:defRPr>
            </a:pPr>
            <a:r>
              <a:t>b_fun &lt;- function(mod) </a:t>
            </a:r>
          </a:p>
          <a:p>
            <a:pPr marL="109727" indent="-109727" defTabSz="560831">
              <a:lnSpc>
                <a:spcPct val="90000"/>
              </a:lnSpc>
              <a:spcBef>
                <a:spcPts val="900"/>
              </a:spcBef>
              <a:defRPr b="0" sz="1152">
                <a:solidFill>
                  <a:srgbClr val="6B8CB2"/>
                </a:solidFill>
              </a:defRPr>
            </a:pPr>
            <a:r>
              <a:t>    coefficients(mod)[[1]]</a:t>
            </a:r>
          </a:p>
          <a:p>
            <a:pPr marL="109727" indent="-109727" defTabSz="560831">
              <a:lnSpc>
                <a:spcPct val="90000"/>
              </a:lnSpc>
              <a:spcBef>
                <a:spcPts val="0"/>
              </a:spcBef>
              <a:defRPr b="0" sz="1152">
                <a:solidFill>
                  <a:srgbClr val="6B8CB2"/>
                </a:solidFill>
              </a:defRPr>
            </a:pPr>
            <a:r>
              <a:t>m_iris %&gt;% </a:t>
            </a:r>
            <a:r>
              <a:rPr b="1"/>
              <a:t>transmute</a:t>
            </a:r>
            <a:r>
              <a:t>(Species, </a:t>
            </a:r>
          </a:p>
          <a:p>
            <a:pPr marL="109727" indent="-109727" defTabSz="560831">
              <a:lnSpc>
                <a:spcPct val="90000"/>
              </a:lnSpc>
              <a:spcBef>
                <a:spcPts val="0"/>
              </a:spcBef>
              <a:defRPr b="0" sz="1152">
                <a:solidFill>
                  <a:srgbClr val="6B8CB2"/>
                </a:solidFill>
              </a:defRPr>
            </a:pPr>
            <a:r>
              <a:t>    beta = </a:t>
            </a:r>
            <a:r>
              <a:rPr b="1"/>
              <a:t>map_dbl</a:t>
            </a:r>
            <a:r>
              <a:t>(model, b_fun))</a:t>
            </a:r>
          </a:p>
        </p:txBody>
      </p:sp>
      <p:sp>
        <p:nvSpPr>
          <p:cNvPr id="1850" name="tibble::tibble(…)…"/>
          <p:cNvSpPr txBox="1"/>
          <p:nvPr/>
        </p:nvSpPr>
        <p:spPr>
          <a:xfrm>
            <a:off x="7348652" y="4650661"/>
            <a:ext cx="3207451" cy="145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tibble::</a:t>
            </a:r>
            <a:r>
              <a:rPr b="1"/>
              <a:t>tibble(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…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Saves list input as list columns</a:t>
            </a:r>
          </a:p>
          <a:p>
            <a:pPr marL="114300" indent="-114300">
              <a:lnSpc>
                <a:spcPct val="90000"/>
              </a:lnSpc>
              <a:spcBef>
                <a:spcPts val="2000"/>
              </a:spcBef>
              <a:defRPr b="0" sz="1100">
                <a:solidFill>
                  <a:srgbClr val="6B8CB2"/>
                </a:solidFill>
              </a:defRPr>
            </a:pPr>
            <a:r>
              <a:t>tibble(max = c(3, 4, 5), seq = list(1:3, 1:4, 1:5))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tibble::</a:t>
            </a:r>
            <a:r>
              <a:rPr b="1"/>
              <a:t>enframe(</a:t>
            </a:r>
            <a:r>
              <a:rPr sz="1100">
                <a:latin typeface="+mn-lt"/>
                <a:ea typeface="+mn-ea"/>
                <a:cs typeface="+mn-cs"/>
                <a:sym typeface="Source Sans Pro Light"/>
              </a:rPr>
              <a:t>x, name="name", value="value"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Converts multi-level list to tibble with list cols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100">
                <a:solidFill>
                  <a:srgbClr val="6B8CB2"/>
                </a:solidFill>
              </a:defRPr>
            </a:pPr>
            <a:r>
              <a:t>enframe(list('3'=1:3, '4'=1:4, '5'=1:5), 'max', 'seq')</a:t>
            </a:r>
          </a:p>
        </p:txBody>
      </p:sp>
      <p:sp>
        <p:nvSpPr>
          <p:cNvPr id="1851" name="tibble::tribble(…)…"/>
          <p:cNvSpPr txBox="1"/>
          <p:nvPr/>
        </p:nvSpPr>
        <p:spPr>
          <a:xfrm>
            <a:off x="4921783" y="4650661"/>
            <a:ext cx="2280062" cy="1346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tibble::</a:t>
            </a:r>
            <a:r>
              <a:rPr b="1"/>
              <a:t>tribble(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…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Makes list column when needed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100">
                <a:solidFill>
                  <a:srgbClr val="6B8CB2"/>
                </a:solidFill>
              </a:defRPr>
            </a:pPr>
            <a:r>
              <a:t>tribble( ~max, ~seq,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100">
                <a:solidFill>
                  <a:srgbClr val="6B8CB2"/>
                </a:solidFill>
              </a:defRPr>
            </a:pPr>
            <a:r>
              <a:t>                          3,    1:3,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100">
                <a:solidFill>
                  <a:srgbClr val="6B8CB2"/>
                </a:solidFill>
              </a:defRPr>
            </a:pPr>
            <a:r>
              <a:t>                          4,    1:4,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 i="1" sz="1100">
                <a:solidFill>
                  <a:srgbClr val="6B8CB2"/>
                </a:solidFill>
              </a:defRPr>
            </a:pPr>
            <a:r>
              <a:t>                          5,    1:5)</a:t>
            </a:r>
          </a:p>
        </p:txBody>
      </p:sp>
      <p:graphicFrame>
        <p:nvGraphicFramePr>
          <p:cNvPr id="1852" name="Table"/>
          <p:cNvGraphicFramePr/>
          <p:nvPr/>
        </p:nvGraphicFramePr>
        <p:xfrm>
          <a:off x="6239521" y="5132380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11084"/>
                <a:gridCol w="443272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max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seq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&lt;int [3]&gt;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&lt;int [4]&gt;</a:t>
                      </a: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&lt;int [5]&gt;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853" name="dplyr::mutate(.data, …) Also transmute()…"/>
          <p:cNvSpPr txBox="1"/>
          <p:nvPr/>
        </p:nvSpPr>
        <p:spPr>
          <a:xfrm>
            <a:off x="10584190" y="4650661"/>
            <a:ext cx="3072971" cy="159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dplyr::</a:t>
            </a:r>
            <a:r>
              <a:rPr b="1"/>
              <a:t>mutate(</a:t>
            </a:r>
            <a:r>
              <a:rPr sz="1100">
                <a:latin typeface="+mn-lt"/>
                <a:ea typeface="+mn-ea"/>
                <a:cs typeface="+mn-cs"/>
                <a:sym typeface="Source Sans Pro Light"/>
              </a:rPr>
              <a:t>.data, …</a:t>
            </a:r>
            <a:r>
              <a:rPr b="1"/>
              <a:t>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t>Also </a:t>
            </a:r>
            <a:r>
              <a:rPr b="1"/>
              <a:t>transmute()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Returns list col when result returns list.</a:t>
            </a:r>
          </a:p>
          <a:p>
            <a:pPr marL="114300" indent="-114300">
              <a:lnSpc>
                <a:spcPct val="90000"/>
              </a:lnSpc>
              <a:spcBef>
                <a:spcPts val="2000"/>
              </a:spcBef>
              <a:defRPr b="0" sz="1100">
                <a:solidFill>
                  <a:srgbClr val="6B8CB2"/>
                </a:solidFill>
              </a:defRPr>
            </a:pPr>
            <a:r>
              <a:t>mtcars %&gt;% </a:t>
            </a:r>
            <a:r>
              <a:rPr b="1"/>
              <a:t>mutate</a:t>
            </a:r>
            <a:r>
              <a:t>(seq = </a:t>
            </a:r>
            <a:r>
              <a:rPr b="1"/>
              <a:t>map</a:t>
            </a:r>
            <a:r>
              <a:t>(cyl, seq))</a:t>
            </a:r>
          </a:p>
          <a:p>
            <a:pPr marL="114300" indent="-114300">
              <a:lnSpc>
                <a:spcPct val="90000"/>
              </a:lnSpc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dplyr::</a:t>
            </a:r>
            <a:r>
              <a:rPr b="1"/>
              <a:t>summarise(</a:t>
            </a:r>
            <a:r>
              <a:rPr sz="1100">
                <a:latin typeface="+mn-lt"/>
                <a:ea typeface="+mn-ea"/>
                <a:cs typeface="+mn-cs"/>
                <a:sym typeface="Source Sans Pro Light"/>
              </a:rPr>
              <a:t>.data, …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Returns list col when result is wrapped with </a:t>
            </a:r>
            <a:r>
              <a:rPr b="1"/>
              <a:t>list()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100">
                <a:solidFill>
                  <a:srgbClr val="6B8CB2"/>
                </a:solidFill>
              </a:defRPr>
            </a:pPr>
            <a:r>
              <a:t>mtcars %&gt;%  group_by(cyl) %&gt;%</a:t>
            </a:r>
          </a:p>
          <a:p>
            <a:pPr marL="114300" indent="-114300">
              <a:lnSpc>
                <a:spcPct val="90000"/>
              </a:lnSpc>
              <a:spcBef>
                <a:spcPts val="2000"/>
              </a:spcBef>
              <a:defRPr b="0" sz="1100">
                <a:solidFill>
                  <a:srgbClr val="6B8CB2"/>
                </a:solidFill>
              </a:defRPr>
            </a:pPr>
            <a:r>
              <a:t>   </a:t>
            </a:r>
            <a:r>
              <a:rPr b="1"/>
              <a:t>summarise</a:t>
            </a:r>
            <a:r>
              <a:t>(q = </a:t>
            </a:r>
            <a:r>
              <a:rPr b="1"/>
              <a:t>list</a:t>
            </a:r>
            <a:r>
              <a:t>(quantile(mpg)))</a:t>
            </a:r>
          </a:p>
        </p:txBody>
      </p:sp>
      <p:grpSp>
        <p:nvGrpSpPr>
          <p:cNvPr id="1867" name="Group"/>
          <p:cNvGrpSpPr/>
          <p:nvPr/>
        </p:nvGrpSpPr>
        <p:grpSpPr>
          <a:xfrm>
            <a:off x="7928433" y="8075162"/>
            <a:ext cx="6564046" cy="1630439"/>
            <a:chOff x="0" y="0"/>
            <a:chExt cx="6564044" cy="1630437"/>
          </a:xfrm>
        </p:grpSpPr>
        <p:grpSp>
          <p:nvGrpSpPr>
            <p:cNvPr id="1858" name="Group"/>
            <p:cNvGrpSpPr/>
            <p:nvPr/>
          </p:nvGrpSpPr>
          <p:grpSpPr>
            <a:xfrm>
              <a:off x="3050981" y="0"/>
              <a:ext cx="2732942" cy="1618725"/>
              <a:chOff x="0" y="0"/>
              <a:chExt cx="2732940" cy="1618724"/>
            </a:xfrm>
          </p:grpSpPr>
          <p:sp>
            <p:nvSpPr>
              <p:cNvPr id="1854" name="fun(                      ,               ,          ,…)…"/>
              <p:cNvSpPr txBox="1"/>
              <p:nvPr/>
            </p:nvSpPr>
            <p:spPr>
              <a:xfrm>
                <a:off x="0" y="0"/>
                <a:ext cx="2362074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          ,…)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          ,…)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          ,…)</a:t>
                </a:r>
              </a:p>
            </p:txBody>
          </p:sp>
          <p:graphicFrame>
            <p:nvGraphicFramePr>
              <p:cNvPr id="1855" name="Table"/>
              <p:cNvGraphicFramePr/>
              <p:nvPr/>
            </p:nvGraphicFramePr>
            <p:xfrm>
              <a:off x="328079" y="85645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3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3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3">
                            <a:hueOff val="-145836"/>
                            <a:satOff val="-20311"/>
                            <a:lumOff val="-2437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856" name="Table"/>
              <p:cNvGraphicFramePr/>
              <p:nvPr/>
            </p:nvGraphicFramePr>
            <p:xfrm>
              <a:off x="1044531" y="83400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18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model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3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3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3">
                            <a:hueOff val="-145836"/>
                            <a:satOff val="-20311"/>
                            <a:lumOff val="-2437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857" name="Table"/>
              <p:cNvGraphicFramePr/>
              <p:nvPr/>
            </p:nvGraphicFramePr>
            <p:xfrm>
              <a:off x="1543989" y="94724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2794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funs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coef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3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AIC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3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BIC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3">
                            <a:hueOff val="-145836"/>
                            <a:satOff val="-20311"/>
                            <a:lumOff val="-2437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1863" name="Group"/>
            <p:cNvGrpSpPr/>
            <p:nvPr/>
          </p:nvGrpSpPr>
          <p:grpSpPr>
            <a:xfrm>
              <a:off x="0" y="96325"/>
              <a:ext cx="3127761" cy="1534113"/>
              <a:chOff x="0" y="25400"/>
              <a:chExt cx="3127760" cy="1534112"/>
            </a:xfrm>
          </p:grpSpPr>
          <p:sp>
            <p:nvSpPr>
              <p:cNvPr id="1859" name="pmap(list(                      ,               ,          ), fun, …)"/>
              <p:cNvSpPr txBox="1"/>
              <p:nvPr/>
            </p:nvSpPr>
            <p:spPr>
              <a:xfrm>
                <a:off x="0" y="92154"/>
                <a:ext cx="2962288" cy="3092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>
                <a:lvl1pPr marL="114300" indent="-114300">
                  <a:lnSpc>
                    <a:spcPct val="9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pmap(list(                      ,               ,          ), fun, …)</a:t>
                </a:r>
              </a:p>
            </p:txBody>
          </p:sp>
          <p:graphicFrame>
            <p:nvGraphicFramePr>
              <p:cNvPr id="1860" name="Table"/>
              <p:cNvGraphicFramePr/>
              <p:nvPr/>
            </p:nvGraphicFramePr>
            <p:xfrm>
              <a:off x="723207" y="25400"/>
              <a:ext cx="1188952" cy="15240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3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3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3">
                            <a:hueOff val="-145836"/>
                            <a:satOff val="-20311"/>
                            <a:lumOff val="-2437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861" name="Table"/>
              <p:cNvGraphicFramePr/>
              <p:nvPr/>
            </p:nvGraphicFramePr>
            <p:xfrm>
              <a:off x="1443509" y="26193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18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model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3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3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3">
                            <a:hueOff val="-145836"/>
                            <a:satOff val="-20311"/>
                            <a:lumOff val="-2437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862" name="Table"/>
              <p:cNvGraphicFramePr/>
              <p:nvPr/>
            </p:nvGraphicFramePr>
            <p:xfrm>
              <a:off x="1938809" y="35512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2794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funs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coef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3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AIC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3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BIC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3">
                            <a:hueOff val="-145836"/>
                            <a:satOff val="-20311"/>
                            <a:lumOff val="-2437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aphicFrame>
          <p:nvGraphicFramePr>
            <p:cNvPr id="1864" name="Table"/>
            <p:cNvGraphicFramePr/>
            <p:nvPr/>
          </p:nvGraphicFramePr>
          <p:xfrm>
            <a:off x="5375093" y="96071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5712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result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1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865" name="Line"/>
            <p:cNvSpPr/>
            <p:nvPr/>
          </p:nvSpPr>
          <p:spPr>
            <a:xfrm flipV="1">
              <a:off x="5159151" y="325465"/>
              <a:ext cx="1777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66" name="Line"/>
            <p:cNvSpPr/>
            <p:nvPr/>
          </p:nvSpPr>
          <p:spPr>
            <a:xfrm flipV="1">
              <a:off x="2894695" y="329981"/>
              <a:ext cx="1777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1879" name="Group"/>
          <p:cNvGrpSpPr/>
          <p:nvPr/>
        </p:nvGrpSpPr>
        <p:grpSpPr>
          <a:xfrm>
            <a:off x="8170364" y="7412720"/>
            <a:ext cx="6322115" cy="1625779"/>
            <a:chOff x="0" y="0"/>
            <a:chExt cx="6322113" cy="1625778"/>
          </a:xfrm>
        </p:grpSpPr>
        <p:graphicFrame>
          <p:nvGraphicFramePr>
            <p:cNvPr id="1868" name="Table"/>
            <p:cNvGraphicFramePr/>
            <p:nvPr/>
          </p:nvGraphicFramePr>
          <p:xfrm>
            <a:off x="5133162" y="101381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5712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result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1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</a:tr>
              </a:tbl>
            </a:graphicData>
          </a:graphic>
        </p:graphicFrame>
        <p:grpSp>
          <p:nvGrpSpPr>
            <p:cNvPr id="1872" name="Group"/>
            <p:cNvGrpSpPr/>
            <p:nvPr/>
          </p:nvGrpSpPr>
          <p:grpSpPr>
            <a:xfrm>
              <a:off x="0" y="100984"/>
              <a:ext cx="2462692" cy="1524795"/>
              <a:chOff x="0" y="25400"/>
              <a:chExt cx="2462691" cy="1524793"/>
            </a:xfrm>
          </p:grpSpPr>
          <p:sp>
            <p:nvSpPr>
              <p:cNvPr id="1869" name="map2(                      ,               , fun, …)"/>
              <p:cNvSpPr txBox="1"/>
              <p:nvPr/>
            </p:nvSpPr>
            <p:spPr>
              <a:xfrm>
                <a:off x="0" y="92154"/>
                <a:ext cx="2462692" cy="3092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>
                <a:lvl1pPr marL="114300" indent="-114300">
                  <a:lnSpc>
                    <a:spcPct val="9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map2(                      ,               , fun, …)</a:t>
                </a:r>
              </a:p>
            </p:txBody>
          </p:sp>
          <p:graphicFrame>
            <p:nvGraphicFramePr>
              <p:cNvPr id="1870" name="Table"/>
              <p:cNvGraphicFramePr/>
              <p:nvPr/>
            </p:nvGraphicFramePr>
            <p:xfrm>
              <a:off x="480479" y="25400"/>
              <a:ext cx="1188952" cy="15240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3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3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3">
                            <a:hueOff val="-145836"/>
                            <a:satOff val="-20311"/>
                            <a:lumOff val="-2437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871" name="Table"/>
              <p:cNvGraphicFramePr/>
              <p:nvPr/>
            </p:nvGraphicFramePr>
            <p:xfrm>
              <a:off x="1200781" y="26193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18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model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3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3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3">
                            <a:hueOff val="-145836"/>
                            <a:satOff val="-20311"/>
                            <a:lumOff val="-2437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1876" name="Group"/>
            <p:cNvGrpSpPr/>
            <p:nvPr/>
          </p:nvGrpSpPr>
          <p:grpSpPr>
            <a:xfrm>
              <a:off x="2828673" y="0"/>
              <a:ext cx="2233483" cy="1609646"/>
              <a:chOff x="0" y="0"/>
              <a:chExt cx="2233482" cy="1609645"/>
            </a:xfrm>
          </p:grpSpPr>
          <p:sp>
            <p:nvSpPr>
              <p:cNvPr id="1873" name="fun(                      ,               ,…)…"/>
              <p:cNvSpPr txBox="1"/>
              <p:nvPr/>
            </p:nvSpPr>
            <p:spPr>
              <a:xfrm>
                <a:off x="0" y="0"/>
                <a:ext cx="1842059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,…)</a:t>
                </a:r>
              </a:p>
            </p:txBody>
          </p:sp>
          <p:graphicFrame>
            <p:nvGraphicFramePr>
              <p:cNvPr id="1874" name="Table"/>
              <p:cNvGraphicFramePr/>
              <p:nvPr/>
            </p:nvGraphicFramePr>
            <p:xfrm>
              <a:off x="328079" y="85645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3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3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3">
                            <a:hueOff val="-145836"/>
                            <a:satOff val="-20311"/>
                            <a:lumOff val="-2437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875" name="Table"/>
              <p:cNvGraphicFramePr/>
              <p:nvPr/>
            </p:nvGraphicFramePr>
            <p:xfrm>
              <a:off x="1044531" y="83400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18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model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3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3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3">
                            <a:hueOff val="-145836"/>
                            <a:satOff val="-20311"/>
                            <a:lumOff val="-2437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1877" name="Line"/>
            <p:cNvSpPr/>
            <p:nvPr/>
          </p:nvSpPr>
          <p:spPr>
            <a:xfrm>
              <a:off x="4600506" y="376240"/>
              <a:ext cx="494419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78" name="Line"/>
            <p:cNvSpPr/>
            <p:nvPr/>
          </p:nvSpPr>
          <p:spPr>
            <a:xfrm>
              <a:off x="2234451" y="376240"/>
              <a:ext cx="596019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1889" name="Group"/>
          <p:cNvGrpSpPr/>
          <p:nvPr/>
        </p:nvGrpSpPr>
        <p:grpSpPr>
          <a:xfrm>
            <a:off x="8224765" y="6781807"/>
            <a:ext cx="6267714" cy="1625383"/>
            <a:chOff x="0" y="0"/>
            <a:chExt cx="6267712" cy="1625381"/>
          </a:xfrm>
        </p:grpSpPr>
        <p:grpSp>
          <p:nvGrpSpPr>
            <p:cNvPr id="1882" name="Group"/>
            <p:cNvGrpSpPr/>
            <p:nvPr/>
          </p:nvGrpSpPr>
          <p:grpSpPr>
            <a:xfrm>
              <a:off x="0" y="101381"/>
              <a:ext cx="1747347" cy="1524001"/>
              <a:chOff x="0" y="25400"/>
              <a:chExt cx="1747346" cy="1524000"/>
            </a:xfrm>
          </p:grpSpPr>
          <p:sp>
            <p:nvSpPr>
              <p:cNvPr id="1880" name="map(                      , fun, …)"/>
              <p:cNvSpPr txBox="1"/>
              <p:nvPr/>
            </p:nvSpPr>
            <p:spPr>
              <a:xfrm>
                <a:off x="0" y="92154"/>
                <a:ext cx="1747347" cy="3092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>
                <a:lvl1pPr marL="114300" indent="-114300">
                  <a:lnSpc>
                    <a:spcPct val="9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map(                      , fun, …)</a:t>
                </a:r>
              </a:p>
            </p:txBody>
          </p:sp>
          <p:graphicFrame>
            <p:nvGraphicFramePr>
              <p:cNvPr id="1881" name="Table"/>
              <p:cNvGraphicFramePr/>
              <p:nvPr/>
            </p:nvGraphicFramePr>
            <p:xfrm>
              <a:off x="416979" y="25400"/>
              <a:ext cx="1188952" cy="15240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3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3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3">
                            <a:hueOff val="-145836"/>
                            <a:satOff val="-20311"/>
                            <a:lumOff val="-2437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1885" name="Group"/>
            <p:cNvGrpSpPr/>
            <p:nvPr/>
          </p:nvGrpSpPr>
          <p:grpSpPr>
            <a:xfrm>
              <a:off x="2774534" y="0"/>
              <a:ext cx="1517032" cy="1609646"/>
              <a:chOff x="0" y="0"/>
              <a:chExt cx="1517030" cy="1609645"/>
            </a:xfrm>
          </p:grpSpPr>
          <p:sp>
            <p:nvSpPr>
              <p:cNvPr id="1883" name="fun(                      , …)…"/>
              <p:cNvSpPr txBox="1"/>
              <p:nvPr/>
            </p:nvSpPr>
            <p:spPr>
              <a:xfrm>
                <a:off x="0" y="0"/>
                <a:ext cx="1305383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…)</a:t>
                </a:r>
              </a:p>
            </p:txBody>
          </p:sp>
          <p:graphicFrame>
            <p:nvGraphicFramePr>
              <p:cNvPr id="1884" name="Table"/>
              <p:cNvGraphicFramePr/>
              <p:nvPr/>
            </p:nvGraphicFramePr>
            <p:xfrm>
              <a:off x="328079" y="85645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3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3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3">
                            <a:hueOff val="-145836"/>
                            <a:satOff val="-20311"/>
                            <a:lumOff val="-2437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aphicFrame>
          <p:nvGraphicFramePr>
            <p:cNvPr id="1886" name="Table"/>
            <p:cNvGraphicFramePr/>
            <p:nvPr/>
          </p:nvGraphicFramePr>
          <p:xfrm>
            <a:off x="5078762" y="100587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5712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result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1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887" name="Line"/>
            <p:cNvSpPr/>
            <p:nvPr/>
          </p:nvSpPr>
          <p:spPr>
            <a:xfrm flipV="1">
              <a:off x="4075420" y="329981"/>
              <a:ext cx="9651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88" name="Line"/>
            <p:cNvSpPr/>
            <p:nvPr/>
          </p:nvSpPr>
          <p:spPr>
            <a:xfrm>
              <a:off x="1671263" y="329981"/>
              <a:ext cx="11048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1890" name="purrr::map_lgl(.x, .f, ...)…"/>
          <p:cNvSpPr txBox="1"/>
          <p:nvPr/>
        </p:nvSpPr>
        <p:spPr>
          <a:xfrm>
            <a:off x="7348652" y="9077870"/>
            <a:ext cx="3193016" cy="1371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map_lgl(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.f, ...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Apply .f element-wise to .x, return a logical vector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defRPr b="0" sz="1100">
                <a:solidFill>
                  <a:srgbClr val="6B8CB2"/>
                </a:solidFill>
              </a:defRPr>
            </a:pPr>
            <a:r>
              <a:t>n_iris %&gt;% </a:t>
            </a:r>
            <a:r>
              <a:rPr b="1"/>
              <a:t>transmute</a:t>
            </a:r>
            <a:r>
              <a:t>(n = </a:t>
            </a:r>
            <a:r>
              <a:rPr b="1"/>
              <a:t>map_lgl</a:t>
            </a:r>
            <a:r>
              <a:t>(data, is.matrix))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map_int(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.f, ...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Apply .f element-wise to .x, return an integer vector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defRPr b="0" sz="1100">
                <a:solidFill>
                  <a:srgbClr val="6B8CB2"/>
                </a:solidFill>
              </a:defRPr>
            </a:pPr>
            <a:r>
              <a:t>n_iris %&gt;% </a:t>
            </a:r>
            <a:r>
              <a:rPr b="1"/>
              <a:t>transmute</a:t>
            </a:r>
            <a:r>
              <a:t>(n = </a:t>
            </a:r>
            <a:r>
              <a:rPr b="1"/>
              <a:t>map_int</a:t>
            </a:r>
            <a:r>
              <a:t>(data, nrow))</a:t>
            </a:r>
          </a:p>
        </p:txBody>
      </p:sp>
      <p:sp>
        <p:nvSpPr>
          <p:cNvPr id="1891" name="purrr::map(.x, .f, ...)…"/>
          <p:cNvSpPr txBox="1"/>
          <p:nvPr/>
        </p:nvSpPr>
        <p:spPr>
          <a:xfrm>
            <a:off x="4921783" y="6520722"/>
            <a:ext cx="3207450" cy="2409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map(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.f, ...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Apply .f element-wise to .x as .f(.x)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defRPr b="0" sz="1100">
                <a:solidFill>
                  <a:srgbClr val="6B8CB2"/>
                </a:solidFill>
              </a:defRPr>
            </a:pPr>
            <a:r>
              <a:t>n_iris %&gt;% </a:t>
            </a:r>
            <a:r>
              <a:rPr b="1"/>
              <a:t>mutate</a:t>
            </a:r>
            <a:r>
              <a:t>(n = </a:t>
            </a:r>
            <a:r>
              <a:rPr b="1"/>
              <a:t>map</a:t>
            </a:r>
            <a:r>
              <a:t>(data, dim))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map2(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.y, .f, ...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Apply .f element-wise to .x and .y as .f(.x, .y)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defRPr b="0" sz="1100">
                <a:solidFill>
                  <a:srgbClr val="6B8CB2"/>
                </a:solidFill>
              </a:defRPr>
            </a:pPr>
            <a:r>
              <a:t>m_iris %&gt;% </a:t>
            </a:r>
            <a:r>
              <a:rPr b="1"/>
              <a:t>mutate</a:t>
            </a:r>
            <a:r>
              <a:t>(n = </a:t>
            </a:r>
            <a:r>
              <a:rPr b="1"/>
              <a:t>map2</a:t>
            </a:r>
            <a:r>
              <a:t>(data, model, list))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pmap(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.l, .f, ...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Apply .f element-wise to vectors saved in .l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100">
                <a:solidFill>
                  <a:srgbClr val="6B8CB2"/>
                </a:solidFill>
              </a:defRPr>
            </a:pPr>
            <a:r>
              <a:t>m_iris %&gt;%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100">
                <a:solidFill>
                  <a:srgbClr val="6B8CB2"/>
                </a:solidFill>
              </a:defRPr>
            </a:pPr>
            <a:r>
              <a:t>  </a:t>
            </a:r>
            <a:r>
              <a:rPr b="1"/>
              <a:t>mutate</a:t>
            </a:r>
            <a:r>
              <a:t>(n = </a:t>
            </a:r>
            <a:r>
              <a:rPr b="1"/>
              <a:t>pmap</a:t>
            </a:r>
            <a:r>
              <a:t>(list(data, model, data), list))</a:t>
            </a:r>
          </a:p>
        </p:txBody>
      </p:sp>
      <p:sp>
        <p:nvSpPr>
          <p:cNvPr id="1892" name="Use the purrr functions map_lgl(), map_int(), map_dbl(), map_chr(), as well as tidyr’s unnest() to reduce a list column into a regular column."/>
          <p:cNvSpPr txBox="1"/>
          <p:nvPr/>
        </p:nvSpPr>
        <p:spPr>
          <a:xfrm>
            <a:off x="4921783" y="9115970"/>
            <a:ext cx="2451872" cy="120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the purrr functions </a:t>
            </a:r>
            <a:r>
              <a:rPr b="1"/>
              <a:t>map_lgl()</a:t>
            </a:r>
            <a:r>
              <a:t>, </a:t>
            </a:r>
            <a:r>
              <a:rPr b="1"/>
              <a:t>map_int()</a:t>
            </a:r>
            <a:r>
              <a:t>, </a:t>
            </a:r>
            <a:r>
              <a:rPr b="1"/>
              <a:t>map_dbl()</a:t>
            </a:r>
            <a:r>
              <a:t>, </a:t>
            </a:r>
            <a:r>
              <a:rPr b="1"/>
              <a:t>map_chr()</a:t>
            </a:r>
            <a:r>
              <a:t>, as well as tidyr’s </a:t>
            </a:r>
            <a:r>
              <a:rPr b="1"/>
              <a:t>unnest() </a:t>
            </a:r>
            <a:r>
              <a:t>to reduce a list column into a regular column.</a:t>
            </a:r>
          </a:p>
        </p:txBody>
      </p:sp>
      <p:sp>
        <p:nvSpPr>
          <p:cNvPr id="1893" name="purrr::map_dbl(.x, .f, ...)…"/>
          <p:cNvSpPr txBox="1"/>
          <p:nvPr/>
        </p:nvSpPr>
        <p:spPr>
          <a:xfrm>
            <a:off x="10584190" y="9077870"/>
            <a:ext cx="3072971" cy="1371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2013" indent="-112013" defTabSz="572516">
              <a:lnSpc>
                <a:spcPct val="90000"/>
              </a:lnSpc>
              <a:spcBef>
                <a:spcPts val="0"/>
              </a:spcBef>
              <a:defRPr b="0" sz="1274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map_dbl(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.f, ...</a:t>
            </a:r>
            <a:r>
              <a:rPr b="1"/>
              <a:t>)</a:t>
            </a:r>
            <a:endParaRPr b="1"/>
          </a:p>
          <a:p>
            <a:pPr marL="112013" indent="-112013" defTabSz="572516">
              <a:lnSpc>
                <a:spcPct val="90000"/>
              </a:lnSpc>
              <a:spcBef>
                <a:spcPts val="0"/>
              </a:spcBef>
              <a:defRPr b="0" sz="1078">
                <a:solidFill>
                  <a:srgbClr val="000000"/>
                </a:solidFill>
              </a:defRPr>
            </a:pPr>
            <a:r>
              <a:t>Apply .f element-wise to .x, return a double vector</a:t>
            </a:r>
          </a:p>
          <a:p>
            <a:pPr marL="112013" indent="-112013" defTabSz="572516">
              <a:lnSpc>
                <a:spcPct val="90000"/>
              </a:lnSpc>
              <a:spcBef>
                <a:spcPts val="400"/>
              </a:spcBef>
              <a:defRPr b="0" sz="1078">
                <a:solidFill>
                  <a:srgbClr val="6B8CB2"/>
                </a:solidFill>
              </a:defRPr>
            </a:pPr>
            <a:r>
              <a:t>n_iris %&gt;% </a:t>
            </a:r>
            <a:r>
              <a:rPr b="1"/>
              <a:t>transmute</a:t>
            </a:r>
            <a:r>
              <a:t>(n = </a:t>
            </a:r>
            <a:r>
              <a:rPr b="1"/>
              <a:t>map_int</a:t>
            </a:r>
            <a:r>
              <a:t>(data, nrow))</a:t>
            </a:r>
          </a:p>
          <a:p>
            <a:pPr marL="112013" indent="-112013" defTabSz="572516">
              <a:lnSpc>
                <a:spcPct val="90000"/>
              </a:lnSpc>
              <a:spcBef>
                <a:spcPts val="0"/>
              </a:spcBef>
              <a:defRPr b="0" sz="1274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map_chr(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.f, ...</a:t>
            </a:r>
            <a:r>
              <a:rPr b="1"/>
              <a:t>)</a:t>
            </a:r>
          </a:p>
          <a:p>
            <a:pPr marL="112013" indent="-112013" defTabSz="572516">
              <a:lnSpc>
                <a:spcPct val="90000"/>
              </a:lnSpc>
              <a:spcBef>
                <a:spcPts val="0"/>
              </a:spcBef>
              <a:defRPr b="0" sz="1078">
                <a:solidFill>
                  <a:srgbClr val="000000"/>
                </a:solidFill>
              </a:defRPr>
            </a:pPr>
            <a:r>
              <a:t>Apply .f element-wise to .x, return a character vector</a:t>
            </a:r>
          </a:p>
          <a:p>
            <a:pPr marL="112013" indent="-112013" defTabSz="572516">
              <a:lnSpc>
                <a:spcPct val="90000"/>
              </a:lnSpc>
              <a:spcBef>
                <a:spcPts val="400"/>
              </a:spcBef>
              <a:defRPr b="0" sz="1078">
                <a:solidFill>
                  <a:srgbClr val="6B8CB2"/>
                </a:solidFill>
              </a:defRPr>
            </a:pPr>
            <a:r>
              <a:t>n_iris %&gt;% </a:t>
            </a:r>
            <a:r>
              <a:rPr b="1"/>
              <a:t>transmute</a:t>
            </a:r>
            <a:r>
              <a:t>(n = </a:t>
            </a:r>
            <a:r>
              <a:rPr b="1"/>
              <a:t>map_chr</a:t>
            </a:r>
            <a:r>
              <a:t>(data, nrow))</a:t>
            </a:r>
          </a:p>
        </p:txBody>
      </p:sp>
      <p:sp>
        <p:nvSpPr>
          <p:cNvPr id="1894" name="Nested Data"/>
          <p:cNvSpPr txBox="1"/>
          <p:nvPr/>
        </p:nvSpPr>
        <p:spPr>
          <a:xfrm>
            <a:off x="306210" y="599061"/>
            <a:ext cx="163925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Nested Data</a:t>
            </a:r>
          </a:p>
        </p:txBody>
      </p:sp>
      <p:sp>
        <p:nvSpPr>
          <p:cNvPr id="1895" name="Line"/>
          <p:cNvSpPr/>
          <p:nvPr/>
        </p:nvSpPr>
        <p:spPr>
          <a:xfrm>
            <a:off x="323328" y="619739"/>
            <a:ext cx="414039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96" name="List Column Workflow"/>
          <p:cNvSpPr txBox="1"/>
          <p:nvPr/>
        </p:nvSpPr>
        <p:spPr>
          <a:xfrm>
            <a:off x="4794051" y="599061"/>
            <a:ext cx="293687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List Column Workflow</a:t>
            </a:r>
          </a:p>
        </p:txBody>
      </p:sp>
      <p:sp>
        <p:nvSpPr>
          <p:cNvPr id="1897" name="Line"/>
          <p:cNvSpPr/>
          <p:nvPr/>
        </p:nvSpPr>
        <p:spPr>
          <a:xfrm>
            <a:off x="4811169" y="619739"/>
            <a:ext cx="7403149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98" name="Line"/>
          <p:cNvSpPr/>
          <p:nvPr/>
        </p:nvSpPr>
        <p:spPr>
          <a:xfrm>
            <a:off x="320135" y="4880100"/>
            <a:ext cx="4201423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99" name="Nested data frames use a list column, a list that is stored as a column vector of a data frame. A typical workflow for list columns:"/>
          <p:cNvSpPr txBox="1"/>
          <p:nvPr/>
        </p:nvSpPr>
        <p:spPr>
          <a:xfrm>
            <a:off x="7922772" y="632144"/>
            <a:ext cx="4334065" cy="399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6B8CB2"/>
                </a:solidFill>
              </a:defRPr>
            </a:pPr>
            <a:r>
              <a:t>Nested data frames use a </a:t>
            </a:r>
            <a:r>
              <a:rPr b="1"/>
              <a:t>list column</a:t>
            </a:r>
            <a:r>
              <a:t>, a list that is stored as a column vector of a data frame. A typical </a:t>
            </a:r>
            <a:r>
              <a:rPr b="1"/>
              <a:t>workflow</a:t>
            </a:r>
            <a:r>
              <a:t> for list columns:</a:t>
            </a:r>
          </a:p>
        </p:txBody>
      </p:sp>
      <p:sp>
        <p:nvSpPr>
          <p:cNvPr id="1900" name="3. SIMPLIFY THE LIST COLUMN (into a regular column)"/>
          <p:cNvSpPr txBox="1"/>
          <p:nvPr/>
        </p:nvSpPr>
        <p:spPr>
          <a:xfrm>
            <a:off x="4807056" y="8893937"/>
            <a:ext cx="352592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3. SIMPLIFY THE LIST COLUMN </a:t>
            </a:r>
            <a:r>
              <a:rPr b="0"/>
              <a:t>(into a regular column)</a:t>
            </a:r>
          </a:p>
        </p:txBody>
      </p:sp>
      <p:sp>
        <p:nvSpPr>
          <p:cNvPr id="1901" name="Line"/>
          <p:cNvSpPr/>
          <p:nvPr/>
        </p:nvSpPr>
        <p:spPr>
          <a:xfrm>
            <a:off x="4804907" y="8880936"/>
            <a:ext cx="8860294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902" name="2. WORK WITH LIST COLUMNS - Use the purrr functions map(), map2(), and pmap() to apply a function that returns a result element-wise…"/>
          <p:cNvSpPr txBox="1"/>
          <p:nvPr/>
        </p:nvSpPr>
        <p:spPr>
          <a:xfrm>
            <a:off x="4815888" y="6328154"/>
            <a:ext cx="885611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spcBef>
                <a:spcPts val="0"/>
              </a:spcBef>
            </a:pPr>
            <a:r>
              <a:t>2. WORK WITH LIST COLUMNS </a:t>
            </a:r>
            <a:r>
              <a:rPr b="0"/>
              <a:t>- Use the purrr functions </a:t>
            </a:r>
            <a:r>
              <a:t>map()</a:t>
            </a:r>
            <a:r>
              <a:rPr b="0"/>
              <a:t>, </a:t>
            </a:r>
            <a:r>
              <a:t>map2()</a:t>
            </a:r>
            <a:r>
              <a:rPr b="0"/>
              <a:t>, and </a:t>
            </a:r>
            <a:r>
              <a:t>pmap()</a:t>
            </a:r>
            <a:r>
              <a:rPr b="0"/>
              <a:t> to apply a function that returns a result element-wise </a:t>
            </a:r>
            <a:endParaRPr b="0"/>
          </a:p>
          <a:p>
            <a:pPr lvl="1" indent="0"/>
            <a:r>
              <a:rPr b="0"/>
              <a:t>to the cells of a list column. </a:t>
            </a:r>
            <a:r>
              <a:t>walk()</a:t>
            </a:r>
            <a:r>
              <a:rPr b="0"/>
              <a:t>, </a:t>
            </a:r>
            <a:r>
              <a:t>walk2()</a:t>
            </a:r>
            <a:r>
              <a:rPr b="0"/>
              <a:t>, and </a:t>
            </a:r>
            <a:r>
              <a:t>pwalk()</a:t>
            </a:r>
            <a:r>
              <a:rPr b="0"/>
              <a:t> work the same way, but return a side effect.</a:t>
            </a:r>
          </a:p>
        </p:txBody>
      </p:sp>
      <p:sp>
        <p:nvSpPr>
          <p:cNvPr id="1903" name="Line"/>
          <p:cNvSpPr/>
          <p:nvPr/>
        </p:nvSpPr>
        <p:spPr>
          <a:xfrm>
            <a:off x="4806497" y="6315944"/>
            <a:ext cx="8860294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904" name="1. MAKE A LIST COLUMN - You can create list columns with functions in the tibble and dplyr packages, as well as tidyr’s nest()"/>
          <p:cNvSpPr txBox="1"/>
          <p:nvPr/>
        </p:nvSpPr>
        <p:spPr>
          <a:xfrm>
            <a:off x="4808646" y="4382192"/>
            <a:ext cx="800923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1. MAKE A LIST COLUMN </a:t>
            </a:r>
            <a:r>
              <a:rPr b="0"/>
              <a:t>- You can create list columns with functions in the </a:t>
            </a:r>
            <a:r>
              <a:t>tibble</a:t>
            </a:r>
            <a:r>
              <a:rPr b="0"/>
              <a:t> and </a:t>
            </a:r>
            <a:r>
              <a:t>dplyr</a:t>
            </a:r>
            <a:r>
              <a:rPr b="0"/>
              <a:t> packages, as well as </a:t>
            </a:r>
            <a:r>
              <a:t>tidyr</a:t>
            </a:r>
            <a:r>
              <a:rPr b="0"/>
              <a:t>’s nest()</a:t>
            </a:r>
          </a:p>
        </p:txBody>
      </p:sp>
      <p:sp>
        <p:nvSpPr>
          <p:cNvPr id="1905" name="Line"/>
          <p:cNvSpPr/>
          <p:nvPr/>
        </p:nvSpPr>
        <p:spPr>
          <a:xfrm>
            <a:off x="4806497" y="4369191"/>
            <a:ext cx="8860294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3" name="Group"/>
          <p:cNvGrpSpPr/>
          <p:nvPr/>
        </p:nvGrpSpPr>
        <p:grpSpPr>
          <a:xfrm>
            <a:off x="4796404" y="2218393"/>
            <a:ext cx="1256990" cy="1028583"/>
            <a:chOff x="0" y="0"/>
            <a:chExt cx="1256989" cy="1028581"/>
          </a:xfrm>
        </p:grpSpPr>
        <p:grpSp>
          <p:nvGrpSpPr>
            <p:cNvPr id="1916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1907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1908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909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graphicFrame>
            <p:nvGraphicFramePr>
              <p:cNvPr id="1910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911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graphicFrame>
            <p:nvGraphicFramePr>
              <p:cNvPr id="1912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913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graphicFrame>
            <p:nvGraphicFramePr>
              <p:cNvPr id="1914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915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1917" name="Line"/>
            <p:cNvSpPr/>
            <p:nvPr/>
          </p:nvSpPr>
          <p:spPr>
            <a:xfrm>
              <a:off x="326698" y="92156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1922" name="Group"/>
            <p:cNvGrpSpPr/>
            <p:nvPr/>
          </p:nvGrpSpPr>
          <p:grpSpPr>
            <a:xfrm>
              <a:off x="485131" y="955"/>
              <a:ext cx="771859" cy="642895"/>
              <a:chOff x="0" y="0"/>
              <a:chExt cx="771857" cy="642893"/>
            </a:xfrm>
          </p:grpSpPr>
          <p:sp>
            <p:nvSpPr>
              <p:cNvPr id="1918" name="Rounded Rectangle"/>
              <p:cNvSpPr/>
              <p:nvPr/>
            </p:nvSpPr>
            <p:spPr>
              <a:xfrm>
                <a:off x="0" y="0"/>
                <a:ext cx="279939" cy="182401"/>
              </a:xfrm>
              <a:prstGeom prst="roundRect">
                <a:avLst>
                  <a:gd name="adj" fmla="val 38507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1921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1919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920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</p:grpSp>
      </p:grpSp>
      <p:grpSp>
        <p:nvGrpSpPr>
          <p:cNvPr id="1944" name="Group"/>
          <p:cNvGrpSpPr/>
          <p:nvPr/>
        </p:nvGrpSpPr>
        <p:grpSpPr>
          <a:xfrm>
            <a:off x="4798935" y="3085613"/>
            <a:ext cx="1254459" cy="898408"/>
            <a:chOff x="0" y="0"/>
            <a:chExt cx="1254457" cy="898406"/>
          </a:xfrm>
        </p:grpSpPr>
        <p:grpSp>
          <p:nvGrpSpPr>
            <p:cNvPr id="1934" name="Group"/>
            <p:cNvGrpSpPr/>
            <p:nvPr/>
          </p:nvGrpSpPr>
          <p:grpSpPr>
            <a:xfrm>
              <a:off x="0" y="0"/>
              <a:ext cx="771858" cy="898407"/>
              <a:chOff x="0" y="0"/>
              <a:chExt cx="771857" cy="898406"/>
            </a:xfrm>
          </p:grpSpPr>
          <p:sp>
            <p:nvSpPr>
              <p:cNvPr id="1924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1927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1925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926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1930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1928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>
                              <a:hueOff val="-145836"/>
                              <a:satOff val="-20311"/>
                              <a:lumOff val="-24375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929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1933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1931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932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1935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1943" name="Group"/>
            <p:cNvGrpSpPr/>
            <p:nvPr/>
          </p:nvGrpSpPr>
          <p:grpSpPr>
            <a:xfrm>
              <a:off x="482600" y="0"/>
              <a:ext cx="771858" cy="770651"/>
              <a:chOff x="0" y="0"/>
              <a:chExt cx="771857" cy="770650"/>
            </a:xfrm>
          </p:grpSpPr>
          <p:sp>
            <p:nvSpPr>
              <p:cNvPr id="1936" name="Rounded Rectangle"/>
              <p:cNvSpPr/>
              <p:nvPr/>
            </p:nvSpPr>
            <p:spPr>
              <a:xfrm>
                <a:off x="0" y="0"/>
                <a:ext cx="279939" cy="2967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1939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1937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938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1942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1940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941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</p:grpSp>
      <p:pic>
        <p:nvPicPr>
          <p:cNvPr id="194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36" name="Group"/>
          <p:cNvGrpSpPr/>
          <p:nvPr/>
        </p:nvGrpSpPr>
        <p:grpSpPr>
          <a:xfrm>
            <a:off x="10906942" y="1923843"/>
            <a:ext cx="2784175" cy="4050874"/>
            <a:chOff x="0" y="0"/>
            <a:chExt cx="2784174" cy="4050872"/>
          </a:xfrm>
        </p:grpSpPr>
        <p:sp>
          <p:nvSpPr>
            <p:cNvPr id="1946" name="TRANSFORM LISTS"/>
            <p:cNvSpPr txBox="1"/>
            <p:nvPr/>
          </p:nvSpPr>
          <p:spPr>
            <a:xfrm>
              <a:off x="0" y="-1"/>
              <a:ext cx="128320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</a:pPr>
              <a:r>
                <a:t>TRANSFORM LISTS</a:t>
              </a:r>
            </a:p>
          </p:txBody>
        </p:sp>
        <p:sp>
          <p:nvSpPr>
            <p:cNvPr id="1947" name="list_update(`_x`, ...) Update elements of a list.list_modify. list_update(x, b = 1, c = &quot;foo&quot;)…"/>
            <p:cNvSpPr txBox="1"/>
            <p:nvPr/>
          </p:nvSpPr>
          <p:spPr>
            <a:xfrm>
              <a:off x="928962" y="254988"/>
              <a:ext cx="1855213" cy="3795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  <a:r>
                <a:rPr b="1"/>
                <a:t>list_update</a:t>
              </a:r>
              <a:r>
                <a:t>(`_x`, ...) Update elements of a list.</a:t>
              </a:r>
              <a:r>
                <a:rPr b="1"/>
                <a:t>list_modify</a:t>
              </a:r>
              <a:r>
                <a:t>. </a:t>
              </a:r>
              <a:r>
                <a:rPr i="1"/>
                <a:t>list_update(x, b = 1, c = "foo")</a:t>
              </a: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  <a:r>
                <a:rPr b="1"/>
                <a:t>modify</a:t>
              </a:r>
              <a:r>
                <a:t>(.x, .f, ...) Apply function to each element. Also </a:t>
              </a:r>
              <a:r>
                <a:rPr b="1"/>
                <a:t>map</a:t>
              </a:r>
              <a:r>
                <a:t>, </a:t>
              </a:r>
              <a:r>
                <a:rPr b="1"/>
                <a:t>map_chr</a:t>
              </a:r>
              <a:r>
                <a:t>, </a:t>
              </a:r>
              <a:r>
                <a:rPr b="1"/>
                <a:t>map_dbl</a:t>
              </a:r>
              <a:r>
                <a:t>, </a:t>
              </a:r>
              <a:r>
                <a:rPr b="1"/>
                <a:t>map_dfc</a:t>
              </a:r>
              <a:r>
                <a:t>, </a:t>
              </a:r>
              <a:r>
                <a:rPr b="1"/>
                <a:t>map_dfr</a:t>
              </a:r>
              <a:r>
                <a:t>, </a:t>
              </a:r>
              <a:r>
                <a:rPr b="1"/>
                <a:t>map_int</a:t>
              </a:r>
              <a:r>
                <a:t>, </a:t>
              </a:r>
              <a:r>
                <a:rPr b="1"/>
                <a:t>map_lgl</a:t>
              </a:r>
              <a:r>
                <a:t>. </a:t>
              </a:r>
              <a:r>
                <a:rPr i="1"/>
                <a:t>modify(x, ~.+ 2)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  <a:r>
                <a:rPr b="1"/>
                <a:t>modify_at</a:t>
              </a:r>
              <a:r>
                <a:t>(.x, .at, .f, ...) Apply function to elements by name or index. Also </a:t>
              </a:r>
              <a:r>
                <a:rPr b="1"/>
                <a:t>map_at</a:t>
              </a:r>
              <a:r>
                <a:t>. </a:t>
              </a:r>
              <a:r>
                <a:rPr i="1"/>
                <a:t>modify_at(x, "b", ~.+ 2)</a:t>
              </a: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  <a:r>
                <a:rPr b="1"/>
                <a:t>modify_if</a:t>
              </a:r>
              <a:r>
                <a:t>(.x, .p, .f, ...) Apply function to elements that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  <a:r>
                <a:t>pass a test. Also </a:t>
              </a:r>
              <a:r>
                <a:rPr b="1"/>
                <a:t>map_if</a:t>
              </a:r>
              <a:r>
                <a:t>.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  <a:r>
                <a:rPr i="1"/>
                <a:t>modify_if(x, is.numeric,~.+2)</a:t>
              </a: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  <a:r>
                <a:rPr b="1"/>
                <a:t>modify_depth</a:t>
              </a:r>
              <a:r>
                <a:t>(.x,.depth,.f,...) Apply function to each element at a given level of a list. </a:t>
              </a:r>
              <a:r>
                <a:rPr i="1"/>
                <a:t>modify_depth(x, 1, ~.+ 2)</a:t>
              </a:r>
            </a:p>
          </p:txBody>
        </p:sp>
        <p:grpSp>
          <p:nvGrpSpPr>
            <p:cNvPr id="1969" name="Group"/>
            <p:cNvGrpSpPr/>
            <p:nvPr/>
          </p:nvGrpSpPr>
          <p:grpSpPr>
            <a:xfrm>
              <a:off x="12700" y="254988"/>
              <a:ext cx="1262548" cy="1028583"/>
              <a:chOff x="0" y="0"/>
              <a:chExt cx="1262547" cy="1028581"/>
            </a:xfrm>
          </p:grpSpPr>
          <p:grpSp>
            <p:nvGrpSpPr>
              <p:cNvPr id="1957" name="Group"/>
              <p:cNvGrpSpPr/>
              <p:nvPr/>
            </p:nvGrpSpPr>
            <p:grpSpPr>
              <a:xfrm>
                <a:off x="490689" y="0"/>
                <a:ext cx="771859" cy="1028582"/>
                <a:chOff x="0" y="0"/>
                <a:chExt cx="771857" cy="1028581"/>
              </a:xfrm>
            </p:grpSpPr>
            <p:sp>
              <p:nvSpPr>
                <p:cNvPr id="1948" name="a"/>
                <p:cNvSpPr txBox="1"/>
                <p:nvPr/>
              </p:nvSpPr>
              <p:spPr>
                <a:xfrm>
                  <a:off x="269" y="20593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  <p:sp>
              <p:nvSpPr>
                <p:cNvPr id="1949" name="b"/>
                <p:cNvSpPr txBox="1"/>
                <p:nvPr/>
              </p:nvSpPr>
              <p:spPr>
                <a:xfrm>
                  <a:off x="269" y="148350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  <p:sp>
              <p:nvSpPr>
                <p:cNvPr id="1950" name="c"/>
                <p:cNvSpPr txBox="1"/>
                <p:nvPr/>
              </p:nvSpPr>
              <p:spPr>
                <a:xfrm>
                  <a:off x="269" y="276106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  <p:sp>
              <p:nvSpPr>
                <p:cNvPr id="1951" name="Rounded Rectangle"/>
                <p:cNvSpPr/>
                <p:nvPr/>
              </p:nvSpPr>
              <p:spPr>
                <a:xfrm>
                  <a:off x="0" y="0"/>
                  <a:ext cx="279939" cy="576101"/>
                </a:xfrm>
                <a:prstGeom prst="roundRect">
                  <a:avLst>
                    <a:gd name="adj" fmla="val 2509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1952" name="Table"/>
                <p:cNvGraphicFramePr/>
                <p:nvPr/>
              </p:nvGraphicFramePr>
              <p:xfrm>
                <a:off x="120919" y="332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953" name="Table"/>
                <p:cNvGraphicFramePr/>
                <p:nvPr/>
              </p:nvGraphicFramePr>
              <p:xfrm>
                <a:off x="120919" y="1610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954" name="Table"/>
                <p:cNvGraphicFramePr/>
                <p:nvPr/>
              </p:nvGraphicFramePr>
              <p:xfrm>
                <a:off x="120919" y="2888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955" name="Table"/>
                <p:cNvGraphicFramePr/>
                <p:nvPr/>
              </p:nvGraphicFramePr>
              <p:xfrm>
                <a:off x="120919" y="418981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956" name="d"/>
                <p:cNvSpPr txBox="1"/>
                <p:nvPr/>
              </p:nvSpPr>
              <p:spPr>
                <a:xfrm>
                  <a:off x="269" y="406281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1958" name="Line"/>
              <p:cNvSpPr/>
              <p:nvPr/>
            </p:nvSpPr>
            <p:spPr>
              <a:xfrm>
                <a:off x="324167" y="91200"/>
                <a:ext cx="13960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1968" name="Group"/>
              <p:cNvGrpSpPr/>
              <p:nvPr/>
            </p:nvGrpSpPr>
            <p:grpSpPr>
              <a:xfrm>
                <a:off x="0" y="0"/>
                <a:ext cx="771858" cy="1028582"/>
                <a:chOff x="0" y="0"/>
                <a:chExt cx="771857" cy="1028581"/>
              </a:xfrm>
            </p:grpSpPr>
            <p:sp>
              <p:nvSpPr>
                <p:cNvPr id="1959" name="a"/>
                <p:cNvSpPr txBox="1"/>
                <p:nvPr/>
              </p:nvSpPr>
              <p:spPr>
                <a:xfrm>
                  <a:off x="269" y="20593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  <p:sp>
              <p:nvSpPr>
                <p:cNvPr id="1960" name="b"/>
                <p:cNvSpPr txBox="1"/>
                <p:nvPr/>
              </p:nvSpPr>
              <p:spPr>
                <a:xfrm>
                  <a:off x="269" y="148350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  <p:sp>
              <p:nvSpPr>
                <p:cNvPr id="1961" name="c"/>
                <p:cNvSpPr txBox="1"/>
                <p:nvPr/>
              </p:nvSpPr>
              <p:spPr>
                <a:xfrm>
                  <a:off x="269" y="276106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  <p:sp>
              <p:nvSpPr>
                <p:cNvPr id="1962" name="Rounded Rectangle"/>
                <p:cNvSpPr/>
                <p:nvPr/>
              </p:nvSpPr>
              <p:spPr>
                <a:xfrm>
                  <a:off x="0" y="0"/>
                  <a:ext cx="279939" cy="576101"/>
                </a:xfrm>
                <a:prstGeom prst="roundRect">
                  <a:avLst>
                    <a:gd name="adj" fmla="val 2509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1963" name="Table"/>
                <p:cNvGraphicFramePr/>
                <p:nvPr/>
              </p:nvGraphicFramePr>
              <p:xfrm>
                <a:off x="120919" y="332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964" name="Table"/>
                <p:cNvGraphicFramePr/>
                <p:nvPr/>
              </p:nvGraphicFramePr>
              <p:xfrm>
                <a:off x="120919" y="1610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965" name="Table"/>
                <p:cNvGraphicFramePr/>
                <p:nvPr/>
              </p:nvGraphicFramePr>
              <p:xfrm>
                <a:off x="120919" y="2888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966" name="Table"/>
                <p:cNvGraphicFramePr/>
                <p:nvPr/>
              </p:nvGraphicFramePr>
              <p:xfrm>
                <a:off x="120919" y="418981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967" name="d"/>
                <p:cNvSpPr txBox="1"/>
                <p:nvPr/>
              </p:nvSpPr>
              <p:spPr>
                <a:xfrm>
                  <a:off x="269" y="406281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</p:grpSp>
        <p:grpSp>
          <p:nvGrpSpPr>
            <p:cNvPr id="1991" name="Group"/>
            <p:cNvGrpSpPr/>
            <p:nvPr/>
          </p:nvGrpSpPr>
          <p:grpSpPr>
            <a:xfrm>
              <a:off x="12700" y="892564"/>
              <a:ext cx="1262548" cy="1028583"/>
              <a:chOff x="0" y="0"/>
              <a:chExt cx="1262547" cy="1028581"/>
            </a:xfrm>
          </p:grpSpPr>
          <p:grpSp>
            <p:nvGrpSpPr>
              <p:cNvPr id="1979" name="Group"/>
              <p:cNvGrpSpPr/>
              <p:nvPr/>
            </p:nvGrpSpPr>
            <p:grpSpPr>
              <a:xfrm>
                <a:off x="490689" y="0"/>
                <a:ext cx="771859" cy="1028582"/>
                <a:chOff x="0" y="0"/>
                <a:chExt cx="771857" cy="1028581"/>
              </a:xfrm>
            </p:grpSpPr>
            <p:sp>
              <p:nvSpPr>
                <p:cNvPr id="1970" name="a"/>
                <p:cNvSpPr txBox="1"/>
                <p:nvPr/>
              </p:nvSpPr>
              <p:spPr>
                <a:xfrm>
                  <a:off x="269" y="20593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  <p:sp>
              <p:nvSpPr>
                <p:cNvPr id="1971" name="b"/>
                <p:cNvSpPr txBox="1"/>
                <p:nvPr/>
              </p:nvSpPr>
              <p:spPr>
                <a:xfrm>
                  <a:off x="269" y="148350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  <p:sp>
              <p:nvSpPr>
                <p:cNvPr id="1972" name="c"/>
                <p:cNvSpPr txBox="1"/>
                <p:nvPr/>
              </p:nvSpPr>
              <p:spPr>
                <a:xfrm>
                  <a:off x="269" y="276106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  <p:sp>
              <p:nvSpPr>
                <p:cNvPr id="1973" name="Rounded Rectangle"/>
                <p:cNvSpPr/>
                <p:nvPr/>
              </p:nvSpPr>
              <p:spPr>
                <a:xfrm>
                  <a:off x="0" y="0"/>
                  <a:ext cx="279939" cy="576101"/>
                </a:xfrm>
                <a:prstGeom prst="roundRect">
                  <a:avLst>
                    <a:gd name="adj" fmla="val 2509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1974" name="Table"/>
                <p:cNvGraphicFramePr/>
                <p:nvPr/>
              </p:nvGraphicFramePr>
              <p:xfrm>
                <a:off x="120919" y="332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hueOff val="-94498"/>
                              <a:satOff val="46796"/>
                              <a:lumOff val="-41592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975" name="Table"/>
                <p:cNvGraphicFramePr/>
                <p:nvPr/>
              </p:nvGraphicFramePr>
              <p:xfrm>
                <a:off x="120919" y="1610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976" name="Table"/>
                <p:cNvGraphicFramePr/>
                <p:nvPr/>
              </p:nvGraphicFramePr>
              <p:xfrm>
                <a:off x="120919" y="2888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977" name="Table"/>
                <p:cNvGraphicFramePr/>
                <p:nvPr/>
              </p:nvGraphicFramePr>
              <p:xfrm>
                <a:off x="120919" y="418981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satOff val="46796"/>
                              <a:lumOff val="17564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978" name="d"/>
                <p:cNvSpPr txBox="1"/>
                <p:nvPr/>
              </p:nvSpPr>
              <p:spPr>
                <a:xfrm>
                  <a:off x="269" y="406281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1980" name="Line"/>
              <p:cNvSpPr/>
              <p:nvPr/>
            </p:nvSpPr>
            <p:spPr>
              <a:xfrm>
                <a:off x="324167" y="91200"/>
                <a:ext cx="13960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1990" name="Group"/>
              <p:cNvGrpSpPr/>
              <p:nvPr/>
            </p:nvGrpSpPr>
            <p:grpSpPr>
              <a:xfrm>
                <a:off x="0" y="0"/>
                <a:ext cx="771858" cy="1028582"/>
                <a:chOff x="0" y="0"/>
                <a:chExt cx="771857" cy="1028581"/>
              </a:xfrm>
            </p:grpSpPr>
            <p:sp>
              <p:nvSpPr>
                <p:cNvPr id="1981" name="a"/>
                <p:cNvSpPr txBox="1"/>
                <p:nvPr/>
              </p:nvSpPr>
              <p:spPr>
                <a:xfrm>
                  <a:off x="269" y="20593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  <p:sp>
              <p:nvSpPr>
                <p:cNvPr id="1982" name="b"/>
                <p:cNvSpPr txBox="1"/>
                <p:nvPr/>
              </p:nvSpPr>
              <p:spPr>
                <a:xfrm>
                  <a:off x="269" y="148350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  <p:sp>
              <p:nvSpPr>
                <p:cNvPr id="1983" name="c"/>
                <p:cNvSpPr txBox="1"/>
                <p:nvPr/>
              </p:nvSpPr>
              <p:spPr>
                <a:xfrm>
                  <a:off x="269" y="276106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  <p:sp>
              <p:nvSpPr>
                <p:cNvPr id="1984" name="Rounded Rectangle"/>
                <p:cNvSpPr/>
                <p:nvPr/>
              </p:nvSpPr>
              <p:spPr>
                <a:xfrm>
                  <a:off x="0" y="0"/>
                  <a:ext cx="279939" cy="576101"/>
                </a:xfrm>
                <a:prstGeom prst="roundRect">
                  <a:avLst>
                    <a:gd name="adj" fmla="val 2509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1985" name="Table"/>
                <p:cNvGraphicFramePr/>
                <p:nvPr/>
              </p:nvGraphicFramePr>
              <p:xfrm>
                <a:off x="120919" y="332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D77A00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986" name="Table"/>
                <p:cNvGraphicFramePr/>
                <p:nvPr/>
              </p:nvGraphicFramePr>
              <p:xfrm>
                <a:off x="120919" y="1610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>
                              <a:hueOff val="-145836"/>
                              <a:satOff val="-20311"/>
                              <a:lumOff val="-24375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987" name="Table"/>
                <p:cNvGraphicFramePr/>
                <p:nvPr/>
              </p:nvGraphicFramePr>
              <p:xfrm>
                <a:off x="120919" y="2888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>
                              <a:hueOff val="-48331"/>
                              <a:satOff val="1035"/>
                              <a:lumOff val="-13785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988" name="Table"/>
                <p:cNvGraphicFramePr/>
                <p:nvPr/>
              </p:nvGraphicFramePr>
              <p:xfrm>
                <a:off x="120919" y="418981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989" name="d"/>
                <p:cNvSpPr txBox="1"/>
                <p:nvPr/>
              </p:nvSpPr>
              <p:spPr>
                <a:xfrm>
                  <a:off x="269" y="406281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</p:grpSp>
        <p:grpSp>
          <p:nvGrpSpPr>
            <p:cNvPr id="2013" name="Group"/>
            <p:cNvGrpSpPr/>
            <p:nvPr/>
          </p:nvGrpSpPr>
          <p:grpSpPr>
            <a:xfrm>
              <a:off x="12700" y="2419739"/>
              <a:ext cx="1262548" cy="1028583"/>
              <a:chOff x="0" y="0"/>
              <a:chExt cx="1262547" cy="1028581"/>
            </a:xfrm>
          </p:grpSpPr>
          <p:grpSp>
            <p:nvGrpSpPr>
              <p:cNvPr id="2001" name="Group"/>
              <p:cNvGrpSpPr/>
              <p:nvPr/>
            </p:nvGrpSpPr>
            <p:grpSpPr>
              <a:xfrm>
                <a:off x="490689" y="0"/>
                <a:ext cx="771859" cy="1028582"/>
                <a:chOff x="0" y="0"/>
                <a:chExt cx="771857" cy="1028581"/>
              </a:xfrm>
            </p:grpSpPr>
            <p:sp>
              <p:nvSpPr>
                <p:cNvPr id="1992" name="a"/>
                <p:cNvSpPr txBox="1"/>
                <p:nvPr/>
              </p:nvSpPr>
              <p:spPr>
                <a:xfrm>
                  <a:off x="269" y="20593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  <p:sp>
              <p:nvSpPr>
                <p:cNvPr id="1993" name="b"/>
                <p:cNvSpPr txBox="1"/>
                <p:nvPr/>
              </p:nvSpPr>
              <p:spPr>
                <a:xfrm>
                  <a:off x="269" y="148350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  <p:sp>
              <p:nvSpPr>
                <p:cNvPr id="1994" name="c"/>
                <p:cNvSpPr txBox="1"/>
                <p:nvPr/>
              </p:nvSpPr>
              <p:spPr>
                <a:xfrm>
                  <a:off x="269" y="276106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  <p:sp>
              <p:nvSpPr>
                <p:cNvPr id="1995" name="Rounded Rectangle"/>
                <p:cNvSpPr/>
                <p:nvPr/>
              </p:nvSpPr>
              <p:spPr>
                <a:xfrm>
                  <a:off x="0" y="0"/>
                  <a:ext cx="279939" cy="576101"/>
                </a:xfrm>
                <a:prstGeom prst="roundRect">
                  <a:avLst>
                    <a:gd name="adj" fmla="val 2509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1996" name="Table"/>
                <p:cNvGraphicFramePr/>
                <p:nvPr/>
              </p:nvGraphicFramePr>
              <p:xfrm>
                <a:off x="120919" y="332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997" name="Table"/>
                <p:cNvGraphicFramePr/>
                <p:nvPr/>
              </p:nvGraphicFramePr>
              <p:xfrm>
                <a:off x="120919" y="1610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998" name="Table"/>
                <p:cNvGraphicFramePr/>
                <p:nvPr/>
              </p:nvGraphicFramePr>
              <p:xfrm>
                <a:off x="120919" y="2888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999" name="Table"/>
                <p:cNvGraphicFramePr/>
                <p:nvPr/>
              </p:nvGraphicFramePr>
              <p:xfrm>
                <a:off x="120919" y="418981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000" name="d"/>
                <p:cNvSpPr txBox="1"/>
                <p:nvPr/>
              </p:nvSpPr>
              <p:spPr>
                <a:xfrm>
                  <a:off x="269" y="406281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2002" name="Line"/>
              <p:cNvSpPr/>
              <p:nvPr/>
            </p:nvSpPr>
            <p:spPr>
              <a:xfrm>
                <a:off x="324167" y="91200"/>
                <a:ext cx="13960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2012" name="Group"/>
              <p:cNvGrpSpPr/>
              <p:nvPr/>
            </p:nvGrpSpPr>
            <p:grpSpPr>
              <a:xfrm>
                <a:off x="0" y="0"/>
                <a:ext cx="771858" cy="1028582"/>
                <a:chOff x="0" y="0"/>
                <a:chExt cx="771857" cy="1028581"/>
              </a:xfrm>
            </p:grpSpPr>
            <p:sp>
              <p:nvSpPr>
                <p:cNvPr id="2003" name="a"/>
                <p:cNvSpPr txBox="1"/>
                <p:nvPr/>
              </p:nvSpPr>
              <p:spPr>
                <a:xfrm>
                  <a:off x="269" y="20593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  <p:sp>
              <p:nvSpPr>
                <p:cNvPr id="2004" name="b"/>
                <p:cNvSpPr txBox="1"/>
                <p:nvPr/>
              </p:nvSpPr>
              <p:spPr>
                <a:xfrm>
                  <a:off x="269" y="148350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  <p:sp>
              <p:nvSpPr>
                <p:cNvPr id="2005" name="c"/>
                <p:cNvSpPr txBox="1"/>
                <p:nvPr/>
              </p:nvSpPr>
              <p:spPr>
                <a:xfrm>
                  <a:off x="269" y="276106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  <p:sp>
              <p:nvSpPr>
                <p:cNvPr id="2006" name="Rounded Rectangle"/>
                <p:cNvSpPr/>
                <p:nvPr/>
              </p:nvSpPr>
              <p:spPr>
                <a:xfrm>
                  <a:off x="0" y="0"/>
                  <a:ext cx="279939" cy="576101"/>
                </a:xfrm>
                <a:prstGeom prst="roundRect">
                  <a:avLst>
                    <a:gd name="adj" fmla="val 2509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2007" name="Table"/>
                <p:cNvGraphicFramePr/>
                <p:nvPr/>
              </p:nvGraphicFramePr>
              <p:xfrm>
                <a:off x="120919" y="332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2008" name="Table"/>
                <p:cNvGraphicFramePr/>
                <p:nvPr/>
              </p:nvGraphicFramePr>
              <p:xfrm>
                <a:off x="120919" y="1610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>
                              <a:hueOff val="-145836"/>
                              <a:satOff val="-20311"/>
                              <a:lumOff val="-24375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2009" name="Table"/>
                <p:cNvGraphicFramePr/>
                <p:nvPr/>
              </p:nvGraphicFramePr>
              <p:xfrm>
                <a:off x="120919" y="2888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2010" name="Table"/>
                <p:cNvGraphicFramePr/>
                <p:nvPr/>
              </p:nvGraphicFramePr>
              <p:xfrm>
                <a:off x="120919" y="418981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>
                              <a:hueOff val="-145836"/>
                              <a:satOff val="-20311"/>
                              <a:lumOff val="-24375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011" name="d"/>
                <p:cNvSpPr txBox="1"/>
                <p:nvPr/>
              </p:nvSpPr>
              <p:spPr>
                <a:xfrm>
                  <a:off x="269" y="406281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</p:grpSp>
        <p:grpSp>
          <p:nvGrpSpPr>
            <p:cNvPr id="2035" name="Group"/>
            <p:cNvGrpSpPr/>
            <p:nvPr/>
          </p:nvGrpSpPr>
          <p:grpSpPr>
            <a:xfrm>
              <a:off x="12700" y="1714128"/>
              <a:ext cx="1262548" cy="1028583"/>
              <a:chOff x="0" y="0"/>
              <a:chExt cx="1262547" cy="1028581"/>
            </a:xfrm>
          </p:grpSpPr>
          <p:grpSp>
            <p:nvGrpSpPr>
              <p:cNvPr id="2023" name="Group"/>
              <p:cNvGrpSpPr/>
              <p:nvPr/>
            </p:nvGrpSpPr>
            <p:grpSpPr>
              <a:xfrm>
                <a:off x="490689" y="0"/>
                <a:ext cx="771859" cy="1028582"/>
                <a:chOff x="0" y="0"/>
                <a:chExt cx="771857" cy="1028581"/>
              </a:xfrm>
            </p:grpSpPr>
            <p:sp>
              <p:nvSpPr>
                <p:cNvPr id="2014" name="a"/>
                <p:cNvSpPr txBox="1"/>
                <p:nvPr/>
              </p:nvSpPr>
              <p:spPr>
                <a:xfrm>
                  <a:off x="269" y="20593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  <p:sp>
              <p:nvSpPr>
                <p:cNvPr id="2015" name="b"/>
                <p:cNvSpPr txBox="1"/>
                <p:nvPr/>
              </p:nvSpPr>
              <p:spPr>
                <a:xfrm>
                  <a:off x="269" y="148350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  <p:sp>
              <p:nvSpPr>
                <p:cNvPr id="2016" name="c"/>
                <p:cNvSpPr txBox="1"/>
                <p:nvPr/>
              </p:nvSpPr>
              <p:spPr>
                <a:xfrm>
                  <a:off x="269" y="276106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  <p:sp>
              <p:nvSpPr>
                <p:cNvPr id="2017" name="Rounded Rectangle"/>
                <p:cNvSpPr/>
                <p:nvPr/>
              </p:nvSpPr>
              <p:spPr>
                <a:xfrm>
                  <a:off x="0" y="0"/>
                  <a:ext cx="279939" cy="576101"/>
                </a:xfrm>
                <a:prstGeom prst="roundRect">
                  <a:avLst>
                    <a:gd name="adj" fmla="val 2509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2018" name="Table"/>
                <p:cNvGraphicFramePr/>
                <p:nvPr/>
              </p:nvGraphicFramePr>
              <p:xfrm>
                <a:off x="120919" y="332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2019" name="Table"/>
                <p:cNvGraphicFramePr/>
                <p:nvPr/>
              </p:nvGraphicFramePr>
              <p:xfrm>
                <a:off x="120919" y="1610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2020" name="Table"/>
                <p:cNvGraphicFramePr/>
                <p:nvPr/>
              </p:nvGraphicFramePr>
              <p:xfrm>
                <a:off x="120919" y="2888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2021" name="Table"/>
                <p:cNvGraphicFramePr/>
                <p:nvPr/>
              </p:nvGraphicFramePr>
              <p:xfrm>
                <a:off x="120919" y="418981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022" name="d"/>
                <p:cNvSpPr txBox="1"/>
                <p:nvPr/>
              </p:nvSpPr>
              <p:spPr>
                <a:xfrm>
                  <a:off x="269" y="406281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2024" name="Line"/>
              <p:cNvSpPr/>
              <p:nvPr/>
            </p:nvSpPr>
            <p:spPr>
              <a:xfrm>
                <a:off x="324167" y="91200"/>
                <a:ext cx="13960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2034" name="Group"/>
              <p:cNvGrpSpPr/>
              <p:nvPr/>
            </p:nvGrpSpPr>
            <p:grpSpPr>
              <a:xfrm>
                <a:off x="0" y="0"/>
                <a:ext cx="771858" cy="1028582"/>
                <a:chOff x="0" y="0"/>
                <a:chExt cx="771857" cy="1028581"/>
              </a:xfrm>
            </p:grpSpPr>
            <p:sp>
              <p:nvSpPr>
                <p:cNvPr id="2025" name="a"/>
                <p:cNvSpPr txBox="1"/>
                <p:nvPr/>
              </p:nvSpPr>
              <p:spPr>
                <a:xfrm>
                  <a:off x="269" y="20593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  <p:sp>
              <p:nvSpPr>
                <p:cNvPr id="2026" name="b"/>
                <p:cNvSpPr txBox="1"/>
                <p:nvPr/>
              </p:nvSpPr>
              <p:spPr>
                <a:xfrm>
                  <a:off x="269" y="148350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  <p:sp>
              <p:nvSpPr>
                <p:cNvPr id="2027" name="c"/>
                <p:cNvSpPr txBox="1"/>
                <p:nvPr/>
              </p:nvSpPr>
              <p:spPr>
                <a:xfrm>
                  <a:off x="269" y="276106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  <p:sp>
              <p:nvSpPr>
                <p:cNvPr id="2028" name="Rounded Rectangle"/>
                <p:cNvSpPr/>
                <p:nvPr/>
              </p:nvSpPr>
              <p:spPr>
                <a:xfrm>
                  <a:off x="0" y="0"/>
                  <a:ext cx="279939" cy="576101"/>
                </a:xfrm>
                <a:prstGeom prst="roundRect">
                  <a:avLst>
                    <a:gd name="adj" fmla="val 2509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2029" name="Table"/>
                <p:cNvGraphicFramePr/>
                <p:nvPr/>
              </p:nvGraphicFramePr>
              <p:xfrm>
                <a:off x="120919" y="332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2030" name="Table"/>
                <p:cNvGraphicFramePr/>
                <p:nvPr/>
              </p:nvGraphicFramePr>
              <p:xfrm>
                <a:off x="120919" y="1610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2031" name="Table"/>
                <p:cNvGraphicFramePr/>
                <p:nvPr/>
              </p:nvGraphicFramePr>
              <p:xfrm>
                <a:off x="120919" y="2888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2032" name="Table"/>
                <p:cNvGraphicFramePr/>
                <p:nvPr/>
              </p:nvGraphicFramePr>
              <p:xfrm>
                <a:off x="120919" y="418981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033" name="d"/>
                <p:cNvSpPr txBox="1"/>
                <p:nvPr/>
              </p:nvSpPr>
              <p:spPr>
                <a:xfrm>
                  <a:off x="269" y="406281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</p:grpSp>
      </p:grpSp>
      <p:sp>
        <p:nvSpPr>
          <p:cNvPr id="2037" name="Map functions apply a function iteratively to each element of a list or vector."/>
          <p:cNvSpPr txBox="1"/>
          <p:nvPr/>
        </p:nvSpPr>
        <p:spPr>
          <a:xfrm>
            <a:off x="323328" y="1890809"/>
            <a:ext cx="414039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lvl1pPr>
          </a:lstStyle>
          <a:p>
            <a:pPr/>
            <a:r>
              <a:t>Map functions apply a function iteratively to each element of a list or vector.</a:t>
            </a:r>
          </a:p>
        </p:txBody>
      </p:sp>
      <p:sp>
        <p:nvSpPr>
          <p:cNvPr id="2038" name="RStudio® is a trademark of RStudio, Inc.  •  CC BY RStudio •  info@rstudio.com  •  844-448-1212 • rstudio.com •  Learn more at purrr.tidyverse.org •  purrr  0.2.3 •   Updated: 2017-09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5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6" invalidUrl="" action="" tgtFrame="" tooltip="" history="1" highlightClick="0" endSnd="0"/>
              </a:rPr>
              <a:t>purrr.tidyverse.org</a:t>
            </a:r>
            <a:r>
              <a:t> •  purrr  0.2.3 •   Updated: 2017-09</a:t>
            </a:r>
          </a:p>
        </p:txBody>
      </p:sp>
      <p:pic>
        <p:nvPicPr>
          <p:cNvPr id="2039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2040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041" name="Reduce Lists"/>
          <p:cNvSpPr txBox="1"/>
          <p:nvPr/>
        </p:nvSpPr>
        <p:spPr>
          <a:xfrm>
            <a:off x="4787900" y="7911951"/>
            <a:ext cx="167735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Reduce Lists</a:t>
            </a:r>
          </a:p>
        </p:txBody>
      </p:sp>
      <p:sp>
        <p:nvSpPr>
          <p:cNvPr id="2042" name="Work with Lists"/>
          <p:cNvSpPr txBox="1"/>
          <p:nvPr/>
        </p:nvSpPr>
        <p:spPr>
          <a:xfrm>
            <a:off x="4791188" y="1492021"/>
            <a:ext cx="203644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Work with Lists</a:t>
            </a:r>
          </a:p>
        </p:txBody>
      </p:sp>
      <p:sp>
        <p:nvSpPr>
          <p:cNvPr id="2043" name="Line"/>
          <p:cNvSpPr/>
          <p:nvPr/>
        </p:nvSpPr>
        <p:spPr>
          <a:xfrm>
            <a:off x="4814439" y="1530350"/>
            <a:ext cx="7443221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044" name="Line"/>
          <p:cNvSpPr/>
          <p:nvPr/>
        </p:nvSpPr>
        <p:spPr>
          <a:xfrm>
            <a:off x="4813300" y="7952632"/>
            <a:ext cx="4356100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045" name="Apply functions with purrr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Apply functions with purrr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pic>
        <p:nvPicPr>
          <p:cNvPr id="2046" name="purrr.png" descr="purrr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321683" y="213637"/>
            <a:ext cx="1358901" cy="1575216"/>
          </a:xfrm>
          <a:prstGeom prst="rect">
            <a:avLst/>
          </a:prstGeom>
          <a:ln w="12700">
            <a:miter lim="400000"/>
          </a:ln>
        </p:spPr>
      </p:pic>
      <p:sp>
        <p:nvSpPr>
          <p:cNvPr id="2047" name="Modify function behavior"/>
          <p:cNvSpPr txBox="1"/>
          <p:nvPr/>
        </p:nvSpPr>
        <p:spPr>
          <a:xfrm>
            <a:off x="9414734" y="7911951"/>
            <a:ext cx="33496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Modify function behavior</a:t>
            </a:r>
          </a:p>
        </p:txBody>
      </p:sp>
      <p:sp>
        <p:nvSpPr>
          <p:cNvPr id="2048" name="Line"/>
          <p:cNvSpPr/>
          <p:nvPr/>
        </p:nvSpPr>
        <p:spPr>
          <a:xfrm>
            <a:off x="9440134" y="7952632"/>
            <a:ext cx="422910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2067" name="Group"/>
          <p:cNvGrpSpPr/>
          <p:nvPr/>
        </p:nvGrpSpPr>
        <p:grpSpPr>
          <a:xfrm>
            <a:off x="4798935" y="4194199"/>
            <a:ext cx="1254459" cy="1028583"/>
            <a:chOff x="0" y="0"/>
            <a:chExt cx="1254457" cy="1028581"/>
          </a:xfrm>
        </p:grpSpPr>
        <p:sp>
          <p:nvSpPr>
            <p:cNvPr id="2049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50" name="Rounded Rectangle"/>
            <p:cNvSpPr/>
            <p:nvPr/>
          </p:nvSpPr>
          <p:spPr>
            <a:xfrm>
              <a:off x="482600" y="0"/>
              <a:ext cx="279939" cy="2967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2053" name="Group"/>
            <p:cNvGrpSpPr/>
            <p:nvPr/>
          </p:nvGrpSpPr>
          <p:grpSpPr>
            <a:xfrm>
              <a:off x="482869" y="20593"/>
              <a:ext cx="771589" cy="622301"/>
              <a:chOff x="0" y="12700"/>
              <a:chExt cx="771588" cy="622299"/>
            </a:xfrm>
          </p:grpSpPr>
          <p:graphicFrame>
            <p:nvGraphicFramePr>
              <p:cNvPr id="2051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052" name="a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2056" name="Group"/>
            <p:cNvGrpSpPr/>
            <p:nvPr/>
          </p:nvGrpSpPr>
          <p:grpSpPr>
            <a:xfrm>
              <a:off x="482869" y="148350"/>
              <a:ext cx="771589" cy="622301"/>
              <a:chOff x="0" y="12700"/>
              <a:chExt cx="771588" cy="622299"/>
            </a:xfrm>
          </p:grpSpPr>
          <p:graphicFrame>
            <p:nvGraphicFramePr>
              <p:cNvPr id="2054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055" name="b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2066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2057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058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059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graphicFrame>
            <p:nvGraphicFramePr>
              <p:cNvPr id="2060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061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graphicFrame>
            <p:nvGraphicFramePr>
              <p:cNvPr id="2062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>
                            <a:hueOff val="-145836"/>
                            <a:satOff val="-20311"/>
                            <a:lumOff val="-2437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063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graphicFrame>
            <p:nvGraphicFramePr>
              <p:cNvPr id="2064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065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</p:grpSp>
      <p:sp>
        <p:nvSpPr>
          <p:cNvPr id="2068" name="FILTER LISTS"/>
          <p:cNvSpPr txBox="1"/>
          <p:nvPr/>
        </p:nvSpPr>
        <p:spPr>
          <a:xfrm>
            <a:off x="4798935" y="1930827"/>
            <a:ext cx="88879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FILTER LISTS</a:t>
            </a:r>
          </a:p>
        </p:txBody>
      </p:sp>
      <p:sp>
        <p:nvSpPr>
          <p:cNvPr id="2069" name="pluck(.x, ..., .default=NULL) Select an element by name or index, pluck(x,&quot;b&quot;) ,or its attribute with attr_getter.…"/>
          <p:cNvSpPr txBox="1"/>
          <p:nvPr/>
        </p:nvSpPr>
        <p:spPr>
          <a:xfrm>
            <a:off x="5775638" y="2185816"/>
            <a:ext cx="1677671" cy="3729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pluck</a:t>
            </a:r>
            <a:r>
              <a:t>(.x, ..., .default=NULL) Select an element by name or index, </a:t>
            </a:r>
            <a:r>
              <a:rPr i="1"/>
              <a:t>pluck(x,"b") ,</a:t>
            </a:r>
            <a:r>
              <a:t>or its attribute with </a:t>
            </a:r>
            <a:r>
              <a:rPr b="1"/>
              <a:t>attr_getter</a:t>
            </a:r>
            <a:r>
              <a:t>.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pluck(x,"b",attr_getter("n"))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keep</a:t>
            </a:r>
            <a:r>
              <a:t>(.x, .p, …) Select elements with logical test. Also </a:t>
            </a:r>
            <a:r>
              <a:rPr b="1"/>
              <a:t>discard</a:t>
            </a:r>
            <a:r>
              <a:t>.  </a:t>
            </a:r>
            <a:r>
              <a:rPr i="1"/>
              <a:t>keep(x, is.na)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compact</a:t>
            </a:r>
            <a:r>
              <a:t>(.x, .p = identity)</a:t>
            </a:r>
            <a:br/>
            <a:r>
              <a:t>Drop empty elements.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compact(x)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head_while</a:t>
            </a:r>
            <a:r>
              <a:t>(.x, .p, …) Return head elements  until one does not pass. Also </a:t>
            </a:r>
            <a:r>
              <a:rPr b="1"/>
              <a:t>tail_while</a:t>
            </a:r>
            <a:r>
              <a:t>. </a:t>
            </a:r>
            <a:r>
              <a:rPr i="1"/>
              <a:t>head_while(x, is.character)</a:t>
            </a:r>
          </a:p>
        </p:txBody>
      </p:sp>
      <p:grpSp>
        <p:nvGrpSpPr>
          <p:cNvPr id="2087" name="Group"/>
          <p:cNvGrpSpPr/>
          <p:nvPr/>
        </p:nvGrpSpPr>
        <p:grpSpPr>
          <a:xfrm>
            <a:off x="4798935" y="3683024"/>
            <a:ext cx="1254459" cy="770651"/>
            <a:chOff x="0" y="0"/>
            <a:chExt cx="1254457" cy="770650"/>
          </a:xfrm>
        </p:grpSpPr>
        <p:grpSp>
          <p:nvGrpSpPr>
            <p:cNvPr id="2080" name="Group"/>
            <p:cNvGrpSpPr/>
            <p:nvPr/>
          </p:nvGrpSpPr>
          <p:grpSpPr>
            <a:xfrm>
              <a:off x="0" y="0"/>
              <a:ext cx="771858" cy="770651"/>
              <a:chOff x="0" y="0"/>
              <a:chExt cx="771857" cy="770650"/>
            </a:xfrm>
          </p:grpSpPr>
          <p:sp>
            <p:nvSpPr>
              <p:cNvPr id="2070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2073" name="Group"/>
              <p:cNvGrpSpPr/>
              <p:nvPr/>
            </p:nvGrpSpPr>
            <p:grpSpPr>
              <a:xfrm>
                <a:off x="269" y="20593"/>
                <a:ext cx="241301" cy="139701"/>
                <a:chOff x="0" y="12700"/>
                <a:chExt cx="241300" cy="139700"/>
              </a:xfrm>
            </p:grpSpPr>
            <p:sp>
              <p:nvSpPr>
                <p:cNvPr id="2071" name="NULL"/>
                <p:cNvSpPr txBox="1"/>
                <p:nvPr/>
              </p:nvSpPr>
              <p:spPr>
                <a:xfrm>
                  <a:off x="114300" y="19049"/>
                  <a:ext cx="127000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400"/>
                  </a:lvl1pPr>
                </a:lstStyle>
                <a:p>
                  <a:pPr/>
                  <a:r>
                    <a:t>NULL</a:t>
                  </a:r>
                </a:p>
              </p:txBody>
            </p:sp>
            <p:sp>
              <p:nvSpPr>
                <p:cNvPr id="2072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2076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074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075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2079" name="Group"/>
              <p:cNvGrpSpPr/>
              <p:nvPr/>
            </p:nvGrpSpPr>
            <p:grpSpPr>
              <a:xfrm>
                <a:off x="269" y="276106"/>
                <a:ext cx="241301" cy="139701"/>
                <a:chOff x="0" y="12700"/>
                <a:chExt cx="241300" cy="139700"/>
              </a:xfrm>
            </p:grpSpPr>
            <p:sp>
              <p:nvSpPr>
                <p:cNvPr id="2077" name="NULL"/>
                <p:cNvSpPr txBox="1"/>
                <p:nvPr/>
              </p:nvSpPr>
              <p:spPr>
                <a:xfrm>
                  <a:off x="114300" y="19049"/>
                  <a:ext cx="127000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400"/>
                  </a:lvl1pPr>
                </a:lstStyle>
                <a:p>
                  <a:pPr/>
                  <a:r>
                    <a:t>NULL</a:t>
                  </a:r>
                </a:p>
              </p:txBody>
            </p:sp>
            <p:sp>
              <p:nvSpPr>
                <p:cNvPr id="2078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2081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2086" name="Group"/>
            <p:cNvGrpSpPr/>
            <p:nvPr/>
          </p:nvGrpSpPr>
          <p:grpSpPr>
            <a:xfrm>
              <a:off x="482600" y="0"/>
              <a:ext cx="771858" cy="642894"/>
              <a:chOff x="0" y="0"/>
              <a:chExt cx="771857" cy="642893"/>
            </a:xfrm>
          </p:grpSpPr>
          <p:sp>
            <p:nvSpPr>
              <p:cNvPr id="2082" name="Rounded Rectangle"/>
              <p:cNvSpPr/>
              <p:nvPr/>
            </p:nvSpPr>
            <p:spPr>
              <a:xfrm>
                <a:off x="0" y="0"/>
                <a:ext cx="279939" cy="182401"/>
              </a:xfrm>
              <a:prstGeom prst="roundRect">
                <a:avLst>
                  <a:gd name="adj" fmla="val 38507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2085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083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084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</p:grpSp>
      </p:grpSp>
      <p:sp>
        <p:nvSpPr>
          <p:cNvPr id="2088" name="WORK WITH LISTS"/>
          <p:cNvSpPr txBox="1"/>
          <p:nvPr/>
        </p:nvSpPr>
        <p:spPr>
          <a:xfrm>
            <a:off x="4796404" y="5251325"/>
            <a:ext cx="124358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WORK WITH LISTS</a:t>
            </a:r>
          </a:p>
        </p:txBody>
      </p:sp>
      <p:sp>
        <p:nvSpPr>
          <p:cNvPr id="2089" name="array_tree(array, margin = NULL) Turn array into list. Also array_branch. array_tree(x, margin = 3)…"/>
          <p:cNvSpPr txBox="1"/>
          <p:nvPr/>
        </p:nvSpPr>
        <p:spPr>
          <a:xfrm>
            <a:off x="5775638" y="5482884"/>
            <a:ext cx="1676401" cy="2177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array_tree</a:t>
            </a:r>
            <a:r>
              <a:t>(array, margin = NULL) Turn array into list. Also </a:t>
            </a:r>
            <a:r>
              <a:rPr b="1"/>
              <a:t>array_branch</a:t>
            </a:r>
            <a:r>
              <a:t>. </a:t>
            </a:r>
            <a:r>
              <a:rPr i="1"/>
              <a:t>array_tree(x, margin = 3)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cross2</a:t>
            </a:r>
            <a:r>
              <a:t>(.x, .y, .filter = NULL) All combinations of .x and .y. Also </a:t>
            </a:r>
            <a:r>
              <a:rPr b="1"/>
              <a:t>cross</a:t>
            </a:r>
            <a:r>
              <a:t>, </a:t>
            </a:r>
            <a:r>
              <a:rPr b="1"/>
              <a:t>cross3</a:t>
            </a:r>
            <a:r>
              <a:t>, </a:t>
            </a:r>
            <a:r>
              <a:rPr b="1"/>
              <a:t>cross_df</a:t>
            </a:r>
            <a:r>
              <a:t>. </a:t>
            </a:r>
            <a:r>
              <a:rPr i="1"/>
              <a:t>cross2(1:3, 4:6)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set_names</a:t>
            </a:r>
            <a:r>
              <a:t>(x, nm = x) Set the names of a vector/list directly or with a function. </a:t>
            </a:r>
            <a:r>
              <a:rPr i="1"/>
              <a:t>set_names(x, c("p", "q", "r"))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set_names(x, tolower)</a:t>
            </a:r>
          </a:p>
        </p:txBody>
      </p:sp>
      <p:grpSp>
        <p:nvGrpSpPr>
          <p:cNvPr id="2106" name="Group"/>
          <p:cNvGrpSpPr/>
          <p:nvPr/>
        </p:nvGrpSpPr>
        <p:grpSpPr>
          <a:xfrm>
            <a:off x="4821804" y="5527655"/>
            <a:ext cx="827431" cy="810261"/>
            <a:chOff x="25400" y="0"/>
            <a:chExt cx="827430" cy="810260"/>
          </a:xfrm>
        </p:grpSpPr>
        <p:grpSp>
          <p:nvGrpSpPr>
            <p:cNvPr id="2100" name="Group"/>
            <p:cNvGrpSpPr/>
            <p:nvPr/>
          </p:nvGrpSpPr>
          <p:grpSpPr>
            <a:xfrm>
              <a:off x="560191" y="0"/>
              <a:ext cx="292640" cy="411001"/>
              <a:chOff x="0" y="0"/>
              <a:chExt cx="292638" cy="411000"/>
            </a:xfrm>
          </p:grpSpPr>
          <p:sp>
            <p:nvSpPr>
              <p:cNvPr id="2090" name="Rounded Rectangle"/>
              <p:cNvSpPr/>
              <p:nvPr/>
            </p:nvSpPr>
            <p:spPr>
              <a:xfrm>
                <a:off x="0" y="0"/>
                <a:ext cx="292639" cy="411001"/>
              </a:xfrm>
              <a:prstGeom prst="roundRect">
                <a:avLst>
                  <a:gd name="adj" fmla="val 19662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91" name="Square"/>
              <p:cNvSpPr/>
              <p:nvPr/>
            </p:nvSpPr>
            <p:spPr>
              <a:xfrm>
                <a:off x="63769" y="167778"/>
                <a:ext cx="76201" cy="76201"/>
              </a:xfrm>
              <a:prstGeom prst="rect">
                <a:avLst/>
              </a:prstGeom>
              <a:solidFill>
                <a:schemeClr val="accent3">
                  <a:hueOff val="-48331"/>
                  <a:satOff val="1035"/>
                  <a:lumOff val="-1378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92" name="Square"/>
              <p:cNvSpPr/>
              <p:nvPr/>
            </p:nvSpPr>
            <p:spPr>
              <a:xfrm>
                <a:off x="155868" y="167021"/>
                <a:ext cx="76201" cy="76201"/>
              </a:xfrm>
              <a:prstGeom prst="rect">
                <a:avLst/>
              </a:prstGeom>
              <a:solidFill>
                <a:schemeClr val="accent3">
                  <a:hueOff val="-48331"/>
                  <a:satOff val="1035"/>
                  <a:lumOff val="-1378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93" name="Square"/>
              <p:cNvSpPr/>
              <p:nvPr/>
            </p:nvSpPr>
            <p:spPr>
              <a:xfrm>
                <a:off x="63769" y="295535"/>
                <a:ext cx="76201" cy="76201"/>
              </a:xfrm>
              <a:prstGeom prst="rect">
                <a:avLst/>
              </a:prstGeom>
              <a:solidFill>
                <a:schemeClr val="accent3">
                  <a:hueOff val="-145836"/>
                  <a:satOff val="-20311"/>
                  <a:lumOff val="-243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94" name="Square"/>
              <p:cNvSpPr/>
              <p:nvPr/>
            </p:nvSpPr>
            <p:spPr>
              <a:xfrm>
                <a:off x="63769" y="40400"/>
                <a:ext cx="76201" cy="7620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95" name="Square"/>
              <p:cNvSpPr/>
              <p:nvPr/>
            </p:nvSpPr>
            <p:spPr>
              <a:xfrm>
                <a:off x="155868" y="39644"/>
                <a:ext cx="76201" cy="7620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96" name="Square"/>
              <p:cNvSpPr/>
              <p:nvPr/>
            </p:nvSpPr>
            <p:spPr>
              <a:xfrm>
                <a:off x="155868" y="295535"/>
                <a:ext cx="76201" cy="76201"/>
              </a:xfrm>
              <a:prstGeom prst="rect">
                <a:avLst/>
              </a:prstGeom>
              <a:solidFill>
                <a:schemeClr val="accent3">
                  <a:hueOff val="-145836"/>
                  <a:satOff val="-20311"/>
                  <a:lumOff val="-243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97" name="Rounded Rectangle"/>
              <p:cNvSpPr/>
              <p:nvPr/>
            </p:nvSpPr>
            <p:spPr>
              <a:xfrm>
                <a:off x="20784" y="222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98" name="Rounded Rectangle"/>
              <p:cNvSpPr/>
              <p:nvPr/>
            </p:nvSpPr>
            <p:spPr>
              <a:xfrm>
                <a:off x="20784" y="1492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99" name="Rounded Rectangle"/>
              <p:cNvSpPr/>
              <p:nvPr/>
            </p:nvSpPr>
            <p:spPr>
              <a:xfrm>
                <a:off x="20784" y="2762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2104" name="Group"/>
            <p:cNvGrpSpPr/>
            <p:nvPr/>
          </p:nvGrpSpPr>
          <p:grpSpPr>
            <a:xfrm>
              <a:off x="25400" y="70485"/>
              <a:ext cx="768414" cy="739776"/>
              <a:chOff x="25400" y="25400"/>
              <a:chExt cx="768413" cy="739775"/>
            </a:xfrm>
          </p:grpSpPr>
          <p:graphicFrame>
            <p:nvGraphicFramePr>
              <p:cNvPr id="2101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102" name="Table"/>
              <p:cNvGraphicFramePr/>
              <p:nvPr/>
            </p:nvGraphicFramePr>
            <p:xfrm>
              <a:off x="81366" y="889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103" name="Table"/>
              <p:cNvGraphicFramePr/>
              <p:nvPr/>
            </p:nvGraphicFramePr>
            <p:xfrm>
              <a:off x="142875" y="155575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>
                            <a:hueOff val="-145836"/>
                            <a:satOff val="-20311"/>
                            <a:lumOff val="-24375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>
                            <a:hueOff val="-145836"/>
                            <a:satOff val="-20311"/>
                            <a:lumOff val="-2437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2105" name="Line"/>
            <p:cNvSpPr/>
            <p:nvPr/>
          </p:nvSpPr>
          <p:spPr>
            <a:xfrm>
              <a:off x="389907" y="192722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130" name="Group"/>
          <p:cNvGrpSpPr/>
          <p:nvPr/>
        </p:nvGrpSpPr>
        <p:grpSpPr>
          <a:xfrm>
            <a:off x="4796404" y="6931428"/>
            <a:ext cx="1254459" cy="901821"/>
            <a:chOff x="0" y="0"/>
            <a:chExt cx="1254457" cy="901819"/>
          </a:xfrm>
        </p:grpSpPr>
        <p:grpSp>
          <p:nvGrpSpPr>
            <p:cNvPr id="2117" name="Group"/>
            <p:cNvGrpSpPr/>
            <p:nvPr/>
          </p:nvGrpSpPr>
          <p:grpSpPr>
            <a:xfrm>
              <a:off x="482600" y="0"/>
              <a:ext cx="771858" cy="898407"/>
              <a:chOff x="0" y="0"/>
              <a:chExt cx="771857" cy="898406"/>
            </a:xfrm>
          </p:grpSpPr>
          <p:sp>
            <p:nvSpPr>
              <p:cNvPr id="2107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2110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108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109" name="p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p</a:t>
                  </a:r>
                </a:p>
              </p:txBody>
            </p:sp>
          </p:grpSp>
          <p:grpSp>
            <p:nvGrpSpPr>
              <p:cNvPr id="2113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111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112" name="q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q</a:t>
                  </a:r>
                </a:p>
              </p:txBody>
            </p:sp>
          </p:grpSp>
          <p:grpSp>
            <p:nvGrpSpPr>
              <p:cNvPr id="2116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114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115" name="r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r</a:t>
                  </a:r>
                </a:p>
              </p:txBody>
            </p:sp>
          </p:grpSp>
        </p:grpSp>
        <p:grpSp>
          <p:nvGrpSpPr>
            <p:cNvPr id="2128" name="Group"/>
            <p:cNvGrpSpPr/>
            <p:nvPr/>
          </p:nvGrpSpPr>
          <p:grpSpPr>
            <a:xfrm>
              <a:off x="0" y="3412"/>
              <a:ext cx="771858" cy="898408"/>
              <a:chOff x="0" y="0"/>
              <a:chExt cx="771857" cy="898406"/>
            </a:xfrm>
          </p:grpSpPr>
          <p:sp>
            <p:nvSpPr>
              <p:cNvPr id="2118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2121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119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120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2124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122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123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2127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125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126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2129" name="Line"/>
            <p:cNvSpPr/>
            <p:nvPr/>
          </p:nvSpPr>
          <p:spPr>
            <a:xfrm>
              <a:off x="311466" y="94613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149" name="Group"/>
          <p:cNvGrpSpPr/>
          <p:nvPr/>
        </p:nvGrpSpPr>
        <p:grpSpPr>
          <a:xfrm>
            <a:off x="4821804" y="6221766"/>
            <a:ext cx="883029" cy="647701"/>
            <a:chOff x="25400" y="0"/>
            <a:chExt cx="883027" cy="647700"/>
          </a:xfrm>
        </p:grpSpPr>
        <p:sp>
          <p:nvSpPr>
            <p:cNvPr id="2131" name="Line"/>
            <p:cNvSpPr/>
            <p:nvPr/>
          </p:nvSpPr>
          <p:spPr>
            <a:xfrm>
              <a:off x="400836" y="99302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2145" name="Group"/>
            <p:cNvGrpSpPr/>
            <p:nvPr/>
          </p:nvGrpSpPr>
          <p:grpSpPr>
            <a:xfrm>
              <a:off x="560191" y="9337"/>
              <a:ext cx="292640" cy="550701"/>
              <a:chOff x="0" y="0"/>
              <a:chExt cx="292638" cy="550700"/>
            </a:xfrm>
          </p:grpSpPr>
          <p:sp>
            <p:nvSpPr>
              <p:cNvPr id="2132" name="Rounded Rectangle"/>
              <p:cNvSpPr/>
              <p:nvPr/>
            </p:nvSpPr>
            <p:spPr>
              <a:xfrm>
                <a:off x="0" y="0"/>
                <a:ext cx="292639" cy="550701"/>
              </a:xfrm>
              <a:prstGeom prst="roundRect">
                <a:avLst>
                  <a:gd name="adj" fmla="val 19662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33" name="Square"/>
              <p:cNvSpPr/>
              <p:nvPr/>
            </p:nvSpPr>
            <p:spPr>
              <a:xfrm>
                <a:off x="63769" y="180478"/>
                <a:ext cx="76201" cy="7620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34" name="Square"/>
              <p:cNvSpPr/>
              <p:nvPr/>
            </p:nvSpPr>
            <p:spPr>
              <a:xfrm>
                <a:off x="155868" y="179721"/>
                <a:ext cx="76201" cy="762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35" name="Square"/>
              <p:cNvSpPr/>
              <p:nvPr/>
            </p:nvSpPr>
            <p:spPr>
              <a:xfrm>
                <a:off x="63769" y="308235"/>
                <a:ext cx="76201" cy="76201"/>
              </a:xfrm>
              <a:prstGeom prst="rect">
                <a:avLst/>
              </a:prstGeom>
              <a:solidFill>
                <a:schemeClr val="accent3">
                  <a:hueOff val="-145836"/>
                  <a:satOff val="-20311"/>
                  <a:lumOff val="-243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36" name="Square"/>
              <p:cNvSpPr/>
              <p:nvPr/>
            </p:nvSpPr>
            <p:spPr>
              <a:xfrm>
                <a:off x="63769" y="53100"/>
                <a:ext cx="76201" cy="7620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37" name="Square"/>
              <p:cNvSpPr/>
              <p:nvPr/>
            </p:nvSpPr>
            <p:spPr>
              <a:xfrm>
                <a:off x="155868" y="52344"/>
                <a:ext cx="76201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38" name="Square"/>
              <p:cNvSpPr/>
              <p:nvPr/>
            </p:nvSpPr>
            <p:spPr>
              <a:xfrm>
                <a:off x="155868" y="308235"/>
                <a:ext cx="76201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39" name="Rounded Rectangle"/>
              <p:cNvSpPr/>
              <p:nvPr/>
            </p:nvSpPr>
            <p:spPr>
              <a:xfrm>
                <a:off x="20784" y="349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40" name="Rounded Rectangle"/>
              <p:cNvSpPr/>
              <p:nvPr/>
            </p:nvSpPr>
            <p:spPr>
              <a:xfrm>
                <a:off x="20784" y="1619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41" name="Rounded Rectangle"/>
              <p:cNvSpPr/>
              <p:nvPr/>
            </p:nvSpPr>
            <p:spPr>
              <a:xfrm>
                <a:off x="20784" y="2889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42" name="Rounded Rectangle"/>
              <p:cNvSpPr/>
              <p:nvPr/>
            </p:nvSpPr>
            <p:spPr>
              <a:xfrm>
                <a:off x="20784" y="4159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43" name="Square"/>
              <p:cNvSpPr/>
              <p:nvPr/>
            </p:nvSpPr>
            <p:spPr>
              <a:xfrm>
                <a:off x="62169" y="426638"/>
                <a:ext cx="76201" cy="76201"/>
              </a:xfrm>
              <a:prstGeom prst="rect">
                <a:avLst/>
              </a:prstGeom>
              <a:solidFill>
                <a:schemeClr val="accent3">
                  <a:hueOff val="-145836"/>
                  <a:satOff val="-20311"/>
                  <a:lumOff val="-243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44" name="Square"/>
              <p:cNvSpPr/>
              <p:nvPr/>
            </p:nvSpPr>
            <p:spPr>
              <a:xfrm>
                <a:off x="154268" y="426638"/>
                <a:ext cx="76201" cy="762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146" name="+"/>
            <p:cNvSpPr txBox="1"/>
            <p:nvPr/>
          </p:nvSpPr>
          <p:spPr>
            <a:xfrm>
              <a:off x="135202" y="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graphicFrame>
          <p:nvGraphicFramePr>
            <p:cNvPr id="2147" name="Table"/>
            <p:cNvGraphicFramePr/>
            <p:nvPr/>
          </p:nvGraphicFramePr>
          <p:xfrm>
            <a:off x="257488" y="38100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2148" name="Table"/>
            <p:cNvGraphicFramePr/>
            <p:nvPr/>
          </p:nvGraphicFramePr>
          <p:xfrm>
            <a:off x="25400" y="38100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</a:tr>
              </a:tbl>
            </a:graphicData>
          </a:graphic>
        </p:graphicFrame>
      </p:grpSp>
      <p:sp>
        <p:nvSpPr>
          <p:cNvPr id="2150" name="RESHAPE LISTS"/>
          <p:cNvSpPr txBox="1"/>
          <p:nvPr/>
        </p:nvSpPr>
        <p:spPr>
          <a:xfrm>
            <a:off x="7835900" y="5822600"/>
            <a:ext cx="106680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RESHAPE LISTS</a:t>
            </a:r>
          </a:p>
        </p:txBody>
      </p:sp>
      <p:sp>
        <p:nvSpPr>
          <p:cNvPr id="2151" name="flatten(.x) Remove a level of indexes from a list. Also flatten_chr, flatten_dbl, flatten_dfc, flatten_dfr, flatten_int, flatten_lgl. flatten(x)…"/>
          <p:cNvSpPr txBox="1"/>
          <p:nvPr/>
        </p:nvSpPr>
        <p:spPr>
          <a:xfrm>
            <a:off x="8766819" y="6066079"/>
            <a:ext cx="1704997" cy="1649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flatten</a:t>
            </a:r>
            <a:r>
              <a:t>(.x) Remove a level of indexes from a list. Also </a:t>
            </a:r>
            <a:r>
              <a:rPr b="1"/>
              <a:t>flatten_chr</a:t>
            </a:r>
            <a:r>
              <a:t>, </a:t>
            </a:r>
            <a:r>
              <a:rPr b="1"/>
              <a:t>flatten_dbl</a:t>
            </a:r>
            <a:r>
              <a:t>, </a:t>
            </a:r>
            <a:r>
              <a:rPr b="1"/>
              <a:t>flatten_dfc</a:t>
            </a:r>
            <a:r>
              <a:t>, </a:t>
            </a:r>
            <a:r>
              <a:rPr b="1"/>
              <a:t>flatten_dfr</a:t>
            </a:r>
            <a:r>
              <a:t>, </a:t>
            </a:r>
            <a:r>
              <a:rPr b="1"/>
              <a:t>flatten_int</a:t>
            </a:r>
            <a:r>
              <a:t>, </a:t>
            </a:r>
            <a:r>
              <a:rPr b="1"/>
              <a:t>flatten_lgl</a:t>
            </a:r>
            <a:r>
              <a:t>. </a:t>
            </a:r>
            <a:r>
              <a:rPr i="1"/>
              <a:t>flatten(x)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transpose</a:t>
            </a:r>
            <a:r>
              <a:t>(.l, .names = NULL) Transposes the index order in a multi-level list. </a:t>
            </a:r>
            <a:r>
              <a:rPr i="1"/>
              <a:t>transpose(x)</a:t>
            </a:r>
          </a:p>
        </p:txBody>
      </p:sp>
      <p:grpSp>
        <p:nvGrpSpPr>
          <p:cNvPr id="2182" name="Group"/>
          <p:cNvGrpSpPr/>
          <p:nvPr/>
        </p:nvGrpSpPr>
        <p:grpSpPr>
          <a:xfrm>
            <a:off x="7850557" y="7104209"/>
            <a:ext cx="852516" cy="545226"/>
            <a:chOff x="0" y="0"/>
            <a:chExt cx="852515" cy="545225"/>
          </a:xfrm>
        </p:grpSpPr>
        <p:sp>
          <p:nvSpPr>
            <p:cNvPr id="2152" name="Rounded Rectangle"/>
            <p:cNvSpPr/>
            <p:nvPr/>
          </p:nvSpPr>
          <p:spPr>
            <a:xfrm>
              <a:off x="0" y="4316"/>
              <a:ext cx="356139" cy="540910"/>
            </a:xfrm>
            <a:prstGeom prst="roundRect">
              <a:avLst>
                <a:gd name="adj" fmla="val 125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53" name="a"/>
            <p:cNvSpPr txBox="1"/>
            <p:nvPr/>
          </p:nvSpPr>
          <p:spPr>
            <a:xfrm>
              <a:off x="12969" y="129418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154" name="b"/>
            <p:cNvSpPr txBox="1"/>
            <p:nvPr/>
          </p:nvSpPr>
          <p:spPr>
            <a:xfrm>
              <a:off x="12969" y="257175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155" name="c"/>
            <p:cNvSpPr txBox="1"/>
            <p:nvPr/>
          </p:nvSpPr>
          <p:spPr>
            <a:xfrm>
              <a:off x="12969" y="372231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c</a:t>
              </a:r>
            </a:p>
          </p:txBody>
        </p:sp>
        <p:grpSp>
          <p:nvGrpSpPr>
            <p:cNvPr id="2158" name="Group"/>
            <p:cNvGrpSpPr/>
            <p:nvPr/>
          </p:nvGrpSpPr>
          <p:grpSpPr>
            <a:xfrm>
              <a:off x="127269" y="288546"/>
              <a:ext cx="168300" cy="76958"/>
              <a:chOff x="0" y="0"/>
              <a:chExt cx="168299" cy="76956"/>
            </a:xfrm>
          </p:grpSpPr>
          <p:sp>
            <p:nvSpPr>
              <p:cNvPr id="2156" name="Square"/>
              <p:cNvSpPr/>
              <p:nvPr/>
            </p:nvSpPr>
            <p:spPr>
              <a:xfrm>
                <a:off x="0" y="756"/>
                <a:ext cx="76200" cy="76201"/>
              </a:xfrm>
              <a:prstGeom prst="rect">
                <a:avLst/>
              </a:prstGeom>
              <a:solidFill>
                <a:schemeClr val="accent3">
                  <a:hueOff val="-145836"/>
                  <a:satOff val="-20311"/>
                  <a:lumOff val="-243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57" name="Square"/>
              <p:cNvSpPr/>
              <p:nvPr/>
            </p:nvSpPr>
            <p:spPr>
              <a:xfrm>
                <a:off x="92099" y="0"/>
                <a:ext cx="76201" cy="76200"/>
              </a:xfrm>
              <a:prstGeom prst="rect">
                <a:avLst/>
              </a:prstGeom>
              <a:solidFill>
                <a:schemeClr val="accent3">
                  <a:hueOff val="-145836"/>
                  <a:satOff val="-20311"/>
                  <a:lumOff val="-243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159" name="Square"/>
            <p:cNvSpPr/>
            <p:nvPr/>
          </p:nvSpPr>
          <p:spPr>
            <a:xfrm>
              <a:off x="127269" y="417059"/>
              <a:ext cx="76201" cy="76201"/>
            </a:xfrm>
            <a:prstGeom prst="rect">
              <a:avLst/>
            </a:prstGeom>
            <a:solidFill>
              <a:schemeClr val="accent3">
                <a:hueOff val="-48331"/>
                <a:satOff val="1035"/>
                <a:lumOff val="-1378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60" name="Square"/>
            <p:cNvSpPr/>
            <p:nvPr/>
          </p:nvSpPr>
          <p:spPr>
            <a:xfrm>
              <a:off x="127269" y="161925"/>
              <a:ext cx="76201" cy="7620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61" name="Square"/>
            <p:cNvSpPr/>
            <p:nvPr/>
          </p:nvSpPr>
          <p:spPr>
            <a:xfrm>
              <a:off x="219368" y="161168"/>
              <a:ext cx="76201" cy="7620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62" name="x"/>
            <p:cNvSpPr txBox="1"/>
            <p:nvPr/>
          </p:nvSpPr>
          <p:spPr>
            <a:xfrm>
              <a:off x="93919" y="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163" name="y"/>
            <p:cNvSpPr txBox="1"/>
            <p:nvPr/>
          </p:nvSpPr>
          <p:spPr>
            <a:xfrm>
              <a:off x="186018" y="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y</a:t>
              </a:r>
            </a:p>
          </p:txBody>
        </p:sp>
        <p:sp>
          <p:nvSpPr>
            <p:cNvPr id="2164" name="Rounded Rectangle"/>
            <p:cNvSpPr/>
            <p:nvPr/>
          </p:nvSpPr>
          <p:spPr>
            <a:xfrm>
              <a:off x="20649" y="145293"/>
              <a:ext cx="318039" cy="107951"/>
            </a:xfrm>
            <a:prstGeom prst="roundRect">
              <a:avLst>
                <a:gd name="adj" fmla="val 3823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65" name="Rounded Rectangle"/>
            <p:cNvSpPr/>
            <p:nvPr/>
          </p:nvSpPr>
          <p:spPr>
            <a:xfrm>
              <a:off x="17450" y="273050"/>
              <a:ext cx="318039" cy="107950"/>
            </a:xfrm>
            <a:prstGeom prst="roundRect">
              <a:avLst>
                <a:gd name="adj" fmla="val 3823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66" name="Rounded Rectangle"/>
            <p:cNvSpPr/>
            <p:nvPr/>
          </p:nvSpPr>
          <p:spPr>
            <a:xfrm>
              <a:off x="17450" y="400806"/>
              <a:ext cx="318039" cy="107951"/>
            </a:xfrm>
            <a:prstGeom prst="roundRect">
              <a:avLst>
                <a:gd name="adj" fmla="val 3823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67" name="Line"/>
            <p:cNvSpPr/>
            <p:nvPr/>
          </p:nvSpPr>
          <p:spPr>
            <a:xfrm>
              <a:off x="379717" y="199268"/>
              <a:ext cx="888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2181" name="Group"/>
            <p:cNvGrpSpPr/>
            <p:nvPr/>
          </p:nvGrpSpPr>
          <p:grpSpPr>
            <a:xfrm>
              <a:off x="483676" y="4316"/>
              <a:ext cx="368840" cy="540910"/>
              <a:chOff x="0" y="0"/>
              <a:chExt cx="368838" cy="540908"/>
            </a:xfrm>
          </p:grpSpPr>
          <p:sp>
            <p:nvSpPr>
              <p:cNvPr id="2168" name="Square"/>
              <p:cNvSpPr/>
              <p:nvPr/>
            </p:nvSpPr>
            <p:spPr>
              <a:xfrm flipH="1" rot="16200000">
                <a:off x="125435" y="408044"/>
                <a:ext cx="76201" cy="76201"/>
              </a:xfrm>
              <a:prstGeom prst="rect">
                <a:avLst/>
              </a:prstGeom>
              <a:solidFill>
                <a:schemeClr val="accent3">
                  <a:hueOff val="-48331"/>
                  <a:satOff val="1035"/>
                  <a:lumOff val="-1378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69" name="Rounded Rectangle"/>
              <p:cNvSpPr/>
              <p:nvPr/>
            </p:nvSpPr>
            <p:spPr>
              <a:xfrm>
                <a:off x="0" y="0"/>
                <a:ext cx="368839" cy="540909"/>
              </a:xfrm>
              <a:prstGeom prst="roundRect">
                <a:avLst>
                  <a:gd name="adj" fmla="val 12156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70" name="a"/>
              <p:cNvSpPr txBox="1"/>
              <p:nvPr/>
            </p:nvSpPr>
            <p:spPr>
              <a:xfrm>
                <a:off x="269" y="12510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171" name="b"/>
              <p:cNvSpPr txBox="1"/>
              <p:nvPr/>
            </p:nvSpPr>
            <p:spPr>
              <a:xfrm>
                <a:off x="269" y="252858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172" name="c"/>
              <p:cNvSpPr txBox="1"/>
              <p:nvPr/>
            </p:nvSpPr>
            <p:spPr>
              <a:xfrm>
                <a:off x="269" y="367914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2173" name="x"/>
              <p:cNvSpPr txBox="1"/>
              <p:nvPr/>
            </p:nvSpPr>
            <p:spPr>
              <a:xfrm>
                <a:off x="93919" y="838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2174" name="y"/>
              <p:cNvSpPr txBox="1"/>
              <p:nvPr/>
            </p:nvSpPr>
            <p:spPr>
              <a:xfrm>
                <a:off x="224118" y="838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y</a:t>
                </a:r>
              </a:p>
            </p:txBody>
          </p:sp>
          <p:sp>
            <p:nvSpPr>
              <p:cNvPr id="2175" name="Square"/>
              <p:cNvSpPr/>
              <p:nvPr/>
            </p:nvSpPr>
            <p:spPr>
              <a:xfrm flipH="1" rot="16200000">
                <a:off x="253570" y="160346"/>
                <a:ext cx="76201" cy="7620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76" name="Square"/>
              <p:cNvSpPr/>
              <p:nvPr/>
            </p:nvSpPr>
            <p:spPr>
              <a:xfrm flipH="1" rot="16200000">
                <a:off x="252814" y="277845"/>
                <a:ext cx="76201" cy="76201"/>
              </a:xfrm>
              <a:prstGeom prst="rect">
                <a:avLst/>
              </a:prstGeom>
              <a:solidFill>
                <a:schemeClr val="accent3">
                  <a:hueOff val="-145836"/>
                  <a:satOff val="-20311"/>
                  <a:lumOff val="-243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77" name="Square"/>
              <p:cNvSpPr/>
              <p:nvPr/>
            </p:nvSpPr>
            <p:spPr>
              <a:xfrm flipH="1" rot="16200000">
                <a:off x="126192" y="160346"/>
                <a:ext cx="76201" cy="7620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78" name="Square"/>
              <p:cNvSpPr/>
              <p:nvPr/>
            </p:nvSpPr>
            <p:spPr>
              <a:xfrm flipH="1" rot="16200000">
                <a:off x="125435" y="277845"/>
                <a:ext cx="76201" cy="76201"/>
              </a:xfrm>
              <a:prstGeom prst="rect">
                <a:avLst/>
              </a:prstGeom>
              <a:solidFill>
                <a:schemeClr val="accent3">
                  <a:hueOff val="-145836"/>
                  <a:satOff val="-20311"/>
                  <a:lumOff val="-243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79" name="Rounded Rectangle"/>
              <p:cNvSpPr/>
              <p:nvPr/>
            </p:nvSpPr>
            <p:spPr>
              <a:xfrm flipH="1" rot="16200000">
                <a:off x="-78034" y="215920"/>
                <a:ext cx="4831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80" name="Rounded Rectangle"/>
              <p:cNvSpPr/>
              <p:nvPr/>
            </p:nvSpPr>
            <p:spPr>
              <a:xfrm flipH="1" rot="16200000">
                <a:off x="49723" y="215920"/>
                <a:ext cx="4831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2204" name="Group"/>
          <p:cNvGrpSpPr/>
          <p:nvPr/>
        </p:nvGrpSpPr>
        <p:grpSpPr>
          <a:xfrm>
            <a:off x="7850557" y="6104179"/>
            <a:ext cx="749084" cy="639248"/>
            <a:chOff x="0" y="0"/>
            <a:chExt cx="749082" cy="639246"/>
          </a:xfrm>
        </p:grpSpPr>
        <p:sp>
          <p:nvSpPr>
            <p:cNvPr id="2183" name="Rounded Rectangle"/>
            <p:cNvSpPr/>
            <p:nvPr/>
          </p:nvSpPr>
          <p:spPr>
            <a:xfrm>
              <a:off x="0" y="0"/>
              <a:ext cx="406939" cy="436401"/>
            </a:xfrm>
            <a:prstGeom prst="roundRect">
              <a:avLst>
                <a:gd name="adj" fmla="val 1726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84" name="a"/>
            <p:cNvSpPr txBox="1"/>
            <p:nvPr/>
          </p:nvSpPr>
          <p:spPr>
            <a:xfrm>
              <a:off x="269" y="20593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185" name="b"/>
            <p:cNvSpPr txBox="1"/>
            <p:nvPr/>
          </p:nvSpPr>
          <p:spPr>
            <a:xfrm>
              <a:off x="269" y="14835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186" name="c"/>
            <p:cNvSpPr txBox="1"/>
            <p:nvPr/>
          </p:nvSpPr>
          <p:spPr>
            <a:xfrm>
              <a:off x="269" y="276106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187" name="Line"/>
            <p:cNvSpPr/>
            <p:nvPr/>
          </p:nvSpPr>
          <p:spPr>
            <a:xfrm>
              <a:off x="4384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2190" name="Group"/>
            <p:cNvGrpSpPr/>
            <p:nvPr/>
          </p:nvGrpSpPr>
          <p:grpSpPr>
            <a:xfrm>
              <a:off x="114569" y="179722"/>
              <a:ext cx="168300" cy="76957"/>
              <a:chOff x="0" y="0"/>
              <a:chExt cx="168299" cy="76956"/>
            </a:xfrm>
          </p:grpSpPr>
          <p:sp>
            <p:nvSpPr>
              <p:cNvPr id="2188" name="Square"/>
              <p:cNvSpPr/>
              <p:nvPr/>
            </p:nvSpPr>
            <p:spPr>
              <a:xfrm>
                <a:off x="0" y="756"/>
                <a:ext cx="76200" cy="76201"/>
              </a:xfrm>
              <a:prstGeom prst="rect">
                <a:avLst/>
              </a:prstGeom>
              <a:solidFill>
                <a:schemeClr val="accent3">
                  <a:hueOff val="-145836"/>
                  <a:satOff val="-20311"/>
                  <a:lumOff val="-243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89" name="Square"/>
              <p:cNvSpPr/>
              <p:nvPr/>
            </p:nvSpPr>
            <p:spPr>
              <a:xfrm>
                <a:off x="92099" y="0"/>
                <a:ext cx="76201" cy="76200"/>
              </a:xfrm>
              <a:prstGeom prst="rect">
                <a:avLst/>
              </a:prstGeom>
              <a:solidFill>
                <a:schemeClr val="accent3">
                  <a:hueOff val="-145836"/>
                  <a:satOff val="-20311"/>
                  <a:lumOff val="-243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191" name="Square"/>
            <p:cNvSpPr/>
            <p:nvPr/>
          </p:nvSpPr>
          <p:spPr>
            <a:xfrm>
              <a:off x="114569" y="308235"/>
              <a:ext cx="76201" cy="76201"/>
            </a:xfrm>
            <a:prstGeom prst="rect">
              <a:avLst/>
            </a:prstGeom>
            <a:solidFill>
              <a:schemeClr val="accent3">
                <a:hueOff val="-48331"/>
                <a:satOff val="1035"/>
                <a:lumOff val="-1378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2195" name="Group"/>
            <p:cNvGrpSpPr/>
            <p:nvPr/>
          </p:nvGrpSpPr>
          <p:grpSpPr>
            <a:xfrm>
              <a:off x="114569" y="52343"/>
              <a:ext cx="260399" cy="76958"/>
              <a:chOff x="0" y="0"/>
              <a:chExt cx="260398" cy="76956"/>
            </a:xfrm>
          </p:grpSpPr>
          <p:sp>
            <p:nvSpPr>
              <p:cNvPr id="2192" name="Square"/>
              <p:cNvSpPr/>
              <p:nvPr/>
            </p:nvSpPr>
            <p:spPr>
              <a:xfrm>
                <a:off x="0" y="756"/>
                <a:ext cx="76200" cy="7620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93" name="Square"/>
              <p:cNvSpPr/>
              <p:nvPr/>
            </p:nvSpPr>
            <p:spPr>
              <a:xfrm>
                <a:off x="92099" y="0"/>
                <a:ext cx="76201" cy="76200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94" name="Square"/>
              <p:cNvSpPr/>
              <p:nvPr/>
            </p:nvSpPr>
            <p:spPr>
              <a:xfrm>
                <a:off x="184198" y="0"/>
                <a:ext cx="76201" cy="76200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196" name="Rounded Rectangle"/>
            <p:cNvSpPr/>
            <p:nvPr/>
          </p:nvSpPr>
          <p:spPr>
            <a:xfrm>
              <a:off x="596900" y="0"/>
              <a:ext cx="152183" cy="639247"/>
            </a:xfrm>
            <a:prstGeom prst="roundRect">
              <a:avLst>
                <a:gd name="adj" fmla="val 3666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2203" name="Group"/>
            <p:cNvGrpSpPr/>
            <p:nvPr/>
          </p:nvGrpSpPr>
          <p:grpSpPr>
            <a:xfrm>
              <a:off x="634891" y="52343"/>
              <a:ext cx="76201" cy="534560"/>
              <a:chOff x="0" y="0"/>
              <a:chExt cx="76200" cy="534558"/>
            </a:xfrm>
          </p:grpSpPr>
          <p:sp>
            <p:nvSpPr>
              <p:cNvPr id="2197" name="Square"/>
              <p:cNvSpPr/>
              <p:nvPr/>
            </p:nvSpPr>
            <p:spPr>
              <a:xfrm rot="16200000">
                <a:off x="0" y="366748"/>
                <a:ext cx="76200" cy="76201"/>
              </a:xfrm>
              <a:prstGeom prst="rect">
                <a:avLst/>
              </a:prstGeom>
              <a:solidFill>
                <a:schemeClr val="accent3">
                  <a:hueOff val="-145836"/>
                  <a:satOff val="-20311"/>
                  <a:lumOff val="-243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98" name="Square"/>
              <p:cNvSpPr/>
              <p:nvPr/>
            </p:nvSpPr>
            <p:spPr>
              <a:xfrm rot="16200000">
                <a:off x="0" y="275015"/>
                <a:ext cx="76200" cy="76201"/>
              </a:xfrm>
              <a:prstGeom prst="rect">
                <a:avLst/>
              </a:prstGeom>
              <a:solidFill>
                <a:schemeClr val="accent3">
                  <a:hueOff val="-145836"/>
                  <a:satOff val="-20311"/>
                  <a:lumOff val="-243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99" name="Square"/>
              <p:cNvSpPr/>
              <p:nvPr/>
            </p:nvSpPr>
            <p:spPr>
              <a:xfrm>
                <a:off x="0" y="458358"/>
                <a:ext cx="76200" cy="76201"/>
              </a:xfrm>
              <a:prstGeom prst="rect">
                <a:avLst/>
              </a:prstGeom>
              <a:solidFill>
                <a:schemeClr val="accent3">
                  <a:hueOff val="-48331"/>
                  <a:satOff val="1035"/>
                  <a:lumOff val="-1378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00" name="Square"/>
              <p:cNvSpPr/>
              <p:nvPr/>
            </p:nvSpPr>
            <p:spPr>
              <a:xfrm rot="16200000">
                <a:off x="0" y="183343"/>
                <a:ext cx="76200" cy="7620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01" name="Square"/>
              <p:cNvSpPr/>
              <p:nvPr/>
            </p:nvSpPr>
            <p:spPr>
              <a:xfrm rot="16200000">
                <a:off x="0" y="91671"/>
                <a:ext cx="76200" cy="7620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02" name="Square"/>
              <p:cNvSpPr/>
              <p:nvPr/>
            </p:nvSpPr>
            <p:spPr>
              <a:xfrm rot="16200000">
                <a:off x="0" y="0"/>
                <a:ext cx="76200" cy="76200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sp>
        <p:nvSpPr>
          <p:cNvPr id="2205" name="JOIN (TO) LISTS"/>
          <p:cNvSpPr txBox="1"/>
          <p:nvPr/>
        </p:nvSpPr>
        <p:spPr>
          <a:xfrm>
            <a:off x="10932342" y="5822600"/>
            <a:ext cx="108981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JOIN (TO) LISTS</a:t>
            </a:r>
          </a:p>
        </p:txBody>
      </p:sp>
      <p:sp>
        <p:nvSpPr>
          <p:cNvPr id="2206" name="append(x, values, after = length(x)) Add to end of list. append(x, list(d = 1))…"/>
          <p:cNvSpPr txBox="1"/>
          <p:nvPr/>
        </p:nvSpPr>
        <p:spPr>
          <a:xfrm>
            <a:off x="11846643" y="6053054"/>
            <a:ext cx="1767222" cy="1751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append</a:t>
            </a:r>
            <a:r>
              <a:t>(</a:t>
            </a:r>
            <a:r>
              <a:rPr sz="1100"/>
              <a:t>x, values, after = length(x)</a:t>
            </a:r>
            <a:r>
              <a:t>) Add to end of list. </a:t>
            </a:r>
            <a:r>
              <a:rPr i="1"/>
              <a:t>append(x, list(d = 1))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prepend</a:t>
            </a:r>
            <a:r>
              <a:t>(x, values, before = 1) Add to start of list. </a:t>
            </a:r>
            <a:r>
              <a:rPr i="1"/>
              <a:t>prepend(x, list(d = 1))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splice</a:t>
            </a:r>
            <a:r>
              <a:t>(…) Combine objects into a list, storing S3 objects as sub-lists. </a:t>
            </a:r>
            <a:r>
              <a:rPr i="1"/>
              <a:t>splice(x, y, "foo")</a:t>
            </a:r>
          </a:p>
        </p:txBody>
      </p:sp>
      <p:grpSp>
        <p:nvGrpSpPr>
          <p:cNvPr id="2223" name="Group"/>
          <p:cNvGrpSpPr/>
          <p:nvPr/>
        </p:nvGrpSpPr>
        <p:grpSpPr>
          <a:xfrm>
            <a:off x="10929222" y="6094524"/>
            <a:ext cx="777247" cy="448747"/>
            <a:chOff x="0" y="0"/>
            <a:chExt cx="777246" cy="448746"/>
          </a:xfrm>
        </p:grpSpPr>
        <p:grpSp>
          <p:nvGrpSpPr>
            <p:cNvPr id="2210" name="Group"/>
            <p:cNvGrpSpPr/>
            <p:nvPr/>
          </p:nvGrpSpPr>
          <p:grpSpPr>
            <a:xfrm>
              <a:off x="0" y="0"/>
              <a:ext cx="152183" cy="245547"/>
              <a:chOff x="0" y="0"/>
              <a:chExt cx="152182" cy="245546"/>
            </a:xfrm>
          </p:grpSpPr>
          <p:sp>
            <p:nvSpPr>
              <p:cNvPr id="2207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08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09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2214" name="Group"/>
            <p:cNvGrpSpPr/>
            <p:nvPr/>
          </p:nvGrpSpPr>
          <p:grpSpPr>
            <a:xfrm>
              <a:off x="278964" y="0"/>
              <a:ext cx="152184" cy="245547"/>
              <a:chOff x="0" y="0"/>
              <a:chExt cx="152182" cy="245546"/>
            </a:xfrm>
          </p:grpSpPr>
          <p:sp>
            <p:nvSpPr>
              <p:cNvPr id="2211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12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3">
                  <a:hueOff val="-145836"/>
                  <a:satOff val="-20311"/>
                  <a:lumOff val="-243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13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3">
                  <a:hueOff val="-145836"/>
                  <a:satOff val="-20311"/>
                  <a:lumOff val="-243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2220" name="Group"/>
            <p:cNvGrpSpPr/>
            <p:nvPr/>
          </p:nvGrpSpPr>
          <p:grpSpPr>
            <a:xfrm>
              <a:off x="625063" y="0"/>
              <a:ext cx="152184" cy="448747"/>
              <a:chOff x="0" y="0"/>
              <a:chExt cx="152182" cy="448746"/>
            </a:xfrm>
          </p:grpSpPr>
          <p:sp>
            <p:nvSpPr>
              <p:cNvPr id="2215" name="Rounded Rectangle"/>
              <p:cNvSpPr/>
              <p:nvPr/>
            </p:nvSpPr>
            <p:spPr>
              <a:xfrm>
                <a:off x="0" y="0"/>
                <a:ext cx="152183" cy="4487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16" name="Square"/>
              <p:cNvSpPr/>
              <p:nvPr/>
            </p:nvSpPr>
            <p:spPr>
              <a:xfrm rot="16200000">
                <a:off x="37991" y="314659"/>
                <a:ext cx="76201" cy="76201"/>
              </a:xfrm>
              <a:prstGeom prst="rect">
                <a:avLst/>
              </a:prstGeom>
              <a:solidFill>
                <a:schemeClr val="accent3">
                  <a:hueOff val="-145836"/>
                  <a:satOff val="-20311"/>
                  <a:lumOff val="-243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17" name="Square"/>
              <p:cNvSpPr/>
              <p:nvPr/>
            </p:nvSpPr>
            <p:spPr>
              <a:xfrm rot="16200000">
                <a:off x="37991" y="222987"/>
                <a:ext cx="76201" cy="76201"/>
              </a:xfrm>
              <a:prstGeom prst="rect">
                <a:avLst/>
              </a:prstGeom>
              <a:solidFill>
                <a:schemeClr val="accent3">
                  <a:hueOff val="-145836"/>
                  <a:satOff val="-20311"/>
                  <a:lumOff val="-243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18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19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221" name="+"/>
            <p:cNvSpPr txBox="1"/>
            <p:nvPr/>
          </p:nvSpPr>
          <p:spPr>
            <a:xfrm>
              <a:off x="152291" y="27523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sp>
          <p:nvSpPr>
            <p:cNvPr id="2222" name="Line"/>
            <p:cNvSpPr/>
            <p:nvPr/>
          </p:nvSpPr>
          <p:spPr>
            <a:xfrm>
              <a:off x="463488" y="122773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240" name="Group"/>
          <p:cNvGrpSpPr/>
          <p:nvPr/>
        </p:nvGrpSpPr>
        <p:grpSpPr>
          <a:xfrm>
            <a:off x="10929222" y="6660779"/>
            <a:ext cx="777247" cy="448747"/>
            <a:chOff x="0" y="0"/>
            <a:chExt cx="777246" cy="448746"/>
          </a:xfrm>
        </p:grpSpPr>
        <p:grpSp>
          <p:nvGrpSpPr>
            <p:cNvPr id="2227" name="Group"/>
            <p:cNvGrpSpPr/>
            <p:nvPr/>
          </p:nvGrpSpPr>
          <p:grpSpPr>
            <a:xfrm>
              <a:off x="0" y="0"/>
              <a:ext cx="152183" cy="245547"/>
              <a:chOff x="0" y="0"/>
              <a:chExt cx="152182" cy="245546"/>
            </a:xfrm>
          </p:grpSpPr>
          <p:sp>
            <p:nvSpPr>
              <p:cNvPr id="2224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25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26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2231" name="Group"/>
            <p:cNvGrpSpPr/>
            <p:nvPr/>
          </p:nvGrpSpPr>
          <p:grpSpPr>
            <a:xfrm>
              <a:off x="278964" y="0"/>
              <a:ext cx="152184" cy="245547"/>
              <a:chOff x="0" y="0"/>
              <a:chExt cx="152182" cy="245546"/>
            </a:xfrm>
          </p:grpSpPr>
          <p:sp>
            <p:nvSpPr>
              <p:cNvPr id="2228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29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3">
                  <a:hueOff val="-145836"/>
                  <a:satOff val="-20311"/>
                  <a:lumOff val="-243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30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3">
                  <a:hueOff val="-145836"/>
                  <a:satOff val="-20311"/>
                  <a:lumOff val="-243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2237" name="Group"/>
            <p:cNvGrpSpPr/>
            <p:nvPr/>
          </p:nvGrpSpPr>
          <p:grpSpPr>
            <a:xfrm>
              <a:off x="625063" y="0"/>
              <a:ext cx="152184" cy="448747"/>
              <a:chOff x="0" y="0"/>
              <a:chExt cx="152182" cy="448746"/>
            </a:xfrm>
          </p:grpSpPr>
          <p:sp>
            <p:nvSpPr>
              <p:cNvPr id="2232" name="Rounded Rectangle"/>
              <p:cNvSpPr/>
              <p:nvPr/>
            </p:nvSpPr>
            <p:spPr>
              <a:xfrm>
                <a:off x="0" y="0"/>
                <a:ext cx="152183" cy="4487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33" name="Square"/>
              <p:cNvSpPr/>
              <p:nvPr/>
            </p:nvSpPr>
            <p:spPr>
              <a:xfrm rot="16200000">
                <a:off x="37991" y="314659"/>
                <a:ext cx="76201" cy="7620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34" name="Square"/>
              <p:cNvSpPr/>
              <p:nvPr/>
            </p:nvSpPr>
            <p:spPr>
              <a:xfrm rot="16200000">
                <a:off x="37991" y="222987"/>
                <a:ext cx="76201" cy="7620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35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3">
                  <a:hueOff val="-145836"/>
                  <a:satOff val="-20311"/>
                  <a:lumOff val="-243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36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3">
                  <a:hueOff val="-145836"/>
                  <a:satOff val="-20311"/>
                  <a:lumOff val="-243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238" name="+"/>
            <p:cNvSpPr txBox="1"/>
            <p:nvPr/>
          </p:nvSpPr>
          <p:spPr>
            <a:xfrm>
              <a:off x="152291" y="27523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sp>
          <p:nvSpPr>
            <p:cNvPr id="2239" name="Line"/>
            <p:cNvSpPr/>
            <p:nvPr/>
          </p:nvSpPr>
          <p:spPr>
            <a:xfrm>
              <a:off x="463488" y="122773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260" name="Group"/>
          <p:cNvGrpSpPr/>
          <p:nvPr/>
        </p:nvGrpSpPr>
        <p:grpSpPr>
          <a:xfrm>
            <a:off x="10929222" y="7217746"/>
            <a:ext cx="777247" cy="524947"/>
            <a:chOff x="0" y="0"/>
            <a:chExt cx="777246" cy="524946"/>
          </a:xfrm>
        </p:grpSpPr>
        <p:grpSp>
          <p:nvGrpSpPr>
            <p:cNvPr id="2244" name="Group"/>
            <p:cNvGrpSpPr/>
            <p:nvPr/>
          </p:nvGrpSpPr>
          <p:grpSpPr>
            <a:xfrm>
              <a:off x="0" y="106"/>
              <a:ext cx="152183" cy="245548"/>
              <a:chOff x="0" y="0"/>
              <a:chExt cx="152182" cy="245546"/>
            </a:xfrm>
          </p:grpSpPr>
          <p:sp>
            <p:nvSpPr>
              <p:cNvPr id="2241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42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43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2248" name="Group"/>
            <p:cNvGrpSpPr/>
            <p:nvPr/>
          </p:nvGrpSpPr>
          <p:grpSpPr>
            <a:xfrm>
              <a:off x="278964" y="106"/>
              <a:ext cx="152184" cy="245548"/>
              <a:chOff x="0" y="0"/>
              <a:chExt cx="152182" cy="245546"/>
            </a:xfrm>
          </p:grpSpPr>
          <p:sp>
            <p:nvSpPr>
              <p:cNvPr id="2245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46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3">
                  <a:hueOff val="-145836"/>
                  <a:satOff val="-20311"/>
                  <a:lumOff val="-243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47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3">
                  <a:hueOff val="-145836"/>
                  <a:satOff val="-20311"/>
                  <a:lumOff val="-243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249" name="+"/>
            <p:cNvSpPr txBox="1"/>
            <p:nvPr/>
          </p:nvSpPr>
          <p:spPr>
            <a:xfrm>
              <a:off x="152291" y="2763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grpSp>
          <p:nvGrpSpPr>
            <p:cNvPr id="2256" name="Group"/>
            <p:cNvGrpSpPr/>
            <p:nvPr/>
          </p:nvGrpSpPr>
          <p:grpSpPr>
            <a:xfrm>
              <a:off x="625063" y="0"/>
              <a:ext cx="152184" cy="524947"/>
              <a:chOff x="0" y="0"/>
              <a:chExt cx="152182" cy="524946"/>
            </a:xfrm>
          </p:grpSpPr>
          <p:sp>
            <p:nvSpPr>
              <p:cNvPr id="2250" name="Rounded Rectangle"/>
              <p:cNvSpPr/>
              <p:nvPr/>
            </p:nvSpPr>
            <p:spPr>
              <a:xfrm>
                <a:off x="0" y="0"/>
                <a:ext cx="152183" cy="5249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51" name="Square"/>
              <p:cNvSpPr/>
              <p:nvPr/>
            </p:nvSpPr>
            <p:spPr>
              <a:xfrm rot="16200000">
                <a:off x="37991" y="406392"/>
                <a:ext cx="76201" cy="76201"/>
              </a:xfrm>
              <a:prstGeom prst="rect">
                <a:avLst/>
              </a:prstGeom>
              <a:solidFill>
                <a:schemeClr val="accent3">
                  <a:hueOff val="-48331"/>
                  <a:satOff val="1035"/>
                  <a:lumOff val="-1378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52" name="Square"/>
              <p:cNvSpPr/>
              <p:nvPr/>
            </p:nvSpPr>
            <p:spPr>
              <a:xfrm rot="16200000">
                <a:off x="37991" y="314659"/>
                <a:ext cx="76201" cy="76201"/>
              </a:xfrm>
              <a:prstGeom prst="rect">
                <a:avLst/>
              </a:prstGeom>
              <a:solidFill>
                <a:schemeClr val="accent3">
                  <a:hueOff val="-145836"/>
                  <a:satOff val="-20311"/>
                  <a:lumOff val="-243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53" name="Square"/>
              <p:cNvSpPr/>
              <p:nvPr/>
            </p:nvSpPr>
            <p:spPr>
              <a:xfrm rot="16200000">
                <a:off x="37991" y="222987"/>
                <a:ext cx="76201" cy="76201"/>
              </a:xfrm>
              <a:prstGeom prst="rect">
                <a:avLst/>
              </a:prstGeom>
              <a:solidFill>
                <a:schemeClr val="accent3">
                  <a:hueOff val="-145836"/>
                  <a:satOff val="-20311"/>
                  <a:lumOff val="-243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54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55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257" name="Group"/>
            <p:cNvSpPr/>
            <p:nvPr/>
          </p:nvSpPr>
          <p:spPr>
            <a:xfrm rot="16200000">
              <a:off x="319044" y="304700"/>
              <a:ext cx="76201" cy="76201"/>
            </a:xfrm>
            <a:prstGeom prst="rect">
              <a:avLst/>
            </a:prstGeom>
            <a:solidFill>
              <a:schemeClr val="accent3">
                <a:hueOff val="-48331"/>
                <a:satOff val="1035"/>
                <a:lumOff val="-1378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58" name="+"/>
            <p:cNvSpPr txBox="1"/>
            <p:nvPr/>
          </p:nvSpPr>
          <p:spPr>
            <a:xfrm>
              <a:off x="157474" y="24755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sp>
          <p:nvSpPr>
            <p:cNvPr id="2259" name="Line"/>
            <p:cNvSpPr/>
            <p:nvPr/>
          </p:nvSpPr>
          <p:spPr>
            <a:xfrm>
              <a:off x="468672" y="29200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355" name="Group"/>
          <p:cNvGrpSpPr/>
          <p:nvPr/>
        </p:nvGrpSpPr>
        <p:grpSpPr>
          <a:xfrm>
            <a:off x="7783623" y="1936543"/>
            <a:ext cx="2681522" cy="3748361"/>
            <a:chOff x="3120" y="0"/>
            <a:chExt cx="2681521" cy="3748359"/>
          </a:xfrm>
        </p:grpSpPr>
        <p:grpSp>
          <p:nvGrpSpPr>
            <p:cNvPr id="2282" name="Group"/>
            <p:cNvGrpSpPr/>
            <p:nvPr/>
          </p:nvGrpSpPr>
          <p:grpSpPr>
            <a:xfrm>
              <a:off x="65006" y="3147636"/>
              <a:ext cx="729697" cy="532526"/>
              <a:chOff x="0" y="0"/>
              <a:chExt cx="729695" cy="532525"/>
            </a:xfrm>
          </p:grpSpPr>
          <p:grpSp>
            <p:nvGrpSpPr>
              <p:cNvPr id="2279" name="Group"/>
              <p:cNvGrpSpPr/>
              <p:nvPr/>
            </p:nvGrpSpPr>
            <p:grpSpPr>
              <a:xfrm>
                <a:off x="0" y="0"/>
                <a:ext cx="445039" cy="532526"/>
                <a:chOff x="0" y="0"/>
                <a:chExt cx="445038" cy="532525"/>
              </a:xfrm>
            </p:grpSpPr>
            <p:sp>
              <p:nvSpPr>
                <p:cNvPr id="2261" name="Rounded Rectangle"/>
                <p:cNvSpPr/>
                <p:nvPr/>
              </p:nvSpPr>
              <p:spPr>
                <a:xfrm>
                  <a:off x="0" y="17016"/>
                  <a:ext cx="445039" cy="515510"/>
                </a:xfrm>
                <a:prstGeom prst="roundRect">
                  <a:avLst>
                    <a:gd name="adj" fmla="val 1007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262" name="a"/>
                <p:cNvSpPr txBox="1"/>
                <p:nvPr/>
              </p:nvSpPr>
              <p:spPr>
                <a:xfrm>
                  <a:off x="12969" y="129418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  <p:sp>
              <p:nvSpPr>
                <p:cNvPr id="2263" name="b"/>
                <p:cNvSpPr txBox="1"/>
                <p:nvPr/>
              </p:nvSpPr>
              <p:spPr>
                <a:xfrm>
                  <a:off x="12969" y="257175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  <p:sp>
              <p:nvSpPr>
                <p:cNvPr id="2264" name="c"/>
                <p:cNvSpPr txBox="1"/>
                <p:nvPr/>
              </p:nvSpPr>
              <p:spPr>
                <a:xfrm>
                  <a:off x="12969" y="372231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  <p:grpSp>
              <p:nvGrpSpPr>
                <p:cNvPr id="2267" name="Group"/>
                <p:cNvGrpSpPr/>
                <p:nvPr/>
              </p:nvGrpSpPr>
              <p:grpSpPr>
                <a:xfrm>
                  <a:off x="127269" y="288546"/>
                  <a:ext cx="168300" cy="76958"/>
                  <a:chOff x="0" y="0"/>
                  <a:chExt cx="168299" cy="76956"/>
                </a:xfrm>
              </p:grpSpPr>
              <p:sp>
                <p:nvSpPr>
                  <p:cNvPr id="2265" name="Square"/>
                  <p:cNvSpPr/>
                  <p:nvPr/>
                </p:nvSpPr>
                <p:spPr>
                  <a:xfrm>
                    <a:off x="0" y="756"/>
                    <a:ext cx="76200" cy="76201"/>
                  </a:xfrm>
                  <a:prstGeom prst="rect">
                    <a:avLst/>
                  </a:prstGeom>
                  <a:solidFill>
                    <a:schemeClr val="accent3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2266" name="Square"/>
                  <p:cNvSpPr/>
                  <p:nvPr/>
                </p:nvSpPr>
                <p:spPr>
                  <a:xfrm>
                    <a:off x="92099" y="0"/>
                    <a:ext cx="76201" cy="76200"/>
                  </a:xfrm>
                  <a:prstGeom prst="rect">
                    <a:avLst/>
                  </a:prstGeom>
                  <a:solidFill>
                    <a:schemeClr val="accent3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</p:grpSp>
            <p:sp>
              <p:nvSpPr>
                <p:cNvPr id="2268" name="Square"/>
                <p:cNvSpPr/>
                <p:nvPr/>
              </p:nvSpPr>
              <p:spPr>
                <a:xfrm>
                  <a:off x="127269" y="417059"/>
                  <a:ext cx="76201" cy="76201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pSp>
              <p:nvGrpSpPr>
                <p:cNvPr id="2272" name="Group"/>
                <p:cNvGrpSpPr/>
                <p:nvPr/>
              </p:nvGrpSpPr>
              <p:grpSpPr>
                <a:xfrm>
                  <a:off x="127269" y="161168"/>
                  <a:ext cx="260399" cy="76957"/>
                  <a:chOff x="0" y="0"/>
                  <a:chExt cx="260398" cy="76956"/>
                </a:xfrm>
              </p:grpSpPr>
              <p:sp>
                <p:nvSpPr>
                  <p:cNvPr id="2269" name="Square"/>
                  <p:cNvSpPr/>
                  <p:nvPr/>
                </p:nvSpPr>
                <p:spPr>
                  <a:xfrm>
                    <a:off x="0" y="756"/>
                    <a:ext cx="76200" cy="76201"/>
                  </a:xfrm>
                  <a:prstGeom prst="rect">
                    <a:avLst/>
                  </a:prstGeom>
                  <a:solidFill>
                    <a:schemeClr val="accent3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2270" name="Square"/>
                  <p:cNvSpPr/>
                  <p:nvPr/>
                </p:nvSpPr>
                <p:spPr>
                  <a:xfrm>
                    <a:off x="92099" y="0"/>
                    <a:ext cx="76201" cy="76200"/>
                  </a:xfrm>
                  <a:prstGeom prst="rect">
                    <a:avLst/>
                  </a:prstGeom>
                  <a:solidFill>
                    <a:schemeClr val="accent3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2271" name="Square"/>
                  <p:cNvSpPr/>
                  <p:nvPr/>
                </p:nvSpPr>
                <p:spPr>
                  <a:xfrm>
                    <a:off x="184198" y="0"/>
                    <a:ext cx="76201" cy="76200"/>
                  </a:xfrm>
                  <a:prstGeom prst="rect">
                    <a:avLst/>
                  </a:prstGeom>
                  <a:solidFill>
                    <a:schemeClr val="accent3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</p:grpSp>
            <p:sp>
              <p:nvSpPr>
                <p:cNvPr id="2273" name="x"/>
                <p:cNvSpPr txBox="1"/>
                <p:nvPr/>
              </p:nvSpPr>
              <p:spPr>
                <a:xfrm>
                  <a:off x="93919" y="0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x</a:t>
                  </a:r>
                </a:p>
              </p:txBody>
            </p:sp>
            <p:sp>
              <p:nvSpPr>
                <p:cNvPr id="2274" name="y"/>
                <p:cNvSpPr txBox="1"/>
                <p:nvPr/>
              </p:nvSpPr>
              <p:spPr>
                <a:xfrm>
                  <a:off x="186018" y="0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y</a:t>
                  </a:r>
                </a:p>
              </p:txBody>
            </p:sp>
            <p:sp>
              <p:nvSpPr>
                <p:cNvPr id="2275" name="z"/>
                <p:cNvSpPr txBox="1"/>
                <p:nvPr/>
              </p:nvSpPr>
              <p:spPr>
                <a:xfrm>
                  <a:off x="284443" y="0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z</a:t>
                  </a:r>
                </a:p>
              </p:txBody>
            </p:sp>
            <p:sp>
              <p:nvSpPr>
                <p:cNvPr id="2276" name="Rounded Rectangle"/>
                <p:cNvSpPr/>
                <p:nvPr/>
              </p:nvSpPr>
              <p:spPr>
                <a:xfrm>
                  <a:off x="20649" y="145293"/>
                  <a:ext cx="406939" cy="107951"/>
                </a:xfrm>
                <a:prstGeom prst="roundRect">
                  <a:avLst>
                    <a:gd name="adj" fmla="val 38235"/>
                  </a:avLst>
                </a:prstGeom>
                <a:noFill/>
                <a:ln w="635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277" name="Rounded Rectangle"/>
                <p:cNvSpPr/>
                <p:nvPr/>
              </p:nvSpPr>
              <p:spPr>
                <a:xfrm>
                  <a:off x="17450" y="273050"/>
                  <a:ext cx="406939" cy="107950"/>
                </a:xfrm>
                <a:prstGeom prst="roundRect">
                  <a:avLst>
                    <a:gd name="adj" fmla="val 38235"/>
                  </a:avLst>
                </a:prstGeom>
                <a:noFill/>
                <a:ln w="635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278" name="Rounded Rectangle"/>
                <p:cNvSpPr/>
                <p:nvPr/>
              </p:nvSpPr>
              <p:spPr>
                <a:xfrm>
                  <a:off x="17450" y="400806"/>
                  <a:ext cx="406939" cy="107951"/>
                </a:xfrm>
                <a:prstGeom prst="roundRect">
                  <a:avLst>
                    <a:gd name="adj" fmla="val 38235"/>
                  </a:avLst>
                </a:prstGeom>
                <a:noFill/>
                <a:ln w="635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2280" name="Line"/>
              <p:cNvSpPr/>
              <p:nvPr/>
            </p:nvSpPr>
            <p:spPr>
              <a:xfrm>
                <a:off x="481317" y="110368"/>
                <a:ext cx="13960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2281" name="2"/>
              <p:cNvSpPr txBox="1"/>
              <p:nvPr/>
            </p:nvSpPr>
            <p:spPr>
              <a:xfrm>
                <a:off x="602695" y="3664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/>
                </a:lvl1pPr>
              </a:lstStyle>
              <a:p>
                <a:pPr/>
                <a:r>
                  <a:t>2</a:t>
                </a:r>
              </a:p>
            </p:txBody>
          </p:sp>
        </p:grpSp>
        <p:grpSp>
          <p:nvGrpSpPr>
            <p:cNvPr id="2295" name="Group"/>
            <p:cNvGrpSpPr/>
            <p:nvPr/>
          </p:nvGrpSpPr>
          <p:grpSpPr>
            <a:xfrm>
              <a:off x="69632" y="301614"/>
              <a:ext cx="802441" cy="898408"/>
              <a:chOff x="0" y="0"/>
              <a:chExt cx="802440" cy="898406"/>
            </a:xfrm>
          </p:grpSpPr>
          <p:sp>
            <p:nvSpPr>
              <p:cNvPr id="2283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2286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284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285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2289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287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288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2292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290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>
                              <a:hueOff val="-145836"/>
                              <a:satOff val="-20311"/>
                              <a:lumOff val="-24375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291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2293" name="Line"/>
              <p:cNvSpPr/>
              <p:nvPr/>
            </p:nvSpPr>
            <p:spPr>
              <a:xfrm>
                <a:off x="324167" y="91200"/>
                <a:ext cx="13960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2294" name="FALSE"/>
              <p:cNvSpPr txBox="1"/>
              <p:nvPr/>
            </p:nvSpPr>
            <p:spPr>
              <a:xfrm>
                <a:off x="495569" y="14243"/>
                <a:ext cx="306872" cy="127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spcBef>
                    <a:spcPts val="0"/>
                  </a:spcBef>
                  <a:defRPr b="0" sz="700"/>
                </a:lvl1pPr>
              </a:lstStyle>
              <a:p>
                <a:pPr/>
                <a:r>
                  <a:t>FALSE</a:t>
                </a:r>
              </a:p>
            </p:txBody>
          </p:sp>
        </p:grpSp>
        <p:grpSp>
          <p:nvGrpSpPr>
            <p:cNvPr id="2308" name="Group"/>
            <p:cNvGrpSpPr/>
            <p:nvPr/>
          </p:nvGrpSpPr>
          <p:grpSpPr>
            <a:xfrm>
              <a:off x="69632" y="1438014"/>
              <a:ext cx="802441" cy="898407"/>
              <a:chOff x="0" y="0"/>
              <a:chExt cx="802440" cy="898406"/>
            </a:xfrm>
          </p:grpSpPr>
          <p:sp>
            <p:nvSpPr>
              <p:cNvPr id="2296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2299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297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298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2302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300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301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2305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303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>
                              <a:hueOff val="-145836"/>
                              <a:satOff val="-20311"/>
                              <a:lumOff val="-24375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304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2306" name="Line"/>
              <p:cNvSpPr/>
              <p:nvPr/>
            </p:nvSpPr>
            <p:spPr>
              <a:xfrm>
                <a:off x="324167" y="91200"/>
                <a:ext cx="13960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2307" name="TRUE"/>
              <p:cNvSpPr txBox="1"/>
              <p:nvPr/>
            </p:nvSpPr>
            <p:spPr>
              <a:xfrm>
                <a:off x="495569" y="14243"/>
                <a:ext cx="306872" cy="127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spcBef>
                    <a:spcPts val="0"/>
                  </a:spcBef>
                  <a:defRPr b="0" sz="700"/>
                </a:lvl1pPr>
              </a:lstStyle>
              <a:p>
                <a:pPr/>
                <a:r>
                  <a:t>TRUE</a:t>
                </a:r>
              </a:p>
            </p:txBody>
          </p:sp>
        </p:grpSp>
        <p:grpSp>
          <p:nvGrpSpPr>
            <p:cNvPr id="2321" name="Group"/>
            <p:cNvGrpSpPr/>
            <p:nvPr/>
          </p:nvGrpSpPr>
          <p:grpSpPr>
            <a:xfrm>
              <a:off x="69632" y="871573"/>
              <a:ext cx="802441" cy="898408"/>
              <a:chOff x="0" y="0"/>
              <a:chExt cx="802440" cy="898406"/>
            </a:xfrm>
          </p:grpSpPr>
          <p:sp>
            <p:nvSpPr>
              <p:cNvPr id="2309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2312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310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311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2315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313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314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2318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316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>
                              <a:hueOff val="-145836"/>
                              <a:satOff val="-20311"/>
                              <a:lumOff val="-24375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317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2319" name="Line"/>
              <p:cNvSpPr/>
              <p:nvPr/>
            </p:nvSpPr>
            <p:spPr>
              <a:xfrm>
                <a:off x="324167" y="91200"/>
                <a:ext cx="13960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2320" name="TRUE"/>
              <p:cNvSpPr txBox="1"/>
              <p:nvPr/>
            </p:nvSpPr>
            <p:spPr>
              <a:xfrm>
                <a:off x="495569" y="14243"/>
                <a:ext cx="306872" cy="127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spcBef>
                    <a:spcPts val="0"/>
                  </a:spcBef>
                  <a:defRPr b="0" sz="700"/>
                </a:lvl1pPr>
              </a:lstStyle>
              <a:p>
                <a:pPr/>
                <a:r>
                  <a:t>TRUE</a:t>
                </a:r>
              </a:p>
            </p:txBody>
          </p:sp>
        </p:grpSp>
        <p:sp>
          <p:nvSpPr>
            <p:cNvPr id="2322" name="SUMMARISE LISTS"/>
            <p:cNvSpPr txBox="1"/>
            <p:nvPr/>
          </p:nvSpPr>
          <p:spPr>
            <a:xfrm>
              <a:off x="3120" y="-1"/>
              <a:ext cx="125394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t>SUMMARISE LISTS</a:t>
              </a:r>
            </a:p>
          </p:txBody>
        </p:sp>
        <p:grpSp>
          <p:nvGrpSpPr>
            <p:cNvPr id="2340" name="Group"/>
            <p:cNvGrpSpPr/>
            <p:nvPr/>
          </p:nvGrpSpPr>
          <p:grpSpPr>
            <a:xfrm>
              <a:off x="70532" y="2010375"/>
              <a:ext cx="1254459" cy="898408"/>
              <a:chOff x="0" y="0"/>
              <a:chExt cx="1254457" cy="898406"/>
            </a:xfrm>
          </p:grpSpPr>
          <p:grpSp>
            <p:nvGrpSpPr>
              <p:cNvPr id="2333" name="Group"/>
              <p:cNvGrpSpPr/>
              <p:nvPr/>
            </p:nvGrpSpPr>
            <p:grpSpPr>
              <a:xfrm>
                <a:off x="0" y="0"/>
                <a:ext cx="771858" cy="898407"/>
                <a:chOff x="0" y="0"/>
                <a:chExt cx="771857" cy="898406"/>
              </a:xfrm>
            </p:grpSpPr>
            <p:sp>
              <p:nvSpPr>
                <p:cNvPr id="2323" name="Rounded Rectangle"/>
                <p:cNvSpPr/>
                <p:nvPr/>
              </p:nvSpPr>
              <p:spPr>
                <a:xfrm>
                  <a:off x="0" y="0"/>
                  <a:ext cx="279939" cy="436401"/>
                </a:xfrm>
                <a:prstGeom prst="roundRect">
                  <a:avLst>
                    <a:gd name="adj" fmla="val 2509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pSp>
              <p:nvGrpSpPr>
                <p:cNvPr id="2326" name="Group"/>
                <p:cNvGrpSpPr/>
                <p:nvPr/>
              </p:nvGrpSpPr>
              <p:grpSpPr>
                <a:xfrm>
                  <a:off x="269" y="20593"/>
                  <a:ext cx="771589" cy="622301"/>
                  <a:chOff x="0" y="12700"/>
                  <a:chExt cx="771588" cy="622299"/>
                </a:xfrm>
              </p:grpSpPr>
              <p:graphicFrame>
                <p:nvGraphicFramePr>
                  <p:cNvPr id="2324" name="Table"/>
                  <p:cNvGraphicFramePr/>
                  <p:nvPr/>
                </p:nvGraphicFramePr>
                <p:xfrm>
                  <a:off x="120650" y="25400"/>
                  <a:ext cx="650939" cy="609600"/>
                </p:xfrm>
                <a:graphic xmlns:a="http://schemas.openxmlformats.org/drawingml/2006/main">
                  <a:graphicData uri="http://schemas.openxmlformats.org/drawingml/2006/table">
                    <a:tbl>
                      <a:tblPr firstCol="0" firstRow="0" lastCol="0" lastRow="0" bandCol="0" bandRow="0" rtl="0">
                        <a:tableStyleId>{33BA23B1-9221-436E-865A-0063620EA4FD}</a:tableStyleId>
                      </a:tblPr>
                      <a:tblGrid>
                        <a:gridCol w="114300"/>
                      </a:tblGrid>
                      <a:tr h="11430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>
                                  <a:latin typeface="Helvetica"/>
                                  <a:ea typeface="Helvetica"/>
                                  <a:cs typeface="Helvetica"/>
                                  <a:sym typeface="Helvetica"/>
                                </a:defRPr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solidFill>
                              <a:schemeClr val="accent3"/>
                            </a:solidFill>
                          </a:tcPr>
                        </a:tc>
                      </a:tr>
                    </a:tbl>
                  </a:graphicData>
                </a:graphic>
              </p:graphicFrame>
              <p:sp>
                <p:nvSpPr>
                  <p:cNvPr id="2325" name="a"/>
                  <p:cNvSpPr txBox="1"/>
                  <p:nvPr/>
                </p:nvSpPr>
                <p:spPr>
                  <a:xfrm>
                    <a:off x="0" y="12700"/>
                    <a:ext cx="127000" cy="1397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ctr">
                    <a:spAutoFit/>
                  </a:bodyPr>
                  <a:lstStyle>
                    <a:lvl1pPr algn="ctr">
                      <a:spcBef>
                        <a:spcPts val="0"/>
                      </a:spcBef>
                      <a:defRPr b="0" sz="900">
                        <a:latin typeface="+mn-lt"/>
                        <a:ea typeface="+mn-ea"/>
                        <a:cs typeface="+mn-cs"/>
                        <a:sym typeface="Source Sans Pro Light"/>
                      </a:defRPr>
                    </a:lvl1pPr>
                  </a:lstStyle>
                  <a:p>
                    <a:pPr/>
                    <a:r>
                      <a:t>a</a:t>
                    </a:r>
                  </a:p>
                </p:txBody>
              </p:sp>
            </p:grpSp>
            <p:grpSp>
              <p:nvGrpSpPr>
                <p:cNvPr id="2329" name="Group"/>
                <p:cNvGrpSpPr/>
                <p:nvPr/>
              </p:nvGrpSpPr>
              <p:grpSpPr>
                <a:xfrm>
                  <a:off x="269" y="148350"/>
                  <a:ext cx="771589" cy="622301"/>
                  <a:chOff x="0" y="12700"/>
                  <a:chExt cx="771588" cy="622299"/>
                </a:xfrm>
              </p:grpSpPr>
              <p:graphicFrame>
                <p:nvGraphicFramePr>
                  <p:cNvPr id="2327" name="Table"/>
                  <p:cNvGraphicFramePr/>
                  <p:nvPr/>
                </p:nvGraphicFramePr>
                <p:xfrm>
                  <a:off x="120650" y="25400"/>
                  <a:ext cx="650939" cy="609600"/>
                </p:xfrm>
                <a:graphic xmlns:a="http://schemas.openxmlformats.org/drawingml/2006/main">
                  <a:graphicData uri="http://schemas.openxmlformats.org/drawingml/2006/table">
                    <a:tbl>
                      <a:tblPr firstCol="0" firstRow="0" lastCol="0" lastRow="0" bandCol="0" bandRow="0" rtl="0">
                        <a:tableStyleId>{33BA23B1-9221-436E-865A-0063620EA4FD}</a:tableStyleId>
                      </a:tblPr>
                      <a:tblGrid>
                        <a:gridCol w="114300"/>
                      </a:tblGrid>
                      <a:tr h="11430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>
                                  <a:latin typeface="Helvetica"/>
                                  <a:ea typeface="Helvetica"/>
                                  <a:cs typeface="Helvetica"/>
                                  <a:sym typeface="Helvetica"/>
                                </a:defRPr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solidFill>
                              <a:schemeClr val="accent3"/>
                            </a:solidFill>
                          </a:tcPr>
                        </a:tc>
                      </a:tr>
                    </a:tbl>
                  </a:graphicData>
                </a:graphic>
              </p:graphicFrame>
              <p:sp>
                <p:nvSpPr>
                  <p:cNvPr id="2328" name="b"/>
                  <p:cNvSpPr txBox="1"/>
                  <p:nvPr/>
                </p:nvSpPr>
                <p:spPr>
                  <a:xfrm>
                    <a:off x="0" y="12700"/>
                    <a:ext cx="127000" cy="1397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ctr">
                    <a:spAutoFit/>
                  </a:bodyPr>
                  <a:lstStyle>
                    <a:lvl1pPr algn="ctr">
                      <a:spcBef>
                        <a:spcPts val="0"/>
                      </a:spcBef>
                      <a:defRPr b="0" sz="900">
                        <a:latin typeface="+mn-lt"/>
                        <a:ea typeface="+mn-ea"/>
                        <a:cs typeface="+mn-cs"/>
                        <a:sym typeface="Source Sans Pro Light"/>
                      </a:defRPr>
                    </a:lvl1pPr>
                  </a:lstStyle>
                  <a:p>
                    <a:pPr/>
                    <a:r>
                      <a:t>b</a:t>
                    </a:r>
                  </a:p>
                </p:txBody>
              </p:sp>
            </p:grpSp>
            <p:grpSp>
              <p:nvGrpSpPr>
                <p:cNvPr id="2332" name="Group"/>
                <p:cNvGrpSpPr/>
                <p:nvPr/>
              </p:nvGrpSpPr>
              <p:grpSpPr>
                <a:xfrm>
                  <a:off x="269" y="276106"/>
                  <a:ext cx="771589" cy="622301"/>
                  <a:chOff x="0" y="12700"/>
                  <a:chExt cx="771588" cy="622299"/>
                </a:xfrm>
              </p:grpSpPr>
              <p:graphicFrame>
                <p:nvGraphicFramePr>
                  <p:cNvPr id="2330" name="Table"/>
                  <p:cNvGraphicFramePr/>
                  <p:nvPr/>
                </p:nvGraphicFramePr>
                <p:xfrm>
                  <a:off x="120650" y="25400"/>
                  <a:ext cx="650939" cy="609600"/>
                </p:xfrm>
                <a:graphic xmlns:a="http://schemas.openxmlformats.org/drawingml/2006/main">
                  <a:graphicData uri="http://schemas.openxmlformats.org/drawingml/2006/table">
                    <a:tbl>
                      <a:tblPr firstCol="0" firstRow="0" lastCol="0" lastRow="0" bandCol="0" bandRow="0" rtl="0">
                        <a:tableStyleId>{33BA23B1-9221-436E-865A-0063620EA4FD}</a:tableStyleId>
                      </a:tblPr>
                      <a:tblGrid>
                        <a:gridCol w="114300"/>
                      </a:tblGrid>
                      <a:tr h="11430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>
                                  <a:latin typeface="Helvetica Light"/>
                                  <a:ea typeface="Helvetica Light"/>
                                  <a:cs typeface="Helvetica Light"/>
                                  <a:sym typeface="Helvetica Light"/>
                                </a:defRPr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solidFill>
                              <a:schemeClr val="accent3">
                                <a:hueOff val="-145836"/>
                                <a:satOff val="-20311"/>
                                <a:lumOff val="-24375"/>
                              </a:schemeClr>
                            </a:solidFill>
                          </a:tcPr>
                        </a:tc>
                      </a:tr>
                    </a:tbl>
                  </a:graphicData>
                </a:graphic>
              </p:graphicFrame>
              <p:sp>
                <p:nvSpPr>
                  <p:cNvPr id="2331" name="c"/>
                  <p:cNvSpPr txBox="1"/>
                  <p:nvPr/>
                </p:nvSpPr>
                <p:spPr>
                  <a:xfrm>
                    <a:off x="0" y="12700"/>
                    <a:ext cx="127000" cy="1397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ctr">
                    <a:spAutoFit/>
                  </a:bodyPr>
                  <a:lstStyle>
                    <a:lvl1pPr algn="ctr">
                      <a:spcBef>
                        <a:spcPts val="0"/>
                      </a:spcBef>
                      <a:defRPr b="0" sz="900">
                        <a:latin typeface="+mn-lt"/>
                        <a:ea typeface="+mn-ea"/>
                        <a:cs typeface="+mn-cs"/>
                        <a:sym typeface="Source Sans Pro Light"/>
                      </a:defRPr>
                    </a:lvl1pPr>
                  </a:lstStyle>
                  <a:p>
                    <a:pPr/>
                    <a:r>
                      <a:t>c</a:t>
                    </a:r>
                  </a:p>
                </p:txBody>
              </p:sp>
            </p:grpSp>
          </p:grpSp>
          <p:sp>
            <p:nvSpPr>
              <p:cNvPr id="2334" name="Line"/>
              <p:cNvSpPr/>
              <p:nvPr/>
            </p:nvSpPr>
            <p:spPr>
              <a:xfrm>
                <a:off x="324167" y="91200"/>
                <a:ext cx="13960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2339" name="Group"/>
              <p:cNvGrpSpPr/>
              <p:nvPr/>
            </p:nvGrpSpPr>
            <p:grpSpPr>
              <a:xfrm>
                <a:off x="482600" y="0"/>
                <a:ext cx="771858" cy="642894"/>
                <a:chOff x="0" y="0"/>
                <a:chExt cx="771857" cy="642893"/>
              </a:xfrm>
            </p:grpSpPr>
            <p:sp>
              <p:nvSpPr>
                <p:cNvPr id="2335" name="Rounded Rectangle"/>
                <p:cNvSpPr/>
                <p:nvPr/>
              </p:nvSpPr>
              <p:spPr>
                <a:xfrm>
                  <a:off x="0" y="0"/>
                  <a:ext cx="279939" cy="182401"/>
                </a:xfrm>
                <a:prstGeom prst="roundRect">
                  <a:avLst>
                    <a:gd name="adj" fmla="val 38507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pSp>
              <p:nvGrpSpPr>
                <p:cNvPr id="2338" name="Group"/>
                <p:cNvGrpSpPr/>
                <p:nvPr/>
              </p:nvGrpSpPr>
              <p:grpSpPr>
                <a:xfrm>
                  <a:off x="269" y="20593"/>
                  <a:ext cx="771589" cy="622301"/>
                  <a:chOff x="0" y="12700"/>
                  <a:chExt cx="771588" cy="622299"/>
                </a:xfrm>
              </p:grpSpPr>
              <p:graphicFrame>
                <p:nvGraphicFramePr>
                  <p:cNvPr id="2336" name="Table"/>
                  <p:cNvGraphicFramePr/>
                  <p:nvPr/>
                </p:nvGraphicFramePr>
                <p:xfrm>
                  <a:off x="120650" y="25400"/>
                  <a:ext cx="650939" cy="609600"/>
                </p:xfrm>
                <a:graphic xmlns:a="http://schemas.openxmlformats.org/drawingml/2006/main">
                  <a:graphicData uri="http://schemas.openxmlformats.org/drawingml/2006/table">
                    <a:tbl>
                      <a:tblPr firstCol="0" firstRow="0" lastCol="0" lastRow="0" bandCol="0" bandRow="0" rtl="0">
                        <a:tableStyleId>{33BA23B1-9221-436E-865A-0063620EA4FD}</a:tableStyleId>
                      </a:tblPr>
                      <a:tblGrid>
                        <a:gridCol w="114300"/>
                      </a:tblGrid>
                      <a:tr h="11430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>
                                  <a:latin typeface="Helvetica Light"/>
                                  <a:ea typeface="Helvetica Light"/>
                                  <a:cs typeface="Helvetica Light"/>
                                  <a:sym typeface="Helvetica Light"/>
                                </a:defRPr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solidFill>
                              <a:schemeClr val="accent3">
                                <a:hueOff val="-145836"/>
                                <a:satOff val="-20311"/>
                                <a:lumOff val="-24375"/>
                              </a:schemeClr>
                            </a:solidFill>
                          </a:tcPr>
                        </a:tc>
                      </a:tr>
                    </a:tbl>
                  </a:graphicData>
                </a:graphic>
              </p:graphicFrame>
              <p:sp>
                <p:nvSpPr>
                  <p:cNvPr id="2337" name="c"/>
                  <p:cNvSpPr txBox="1"/>
                  <p:nvPr/>
                </p:nvSpPr>
                <p:spPr>
                  <a:xfrm>
                    <a:off x="0" y="12700"/>
                    <a:ext cx="127000" cy="1397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ctr">
                    <a:spAutoFit/>
                  </a:bodyPr>
                  <a:lstStyle>
                    <a:lvl1pPr algn="ctr">
                      <a:spcBef>
                        <a:spcPts val="0"/>
                      </a:spcBef>
                      <a:defRPr b="0" sz="900">
                        <a:latin typeface="+mn-lt"/>
                        <a:ea typeface="+mn-ea"/>
                        <a:cs typeface="+mn-cs"/>
                        <a:sym typeface="Source Sans Pro Light"/>
                      </a:defRPr>
                    </a:lvl1pPr>
                  </a:lstStyle>
                  <a:p>
                    <a:pPr/>
                    <a:r>
                      <a:t>c</a:t>
                    </a:r>
                  </a:p>
                </p:txBody>
              </p:sp>
            </p:grpSp>
          </p:grpSp>
        </p:grpSp>
        <p:grpSp>
          <p:nvGrpSpPr>
            <p:cNvPr id="2353" name="Group"/>
            <p:cNvGrpSpPr/>
            <p:nvPr/>
          </p:nvGrpSpPr>
          <p:grpSpPr>
            <a:xfrm>
              <a:off x="70532" y="2588225"/>
              <a:ext cx="771859" cy="898408"/>
              <a:chOff x="0" y="0"/>
              <a:chExt cx="771857" cy="898406"/>
            </a:xfrm>
          </p:grpSpPr>
          <p:sp>
            <p:nvSpPr>
              <p:cNvPr id="2341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2344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342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343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2347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345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346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2350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348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>
                              <a:hueOff val="-145836"/>
                              <a:satOff val="-20311"/>
                              <a:lumOff val="-24375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349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2351" name="Line"/>
              <p:cNvSpPr/>
              <p:nvPr/>
            </p:nvSpPr>
            <p:spPr>
              <a:xfrm>
                <a:off x="324167" y="91200"/>
                <a:ext cx="13960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2352" name="3"/>
              <p:cNvSpPr txBox="1"/>
              <p:nvPr/>
            </p:nvSpPr>
            <p:spPr>
              <a:xfrm>
                <a:off x="4955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/>
                </a:lvl1pPr>
              </a:lstStyle>
              <a:p>
                <a:pPr/>
                <a:r>
                  <a:t>3</a:t>
                </a:r>
              </a:p>
            </p:txBody>
          </p:sp>
        </p:grpSp>
        <p:sp>
          <p:nvSpPr>
            <p:cNvPr id="2354" name="every(.x, .p, …) Do all element pass a test?…"/>
            <p:cNvSpPr txBox="1"/>
            <p:nvPr/>
          </p:nvSpPr>
          <p:spPr>
            <a:xfrm>
              <a:off x="917421" y="255448"/>
              <a:ext cx="1767222" cy="34929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  <a:r>
                <a:rPr b="1"/>
                <a:t>every</a:t>
              </a:r>
              <a:r>
                <a:t>(.x, .p, …) Do all element pass a test?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  <a:r>
                <a:rPr i="1"/>
                <a:t>every(x, is.character)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  <a:r>
                <a:rPr b="1"/>
                <a:t>some</a:t>
              </a:r>
              <a:r>
                <a:t>(.x, .p, …) Do some elements pass a test? </a:t>
              </a:r>
              <a:br/>
              <a:r>
                <a:rPr i="1"/>
                <a:t>some(x,  is.character)</a:t>
              </a: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  <a:r>
                <a:rPr b="1"/>
                <a:t>has_element</a:t>
              </a:r>
              <a:r>
                <a:t>(.x, .y) Does a list contain an element? </a:t>
              </a:r>
              <a:r>
                <a:rPr i="1"/>
                <a:t>has_element(x, "foo")</a:t>
              </a: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  <a:r>
                <a:rPr b="1"/>
                <a:t>detect</a:t>
              </a:r>
              <a:r>
                <a:t>(.x, .f, ..., .right=FALSE, .p) Find first element to pass. </a:t>
              </a:r>
              <a:r>
                <a:rPr i="1"/>
                <a:t>detect(x,  is.character)</a:t>
              </a: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  <a:r>
                <a:rPr b="1"/>
                <a:t>detect_index</a:t>
              </a:r>
              <a:r>
                <a:t>(.x, .f, ..., .right = FALSE, .p) Find index of first element to pass. </a:t>
              </a:r>
              <a:r>
                <a:rPr i="1"/>
                <a:t>detect_index(x, is.character)</a:t>
              </a: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rgbClr val="000000"/>
                  </a:solidFill>
                </a:defRPr>
              </a:pPr>
              <a:r>
                <a:rPr b="1"/>
                <a:t>depth</a:t>
              </a:r>
              <a:r>
                <a:t>(x) Return depth (number of levels of indexes). </a:t>
              </a:r>
              <a:r>
                <a:rPr i="1"/>
                <a:t>depth(x)</a:t>
              </a:r>
            </a:p>
          </p:txBody>
        </p:sp>
      </p:grpSp>
      <p:sp>
        <p:nvSpPr>
          <p:cNvPr id="2356" name="Apply Functions"/>
          <p:cNvSpPr txBox="1"/>
          <p:nvPr/>
        </p:nvSpPr>
        <p:spPr>
          <a:xfrm>
            <a:off x="306210" y="1485899"/>
            <a:ext cx="215995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Apply Functions</a:t>
            </a:r>
          </a:p>
        </p:txBody>
      </p:sp>
      <p:sp>
        <p:nvSpPr>
          <p:cNvPr id="2357" name="Line"/>
          <p:cNvSpPr/>
          <p:nvPr/>
        </p:nvSpPr>
        <p:spPr>
          <a:xfrm>
            <a:off x="323328" y="1536700"/>
            <a:ext cx="4203891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358" name="map(.x, .f, …) Apply a function to each element of a list or vector. map(x, is.logical)"/>
          <p:cNvSpPr txBox="1"/>
          <p:nvPr/>
        </p:nvSpPr>
        <p:spPr>
          <a:xfrm>
            <a:off x="2977222" y="2239077"/>
            <a:ext cx="1514652" cy="61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map</a:t>
            </a:r>
            <a:r>
              <a:t>(.x, .f, …) Apply a function to each element of a list or vector. </a:t>
            </a:r>
            <a:r>
              <a:rPr i="1"/>
              <a:t>map(x, is.logical)</a:t>
            </a:r>
          </a:p>
        </p:txBody>
      </p:sp>
      <p:sp>
        <p:nvSpPr>
          <p:cNvPr id="2359" name="map2(.x, ,y, .f, …) Apply a function to pairs of elements from two lists, vectors. map2(x, y, sum)"/>
          <p:cNvSpPr txBox="1"/>
          <p:nvPr/>
        </p:nvSpPr>
        <p:spPr>
          <a:xfrm>
            <a:off x="2977222" y="3050801"/>
            <a:ext cx="1483966" cy="61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map2</a:t>
            </a:r>
            <a:r>
              <a:t>(.x, ,y, .f, …) Apply a function to pairs of elements from two lists, vectors. </a:t>
            </a:r>
            <a:r>
              <a:rPr i="1"/>
              <a:t>map2(x, y, sum)</a:t>
            </a:r>
          </a:p>
        </p:txBody>
      </p:sp>
      <p:sp>
        <p:nvSpPr>
          <p:cNvPr id="2360" name="pmap(.l, .f, …) Apply a function to groups of elements from list of lists, vectors. pmap(list(x, y, z), sum, na.rm = TRUE)"/>
          <p:cNvSpPr txBox="1"/>
          <p:nvPr/>
        </p:nvSpPr>
        <p:spPr>
          <a:xfrm>
            <a:off x="2977222" y="3866056"/>
            <a:ext cx="1651859" cy="744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pmap</a:t>
            </a:r>
            <a:r>
              <a:t>(.l, .f, …) Apply a function to groups of elements from list of lists, vectors. </a:t>
            </a:r>
            <a:r>
              <a:rPr i="1"/>
              <a:t>pmap(list(x, y, z), sum, na.rm = TRUE)</a:t>
            </a:r>
          </a:p>
        </p:txBody>
      </p:sp>
      <p:sp>
        <p:nvSpPr>
          <p:cNvPr id="2361" name="invoke_map(.f, .x = list(NULL), …, .env=NULL) Run each function in a list. Also invoke. l &lt;- list(sum, mean); invoke_map(l, 1:9)"/>
          <p:cNvSpPr txBox="1"/>
          <p:nvPr/>
        </p:nvSpPr>
        <p:spPr>
          <a:xfrm>
            <a:off x="2977222" y="4815449"/>
            <a:ext cx="1549401" cy="757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invoke_map</a:t>
            </a:r>
            <a:r>
              <a:rPr sz="1100"/>
              <a:t>(.f, .x = list(NULL), …, .env=NULL) Run each function in a list. Also</a:t>
            </a:r>
            <a:r>
              <a:t> </a:t>
            </a:r>
            <a:r>
              <a:rPr b="1"/>
              <a:t>invoke</a:t>
            </a:r>
            <a:r>
              <a:t>. </a:t>
            </a:r>
            <a:r>
              <a:rPr i="1"/>
              <a:t>l &lt;- list(sum, mean); invoke_map(l, 1:9)</a:t>
            </a:r>
          </a:p>
        </p:txBody>
      </p:sp>
      <p:sp>
        <p:nvSpPr>
          <p:cNvPr id="2362" name="lmap(.x, .f, ...) Apply function to each list-element of a list or vector.…"/>
          <p:cNvSpPr txBox="1"/>
          <p:nvPr/>
        </p:nvSpPr>
        <p:spPr>
          <a:xfrm>
            <a:off x="352788" y="5697433"/>
            <a:ext cx="4203891" cy="509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lmap</a:t>
            </a:r>
            <a:r>
              <a:t>(.x, .f, ...) Apply function to each list-element of a list or vector.</a:t>
            </a:r>
          </a:p>
          <a:p>
            <a:pPr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imap</a:t>
            </a:r>
            <a:r>
              <a:t>(.x, .f, ...) Apply .f to each element of a list or vector and its index.</a:t>
            </a:r>
          </a:p>
        </p:txBody>
      </p:sp>
      <p:sp>
        <p:nvSpPr>
          <p:cNvPr id="2363" name="reduce(.x, .f, ..., .init) Apply function recursively to each element of a list or vector. Also reduce_right, reduce2, reduce2_right. reduce(x, sum)"/>
          <p:cNvSpPr txBox="1"/>
          <p:nvPr/>
        </p:nvSpPr>
        <p:spPr>
          <a:xfrm>
            <a:off x="7561174" y="8382830"/>
            <a:ext cx="1616252" cy="899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reduce</a:t>
            </a:r>
            <a:r>
              <a:t>(.x, .f, ..., .init) Apply function recursively to each element of a list or vector. Also </a:t>
            </a:r>
            <a:r>
              <a:rPr b="1"/>
              <a:t>reduce_right</a:t>
            </a:r>
            <a:r>
              <a:t>, </a:t>
            </a:r>
            <a:r>
              <a:rPr b="1"/>
              <a:t>reduce2</a:t>
            </a:r>
            <a:r>
              <a:t>,</a:t>
            </a:r>
            <a:r>
              <a:rPr b="1"/>
              <a:t> reduce2_right</a:t>
            </a:r>
            <a:r>
              <a:t>. </a:t>
            </a:r>
            <a:r>
              <a:rPr i="1"/>
              <a:t>reduce(x, sum)</a:t>
            </a:r>
          </a:p>
        </p:txBody>
      </p:sp>
      <p:sp>
        <p:nvSpPr>
          <p:cNvPr id="2364" name="accumulate(.x, .f, ..., .init) Reduce, but also return intermediate results. Also accumulate_right. accumulate(x, sum)"/>
          <p:cNvSpPr txBox="1"/>
          <p:nvPr/>
        </p:nvSpPr>
        <p:spPr>
          <a:xfrm>
            <a:off x="7561174" y="9454019"/>
            <a:ext cx="1616252" cy="772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accumulate</a:t>
            </a:r>
            <a:r>
              <a:t>(.x, .f, ..., .init) Reduce, but also return intermediate results. Also </a:t>
            </a:r>
            <a:r>
              <a:rPr b="1"/>
              <a:t>accumulate_right</a:t>
            </a:r>
            <a:r>
              <a:t>. </a:t>
            </a:r>
            <a:r>
              <a:rPr i="1"/>
              <a:t>accumulate(x, sum)</a:t>
            </a:r>
          </a:p>
        </p:txBody>
      </p:sp>
      <p:sp>
        <p:nvSpPr>
          <p:cNvPr id="2365" name="compose() Compose multiple functions.…"/>
          <p:cNvSpPr txBox="1"/>
          <p:nvPr/>
        </p:nvSpPr>
        <p:spPr>
          <a:xfrm>
            <a:off x="9414734" y="8382830"/>
            <a:ext cx="1358901" cy="1751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compose</a:t>
            </a:r>
            <a:r>
              <a:t>() Compose multiple functions.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lift</a:t>
            </a:r>
            <a:r>
              <a:rPr b="0"/>
              <a:t>() Change the type of input a function takes. Also </a:t>
            </a:r>
            <a:r>
              <a:t>lift_dl</a:t>
            </a:r>
            <a:r>
              <a:rPr b="0"/>
              <a:t>,</a:t>
            </a:r>
            <a:r>
              <a:t> lift_dv</a:t>
            </a:r>
            <a:r>
              <a:rPr b="0"/>
              <a:t>,</a:t>
            </a:r>
            <a:r>
              <a:t> lift_ld</a:t>
            </a:r>
            <a:r>
              <a:rPr b="0"/>
              <a:t>,</a:t>
            </a:r>
            <a:r>
              <a:t> lift_lv</a:t>
            </a:r>
            <a:r>
              <a:rPr b="0"/>
              <a:t>,</a:t>
            </a:r>
            <a:r>
              <a:t> lift_vd</a:t>
            </a:r>
            <a:r>
              <a:rPr b="0"/>
              <a:t>,</a:t>
            </a:r>
            <a:r>
              <a:t> lift_vl</a:t>
            </a:r>
            <a:r>
              <a:rPr b="0"/>
              <a:t>.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rerun</a:t>
            </a:r>
            <a:r>
              <a:rPr b="0"/>
              <a:t>() Rerun expression n times.</a:t>
            </a:r>
          </a:p>
        </p:txBody>
      </p:sp>
      <p:sp>
        <p:nvSpPr>
          <p:cNvPr id="2366" name="negate() Negate a predicate function (a pipe friendly !)…"/>
          <p:cNvSpPr txBox="1"/>
          <p:nvPr/>
        </p:nvSpPr>
        <p:spPr>
          <a:xfrm>
            <a:off x="11033979" y="8382830"/>
            <a:ext cx="1358901" cy="1751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negate</a:t>
            </a:r>
            <a:r>
              <a:rPr b="0"/>
              <a:t>() Negate a predicate function (a pipe friendly !)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partial</a:t>
            </a:r>
            <a:r>
              <a:rPr b="0"/>
              <a:t>() Partially apply a function, filling in some args.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safely</a:t>
            </a:r>
            <a:r>
              <a:rPr b="0"/>
              <a:t>() Modify func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rPr b="0"/>
              <a:t>to return list of 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rPr b="0"/>
              <a:t>results and errors.</a:t>
            </a:r>
          </a:p>
        </p:txBody>
      </p:sp>
      <p:sp>
        <p:nvSpPr>
          <p:cNvPr id="2367" name="quietly() Modify…"/>
          <p:cNvSpPr txBox="1"/>
          <p:nvPr/>
        </p:nvSpPr>
        <p:spPr>
          <a:xfrm>
            <a:off x="12551623" y="8382830"/>
            <a:ext cx="1117601" cy="1915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quietly</a:t>
            </a:r>
            <a:r>
              <a:rPr b="0"/>
              <a:t>() Modify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rPr b="0"/>
              <a:t>function to return list of results, output, messages, warnings.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possibly</a:t>
            </a:r>
            <a:r>
              <a:rPr b="0"/>
              <a:t>() Modify 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rPr b="0"/>
              <a:t>function to return default value whenever an error occurs (instead of error).</a:t>
            </a:r>
          </a:p>
        </p:txBody>
      </p:sp>
      <p:sp>
        <p:nvSpPr>
          <p:cNvPr id="2368" name="a"/>
          <p:cNvSpPr txBox="1"/>
          <p:nvPr/>
        </p:nvSpPr>
        <p:spPr>
          <a:xfrm>
            <a:off x="6418616" y="8348316"/>
            <a:ext cx="127001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0"/>
              </a:spcBef>
              <a:defRPr b="0" sz="900">
                <a:latin typeface="+mn-lt"/>
                <a:ea typeface="+mn-ea"/>
                <a:cs typeface="+mn-cs"/>
                <a:sym typeface="Source Sans Pro Ligh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369" name="b"/>
          <p:cNvSpPr txBox="1"/>
          <p:nvPr/>
        </p:nvSpPr>
        <p:spPr>
          <a:xfrm>
            <a:off x="6583716" y="8348316"/>
            <a:ext cx="127001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0"/>
              </a:spcBef>
              <a:defRPr b="0" sz="900">
                <a:latin typeface="+mn-lt"/>
                <a:ea typeface="+mn-ea"/>
                <a:cs typeface="+mn-cs"/>
                <a:sym typeface="Source Sans Pro Light"/>
              </a:defRPr>
            </a:lvl1pPr>
          </a:lstStyle>
          <a:p>
            <a:pPr/>
            <a:r>
              <a:t>b</a:t>
            </a:r>
          </a:p>
        </p:txBody>
      </p:sp>
      <p:grpSp>
        <p:nvGrpSpPr>
          <p:cNvPr id="2402" name="Group"/>
          <p:cNvGrpSpPr/>
          <p:nvPr/>
        </p:nvGrpSpPr>
        <p:grpSpPr>
          <a:xfrm>
            <a:off x="4794051" y="8364353"/>
            <a:ext cx="2541688" cy="911194"/>
            <a:chOff x="0" y="0"/>
            <a:chExt cx="2541686" cy="911193"/>
          </a:xfrm>
        </p:grpSpPr>
        <p:sp>
          <p:nvSpPr>
            <p:cNvPr id="2370" name="func(    ,    )"/>
            <p:cNvSpPr txBox="1"/>
            <p:nvPr/>
          </p:nvSpPr>
          <p:spPr>
            <a:xfrm>
              <a:off x="1293592" y="-1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2371" name="Square"/>
            <p:cNvSpPr/>
            <p:nvPr/>
          </p:nvSpPr>
          <p:spPr>
            <a:xfrm>
              <a:off x="1655121" y="118070"/>
              <a:ext cx="76201" cy="7620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72" name="Square"/>
            <p:cNvSpPr/>
            <p:nvPr/>
          </p:nvSpPr>
          <p:spPr>
            <a:xfrm>
              <a:off x="1820221" y="118070"/>
              <a:ext cx="76201" cy="7620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73" name="func(    ,    )"/>
            <p:cNvSpPr txBox="1"/>
            <p:nvPr/>
          </p:nvSpPr>
          <p:spPr>
            <a:xfrm>
              <a:off x="1460291" y="237811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2374" name="Square"/>
            <p:cNvSpPr/>
            <p:nvPr/>
          </p:nvSpPr>
          <p:spPr>
            <a:xfrm>
              <a:off x="1821821" y="357044"/>
              <a:ext cx="76201" cy="76201"/>
            </a:xfrm>
            <a:prstGeom prst="rect">
              <a:avLst/>
            </a:prstGeom>
            <a:solidFill>
              <a:schemeClr val="accent3">
                <a:hueOff val="-48331"/>
                <a:satOff val="1035"/>
                <a:lumOff val="-1378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75" name="c"/>
            <p:cNvSpPr txBox="1"/>
            <p:nvPr/>
          </p:nvSpPr>
          <p:spPr>
            <a:xfrm>
              <a:off x="1956365" y="221775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376" name="Square"/>
            <p:cNvSpPr/>
            <p:nvPr/>
          </p:nvSpPr>
          <p:spPr>
            <a:xfrm>
              <a:off x="1986921" y="355882"/>
              <a:ext cx="76201" cy="7620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77" name="func(    ,    )"/>
            <p:cNvSpPr txBox="1"/>
            <p:nvPr/>
          </p:nvSpPr>
          <p:spPr>
            <a:xfrm>
              <a:off x="1626991" y="475622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2378" name="Square"/>
            <p:cNvSpPr/>
            <p:nvPr/>
          </p:nvSpPr>
          <p:spPr>
            <a:xfrm>
              <a:off x="1988520" y="596019"/>
              <a:ext cx="76201" cy="76201"/>
            </a:xfrm>
            <a:prstGeom prst="rect">
              <a:avLst/>
            </a:prstGeom>
            <a:solidFill>
              <a:schemeClr val="accent3">
                <a:hueOff val="-145836"/>
                <a:satOff val="-20311"/>
                <a:lumOff val="-243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79" name="d"/>
            <p:cNvSpPr txBox="1"/>
            <p:nvPr/>
          </p:nvSpPr>
          <p:spPr>
            <a:xfrm>
              <a:off x="2123064" y="459586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380" name="Square"/>
            <p:cNvSpPr/>
            <p:nvPr/>
          </p:nvSpPr>
          <p:spPr>
            <a:xfrm>
              <a:off x="2153620" y="593693"/>
              <a:ext cx="76201" cy="7620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81" name="Square"/>
            <p:cNvSpPr/>
            <p:nvPr/>
          </p:nvSpPr>
          <p:spPr>
            <a:xfrm>
              <a:off x="2166320" y="834993"/>
              <a:ext cx="76201" cy="76201"/>
            </a:xfrm>
            <a:prstGeom prst="rect">
              <a:avLst/>
            </a:prstGeom>
            <a:solidFill>
              <a:srgbClr val="D77A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2391" name="Group"/>
            <p:cNvGrpSpPr/>
            <p:nvPr/>
          </p:nvGrpSpPr>
          <p:grpSpPr>
            <a:xfrm>
              <a:off x="447554" y="36946"/>
              <a:ext cx="715923" cy="243645"/>
              <a:chOff x="0" y="0"/>
              <a:chExt cx="715921" cy="243644"/>
            </a:xfrm>
          </p:grpSpPr>
          <p:sp>
            <p:nvSpPr>
              <p:cNvPr id="2382" name="Square"/>
              <p:cNvSpPr/>
              <p:nvPr/>
            </p:nvSpPr>
            <p:spPr>
              <a:xfrm>
                <a:off x="61467" y="128134"/>
                <a:ext cx="76201" cy="7620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83" name="Square"/>
              <p:cNvSpPr/>
              <p:nvPr/>
            </p:nvSpPr>
            <p:spPr>
              <a:xfrm>
                <a:off x="226567" y="128134"/>
                <a:ext cx="76201" cy="7620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84" name="Square"/>
              <p:cNvSpPr/>
              <p:nvPr/>
            </p:nvSpPr>
            <p:spPr>
              <a:xfrm>
                <a:off x="393267" y="128134"/>
                <a:ext cx="76201" cy="7620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85" name="Square"/>
              <p:cNvSpPr/>
              <p:nvPr/>
            </p:nvSpPr>
            <p:spPr>
              <a:xfrm>
                <a:off x="559966" y="128134"/>
                <a:ext cx="76201" cy="7620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86" name="a"/>
              <p:cNvSpPr txBox="1"/>
              <p:nvPr/>
            </p:nvSpPr>
            <p:spPr>
              <a:xfrm>
                <a:off x="309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387" name="b"/>
              <p:cNvSpPr txBox="1"/>
              <p:nvPr/>
            </p:nvSpPr>
            <p:spPr>
              <a:xfrm>
                <a:off x="1960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388" name="c"/>
              <p:cNvSpPr txBox="1"/>
              <p:nvPr/>
            </p:nvSpPr>
            <p:spPr>
              <a:xfrm>
                <a:off x="3627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2389" name="d"/>
              <p:cNvSpPr txBox="1"/>
              <p:nvPr/>
            </p:nvSpPr>
            <p:spPr>
              <a:xfrm>
                <a:off x="529410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2390" name="Rounded Rectangle"/>
              <p:cNvSpPr/>
              <p:nvPr/>
            </p:nvSpPr>
            <p:spPr>
              <a:xfrm>
                <a:off x="0" y="4328"/>
                <a:ext cx="715922" cy="239317"/>
              </a:xfrm>
              <a:prstGeom prst="roundRect">
                <a:avLst>
                  <a:gd name="adj" fmla="val 29349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392" name="func +"/>
            <p:cNvSpPr txBox="1"/>
            <p:nvPr/>
          </p:nvSpPr>
          <p:spPr>
            <a:xfrm>
              <a:off x="0" y="12699"/>
              <a:ext cx="476120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 +</a:t>
              </a:r>
            </a:p>
          </p:txBody>
        </p:sp>
        <p:sp>
          <p:nvSpPr>
            <p:cNvPr id="2393" name="Line"/>
            <p:cNvSpPr/>
            <p:nvPr/>
          </p:nvSpPr>
          <p:spPr>
            <a:xfrm>
              <a:off x="1192208" y="148329"/>
              <a:ext cx="1396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394" name="Line"/>
            <p:cNvSpPr/>
            <p:nvPr/>
          </p:nvSpPr>
          <p:spPr>
            <a:xfrm>
              <a:off x="2284408" y="873093"/>
              <a:ext cx="1396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395" name="Square"/>
            <p:cNvSpPr/>
            <p:nvPr/>
          </p:nvSpPr>
          <p:spPr>
            <a:xfrm>
              <a:off x="2465486" y="834993"/>
              <a:ext cx="76201" cy="76201"/>
            </a:xfrm>
            <a:prstGeom prst="rect">
              <a:avLst/>
            </a:prstGeom>
            <a:solidFill>
              <a:srgbClr val="D77A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96" name="Line"/>
            <p:cNvSpPr/>
            <p:nvPr/>
          </p:nvSpPr>
          <p:spPr>
            <a:xfrm>
              <a:off x="1351446" y="254217"/>
              <a:ext cx="5679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97" name="Line"/>
            <p:cNvSpPr/>
            <p:nvPr/>
          </p:nvSpPr>
          <p:spPr>
            <a:xfrm>
              <a:off x="1516546" y="495517"/>
              <a:ext cx="5679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98" name="Line"/>
            <p:cNvSpPr/>
            <p:nvPr/>
          </p:nvSpPr>
          <p:spPr>
            <a:xfrm>
              <a:off x="1694346" y="736817"/>
              <a:ext cx="5679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99" name="Line"/>
            <p:cNvSpPr/>
            <p:nvPr/>
          </p:nvSpPr>
          <p:spPr>
            <a:xfrm>
              <a:off x="1776203" y="2524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400" name="Line"/>
            <p:cNvSpPr/>
            <p:nvPr/>
          </p:nvSpPr>
          <p:spPr>
            <a:xfrm>
              <a:off x="1941303" y="4937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401" name="Line"/>
            <p:cNvSpPr/>
            <p:nvPr/>
          </p:nvSpPr>
          <p:spPr>
            <a:xfrm>
              <a:off x="2106403" y="7350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2403" name="Line"/>
          <p:cNvSpPr/>
          <p:nvPr/>
        </p:nvSpPr>
        <p:spPr>
          <a:xfrm>
            <a:off x="5986260" y="9509283"/>
            <a:ext cx="139605" cy="1"/>
          </a:xfrm>
          <a:prstGeom prst="line">
            <a:avLst/>
          </a:prstGeom>
          <a:ln w="635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2442" name="Group"/>
          <p:cNvGrpSpPr/>
          <p:nvPr/>
        </p:nvGrpSpPr>
        <p:grpSpPr>
          <a:xfrm>
            <a:off x="4794051" y="9386353"/>
            <a:ext cx="2598577" cy="892116"/>
            <a:chOff x="0" y="0"/>
            <a:chExt cx="2598575" cy="892115"/>
          </a:xfrm>
        </p:grpSpPr>
        <p:sp>
          <p:nvSpPr>
            <p:cNvPr id="2404" name="func(    ,    )"/>
            <p:cNvSpPr txBox="1"/>
            <p:nvPr/>
          </p:nvSpPr>
          <p:spPr>
            <a:xfrm>
              <a:off x="1293592" y="-1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2405" name="Square"/>
            <p:cNvSpPr/>
            <p:nvPr/>
          </p:nvSpPr>
          <p:spPr>
            <a:xfrm>
              <a:off x="1655121" y="118070"/>
              <a:ext cx="76201" cy="7620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06" name="Square"/>
            <p:cNvSpPr/>
            <p:nvPr/>
          </p:nvSpPr>
          <p:spPr>
            <a:xfrm>
              <a:off x="1820221" y="118070"/>
              <a:ext cx="76201" cy="7620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07" name="func(    ,    )"/>
            <p:cNvSpPr txBox="1"/>
            <p:nvPr/>
          </p:nvSpPr>
          <p:spPr>
            <a:xfrm>
              <a:off x="1460291" y="212411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2408" name="Square"/>
            <p:cNvSpPr/>
            <p:nvPr/>
          </p:nvSpPr>
          <p:spPr>
            <a:xfrm>
              <a:off x="1821821" y="331644"/>
              <a:ext cx="76201" cy="76201"/>
            </a:xfrm>
            <a:prstGeom prst="rect">
              <a:avLst/>
            </a:prstGeom>
            <a:solidFill>
              <a:schemeClr val="accent3">
                <a:hueOff val="-48331"/>
                <a:satOff val="1035"/>
                <a:lumOff val="-1378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09" name="c"/>
            <p:cNvSpPr txBox="1"/>
            <p:nvPr/>
          </p:nvSpPr>
          <p:spPr>
            <a:xfrm>
              <a:off x="1956365" y="196375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410" name="Square"/>
            <p:cNvSpPr/>
            <p:nvPr/>
          </p:nvSpPr>
          <p:spPr>
            <a:xfrm>
              <a:off x="1986921" y="330482"/>
              <a:ext cx="76201" cy="7620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11" name="func(    ,    )"/>
            <p:cNvSpPr txBox="1"/>
            <p:nvPr/>
          </p:nvSpPr>
          <p:spPr>
            <a:xfrm>
              <a:off x="1626991" y="424822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2412" name="Square"/>
            <p:cNvSpPr/>
            <p:nvPr/>
          </p:nvSpPr>
          <p:spPr>
            <a:xfrm>
              <a:off x="1988520" y="545219"/>
              <a:ext cx="76201" cy="76201"/>
            </a:xfrm>
            <a:prstGeom prst="rect">
              <a:avLst/>
            </a:prstGeom>
            <a:solidFill>
              <a:schemeClr val="accent3">
                <a:hueOff val="-145836"/>
                <a:satOff val="-20311"/>
                <a:lumOff val="-243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13" name="d"/>
            <p:cNvSpPr txBox="1"/>
            <p:nvPr/>
          </p:nvSpPr>
          <p:spPr>
            <a:xfrm>
              <a:off x="2123064" y="408786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414" name="Square"/>
            <p:cNvSpPr/>
            <p:nvPr/>
          </p:nvSpPr>
          <p:spPr>
            <a:xfrm>
              <a:off x="2153620" y="542893"/>
              <a:ext cx="76201" cy="7620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15" name="Square"/>
            <p:cNvSpPr/>
            <p:nvPr/>
          </p:nvSpPr>
          <p:spPr>
            <a:xfrm>
              <a:off x="2166320" y="758793"/>
              <a:ext cx="76201" cy="76201"/>
            </a:xfrm>
            <a:prstGeom prst="rect">
              <a:avLst/>
            </a:prstGeom>
            <a:solidFill>
              <a:srgbClr val="D77A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2425" name="Group"/>
            <p:cNvGrpSpPr/>
            <p:nvPr/>
          </p:nvGrpSpPr>
          <p:grpSpPr>
            <a:xfrm>
              <a:off x="447554" y="36946"/>
              <a:ext cx="715923" cy="243645"/>
              <a:chOff x="0" y="0"/>
              <a:chExt cx="715921" cy="243644"/>
            </a:xfrm>
          </p:grpSpPr>
          <p:sp>
            <p:nvSpPr>
              <p:cNvPr id="2416" name="Square"/>
              <p:cNvSpPr/>
              <p:nvPr/>
            </p:nvSpPr>
            <p:spPr>
              <a:xfrm>
                <a:off x="61467" y="128134"/>
                <a:ext cx="76201" cy="7620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17" name="Square"/>
              <p:cNvSpPr/>
              <p:nvPr/>
            </p:nvSpPr>
            <p:spPr>
              <a:xfrm>
                <a:off x="226567" y="128134"/>
                <a:ext cx="76201" cy="7620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18" name="Square"/>
              <p:cNvSpPr/>
              <p:nvPr/>
            </p:nvSpPr>
            <p:spPr>
              <a:xfrm>
                <a:off x="393267" y="128134"/>
                <a:ext cx="76201" cy="7620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19" name="Square"/>
              <p:cNvSpPr/>
              <p:nvPr/>
            </p:nvSpPr>
            <p:spPr>
              <a:xfrm>
                <a:off x="559966" y="128134"/>
                <a:ext cx="76201" cy="7620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20" name="a"/>
              <p:cNvSpPr txBox="1"/>
              <p:nvPr/>
            </p:nvSpPr>
            <p:spPr>
              <a:xfrm>
                <a:off x="309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421" name="b"/>
              <p:cNvSpPr txBox="1"/>
              <p:nvPr/>
            </p:nvSpPr>
            <p:spPr>
              <a:xfrm>
                <a:off x="1960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422" name="c"/>
              <p:cNvSpPr txBox="1"/>
              <p:nvPr/>
            </p:nvSpPr>
            <p:spPr>
              <a:xfrm>
                <a:off x="3627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2423" name="d"/>
              <p:cNvSpPr txBox="1"/>
              <p:nvPr/>
            </p:nvSpPr>
            <p:spPr>
              <a:xfrm>
                <a:off x="529410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2424" name="Rounded Rectangle"/>
              <p:cNvSpPr/>
              <p:nvPr/>
            </p:nvSpPr>
            <p:spPr>
              <a:xfrm>
                <a:off x="0" y="4328"/>
                <a:ext cx="715922" cy="239317"/>
              </a:xfrm>
              <a:prstGeom prst="roundRect">
                <a:avLst>
                  <a:gd name="adj" fmla="val 29349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426" name="func +"/>
            <p:cNvSpPr txBox="1"/>
            <p:nvPr/>
          </p:nvSpPr>
          <p:spPr>
            <a:xfrm>
              <a:off x="0" y="12699"/>
              <a:ext cx="476120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 +</a:t>
              </a:r>
            </a:p>
          </p:txBody>
        </p:sp>
        <p:sp>
          <p:nvSpPr>
            <p:cNvPr id="2427" name="Line"/>
            <p:cNvSpPr/>
            <p:nvPr/>
          </p:nvSpPr>
          <p:spPr>
            <a:xfrm>
              <a:off x="2297108" y="796893"/>
              <a:ext cx="888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428" name="Square"/>
            <p:cNvSpPr/>
            <p:nvPr/>
          </p:nvSpPr>
          <p:spPr>
            <a:xfrm>
              <a:off x="2465486" y="758793"/>
              <a:ext cx="76201" cy="76201"/>
            </a:xfrm>
            <a:prstGeom prst="rect">
              <a:avLst/>
            </a:prstGeom>
            <a:solidFill>
              <a:srgbClr val="D77A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29" name="Line"/>
            <p:cNvSpPr/>
            <p:nvPr/>
          </p:nvSpPr>
          <p:spPr>
            <a:xfrm>
              <a:off x="1351446" y="228817"/>
              <a:ext cx="5425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30" name="Line"/>
            <p:cNvSpPr/>
            <p:nvPr/>
          </p:nvSpPr>
          <p:spPr>
            <a:xfrm>
              <a:off x="1516546" y="444717"/>
              <a:ext cx="5425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31" name="Line"/>
            <p:cNvSpPr/>
            <p:nvPr/>
          </p:nvSpPr>
          <p:spPr>
            <a:xfrm>
              <a:off x="1694346" y="660617"/>
              <a:ext cx="5298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32" name="Line"/>
            <p:cNvSpPr/>
            <p:nvPr/>
          </p:nvSpPr>
          <p:spPr>
            <a:xfrm>
              <a:off x="1776203" y="2270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433" name="Line"/>
            <p:cNvSpPr/>
            <p:nvPr/>
          </p:nvSpPr>
          <p:spPr>
            <a:xfrm>
              <a:off x="1941303" y="4429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434" name="Line"/>
            <p:cNvSpPr/>
            <p:nvPr/>
          </p:nvSpPr>
          <p:spPr>
            <a:xfrm>
              <a:off x="2106403" y="6588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435" name="Line"/>
            <p:cNvSpPr/>
            <p:nvPr/>
          </p:nvSpPr>
          <p:spPr>
            <a:xfrm>
              <a:off x="2297108" y="583950"/>
              <a:ext cx="888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436" name="Square"/>
            <p:cNvSpPr/>
            <p:nvPr/>
          </p:nvSpPr>
          <p:spPr>
            <a:xfrm>
              <a:off x="2465486" y="545850"/>
              <a:ext cx="76201" cy="76201"/>
            </a:xfrm>
            <a:prstGeom prst="rect">
              <a:avLst/>
            </a:prstGeom>
            <a:solidFill>
              <a:schemeClr val="accent3">
                <a:hueOff val="-145836"/>
                <a:satOff val="-20311"/>
                <a:lumOff val="-243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37" name="Line"/>
            <p:cNvSpPr/>
            <p:nvPr/>
          </p:nvSpPr>
          <p:spPr>
            <a:xfrm>
              <a:off x="2144708" y="369744"/>
              <a:ext cx="2412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438" name="Square"/>
            <p:cNvSpPr/>
            <p:nvPr/>
          </p:nvSpPr>
          <p:spPr>
            <a:xfrm>
              <a:off x="2465486" y="331644"/>
              <a:ext cx="76201" cy="76201"/>
            </a:xfrm>
            <a:prstGeom prst="rect">
              <a:avLst/>
            </a:prstGeom>
            <a:solidFill>
              <a:schemeClr val="accent3">
                <a:hueOff val="-48331"/>
                <a:satOff val="1035"/>
                <a:lumOff val="-1378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39" name="Line"/>
            <p:cNvSpPr/>
            <p:nvPr/>
          </p:nvSpPr>
          <p:spPr>
            <a:xfrm>
              <a:off x="1979608" y="143470"/>
              <a:ext cx="4063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440" name="Square"/>
            <p:cNvSpPr/>
            <p:nvPr/>
          </p:nvSpPr>
          <p:spPr>
            <a:xfrm>
              <a:off x="2465486" y="105370"/>
              <a:ext cx="76201" cy="7620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41" name="Rounded Rectangle"/>
            <p:cNvSpPr/>
            <p:nvPr/>
          </p:nvSpPr>
          <p:spPr>
            <a:xfrm>
              <a:off x="2408597" y="53975"/>
              <a:ext cx="189979" cy="838141"/>
            </a:xfrm>
            <a:prstGeom prst="roundRect">
              <a:avLst>
                <a:gd name="adj" fmla="val 36971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461" name="Group"/>
          <p:cNvGrpSpPr/>
          <p:nvPr/>
        </p:nvGrpSpPr>
        <p:grpSpPr>
          <a:xfrm>
            <a:off x="253398" y="2180898"/>
            <a:ext cx="3100216" cy="1022889"/>
            <a:chOff x="0" y="0"/>
            <a:chExt cx="3100214" cy="1022888"/>
          </a:xfrm>
        </p:grpSpPr>
        <p:grpSp>
          <p:nvGrpSpPr>
            <p:cNvPr id="2447" name="Group"/>
            <p:cNvGrpSpPr/>
            <p:nvPr/>
          </p:nvGrpSpPr>
          <p:grpSpPr>
            <a:xfrm>
              <a:off x="1456722" y="0"/>
              <a:ext cx="988253" cy="1022889"/>
              <a:chOff x="-25400" y="0"/>
              <a:chExt cx="988251" cy="1022888"/>
            </a:xfrm>
          </p:grpSpPr>
          <p:sp>
            <p:nvSpPr>
              <p:cNvPr id="2443" name="fun(     ,…)…"/>
              <p:cNvSpPr txBox="1"/>
              <p:nvPr/>
            </p:nvSpPr>
            <p:spPr>
              <a:xfrm>
                <a:off x="-25400" y="0"/>
                <a:ext cx="988252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</p:txBody>
          </p:sp>
          <p:graphicFrame>
            <p:nvGraphicFramePr>
              <p:cNvPr id="2444" name="Table"/>
              <p:cNvGraphicFramePr/>
              <p:nvPr/>
            </p:nvGraphicFramePr>
            <p:xfrm>
              <a:off x="2732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445" name="Table"/>
              <p:cNvGraphicFramePr/>
              <p:nvPr/>
            </p:nvGraphicFramePr>
            <p:xfrm>
              <a:off x="2732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446" name="Table"/>
              <p:cNvGraphicFramePr/>
              <p:nvPr/>
            </p:nvGraphicFramePr>
            <p:xfrm>
              <a:off x="2732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>
                            <a:hueOff val="-145836"/>
                            <a:satOff val="-20311"/>
                            <a:lumOff val="-2437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2448" name="map(      , fun, …)"/>
            <p:cNvSpPr txBox="1"/>
            <p:nvPr/>
          </p:nvSpPr>
          <p:spPr>
            <a:xfrm>
              <a:off x="0" y="177917"/>
              <a:ext cx="1176815" cy="3092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marL="114300" indent="-114300">
                <a:lnSpc>
                  <a:spcPct val="90000"/>
                </a:lnSpc>
                <a:spcBef>
                  <a:spcPts val="0"/>
                </a:spcBef>
                <a:defRPr b="0" sz="1100">
                  <a:solidFill>
                    <a:srgbClr val="424242"/>
                  </a:solidFill>
                </a:defRPr>
              </a:pPr>
              <a:r>
                <a:rPr>
                  <a:solidFill>
                    <a:srgbClr val="000000"/>
                  </a:solidFill>
                </a:rPr>
                <a:t>map</a:t>
              </a:r>
              <a:r>
                <a:t>(      , fun, …)</a:t>
              </a:r>
            </a:p>
          </p:txBody>
        </p:sp>
        <p:grpSp>
          <p:nvGrpSpPr>
            <p:cNvPr id="2453" name="Group"/>
            <p:cNvGrpSpPr/>
            <p:nvPr/>
          </p:nvGrpSpPr>
          <p:grpSpPr>
            <a:xfrm>
              <a:off x="2429956" y="101649"/>
              <a:ext cx="670259" cy="911108"/>
              <a:chOff x="6080" y="0"/>
              <a:chExt cx="670257" cy="911106"/>
            </a:xfrm>
          </p:grpSpPr>
          <p:sp>
            <p:nvSpPr>
              <p:cNvPr id="2449" name="Rounded Rectangle"/>
              <p:cNvSpPr/>
              <p:nvPr/>
            </p:nvSpPr>
            <p:spPr>
              <a:xfrm>
                <a:off x="6080" y="0"/>
                <a:ext cx="152940" cy="461801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450" name="Table"/>
              <p:cNvGraphicFramePr/>
              <p:nvPr/>
            </p:nvGraphicFramePr>
            <p:xfrm>
              <a:off x="25400" y="459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451" name="Table"/>
              <p:cNvGraphicFramePr/>
              <p:nvPr/>
            </p:nvGraphicFramePr>
            <p:xfrm>
              <a:off x="25400" y="1737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452" name="Table"/>
              <p:cNvGraphicFramePr/>
              <p:nvPr/>
            </p:nvGraphicFramePr>
            <p:xfrm>
              <a:off x="25400" y="3015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2458" name="Group"/>
            <p:cNvGrpSpPr/>
            <p:nvPr/>
          </p:nvGrpSpPr>
          <p:grpSpPr>
            <a:xfrm>
              <a:off x="372556" y="101649"/>
              <a:ext cx="670259" cy="911108"/>
              <a:chOff x="6080" y="0"/>
              <a:chExt cx="670257" cy="911106"/>
            </a:xfrm>
          </p:grpSpPr>
          <p:sp>
            <p:nvSpPr>
              <p:cNvPr id="2454" name="Rounded Rectangle"/>
              <p:cNvSpPr/>
              <p:nvPr/>
            </p:nvSpPr>
            <p:spPr>
              <a:xfrm>
                <a:off x="6080" y="0"/>
                <a:ext cx="152940" cy="461801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455" name="Table"/>
              <p:cNvGraphicFramePr/>
              <p:nvPr/>
            </p:nvGraphicFramePr>
            <p:xfrm>
              <a:off x="25400" y="459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456" name="Table"/>
              <p:cNvGraphicFramePr/>
              <p:nvPr/>
            </p:nvGraphicFramePr>
            <p:xfrm>
              <a:off x="25400" y="1737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457" name="Table"/>
              <p:cNvGraphicFramePr/>
              <p:nvPr/>
            </p:nvGraphicFramePr>
            <p:xfrm>
              <a:off x="25400" y="3015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>
                            <a:hueOff val="-145836"/>
                            <a:satOff val="-20311"/>
                            <a:lumOff val="-2437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2459" name="Line"/>
            <p:cNvSpPr/>
            <p:nvPr/>
          </p:nvSpPr>
          <p:spPr>
            <a:xfrm>
              <a:off x="1067045" y="342681"/>
              <a:ext cx="395789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460" name="Line"/>
            <p:cNvSpPr/>
            <p:nvPr/>
          </p:nvSpPr>
          <p:spPr>
            <a:xfrm>
              <a:off x="2098991" y="344024"/>
              <a:ext cx="2920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489" name="Group"/>
          <p:cNvGrpSpPr/>
          <p:nvPr/>
        </p:nvGrpSpPr>
        <p:grpSpPr>
          <a:xfrm>
            <a:off x="252303" y="2999013"/>
            <a:ext cx="3101311" cy="1022890"/>
            <a:chOff x="0" y="0"/>
            <a:chExt cx="3101309" cy="1022888"/>
          </a:xfrm>
        </p:grpSpPr>
        <p:grpSp>
          <p:nvGrpSpPr>
            <p:cNvPr id="2469" name="Group"/>
            <p:cNvGrpSpPr/>
            <p:nvPr/>
          </p:nvGrpSpPr>
          <p:grpSpPr>
            <a:xfrm>
              <a:off x="1457817" y="0"/>
              <a:ext cx="1101980" cy="1022889"/>
              <a:chOff x="-25400" y="0"/>
              <a:chExt cx="1101979" cy="1022888"/>
            </a:xfrm>
          </p:grpSpPr>
          <p:sp>
            <p:nvSpPr>
              <p:cNvPr id="2462" name="fun(     ,      ,…)…"/>
              <p:cNvSpPr txBox="1"/>
              <p:nvPr/>
            </p:nvSpPr>
            <p:spPr>
              <a:xfrm>
                <a:off x="-25400" y="0"/>
                <a:ext cx="988252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      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      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      ,…</a:t>
                </a:r>
                <a:r>
                  <a:t>)</a:t>
                </a:r>
              </a:p>
            </p:txBody>
          </p:sp>
          <p:graphicFrame>
            <p:nvGraphicFramePr>
              <p:cNvPr id="2463" name="Table"/>
              <p:cNvGraphicFramePr/>
              <p:nvPr/>
            </p:nvGraphicFramePr>
            <p:xfrm>
              <a:off x="2732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464" name="Table"/>
              <p:cNvGraphicFramePr/>
              <p:nvPr/>
            </p:nvGraphicFramePr>
            <p:xfrm>
              <a:off x="2732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465" name="Table"/>
              <p:cNvGraphicFramePr/>
              <p:nvPr/>
            </p:nvGraphicFramePr>
            <p:xfrm>
              <a:off x="2732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>
                            <a:hueOff val="-145836"/>
                            <a:satOff val="-20311"/>
                            <a:lumOff val="-2437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466" name="Table"/>
              <p:cNvGraphicFramePr/>
              <p:nvPr/>
            </p:nvGraphicFramePr>
            <p:xfrm>
              <a:off x="4256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467" name="Table"/>
              <p:cNvGraphicFramePr/>
              <p:nvPr/>
            </p:nvGraphicFramePr>
            <p:xfrm>
              <a:off x="4256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468" name="Table"/>
              <p:cNvGraphicFramePr/>
              <p:nvPr/>
            </p:nvGraphicFramePr>
            <p:xfrm>
              <a:off x="4256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>
                            <a:hueOff val="-145836"/>
                            <a:satOff val="-20311"/>
                            <a:lumOff val="-2437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2474" name="Group"/>
            <p:cNvGrpSpPr/>
            <p:nvPr/>
          </p:nvGrpSpPr>
          <p:grpSpPr>
            <a:xfrm>
              <a:off x="2431051" y="101997"/>
              <a:ext cx="670259" cy="911107"/>
              <a:chOff x="6080" y="0"/>
              <a:chExt cx="670257" cy="911106"/>
            </a:xfrm>
          </p:grpSpPr>
          <p:sp>
            <p:nvSpPr>
              <p:cNvPr id="2470" name="Rounded Rectangle"/>
              <p:cNvSpPr/>
              <p:nvPr/>
            </p:nvSpPr>
            <p:spPr>
              <a:xfrm>
                <a:off x="6080" y="0"/>
                <a:ext cx="152940" cy="461801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471" name="Table"/>
              <p:cNvGraphicFramePr/>
              <p:nvPr/>
            </p:nvGraphicFramePr>
            <p:xfrm>
              <a:off x="25400" y="459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472" name="Table"/>
              <p:cNvGraphicFramePr/>
              <p:nvPr/>
            </p:nvGraphicFramePr>
            <p:xfrm>
              <a:off x="25400" y="1737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473" name="Table"/>
              <p:cNvGraphicFramePr/>
              <p:nvPr/>
            </p:nvGraphicFramePr>
            <p:xfrm>
              <a:off x="25400" y="3015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2486" name="Group"/>
            <p:cNvGrpSpPr/>
            <p:nvPr/>
          </p:nvGrpSpPr>
          <p:grpSpPr>
            <a:xfrm>
              <a:off x="0" y="99382"/>
              <a:ext cx="1342708" cy="913722"/>
              <a:chOff x="0" y="0"/>
              <a:chExt cx="1342707" cy="913720"/>
            </a:xfrm>
          </p:grpSpPr>
          <p:sp>
            <p:nvSpPr>
              <p:cNvPr id="2475" name="map2(      ,      ,fun,…)"/>
              <p:cNvSpPr txBox="1"/>
              <p:nvPr/>
            </p:nvSpPr>
            <p:spPr>
              <a:xfrm>
                <a:off x="0" y="78881"/>
                <a:ext cx="1342708" cy="3092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90000"/>
                  </a:lnSpc>
                  <a:spcBef>
                    <a:spcPts val="0"/>
                  </a:spcBef>
                  <a:defRPr b="0" sz="1100">
                    <a:solidFill>
                      <a:srgbClr val="424242"/>
                    </a:solidFill>
                  </a:defRPr>
                </a:pPr>
                <a:r>
                  <a:rPr>
                    <a:solidFill>
                      <a:srgbClr val="000000"/>
                    </a:solidFill>
                  </a:rPr>
                  <a:t>map2</a:t>
                </a:r>
                <a:r>
                  <a:t>(      ,      ,fun,…)</a:t>
                </a:r>
              </a:p>
            </p:txBody>
          </p:sp>
          <p:grpSp>
            <p:nvGrpSpPr>
              <p:cNvPr id="2480" name="Group"/>
              <p:cNvGrpSpPr/>
              <p:nvPr/>
            </p:nvGrpSpPr>
            <p:grpSpPr>
              <a:xfrm>
                <a:off x="440326" y="0"/>
                <a:ext cx="670259" cy="911107"/>
                <a:chOff x="6080" y="0"/>
                <a:chExt cx="670257" cy="911106"/>
              </a:xfrm>
            </p:grpSpPr>
            <p:sp>
              <p:nvSpPr>
                <p:cNvPr id="2476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2477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2478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>
                              <a:hueOff val="-48331"/>
                              <a:satOff val="1035"/>
                              <a:lumOff val="-13785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2479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>
                              <a:hueOff val="-145836"/>
                              <a:satOff val="-20311"/>
                              <a:lumOff val="-24375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2485" name="Group"/>
              <p:cNvGrpSpPr/>
              <p:nvPr/>
            </p:nvGrpSpPr>
            <p:grpSpPr>
              <a:xfrm>
                <a:off x="642431" y="2614"/>
                <a:ext cx="670259" cy="911107"/>
                <a:chOff x="6080" y="0"/>
                <a:chExt cx="670257" cy="911106"/>
              </a:xfrm>
            </p:grpSpPr>
            <p:sp>
              <p:nvSpPr>
                <p:cNvPr id="2481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2482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2483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>
                              <a:hueOff val="-48331"/>
                              <a:satOff val="1035"/>
                              <a:lumOff val="-13785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2484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>
                              <a:hueOff val="-145836"/>
                              <a:satOff val="-20311"/>
                              <a:lumOff val="-24375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  <p:sp>
          <p:nvSpPr>
            <p:cNvPr id="2487" name="Line"/>
            <p:cNvSpPr/>
            <p:nvPr/>
          </p:nvSpPr>
          <p:spPr>
            <a:xfrm>
              <a:off x="1273523" y="334726"/>
              <a:ext cx="1904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488" name="Line"/>
            <p:cNvSpPr/>
            <p:nvPr/>
          </p:nvSpPr>
          <p:spPr>
            <a:xfrm>
              <a:off x="2239786" y="334726"/>
              <a:ext cx="1523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526" name="Group"/>
          <p:cNvGrpSpPr/>
          <p:nvPr/>
        </p:nvGrpSpPr>
        <p:grpSpPr>
          <a:xfrm>
            <a:off x="253398" y="3824273"/>
            <a:ext cx="3100216" cy="1022889"/>
            <a:chOff x="0" y="0"/>
            <a:chExt cx="3100214" cy="1022888"/>
          </a:xfrm>
        </p:grpSpPr>
        <p:grpSp>
          <p:nvGrpSpPr>
            <p:cNvPr id="2500" name="Group"/>
            <p:cNvGrpSpPr/>
            <p:nvPr/>
          </p:nvGrpSpPr>
          <p:grpSpPr>
            <a:xfrm>
              <a:off x="1456722" y="0"/>
              <a:ext cx="1216281" cy="1022889"/>
              <a:chOff x="-25400" y="0"/>
              <a:chExt cx="1216279" cy="1022888"/>
            </a:xfrm>
          </p:grpSpPr>
          <p:graphicFrame>
            <p:nvGraphicFramePr>
              <p:cNvPr id="2490" name="Table"/>
              <p:cNvGraphicFramePr/>
              <p:nvPr/>
            </p:nvGraphicFramePr>
            <p:xfrm>
              <a:off x="2605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491" name="Table"/>
              <p:cNvGraphicFramePr/>
              <p:nvPr/>
            </p:nvGraphicFramePr>
            <p:xfrm>
              <a:off x="2605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492" name="Table"/>
              <p:cNvGraphicFramePr/>
              <p:nvPr/>
            </p:nvGraphicFramePr>
            <p:xfrm>
              <a:off x="2605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>
                            <a:hueOff val="-145836"/>
                            <a:satOff val="-20311"/>
                            <a:lumOff val="-2437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493" name="Table"/>
              <p:cNvGraphicFramePr/>
              <p:nvPr/>
            </p:nvGraphicFramePr>
            <p:xfrm>
              <a:off x="4002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494" name="Table"/>
              <p:cNvGraphicFramePr/>
              <p:nvPr/>
            </p:nvGraphicFramePr>
            <p:xfrm>
              <a:off x="4002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495" name="Table"/>
              <p:cNvGraphicFramePr/>
              <p:nvPr/>
            </p:nvGraphicFramePr>
            <p:xfrm>
              <a:off x="4002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>
                            <a:hueOff val="-145836"/>
                            <a:satOff val="-20311"/>
                            <a:lumOff val="-2437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496" name="Table"/>
              <p:cNvGraphicFramePr/>
              <p:nvPr/>
            </p:nvGraphicFramePr>
            <p:xfrm>
              <a:off x="5399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497" name="Table"/>
              <p:cNvGraphicFramePr/>
              <p:nvPr/>
            </p:nvGraphicFramePr>
            <p:xfrm>
              <a:off x="5399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498" name="Table"/>
              <p:cNvGraphicFramePr/>
              <p:nvPr/>
            </p:nvGraphicFramePr>
            <p:xfrm>
              <a:off x="5399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>
                            <a:hueOff val="-145836"/>
                            <a:satOff val="-20311"/>
                            <a:lumOff val="-2437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499" name="fun(    ,     ,     ,…)…"/>
              <p:cNvSpPr txBox="1"/>
              <p:nvPr/>
            </p:nvSpPr>
            <p:spPr>
              <a:xfrm>
                <a:off x="-25400" y="0"/>
                <a:ext cx="988252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</a:t>
                </a:r>
                <a:r>
                  <a:rPr sz="900"/>
                  <a:t>,     ,     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</a:t>
                </a:r>
                <a:r>
                  <a:rPr sz="900"/>
                  <a:t>,     ,     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</a:t>
                </a:r>
                <a:r>
                  <a:rPr sz="900"/>
                  <a:t>,     ,     ,…</a:t>
                </a:r>
                <a:r>
                  <a:t>)</a:t>
                </a:r>
              </a:p>
            </p:txBody>
          </p:sp>
        </p:grpSp>
        <p:sp>
          <p:nvSpPr>
            <p:cNvPr id="2501" name="pmap(                        ,fun,…)"/>
            <p:cNvSpPr txBox="1"/>
            <p:nvPr/>
          </p:nvSpPr>
          <p:spPr>
            <a:xfrm>
              <a:off x="0" y="175348"/>
              <a:ext cx="1803530" cy="3092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marL="114300" indent="-114300">
                <a:lnSpc>
                  <a:spcPct val="90000"/>
                </a:lnSpc>
                <a:spcBef>
                  <a:spcPts val="0"/>
                </a:spcBef>
                <a:defRPr b="0" sz="1100">
                  <a:solidFill>
                    <a:srgbClr val="424242"/>
                  </a:solidFill>
                </a:defRPr>
              </a:pPr>
              <a:r>
                <a:rPr>
                  <a:solidFill>
                    <a:srgbClr val="000000"/>
                  </a:solidFill>
                </a:rPr>
                <a:t>pmap</a:t>
              </a:r>
              <a:r>
                <a:rPr sz="1000"/>
                <a:t>(                        ,fun,</a:t>
              </a:r>
              <a:r>
                <a:rPr sz="900"/>
                <a:t>…</a:t>
              </a:r>
              <a:r>
                <a:rPr sz="1000"/>
                <a:t>)</a:t>
              </a:r>
            </a:p>
          </p:txBody>
        </p:sp>
        <p:grpSp>
          <p:nvGrpSpPr>
            <p:cNvPr id="2518" name="Group"/>
            <p:cNvGrpSpPr/>
            <p:nvPr/>
          </p:nvGrpSpPr>
          <p:grpSpPr>
            <a:xfrm>
              <a:off x="434307" y="59952"/>
              <a:ext cx="1084758" cy="950237"/>
              <a:chOff x="0" y="0"/>
              <a:chExt cx="1084756" cy="950236"/>
            </a:xfrm>
          </p:grpSpPr>
          <p:grpSp>
            <p:nvGrpSpPr>
              <p:cNvPr id="2506" name="Group"/>
              <p:cNvGrpSpPr/>
              <p:nvPr/>
            </p:nvGrpSpPr>
            <p:grpSpPr>
              <a:xfrm>
                <a:off x="39848" y="39129"/>
                <a:ext cx="670259" cy="911108"/>
                <a:chOff x="6080" y="0"/>
                <a:chExt cx="670257" cy="911106"/>
              </a:xfrm>
            </p:grpSpPr>
            <p:sp>
              <p:nvSpPr>
                <p:cNvPr id="2502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2503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2504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>
                              <a:hueOff val="-48331"/>
                              <a:satOff val="1035"/>
                              <a:lumOff val="-13785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2505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>
                              <a:hueOff val="-145836"/>
                              <a:satOff val="-20311"/>
                              <a:lumOff val="-24375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sp>
            <p:nvSpPr>
              <p:cNvPr id="2507" name="Rounded Rectangle"/>
              <p:cNvSpPr/>
              <p:nvPr/>
            </p:nvSpPr>
            <p:spPr>
              <a:xfrm>
                <a:off x="0" y="0"/>
                <a:ext cx="605538" cy="539031"/>
              </a:xfrm>
              <a:prstGeom prst="roundRect">
                <a:avLst>
                  <a:gd name="adj" fmla="val 1303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2512" name="Group"/>
              <p:cNvGrpSpPr/>
              <p:nvPr/>
            </p:nvGrpSpPr>
            <p:grpSpPr>
              <a:xfrm>
                <a:off x="227173" y="39129"/>
                <a:ext cx="670259" cy="911108"/>
                <a:chOff x="6080" y="0"/>
                <a:chExt cx="670257" cy="911106"/>
              </a:xfrm>
            </p:grpSpPr>
            <p:sp>
              <p:nvSpPr>
                <p:cNvPr id="2508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2509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2510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>
                              <a:hueOff val="-48331"/>
                              <a:satOff val="1035"/>
                              <a:lumOff val="-13785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2511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>
                              <a:hueOff val="-145836"/>
                              <a:satOff val="-20311"/>
                              <a:lumOff val="-24375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2517" name="Group"/>
              <p:cNvGrpSpPr/>
              <p:nvPr/>
            </p:nvGrpSpPr>
            <p:grpSpPr>
              <a:xfrm>
                <a:off x="414498" y="39129"/>
                <a:ext cx="670259" cy="911108"/>
                <a:chOff x="6080" y="0"/>
                <a:chExt cx="670257" cy="911106"/>
              </a:xfrm>
            </p:grpSpPr>
            <p:sp>
              <p:nvSpPr>
                <p:cNvPr id="2513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2514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2515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>
                              <a:hueOff val="-48331"/>
                              <a:satOff val="1035"/>
                              <a:lumOff val="-13785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2516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3">
                              <a:hueOff val="-145836"/>
                              <a:satOff val="-20311"/>
                              <a:lumOff val="-24375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  <p:grpSp>
          <p:nvGrpSpPr>
            <p:cNvPr id="2523" name="Group"/>
            <p:cNvGrpSpPr/>
            <p:nvPr/>
          </p:nvGrpSpPr>
          <p:grpSpPr>
            <a:xfrm>
              <a:off x="2429956" y="99081"/>
              <a:ext cx="670259" cy="911108"/>
              <a:chOff x="6080" y="0"/>
              <a:chExt cx="670257" cy="911106"/>
            </a:xfrm>
          </p:grpSpPr>
          <p:sp>
            <p:nvSpPr>
              <p:cNvPr id="2519" name="Rounded Rectangle"/>
              <p:cNvSpPr/>
              <p:nvPr/>
            </p:nvSpPr>
            <p:spPr>
              <a:xfrm>
                <a:off x="6080" y="0"/>
                <a:ext cx="152940" cy="461801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520" name="Table"/>
              <p:cNvGraphicFramePr/>
              <p:nvPr/>
            </p:nvGraphicFramePr>
            <p:xfrm>
              <a:off x="25400" y="459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521" name="Table"/>
              <p:cNvGraphicFramePr/>
              <p:nvPr/>
            </p:nvGraphicFramePr>
            <p:xfrm>
              <a:off x="25400" y="1737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522" name="Table"/>
              <p:cNvGraphicFramePr/>
              <p:nvPr/>
            </p:nvGraphicFramePr>
            <p:xfrm>
              <a:off x="25400" y="3015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2524" name="Line"/>
            <p:cNvSpPr/>
            <p:nvPr/>
          </p:nvSpPr>
          <p:spPr>
            <a:xfrm>
              <a:off x="2289491" y="340448"/>
              <a:ext cx="1015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525" name="Line"/>
            <p:cNvSpPr/>
            <p:nvPr/>
          </p:nvSpPr>
          <p:spPr>
            <a:xfrm>
              <a:off x="1416366" y="342167"/>
              <a:ext cx="888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538" name="Group"/>
          <p:cNvGrpSpPr/>
          <p:nvPr/>
        </p:nvGrpSpPr>
        <p:grpSpPr>
          <a:xfrm>
            <a:off x="1882586" y="4750158"/>
            <a:ext cx="942763" cy="1024011"/>
            <a:chOff x="0" y="0"/>
            <a:chExt cx="942762" cy="1024009"/>
          </a:xfrm>
        </p:grpSpPr>
        <p:graphicFrame>
          <p:nvGraphicFramePr>
            <p:cNvPr id="2527" name="Table"/>
            <p:cNvGraphicFramePr/>
            <p:nvPr/>
          </p:nvGraphicFramePr>
          <p:xfrm>
            <a:off x="28090" y="158896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32705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</a:p>
                    </a:txBody>
                    <a:tcPr marL="0" marR="0" marT="0" marB="0" anchor="t" anchorCtr="0" horzOverflow="overflow">
                      <a:solidFill>
                        <a:schemeClr val="accent3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2528" name="Table"/>
            <p:cNvGraphicFramePr/>
            <p:nvPr/>
          </p:nvGraphicFramePr>
          <p:xfrm>
            <a:off x="28090" y="286653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2529" name="Table"/>
            <p:cNvGraphicFramePr/>
            <p:nvPr/>
          </p:nvGraphicFramePr>
          <p:xfrm>
            <a:off x="28090" y="414409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530" name="fun"/>
            <p:cNvSpPr txBox="1"/>
            <p:nvPr/>
          </p:nvSpPr>
          <p:spPr>
            <a:xfrm>
              <a:off x="0" y="335458"/>
              <a:ext cx="297482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sp>
          <p:nvSpPr>
            <p:cNvPr id="2531" name="fun"/>
            <p:cNvSpPr txBox="1"/>
            <p:nvPr/>
          </p:nvSpPr>
          <p:spPr>
            <a:xfrm>
              <a:off x="0" y="75664"/>
              <a:ext cx="297482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sp>
          <p:nvSpPr>
            <p:cNvPr id="2532" name="fun"/>
            <p:cNvSpPr txBox="1"/>
            <p:nvPr/>
          </p:nvSpPr>
          <p:spPr>
            <a:xfrm>
              <a:off x="0" y="202664"/>
              <a:ext cx="297482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grpSp>
          <p:nvGrpSpPr>
            <p:cNvPr id="2537" name="Group"/>
            <p:cNvGrpSpPr/>
            <p:nvPr/>
          </p:nvGrpSpPr>
          <p:grpSpPr>
            <a:xfrm>
              <a:off x="196382" y="0"/>
              <a:ext cx="746381" cy="1022889"/>
              <a:chOff x="-25400" y="0"/>
              <a:chExt cx="746379" cy="1022888"/>
            </a:xfrm>
          </p:grpSpPr>
          <p:sp>
            <p:nvSpPr>
              <p:cNvPr id="2533" name="(     ,…)…"/>
              <p:cNvSpPr txBox="1"/>
              <p:nvPr/>
            </p:nvSpPr>
            <p:spPr>
              <a:xfrm>
                <a:off x="-25400" y="0"/>
                <a:ext cx="498520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</p:txBody>
          </p:sp>
          <p:graphicFrame>
            <p:nvGraphicFramePr>
              <p:cNvPr id="2534" name="Table"/>
              <p:cNvGraphicFramePr/>
              <p:nvPr/>
            </p:nvGraphicFramePr>
            <p:xfrm>
              <a:off x="700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535" name="Table"/>
              <p:cNvGraphicFramePr/>
              <p:nvPr/>
            </p:nvGraphicFramePr>
            <p:xfrm>
              <a:off x="700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536" name="Table"/>
              <p:cNvGraphicFramePr/>
              <p:nvPr/>
            </p:nvGraphicFramePr>
            <p:xfrm>
              <a:off x="700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3">
                            <a:hueOff val="-145836"/>
                            <a:satOff val="-20311"/>
                            <a:lumOff val="-2437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2543" name="Group"/>
          <p:cNvGrpSpPr/>
          <p:nvPr/>
        </p:nvGrpSpPr>
        <p:grpSpPr>
          <a:xfrm>
            <a:off x="2683902" y="4852154"/>
            <a:ext cx="670259" cy="911108"/>
            <a:chOff x="6080" y="0"/>
            <a:chExt cx="670257" cy="911106"/>
          </a:xfrm>
        </p:grpSpPr>
        <p:sp>
          <p:nvSpPr>
            <p:cNvPr id="2539" name="Rounded Rectangle"/>
            <p:cNvSpPr/>
            <p:nvPr/>
          </p:nvSpPr>
          <p:spPr>
            <a:xfrm>
              <a:off x="6080" y="0"/>
              <a:ext cx="152940" cy="461801"/>
            </a:xfrm>
            <a:prstGeom prst="roundRect">
              <a:avLst>
                <a:gd name="adj" fmla="val 4592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2540" name="Table"/>
            <p:cNvGraphicFramePr/>
            <p:nvPr/>
          </p:nvGraphicFramePr>
          <p:xfrm>
            <a:off x="25400" y="45993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2541" name="Table"/>
            <p:cNvGraphicFramePr/>
            <p:nvPr/>
          </p:nvGraphicFramePr>
          <p:xfrm>
            <a:off x="25400" y="173750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2542" name="Table"/>
            <p:cNvGraphicFramePr/>
            <p:nvPr/>
          </p:nvGraphicFramePr>
          <p:xfrm>
            <a:off x="25400" y="301506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</a:tr>
              </a:tbl>
            </a:graphicData>
          </a:graphic>
        </p:graphicFrame>
      </p:grpSp>
      <p:sp>
        <p:nvSpPr>
          <p:cNvPr id="2544" name="invoke_map(              ,        ,…)"/>
          <p:cNvSpPr txBox="1"/>
          <p:nvPr/>
        </p:nvSpPr>
        <p:spPr>
          <a:xfrm>
            <a:off x="252851" y="4928422"/>
            <a:ext cx="1704996" cy="309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100">
                <a:solidFill>
                  <a:srgbClr val="424242"/>
                </a:solidFill>
              </a:defRPr>
            </a:pPr>
            <a:r>
              <a:rPr sz="1000">
                <a:solidFill>
                  <a:srgbClr val="000000"/>
                </a:solidFill>
              </a:rPr>
              <a:t>invoke_map</a:t>
            </a:r>
            <a:r>
              <a:t>(</a:t>
            </a:r>
            <a:r>
              <a:rPr sz="900"/>
              <a:t>              ,        ,…</a:t>
            </a:r>
            <a:r>
              <a:t>)</a:t>
            </a:r>
          </a:p>
        </p:txBody>
      </p:sp>
      <p:grpSp>
        <p:nvGrpSpPr>
          <p:cNvPr id="2549" name="Group"/>
          <p:cNvGrpSpPr/>
          <p:nvPr/>
        </p:nvGrpSpPr>
        <p:grpSpPr>
          <a:xfrm>
            <a:off x="1365182" y="4852154"/>
            <a:ext cx="670259" cy="911108"/>
            <a:chOff x="6080" y="0"/>
            <a:chExt cx="670257" cy="911106"/>
          </a:xfrm>
        </p:grpSpPr>
        <p:sp>
          <p:nvSpPr>
            <p:cNvPr id="2545" name="Rounded Rectangle"/>
            <p:cNvSpPr/>
            <p:nvPr/>
          </p:nvSpPr>
          <p:spPr>
            <a:xfrm>
              <a:off x="6080" y="0"/>
              <a:ext cx="152940" cy="461801"/>
            </a:xfrm>
            <a:prstGeom prst="roundRect">
              <a:avLst>
                <a:gd name="adj" fmla="val 4592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2546" name="Table"/>
            <p:cNvGraphicFramePr/>
            <p:nvPr/>
          </p:nvGraphicFramePr>
          <p:xfrm>
            <a:off x="25400" y="45993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3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2547" name="Table"/>
            <p:cNvGraphicFramePr/>
            <p:nvPr/>
          </p:nvGraphicFramePr>
          <p:xfrm>
            <a:off x="25400" y="173750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2548" name="Table"/>
            <p:cNvGraphicFramePr/>
            <p:nvPr/>
          </p:nvGraphicFramePr>
          <p:xfrm>
            <a:off x="25400" y="301506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</a:tr>
              </a:tbl>
            </a:graphicData>
          </a:graphic>
        </p:graphicFrame>
      </p:grpSp>
      <p:sp>
        <p:nvSpPr>
          <p:cNvPr id="2550" name="Line"/>
          <p:cNvSpPr/>
          <p:nvPr/>
        </p:nvSpPr>
        <p:spPr>
          <a:xfrm>
            <a:off x="1742275" y="5084884"/>
            <a:ext cx="1269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551" name="Line"/>
          <p:cNvSpPr/>
          <p:nvPr/>
        </p:nvSpPr>
        <p:spPr>
          <a:xfrm>
            <a:off x="2492637" y="5084884"/>
            <a:ext cx="1523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2559" name="Group"/>
          <p:cNvGrpSpPr/>
          <p:nvPr/>
        </p:nvGrpSpPr>
        <p:grpSpPr>
          <a:xfrm>
            <a:off x="1010677" y="4812302"/>
            <a:ext cx="682959" cy="948346"/>
            <a:chOff x="0" y="0"/>
            <a:chExt cx="682957" cy="948345"/>
          </a:xfrm>
        </p:grpSpPr>
        <p:graphicFrame>
          <p:nvGraphicFramePr>
            <p:cNvPr id="2552" name="Table"/>
            <p:cNvGraphicFramePr/>
            <p:nvPr/>
          </p:nvGraphicFramePr>
          <p:xfrm>
            <a:off x="32019" y="210989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3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2553" name="Table"/>
            <p:cNvGraphicFramePr/>
            <p:nvPr/>
          </p:nvGraphicFramePr>
          <p:xfrm>
            <a:off x="32019" y="83232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32705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</a:p>
                    </a:txBody>
                    <a:tcPr marL="0" marR="0" marT="0" marB="0" anchor="t" anchorCtr="0" horzOverflow="overflow">
                      <a:solidFill>
                        <a:schemeClr val="accent3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2554" name="Table"/>
            <p:cNvGraphicFramePr/>
            <p:nvPr/>
          </p:nvGraphicFramePr>
          <p:xfrm>
            <a:off x="32019" y="338745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3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555" name="fun"/>
            <p:cNvSpPr txBox="1"/>
            <p:nvPr/>
          </p:nvSpPr>
          <p:spPr>
            <a:xfrm>
              <a:off x="3928" y="259793"/>
              <a:ext cx="297483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sp>
          <p:nvSpPr>
            <p:cNvPr id="2556" name="fun"/>
            <p:cNvSpPr txBox="1"/>
            <p:nvPr/>
          </p:nvSpPr>
          <p:spPr>
            <a:xfrm>
              <a:off x="3928" y="0"/>
              <a:ext cx="297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sp>
          <p:nvSpPr>
            <p:cNvPr id="2557" name="fun"/>
            <p:cNvSpPr txBox="1"/>
            <p:nvPr/>
          </p:nvSpPr>
          <p:spPr>
            <a:xfrm>
              <a:off x="3928" y="127000"/>
              <a:ext cx="297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sp>
          <p:nvSpPr>
            <p:cNvPr id="2558" name="Rounded Rectangle"/>
            <p:cNvSpPr/>
            <p:nvPr/>
          </p:nvSpPr>
          <p:spPr>
            <a:xfrm>
              <a:off x="0" y="37238"/>
              <a:ext cx="292639" cy="461802"/>
            </a:xfrm>
            <a:prstGeom prst="roundRect">
              <a:avLst>
                <a:gd name="adj" fmla="val 24001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560" name="~ . becomes function(x) x. e.g. map(l, ~ 2 +. ) becomes map(l, function(x) 2 + x )"/>
          <p:cNvSpPr txBox="1"/>
          <p:nvPr/>
        </p:nvSpPr>
        <p:spPr>
          <a:xfrm>
            <a:off x="336637" y="9441272"/>
            <a:ext cx="16256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~ . </a:t>
            </a:r>
            <a:r>
              <a:t>becomes </a:t>
            </a:r>
            <a:r>
              <a:rPr b="1"/>
              <a:t>function(x) x</a:t>
            </a:r>
            <a:r>
              <a:t>. e.g. </a:t>
            </a:r>
            <a:r>
              <a:rPr i="1"/>
              <a:t>map(l, ~ 2 +. )</a:t>
            </a:r>
            <a:r>
              <a:t> becomes </a:t>
            </a:r>
            <a:r>
              <a:rPr i="1"/>
              <a:t>map(l, function(x) 2 + x )</a:t>
            </a:r>
          </a:p>
        </p:txBody>
      </p:sp>
      <p:sp>
        <p:nvSpPr>
          <p:cNvPr id="2561" name="&quot;name&quot; becomes…"/>
          <p:cNvSpPr txBox="1"/>
          <p:nvPr/>
        </p:nvSpPr>
        <p:spPr>
          <a:xfrm>
            <a:off x="336637" y="8727693"/>
            <a:ext cx="15875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"name" </a:t>
            </a:r>
            <a:r>
              <a:t>becomes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function(x) x$name.</a:t>
            </a:r>
            <a:r>
              <a:t>  e.g. </a:t>
            </a:r>
            <a:r>
              <a:rPr i="1"/>
              <a:t>map(l, "a")</a:t>
            </a:r>
            <a:r>
              <a:t> extracts </a:t>
            </a:r>
            <a:r>
              <a:rPr i="1"/>
              <a:t>$a </a:t>
            </a:r>
            <a:r>
              <a:t>from each element of </a:t>
            </a:r>
            <a:r>
              <a:rPr i="1"/>
              <a:t>l</a:t>
            </a:r>
          </a:p>
        </p:txBody>
      </p:sp>
      <p:sp>
        <p:nvSpPr>
          <p:cNvPr id="2562" name="map(), map2(), pmap(), imap and invoke_map each return a list. Use a suffixed version to return the results as a specific type of flat vector, e.g. map2_chr, pmap_lgl, etc.…"/>
          <p:cNvSpPr txBox="1"/>
          <p:nvPr/>
        </p:nvSpPr>
        <p:spPr>
          <a:xfrm>
            <a:off x="336637" y="6395837"/>
            <a:ext cx="1509961" cy="198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map(), map2(), pmap()</a:t>
            </a:r>
            <a:r>
              <a:t>, </a:t>
            </a:r>
            <a:r>
              <a:rPr b="1"/>
              <a:t>imap </a:t>
            </a:r>
            <a:r>
              <a:t>and </a:t>
            </a:r>
            <a:r>
              <a:rPr b="1"/>
              <a:t>invoke_map</a:t>
            </a:r>
            <a:r>
              <a:t> each return a list. Use a suffixed version to return the results as a specific type of flat vector, e.g. </a:t>
            </a:r>
            <a:r>
              <a:rPr b="1"/>
              <a:t>map2_chr</a:t>
            </a:r>
            <a:r>
              <a:t>, </a:t>
            </a:r>
            <a:r>
              <a:rPr b="1"/>
              <a:t>pmap_lgl</a:t>
            </a:r>
            <a:r>
              <a:t>, etc.</a:t>
            </a:r>
          </a:p>
          <a:p>
            <a:pPr algn="just"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walk</a:t>
            </a:r>
            <a:r>
              <a:t>, </a:t>
            </a:r>
            <a:r>
              <a:rPr b="1"/>
              <a:t>walk2</a:t>
            </a:r>
            <a:r>
              <a:t>, and </a:t>
            </a:r>
            <a:r>
              <a:rPr b="1"/>
              <a:t>pwalk</a:t>
            </a:r>
            <a:r>
              <a:t> to trigger side effects. Each return its input invisibly.</a:t>
            </a:r>
          </a:p>
        </p:txBody>
      </p:sp>
      <p:sp>
        <p:nvSpPr>
          <p:cNvPr id="2563" name="Line"/>
          <p:cNvSpPr/>
          <p:nvPr/>
        </p:nvSpPr>
        <p:spPr>
          <a:xfrm>
            <a:off x="320135" y="6150100"/>
            <a:ext cx="4201423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564" name="OUTPUT"/>
          <p:cNvSpPr txBox="1"/>
          <p:nvPr/>
        </p:nvSpPr>
        <p:spPr>
          <a:xfrm>
            <a:off x="317723" y="6159459"/>
            <a:ext cx="60533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OUTPUT</a:t>
            </a:r>
          </a:p>
        </p:txBody>
      </p:sp>
      <p:sp>
        <p:nvSpPr>
          <p:cNvPr id="2565" name="Line"/>
          <p:cNvSpPr/>
          <p:nvPr/>
        </p:nvSpPr>
        <p:spPr>
          <a:xfrm>
            <a:off x="324562" y="8453122"/>
            <a:ext cx="4201423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566" name="SHORTCUTS - within a purrr function:"/>
          <p:cNvSpPr txBox="1"/>
          <p:nvPr/>
        </p:nvSpPr>
        <p:spPr>
          <a:xfrm>
            <a:off x="322150" y="8462481"/>
            <a:ext cx="243047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SHORTCUTS </a:t>
            </a:r>
            <a:r>
              <a:rPr b="0"/>
              <a:t>- within a purrr function:</a:t>
            </a:r>
          </a:p>
        </p:txBody>
      </p:sp>
      <p:sp>
        <p:nvSpPr>
          <p:cNvPr id="2567" name="~ .x .y becomes…"/>
          <p:cNvSpPr txBox="1"/>
          <p:nvPr/>
        </p:nvSpPr>
        <p:spPr>
          <a:xfrm>
            <a:off x="2396684" y="8727693"/>
            <a:ext cx="1767222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~ .x .y </a:t>
            </a:r>
            <a:r>
              <a:t>becomes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function(.x, .y) .x .y</a:t>
            </a:r>
            <a:r>
              <a:t>. e.g.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map2(l, p, ~ .x +.y )</a:t>
            </a:r>
            <a:r>
              <a:t> becomes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map2(l, p, function(l, p) l + p )</a:t>
            </a:r>
          </a:p>
        </p:txBody>
      </p:sp>
      <p:sp>
        <p:nvSpPr>
          <p:cNvPr id="2568" name="~ ..1 ..2 etc becomes…"/>
          <p:cNvSpPr txBox="1"/>
          <p:nvPr/>
        </p:nvSpPr>
        <p:spPr>
          <a:xfrm>
            <a:off x="2426062" y="9441272"/>
            <a:ext cx="2107818" cy="885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~ ..1 ..2 </a:t>
            </a:r>
            <a:r>
              <a:t>etc becomes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function(..1, ..2, </a:t>
            </a:r>
            <a:r>
              <a:t>etc</a:t>
            </a:r>
            <a:r>
              <a:rPr b="1"/>
              <a:t>) ..1 ..2 </a:t>
            </a:r>
            <a:r>
              <a:t>etc</a:t>
            </a:r>
            <a:r>
              <a:rPr b="1"/>
              <a:t> </a:t>
            </a:r>
            <a:r>
              <a:t>e.g. </a:t>
            </a:r>
            <a:r>
              <a:rPr i="1"/>
              <a:t>pmap(list(a, b, c), ~ ..3 + .1 - ..2 )</a:t>
            </a:r>
            <a:r>
              <a:t> becomes </a:t>
            </a:r>
            <a:r>
              <a:rPr i="1"/>
              <a:t>pmap(list(a, b, c), function(a, b, c) c + a - b)</a:t>
            </a:r>
          </a:p>
        </p:txBody>
      </p:sp>
      <p:graphicFrame>
        <p:nvGraphicFramePr>
          <p:cNvPr id="2569" name="Table"/>
          <p:cNvGraphicFramePr/>
          <p:nvPr/>
        </p:nvGraphicFramePr>
        <p:xfrm>
          <a:off x="2043161" y="6370437"/>
          <a:ext cx="3349371" cy="80969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698500"/>
                <a:gridCol w="1805993"/>
              </a:tblGrid>
              <a:tr h="2032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function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returns</a:t>
                      </a:r>
                    </a:p>
                  </a:txBody>
                  <a:tcPr marL="0" marR="0" marT="0" marB="0" anchor="t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list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map_chr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character vector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map_dbl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double (numeric) vector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map_dfc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data frame (column bind)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map_dfr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data frame (row bind)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map_int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integer vector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map_lgl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logical vector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walk
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triggers side effects, returns
the input invisibly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1" name="Line"/>
          <p:cNvSpPr/>
          <p:nvPr/>
        </p:nvSpPr>
        <p:spPr>
          <a:xfrm>
            <a:off x="320135" y="8557721"/>
            <a:ext cx="4201423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57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2573" name="RStudio® is a trademark of RStudio, Inc.  •  CC BY RStudio •  info@rstudio.com  •  844-448-1212 • rstudio.com •  Learn more at purrr.tidyverse.org •  purrr  0.2.3 •   Updated: 2017-09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5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6" invalidUrl="" action="" tgtFrame="" tooltip="" history="1" highlightClick="0" endSnd="0"/>
              </a:rPr>
              <a:t>purrr.tidyverse.org</a:t>
            </a:r>
            <a:r>
              <a:t> •  purrr  0.2.3 •   Updated: 2017-09</a:t>
            </a:r>
          </a:p>
        </p:txBody>
      </p:sp>
      <p:pic>
        <p:nvPicPr>
          <p:cNvPr id="2574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2575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576" name="purrr.png" descr="purrr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321683" y="213637"/>
            <a:ext cx="1358901" cy="1575216"/>
          </a:xfrm>
          <a:prstGeom prst="rect">
            <a:avLst/>
          </a:prstGeom>
          <a:ln w="12700">
            <a:miter lim="400000"/>
          </a:ln>
        </p:spPr>
      </p:pic>
      <p:sp>
        <p:nvSpPr>
          <p:cNvPr id="2577" name="A nested data frame stores individual tables within the cells of a larger, organizing table."/>
          <p:cNvSpPr txBox="1"/>
          <p:nvPr/>
        </p:nvSpPr>
        <p:spPr>
          <a:xfrm>
            <a:off x="350173" y="1019244"/>
            <a:ext cx="1852174" cy="826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 </a:t>
            </a:r>
            <a:r>
              <a:rPr b="1"/>
              <a:t>nested data frame</a:t>
            </a:r>
            <a:r>
              <a:t> stores individual tables within the cells of a larger, organizing table. </a:t>
            </a:r>
          </a:p>
        </p:txBody>
      </p:sp>
      <p:sp>
        <p:nvSpPr>
          <p:cNvPr id="2578" name="Use a nested data frame to:…"/>
          <p:cNvSpPr txBox="1"/>
          <p:nvPr/>
        </p:nvSpPr>
        <p:spPr>
          <a:xfrm>
            <a:off x="342016" y="3565918"/>
            <a:ext cx="4094162" cy="1316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t>Use a nested data frame to: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preserve relationships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between observations and 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t>subsets of data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manipulate many sub-tables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at once with the </a:t>
            </a:r>
            <a:r>
              <a:rPr b="1"/>
              <a:t>purrr</a:t>
            </a:r>
            <a:r>
              <a:t> functions  </a:t>
            </a:r>
            <a:r>
              <a:rPr b="1"/>
              <a:t>map()</a:t>
            </a:r>
            <a:r>
              <a:t>, </a:t>
            </a:r>
            <a:r>
              <a:rPr b="1"/>
              <a:t>map2()</a:t>
            </a:r>
            <a:r>
              <a:t>, or </a:t>
            </a:r>
            <a:r>
              <a:rPr b="1"/>
              <a:t>pmap()</a:t>
            </a:r>
            <a:r>
              <a:t>.</a:t>
            </a:r>
          </a:p>
        </p:txBody>
      </p:sp>
      <p:sp>
        <p:nvSpPr>
          <p:cNvPr id="2579" name="Use a two step process to create a nested data frame:…"/>
          <p:cNvSpPr txBox="1"/>
          <p:nvPr/>
        </p:nvSpPr>
        <p:spPr>
          <a:xfrm>
            <a:off x="324773" y="5016086"/>
            <a:ext cx="4035059" cy="706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a two step process to create a nested data frame:</a:t>
            </a:r>
          </a:p>
          <a:p>
            <a:pPr marL="139700" indent="-139700">
              <a:lnSpc>
                <a:spcPct val="90000"/>
              </a:lnSpc>
              <a:spcBef>
                <a:spcPts val="0"/>
              </a:spcBef>
              <a:buSzPct val="100000"/>
              <a:buAutoNum type="arabicPeriod" startAt="1"/>
              <a:defRPr b="0">
                <a:solidFill>
                  <a:srgbClr val="000000"/>
                </a:solidFill>
              </a:defRPr>
            </a:pPr>
            <a:r>
              <a:t>Group the data frame into groups with </a:t>
            </a:r>
            <a:r>
              <a:rPr b="1"/>
              <a:t>dplyr::group_by()</a:t>
            </a:r>
          </a:p>
          <a:p>
            <a:pPr marL="139700" indent="-139700">
              <a:lnSpc>
                <a:spcPct val="90000"/>
              </a:lnSpc>
              <a:spcBef>
                <a:spcPts val="0"/>
              </a:spcBef>
              <a:buSzPct val="100000"/>
              <a:buAutoNum type="arabicPeriod" startAt="1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nest()</a:t>
            </a:r>
            <a:r>
              <a:t> to create a nested data frame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with one row per group</a:t>
            </a:r>
          </a:p>
        </p:txBody>
      </p:sp>
      <p:grpSp>
        <p:nvGrpSpPr>
          <p:cNvPr id="2591" name="Group"/>
          <p:cNvGrpSpPr/>
          <p:nvPr/>
        </p:nvGrpSpPr>
        <p:grpSpPr>
          <a:xfrm>
            <a:off x="469270" y="5592517"/>
            <a:ext cx="6488073" cy="2455771"/>
            <a:chOff x="25400" y="25400"/>
            <a:chExt cx="6488071" cy="2455769"/>
          </a:xfrm>
        </p:grpSpPr>
        <p:sp>
          <p:nvSpPr>
            <p:cNvPr id="2580" name="Line"/>
            <p:cNvSpPr/>
            <p:nvPr/>
          </p:nvSpPr>
          <p:spPr>
            <a:xfrm flipV="1">
              <a:off x="3318121" y="612610"/>
              <a:ext cx="218527" cy="471325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2581" name="Table"/>
            <p:cNvGraphicFramePr/>
            <p:nvPr/>
          </p:nvGraphicFramePr>
          <p:xfrm>
            <a:off x="1178214" y="271369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7127"/>
                  <a:gridCol w="147910"/>
                  <a:gridCol w="157692"/>
                  <a:gridCol w="140815"/>
                  <a:gridCol w="1524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582" name="Line"/>
            <p:cNvSpPr/>
            <p:nvPr/>
          </p:nvSpPr>
          <p:spPr>
            <a:xfrm>
              <a:off x="3315777" y="1367665"/>
              <a:ext cx="220871" cy="473805"/>
            </a:xfrm>
            <a:prstGeom prst="line">
              <a:avLst/>
            </a:prstGeom>
            <a:noFill/>
            <a:ln w="12700" cap="flat">
              <a:solidFill>
                <a:schemeClr val="accent3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83" name="Line"/>
            <p:cNvSpPr/>
            <p:nvPr/>
          </p:nvSpPr>
          <p:spPr>
            <a:xfrm>
              <a:off x="3314748" y="1240364"/>
              <a:ext cx="348900" cy="1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2584" name="Table"/>
            <p:cNvGraphicFramePr/>
            <p:nvPr/>
          </p:nvGraphicFramePr>
          <p:xfrm>
            <a:off x="2325399" y="957169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4975"/>
                  <a:gridCol w="65444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2585" name="Table"/>
            <p:cNvGraphicFramePr/>
            <p:nvPr/>
          </p:nvGraphicFramePr>
          <p:xfrm>
            <a:off x="25400" y="271369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7127"/>
                  <a:gridCol w="147910"/>
                  <a:gridCol w="157692"/>
                  <a:gridCol w="140815"/>
                  <a:gridCol w="1524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2586" name="Table"/>
            <p:cNvGraphicFramePr/>
            <p:nvPr/>
          </p:nvGraphicFramePr>
          <p:xfrm>
            <a:off x="3487961" y="25400"/>
            <a:ext cx="3025511" cy="5715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2587" name="Table"/>
            <p:cNvGraphicFramePr/>
            <p:nvPr/>
          </p:nvGraphicFramePr>
          <p:xfrm>
            <a:off x="3487961" y="842076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2588" name="Table"/>
            <p:cNvGraphicFramePr/>
            <p:nvPr/>
          </p:nvGraphicFramePr>
          <p:xfrm>
            <a:off x="3487961" y="1658752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589" name="Line"/>
            <p:cNvSpPr/>
            <p:nvPr/>
          </p:nvSpPr>
          <p:spPr>
            <a:xfrm flipV="1">
              <a:off x="968536" y="1185769"/>
              <a:ext cx="1777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590" name="Line"/>
            <p:cNvSpPr/>
            <p:nvPr/>
          </p:nvSpPr>
          <p:spPr>
            <a:xfrm flipV="1">
              <a:off x="2120332" y="1185769"/>
              <a:ext cx="1777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2592" name="n_iris &lt;- iris %&gt;% group_by(Species) %&gt;% nest()"/>
          <p:cNvSpPr txBox="1"/>
          <p:nvPr/>
        </p:nvSpPr>
        <p:spPr>
          <a:xfrm>
            <a:off x="265278" y="7625955"/>
            <a:ext cx="3752362" cy="524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300">
                <a:solidFill>
                  <a:srgbClr val="6B8CB2"/>
                </a:solidFill>
              </a:defRPr>
            </a:pPr>
            <a:r>
              <a:t>n_iris &lt;- iris %&gt;% </a:t>
            </a:r>
            <a:r>
              <a:rPr b="1"/>
              <a:t>group_by</a:t>
            </a:r>
            <a:r>
              <a:t>(Species) %&gt;% </a:t>
            </a:r>
            <a:r>
              <a:rPr b="1"/>
              <a:t>nest</a:t>
            </a:r>
            <a:r>
              <a:t>()</a:t>
            </a:r>
          </a:p>
        </p:txBody>
      </p:sp>
      <p:sp>
        <p:nvSpPr>
          <p:cNvPr id="2593" name="tidyr::nest(data, ..., .key = data)…"/>
          <p:cNvSpPr txBox="1"/>
          <p:nvPr/>
        </p:nvSpPr>
        <p:spPr>
          <a:xfrm>
            <a:off x="265278" y="8008569"/>
            <a:ext cx="3761611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tidyr::</a:t>
            </a:r>
            <a:r>
              <a:rPr b="1"/>
              <a:t>nest(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data, ..., .key = data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For grouped data, moves groups into cells as data frames.</a:t>
            </a:r>
          </a:p>
        </p:txBody>
      </p:sp>
      <p:sp>
        <p:nvSpPr>
          <p:cNvPr id="2594" name="Unnest a nested data frame with unnest():"/>
          <p:cNvSpPr txBox="1"/>
          <p:nvPr/>
        </p:nvSpPr>
        <p:spPr>
          <a:xfrm>
            <a:off x="324773" y="8677961"/>
            <a:ext cx="1744316" cy="452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Unnest a nested data frame with </a:t>
            </a:r>
            <a:r>
              <a:rPr b="1"/>
              <a:t>unnest()</a:t>
            </a:r>
            <a:r>
              <a:t>:</a:t>
            </a:r>
          </a:p>
        </p:txBody>
      </p:sp>
      <p:grpSp>
        <p:nvGrpSpPr>
          <p:cNvPr id="2598" name="Group"/>
          <p:cNvGrpSpPr/>
          <p:nvPr/>
        </p:nvGrpSpPr>
        <p:grpSpPr>
          <a:xfrm>
            <a:off x="2299470" y="8703361"/>
            <a:ext cx="4327673" cy="1524794"/>
            <a:chOff x="25400" y="25400"/>
            <a:chExt cx="4327671" cy="1524793"/>
          </a:xfrm>
        </p:grpSpPr>
        <p:graphicFrame>
          <p:nvGraphicFramePr>
            <p:cNvPr id="2595" name="Table"/>
            <p:cNvGraphicFramePr/>
            <p:nvPr/>
          </p:nvGraphicFramePr>
          <p:xfrm>
            <a:off x="25400" y="26193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4975"/>
                  <a:gridCol w="65444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596" name="Line"/>
            <p:cNvSpPr/>
            <p:nvPr/>
          </p:nvSpPr>
          <p:spPr>
            <a:xfrm flipV="1">
              <a:off x="1089012" y="255587"/>
              <a:ext cx="1777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2597" name="Table"/>
            <p:cNvGraphicFramePr/>
            <p:nvPr/>
          </p:nvGraphicFramePr>
          <p:xfrm>
            <a:off x="1327561" y="25400"/>
            <a:ext cx="3025511" cy="5715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7127"/>
                  <a:gridCol w="147910"/>
                  <a:gridCol w="157692"/>
                  <a:gridCol w="140815"/>
                  <a:gridCol w="152400"/>
                </a:tblGrid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</a:tbl>
            </a:graphicData>
          </a:graphic>
        </p:graphicFrame>
      </p:grpSp>
      <p:sp>
        <p:nvSpPr>
          <p:cNvPr id="2599" name="n_iris %&gt;% unnest()"/>
          <p:cNvSpPr txBox="1"/>
          <p:nvPr/>
        </p:nvSpPr>
        <p:spPr>
          <a:xfrm>
            <a:off x="265278" y="8947740"/>
            <a:ext cx="1537049" cy="524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300">
                <a:solidFill>
                  <a:srgbClr val="6B8CB2"/>
                </a:solidFill>
              </a:defRPr>
            </a:pPr>
            <a:r>
              <a:t>n_iris %&gt;% </a:t>
            </a:r>
            <a:r>
              <a:rPr b="1"/>
              <a:t>unnest</a:t>
            </a:r>
            <a:r>
              <a:t>()</a:t>
            </a:r>
          </a:p>
        </p:txBody>
      </p:sp>
      <p:sp>
        <p:nvSpPr>
          <p:cNvPr id="2600" name="tidyr::unnest(data, ..., .drop = NA, .id=NULL, .sep=NULL)…"/>
          <p:cNvSpPr txBox="1"/>
          <p:nvPr/>
        </p:nvSpPr>
        <p:spPr>
          <a:xfrm>
            <a:off x="265278" y="9340012"/>
            <a:ext cx="4141347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tidyr::</a:t>
            </a:r>
            <a:r>
              <a:rPr b="1"/>
              <a:t>unnest(</a:t>
            </a:r>
            <a:r>
              <a:rPr sz="1100">
                <a:latin typeface="+mn-lt"/>
                <a:ea typeface="+mn-ea"/>
                <a:cs typeface="+mn-cs"/>
                <a:sym typeface="Source Sans Pro Light"/>
              </a:rPr>
              <a:t>data, ..., .drop = NA, .id=NULL, .sep=NULL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Unnests a nested data frame.</a:t>
            </a:r>
          </a:p>
        </p:txBody>
      </p:sp>
      <p:sp>
        <p:nvSpPr>
          <p:cNvPr id="2601" name="Rounded Rectangle"/>
          <p:cNvSpPr/>
          <p:nvPr/>
        </p:nvSpPr>
        <p:spPr>
          <a:xfrm>
            <a:off x="4977827" y="1158010"/>
            <a:ext cx="396887" cy="396887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b"/>
          <a:lstStyle/>
          <a:p>
            <a:pPr>
              <a:lnSpc>
                <a:spcPct val="80000"/>
              </a:lnSpc>
              <a:spcBef>
                <a:spcPts val="0"/>
              </a:spcBef>
              <a:defRPr b="0" sz="3700">
                <a:solidFill>
                  <a:srgbClr val="000000"/>
                </a:solidFill>
                <a:latin typeface="ChunkFive"/>
                <a:ea typeface="ChunkFive"/>
                <a:cs typeface="ChunkFive"/>
                <a:sym typeface="ChunkFive"/>
              </a:defRPr>
            </a:pPr>
          </a:p>
        </p:txBody>
      </p:sp>
      <p:sp>
        <p:nvSpPr>
          <p:cNvPr id="2602" name="1"/>
          <p:cNvSpPr txBox="1"/>
          <p:nvPr/>
        </p:nvSpPr>
        <p:spPr>
          <a:xfrm>
            <a:off x="4991905" y="997083"/>
            <a:ext cx="368730" cy="718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baseline="8333" sz="36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03" name="Make a list column"/>
          <p:cNvSpPr txBox="1"/>
          <p:nvPr/>
        </p:nvSpPr>
        <p:spPr>
          <a:xfrm>
            <a:off x="5416774" y="1120908"/>
            <a:ext cx="903142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Make</a:t>
            </a:r>
            <a:r>
              <a:t> a list column</a:t>
            </a:r>
          </a:p>
        </p:txBody>
      </p:sp>
      <p:sp>
        <p:nvSpPr>
          <p:cNvPr id="2604" name="Rounded Rectangle"/>
          <p:cNvSpPr/>
          <p:nvPr/>
        </p:nvSpPr>
        <p:spPr>
          <a:xfrm>
            <a:off x="11181125" y="1158010"/>
            <a:ext cx="396887" cy="396887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b"/>
          <a:lstStyle/>
          <a:p>
            <a:pPr>
              <a:lnSpc>
                <a:spcPct val="80000"/>
              </a:lnSpc>
              <a:spcBef>
                <a:spcPts val="0"/>
              </a:spcBef>
              <a:defRPr b="0" sz="3700">
                <a:solidFill>
                  <a:srgbClr val="000000"/>
                </a:solidFill>
                <a:latin typeface="ChunkFive"/>
                <a:ea typeface="ChunkFive"/>
                <a:cs typeface="ChunkFive"/>
                <a:sym typeface="ChunkFive"/>
              </a:defRPr>
            </a:pPr>
          </a:p>
        </p:txBody>
      </p:sp>
      <p:sp>
        <p:nvSpPr>
          <p:cNvPr id="2605" name="3"/>
          <p:cNvSpPr txBox="1"/>
          <p:nvPr/>
        </p:nvSpPr>
        <p:spPr>
          <a:xfrm>
            <a:off x="11195203" y="997083"/>
            <a:ext cx="368730" cy="718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baseline="8333" sz="36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606" name="Simplify the list column"/>
          <p:cNvSpPr txBox="1"/>
          <p:nvPr/>
        </p:nvSpPr>
        <p:spPr>
          <a:xfrm>
            <a:off x="11620072" y="1120907"/>
            <a:ext cx="767057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6B8CB2"/>
                </a:solidFill>
              </a:defRPr>
            </a:pPr>
            <a:r>
              <a:rPr b="1"/>
              <a:t>Simplify</a:t>
            </a:r>
            <a:r>
              <a:t> the list column</a:t>
            </a:r>
          </a:p>
        </p:txBody>
      </p:sp>
      <p:sp>
        <p:nvSpPr>
          <p:cNvPr id="2607" name="Rounded Rectangle"/>
          <p:cNvSpPr/>
          <p:nvPr/>
        </p:nvSpPr>
        <p:spPr>
          <a:xfrm>
            <a:off x="8277134" y="1158010"/>
            <a:ext cx="396887" cy="396887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b"/>
          <a:lstStyle/>
          <a:p>
            <a:pPr>
              <a:lnSpc>
                <a:spcPct val="80000"/>
              </a:lnSpc>
              <a:spcBef>
                <a:spcPts val="0"/>
              </a:spcBef>
              <a:defRPr b="0" sz="3700">
                <a:solidFill>
                  <a:srgbClr val="000000"/>
                </a:solidFill>
                <a:latin typeface="ChunkFive"/>
                <a:ea typeface="ChunkFive"/>
                <a:cs typeface="ChunkFive"/>
                <a:sym typeface="ChunkFive"/>
              </a:defRPr>
            </a:pPr>
          </a:p>
        </p:txBody>
      </p:sp>
      <p:sp>
        <p:nvSpPr>
          <p:cNvPr id="2608" name="2"/>
          <p:cNvSpPr txBox="1"/>
          <p:nvPr/>
        </p:nvSpPr>
        <p:spPr>
          <a:xfrm>
            <a:off x="8291212" y="997083"/>
            <a:ext cx="368730" cy="718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baseline="8333" sz="36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609" name="Work with…"/>
          <p:cNvSpPr txBox="1"/>
          <p:nvPr/>
        </p:nvSpPr>
        <p:spPr>
          <a:xfrm>
            <a:off x="8716081" y="1120907"/>
            <a:ext cx="987740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Work with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list columns</a:t>
            </a:r>
          </a:p>
        </p:txBody>
      </p:sp>
      <p:grpSp>
        <p:nvGrpSpPr>
          <p:cNvPr id="2619" name="Group"/>
          <p:cNvGrpSpPr/>
          <p:nvPr/>
        </p:nvGrpSpPr>
        <p:grpSpPr>
          <a:xfrm>
            <a:off x="4977826" y="1506263"/>
            <a:ext cx="5340099" cy="2176371"/>
            <a:chOff x="1173374" y="304800"/>
            <a:chExt cx="5340097" cy="2176369"/>
          </a:xfrm>
        </p:grpSpPr>
        <p:sp>
          <p:nvSpPr>
            <p:cNvPr id="2610" name="Line"/>
            <p:cNvSpPr/>
            <p:nvPr/>
          </p:nvSpPr>
          <p:spPr>
            <a:xfrm flipV="1">
              <a:off x="3318121" y="612610"/>
              <a:ext cx="218527" cy="471325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2611" name="Table"/>
            <p:cNvGraphicFramePr/>
            <p:nvPr/>
          </p:nvGraphicFramePr>
          <p:xfrm>
            <a:off x="1173374" y="437263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7127"/>
                  <a:gridCol w="147910"/>
                  <a:gridCol w="157692"/>
                  <a:gridCol w="140815"/>
                  <a:gridCol w="152400"/>
                </a:tblGrid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612" name="Line"/>
            <p:cNvSpPr/>
            <p:nvPr/>
          </p:nvSpPr>
          <p:spPr>
            <a:xfrm>
              <a:off x="3315777" y="1367665"/>
              <a:ext cx="220871" cy="473805"/>
            </a:xfrm>
            <a:prstGeom prst="line">
              <a:avLst/>
            </a:prstGeom>
            <a:noFill/>
            <a:ln w="12700" cap="flat">
              <a:solidFill>
                <a:schemeClr val="accent3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613" name="Line"/>
            <p:cNvSpPr/>
            <p:nvPr/>
          </p:nvSpPr>
          <p:spPr>
            <a:xfrm>
              <a:off x="3314748" y="1240364"/>
              <a:ext cx="348900" cy="1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2614" name="Table"/>
            <p:cNvGraphicFramePr/>
            <p:nvPr/>
          </p:nvGraphicFramePr>
          <p:xfrm>
            <a:off x="2325399" y="957169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4975"/>
                  <a:gridCol w="65444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2615" name="Table"/>
            <p:cNvGraphicFramePr/>
            <p:nvPr/>
          </p:nvGraphicFramePr>
          <p:xfrm>
            <a:off x="3487961" y="304800"/>
            <a:ext cx="3025511" cy="5715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2616" name="Table"/>
            <p:cNvGraphicFramePr/>
            <p:nvPr/>
          </p:nvGraphicFramePr>
          <p:xfrm>
            <a:off x="3487961" y="956376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2617" name="Table"/>
            <p:cNvGraphicFramePr/>
            <p:nvPr/>
          </p:nvGraphicFramePr>
          <p:xfrm>
            <a:off x="3487961" y="1607952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3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618" name="Line"/>
            <p:cNvSpPr/>
            <p:nvPr/>
          </p:nvSpPr>
          <p:spPr>
            <a:xfrm flipV="1">
              <a:off x="2120332" y="1185769"/>
              <a:ext cx="1777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2620" name="Line"/>
          <p:cNvSpPr/>
          <p:nvPr/>
        </p:nvSpPr>
        <p:spPr>
          <a:xfrm>
            <a:off x="7961554" y="2437239"/>
            <a:ext cx="396887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2634" name="Group"/>
          <p:cNvGrpSpPr/>
          <p:nvPr/>
        </p:nvGrpSpPr>
        <p:grpSpPr>
          <a:xfrm>
            <a:off x="657556" y="820541"/>
            <a:ext cx="5042487" cy="3757502"/>
            <a:chOff x="25400" y="0"/>
            <a:chExt cx="5042485" cy="3757501"/>
          </a:xfrm>
        </p:grpSpPr>
        <p:graphicFrame>
          <p:nvGraphicFramePr>
            <p:cNvPr id="2621" name="Table"/>
            <p:cNvGraphicFramePr/>
            <p:nvPr/>
          </p:nvGraphicFramePr>
          <p:xfrm>
            <a:off x="25400" y="1560653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629775"/>
                  <a:gridCol w="921146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&lt;tibble [50 x 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versicolor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&lt;tibble [50 x 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&lt;tibble [50 x 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622" name="Shape"/>
            <p:cNvSpPr/>
            <p:nvPr/>
          </p:nvSpPr>
          <p:spPr>
            <a:xfrm>
              <a:off x="1565146" y="240654"/>
              <a:ext cx="479588" cy="1593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1" y="20006"/>
                  </a:moveTo>
                  <a:lnTo>
                    <a:pt x="21600" y="0"/>
                  </a:lnTo>
                  <a:lnTo>
                    <a:pt x="21484" y="11222"/>
                  </a:lnTo>
                  <a:lnTo>
                    <a:pt x="0" y="21600"/>
                  </a:lnTo>
                  <a:lnTo>
                    <a:pt x="131" y="20006"/>
                  </a:lnTo>
                  <a:close/>
                </a:path>
              </a:pathLst>
            </a:custGeom>
            <a:solidFill>
              <a:schemeClr val="accent1">
                <a:hueOff val="70551"/>
                <a:satOff val="43858"/>
                <a:lumOff val="-27151"/>
                <a:alpha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2623" name="Table"/>
            <p:cNvGraphicFramePr/>
            <p:nvPr/>
          </p:nvGraphicFramePr>
          <p:xfrm>
            <a:off x="2042375" y="233558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3586"/>
                  <a:gridCol w="463586"/>
                  <a:gridCol w="463586"/>
                  <a:gridCol w="463586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624" name="Shape"/>
            <p:cNvSpPr/>
            <p:nvPr/>
          </p:nvSpPr>
          <p:spPr>
            <a:xfrm>
              <a:off x="1558925" y="1421268"/>
              <a:ext cx="485334" cy="831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296"/>
                  </a:moveTo>
                  <a:lnTo>
                    <a:pt x="21600" y="0"/>
                  </a:lnTo>
                  <a:lnTo>
                    <a:pt x="21490" y="21600"/>
                  </a:lnTo>
                  <a:lnTo>
                    <a:pt x="111" y="14066"/>
                  </a:lnTo>
                  <a:lnTo>
                    <a:pt x="0" y="11296"/>
                  </a:lnTo>
                  <a:close/>
                </a:path>
              </a:pathLst>
            </a:custGeom>
            <a:solidFill>
              <a:schemeClr val="accent2">
                <a:alpha val="2529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625" name="Shape"/>
            <p:cNvSpPr/>
            <p:nvPr/>
          </p:nvSpPr>
          <p:spPr>
            <a:xfrm>
              <a:off x="1561015" y="1981938"/>
              <a:ext cx="482675" cy="1477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9356"/>
                  </a:lnTo>
                  <a:lnTo>
                    <a:pt x="21581" y="21600"/>
                  </a:lnTo>
                  <a:lnTo>
                    <a:pt x="181" y="17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alpha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2626" name="Table"/>
            <p:cNvGraphicFramePr/>
            <p:nvPr/>
          </p:nvGraphicFramePr>
          <p:xfrm>
            <a:off x="2042375" y="1420953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3586"/>
                  <a:gridCol w="463586"/>
                  <a:gridCol w="463586"/>
                  <a:gridCol w="463586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2627" name="Table"/>
            <p:cNvGraphicFramePr/>
            <p:nvPr/>
          </p:nvGraphicFramePr>
          <p:xfrm>
            <a:off x="2042375" y="2620103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3586"/>
                  <a:gridCol w="463586"/>
                  <a:gridCol w="463586"/>
                  <a:gridCol w="463586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628" name="nested data frame"/>
            <p:cNvSpPr txBox="1"/>
            <p:nvPr/>
          </p:nvSpPr>
          <p:spPr>
            <a:xfrm>
              <a:off x="267243" y="1299066"/>
              <a:ext cx="1077770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nested data frame</a:t>
              </a:r>
            </a:p>
          </p:txBody>
        </p:sp>
        <p:sp>
          <p:nvSpPr>
            <p:cNvPr id="2629" name="&quot;cell&quot; contents"/>
            <p:cNvSpPr txBox="1"/>
            <p:nvPr/>
          </p:nvSpPr>
          <p:spPr>
            <a:xfrm>
              <a:off x="2522567" y="0"/>
              <a:ext cx="89679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"cell" contents</a:t>
              </a:r>
            </a:p>
          </p:txBody>
        </p:sp>
        <p:sp>
          <p:nvSpPr>
            <p:cNvPr id="2630" name="n_iris"/>
            <p:cNvSpPr txBox="1"/>
            <p:nvPr/>
          </p:nvSpPr>
          <p:spPr>
            <a:xfrm>
              <a:off x="570877" y="2055191"/>
              <a:ext cx="459968" cy="335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marL="113156" indent="-113156" algn="ctr" defTabSz="578358">
                <a:lnSpc>
                  <a:spcPct val="90000"/>
                </a:lnSpc>
                <a:spcBef>
                  <a:spcPts val="0"/>
                </a:spcBef>
                <a:defRPr b="0" sz="1188">
                  <a:solidFill>
                    <a:srgbClr val="6B8CB2"/>
                  </a:solidFill>
                </a:defRPr>
              </a:lvl1pPr>
            </a:lstStyle>
            <a:p>
              <a:pPr/>
              <a:r>
                <a:t>n_iris</a:t>
              </a:r>
            </a:p>
          </p:txBody>
        </p:sp>
        <p:sp>
          <p:nvSpPr>
            <p:cNvPr id="2631" name="n_iris$data[[1]]"/>
            <p:cNvSpPr txBox="1"/>
            <p:nvPr/>
          </p:nvSpPr>
          <p:spPr>
            <a:xfrm>
              <a:off x="2426345" y="1012669"/>
              <a:ext cx="1086406" cy="335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marL="114300" indent="-114300" algn="ctr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6B8CB2"/>
                  </a:solidFill>
                </a:defRPr>
              </a:lvl1pPr>
            </a:lstStyle>
            <a:p>
              <a:pPr/>
              <a:r>
                <a:t>n_iris$data[[1]]</a:t>
              </a:r>
            </a:p>
          </p:txBody>
        </p:sp>
        <p:sp>
          <p:nvSpPr>
            <p:cNvPr id="2632" name="n_iris$data[[2]]"/>
            <p:cNvSpPr txBox="1"/>
            <p:nvPr/>
          </p:nvSpPr>
          <p:spPr>
            <a:xfrm>
              <a:off x="2419995" y="2214612"/>
              <a:ext cx="1099106" cy="335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marL="114300" indent="-114300" algn="ctr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6B8CB2"/>
                  </a:solidFill>
                </a:defRPr>
              </a:lvl1pPr>
            </a:lstStyle>
            <a:p>
              <a:pPr/>
              <a:r>
                <a:t>n_iris$data[[2]]</a:t>
              </a:r>
            </a:p>
          </p:txBody>
        </p:sp>
        <p:sp>
          <p:nvSpPr>
            <p:cNvPr id="2633" name="n_iris$data[[3]]"/>
            <p:cNvSpPr txBox="1"/>
            <p:nvPr/>
          </p:nvSpPr>
          <p:spPr>
            <a:xfrm>
              <a:off x="2423170" y="3422200"/>
              <a:ext cx="1092756" cy="335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marL="114300" indent="-114300" algn="ctr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6B8CB2"/>
                  </a:solidFill>
                </a:defRPr>
              </a:lvl1pPr>
            </a:lstStyle>
            <a:p>
              <a:pPr/>
              <a:r>
                <a:t>n_iris$data[[3]]</a:t>
              </a:r>
            </a:p>
          </p:txBody>
        </p:sp>
      </p:grpSp>
      <p:grpSp>
        <p:nvGrpSpPr>
          <p:cNvPr id="2646" name="Group"/>
          <p:cNvGrpSpPr/>
          <p:nvPr/>
        </p:nvGrpSpPr>
        <p:grpSpPr>
          <a:xfrm>
            <a:off x="8443380" y="1512398"/>
            <a:ext cx="2418014" cy="2220242"/>
            <a:chOff x="25400" y="0"/>
            <a:chExt cx="2418012" cy="2220241"/>
          </a:xfrm>
        </p:grpSpPr>
        <p:graphicFrame>
          <p:nvGraphicFramePr>
            <p:cNvPr id="2635" name="Table"/>
            <p:cNvGraphicFramePr/>
            <p:nvPr/>
          </p:nvGraphicFramePr>
          <p:xfrm>
            <a:off x="25400" y="696241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34506"/>
                  <a:gridCol w="650719"/>
                  <a:gridCol w="42599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model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&lt;S3: lm&gt;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&lt;S3: lm&gt;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&lt;S3: lm&gt;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/>
                      </a:solidFill>
                    </a:tcPr>
                  </a:tc>
                </a:tr>
              </a:tbl>
            </a:graphicData>
          </a:graphic>
        </p:graphicFrame>
        <p:grpSp>
          <p:nvGrpSpPr>
            <p:cNvPr id="2645" name="Group"/>
            <p:cNvGrpSpPr/>
            <p:nvPr/>
          </p:nvGrpSpPr>
          <p:grpSpPr>
            <a:xfrm>
              <a:off x="1446669" y="0"/>
              <a:ext cx="996744" cy="1947219"/>
              <a:chOff x="0" y="0"/>
              <a:chExt cx="996742" cy="1947218"/>
            </a:xfrm>
          </p:grpSpPr>
          <p:sp>
            <p:nvSpPr>
              <p:cNvPr id="2636" name="Rectangle"/>
              <p:cNvSpPr/>
              <p:nvPr/>
            </p:nvSpPr>
            <p:spPr>
              <a:xfrm>
                <a:off x="177278" y="1347121"/>
                <a:ext cx="736601" cy="560195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37" name="Call:…"/>
              <p:cNvSpPr txBox="1"/>
              <p:nvPr/>
            </p:nvSpPr>
            <p:spPr>
              <a:xfrm>
                <a:off x="148811" y="1307217"/>
                <a:ext cx="844866" cy="6400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Call:</a:t>
                </a:r>
              </a:p>
              <a:p>
                <a:pPr>
                  <a:lnSpc>
                    <a:spcPct val="80000"/>
                  </a:lnSpc>
                  <a:spcBef>
                    <a:spcPts val="40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lm(S.L ~ ., df)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Coefs: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(Int)  S.W  P.L  P.W  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  0.6    0.3 0.9   -0.1  </a:t>
                </a:r>
              </a:p>
            </p:txBody>
          </p:sp>
          <p:sp>
            <p:nvSpPr>
              <p:cNvPr id="2638" name="Line"/>
              <p:cNvSpPr/>
              <p:nvPr/>
            </p:nvSpPr>
            <p:spPr>
              <a:xfrm flipV="1">
                <a:off x="3373" y="352476"/>
                <a:ext cx="218527" cy="471324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639" name="Line"/>
              <p:cNvSpPr/>
              <p:nvPr/>
            </p:nvSpPr>
            <p:spPr>
              <a:xfrm>
                <a:off x="1029" y="1107531"/>
                <a:ext cx="220871" cy="473805"/>
              </a:xfrm>
              <a:prstGeom prst="line">
                <a:avLst/>
              </a:prstGeom>
              <a:noFill/>
              <a:ln w="12700" cap="flat">
                <a:solidFill>
                  <a:schemeClr val="accent3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640" name="Rectangle"/>
              <p:cNvSpPr/>
              <p:nvPr/>
            </p:nvSpPr>
            <p:spPr>
              <a:xfrm>
                <a:off x="177278" y="699610"/>
                <a:ext cx="734299" cy="560195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41" name="Line"/>
              <p:cNvSpPr/>
              <p:nvPr/>
            </p:nvSpPr>
            <p:spPr>
              <a:xfrm>
                <a:off x="0" y="980230"/>
                <a:ext cx="348900" cy="1"/>
              </a:xfrm>
              <a:prstGeom prst="line">
                <a:avLst/>
              </a:prstGeom>
              <a:noFill/>
              <a:ln w="12700" cap="flat">
                <a:solidFill>
                  <a:schemeClr val="accent2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642" name="Rectangle"/>
              <p:cNvSpPr/>
              <p:nvPr/>
            </p:nvSpPr>
            <p:spPr>
              <a:xfrm>
                <a:off x="177278" y="39903"/>
                <a:ext cx="736601" cy="560195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43" name="Call:…"/>
              <p:cNvSpPr txBox="1"/>
              <p:nvPr/>
            </p:nvSpPr>
            <p:spPr>
              <a:xfrm>
                <a:off x="148811" y="0"/>
                <a:ext cx="844866" cy="640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Call:</a:t>
                </a:r>
              </a:p>
              <a:p>
                <a:pPr>
                  <a:lnSpc>
                    <a:spcPct val="80000"/>
                  </a:lnSpc>
                  <a:spcBef>
                    <a:spcPts val="40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lm(S.L ~ ., df)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Coefs: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(Int)  S.W  P.L  P.W  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  2.3    0.6 0.2   0.2  </a:t>
                </a:r>
              </a:p>
            </p:txBody>
          </p:sp>
          <p:sp>
            <p:nvSpPr>
              <p:cNvPr id="2644" name="Call:…"/>
              <p:cNvSpPr txBox="1"/>
              <p:nvPr/>
            </p:nvSpPr>
            <p:spPr>
              <a:xfrm>
                <a:off x="151878" y="657903"/>
                <a:ext cx="844865" cy="6400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Call:</a:t>
                </a:r>
              </a:p>
              <a:p>
                <a:pPr>
                  <a:lnSpc>
                    <a:spcPct val="80000"/>
                  </a:lnSpc>
                  <a:spcBef>
                    <a:spcPts val="40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lm(S.L ~ ., df)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Coefs: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(Int)  S.W  P.L  P.W  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  1.8    0.3 0.9   -0.6  </a:t>
                </a:r>
              </a:p>
            </p:txBody>
          </p:sp>
        </p:grpSp>
      </p:grpSp>
      <p:graphicFrame>
        <p:nvGraphicFramePr>
          <p:cNvPr id="2647" name="Table"/>
          <p:cNvGraphicFramePr/>
          <p:nvPr/>
        </p:nvGraphicFramePr>
        <p:xfrm>
          <a:off x="11494248" y="2208639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24975"/>
                <a:gridCol w="311546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Species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beta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setosa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2.35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  <a:solidFill>
                      <a:schemeClr val="accent1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versi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1.89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virginica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0.69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2648" name="Line"/>
          <p:cNvSpPr/>
          <p:nvPr/>
        </p:nvSpPr>
        <p:spPr>
          <a:xfrm>
            <a:off x="10857420" y="2437239"/>
            <a:ext cx="396887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49" name="n_iris &lt;- iris %&gt;%…"/>
          <p:cNvSpPr txBox="1"/>
          <p:nvPr/>
        </p:nvSpPr>
        <p:spPr>
          <a:xfrm>
            <a:off x="5575126" y="3320196"/>
            <a:ext cx="1852174" cy="644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6B8CB2"/>
                </a:solidFill>
              </a:defRPr>
            </a:pPr>
            <a:r>
              <a:t>n_iris &lt;- iris %&gt;%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6B8CB2"/>
                </a:solidFill>
              </a:defRPr>
            </a:pPr>
            <a:r>
              <a:t>  </a:t>
            </a:r>
            <a:r>
              <a:rPr b="1"/>
              <a:t>group_by</a:t>
            </a:r>
            <a:r>
              <a:t>(Species) %&gt;%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6B8CB2"/>
                </a:solidFill>
              </a:defRPr>
            </a:pPr>
            <a:r>
              <a:t>  </a:t>
            </a:r>
            <a:r>
              <a:rPr b="1"/>
              <a:t>nest</a:t>
            </a:r>
            <a:r>
              <a:t>()</a:t>
            </a:r>
          </a:p>
        </p:txBody>
      </p:sp>
      <p:sp>
        <p:nvSpPr>
          <p:cNvPr id="2650" name="mod_fun &lt;- function(df)…"/>
          <p:cNvSpPr txBox="1"/>
          <p:nvPr/>
        </p:nvSpPr>
        <p:spPr>
          <a:xfrm>
            <a:off x="8277134" y="3320196"/>
            <a:ext cx="2607809" cy="942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3156" indent="-113156" defTabSz="578358">
              <a:lnSpc>
                <a:spcPct val="90000"/>
              </a:lnSpc>
              <a:spcBef>
                <a:spcPts val="0"/>
              </a:spcBef>
              <a:defRPr b="0" sz="1188">
                <a:solidFill>
                  <a:srgbClr val="6B8CB2"/>
                </a:solidFill>
              </a:defRPr>
            </a:pPr>
            <a:r>
              <a:t>mod_fun &lt;- function(df) </a:t>
            </a:r>
          </a:p>
          <a:p>
            <a:pPr marL="113156" indent="-113156" defTabSz="578358">
              <a:lnSpc>
                <a:spcPct val="90000"/>
              </a:lnSpc>
              <a:spcBef>
                <a:spcPts val="900"/>
              </a:spcBef>
              <a:defRPr b="0" sz="1188">
                <a:solidFill>
                  <a:srgbClr val="6B8CB2"/>
                </a:solidFill>
              </a:defRPr>
            </a:pPr>
            <a:r>
              <a:t>    lm(Sepal.Length ~ ., data = df)</a:t>
            </a:r>
          </a:p>
          <a:p>
            <a:pPr marL="113156" indent="-113156" defTabSz="578358">
              <a:lnSpc>
                <a:spcPct val="90000"/>
              </a:lnSpc>
              <a:spcBef>
                <a:spcPts val="0"/>
              </a:spcBef>
              <a:defRPr b="0" sz="1188">
                <a:solidFill>
                  <a:srgbClr val="6B8CB2"/>
                </a:solidFill>
              </a:defRPr>
            </a:pPr>
            <a:r>
              <a:t>m_iris &lt;- n_iris %&gt;%</a:t>
            </a:r>
          </a:p>
          <a:p>
            <a:pPr marL="113156" indent="-113156" defTabSz="578358">
              <a:lnSpc>
                <a:spcPct val="90000"/>
              </a:lnSpc>
              <a:spcBef>
                <a:spcPts val="0"/>
              </a:spcBef>
              <a:defRPr b="0" sz="1188">
                <a:solidFill>
                  <a:srgbClr val="6B8CB2"/>
                </a:solidFill>
              </a:defRPr>
            </a:pPr>
            <a:r>
              <a:t>  </a:t>
            </a:r>
            <a:r>
              <a:rPr b="1"/>
              <a:t>mutate</a:t>
            </a:r>
            <a:r>
              <a:t>(model = </a:t>
            </a:r>
            <a:r>
              <a:rPr b="1"/>
              <a:t>map</a:t>
            </a:r>
            <a:r>
              <a:t>(data, mod_fun))</a:t>
            </a:r>
          </a:p>
        </p:txBody>
      </p:sp>
      <p:sp>
        <p:nvSpPr>
          <p:cNvPr id="2651" name="b_fun &lt;- function(mod)…"/>
          <p:cNvSpPr txBox="1"/>
          <p:nvPr/>
        </p:nvSpPr>
        <p:spPr>
          <a:xfrm>
            <a:off x="11282419" y="3320196"/>
            <a:ext cx="2161545" cy="934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09727" indent="-109727" defTabSz="560831">
              <a:lnSpc>
                <a:spcPct val="90000"/>
              </a:lnSpc>
              <a:spcBef>
                <a:spcPts val="0"/>
              </a:spcBef>
              <a:defRPr b="0" sz="1152">
                <a:solidFill>
                  <a:srgbClr val="6B8CB2"/>
                </a:solidFill>
              </a:defRPr>
            </a:pPr>
            <a:r>
              <a:t>b_fun &lt;- function(mod) </a:t>
            </a:r>
          </a:p>
          <a:p>
            <a:pPr marL="109727" indent="-109727" defTabSz="560831">
              <a:lnSpc>
                <a:spcPct val="90000"/>
              </a:lnSpc>
              <a:spcBef>
                <a:spcPts val="900"/>
              </a:spcBef>
              <a:defRPr b="0" sz="1152">
                <a:solidFill>
                  <a:srgbClr val="6B8CB2"/>
                </a:solidFill>
              </a:defRPr>
            </a:pPr>
            <a:r>
              <a:t>    coefficients(mod)[[1]]</a:t>
            </a:r>
          </a:p>
          <a:p>
            <a:pPr marL="109727" indent="-109727" defTabSz="560831">
              <a:lnSpc>
                <a:spcPct val="90000"/>
              </a:lnSpc>
              <a:spcBef>
                <a:spcPts val="0"/>
              </a:spcBef>
              <a:defRPr b="0" sz="1152">
                <a:solidFill>
                  <a:srgbClr val="6B8CB2"/>
                </a:solidFill>
              </a:defRPr>
            </a:pPr>
            <a:r>
              <a:t>m_iris %&gt;% </a:t>
            </a:r>
            <a:r>
              <a:rPr b="1"/>
              <a:t>transmute</a:t>
            </a:r>
            <a:r>
              <a:t>(Species, </a:t>
            </a:r>
          </a:p>
          <a:p>
            <a:pPr marL="109727" indent="-109727" defTabSz="560831">
              <a:lnSpc>
                <a:spcPct val="90000"/>
              </a:lnSpc>
              <a:spcBef>
                <a:spcPts val="0"/>
              </a:spcBef>
              <a:defRPr b="0" sz="1152">
                <a:solidFill>
                  <a:srgbClr val="6B8CB2"/>
                </a:solidFill>
              </a:defRPr>
            </a:pPr>
            <a:r>
              <a:t>    beta = </a:t>
            </a:r>
            <a:r>
              <a:rPr b="1"/>
              <a:t>map_dbl</a:t>
            </a:r>
            <a:r>
              <a:t>(model, b_fun))</a:t>
            </a:r>
          </a:p>
        </p:txBody>
      </p:sp>
      <p:sp>
        <p:nvSpPr>
          <p:cNvPr id="2652" name="tibble::tibble(…)…"/>
          <p:cNvSpPr txBox="1"/>
          <p:nvPr/>
        </p:nvSpPr>
        <p:spPr>
          <a:xfrm>
            <a:off x="7348652" y="4650661"/>
            <a:ext cx="3207451" cy="145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tibble::</a:t>
            </a:r>
            <a:r>
              <a:rPr b="1"/>
              <a:t>tibble(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…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Saves list input as list columns</a:t>
            </a:r>
          </a:p>
          <a:p>
            <a:pPr marL="114300" indent="-114300">
              <a:lnSpc>
                <a:spcPct val="90000"/>
              </a:lnSpc>
              <a:spcBef>
                <a:spcPts val="2000"/>
              </a:spcBef>
              <a:defRPr b="0" sz="1100">
                <a:solidFill>
                  <a:srgbClr val="6B8CB2"/>
                </a:solidFill>
              </a:defRPr>
            </a:pPr>
            <a:r>
              <a:t>tibble(max = c(3, 4, 5), seq = list(1:3, 1:4, 1:5))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tibble::</a:t>
            </a:r>
            <a:r>
              <a:rPr b="1"/>
              <a:t>enframe(</a:t>
            </a:r>
            <a:r>
              <a:rPr sz="1100">
                <a:latin typeface="+mn-lt"/>
                <a:ea typeface="+mn-ea"/>
                <a:cs typeface="+mn-cs"/>
                <a:sym typeface="Source Sans Pro Light"/>
              </a:rPr>
              <a:t>x, name="name", value="value"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Converts multi-level list to tibble with list cols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100">
                <a:solidFill>
                  <a:srgbClr val="6B8CB2"/>
                </a:solidFill>
              </a:defRPr>
            </a:pPr>
            <a:r>
              <a:t>enframe(list('3'=1:3, '4'=1:4, '5'=1:5), 'max', 'seq')</a:t>
            </a:r>
          </a:p>
        </p:txBody>
      </p:sp>
      <p:sp>
        <p:nvSpPr>
          <p:cNvPr id="2653" name="tibble::tribble(…)…"/>
          <p:cNvSpPr txBox="1"/>
          <p:nvPr/>
        </p:nvSpPr>
        <p:spPr>
          <a:xfrm>
            <a:off x="4921783" y="4650661"/>
            <a:ext cx="2280062" cy="1346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tibble::</a:t>
            </a:r>
            <a:r>
              <a:rPr b="1"/>
              <a:t>tribble(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…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Makes list column when needed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100">
                <a:solidFill>
                  <a:srgbClr val="6B8CB2"/>
                </a:solidFill>
              </a:defRPr>
            </a:pPr>
            <a:r>
              <a:t>tribble( ~max, ~seq,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100">
                <a:solidFill>
                  <a:srgbClr val="6B8CB2"/>
                </a:solidFill>
              </a:defRPr>
            </a:pPr>
            <a:r>
              <a:t>                          3,    1:3,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100">
                <a:solidFill>
                  <a:srgbClr val="6B8CB2"/>
                </a:solidFill>
              </a:defRPr>
            </a:pPr>
            <a:r>
              <a:t>                          4,    1:4,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 i="1" sz="1100">
                <a:solidFill>
                  <a:srgbClr val="6B8CB2"/>
                </a:solidFill>
              </a:defRPr>
            </a:pPr>
            <a:r>
              <a:t>                          5,    1:5)</a:t>
            </a:r>
          </a:p>
        </p:txBody>
      </p:sp>
      <p:graphicFrame>
        <p:nvGraphicFramePr>
          <p:cNvPr id="2654" name="Table"/>
          <p:cNvGraphicFramePr/>
          <p:nvPr/>
        </p:nvGraphicFramePr>
        <p:xfrm>
          <a:off x="6239521" y="5132380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11084"/>
                <a:gridCol w="443272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max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seq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&lt;int [3]&gt;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&lt;int [4]&gt;</a:t>
                      </a: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&lt;int [5]&gt;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2655" name="dplyr::mutate(.data, …) Also transmute()…"/>
          <p:cNvSpPr txBox="1"/>
          <p:nvPr/>
        </p:nvSpPr>
        <p:spPr>
          <a:xfrm>
            <a:off x="10584190" y="4650661"/>
            <a:ext cx="3072971" cy="159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dplyr::</a:t>
            </a:r>
            <a:r>
              <a:rPr b="1"/>
              <a:t>mutate(</a:t>
            </a:r>
            <a:r>
              <a:rPr sz="1100">
                <a:latin typeface="+mn-lt"/>
                <a:ea typeface="+mn-ea"/>
                <a:cs typeface="+mn-cs"/>
                <a:sym typeface="Source Sans Pro Light"/>
              </a:rPr>
              <a:t>.data, …</a:t>
            </a:r>
            <a:r>
              <a:rPr b="1"/>
              <a:t>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t>Also </a:t>
            </a:r>
            <a:r>
              <a:rPr b="1"/>
              <a:t>transmute()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Returns list col when result returns list.</a:t>
            </a:r>
          </a:p>
          <a:p>
            <a:pPr marL="114300" indent="-114300">
              <a:lnSpc>
                <a:spcPct val="90000"/>
              </a:lnSpc>
              <a:spcBef>
                <a:spcPts val="2000"/>
              </a:spcBef>
              <a:defRPr b="0" sz="1100">
                <a:solidFill>
                  <a:srgbClr val="6B8CB2"/>
                </a:solidFill>
              </a:defRPr>
            </a:pPr>
            <a:r>
              <a:t>mtcars %&gt;% </a:t>
            </a:r>
            <a:r>
              <a:rPr b="1"/>
              <a:t>mutate</a:t>
            </a:r>
            <a:r>
              <a:t>(seq = </a:t>
            </a:r>
            <a:r>
              <a:rPr b="1"/>
              <a:t>map</a:t>
            </a:r>
            <a:r>
              <a:t>(cyl, seq))</a:t>
            </a:r>
          </a:p>
          <a:p>
            <a:pPr marL="114300" indent="-114300">
              <a:lnSpc>
                <a:spcPct val="90000"/>
              </a:lnSpc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dplyr::</a:t>
            </a:r>
            <a:r>
              <a:rPr b="1"/>
              <a:t>summarise(</a:t>
            </a:r>
            <a:r>
              <a:rPr sz="1100">
                <a:latin typeface="+mn-lt"/>
                <a:ea typeface="+mn-ea"/>
                <a:cs typeface="+mn-cs"/>
                <a:sym typeface="Source Sans Pro Light"/>
              </a:rPr>
              <a:t>.data, …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Returns list col when result is wrapped with </a:t>
            </a:r>
            <a:r>
              <a:rPr b="1"/>
              <a:t>list()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100">
                <a:solidFill>
                  <a:srgbClr val="6B8CB2"/>
                </a:solidFill>
              </a:defRPr>
            </a:pPr>
            <a:r>
              <a:t>mtcars %&gt;%  group_by(cyl) %&gt;%</a:t>
            </a:r>
          </a:p>
          <a:p>
            <a:pPr marL="114300" indent="-114300">
              <a:lnSpc>
                <a:spcPct val="90000"/>
              </a:lnSpc>
              <a:spcBef>
                <a:spcPts val="2000"/>
              </a:spcBef>
              <a:defRPr b="0" sz="1100">
                <a:solidFill>
                  <a:srgbClr val="6B8CB2"/>
                </a:solidFill>
              </a:defRPr>
            </a:pPr>
            <a:r>
              <a:t>   </a:t>
            </a:r>
            <a:r>
              <a:rPr b="1"/>
              <a:t>summarise</a:t>
            </a:r>
            <a:r>
              <a:t>(q = </a:t>
            </a:r>
            <a:r>
              <a:rPr b="1"/>
              <a:t>list</a:t>
            </a:r>
            <a:r>
              <a:t>(quantile(mpg)))</a:t>
            </a:r>
          </a:p>
        </p:txBody>
      </p:sp>
      <p:grpSp>
        <p:nvGrpSpPr>
          <p:cNvPr id="2669" name="Group"/>
          <p:cNvGrpSpPr/>
          <p:nvPr/>
        </p:nvGrpSpPr>
        <p:grpSpPr>
          <a:xfrm>
            <a:off x="7928433" y="8075162"/>
            <a:ext cx="6564046" cy="1630439"/>
            <a:chOff x="0" y="0"/>
            <a:chExt cx="6564044" cy="1630437"/>
          </a:xfrm>
        </p:grpSpPr>
        <p:grpSp>
          <p:nvGrpSpPr>
            <p:cNvPr id="2660" name="Group"/>
            <p:cNvGrpSpPr/>
            <p:nvPr/>
          </p:nvGrpSpPr>
          <p:grpSpPr>
            <a:xfrm>
              <a:off x="0" y="96325"/>
              <a:ext cx="3127761" cy="1534113"/>
              <a:chOff x="0" y="25400"/>
              <a:chExt cx="3127760" cy="1534112"/>
            </a:xfrm>
          </p:grpSpPr>
          <p:graphicFrame>
            <p:nvGraphicFramePr>
              <p:cNvPr id="2656" name="Table"/>
              <p:cNvGraphicFramePr/>
              <p:nvPr/>
            </p:nvGraphicFramePr>
            <p:xfrm>
              <a:off x="723207" y="25400"/>
              <a:ext cx="1188952" cy="15240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3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657" name="Table"/>
              <p:cNvGraphicFramePr/>
              <p:nvPr/>
            </p:nvGraphicFramePr>
            <p:xfrm>
              <a:off x="1443509" y="26193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18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model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3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658" name="pmap(list(                      ,               ,          ), fun, …)"/>
              <p:cNvSpPr txBox="1"/>
              <p:nvPr/>
            </p:nvSpPr>
            <p:spPr>
              <a:xfrm>
                <a:off x="0" y="92154"/>
                <a:ext cx="2962288" cy="3092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>
                <a:lvl1pPr marL="114300" indent="-114300">
                  <a:lnSpc>
                    <a:spcPct val="9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pmap(list(                      ,               ,          ), fun, …)</a:t>
                </a:r>
              </a:p>
            </p:txBody>
          </p:sp>
          <p:graphicFrame>
            <p:nvGraphicFramePr>
              <p:cNvPr id="2659" name="Table"/>
              <p:cNvGraphicFramePr/>
              <p:nvPr/>
            </p:nvGraphicFramePr>
            <p:xfrm>
              <a:off x="1938809" y="35512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2794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funs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coef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AIC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BIC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3"/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2665" name="Group"/>
            <p:cNvGrpSpPr/>
            <p:nvPr/>
          </p:nvGrpSpPr>
          <p:grpSpPr>
            <a:xfrm>
              <a:off x="3050981" y="0"/>
              <a:ext cx="2732942" cy="1618725"/>
              <a:chOff x="0" y="0"/>
              <a:chExt cx="2732940" cy="1618724"/>
            </a:xfrm>
          </p:grpSpPr>
          <p:sp>
            <p:nvSpPr>
              <p:cNvPr id="2661" name="fun(                      ,               ,          ,…)…"/>
              <p:cNvSpPr txBox="1"/>
              <p:nvPr/>
            </p:nvSpPr>
            <p:spPr>
              <a:xfrm>
                <a:off x="0" y="0"/>
                <a:ext cx="2362074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          ,…)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          ,…)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          ,…)</a:t>
                </a:r>
              </a:p>
            </p:txBody>
          </p:sp>
          <p:graphicFrame>
            <p:nvGraphicFramePr>
              <p:cNvPr id="2662" name="Table"/>
              <p:cNvGraphicFramePr/>
              <p:nvPr/>
            </p:nvGraphicFramePr>
            <p:xfrm>
              <a:off x="328079" y="85645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3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663" name="Table"/>
              <p:cNvGraphicFramePr/>
              <p:nvPr/>
            </p:nvGraphicFramePr>
            <p:xfrm>
              <a:off x="1044531" y="83400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18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model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3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664" name="Table"/>
              <p:cNvGraphicFramePr/>
              <p:nvPr/>
            </p:nvGraphicFramePr>
            <p:xfrm>
              <a:off x="1543989" y="94724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2794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funs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coef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AIC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BIC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3"/>
                        </a:solidFill>
                      </a:tcPr>
                    </a:tc>
                  </a:tr>
                </a:tbl>
              </a:graphicData>
            </a:graphic>
          </p:graphicFrame>
        </p:grpSp>
        <p:graphicFrame>
          <p:nvGraphicFramePr>
            <p:cNvPr id="2666" name="Table"/>
            <p:cNvGraphicFramePr/>
            <p:nvPr/>
          </p:nvGraphicFramePr>
          <p:xfrm>
            <a:off x="5375093" y="96071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5712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result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1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667" name="Line"/>
            <p:cNvSpPr/>
            <p:nvPr/>
          </p:nvSpPr>
          <p:spPr>
            <a:xfrm flipV="1">
              <a:off x="5159151" y="325465"/>
              <a:ext cx="1777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668" name="Line"/>
            <p:cNvSpPr/>
            <p:nvPr/>
          </p:nvSpPr>
          <p:spPr>
            <a:xfrm flipV="1">
              <a:off x="2894695" y="329981"/>
              <a:ext cx="1777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681" name="Group"/>
          <p:cNvGrpSpPr/>
          <p:nvPr/>
        </p:nvGrpSpPr>
        <p:grpSpPr>
          <a:xfrm>
            <a:off x="8170364" y="7412720"/>
            <a:ext cx="6322115" cy="1625779"/>
            <a:chOff x="0" y="0"/>
            <a:chExt cx="6322113" cy="1625778"/>
          </a:xfrm>
        </p:grpSpPr>
        <p:graphicFrame>
          <p:nvGraphicFramePr>
            <p:cNvPr id="2670" name="Table"/>
            <p:cNvGraphicFramePr/>
            <p:nvPr/>
          </p:nvGraphicFramePr>
          <p:xfrm>
            <a:off x="5133162" y="101381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5712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result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1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/>
                      </a:solidFill>
                    </a:tcPr>
                  </a:tc>
                </a:tr>
              </a:tbl>
            </a:graphicData>
          </a:graphic>
        </p:graphicFrame>
        <p:grpSp>
          <p:nvGrpSpPr>
            <p:cNvPr id="2674" name="Group"/>
            <p:cNvGrpSpPr/>
            <p:nvPr/>
          </p:nvGrpSpPr>
          <p:grpSpPr>
            <a:xfrm>
              <a:off x="0" y="100984"/>
              <a:ext cx="2462692" cy="1524795"/>
              <a:chOff x="0" y="25400"/>
              <a:chExt cx="2462691" cy="1524793"/>
            </a:xfrm>
          </p:grpSpPr>
          <p:sp>
            <p:nvSpPr>
              <p:cNvPr id="2671" name="map2(                      ,               , fun, …)"/>
              <p:cNvSpPr txBox="1"/>
              <p:nvPr/>
            </p:nvSpPr>
            <p:spPr>
              <a:xfrm>
                <a:off x="0" y="92154"/>
                <a:ext cx="2462692" cy="3092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>
                <a:lvl1pPr marL="114300" indent="-114300">
                  <a:lnSpc>
                    <a:spcPct val="9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map2(                      ,               , fun, …)</a:t>
                </a:r>
              </a:p>
            </p:txBody>
          </p:sp>
          <p:graphicFrame>
            <p:nvGraphicFramePr>
              <p:cNvPr id="2672" name="Table"/>
              <p:cNvGraphicFramePr/>
              <p:nvPr/>
            </p:nvGraphicFramePr>
            <p:xfrm>
              <a:off x="480479" y="25400"/>
              <a:ext cx="1188952" cy="15240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3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673" name="Table"/>
              <p:cNvGraphicFramePr/>
              <p:nvPr/>
            </p:nvGraphicFramePr>
            <p:xfrm>
              <a:off x="1200781" y="26193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18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model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3"/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2678" name="Group"/>
            <p:cNvGrpSpPr/>
            <p:nvPr/>
          </p:nvGrpSpPr>
          <p:grpSpPr>
            <a:xfrm>
              <a:off x="2828673" y="0"/>
              <a:ext cx="2233483" cy="1609646"/>
              <a:chOff x="0" y="0"/>
              <a:chExt cx="2233482" cy="1609645"/>
            </a:xfrm>
          </p:grpSpPr>
          <p:sp>
            <p:nvSpPr>
              <p:cNvPr id="2675" name="fun(                      ,               ,…)…"/>
              <p:cNvSpPr txBox="1"/>
              <p:nvPr/>
            </p:nvSpPr>
            <p:spPr>
              <a:xfrm>
                <a:off x="0" y="0"/>
                <a:ext cx="1842059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,…)</a:t>
                </a:r>
              </a:p>
            </p:txBody>
          </p:sp>
          <p:graphicFrame>
            <p:nvGraphicFramePr>
              <p:cNvPr id="2676" name="Table"/>
              <p:cNvGraphicFramePr/>
              <p:nvPr/>
            </p:nvGraphicFramePr>
            <p:xfrm>
              <a:off x="328079" y="85645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3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677" name="Table"/>
              <p:cNvGraphicFramePr/>
              <p:nvPr/>
            </p:nvGraphicFramePr>
            <p:xfrm>
              <a:off x="1044531" y="83400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18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model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3"/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2679" name="Line"/>
            <p:cNvSpPr/>
            <p:nvPr/>
          </p:nvSpPr>
          <p:spPr>
            <a:xfrm>
              <a:off x="4600506" y="376240"/>
              <a:ext cx="494419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680" name="Line"/>
            <p:cNvSpPr/>
            <p:nvPr/>
          </p:nvSpPr>
          <p:spPr>
            <a:xfrm>
              <a:off x="2234451" y="376240"/>
              <a:ext cx="596019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691" name="Group"/>
          <p:cNvGrpSpPr/>
          <p:nvPr/>
        </p:nvGrpSpPr>
        <p:grpSpPr>
          <a:xfrm>
            <a:off x="8224765" y="6781807"/>
            <a:ext cx="5448585" cy="1625383"/>
            <a:chOff x="0" y="0"/>
            <a:chExt cx="5448584" cy="1625381"/>
          </a:xfrm>
        </p:grpSpPr>
        <p:grpSp>
          <p:nvGrpSpPr>
            <p:cNvPr id="2684" name="Group"/>
            <p:cNvGrpSpPr/>
            <p:nvPr/>
          </p:nvGrpSpPr>
          <p:grpSpPr>
            <a:xfrm>
              <a:off x="0" y="101381"/>
              <a:ext cx="1747347" cy="1524001"/>
              <a:chOff x="0" y="25400"/>
              <a:chExt cx="1747346" cy="1524000"/>
            </a:xfrm>
          </p:grpSpPr>
          <p:sp>
            <p:nvSpPr>
              <p:cNvPr id="2682" name="map(                      , fun, …)"/>
              <p:cNvSpPr txBox="1"/>
              <p:nvPr/>
            </p:nvSpPr>
            <p:spPr>
              <a:xfrm>
                <a:off x="0" y="92154"/>
                <a:ext cx="1747347" cy="3092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>
                <a:lvl1pPr marL="114300" indent="-114300">
                  <a:lnSpc>
                    <a:spcPct val="9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map(                      , fun, …)</a:t>
                </a:r>
              </a:p>
            </p:txBody>
          </p:sp>
          <p:graphicFrame>
            <p:nvGraphicFramePr>
              <p:cNvPr id="2683" name="Table"/>
              <p:cNvGraphicFramePr/>
              <p:nvPr/>
            </p:nvGraphicFramePr>
            <p:xfrm>
              <a:off x="416979" y="25400"/>
              <a:ext cx="1188952" cy="15240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3"/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2687" name="Group"/>
            <p:cNvGrpSpPr/>
            <p:nvPr/>
          </p:nvGrpSpPr>
          <p:grpSpPr>
            <a:xfrm>
              <a:off x="2774534" y="0"/>
              <a:ext cx="1517032" cy="1609646"/>
              <a:chOff x="0" y="0"/>
              <a:chExt cx="1517030" cy="1609645"/>
            </a:xfrm>
          </p:grpSpPr>
          <p:sp>
            <p:nvSpPr>
              <p:cNvPr id="2685" name="fun(                      , …)…"/>
              <p:cNvSpPr txBox="1"/>
              <p:nvPr/>
            </p:nvSpPr>
            <p:spPr>
              <a:xfrm>
                <a:off x="0" y="0"/>
                <a:ext cx="1305383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…)</a:t>
                </a:r>
              </a:p>
            </p:txBody>
          </p:sp>
          <p:graphicFrame>
            <p:nvGraphicFramePr>
              <p:cNvPr id="2686" name="Table"/>
              <p:cNvGraphicFramePr/>
              <p:nvPr/>
            </p:nvGraphicFramePr>
            <p:xfrm>
              <a:off x="328079" y="85645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3"/>
                        </a:solidFill>
                      </a:tcPr>
                    </a:tc>
                  </a:tr>
                </a:tbl>
              </a:graphicData>
            </a:graphic>
          </p:graphicFrame>
        </p:grpSp>
        <p:graphicFrame>
          <p:nvGraphicFramePr>
            <p:cNvPr id="2688" name="Table"/>
            <p:cNvGraphicFramePr/>
            <p:nvPr/>
          </p:nvGraphicFramePr>
          <p:xfrm>
            <a:off x="5078762" y="100587"/>
            <a:ext cx="369823" cy="48895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57122"/>
                </a:tblGrid>
                <a:tr h="11945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result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945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1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945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945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689" name="Line"/>
            <p:cNvSpPr/>
            <p:nvPr/>
          </p:nvSpPr>
          <p:spPr>
            <a:xfrm flipV="1">
              <a:off x="4075420" y="329981"/>
              <a:ext cx="9651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690" name="Line"/>
            <p:cNvSpPr/>
            <p:nvPr/>
          </p:nvSpPr>
          <p:spPr>
            <a:xfrm>
              <a:off x="1671263" y="329981"/>
              <a:ext cx="11048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2692" name="purrr::map_lgl(.x, .f, ...)…"/>
          <p:cNvSpPr txBox="1"/>
          <p:nvPr/>
        </p:nvSpPr>
        <p:spPr>
          <a:xfrm>
            <a:off x="7348652" y="9077870"/>
            <a:ext cx="3193016" cy="1371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map_lgl(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.f, ...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Apply .f element-wise to .x, return a logical vector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defRPr b="0" sz="1100">
                <a:solidFill>
                  <a:srgbClr val="6B8CB2"/>
                </a:solidFill>
              </a:defRPr>
            </a:pPr>
            <a:r>
              <a:t>n_iris %&gt;% </a:t>
            </a:r>
            <a:r>
              <a:rPr b="1"/>
              <a:t>transmute</a:t>
            </a:r>
            <a:r>
              <a:t>(n = </a:t>
            </a:r>
            <a:r>
              <a:rPr b="1"/>
              <a:t>map_lgl</a:t>
            </a:r>
            <a:r>
              <a:t>(data, is.matrix))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map_int(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.f, ...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Apply .f element-wise to .x, return an integer vector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defRPr b="0" sz="1100">
                <a:solidFill>
                  <a:srgbClr val="6B8CB2"/>
                </a:solidFill>
              </a:defRPr>
            </a:pPr>
            <a:r>
              <a:t>n_iris %&gt;% </a:t>
            </a:r>
            <a:r>
              <a:rPr b="1"/>
              <a:t>transmute</a:t>
            </a:r>
            <a:r>
              <a:t>(n = </a:t>
            </a:r>
            <a:r>
              <a:rPr b="1"/>
              <a:t>map_int</a:t>
            </a:r>
            <a:r>
              <a:t>(data, nrow))</a:t>
            </a:r>
          </a:p>
        </p:txBody>
      </p:sp>
      <p:sp>
        <p:nvSpPr>
          <p:cNvPr id="2693" name="purrr::map(.x, .f, ...)…"/>
          <p:cNvSpPr txBox="1"/>
          <p:nvPr/>
        </p:nvSpPr>
        <p:spPr>
          <a:xfrm>
            <a:off x="4921783" y="6520722"/>
            <a:ext cx="3207450" cy="2409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map(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.f, ...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Apply .f element-wise to .x as .f(.x)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defRPr b="0" sz="1100">
                <a:solidFill>
                  <a:srgbClr val="6B8CB2"/>
                </a:solidFill>
              </a:defRPr>
            </a:pPr>
            <a:r>
              <a:t>n_iris %&gt;% </a:t>
            </a:r>
            <a:r>
              <a:rPr b="1"/>
              <a:t>mutate</a:t>
            </a:r>
            <a:r>
              <a:t>(n = </a:t>
            </a:r>
            <a:r>
              <a:rPr b="1"/>
              <a:t>map</a:t>
            </a:r>
            <a:r>
              <a:t>(data, dim))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map2(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.y, .f, ...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Apply .f element-wise to .x and .y as .f(.x, .y)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defRPr b="0" sz="1100">
                <a:solidFill>
                  <a:srgbClr val="6B8CB2"/>
                </a:solidFill>
              </a:defRPr>
            </a:pPr>
            <a:r>
              <a:t>m_iris %&gt;% </a:t>
            </a:r>
            <a:r>
              <a:rPr b="1"/>
              <a:t>mutate</a:t>
            </a:r>
            <a:r>
              <a:t>(n = </a:t>
            </a:r>
            <a:r>
              <a:rPr b="1"/>
              <a:t>map2</a:t>
            </a:r>
            <a:r>
              <a:t>(data, model, list))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pmap(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.l, .f, ...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Apply .f element-wise to vectors saved in .l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100">
                <a:solidFill>
                  <a:srgbClr val="6B8CB2"/>
                </a:solidFill>
              </a:defRPr>
            </a:pPr>
            <a:r>
              <a:t>m_iris %&gt;%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100">
                <a:solidFill>
                  <a:srgbClr val="6B8CB2"/>
                </a:solidFill>
              </a:defRPr>
            </a:pPr>
            <a:r>
              <a:t>  </a:t>
            </a:r>
            <a:r>
              <a:rPr b="1"/>
              <a:t>mutate</a:t>
            </a:r>
            <a:r>
              <a:t>(n = </a:t>
            </a:r>
            <a:r>
              <a:rPr b="1"/>
              <a:t>pmap</a:t>
            </a:r>
            <a:r>
              <a:t>(list(data, model, data), list))</a:t>
            </a:r>
          </a:p>
        </p:txBody>
      </p:sp>
      <p:sp>
        <p:nvSpPr>
          <p:cNvPr id="2694" name="Use the purrr functions map_lgl(), map_int(), map_dbl(), map_chr(), as well as tidyr’s unnest() to reduce a list column into a regular column."/>
          <p:cNvSpPr txBox="1"/>
          <p:nvPr/>
        </p:nvSpPr>
        <p:spPr>
          <a:xfrm>
            <a:off x="4921783" y="9115970"/>
            <a:ext cx="2451872" cy="120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the purrr functions </a:t>
            </a:r>
            <a:r>
              <a:rPr b="1"/>
              <a:t>map_lgl()</a:t>
            </a:r>
            <a:r>
              <a:t>, </a:t>
            </a:r>
            <a:r>
              <a:rPr b="1"/>
              <a:t>map_int()</a:t>
            </a:r>
            <a:r>
              <a:t>, </a:t>
            </a:r>
            <a:r>
              <a:rPr b="1"/>
              <a:t>map_dbl()</a:t>
            </a:r>
            <a:r>
              <a:t>, </a:t>
            </a:r>
            <a:r>
              <a:rPr b="1"/>
              <a:t>map_chr()</a:t>
            </a:r>
            <a:r>
              <a:t>, as well as tidyr’s </a:t>
            </a:r>
            <a:r>
              <a:rPr b="1"/>
              <a:t>unnest() </a:t>
            </a:r>
            <a:r>
              <a:t>to reduce a list column into a regular column.</a:t>
            </a:r>
          </a:p>
        </p:txBody>
      </p:sp>
      <p:sp>
        <p:nvSpPr>
          <p:cNvPr id="2695" name="purrr::map_dbl(.x, .f, ...)…"/>
          <p:cNvSpPr txBox="1"/>
          <p:nvPr/>
        </p:nvSpPr>
        <p:spPr>
          <a:xfrm>
            <a:off x="10584190" y="9077870"/>
            <a:ext cx="3072971" cy="1371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2013" indent="-112013" defTabSz="572516">
              <a:lnSpc>
                <a:spcPct val="90000"/>
              </a:lnSpc>
              <a:spcBef>
                <a:spcPts val="0"/>
              </a:spcBef>
              <a:defRPr b="0" sz="1274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map_dbl(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.f, ...</a:t>
            </a:r>
            <a:r>
              <a:rPr b="1"/>
              <a:t>)</a:t>
            </a:r>
            <a:endParaRPr b="1"/>
          </a:p>
          <a:p>
            <a:pPr marL="112013" indent="-112013" defTabSz="572516">
              <a:lnSpc>
                <a:spcPct val="90000"/>
              </a:lnSpc>
              <a:spcBef>
                <a:spcPts val="0"/>
              </a:spcBef>
              <a:defRPr b="0" sz="1078">
                <a:solidFill>
                  <a:srgbClr val="000000"/>
                </a:solidFill>
              </a:defRPr>
            </a:pPr>
            <a:r>
              <a:t>Apply .f element-wise to .x, return a double vector</a:t>
            </a:r>
          </a:p>
          <a:p>
            <a:pPr marL="112013" indent="-112013" defTabSz="572516">
              <a:lnSpc>
                <a:spcPct val="90000"/>
              </a:lnSpc>
              <a:spcBef>
                <a:spcPts val="400"/>
              </a:spcBef>
              <a:defRPr b="0" sz="1078">
                <a:solidFill>
                  <a:srgbClr val="6B8CB2"/>
                </a:solidFill>
              </a:defRPr>
            </a:pPr>
            <a:r>
              <a:t>n_iris %&gt;% </a:t>
            </a:r>
            <a:r>
              <a:rPr b="1"/>
              <a:t>transmute</a:t>
            </a:r>
            <a:r>
              <a:t>(n = </a:t>
            </a:r>
            <a:r>
              <a:rPr b="1"/>
              <a:t>map_int</a:t>
            </a:r>
            <a:r>
              <a:t>(data, nrow))</a:t>
            </a:r>
          </a:p>
          <a:p>
            <a:pPr marL="112013" indent="-112013" defTabSz="572516">
              <a:lnSpc>
                <a:spcPct val="90000"/>
              </a:lnSpc>
              <a:spcBef>
                <a:spcPts val="0"/>
              </a:spcBef>
              <a:defRPr b="0" sz="1274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map_chr(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.f, ...</a:t>
            </a:r>
            <a:r>
              <a:rPr b="1"/>
              <a:t>)</a:t>
            </a:r>
          </a:p>
          <a:p>
            <a:pPr marL="112013" indent="-112013" defTabSz="572516">
              <a:lnSpc>
                <a:spcPct val="90000"/>
              </a:lnSpc>
              <a:spcBef>
                <a:spcPts val="0"/>
              </a:spcBef>
              <a:defRPr b="0" sz="1078">
                <a:solidFill>
                  <a:srgbClr val="000000"/>
                </a:solidFill>
              </a:defRPr>
            </a:pPr>
            <a:r>
              <a:t>Apply .f element-wise to .x, return a character vector</a:t>
            </a:r>
          </a:p>
          <a:p>
            <a:pPr marL="112013" indent="-112013" defTabSz="572516">
              <a:lnSpc>
                <a:spcPct val="90000"/>
              </a:lnSpc>
              <a:spcBef>
                <a:spcPts val="400"/>
              </a:spcBef>
              <a:defRPr b="0" sz="1078">
                <a:solidFill>
                  <a:srgbClr val="6B8CB2"/>
                </a:solidFill>
              </a:defRPr>
            </a:pPr>
            <a:r>
              <a:t>n_iris %&gt;% </a:t>
            </a:r>
            <a:r>
              <a:rPr b="1"/>
              <a:t>transmute</a:t>
            </a:r>
            <a:r>
              <a:t>(n = </a:t>
            </a:r>
            <a:r>
              <a:rPr b="1"/>
              <a:t>map_chr</a:t>
            </a:r>
            <a:r>
              <a:t>(data, nrow))</a:t>
            </a:r>
          </a:p>
        </p:txBody>
      </p:sp>
      <p:sp>
        <p:nvSpPr>
          <p:cNvPr id="2696" name="Nested Data"/>
          <p:cNvSpPr txBox="1"/>
          <p:nvPr/>
        </p:nvSpPr>
        <p:spPr>
          <a:xfrm>
            <a:off x="306210" y="599061"/>
            <a:ext cx="163925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Nested Data</a:t>
            </a:r>
          </a:p>
        </p:txBody>
      </p:sp>
      <p:sp>
        <p:nvSpPr>
          <p:cNvPr id="2697" name="Line"/>
          <p:cNvSpPr/>
          <p:nvPr/>
        </p:nvSpPr>
        <p:spPr>
          <a:xfrm>
            <a:off x="323328" y="619739"/>
            <a:ext cx="414039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698" name="List Column Workflow"/>
          <p:cNvSpPr txBox="1"/>
          <p:nvPr/>
        </p:nvSpPr>
        <p:spPr>
          <a:xfrm>
            <a:off x="4794051" y="599061"/>
            <a:ext cx="293687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List Column Workflow</a:t>
            </a:r>
          </a:p>
        </p:txBody>
      </p:sp>
      <p:sp>
        <p:nvSpPr>
          <p:cNvPr id="2699" name="Line"/>
          <p:cNvSpPr/>
          <p:nvPr/>
        </p:nvSpPr>
        <p:spPr>
          <a:xfrm>
            <a:off x="4811169" y="619739"/>
            <a:ext cx="7403149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00" name="Line"/>
          <p:cNvSpPr/>
          <p:nvPr/>
        </p:nvSpPr>
        <p:spPr>
          <a:xfrm>
            <a:off x="320135" y="4880100"/>
            <a:ext cx="4201423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01" name="Nested data frames use a list column, a list that is stored as a column vector of a data frame. A typical workflow for list columns:"/>
          <p:cNvSpPr txBox="1"/>
          <p:nvPr/>
        </p:nvSpPr>
        <p:spPr>
          <a:xfrm>
            <a:off x="7922772" y="632144"/>
            <a:ext cx="4334065" cy="399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6B8CB2"/>
                </a:solidFill>
              </a:defRPr>
            </a:pPr>
            <a:r>
              <a:t>Nested data frames use a </a:t>
            </a:r>
            <a:r>
              <a:rPr b="1"/>
              <a:t>list column</a:t>
            </a:r>
            <a:r>
              <a:t>, a list that is stored as a column vector of a data frame. A typical </a:t>
            </a:r>
            <a:r>
              <a:rPr b="1"/>
              <a:t>workflow</a:t>
            </a:r>
            <a:r>
              <a:t> for list columns:</a:t>
            </a:r>
          </a:p>
        </p:txBody>
      </p:sp>
      <p:sp>
        <p:nvSpPr>
          <p:cNvPr id="2702" name="3. SIMPLIFY THE LIST COLUMN (into a regular column)"/>
          <p:cNvSpPr txBox="1"/>
          <p:nvPr/>
        </p:nvSpPr>
        <p:spPr>
          <a:xfrm>
            <a:off x="4807056" y="8893937"/>
            <a:ext cx="352592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3. SIMPLIFY THE LIST COLUMN </a:t>
            </a:r>
            <a:r>
              <a:rPr b="0"/>
              <a:t>(into a regular column)</a:t>
            </a:r>
          </a:p>
        </p:txBody>
      </p:sp>
      <p:sp>
        <p:nvSpPr>
          <p:cNvPr id="2703" name="Line"/>
          <p:cNvSpPr/>
          <p:nvPr/>
        </p:nvSpPr>
        <p:spPr>
          <a:xfrm>
            <a:off x="4804907" y="8880936"/>
            <a:ext cx="8860294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04" name="2. WORK WITH LIST COLUMNS - Use the purrr functions map(), map2(), and pmap() to apply a function that returns a result element-wise…"/>
          <p:cNvSpPr txBox="1"/>
          <p:nvPr/>
        </p:nvSpPr>
        <p:spPr>
          <a:xfrm>
            <a:off x="4815888" y="6328154"/>
            <a:ext cx="885611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spcBef>
                <a:spcPts val="0"/>
              </a:spcBef>
            </a:pPr>
            <a:r>
              <a:t>2. WORK WITH LIST COLUMNS </a:t>
            </a:r>
            <a:r>
              <a:rPr b="0"/>
              <a:t>- Use the purrr functions </a:t>
            </a:r>
            <a:r>
              <a:t>map()</a:t>
            </a:r>
            <a:r>
              <a:rPr b="0"/>
              <a:t>, </a:t>
            </a:r>
            <a:r>
              <a:t>map2()</a:t>
            </a:r>
            <a:r>
              <a:rPr b="0"/>
              <a:t>, and </a:t>
            </a:r>
            <a:r>
              <a:t>pmap()</a:t>
            </a:r>
            <a:r>
              <a:rPr b="0"/>
              <a:t> to apply a function that returns a result element-wise </a:t>
            </a:r>
            <a:endParaRPr b="0"/>
          </a:p>
          <a:p>
            <a:pPr lvl="1" indent="0"/>
            <a:r>
              <a:rPr b="0"/>
              <a:t>to the cells of a list column. </a:t>
            </a:r>
            <a:r>
              <a:t>walk()</a:t>
            </a:r>
            <a:r>
              <a:rPr b="0"/>
              <a:t>, </a:t>
            </a:r>
            <a:r>
              <a:t>walk2()</a:t>
            </a:r>
            <a:r>
              <a:rPr b="0"/>
              <a:t>, and </a:t>
            </a:r>
            <a:r>
              <a:t>pwalk()</a:t>
            </a:r>
            <a:r>
              <a:rPr b="0"/>
              <a:t> work the same way, but return a side effect.</a:t>
            </a:r>
          </a:p>
        </p:txBody>
      </p:sp>
      <p:sp>
        <p:nvSpPr>
          <p:cNvPr id="2705" name="Line"/>
          <p:cNvSpPr/>
          <p:nvPr/>
        </p:nvSpPr>
        <p:spPr>
          <a:xfrm>
            <a:off x="4806497" y="6315944"/>
            <a:ext cx="8860294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06" name="1. MAKE A LIST COLUMN - You can create list columns with functions in the tibble and dplyr packages, as well as tidyr’s nest()"/>
          <p:cNvSpPr txBox="1"/>
          <p:nvPr/>
        </p:nvSpPr>
        <p:spPr>
          <a:xfrm>
            <a:off x="4808646" y="4382192"/>
            <a:ext cx="800923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1. MAKE A LIST COLUMN </a:t>
            </a:r>
            <a:r>
              <a:rPr b="0"/>
              <a:t>- You can create list columns with functions in the </a:t>
            </a:r>
            <a:r>
              <a:t>tibble</a:t>
            </a:r>
            <a:r>
              <a:rPr b="0"/>
              <a:t> and </a:t>
            </a:r>
            <a:r>
              <a:t>dplyr</a:t>
            </a:r>
            <a:r>
              <a:rPr b="0"/>
              <a:t> packages, as well as </a:t>
            </a:r>
            <a:r>
              <a:t>tidyr</a:t>
            </a:r>
            <a:r>
              <a:rPr b="0"/>
              <a:t>’s nest()</a:t>
            </a:r>
          </a:p>
        </p:txBody>
      </p:sp>
      <p:sp>
        <p:nvSpPr>
          <p:cNvPr id="2707" name="Line"/>
          <p:cNvSpPr/>
          <p:nvPr/>
        </p:nvSpPr>
        <p:spPr>
          <a:xfrm>
            <a:off x="4806497" y="4369191"/>
            <a:ext cx="8860294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JOIN (TO) LISTS"/>
          <p:cNvSpPr txBox="1"/>
          <p:nvPr/>
        </p:nvSpPr>
        <p:spPr>
          <a:xfrm>
            <a:off x="7839020" y="5822600"/>
            <a:ext cx="108981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JOIN (TO) LISTS</a:t>
            </a:r>
          </a:p>
        </p:txBody>
      </p:sp>
      <p:sp>
        <p:nvSpPr>
          <p:cNvPr id="2710" name="append(x, values, after = length(x)) Add to end of list. append(x, list(d = 1))…"/>
          <p:cNvSpPr txBox="1"/>
          <p:nvPr/>
        </p:nvSpPr>
        <p:spPr>
          <a:xfrm>
            <a:off x="8753321" y="6078454"/>
            <a:ext cx="1767222" cy="1611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append</a:t>
            </a:r>
            <a:r>
              <a:t>(</a:t>
            </a:r>
            <a:r>
              <a:rPr sz="1100"/>
              <a:t>x, values, after = length(x)</a:t>
            </a:r>
            <a:r>
              <a:t>) Add to end of list. </a:t>
            </a:r>
            <a:r>
              <a:rPr i="1"/>
              <a:t>append(x, list(d = 1))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prepend</a:t>
            </a:r>
            <a:r>
              <a:t>(x, values, before = 1) Add to start of list. </a:t>
            </a:r>
            <a:r>
              <a:rPr i="1"/>
              <a:t>prepend(x, list(d = 1))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splice</a:t>
            </a:r>
            <a:r>
              <a:t>(…) Combine objects into a list, storing S3 objects as sub-lists. </a:t>
            </a:r>
            <a:r>
              <a:rPr i="1"/>
              <a:t>splice(x, y, "foo")</a:t>
            </a:r>
          </a:p>
        </p:txBody>
      </p:sp>
      <p:grpSp>
        <p:nvGrpSpPr>
          <p:cNvPr id="2727" name="Group"/>
          <p:cNvGrpSpPr/>
          <p:nvPr/>
        </p:nvGrpSpPr>
        <p:grpSpPr>
          <a:xfrm>
            <a:off x="7861300" y="6094524"/>
            <a:ext cx="777247" cy="448747"/>
            <a:chOff x="0" y="0"/>
            <a:chExt cx="777246" cy="448746"/>
          </a:xfrm>
        </p:grpSpPr>
        <p:grpSp>
          <p:nvGrpSpPr>
            <p:cNvPr id="2714" name="Group"/>
            <p:cNvGrpSpPr/>
            <p:nvPr/>
          </p:nvGrpSpPr>
          <p:grpSpPr>
            <a:xfrm>
              <a:off x="0" y="0"/>
              <a:ext cx="152183" cy="245547"/>
              <a:chOff x="0" y="0"/>
              <a:chExt cx="152182" cy="245546"/>
            </a:xfrm>
          </p:grpSpPr>
          <p:sp>
            <p:nvSpPr>
              <p:cNvPr id="2711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12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13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2718" name="Group"/>
            <p:cNvGrpSpPr/>
            <p:nvPr/>
          </p:nvGrpSpPr>
          <p:grpSpPr>
            <a:xfrm>
              <a:off x="278964" y="0"/>
              <a:ext cx="152184" cy="245547"/>
              <a:chOff x="0" y="0"/>
              <a:chExt cx="152182" cy="245546"/>
            </a:xfrm>
          </p:grpSpPr>
          <p:sp>
            <p:nvSpPr>
              <p:cNvPr id="2715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16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17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2724" name="Group"/>
            <p:cNvGrpSpPr/>
            <p:nvPr/>
          </p:nvGrpSpPr>
          <p:grpSpPr>
            <a:xfrm>
              <a:off x="625063" y="0"/>
              <a:ext cx="152184" cy="448747"/>
              <a:chOff x="0" y="0"/>
              <a:chExt cx="152182" cy="448746"/>
            </a:xfrm>
          </p:grpSpPr>
          <p:sp>
            <p:nvSpPr>
              <p:cNvPr id="2719" name="Rounded Rectangle"/>
              <p:cNvSpPr/>
              <p:nvPr/>
            </p:nvSpPr>
            <p:spPr>
              <a:xfrm>
                <a:off x="0" y="0"/>
                <a:ext cx="152183" cy="4487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20" name="Square"/>
              <p:cNvSpPr/>
              <p:nvPr/>
            </p:nvSpPr>
            <p:spPr>
              <a:xfrm rot="16200000">
                <a:off x="37991" y="314659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21" name="Square"/>
              <p:cNvSpPr/>
              <p:nvPr/>
            </p:nvSpPr>
            <p:spPr>
              <a:xfrm rot="16200000">
                <a:off x="37991" y="222987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22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23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725" name="+"/>
            <p:cNvSpPr txBox="1"/>
            <p:nvPr/>
          </p:nvSpPr>
          <p:spPr>
            <a:xfrm>
              <a:off x="152291" y="27523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sp>
          <p:nvSpPr>
            <p:cNvPr id="2726" name="Line"/>
            <p:cNvSpPr/>
            <p:nvPr/>
          </p:nvSpPr>
          <p:spPr>
            <a:xfrm>
              <a:off x="463488" y="122773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744" name="Group"/>
          <p:cNvGrpSpPr/>
          <p:nvPr/>
        </p:nvGrpSpPr>
        <p:grpSpPr>
          <a:xfrm>
            <a:off x="7861300" y="6660779"/>
            <a:ext cx="777247" cy="448747"/>
            <a:chOff x="0" y="0"/>
            <a:chExt cx="777246" cy="448746"/>
          </a:xfrm>
        </p:grpSpPr>
        <p:grpSp>
          <p:nvGrpSpPr>
            <p:cNvPr id="2731" name="Group"/>
            <p:cNvGrpSpPr/>
            <p:nvPr/>
          </p:nvGrpSpPr>
          <p:grpSpPr>
            <a:xfrm>
              <a:off x="0" y="0"/>
              <a:ext cx="152183" cy="245547"/>
              <a:chOff x="0" y="0"/>
              <a:chExt cx="152182" cy="245546"/>
            </a:xfrm>
          </p:grpSpPr>
          <p:sp>
            <p:nvSpPr>
              <p:cNvPr id="2728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29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30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2735" name="Group"/>
            <p:cNvGrpSpPr/>
            <p:nvPr/>
          </p:nvGrpSpPr>
          <p:grpSpPr>
            <a:xfrm>
              <a:off x="278964" y="0"/>
              <a:ext cx="152184" cy="245547"/>
              <a:chOff x="0" y="0"/>
              <a:chExt cx="152182" cy="245546"/>
            </a:xfrm>
          </p:grpSpPr>
          <p:sp>
            <p:nvSpPr>
              <p:cNvPr id="2732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33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34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2741" name="Group"/>
            <p:cNvGrpSpPr/>
            <p:nvPr/>
          </p:nvGrpSpPr>
          <p:grpSpPr>
            <a:xfrm>
              <a:off x="625063" y="0"/>
              <a:ext cx="152184" cy="448747"/>
              <a:chOff x="0" y="0"/>
              <a:chExt cx="152182" cy="448746"/>
            </a:xfrm>
          </p:grpSpPr>
          <p:sp>
            <p:nvSpPr>
              <p:cNvPr id="2736" name="Rounded Rectangle"/>
              <p:cNvSpPr/>
              <p:nvPr/>
            </p:nvSpPr>
            <p:spPr>
              <a:xfrm>
                <a:off x="0" y="0"/>
                <a:ext cx="152183" cy="4487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37" name="Square"/>
              <p:cNvSpPr/>
              <p:nvPr/>
            </p:nvSpPr>
            <p:spPr>
              <a:xfrm rot="16200000">
                <a:off x="37991" y="314659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38" name="Square"/>
              <p:cNvSpPr/>
              <p:nvPr/>
            </p:nvSpPr>
            <p:spPr>
              <a:xfrm rot="16200000">
                <a:off x="37991" y="222987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39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40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742" name="+"/>
            <p:cNvSpPr txBox="1"/>
            <p:nvPr/>
          </p:nvSpPr>
          <p:spPr>
            <a:xfrm>
              <a:off x="152291" y="27523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sp>
          <p:nvSpPr>
            <p:cNvPr id="2743" name="Line"/>
            <p:cNvSpPr/>
            <p:nvPr/>
          </p:nvSpPr>
          <p:spPr>
            <a:xfrm>
              <a:off x="463488" y="122773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764" name="Group"/>
          <p:cNvGrpSpPr/>
          <p:nvPr/>
        </p:nvGrpSpPr>
        <p:grpSpPr>
          <a:xfrm>
            <a:off x="7861300" y="7217746"/>
            <a:ext cx="777247" cy="524947"/>
            <a:chOff x="0" y="0"/>
            <a:chExt cx="777246" cy="524946"/>
          </a:xfrm>
        </p:grpSpPr>
        <p:grpSp>
          <p:nvGrpSpPr>
            <p:cNvPr id="2748" name="Group"/>
            <p:cNvGrpSpPr/>
            <p:nvPr/>
          </p:nvGrpSpPr>
          <p:grpSpPr>
            <a:xfrm>
              <a:off x="0" y="106"/>
              <a:ext cx="152183" cy="245548"/>
              <a:chOff x="0" y="0"/>
              <a:chExt cx="152182" cy="245546"/>
            </a:xfrm>
          </p:grpSpPr>
          <p:sp>
            <p:nvSpPr>
              <p:cNvPr id="2745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46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47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2752" name="Group"/>
            <p:cNvGrpSpPr/>
            <p:nvPr/>
          </p:nvGrpSpPr>
          <p:grpSpPr>
            <a:xfrm>
              <a:off x="278964" y="106"/>
              <a:ext cx="152184" cy="245548"/>
              <a:chOff x="0" y="0"/>
              <a:chExt cx="152182" cy="245546"/>
            </a:xfrm>
          </p:grpSpPr>
          <p:sp>
            <p:nvSpPr>
              <p:cNvPr id="2749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50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51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753" name="+"/>
            <p:cNvSpPr txBox="1"/>
            <p:nvPr/>
          </p:nvSpPr>
          <p:spPr>
            <a:xfrm>
              <a:off x="152291" y="2763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grpSp>
          <p:nvGrpSpPr>
            <p:cNvPr id="2760" name="Group"/>
            <p:cNvGrpSpPr/>
            <p:nvPr/>
          </p:nvGrpSpPr>
          <p:grpSpPr>
            <a:xfrm>
              <a:off x="625063" y="0"/>
              <a:ext cx="152184" cy="524947"/>
              <a:chOff x="0" y="0"/>
              <a:chExt cx="152182" cy="524946"/>
            </a:xfrm>
          </p:grpSpPr>
          <p:sp>
            <p:nvSpPr>
              <p:cNvPr id="2754" name="Rounded Rectangle"/>
              <p:cNvSpPr/>
              <p:nvPr/>
            </p:nvSpPr>
            <p:spPr>
              <a:xfrm>
                <a:off x="0" y="0"/>
                <a:ext cx="152183" cy="5249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55" name="Square"/>
              <p:cNvSpPr/>
              <p:nvPr/>
            </p:nvSpPr>
            <p:spPr>
              <a:xfrm rot="16200000">
                <a:off x="37991" y="406392"/>
                <a:ext cx="76201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56" name="Square"/>
              <p:cNvSpPr/>
              <p:nvPr/>
            </p:nvSpPr>
            <p:spPr>
              <a:xfrm rot="16200000">
                <a:off x="37991" y="314659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57" name="Square"/>
              <p:cNvSpPr/>
              <p:nvPr/>
            </p:nvSpPr>
            <p:spPr>
              <a:xfrm rot="16200000">
                <a:off x="37991" y="222987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58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59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761" name="Group"/>
            <p:cNvSpPr/>
            <p:nvPr/>
          </p:nvSpPr>
          <p:spPr>
            <a:xfrm rot="16200000">
              <a:off x="319044" y="304700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62" name="+"/>
            <p:cNvSpPr txBox="1"/>
            <p:nvPr/>
          </p:nvSpPr>
          <p:spPr>
            <a:xfrm>
              <a:off x="157474" y="24755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sp>
          <p:nvSpPr>
            <p:cNvPr id="2763" name="Line"/>
            <p:cNvSpPr/>
            <p:nvPr/>
          </p:nvSpPr>
          <p:spPr>
            <a:xfrm>
              <a:off x="468672" y="29200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2765" name="WORK WITH LISTS"/>
          <p:cNvSpPr txBox="1"/>
          <p:nvPr/>
        </p:nvSpPr>
        <p:spPr>
          <a:xfrm>
            <a:off x="10903822" y="5282427"/>
            <a:ext cx="124358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WORK WITH LISTS</a:t>
            </a:r>
          </a:p>
        </p:txBody>
      </p:sp>
      <p:sp>
        <p:nvSpPr>
          <p:cNvPr id="2766" name="array_tree(array, margin = NULL) Turn array into list. Also array_branch. array_tree(x, margin = 3)…"/>
          <p:cNvSpPr txBox="1"/>
          <p:nvPr/>
        </p:nvSpPr>
        <p:spPr>
          <a:xfrm>
            <a:off x="11832256" y="5513986"/>
            <a:ext cx="1676401" cy="2177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array_tree</a:t>
            </a:r>
            <a:r>
              <a:t>(array, margin = NULL) Turn array into list. Also </a:t>
            </a:r>
            <a:r>
              <a:rPr b="1"/>
              <a:t>array_branch</a:t>
            </a:r>
            <a:r>
              <a:t>. </a:t>
            </a:r>
            <a:r>
              <a:rPr i="1"/>
              <a:t>array_tree(x, margin = 3)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cross2</a:t>
            </a:r>
            <a:r>
              <a:t>(.x, .y, .filter = NULL) All combinations of .x and .y. Also </a:t>
            </a:r>
            <a:r>
              <a:rPr b="1"/>
              <a:t>cross</a:t>
            </a:r>
            <a:r>
              <a:t>, </a:t>
            </a:r>
            <a:r>
              <a:rPr b="1"/>
              <a:t>cross3</a:t>
            </a:r>
            <a:r>
              <a:t>, </a:t>
            </a:r>
            <a:r>
              <a:rPr b="1"/>
              <a:t>cross_df</a:t>
            </a:r>
            <a:r>
              <a:t>. </a:t>
            </a:r>
            <a:r>
              <a:rPr i="1"/>
              <a:t>cross2(1:3, 4:6)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set_names</a:t>
            </a:r>
            <a:r>
              <a:t>(x, nm = x) Set the names of a vector/list directly or with a function. </a:t>
            </a:r>
            <a:r>
              <a:rPr i="1"/>
              <a:t>set_names(x, c("p", "q", "r"))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set_names(x, tolower)</a:t>
            </a:r>
          </a:p>
        </p:txBody>
      </p:sp>
      <p:grpSp>
        <p:nvGrpSpPr>
          <p:cNvPr id="2783" name="Group"/>
          <p:cNvGrpSpPr/>
          <p:nvPr/>
        </p:nvGrpSpPr>
        <p:grpSpPr>
          <a:xfrm>
            <a:off x="10862840" y="5558756"/>
            <a:ext cx="827431" cy="810262"/>
            <a:chOff x="25400" y="0"/>
            <a:chExt cx="827430" cy="810260"/>
          </a:xfrm>
        </p:grpSpPr>
        <p:grpSp>
          <p:nvGrpSpPr>
            <p:cNvPr id="2777" name="Group"/>
            <p:cNvGrpSpPr/>
            <p:nvPr/>
          </p:nvGrpSpPr>
          <p:grpSpPr>
            <a:xfrm>
              <a:off x="560191" y="0"/>
              <a:ext cx="292640" cy="411001"/>
              <a:chOff x="0" y="0"/>
              <a:chExt cx="292638" cy="411000"/>
            </a:xfrm>
          </p:grpSpPr>
          <p:sp>
            <p:nvSpPr>
              <p:cNvPr id="2767" name="Rounded Rectangle"/>
              <p:cNvSpPr/>
              <p:nvPr/>
            </p:nvSpPr>
            <p:spPr>
              <a:xfrm>
                <a:off x="0" y="0"/>
                <a:ext cx="292639" cy="411001"/>
              </a:xfrm>
              <a:prstGeom prst="roundRect">
                <a:avLst>
                  <a:gd name="adj" fmla="val 19662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68" name="Square"/>
              <p:cNvSpPr/>
              <p:nvPr/>
            </p:nvSpPr>
            <p:spPr>
              <a:xfrm>
                <a:off x="63769" y="167778"/>
                <a:ext cx="76201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69" name="Square"/>
              <p:cNvSpPr/>
              <p:nvPr/>
            </p:nvSpPr>
            <p:spPr>
              <a:xfrm>
                <a:off x="155868" y="167021"/>
                <a:ext cx="76201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70" name="Square"/>
              <p:cNvSpPr/>
              <p:nvPr/>
            </p:nvSpPr>
            <p:spPr>
              <a:xfrm>
                <a:off x="63769" y="29553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71" name="Square"/>
              <p:cNvSpPr/>
              <p:nvPr/>
            </p:nvSpPr>
            <p:spPr>
              <a:xfrm>
                <a:off x="63769" y="40400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72" name="Square"/>
              <p:cNvSpPr/>
              <p:nvPr/>
            </p:nvSpPr>
            <p:spPr>
              <a:xfrm>
                <a:off x="155868" y="3964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73" name="Square"/>
              <p:cNvSpPr/>
              <p:nvPr/>
            </p:nvSpPr>
            <p:spPr>
              <a:xfrm>
                <a:off x="155868" y="29553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74" name="Rounded Rectangle"/>
              <p:cNvSpPr/>
              <p:nvPr/>
            </p:nvSpPr>
            <p:spPr>
              <a:xfrm>
                <a:off x="20784" y="222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75" name="Rounded Rectangle"/>
              <p:cNvSpPr/>
              <p:nvPr/>
            </p:nvSpPr>
            <p:spPr>
              <a:xfrm>
                <a:off x="20784" y="1492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76" name="Rounded Rectangle"/>
              <p:cNvSpPr/>
              <p:nvPr/>
            </p:nvSpPr>
            <p:spPr>
              <a:xfrm>
                <a:off x="20784" y="2762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2781" name="Group"/>
            <p:cNvGrpSpPr/>
            <p:nvPr/>
          </p:nvGrpSpPr>
          <p:grpSpPr>
            <a:xfrm>
              <a:off x="25400" y="70485"/>
              <a:ext cx="768414" cy="739776"/>
              <a:chOff x="25400" y="25400"/>
              <a:chExt cx="768413" cy="739775"/>
            </a:xfrm>
          </p:grpSpPr>
          <p:graphicFrame>
            <p:nvGraphicFramePr>
              <p:cNvPr id="2778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779" name="Table"/>
              <p:cNvGraphicFramePr/>
              <p:nvPr/>
            </p:nvGraphicFramePr>
            <p:xfrm>
              <a:off x="81366" y="889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780" name="Table"/>
              <p:cNvGraphicFramePr/>
              <p:nvPr/>
            </p:nvGraphicFramePr>
            <p:xfrm>
              <a:off x="142875" y="155575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2782" name="Line"/>
            <p:cNvSpPr/>
            <p:nvPr/>
          </p:nvSpPr>
          <p:spPr>
            <a:xfrm>
              <a:off x="389907" y="192722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807" name="Group"/>
          <p:cNvGrpSpPr/>
          <p:nvPr/>
        </p:nvGrpSpPr>
        <p:grpSpPr>
          <a:xfrm>
            <a:off x="10927732" y="6962530"/>
            <a:ext cx="1254459" cy="901820"/>
            <a:chOff x="0" y="0"/>
            <a:chExt cx="1254457" cy="901819"/>
          </a:xfrm>
        </p:grpSpPr>
        <p:grpSp>
          <p:nvGrpSpPr>
            <p:cNvPr id="2794" name="Group"/>
            <p:cNvGrpSpPr/>
            <p:nvPr/>
          </p:nvGrpSpPr>
          <p:grpSpPr>
            <a:xfrm>
              <a:off x="482600" y="0"/>
              <a:ext cx="771858" cy="898407"/>
              <a:chOff x="0" y="0"/>
              <a:chExt cx="771857" cy="898406"/>
            </a:xfrm>
          </p:grpSpPr>
          <p:sp>
            <p:nvSpPr>
              <p:cNvPr id="2784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2787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785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786" name="p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p</a:t>
                  </a:r>
                </a:p>
              </p:txBody>
            </p:sp>
          </p:grpSp>
          <p:grpSp>
            <p:nvGrpSpPr>
              <p:cNvPr id="2790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788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789" name="q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q</a:t>
                  </a:r>
                </a:p>
              </p:txBody>
            </p:sp>
          </p:grpSp>
          <p:grpSp>
            <p:nvGrpSpPr>
              <p:cNvPr id="2793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791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792" name="r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r</a:t>
                  </a:r>
                </a:p>
              </p:txBody>
            </p:sp>
          </p:grpSp>
        </p:grpSp>
        <p:grpSp>
          <p:nvGrpSpPr>
            <p:cNvPr id="2805" name="Group"/>
            <p:cNvGrpSpPr/>
            <p:nvPr/>
          </p:nvGrpSpPr>
          <p:grpSpPr>
            <a:xfrm>
              <a:off x="0" y="3412"/>
              <a:ext cx="771858" cy="898408"/>
              <a:chOff x="0" y="0"/>
              <a:chExt cx="771857" cy="898406"/>
            </a:xfrm>
          </p:grpSpPr>
          <p:sp>
            <p:nvSpPr>
              <p:cNvPr id="2795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2798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796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797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2801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799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800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2804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802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803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2806" name="Line"/>
            <p:cNvSpPr/>
            <p:nvPr/>
          </p:nvSpPr>
          <p:spPr>
            <a:xfrm>
              <a:off x="311466" y="94613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826" name="Group"/>
          <p:cNvGrpSpPr/>
          <p:nvPr/>
        </p:nvGrpSpPr>
        <p:grpSpPr>
          <a:xfrm>
            <a:off x="10862840" y="6252868"/>
            <a:ext cx="883029" cy="647701"/>
            <a:chOff x="25400" y="0"/>
            <a:chExt cx="883027" cy="647700"/>
          </a:xfrm>
        </p:grpSpPr>
        <p:sp>
          <p:nvSpPr>
            <p:cNvPr id="2808" name="Line"/>
            <p:cNvSpPr/>
            <p:nvPr/>
          </p:nvSpPr>
          <p:spPr>
            <a:xfrm>
              <a:off x="400836" y="99302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2822" name="Group"/>
            <p:cNvGrpSpPr/>
            <p:nvPr/>
          </p:nvGrpSpPr>
          <p:grpSpPr>
            <a:xfrm>
              <a:off x="560191" y="9337"/>
              <a:ext cx="292640" cy="550701"/>
              <a:chOff x="0" y="0"/>
              <a:chExt cx="292638" cy="550700"/>
            </a:xfrm>
          </p:grpSpPr>
          <p:sp>
            <p:nvSpPr>
              <p:cNvPr id="2809" name="Rounded Rectangle"/>
              <p:cNvSpPr/>
              <p:nvPr/>
            </p:nvSpPr>
            <p:spPr>
              <a:xfrm>
                <a:off x="0" y="0"/>
                <a:ext cx="292639" cy="550701"/>
              </a:xfrm>
              <a:prstGeom prst="roundRect">
                <a:avLst>
                  <a:gd name="adj" fmla="val 19662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10" name="Square"/>
              <p:cNvSpPr/>
              <p:nvPr/>
            </p:nvSpPr>
            <p:spPr>
              <a:xfrm>
                <a:off x="63769" y="180478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11" name="Square"/>
              <p:cNvSpPr/>
              <p:nvPr/>
            </p:nvSpPr>
            <p:spPr>
              <a:xfrm>
                <a:off x="155868" y="179721"/>
                <a:ext cx="76201" cy="762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12" name="Square"/>
              <p:cNvSpPr/>
              <p:nvPr/>
            </p:nvSpPr>
            <p:spPr>
              <a:xfrm>
                <a:off x="63769" y="30823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13" name="Square"/>
              <p:cNvSpPr/>
              <p:nvPr/>
            </p:nvSpPr>
            <p:spPr>
              <a:xfrm>
                <a:off x="63769" y="53100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14" name="Square"/>
              <p:cNvSpPr/>
              <p:nvPr/>
            </p:nvSpPr>
            <p:spPr>
              <a:xfrm>
                <a:off x="155868" y="52344"/>
                <a:ext cx="76201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15" name="Square"/>
              <p:cNvSpPr/>
              <p:nvPr/>
            </p:nvSpPr>
            <p:spPr>
              <a:xfrm>
                <a:off x="155868" y="308235"/>
                <a:ext cx="76201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16" name="Rounded Rectangle"/>
              <p:cNvSpPr/>
              <p:nvPr/>
            </p:nvSpPr>
            <p:spPr>
              <a:xfrm>
                <a:off x="20784" y="349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17" name="Rounded Rectangle"/>
              <p:cNvSpPr/>
              <p:nvPr/>
            </p:nvSpPr>
            <p:spPr>
              <a:xfrm>
                <a:off x="20784" y="1619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18" name="Rounded Rectangle"/>
              <p:cNvSpPr/>
              <p:nvPr/>
            </p:nvSpPr>
            <p:spPr>
              <a:xfrm>
                <a:off x="20784" y="2889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19" name="Rounded Rectangle"/>
              <p:cNvSpPr/>
              <p:nvPr/>
            </p:nvSpPr>
            <p:spPr>
              <a:xfrm>
                <a:off x="20784" y="4159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20" name="Square"/>
              <p:cNvSpPr/>
              <p:nvPr/>
            </p:nvSpPr>
            <p:spPr>
              <a:xfrm>
                <a:off x="62169" y="426638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21" name="Square"/>
              <p:cNvSpPr/>
              <p:nvPr/>
            </p:nvSpPr>
            <p:spPr>
              <a:xfrm>
                <a:off x="154268" y="426638"/>
                <a:ext cx="76201" cy="762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823" name="+"/>
            <p:cNvSpPr txBox="1"/>
            <p:nvPr/>
          </p:nvSpPr>
          <p:spPr>
            <a:xfrm>
              <a:off x="135202" y="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graphicFrame>
          <p:nvGraphicFramePr>
            <p:cNvPr id="2824" name="Table"/>
            <p:cNvGraphicFramePr/>
            <p:nvPr/>
          </p:nvGraphicFramePr>
          <p:xfrm>
            <a:off x="257488" y="38100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2825" name="Table"/>
            <p:cNvGraphicFramePr/>
            <p:nvPr/>
          </p:nvGraphicFramePr>
          <p:xfrm>
            <a:off x="25400" y="38100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2026753"/>
                          <a:satOff val="-20210"/>
                          <a:lumOff val="-29058"/>
                        </a:schemeClr>
                      </a:solidFill>
                    </a:tcPr>
                  </a:tc>
                </a:tr>
              </a:tbl>
            </a:graphicData>
          </a:graphic>
        </p:graphicFrame>
      </p:grpSp>
      <p:pic>
        <p:nvPicPr>
          <p:cNvPr id="28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49" name="Group"/>
          <p:cNvGrpSpPr/>
          <p:nvPr/>
        </p:nvGrpSpPr>
        <p:grpSpPr>
          <a:xfrm>
            <a:off x="10919642" y="2232208"/>
            <a:ext cx="1262549" cy="1028582"/>
            <a:chOff x="0" y="0"/>
            <a:chExt cx="1262547" cy="1028581"/>
          </a:xfrm>
        </p:grpSpPr>
        <p:grpSp>
          <p:nvGrpSpPr>
            <p:cNvPr id="2837" name="Group"/>
            <p:cNvGrpSpPr/>
            <p:nvPr/>
          </p:nvGrpSpPr>
          <p:grpSpPr>
            <a:xfrm>
              <a:off x="490689" y="0"/>
              <a:ext cx="771859" cy="1028582"/>
              <a:chOff x="0" y="0"/>
              <a:chExt cx="771857" cy="1028581"/>
            </a:xfrm>
          </p:grpSpPr>
          <p:sp>
            <p:nvSpPr>
              <p:cNvPr id="2828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829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830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2831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832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94498"/>
                            <a:satOff val="46796"/>
                            <a:lumOff val="-41592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833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834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835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836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2838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2848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2839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840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841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2842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843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004100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844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845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846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847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</p:grpSp>
      <p:grpSp>
        <p:nvGrpSpPr>
          <p:cNvPr id="2871" name="Group"/>
          <p:cNvGrpSpPr/>
          <p:nvPr/>
        </p:nvGrpSpPr>
        <p:grpSpPr>
          <a:xfrm>
            <a:off x="10919642" y="3784783"/>
            <a:ext cx="1262549" cy="1028583"/>
            <a:chOff x="0" y="0"/>
            <a:chExt cx="1262547" cy="1028581"/>
          </a:xfrm>
        </p:grpSpPr>
        <p:grpSp>
          <p:nvGrpSpPr>
            <p:cNvPr id="2859" name="Group"/>
            <p:cNvGrpSpPr/>
            <p:nvPr/>
          </p:nvGrpSpPr>
          <p:grpSpPr>
            <a:xfrm>
              <a:off x="490689" y="0"/>
              <a:ext cx="771859" cy="1028582"/>
              <a:chOff x="0" y="0"/>
              <a:chExt cx="771857" cy="1028581"/>
            </a:xfrm>
          </p:grpSpPr>
          <p:sp>
            <p:nvSpPr>
              <p:cNvPr id="2850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851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852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2853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854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855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856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857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858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2860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2870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2861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862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863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2864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865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866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867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868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869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</p:grpSp>
      <p:grpSp>
        <p:nvGrpSpPr>
          <p:cNvPr id="2893" name="Group"/>
          <p:cNvGrpSpPr/>
          <p:nvPr/>
        </p:nvGrpSpPr>
        <p:grpSpPr>
          <a:xfrm>
            <a:off x="10919642" y="3079172"/>
            <a:ext cx="1262549" cy="1028583"/>
            <a:chOff x="0" y="0"/>
            <a:chExt cx="1262547" cy="1028581"/>
          </a:xfrm>
        </p:grpSpPr>
        <p:grpSp>
          <p:nvGrpSpPr>
            <p:cNvPr id="2881" name="Group"/>
            <p:cNvGrpSpPr/>
            <p:nvPr/>
          </p:nvGrpSpPr>
          <p:grpSpPr>
            <a:xfrm>
              <a:off x="490689" y="0"/>
              <a:ext cx="771859" cy="1028582"/>
              <a:chOff x="0" y="0"/>
              <a:chExt cx="771857" cy="1028581"/>
            </a:xfrm>
          </p:grpSpPr>
          <p:sp>
            <p:nvSpPr>
              <p:cNvPr id="2872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873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874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2875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876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877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878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879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880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2882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2892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2883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884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885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2886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887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888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889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890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891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</p:grpSp>
      <p:sp>
        <p:nvSpPr>
          <p:cNvPr id="2894" name="TRANSFORM LISTS"/>
          <p:cNvSpPr txBox="1"/>
          <p:nvPr/>
        </p:nvSpPr>
        <p:spPr>
          <a:xfrm>
            <a:off x="10906942" y="1923843"/>
            <a:ext cx="128320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TRANSFORM LISTS</a:t>
            </a:r>
          </a:p>
        </p:txBody>
      </p:sp>
      <p:sp>
        <p:nvSpPr>
          <p:cNvPr id="2895" name="modify(.x, .f, ...) Apply function to each element. Also map, map_chr, map_dbl, map_dfc, map_dfr, map_int, map_lgl. modify(x, ~.+ 2)…"/>
          <p:cNvSpPr txBox="1"/>
          <p:nvPr/>
        </p:nvSpPr>
        <p:spPr>
          <a:xfrm>
            <a:off x="11835905" y="2178833"/>
            <a:ext cx="1855212" cy="2881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modify</a:t>
            </a:r>
            <a:r>
              <a:t>(.x, .f, ...) Apply function to each element. Also </a:t>
            </a:r>
            <a:r>
              <a:rPr b="1"/>
              <a:t>map</a:t>
            </a:r>
            <a:r>
              <a:t>, </a:t>
            </a:r>
            <a:r>
              <a:rPr b="1"/>
              <a:t>map_chr</a:t>
            </a:r>
            <a:r>
              <a:t>, </a:t>
            </a:r>
            <a:r>
              <a:rPr b="1"/>
              <a:t>map_dbl</a:t>
            </a:r>
            <a:r>
              <a:t>, </a:t>
            </a:r>
            <a:r>
              <a:rPr b="1"/>
              <a:t>map_dfc</a:t>
            </a:r>
            <a:r>
              <a:t>, </a:t>
            </a:r>
            <a:r>
              <a:rPr b="1"/>
              <a:t>map_dfr</a:t>
            </a:r>
            <a:r>
              <a:t>, </a:t>
            </a:r>
            <a:r>
              <a:rPr b="1"/>
              <a:t>map_int</a:t>
            </a:r>
            <a:r>
              <a:t>, </a:t>
            </a:r>
            <a:r>
              <a:rPr b="1"/>
              <a:t>map_lgl</a:t>
            </a:r>
            <a:r>
              <a:t>. </a:t>
            </a:r>
            <a:r>
              <a:rPr i="1"/>
              <a:t>modify(x, ~.+ 2)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modify_at</a:t>
            </a:r>
            <a:r>
              <a:t>(.x, .at, .f, ...) Apply function to elements by name or index. Also </a:t>
            </a:r>
            <a:r>
              <a:rPr b="1"/>
              <a:t>map_at</a:t>
            </a:r>
            <a:r>
              <a:t>. </a:t>
            </a:r>
            <a:r>
              <a:rPr i="1"/>
              <a:t>modify_at(x, "b", ~.+ 2)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modify_if</a:t>
            </a:r>
            <a:r>
              <a:t>(.x, .p, .f, ...) Apply function to elements that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t>pass a test. Also </a:t>
            </a:r>
            <a:r>
              <a:rPr b="1"/>
              <a:t>map_if</a:t>
            </a:r>
            <a:r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modify_if(x, is.numeric,~.+2)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modify_depth</a:t>
            </a:r>
            <a:r>
              <a:t>(.x,.depth,.f,...) Apply function to each element at a given level of a list. </a:t>
            </a:r>
            <a:r>
              <a:rPr i="1"/>
              <a:t>modify_depth(x, 1, ~.+ 2)</a:t>
            </a:r>
          </a:p>
        </p:txBody>
      </p:sp>
      <p:sp>
        <p:nvSpPr>
          <p:cNvPr id="2896" name="Map functions apply a function iteratively to each element of a list or vector."/>
          <p:cNvSpPr txBox="1"/>
          <p:nvPr/>
        </p:nvSpPr>
        <p:spPr>
          <a:xfrm>
            <a:off x="323328" y="1890809"/>
            <a:ext cx="414039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lvl1pPr>
          </a:lstStyle>
          <a:p>
            <a:pPr/>
            <a:r>
              <a:t>Map functions apply a function iteratively to each element of a list or vector.</a:t>
            </a:r>
          </a:p>
        </p:txBody>
      </p:sp>
      <p:sp>
        <p:nvSpPr>
          <p:cNvPr id="2897" name="RStudio® is a trademark of RStudio, Inc.  •  CC BY RStudio •  info@rstudio.com  •  844-448-1212 • rstudio.com •  Learn more at purrr.tidyverse.org •  purrr  0.2.3 •   Updated: 2017-09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5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6" invalidUrl="" action="" tgtFrame="" tooltip="" history="1" highlightClick="0" endSnd="0"/>
              </a:rPr>
              <a:t>purrr.tidyverse.org</a:t>
            </a:r>
            <a:r>
              <a:t> •  purrr  0.2.3 •   Updated: 2017-09</a:t>
            </a:r>
          </a:p>
        </p:txBody>
      </p:sp>
      <p:pic>
        <p:nvPicPr>
          <p:cNvPr id="2898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2899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900" name="Reduce Lists"/>
          <p:cNvSpPr txBox="1"/>
          <p:nvPr/>
        </p:nvSpPr>
        <p:spPr>
          <a:xfrm>
            <a:off x="4787900" y="7911951"/>
            <a:ext cx="167735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Reduce Lists</a:t>
            </a:r>
          </a:p>
        </p:txBody>
      </p:sp>
      <p:sp>
        <p:nvSpPr>
          <p:cNvPr id="2901" name="Work with Lists"/>
          <p:cNvSpPr txBox="1"/>
          <p:nvPr/>
        </p:nvSpPr>
        <p:spPr>
          <a:xfrm>
            <a:off x="4791188" y="1492021"/>
            <a:ext cx="203644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Work with Lists</a:t>
            </a:r>
          </a:p>
        </p:txBody>
      </p:sp>
      <p:sp>
        <p:nvSpPr>
          <p:cNvPr id="2902" name="Line"/>
          <p:cNvSpPr/>
          <p:nvPr/>
        </p:nvSpPr>
        <p:spPr>
          <a:xfrm>
            <a:off x="4814439" y="1530350"/>
            <a:ext cx="7443221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903" name="Line"/>
          <p:cNvSpPr/>
          <p:nvPr/>
        </p:nvSpPr>
        <p:spPr>
          <a:xfrm>
            <a:off x="4813300" y="7952632"/>
            <a:ext cx="4356100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904" name="Apply functions with purrr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Apply functions with purrr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pic>
        <p:nvPicPr>
          <p:cNvPr id="2905" name="purrr.png" descr="purrr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321683" y="213637"/>
            <a:ext cx="1358901" cy="1575216"/>
          </a:xfrm>
          <a:prstGeom prst="rect">
            <a:avLst/>
          </a:prstGeom>
          <a:ln w="12700">
            <a:miter lim="400000"/>
          </a:ln>
        </p:spPr>
      </p:pic>
      <p:sp>
        <p:nvSpPr>
          <p:cNvPr id="2906" name="Modify function behavior"/>
          <p:cNvSpPr txBox="1"/>
          <p:nvPr/>
        </p:nvSpPr>
        <p:spPr>
          <a:xfrm>
            <a:off x="9414734" y="7911951"/>
            <a:ext cx="33496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Modify function behavior</a:t>
            </a:r>
          </a:p>
        </p:txBody>
      </p:sp>
      <p:sp>
        <p:nvSpPr>
          <p:cNvPr id="2907" name="Line"/>
          <p:cNvSpPr/>
          <p:nvPr/>
        </p:nvSpPr>
        <p:spPr>
          <a:xfrm>
            <a:off x="9440134" y="7952632"/>
            <a:ext cx="422910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2924" name="Group"/>
          <p:cNvGrpSpPr/>
          <p:nvPr/>
        </p:nvGrpSpPr>
        <p:grpSpPr>
          <a:xfrm>
            <a:off x="4796404" y="2218393"/>
            <a:ext cx="1256990" cy="1028583"/>
            <a:chOff x="0" y="0"/>
            <a:chExt cx="1256989" cy="1028581"/>
          </a:xfrm>
        </p:grpSpPr>
        <p:grpSp>
          <p:nvGrpSpPr>
            <p:cNvPr id="2917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2908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909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910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graphicFrame>
            <p:nvGraphicFramePr>
              <p:cNvPr id="2911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912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graphicFrame>
            <p:nvGraphicFramePr>
              <p:cNvPr id="2913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914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graphicFrame>
            <p:nvGraphicFramePr>
              <p:cNvPr id="2915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916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2918" name="Line"/>
            <p:cNvSpPr/>
            <p:nvPr/>
          </p:nvSpPr>
          <p:spPr>
            <a:xfrm>
              <a:off x="326698" y="92156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2923" name="Group"/>
            <p:cNvGrpSpPr/>
            <p:nvPr/>
          </p:nvGrpSpPr>
          <p:grpSpPr>
            <a:xfrm>
              <a:off x="485131" y="955"/>
              <a:ext cx="771859" cy="642895"/>
              <a:chOff x="0" y="0"/>
              <a:chExt cx="771857" cy="642893"/>
            </a:xfrm>
          </p:grpSpPr>
          <p:sp>
            <p:nvSpPr>
              <p:cNvPr id="2919" name="Rounded Rectangle"/>
              <p:cNvSpPr/>
              <p:nvPr/>
            </p:nvSpPr>
            <p:spPr>
              <a:xfrm>
                <a:off x="0" y="0"/>
                <a:ext cx="279939" cy="182401"/>
              </a:xfrm>
              <a:prstGeom prst="roundRect">
                <a:avLst>
                  <a:gd name="adj" fmla="val 38507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2922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920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921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</p:grpSp>
      </p:grpSp>
      <p:grpSp>
        <p:nvGrpSpPr>
          <p:cNvPr id="2945" name="Group"/>
          <p:cNvGrpSpPr/>
          <p:nvPr/>
        </p:nvGrpSpPr>
        <p:grpSpPr>
          <a:xfrm>
            <a:off x="4796404" y="3085613"/>
            <a:ext cx="1254459" cy="898408"/>
            <a:chOff x="0" y="0"/>
            <a:chExt cx="1254457" cy="898406"/>
          </a:xfrm>
        </p:grpSpPr>
        <p:grpSp>
          <p:nvGrpSpPr>
            <p:cNvPr id="2935" name="Group"/>
            <p:cNvGrpSpPr/>
            <p:nvPr/>
          </p:nvGrpSpPr>
          <p:grpSpPr>
            <a:xfrm>
              <a:off x="0" y="0"/>
              <a:ext cx="771858" cy="898407"/>
              <a:chOff x="0" y="0"/>
              <a:chExt cx="771857" cy="898406"/>
            </a:xfrm>
          </p:grpSpPr>
          <p:sp>
            <p:nvSpPr>
              <p:cNvPr id="2925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2928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926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927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2931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929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930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2934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932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933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2936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2944" name="Group"/>
            <p:cNvGrpSpPr/>
            <p:nvPr/>
          </p:nvGrpSpPr>
          <p:grpSpPr>
            <a:xfrm>
              <a:off x="482600" y="0"/>
              <a:ext cx="771858" cy="770651"/>
              <a:chOff x="0" y="0"/>
              <a:chExt cx="771857" cy="770650"/>
            </a:xfrm>
          </p:grpSpPr>
          <p:sp>
            <p:nvSpPr>
              <p:cNvPr id="2937" name="Rounded Rectangle"/>
              <p:cNvSpPr/>
              <p:nvPr/>
            </p:nvSpPr>
            <p:spPr>
              <a:xfrm>
                <a:off x="0" y="0"/>
                <a:ext cx="279939" cy="2967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2940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938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939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2943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941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942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</p:grpSp>
      <p:grpSp>
        <p:nvGrpSpPr>
          <p:cNvPr id="2964" name="Group"/>
          <p:cNvGrpSpPr/>
          <p:nvPr/>
        </p:nvGrpSpPr>
        <p:grpSpPr>
          <a:xfrm>
            <a:off x="4796404" y="4778399"/>
            <a:ext cx="1254459" cy="1028583"/>
            <a:chOff x="0" y="0"/>
            <a:chExt cx="1254457" cy="1028581"/>
          </a:xfrm>
        </p:grpSpPr>
        <p:sp>
          <p:nvSpPr>
            <p:cNvPr id="2946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947" name="Rounded Rectangle"/>
            <p:cNvSpPr/>
            <p:nvPr/>
          </p:nvSpPr>
          <p:spPr>
            <a:xfrm>
              <a:off x="482600" y="0"/>
              <a:ext cx="279939" cy="2967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2950" name="Group"/>
            <p:cNvGrpSpPr/>
            <p:nvPr/>
          </p:nvGrpSpPr>
          <p:grpSpPr>
            <a:xfrm>
              <a:off x="482869" y="20593"/>
              <a:ext cx="771589" cy="622301"/>
              <a:chOff x="0" y="12700"/>
              <a:chExt cx="771588" cy="622299"/>
            </a:xfrm>
          </p:grpSpPr>
          <p:graphicFrame>
            <p:nvGraphicFramePr>
              <p:cNvPr id="2948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949" name="a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2953" name="Group"/>
            <p:cNvGrpSpPr/>
            <p:nvPr/>
          </p:nvGrpSpPr>
          <p:grpSpPr>
            <a:xfrm>
              <a:off x="482869" y="148350"/>
              <a:ext cx="771589" cy="622301"/>
              <a:chOff x="0" y="12700"/>
              <a:chExt cx="771588" cy="622299"/>
            </a:xfrm>
          </p:grpSpPr>
          <p:graphicFrame>
            <p:nvGraphicFramePr>
              <p:cNvPr id="2951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952" name="b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2963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2954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955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956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graphicFrame>
            <p:nvGraphicFramePr>
              <p:cNvPr id="2957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958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graphicFrame>
            <p:nvGraphicFramePr>
              <p:cNvPr id="2959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960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graphicFrame>
            <p:nvGraphicFramePr>
              <p:cNvPr id="2961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962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</p:grpSp>
      <p:sp>
        <p:nvSpPr>
          <p:cNvPr id="2965" name="FILTER LISTS"/>
          <p:cNvSpPr txBox="1"/>
          <p:nvPr/>
        </p:nvSpPr>
        <p:spPr>
          <a:xfrm>
            <a:off x="4773535" y="1930827"/>
            <a:ext cx="88879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FILTER LISTS</a:t>
            </a:r>
          </a:p>
        </p:txBody>
      </p:sp>
      <p:sp>
        <p:nvSpPr>
          <p:cNvPr id="2966" name="pluck(.x, ..., .default=NULL) Select an element by name or index, pluck(x,&quot;b&quot;) ,or its attribute with attr_getter.…"/>
          <p:cNvSpPr txBox="1"/>
          <p:nvPr/>
        </p:nvSpPr>
        <p:spPr>
          <a:xfrm>
            <a:off x="5775638" y="2185816"/>
            <a:ext cx="1677671" cy="3729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pluck</a:t>
            </a:r>
            <a:r>
              <a:t>(.x, ..., .default=NULL) Select an element by name or index, </a:t>
            </a:r>
            <a:r>
              <a:rPr i="1"/>
              <a:t>pluck(x,"b") ,</a:t>
            </a:r>
            <a:r>
              <a:t>or its attribute with </a:t>
            </a:r>
            <a:r>
              <a:rPr b="1"/>
              <a:t>attr_getter</a:t>
            </a:r>
            <a:r>
              <a:t>.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pluck(x,"b",attr_getter("n"))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keep</a:t>
            </a:r>
            <a:r>
              <a:t>(.x, .p, …) Select elements that pass a logical test. </a:t>
            </a:r>
            <a:r>
              <a:rPr i="1"/>
              <a:t>keep(x, is.na)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discard</a:t>
            </a:r>
            <a:r>
              <a:t>(.x, .p, …) Select elements that do not pass a logical test. </a:t>
            </a:r>
            <a:r>
              <a:rPr i="1"/>
              <a:t>discard(x, is.na)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compact</a:t>
            </a:r>
            <a:r>
              <a:t>(.x, .p = identity)</a:t>
            </a:r>
            <a:br/>
            <a:r>
              <a:t>Drop empty elements.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compact(x)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head_while</a:t>
            </a:r>
            <a:r>
              <a:t>(.x, .p, …) Return head elements  until one does not pass. Also </a:t>
            </a:r>
            <a:r>
              <a:rPr b="1"/>
              <a:t>tail_while</a:t>
            </a:r>
            <a:r>
              <a:t>. </a:t>
            </a:r>
            <a:r>
              <a:rPr i="1"/>
              <a:t>head_while(x, is.character)</a:t>
            </a:r>
          </a:p>
        </p:txBody>
      </p:sp>
      <p:grpSp>
        <p:nvGrpSpPr>
          <p:cNvPr id="2984" name="Group"/>
          <p:cNvGrpSpPr/>
          <p:nvPr/>
        </p:nvGrpSpPr>
        <p:grpSpPr>
          <a:xfrm>
            <a:off x="4796404" y="4229124"/>
            <a:ext cx="1254459" cy="770651"/>
            <a:chOff x="0" y="0"/>
            <a:chExt cx="1254457" cy="770650"/>
          </a:xfrm>
        </p:grpSpPr>
        <p:grpSp>
          <p:nvGrpSpPr>
            <p:cNvPr id="2977" name="Group"/>
            <p:cNvGrpSpPr/>
            <p:nvPr/>
          </p:nvGrpSpPr>
          <p:grpSpPr>
            <a:xfrm>
              <a:off x="0" y="0"/>
              <a:ext cx="771858" cy="770651"/>
              <a:chOff x="0" y="0"/>
              <a:chExt cx="771857" cy="770650"/>
            </a:xfrm>
          </p:grpSpPr>
          <p:sp>
            <p:nvSpPr>
              <p:cNvPr id="2967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2970" name="Group"/>
              <p:cNvGrpSpPr/>
              <p:nvPr/>
            </p:nvGrpSpPr>
            <p:grpSpPr>
              <a:xfrm>
                <a:off x="269" y="20593"/>
                <a:ext cx="241301" cy="139701"/>
                <a:chOff x="0" y="12700"/>
                <a:chExt cx="241300" cy="139700"/>
              </a:xfrm>
            </p:grpSpPr>
            <p:sp>
              <p:nvSpPr>
                <p:cNvPr id="2968" name="NULL"/>
                <p:cNvSpPr txBox="1"/>
                <p:nvPr/>
              </p:nvSpPr>
              <p:spPr>
                <a:xfrm>
                  <a:off x="114300" y="19049"/>
                  <a:ext cx="127000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400"/>
                  </a:lvl1pPr>
                </a:lstStyle>
                <a:p>
                  <a:pPr/>
                  <a:r>
                    <a:t>NULL</a:t>
                  </a:r>
                </a:p>
              </p:txBody>
            </p:sp>
            <p:sp>
              <p:nvSpPr>
                <p:cNvPr id="2969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2973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971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972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2976" name="Group"/>
              <p:cNvGrpSpPr/>
              <p:nvPr/>
            </p:nvGrpSpPr>
            <p:grpSpPr>
              <a:xfrm>
                <a:off x="269" y="276106"/>
                <a:ext cx="241301" cy="139701"/>
                <a:chOff x="0" y="12700"/>
                <a:chExt cx="241300" cy="139700"/>
              </a:xfrm>
            </p:grpSpPr>
            <p:sp>
              <p:nvSpPr>
                <p:cNvPr id="2974" name="NULL"/>
                <p:cNvSpPr txBox="1"/>
                <p:nvPr/>
              </p:nvSpPr>
              <p:spPr>
                <a:xfrm>
                  <a:off x="114300" y="19049"/>
                  <a:ext cx="127000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400"/>
                  </a:lvl1pPr>
                </a:lstStyle>
                <a:p>
                  <a:pPr/>
                  <a:r>
                    <a:t>NULL</a:t>
                  </a:r>
                </a:p>
              </p:txBody>
            </p:sp>
            <p:sp>
              <p:nvSpPr>
                <p:cNvPr id="2975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2978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2983" name="Group"/>
            <p:cNvGrpSpPr/>
            <p:nvPr/>
          </p:nvGrpSpPr>
          <p:grpSpPr>
            <a:xfrm>
              <a:off x="482600" y="0"/>
              <a:ext cx="771858" cy="642894"/>
              <a:chOff x="0" y="0"/>
              <a:chExt cx="771857" cy="642893"/>
            </a:xfrm>
          </p:grpSpPr>
          <p:sp>
            <p:nvSpPr>
              <p:cNvPr id="2979" name="Rounded Rectangle"/>
              <p:cNvSpPr/>
              <p:nvPr/>
            </p:nvSpPr>
            <p:spPr>
              <a:xfrm>
                <a:off x="0" y="0"/>
                <a:ext cx="279939" cy="182401"/>
              </a:xfrm>
              <a:prstGeom prst="roundRect">
                <a:avLst>
                  <a:gd name="adj" fmla="val 38507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2982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980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981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</p:grpSp>
      </p:grpSp>
      <p:sp>
        <p:nvSpPr>
          <p:cNvPr id="2985" name="RESHAPE LISTS"/>
          <p:cNvSpPr txBox="1"/>
          <p:nvPr/>
        </p:nvSpPr>
        <p:spPr>
          <a:xfrm>
            <a:off x="4783704" y="5811218"/>
            <a:ext cx="106680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RESHAPE LISTS</a:t>
            </a:r>
          </a:p>
        </p:txBody>
      </p:sp>
      <p:sp>
        <p:nvSpPr>
          <p:cNvPr id="2986" name="flatten(.x) Remove a level of indexes from a list. Also flatten_chr, flatten_dbl, flatten_dfc, flatten_dfr, flatten_int, flatten_lgl. flatten(x)…"/>
          <p:cNvSpPr txBox="1"/>
          <p:nvPr/>
        </p:nvSpPr>
        <p:spPr>
          <a:xfrm>
            <a:off x="5775638" y="6080098"/>
            <a:ext cx="1704996" cy="1611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flatten</a:t>
            </a:r>
            <a:r>
              <a:t>(.x) Remove a level of indexes from a list. Also </a:t>
            </a:r>
            <a:r>
              <a:rPr b="1"/>
              <a:t>flatten_chr</a:t>
            </a:r>
            <a:r>
              <a:t>, </a:t>
            </a:r>
            <a:r>
              <a:rPr b="1"/>
              <a:t>flatten_dbl</a:t>
            </a:r>
            <a:r>
              <a:t>, </a:t>
            </a:r>
            <a:r>
              <a:rPr b="1"/>
              <a:t>flatten_dfc</a:t>
            </a:r>
            <a:r>
              <a:t>, </a:t>
            </a:r>
            <a:r>
              <a:rPr b="1"/>
              <a:t>flatten_dfr</a:t>
            </a:r>
            <a:r>
              <a:t>, </a:t>
            </a:r>
            <a:r>
              <a:rPr b="1"/>
              <a:t>flatten_int</a:t>
            </a:r>
            <a:r>
              <a:t>, </a:t>
            </a:r>
            <a:r>
              <a:rPr b="1"/>
              <a:t>flatten_lgl</a:t>
            </a:r>
            <a:r>
              <a:t>. </a:t>
            </a:r>
            <a:r>
              <a:rPr i="1"/>
              <a:t>flatten(x)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transpose</a:t>
            </a:r>
            <a:r>
              <a:t>(.l, .names = NULL) Transposes the index order in a multi-level list. </a:t>
            </a:r>
            <a:r>
              <a:rPr i="1"/>
              <a:t>transpose(x)</a:t>
            </a:r>
          </a:p>
        </p:txBody>
      </p:sp>
      <p:grpSp>
        <p:nvGrpSpPr>
          <p:cNvPr id="3017" name="Group"/>
          <p:cNvGrpSpPr/>
          <p:nvPr/>
        </p:nvGrpSpPr>
        <p:grpSpPr>
          <a:xfrm>
            <a:off x="4796404" y="7118227"/>
            <a:ext cx="852516" cy="545227"/>
            <a:chOff x="0" y="0"/>
            <a:chExt cx="852515" cy="545225"/>
          </a:xfrm>
        </p:grpSpPr>
        <p:sp>
          <p:nvSpPr>
            <p:cNvPr id="2987" name="Rounded Rectangle"/>
            <p:cNvSpPr/>
            <p:nvPr/>
          </p:nvSpPr>
          <p:spPr>
            <a:xfrm>
              <a:off x="0" y="4316"/>
              <a:ext cx="356139" cy="540910"/>
            </a:xfrm>
            <a:prstGeom prst="roundRect">
              <a:avLst>
                <a:gd name="adj" fmla="val 125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88" name="a"/>
            <p:cNvSpPr txBox="1"/>
            <p:nvPr/>
          </p:nvSpPr>
          <p:spPr>
            <a:xfrm>
              <a:off x="12969" y="129418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989" name="b"/>
            <p:cNvSpPr txBox="1"/>
            <p:nvPr/>
          </p:nvSpPr>
          <p:spPr>
            <a:xfrm>
              <a:off x="12969" y="257175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990" name="c"/>
            <p:cNvSpPr txBox="1"/>
            <p:nvPr/>
          </p:nvSpPr>
          <p:spPr>
            <a:xfrm>
              <a:off x="12969" y="372231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c</a:t>
              </a:r>
            </a:p>
          </p:txBody>
        </p:sp>
        <p:grpSp>
          <p:nvGrpSpPr>
            <p:cNvPr id="2993" name="Group"/>
            <p:cNvGrpSpPr/>
            <p:nvPr/>
          </p:nvGrpSpPr>
          <p:grpSpPr>
            <a:xfrm>
              <a:off x="127269" y="288546"/>
              <a:ext cx="168300" cy="76958"/>
              <a:chOff x="0" y="0"/>
              <a:chExt cx="168299" cy="76956"/>
            </a:xfrm>
          </p:grpSpPr>
          <p:sp>
            <p:nvSpPr>
              <p:cNvPr id="2991" name="Square"/>
              <p:cNvSpPr/>
              <p:nvPr/>
            </p:nvSpPr>
            <p:spPr>
              <a:xfrm>
                <a:off x="0" y="756"/>
                <a:ext cx="76200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92" name="Square"/>
              <p:cNvSpPr/>
              <p:nvPr/>
            </p:nvSpPr>
            <p:spPr>
              <a:xfrm>
                <a:off x="92099" y="0"/>
                <a:ext cx="76201" cy="76200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994" name="Square"/>
            <p:cNvSpPr/>
            <p:nvPr/>
          </p:nvSpPr>
          <p:spPr>
            <a:xfrm>
              <a:off x="127269" y="417059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95" name="Square"/>
            <p:cNvSpPr/>
            <p:nvPr/>
          </p:nvSpPr>
          <p:spPr>
            <a:xfrm>
              <a:off x="127269" y="161925"/>
              <a:ext cx="76201" cy="7620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96" name="Square"/>
            <p:cNvSpPr/>
            <p:nvPr/>
          </p:nvSpPr>
          <p:spPr>
            <a:xfrm>
              <a:off x="219368" y="161168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97" name="x"/>
            <p:cNvSpPr txBox="1"/>
            <p:nvPr/>
          </p:nvSpPr>
          <p:spPr>
            <a:xfrm>
              <a:off x="93919" y="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998" name="y"/>
            <p:cNvSpPr txBox="1"/>
            <p:nvPr/>
          </p:nvSpPr>
          <p:spPr>
            <a:xfrm>
              <a:off x="186018" y="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y</a:t>
              </a:r>
            </a:p>
          </p:txBody>
        </p:sp>
        <p:sp>
          <p:nvSpPr>
            <p:cNvPr id="2999" name="Rounded Rectangle"/>
            <p:cNvSpPr/>
            <p:nvPr/>
          </p:nvSpPr>
          <p:spPr>
            <a:xfrm>
              <a:off x="20649" y="145293"/>
              <a:ext cx="318039" cy="107951"/>
            </a:xfrm>
            <a:prstGeom prst="roundRect">
              <a:avLst>
                <a:gd name="adj" fmla="val 3823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00" name="Rounded Rectangle"/>
            <p:cNvSpPr/>
            <p:nvPr/>
          </p:nvSpPr>
          <p:spPr>
            <a:xfrm>
              <a:off x="17450" y="273050"/>
              <a:ext cx="318039" cy="107950"/>
            </a:xfrm>
            <a:prstGeom prst="roundRect">
              <a:avLst>
                <a:gd name="adj" fmla="val 3823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01" name="Rounded Rectangle"/>
            <p:cNvSpPr/>
            <p:nvPr/>
          </p:nvSpPr>
          <p:spPr>
            <a:xfrm>
              <a:off x="17450" y="400806"/>
              <a:ext cx="318039" cy="107951"/>
            </a:xfrm>
            <a:prstGeom prst="roundRect">
              <a:avLst>
                <a:gd name="adj" fmla="val 3823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02" name="Line"/>
            <p:cNvSpPr/>
            <p:nvPr/>
          </p:nvSpPr>
          <p:spPr>
            <a:xfrm>
              <a:off x="379717" y="199268"/>
              <a:ext cx="888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3016" name="Group"/>
            <p:cNvGrpSpPr/>
            <p:nvPr/>
          </p:nvGrpSpPr>
          <p:grpSpPr>
            <a:xfrm>
              <a:off x="483676" y="4316"/>
              <a:ext cx="368840" cy="540910"/>
              <a:chOff x="0" y="0"/>
              <a:chExt cx="368838" cy="540908"/>
            </a:xfrm>
          </p:grpSpPr>
          <p:sp>
            <p:nvSpPr>
              <p:cNvPr id="3003" name="Square"/>
              <p:cNvSpPr/>
              <p:nvPr/>
            </p:nvSpPr>
            <p:spPr>
              <a:xfrm flipH="1" rot="16200000">
                <a:off x="125435" y="408044"/>
                <a:ext cx="76201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04" name="Rounded Rectangle"/>
              <p:cNvSpPr/>
              <p:nvPr/>
            </p:nvSpPr>
            <p:spPr>
              <a:xfrm>
                <a:off x="0" y="0"/>
                <a:ext cx="368839" cy="540909"/>
              </a:xfrm>
              <a:prstGeom prst="roundRect">
                <a:avLst>
                  <a:gd name="adj" fmla="val 12156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05" name="a"/>
              <p:cNvSpPr txBox="1"/>
              <p:nvPr/>
            </p:nvSpPr>
            <p:spPr>
              <a:xfrm>
                <a:off x="269" y="12510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3006" name="b"/>
              <p:cNvSpPr txBox="1"/>
              <p:nvPr/>
            </p:nvSpPr>
            <p:spPr>
              <a:xfrm>
                <a:off x="269" y="252858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007" name="c"/>
              <p:cNvSpPr txBox="1"/>
              <p:nvPr/>
            </p:nvSpPr>
            <p:spPr>
              <a:xfrm>
                <a:off x="269" y="367914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3008" name="x"/>
              <p:cNvSpPr txBox="1"/>
              <p:nvPr/>
            </p:nvSpPr>
            <p:spPr>
              <a:xfrm>
                <a:off x="93919" y="838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3009" name="y"/>
              <p:cNvSpPr txBox="1"/>
              <p:nvPr/>
            </p:nvSpPr>
            <p:spPr>
              <a:xfrm>
                <a:off x="224118" y="838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y</a:t>
                </a:r>
              </a:p>
            </p:txBody>
          </p:sp>
          <p:sp>
            <p:nvSpPr>
              <p:cNvPr id="3010" name="Square"/>
              <p:cNvSpPr/>
              <p:nvPr/>
            </p:nvSpPr>
            <p:spPr>
              <a:xfrm flipH="1" rot="16200000">
                <a:off x="253570" y="160346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11" name="Square"/>
              <p:cNvSpPr/>
              <p:nvPr/>
            </p:nvSpPr>
            <p:spPr>
              <a:xfrm flipH="1" rot="16200000">
                <a:off x="252814" y="27784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12" name="Square"/>
              <p:cNvSpPr/>
              <p:nvPr/>
            </p:nvSpPr>
            <p:spPr>
              <a:xfrm flipH="1" rot="16200000">
                <a:off x="126192" y="160346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13" name="Square"/>
              <p:cNvSpPr/>
              <p:nvPr/>
            </p:nvSpPr>
            <p:spPr>
              <a:xfrm flipH="1" rot="16200000">
                <a:off x="125435" y="27784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14" name="Rounded Rectangle"/>
              <p:cNvSpPr/>
              <p:nvPr/>
            </p:nvSpPr>
            <p:spPr>
              <a:xfrm flipH="1" rot="16200000">
                <a:off x="-78034" y="215920"/>
                <a:ext cx="4831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15" name="Rounded Rectangle"/>
              <p:cNvSpPr/>
              <p:nvPr/>
            </p:nvSpPr>
            <p:spPr>
              <a:xfrm flipH="1" rot="16200000">
                <a:off x="49723" y="215920"/>
                <a:ext cx="4831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039" name="Group"/>
          <p:cNvGrpSpPr/>
          <p:nvPr/>
        </p:nvGrpSpPr>
        <p:grpSpPr>
          <a:xfrm>
            <a:off x="4796404" y="6118197"/>
            <a:ext cx="749084" cy="639248"/>
            <a:chOff x="0" y="0"/>
            <a:chExt cx="749082" cy="639246"/>
          </a:xfrm>
        </p:grpSpPr>
        <p:sp>
          <p:nvSpPr>
            <p:cNvPr id="3018" name="Rounded Rectangle"/>
            <p:cNvSpPr/>
            <p:nvPr/>
          </p:nvSpPr>
          <p:spPr>
            <a:xfrm>
              <a:off x="0" y="0"/>
              <a:ext cx="406939" cy="436401"/>
            </a:xfrm>
            <a:prstGeom prst="roundRect">
              <a:avLst>
                <a:gd name="adj" fmla="val 1726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19" name="a"/>
            <p:cNvSpPr txBox="1"/>
            <p:nvPr/>
          </p:nvSpPr>
          <p:spPr>
            <a:xfrm>
              <a:off x="269" y="20593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020" name="b"/>
            <p:cNvSpPr txBox="1"/>
            <p:nvPr/>
          </p:nvSpPr>
          <p:spPr>
            <a:xfrm>
              <a:off x="269" y="14835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021" name="c"/>
            <p:cNvSpPr txBox="1"/>
            <p:nvPr/>
          </p:nvSpPr>
          <p:spPr>
            <a:xfrm>
              <a:off x="269" y="276106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022" name="Line"/>
            <p:cNvSpPr/>
            <p:nvPr/>
          </p:nvSpPr>
          <p:spPr>
            <a:xfrm>
              <a:off x="4384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3025" name="Group"/>
            <p:cNvGrpSpPr/>
            <p:nvPr/>
          </p:nvGrpSpPr>
          <p:grpSpPr>
            <a:xfrm>
              <a:off x="114569" y="179722"/>
              <a:ext cx="168300" cy="76957"/>
              <a:chOff x="0" y="0"/>
              <a:chExt cx="168299" cy="76956"/>
            </a:xfrm>
          </p:grpSpPr>
          <p:sp>
            <p:nvSpPr>
              <p:cNvPr id="3023" name="Square"/>
              <p:cNvSpPr/>
              <p:nvPr/>
            </p:nvSpPr>
            <p:spPr>
              <a:xfrm>
                <a:off x="0" y="756"/>
                <a:ext cx="76200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24" name="Square"/>
              <p:cNvSpPr/>
              <p:nvPr/>
            </p:nvSpPr>
            <p:spPr>
              <a:xfrm>
                <a:off x="92099" y="0"/>
                <a:ext cx="76201" cy="76200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3026" name="Square"/>
            <p:cNvSpPr/>
            <p:nvPr/>
          </p:nvSpPr>
          <p:spPr>
            <a:xfrm>
              <a:off x="114569" y="308235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3030" name="Group"/>
            <p:cNvGrpSpPr/>
            <p:nvPr/>
          </p:nvGrpSpPr>
          <p:grpSpPr>
            <a:xfrm>
              <a:off x="114569" y="52343"/>
              <a:ext cx="260399" cy="76958"/>
              <a:chOff x="0" y="0"/>
              <a:chExt cx="260398" cy="76956"/>
            </a:xfrm>
          </p:grpSpPr>
          <p:sp>
            <p:nvSpPr>
              <p:cNvPr id="3027" name="Square"/>
              <p:cNvSpPr/>
              <p:nvPr/>
            </p:nvSpPr>
            <p:spPr>
              <a:xfrm>
                <a:off x="0" y="756"/>
                <a:ext cx="76200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28" name="Square"/>
              <p:cNvSpPr/>
              <p:nvPr/>
            </p:nvSpPr>
            <p:spPr>
              <a:xfrm>
                <a:off x="92099" y="0"/>
                <a:ext cx="76201" cy="7620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29" name="Square"/>
              <p:cNvSpPr/>
              <p:nvPr/>
            </p:nvSpPr>
            <p:spPr>
              <a:xfrm>
                <a:off x="184198" y="0"/>
                <a:ext cx="76201" cy="7620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3031" name="Rounded Rectangle"/>
            <p:cNvSpPr/>
            <p:nvPr/>
          </p:nvSpPr>
          <p:spPr>
            <a:xfrm>
              <a:off x="596900" y="0"/>
              <a:ext cx="152183" cy="639247"/>
            </a:xfrm>
            <a:prstGeom prst="roundRect">
              <a:avLst>
                <a:gd name="adj" fmla="val 3666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3038" name="Group"/>
            <p:cNvGrpSpPr/>
            <p:nvPr/>
          </p:nvGrpSpPr>
          <p:grpSpPr>
            <a:xfrm>
              <a:off x="634891" y="52343"/>
              <a:ext cx="76201" cy="534560"/>
              <a:chOff x="0" y="0"/>
              <a:chExt cx="76200" cy="534558"/>
            </a:xfrm>
          </p:grpSpPr>
          <p:sp>
            <p:nvSpPr>
              <p:cNvPr id="3032" name="Square"/>
              <p:cNvSpPr/>
              <p:nvPr/>
            </p:nvSpPr>
            <p:spPr>
              <a:xfrm rot="16200000">
                <a:off x="0" y="366748"/>
                <a:ext cx="76200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33" name="Square"/>
              <p:cNvSpPr/>
              <p:nvPr/>
            </p:nvSpPr>
            <p:spPr>
              <a:xfrm rot="16200000">
                <a:off x="0" y="275015"/>
                <a:ext cx="76200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34" name="Square"/>
              <p:cNvSpPr/>
              <p:nvPr/>
            </p:nvSpPr>
            <p:spPr>
              <a:xfrm>
                <a:off x="0" y="458358"/>
                <a:ext cx="76200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35" name="Square"/>
              <p:cNvSpPr/>
              <p:nvPr/>
            </p:nvSpPr>
            <p:spPr>
              <a:xfrm rot="16200000">
                <a:off x="0" y="183343"/>
                <a:ext cx="76200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36" name="Square"/>
              <p:cNvSpPr/>
              <p:nvPr/>
            </p:nvSpPr>
            <p:spPr>
              <a:xfrm rot="16200000">
                <a:off x="0" y="91671"/>
                <a:ext cx="76200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37" name="Square"/>
              <p:cNvSpPr/>
              <p:nvPr/>
            </p:nvSpPr>
            <p:spPr>
              <a:xfrm rot="16200000">
                <a:off x="0" y="0"/>
                <a:ext cx="76200" cy="7620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061" name="Group"/>
          <p:cNvGrpSpPr/>
          <p:nvPr/>
        </p:nvGrpSpPr>
        <p:grpSpPr>
          <a:xfrm>
            <a:off x="7861300" y="5084179"/>
            <a:ext cx="729696" cy="532527"/>
            <a:chOff x="0" y="0"/>
            <a:chExt cx="729695" cy="532525"/>
          </a:xfrm>
        </p:grpSpPr>
        <p:grpSp>
          <p:nvGrpSpPr>
            <p:cNvPr id="3058" name="Group"/>
            <p:cNvGrpSpPr/>
            <p:nvPr/>
          </p:nvGrpSpPr>
          <p:grpSpPr>
            <a:xfrm>
              <a:off x="0" y="0"/>
              <a:ext cx="445039" cy="532526"/>
              <a:chOff x="0" y="0"/>
              <a:chExt cx="445038" cy="532525"/>
            </a:xfrm>
          </p:grpSpPr>
          <p:sp>
            <p:nvSpPr>
              <p:cNvPr id="3040" name="Rounded Rectangle"/>
              <p:cNvSpPr/>
              <p:nvPr/>
            </p:nvSpPr>
            <p:spPr>
              <a:xfrm>
                <a:off x="0" y="17016"/>
                <a:ext cx="445039" cy="515510"/>
              </a:xfrm>
              <a:prstGeom prst="roundRect">
                <a:avLst>
                  <a:gd name="adj" fmla="val 1007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41" name="a"/>
              <p:cNvSpPr txBox="1"/>
              <p:nvPr/>
            </p:nvSpPr>
            <p:spPr>
              <a:xfrm>
                <a:off x="12969" y="129418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3042" name="b"/>
              <p:cNvSpPr txBox="1"/>
              <p:nvPr/>
            </p:nvSpPr>
            <p:spPr>
              <a:xfrm>
                <a:off x="12969" y="257175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043" name="c"/>
              <p:cNvSpPr txBox="1"/>
              <p:nvPr/>
            </p:nvSpPr>
            <p:spPr>
              <a:xfrm>
                <a:off x="12969" y="37223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grpSp>
            <p:nvGrpSpPr>
              <p:cNvPr id="3046" name="Group"/>
              <p:cNvGrpSpPr/>
              <p:nvPr/>
            </p:nvGrpSpPr>
            <p:grpSpPr>
              <a:xfrm>
                <a:off x="127269" y="288546"/>
                <a:ext cx="168300" cy="76958"/>
                <a:chOff x="0" y="0"/>
                <a:chExt cx="168299" cy="76956"/>
              </a:xfrm>
            </p:grpSpPr>
            <p:sp>
              <p:nvSpPr>
                <p:cNvPr id="3044" name="Square"/>
                <p:cNvSpPr/>
                <p:nvPr/>
              </p:nvSpPr>
              <p:spPr>
                <a:xfrm>
                  <a:off x="0" y="756"/>
                  <a:ext cx="76200" cy="762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045" name="Square"/>
                <p:cNvSpPr/>
                <p:nvPr/>
              </p:nvSpPr>
              <p:spPr>
                <a:xfrm>
                  <a:off x="92099" y="0"/>
                  <a:ext cx="76201" cy="762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3047" name="Square"/>
              <p:cNvSpPr/>
              <p:nvPr/>
            </p:nvSpPr>
            <p:spPr>
              <a:xfrm>
                <a:off x="127269" y="417059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3051" name="Group"/>
              <p:cNvGrpSpPr/>
              <p:nvPr/>
            </p:nvGrpSpPr>
            <p:grpSpPr>
              <a:xfrm>
                <a:off x="127269" y="161168"/>
                <a:ext cx="260399" cy="76957"/>
                <a:chOff x="0" y="0"/>
                <a:chExt cx="260398" cy="76956"/>
              </a:xfrm>
            </p:grpSpPr>
            <p:sp>
              <p:nvSpPr>
                <p:cNvPr id="3048" name="Square"/>
                <p:cNvSpPr/>
                <p:nvPr/>
              </p:nvSpPr>
              <p:spPr>
                <a:xfrm>
                  <a:off x="0" y="756"/>
                  <a:ext cx="76200" cy="762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049" name="Square"/>
                <p:cNvSpPr/>
                <p:nvPr/>
              </p:nvSpPr>
              <p:spPr>
                <a:xfrm>
                  <a:off x="92099" y="0"/>
                  <a:ext cx="76201" cy="762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050" name="Square"/>
                <p:cNvSpPr/>
                <p:nvPr/>
              </p:nvSpPr>
              <p:spPr>
                <a:xfrm>
                  <a:off x="184198" y="0"/>
                  <a:ext cx="76201" cy="762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3052" name="x"/>
              <p:cNvSpPr txBox="1"/>
              <p:nvPr/>
            </p:nvSpPr>
            <p:spPr>
              <a:xfrm>
                <a:off x="93919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3053" name="y"/>
              <p:cNvSpPr txBox="1"/>
              <p:nvPr/>
            </p:nvSpPr>
            <p:spPr>
              <a:xfrm>
                <a:off x="186018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y</a:t>
                </a:r>
              </a:p>
            </p:txBody>
          </p:sp>
          <p:sp>
            <p:nvSpPr>
              <p:cNvPr id="3054" name="z"/>
              <p:cNvSpPr txBox="1"/>
              <p:nvPr/>
            </p:nvSpPr>
            <p:spPr>
              <a:xfrm>
                <a:off x="284443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z</a:t>
                </a:r>
              </a:p>
            </p:txBody>
          </p:sp>
          <p:sp>
            <p:nvSpPr>
              <p:cNvPr id="3055" name="Rounded Rectangle"/>
              <p:cNvSpPr/>
              <p:nvPr/>
            </p:nvSpPr>
            <p:spPr>
              <a:xfrm>
                <a:off x="20649" y="145293"/>
                <a:ext cx="406939" cy="107951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56" name="Rounded Rectangle"/>
              <p:cNvSpPr/>
              <p:nvPr/>
            </p:nvSpPr>
            <p:spPr>
              <a:xfrm>
                <a:off x="17450" y="273050"/>
                <a:ext cx="406939" cy="107950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57" name="Rounded Rectangle"/>
              <p:cNvSpPr/>
              <p:nvPr/>
            </p:nvSpPr>
            <p:spPr>
              <a:xfrm>
                <a:off x="17450" y="400806"/>
                <a:ext cx="406939" cy="107951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3059" name="Line"/>
            <p:cNvSpPr/>
            <p:nvPr/>
          </p:nvSpPr>
          <p:spPr>
            <a:xfrm>
              <a:off x="481317" y="110368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060" name="2"/>
            <p:cNvSpPr txBox="1"/>
            <p:nvPr/>
          </p:nvSpPr>
          <p:spPr>
            <a:xfrm>
              <a:off x="602695" y="36643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/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3074" name="Group"/>
          <p:cNvGrpSpPr/>
          <p:nvPr/>
        </p:nvGrpSpPr>
        <p:grpSpPr>
          <a:xfrm>
            <a:off x="7861300" y="2238158"/>
            <a:ext cx="802441" cy="898408"/>
            <a:chOff x="0" y="0"/>
            <a:chExt cx="802440" cy="898406"/>
          </a:xfrm>
        </p:grpSpPr>
        <p:sp>
          <p:nvSpPr>
            <p:cNvPr id="3062" name="Rounded Rectangle"/>
            <p:cNvSpPr/>
            <p:nvPr/>
          </p:nvSpPr>
          <p:spPr>
            <a:xfrm>
              <a:off x="0" y="0"/>
              <a:ext cx="279939" cy="4364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3065" name="Group"/>
            <p:cNvGrpSpPr/>
            <p:nvPr/>
          </p:nvGrpSpPr>
          <p:grpSpPr>
            <a:xfrm>
              <a:off x="269" y="20593"/>
              <a:ext cx="771589" cy="622301"/>
              <a:chOff x="0" y="12700"/>
              <a:chExt cx="771588" cy="622299"/>
            </a:xfrm>
          </p:grpSpPr>
          <p:graphicFrame>
            <p:nvGraphicFramePr>
              <p:cNvPr id="3063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064" name="a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3068" name="Group"/>
            <p:cNvGrpSpPr/>
            <p:nvPr/>
          </p:nvGrpSpPr>
          <p:grpSpPr>
            <a:xfrm>
              <a:off x="269" y="148350"/>
              <a:ext cx="771589" cy="622301"/>
              <a:chOff x="0" y="12700"/>
              <a:chExt cx="771588" cy="622299"/>
            </a:xfrm>
          </p:grpSpPr>
          <p:graphicFrame>
            <p:nvGraphicFramePr>
              <p:cNvPr id="3066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067" name="b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3071" name="Group"/>
            <p:cNvGrpSpPr/>
            <p:nvPr/>
          </p:nvGrpSpPr>
          <p:grpSpPr>
            <a:xfrm>
              <a:off x="269" y="276106"/>
              <a:ext cx="771589" cy="622301"/>
              <a:chOff x="0" y="12700"/>
              <a:chExt cx="771588" cy="622299"/>
            </a:xfrm>
          </p:grpSpPr>
          <p:graphicFrame>
            <p:nvGraphicFramePr>
              <p:cNvPr id="3069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070" name="c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3072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073" name="FALSE"/>
            <p:cNvSpPr txBox="1"/>
            <p:nvPr/>
          </p:nvSpPr>
          <p:spPr>
            <a:xfrm>
              <a:off x="495569" y="14243"/>
              <a:ext cx="30687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spcBef>
                  <a:spcPts val="0"/>
                </a:spcBef>
                <a:defRPr b="0" sz="700"/>
              </a:lvl1pPr>
            </a:lstStyle>
            <a:p>
              <a:pPr/>
              <a:r>
                <a:t>FALSE</a:t>
              </a:r>
            </a:p>
          </p:txBody>
        </p:sp>
      </p:grpSp>
      <p:grpSp>
        <p:nvGrpSpPr>
          <p:cNvPr id="3087" name="Group"/>
          <p:cNvGrpSpPr/>
          <p:nvPr/>
        </p:nvGrpSpPr>
        <p:grpSpPr>
          <a:xfrm>
            <a:off x="7861300" y="3374557"/>
            <a:ext cx="802441" cy="898408"/>
            <a:chOff x="0" y="0"/>
            <a:chExt cx="802440" cy="898406"/>
          </a:xfrm>
        </p:grpSpPr>
        <p:sp>
          <p:nvSpPr>
            <p:cNvPr id="3075" name="Rounded Rectangle"/>
            <p:cNvSpPr/>
            <p:nvPr/>
          </p:nvSpPr>
          <p:spPr>
            <a:xfrm>
              <a:off x="0" y="0"/>
              <a:ext cx="279939" cy="4364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3078" name="Group"/>
            <p:cNvGrpSpPr/>
            <p:nvPr/>
          </p:nvGrpSpPr>
          <p:grpSpPr>
            <a:xfrm>
              <a:off x="269" y="20593"/>
              <a:ext cx="771589" cy="622301"/>
              <a:chOff x="0" y="12700"/>
              <a:chExt cx="771588" cy="622299"/>
            </a:xfrm>
          </p:grpSpPr>
          <p:graphicFrame>
            <p:nvGraphicFramePr>
              <p:cNvPr id="3076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077" name="a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3081" name="Group"/>
            <p:cNvGrpSpPr/>
            <p:nvPr/>
          </p:nvGrpSpPr>
          <p:grpSpPr>
            <a:xfrm>
              <a:off x="269" y="148350"/>
              <a:ext cx="771589" cy="622301"/>
              <a:chOff x="0" y="12700"/>
              <a:chExt cx="771588" cy="622299"/>
            </a:xfrm>
          </p:grpSpPr>
          <p:graphicFrame>
            <p:nvGraphicFramePr>
              <p:cNvPr id="3079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080" name="b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3084" name="Group"/>
            <p:cNvGrpSpPr/>
            <p:nvPr/>
          </p:nvGrpSpPr>
          <p:grpSpPr>
            <a:xfrm>
              <a:off x="269" y="276106"/>
              <a:ext cx="771589" cy="622301"/>
              <a:chOff x="0" y="12700"/>
              <a:chExt cx="771588" cy="622299"/>
            </a:xfrm>
          </p:grpSpPr>
          <p:graphicFrame>
            <p:nvGraphicFramePr>
              <p:cNvPr id="3082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083" name="c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3085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086" name="TRUE"/>
            <p:cNvSpPr txBox="1"/>
            <p:nvPr/>
          </p:nvSpPr>
          <p:spPr>
            <a:xfrm>
              <a:off x="495569" y="14243"/>
              <a:ext cx="30687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spcBef>
                  <a:spcPts val="0"/>
                </a:spcBef>
                <a:defRPr b="0" sz="700"/>
              </a:lvl1pPr>
            </a:lstStyle>
            <a:p>
              <a:pPr/>
              <a:r>
                <a:t>TRUE</a:t>
              </a:r>
            </a:p>
          </p:txBody>
        </p:sp>
      </p:grpSp>
      <p:grpSp>
        <p:nvGrpSpPr>
          <p:cNvPr id="3100" name="Group"/>
          <p:cNvGrpSpPr/>
          <p:nvPr/>
        </p:nvGrpSpPr>
        <p:grpSpPr>
          <a:xfrm>
            <a:off x="7861300" y="2808117"/>
            <a:ext cx="802441" cy="898408"/>
            <a:chOff x="0" y="0"/>
            <a:chExt cx="802440" cy="898406"/>
          </a:xfrm>
        </p:grpSpPr>
        <p:sp>
          <p:nvSpPr>
            <p:cNvPr id="3088" name="Rounded Rectangle"/>
            <p:cNvSpPr/>
            <p:nvPr/>
          </p:nvSpPr>
          <p:spPr>
            <a:xfrm>
              <a:off x="0" y="0"/>
              <a:ext cx="279939" cy="4364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3091" name="Group"/>
            <p:cNvGrpSpPr/>
            <p:nvPr/>
          </p:nvGrpSpPr>
          <p:grpSpPr>
            <a:xfrm>
              <a:off x="269" y="20593"/>
              <a:ext cx="771589" cy="622301"/>
              <a:chOff x="0" y="12700"/>
              <a:chExt cx="771588" cy="622299"/>
            </a:xfrm>
          </p:grpSpPr>
          <p:graphicFrame>
            <p:nvGraphicFramePr>
              <p:cNvPr id="3089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090" name="a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3094" name="Group"/>
            <p:cNvGrpSpPr/>
            <p:nvPr/>
          </p:nvGrpSpPr>
          <p:grpSpPr>
            <a:xfrm>
              <a:off x="269" y="148350"/>
              <a:ext cx="771589" cy="622301"/>
              <a:chOff x="0" y="12700"/>
              <a:chExt cx="771588" cy="622299"/>
            </a:xfrm>
          </p:grpSpPr>
          <p:graphicFrame>
            <p:nvGraphicFramePr>
              <p:cNvPr id="3092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093" name="b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3097" name="Group"/>
            <p:cNvGrpSpPr/>
            <p:nvPr/>
          </p:nvGrpSpPr>
          <p:grpSpPr>
            <a:xfrm>
              <a:off x="269" y="276106"/>
              <a:ext cx="771589" cy="622301"/>
              <a:chOff x="0" y="12700"/>
              <a:chExt cx="771588" cy="622299"/>
            </a:xfrm>
          </p:grpSpPr>
          <p:graphicFrame>
            <p:nvGraphicFramePr>
              <p:cNvPr id="3095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096" name="c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3098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099" name="TRUE"/>
            <p:cNvSpPr txBox="1"/>
            <p:nvPr/>
          </p:nvSpPr>
          <p:spPr>
            <a:xfrm>
              <a:off x="495569" y="14243"/>
              <a:ext cx="30687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spcBef>
                  <a:spcPts val="0"/>
                </a:spcBef>
                <a:defRPr b="0" sz="700"/>
              </a:lvl1pPr>
            </a:lstStyle>
            <a:p>
              <a:pPr/>
              <a:r>
                <a:t>TRUE</a:t>
              </a:r>
            </a:p>
          </p:txBody>
        </p:sp>
      </p:grpSp>
      <p:sp>
        <p:nvSpPr>
          <p:cNvPr id="3101" name="SUMMARISE LISTS"/>
          <p:cNvSpPr txBox="1"/>
          <p:nvPr/>
        </p:nvSpPr>
        <p:spPr>
          <a:xfrm>
            <a:off x="7834423" y="1936543"/>
            <a:ext cx="125394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SUMMARISE LISTS</a:t>
            </a:r>
          </a:p>
        </p:txBody>
      </p:sp>
      <p:grpSp>
        <p:nvGrpSpPr>
          <p:cNvPr id="3119" name="Group"/>
          <p:cNvGrpSpPr/>
          <p:nvPr/>
        </p:nvGrpSpPr>
        <p:grpSpPr>
          <a:xfrm>
            <a:off x="7861300" y="3946919"/>
            <a:ext cx="1254458" cy="898408"/>
            <a:chOff x="0" y="0"/>
            <a:chExt cx="1254457" cy="898406"/>
          </a:xfrm>
        </p:grpSpPr>
        <p:grpSp>
          <p:nvGrpSpPr>
            <p:cNvPr id="3112" name="Group"/>
            <p:cNvGrpSpPr/>
            <p:nvPr/>
          </p:nvGrpSpPr>
          <p:grpSpPr>
            <a:xfrm>
              <a:off x="0" y="0"/>
              <a:ext cx="771858" cy="898407"/>
              <a:chOff x="0" y="0"/>
              <a:chExt cx="771857" cy="898406"/>
            </a:xfrm>
          </p:grpSpPr>
          <p:sp>
            <p:nvSpPr>
              <p:cNvPr id="3102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3105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103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104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3108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106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107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3111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109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110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3113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3118" name="Group"/>
            <p:cNvGrpSpPr/>
            <p:nvPr/>
          </p:nvGrpSpPr>
          <p:grpSpPr>
            <a:xfrm>
              <a:off x="482600" y="0"/>
              <a:ext cx="771858" cy="642894"/>
              <a:chOff x="0" y="0"/>
              <a:chExt cx="771857" cy="642893"/>
            </a:xfrm>
          </p:grpSpPr>
          <p:sp>
            <p:nvSpPr>
              <p:cNvPr id="3114" name="Rounded Rectangle"/>
              <p:cNvSpPr/>
              <p:nvPr/>
            </p:nvSpPr>
            <p:spPr>
              <a:xfrm>
                <a:off x="0" y="0"/>
                <a:ext cx="279939" cy="182401"/>
              </a:xfrm>
              <a:prstGeom prst="roundRect">
                <a:avLst>
                  <a:gd name="adj" fmla="val 38507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3117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115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116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</p:grpSp>
      <p:grpSp>
        <p:nvGrpSpPr>
          <p:cNvPr id="3132" name="Group"/>
          <p:cNvGrpSpPr/>
          <p:nvPr/>
        </p:nvGrpSpPr>
        <p:grpSpPr>
          <a:xfrm>
            <a:off x="7861300" y="4524769"/>
            <a:ext cx="771858" cy="898407"/>
            <a:chOff x="0" y="0"/>
            <a:chExt cx="771857" cy="898406"/>
          </a:xfrm>
        </p:grpSpPr>
        <p:sp>
          <p:nvSpPr>
            <p:cNvPr id="3120" name="Rounded Rectangle"/>
            <p:cNvSpPr/>
            <p:nvPr/>
          </p:nvSpPr>
          <p:spPr>
            <a:xfrm>
              <a:off x="0" y="0"/>
              <a:ext cx="279939" cy="4364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3123" name="Group"/>
            <p:cNvGrpSpPr/>
            <p:nvPr/>
          </p:nvGrpSpPr>
          <p:grpSpPr>
            <a:xfrm>
              <a:off x="269" y="20593"/>
              <a:ext cx="771589" cy="622301"/>
              <a:chOff x="0" y="12700"/>
              <a:chExt cx="771588" cy="622299"/>
            </a:xfrm>
          </p:grpSpPr>
          <p:graphicFrame>
            <p:nvGraphicFramePr>
              <p:cNvPr id="3121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122" name="a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3126" name="Group"/>
            <p:cNvGrpSpPr/>
            <p:nvPr/>
          </p:nvGrpSpPr>
          <p:grpSpPr>
            <a:xfrm>
              <a:off x="269" y="148350"/>
              <a:ext cx="771589" cy="622301"/>
              <a:chOff x="0" y="12700"/>
              <a:chExt cx="771588" cy="622299"/>
            </a:xfrm>
          </p:grpSpPr>
          <p:graphicFrame>
            <p:nvGraphicFramePr>
              <p:cNvPr id="3124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125" name="b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3129" name="Group"/>
            <p:cNvGrpSpPr/>
            <p:nvPr/>
          </p:nvGrpSpPr>
          <p:grpSpPr>
            <a:xfrm>
              <a:off x="269" y="276106"/>
              <a:ext cx="771589" cy="622301"/>
              <a:chOff x="0" y="12700"/>
              <a:chExt cx="771588" cy="622299"/>
            </a:xfrm>
          </p:grpSpPr>
          <p:graphicFrame>
            <p:nvGraphicFramePr>
              <p:cNvPr id="3127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128" name="c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3130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131" name="3"/>
            <p:cNvSpPr txBox="1"/>
            <p:nvPr/>
          </p:nvSpPr>
          <p:spPr>
            <a:xfrm>
              <a:off x="495569" y="20593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/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3133" name="every(.x, .p, …) Do all element pass a test?…"/>
          <p:cNvSpPr txBox="1"/>
          <p:nvPr/>
        </p:nvSpPr>
        <p:spPr>
          <a:xfrm>
            <a:off x="8753321" y="2179292"/>
            <a:ext cx="1767222" cy="3492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every</a:t>
            </a:r>
            <a:r>
              <a:t>(.x, .p, …) Do all element pass a test?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every(x, is.character)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some</a:t>
            </a:r>
            <a:r>
              <a:t>(.x, .p, …) Do some elements pass a test? </a:t>
            </a:r>
            <a:br/>
            <a:r>
              <a:rPr i="1"/>
              <a:t>some(x,  is.character)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has_element</a:t>
            </a:r>
            <a:r>
              <a:t>(.x, .y) Does a list contain an element? </a:t>
            </a:r>
            <a:r>
              <a:rPr i="1"/>
              <a:t>has_element(x, "foo")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detect</a:t>
            </a:r>
            <a:r>
              <a:t>(.x, .f, ..., .right=FALSE, .p) Find first element to pass. </a:t>
            </a:r>
            <a:r>
              <a:rPr i="1"/>
              <a:t>detect(x,  is.character)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detect_index</a:t>
            </a:r>
            <a:r>
              <a:t>(.x, .f, ..., .right = FALSE, .p) Find index of first element to pass. </a:t>
            </a:r>
            <a:r>
              <a:rPr i="1"/>
              <a:t>detect_index(x, is.character)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depth</a:t>
            </a:r>
            <a:r>
              <a:t>(x) Return depth (number of levels of indexes). </a:t>
            </a:r>
            <a:r>
              <a:rPr i="1"/>
              <a:t>depth(x)</a:t>
            </a:r>
          </a:p>
        </p:txBody>
      </p:sp>
      <p:sp>
        <p:nvSpPr>
          <p:cNvPr id="3134" name="Apply Functions"/>
          <p:cNvSpPr txBox="1"/>
          <p:nvPr/>
        </p:nvSpPr>
        <p:spPr>
          <a:xfrm>
            <a:off x="306210" y="1485899"/>
            <a:ext cx="215995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Apply Functions</a:t>
            </a:r>
          </a:p>
        </p:txBody>
      </p:sp>
      <p:sp>
        <p:nvSpPr>
          <p:cNvPr id="3135" name="Line"/>
          <p:cNvSpPr/>
          <p:nvPr/>
        </p:nvSpPr>
        <p:spPr>
          <a:xfrm>
            <a:off x="323328" y="1536700"/>
            <a:ext cx="4203891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136" name="map(.x, .f, …) Apply a function to each element of a list or vector. map(x, is.logical)"/>
          <p:cNvSpPr txBox="1"/>
          <p:nvPr/>
        </p:nvSpPr>
        <p:spPr>
          <a:xfrm>
            <a:off x="2977222" y="2239077"/>
            <a:ext cx="1514652" cy="61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map</a:t>
            </a:r>
            <a:r>
              <a:t>(.x, .f, …) Apply a function to each element of a list or vector. </a:t>
            </a:r>
            <a:r>
              <a:rPr i="1"/>
              <a:t>map(x, is.logical)</a:t>
            </a:r>
          </a:p>
        </p:txBody>
      </p:sp>
      <p:sp>
        <p:nvSpPr>
          <p:cNvPr id="3137" name="map2(.x, ,y, .f, …) Apply a function to pairs of elements from two lists, vectors. map2(x, y, sum)"/>
          <p:cNvSpPr txBox="1"/>
          <p:nvPr/>
        </p:nvSpPr>
        <p:spPr>
          <a:xfrm>
            <a:off x="2977222" y="3050801"/>
            <a:ext cx="1483966" cy="61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map2</a:t>
            </a:r>
            <a:r>
              <a:t>(.x, ,y, .f, …) Apply a function to pairs of elements from two lists, vectors. </a:t>
            </a:r>
            <a:r>
              <a:rPr i="1"/>
              <a:t>map2(x, y, sum)</a:t>
            </a:r>
          </a:p>
        </p:txBody>
      </p:sp>
      <p:sp>
        <p:nvSpPr>
          <p:cNvPr id="3138" name="pmap(.l, .f, …) Apply a function to groups of elements from list of lists, vectors. pmap(list(x, y, z), sum, na.rm = TRUE)"/>
          <p:cNvSpPr txBox="1"/>
          <p:nvPr/>
        </p:nvSpPr>
        <p:spPr>
          <a:xfrm>
            <a:off x="2977222" y="3866056"/>
            <a:ext cx="1651859" cy="744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pmap</a:t>
            </a:r>
            <a:r>
              <a:t>(.l, .f, …) Apply a function to groups of elements from list of lists, vectors. </a:t>
            </a:r>
            <a:r>
              <a:rPr i="1"/>
              <a:t>pmap(list(x, y, z), sum, na.rm = TRUE)</a:t>
            </a:r>
          </a:p>
        </p:txBody>
      </p:sp>
      <p:sp>
        <p:nvSpPr>
          <p:cNvPr id="3139" name="invoke_map(.f, .x = list(NULL), …, .env=NULL) Run each function in a list. Also invoke. l &lt;-  list(var, sd); invoke_map(l, x = 1:9)"/>
          <p:cNvSpPr txBox="1"/>
          <p:nvPr/>
        </p:nvSpPr>
        <p:spPr>
          <a:xfrm>
            <a:off x="2977222" y="4815449"/>
            <a:ext cx="1549401" cy="772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invoke_map</a:t>
            </a:r>
            <a:r>
              <a:rPr sz="1100"/>
              <a:t>(.f, .x = list(NULL), …, .env=NULL) Run each function in a list. Also</a:t>
            </a:r>
            <a:r>
              <a:t> </a:t>
            </a:r>
            <a:r>
              <a:rPr b="1"/>
              <a:t>invoke</a:t>
            </a:r>
            <a:r>
              <a:t>.</a:t>
            </a:r>
            <a:r>
              <a:rPr sz="1100"/>
              <a:t> </a:t>
            </a:r>
            <a:r>
              <a:rPr i="1"/>
              <a:t>l &lt;-  list(var, sd); invoke_map(l, x = 1:9)</a:t>
            </a:r>
          </a:p>
        </p:txBody>
      </p:sp>
      <p:sp>
        <p:nvSpPr>
          <p:cNvPr id="3140" name="lmap(.x, .f, ...) Apply function to each list-element of a list or vector.…"/>
          <p:cNvSpPr txBox="1"/>
          <p:nvPr/>
        </p:nvSpPr>
        <p:spPr>
          <a:xfrm>
            <a:off x="352788" y="5697433"/>
            <a:ext cx="4203891" cy="509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lmap</a:t>
            </a:r>
            <a:r>
              <a:t>(.x, .f, ...) Apply function to each list-element of a list or vector.</a:t>
            </a:r>
          </a:p>
          <a:p>
            <a:pPr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imap</a:t>
            </a:r>
            <a:r>
              <a:t>(.x, .f, ...) Apply .f to each element of a list or vector and its index.</a:t>
            </a:r>
          </a:p>
        </p:txBody>
      </p:sp>
      <p:sp>
        <p:nvSpPr>
          <p:cNvPr id="3141" name="reduce(.x, .f, ..., .init) Apply function recursively to each element of a list or vector. Also reduce_right, reduce2, reduce2_right. reduce(x, sum)"/>
          <p:cNvSpPr txBox="1"/>
          <p:nvPr/>
        </p:nvSpPr>
        <p:spPr>
          <a:xfrm>
            <a:off x="7561174" y="8382830"/>
            <a:ext cx="1616252" cy="899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reduce</a:t>
            </a:r>
            <a:r>
              <a:t>(.x, .f, ..., .init) Apply function recursively to each element of a list or vector. Also </a:t>
            </a:r>
            <a:r>
              <a:rPr b="1"/>
              <a:t>reduce_right</a:t>
            </a:r>
            <a:r>
              <a:t>, </a:t>
            </a:r>
            <a:r>
              <a:rPr b="1"/>
              <a:t>reduce2</a:t>
            </a:r>
            <a:r>
              <a:t>,</a:t>
            </a:r>
            <a:r>
              <a:rPr b="1"/>
              <a:t> reduce2_right</a:t>
            </a:r>
            <a:r>
              <a:t>. </a:t>
            </a:r>
            <a:r>
              <a:rPr i="1"/>
              <a:t>reduce(x, sum)</a:t>
            </a:r>
          </a:p>
        </p:txBody>
      </p:sp>
      <p:sp>
        <p:nvSpPr>
          <p:cNvPr id="3142" name="accumulate(.x, .f, ..., .init) Reduce, but also return intermediate results. Also accumulate_right. accumulate(x, sum)"/>
          <p:cNvSpPr txBox="1"/>
          <p:nvPr/>
        </p:nvSpPr>
        <p:spPr>
          <a:xfrm>
            <a:off x="7561174" y="9454019"/>
            <a:ext cx="1616252" cy="772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accumulate</a:t>
            </a:r>
            <a:r>
              <a:t>(.x, .f, ..., .init) Reduce, but also return intermediate results. Also </a:t>
            </a:r>
            <a:r>
              <a:rPr b="1"/>
              <a:t>accumulate_right</a:t>
            </a:r>
            <a:r>
              <a:t>. </a:t>
            </a:r>
            <a:r>
              <a:rPr i="1"/>
              <a:t>accumulate(x, sum)</a:t>
            </a:r>
          </a:p>
        </p:txBody>
      </p:sp>
      <p:sp>
        <p:nvSpPr>
          <p:cNvPr id="3143" name="compose() Compose multiple functions.…"/>
          <p:cNvSpPr txBox="1"/>
          <p:nvPr/>
        </p:nvSpPr>
        <p:spPr>
          <a:xfrm>
            <a:off x="9414734" y="8382830"/>
            <a:ext cx="1358901" cy="1751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compose</a:t>
            </a:r>
            <a:r>
              <a:t>() Compose multiple functions.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lift</a:t>
            </a:r>
            <a:r>
              <a:rPr b="0"/>
              <a:t>() Change the type of input a function takes. Also </a:t>
            </a:r>
            <a:r>
              <a:t>lift_dl</a:t>
            </a:r>
            <a:r>
              <a:rPr b="0"/>
              <a:t>,</a:t>
            </a:r>
            <a:r>
              <a:t> lift_dv</a:t>
            </a:r>
            <a:r>
              <a:rPr b="0"/>
              <a:t>,</a:t>
            </a:r>
            <a:r>
              <a:t> lift_ld</a:t>
            </a:r>
            <a:r>
              <a:rPr b="0"/>
              <a:t>,</a:t>
            </a:r>
            <a:r>
              <a:t> lift_lv</a:t>
            </a:r>
            <a:r>
              <a:rPr b="0"/>
              <a:t>,</a:t>
            </a:r>
            <a:r>
              <a:t> lift_vd</a:t>
            </a:r>
            <a:r>
              <a:rPr b="0"/>
              <a:t>,</a:t>
            </a:r>
            <a:r>
              <a:t> lift_vl</a:t>
            </a:r>
            <a:r>
              <a:rPr b="0"/>
              <a:t>.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rerun</a:t>
            </a:r>
            <a:r>
              <a:rPr b="0"/>
              <a:t>() Rerun expression n times.</a:t>
            </a:r>
          </a:p>
        </p:txBody>
      </p:sp>
      <p:sp>
        <p:nvSpPr>
          <p:cNvPr id="3144" name="negate() Negate a predicate function (a pipe friendly !)…"/>
          <p:cNvSpPr txBox="1"/>
          <p:nvPr/>
        </p:nvSpPr>
        <p:spPr>
          <a:xfrm>
            <a:off x="11033979" y="8382830"/>
            <a:ext cx="1358901" cy="1751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negate</a:t>
            </a:r>
            <a:r>
              <a:rPr b="0"/>
              <a:t>() Negate a predicate function (a pipe friendly !)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partial</a:t>
            </a:r>
            <a:r>
              <a:rPr b="0"/>
              <a:t>() Partially apply a function, filling in some args.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safely</a:t>
            </a:r>
            <a:r>
              <a:rPr b="0"/>
              <a:t>() Modify func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rPr b="0"/>
              <a:t>to return list of 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rPr b="0"/>
              <a:t>results and errors.</a:t>
            </a:r>
          </a:p>
        </p:txBody>
      </p:sp>
      <p:sp>
        <p:nvSpPr>
          <p:cNvPr id="3145" name="quietly() Modify…"/>
          <p:cNvSpPr txBox="1"/>
          <p:nvPr/>
        </p:nvSpPr>
        <p:spPr>
          <a:xfrm>
            <a:off x="12551623" y="8382830"/>
            <a:ext cx="1117601" cy="1915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quietly</a:t>
            </a:r>
            <a:r>
              <a:rPr b="0"/>
              <a:t>() Modify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rPr b="0"/>
              <a:t>function to return list of results, output, messages, warnings.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possibly</a:t>
            </a:r>
            <a:r>
              <a:rPr b="0"/>
              <a:t>() Modify 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rPr b="0"/>
              <a:t>function to return default value whenever an error occurs (instead of error).</a:t>
            </a:r>
          </a:p>
        </p:txBody>
      </p:sp>
      <p:sp>
        <p:nvSpPr>
          <p:cNvPr id="3146" name="a"/>
          <p:cNvSpPr txBox="1"/>
          <p:nvPr/>
        </p:nvSpPr>
        <p:spPr>
          <a:xfrm>
            <a:off x="6418616" y="8348316"/>
            <a:ext cx="127001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0"/>
              </a:spcBef>
              <a:defRPr b="0" sz="900">
                <a:latin typeface="+mn-lt"/>
                <a:ea typeface="+mn-ea"/>
                <a:cs typeface="+mn-cs"/>
                <a:sym typeface="Source Sans Pro Ligh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147" name="b"/>
          <p:cNvSpPr txBox="1"/>
          <p:nvPr/>
        </p:nvSpPr>
        <p:spPr>
          <a:xfrm>
            <a:off x="6583716" y="8348316"/>
            <a:ext cx="127001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0"/>
              </a:spcBef>
              <a:defRPr b="0" sz="900">
                <a:latin typeface="+mn-lt"/>
                <a:ea typeface="+mn-ea"/>
                <a:cs typeface="+mn-cs"/>
                <a:sym typeface="Source Sans Pro Light"/>
              </a:defRPr>
            </a:lvl1pPr>
          </a:lstStyle>
          <a:p>
            <a:pPr/>
            <a:r>
              <a:t>b</a:t>
            </a:r>
          </a:p>
        </p:txBody>
      </p:sp>
      <p:grpSp>
        <p:nvGrpSpPr>
          <p:cNvPr id="3180" name="Group"/>
          <p:cNvGrpSpPr/>
          <p:nvPr/>
        </p:nvGrpSpPr>
        <p:grpSpPr>
          <a:xfrm>
            <a:off x="4794051" y="8364353"/>
            <a:ext cx="2541688" cy="911194"/>
            <a:chOff x="0" y="0"/>
            <a:chExt cx="2541686" cy="911193"/>
          </a:xfrm>
        </p:grpSpPr>
        <p:sp>
          <p:nvSpPr>
            <p:cNvPr id="3148" name="func(    ,    )"/>
            <p:cNvSpPr txBox="1"/>
            <p:nvPr/>
          </p:nvSpPr>
          <p:spPr>
            <a:xfrm>
              <a:off x="1293592" y="-1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3149" name="Square"/>
            <p:cNvSpPr/>
            <p:nvPr/>
          </p:nvSpPr>
          <p:spPr>
            <a:xfrm>
              <a:off x="1655121" y="118070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50" name="Square"/>
            <p:cNvSpPr/>
            <p:nvPr/>
          </p:nvSpPr>
          <p:spPr>
            <a:xfrm>
              <a:off x="1820221" y="118070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51" name="func(    ,    )"/>
            <p:cNvSpPr txBox="1"/>
            <p:nvPr/>
          </p:nvSpPr>
          <p:spPr>
            <a:xfrm>
              <a:off x="1460291" y="237811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3152" name="Square"/>
            <p:cNvSpPr/>
            <p:nvPr/>
          </p:nvSpPr>
          <p:spPr>
            <a:xfrm>
              <a:off x="1821821" y="357044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53" name="c"/>
            <p:cNvSpPr txBox="1"/>
            <p:nvPr/>
          </p:nvSpPr>
          <p:spPr>
            <a:xfrm>
              <a:off x="1956365" y="221775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154" name="Square"/>
            <p:cNvSpPr/>
            <p:nvPr/>
          </p:nvSpPr>
          <p:spPr>
            <a:xfrm>
              <a:off x="1986921" y="355882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55" name="func(    ,    )"/>
            <p:cNvSpPr txBox="1"/>
            <p:nvPr/>
          </p:nvSpPr>
          <p:spPr>
            <a:xfrm>
              <a:off x="1626991" y="475622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3156" name="Square"/>
            <p:cNvSpPr/>
            <p:nvPr/>
          </p:nvSpPr>
          <p:spPr>
            <a:xfrm>
              <a:off x="1988520" y="596019"/>
              <a:ext cx="76201" cy="76201"/>
            </a:xfrm>
            <a:prstGeom prst="rect">
              <a:avLst/>
            </a:prstGeom>
            <a:solidFill>
              <a:schemeClr val="accent2">
                <a:hueOff val="2026753"/>
                <a:satOff val="-20210"/>
                <a:lumOff val="-2905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57" name="d"/>
            <p:cNvSpPr txBox="1"/>
            <p:nvPr/>
          </p:nvSpPr>
          <p:spPr>
            <a:xfrm>
              <a:off x="2123064" y="459586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158" name="Square"/>
            <p:cNvSpPr/>
            <p:nvPr/>
          </p:nvSpPr>
          <p:spPr>
            <a:xfrm>
              <a:off x="2153620" y="593693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59" name="Square"/>
            <p:cNvSpPr/>
            <p:nvPr/>
          </p:nvSpPr>
          <p:spPr>
            <a:xfrm>
              <a:off x="2166320" y="834993"/>
              <a:ext cx="76201" cy="76201"/>
            </a:xfrm>
            <a:prstGeom prst="rect">
              <a:avLst/>
            </a:prstGeom>
            <a:solidFill>
              <a:srgbClr val="0041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3169" name="Group"/>
            <p:cNvGrpSpPr/>
            <p:nvPr/>
          </p:nvGrpSpPr>
          <p:grpSpPr>
            <a:xfrm>
              <a:off x="447554" y="36946"/>
              <a:ext cx="715923" cy="243645"/>
              <a:chOff x="0" y="0"/>
              <a:chExt cx="715921" cy="243644"/>
            </a:xfrm>
          </p:grpSpPr>
          <p:sp>
            <p:nvSpPr>
              <p:cNvPr id="3160" name="Square"/>
              <p:cNvSpPr/>
              <p:nvPr/>
            </p:nvSpPr>
            <p:spPr>
              <a:xfrm>
                <a:off x="614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61" name="Square"/>
              <p:cNvSpPr/>
              <p:nvPr/>
            </p:nvSpPr>
            <p:spPr>
              <a:xfrm>
                <a:off x="2265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62" name="Square"/>
              <p:cNvSpPr/>
              <p:nvPr/>
            </p:nvSpPr>
            <p:spPr>
              <a:xfrm>
                <a:off x="3932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63" name="Square"/>
              <p:cNvSpPr/>
              <p:nvPr/>
            </p:nvSpPr>
            <p:spPr>
              <a:xfrm>
                <a:off x="559966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64" name="a"/>
              <p:cNvSpPr txBox="1"/>
              <p:nvPr/>
            </p:nvSpPr>
            <p:spPr>
              <a:xfrm>
                <a:off x="309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3165" name="b"/>
              <p:cNvSpPr txBox="1"/>
              <p:nvPr/>
            </p:nvSpPr>
            <p:spPr>
              <a:xfrm>
                <a:off x="1960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166" name="c"/>
              <p:cNvSpPr txBox="1"/>
              <p:nvPr/>
            </p:nvSpPr>
            <p:spPr>
              <a:xfrm>
                <a:off x="3627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3167" name="d"/>
              <p:cNvSpPr txBox="1"/>
              <p:nvPr/>
            </p:nvSpPr>
            <p:spPr>
              <a:xfrm>
                <a:off x="529410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3168" name="Rounded Rectangle"/>
              <p:cNvSpPr/>
              <p:nvPr/>
            </p:nvSpPr>
            <p:spPr>
              <a:xfrm>
                <a:off x="0" y="4328"/>
                <a:ext cx="715922" cy="239317"/>
              </a:xfrm>
              <a:prstGeom prst="roundRect">
                <a:avLst>
                  <a:gd name="adj" fmla="val 29349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3170" name="func +"/>
            <p:cNvSpPr txBox="1"/>
            <p:nvPr/>
          </p:nvSpPr>
          <p:spPr>
            <a:xfrm>
              <a:off x="0" y="12699"/>
              <a:ext cx="476120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 +</a:t>
              </a:r>
            </a:p>
          </p:txBody>
        </p:sp>
        <p:sp>
          <p:nvSpPr>
            <p:cNvPr id="3171" name="Line"/>
            <p:cNvSpPr/>
            <p:nvPr/>
          </p:nvSpPr>
          <p:spPr>
            <a:xfrm>
              <a:off x="1192208" y="148329"/>
              <a:ext cx="1396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172" name="Line"/>
            <p:cNvSpPr/>
            <p:nvPr/>
          </p:nvSpPr>
          <p:spPr>
            <a:xfrm>
              <a:off x="2284408" y="873093"/>
              <a:ext cx="1396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173" name="Square"/>
            <p:cNvSpPr/>
            <p:nvPr/>
          </p:nvSpPr>
          <p:spPr>
            <a:xfrm>
              <a:off x="2465486" y="834993"/>
              <a:ext cx="76201" cy="76201"/>
            </a:xfrm>
            <a:prstGeom prst="rect">
              <a:avLst/>
            </a:prstGeom>
            <a:solidFill>
              <a:srgbClr val="0041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74" name="Line"/>
            <p:cNvSpPr/>
            <p:nvPr/>
          </p:nvSpPr>
          <p:spPr>
            <a:xfrm>
              <a:off x="1351446" y="254217"/>
              <a:ext cx="5679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75" name="Line"/>
            <p:cNvSpPr/>
            <p:nvPr/>
          </p:nvSpPr>
          <p:spPr>
            <a:xfrm>
              <a:off x="1516546" y="495517"/>
              <a:ext cx="5679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76" name="Line"/>
            <p:cNvSpPr/>
            <p:nvPr/>
          </p:nvSpPr>
          <p:spPr>
            <a:xfrm>
              <a:off x="1694346" y="736817"/>
              <a:ext cx="5679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77" name="Line"/>
            <p:cNvSpPr/>
            <p:nvPr/>
          </p:nvSpPr>
          <p:spPr>
            <a:xfrm>
              <a:off x="1776203" y="2524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178" name="Line"/>
            <p:cNvSpPr/>
            <p:nvPr/>
          </p:nvSpPr>
          <p:spPr>
            <a:xfrm>
              <a:off x="1941303" y="4937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179" name="Line"/>
            <p:cNvSpPr/>
            <p:nvPr/>
          </p:nvSpPr>
          <p:spPr>
            <a:xfrm>
              <a:off x="2106403" y="7350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3181" name="Line"/>
          <p:cNvSpPr/>
          <p:nvPr/>
        </p:nvSpPr>
        <p:spPr>
          <a:xfrm>
            <a:off x="5986260" y="9509283"/>
            <a:ext cx="139605" cy="1"/>
          </a:xfrm>
          <a:prstGeom prst="line">
            <a:avLst/>
          </a:prstGeom>
          <a:ln w="635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3220" name="Group"/>
          <p:cNvGrpSpPr/>
          <p:nvPr/>
        </p:nvGrpSpPr>
        <p:grpSpPr>
          <a:xfrm>
            <a:off x="4794051" y="9386353"/>
            <a:ext cx="2598577" cy="892116"/>
            <a:chOff x="0" y="0"/>
            <a:chExt cx="2598575" cy="892115"/>
          </a:xfrm>
        </p:grpSpPr>
        <p:sp>
          <p:nvSpPr>
            <p:cNvPr id="3182" name="func(    ,    )"/>
            <p:cNvSpPr txBox="1"/>
            <p:nvPr/>
          </p:nvSpPr>
          <p:spPr>
            <a:xfrm>
              <a:off x="1293592" y="-1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3183" name="Square"/>
            <p:cNvSpPr/>
            <p:nvPr/>
          </p:nvSpPr>
          <p:spPr>
            <a:xfrm>
              <a:off x="1655121" y="118070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84" name="Square"/>
            <p:cNvSpPr/>
            <p:nvPr/>
          </p:nvSpPr>
          <p:spPr>
            <a:xfrm>
              <a:off x="1820221" y="118070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85" name="func(    ,    )"/>
            <p:cNvSpPr txBox="1"/>
            <p:nvPr/>
          </p:nvSpPr>
          <p:spPr>
            <a:xfrm>
              <a:off x="1460291" y="212411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3186" name="Square"/>
            <p:cNvSpPr/>
            <p:nvPr/>
          </p:nvSpPr>
          <p:spPr>
            <a:xfrm>
              <a:off x="1821821" y="331644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87" name="c"/>
            <p:cNvSpPr txBox="1"/>
            <p:nvPr/>
          </p:nvSpPr>
          <p:spPr>
            <a:xfrm>
              <a:off x="1956365" y="196375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188" name="Square"/>
            <p:cNvSpPr/>
            <p:nvPr/>
          </p:nvSpPr>
          <p:spPr>
            <a:xfrm>
              <a:off x="1986921" y="330482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89" name="func(    ,    )"/>
            <p:cNvSpPr txBox="1"/>
            <p:nvPr/>
          </p:nvSpPr>
          <p:spPr>
            <a:xfrm>
              <a:off x="1626991" y="424822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3190" name="Square"/>
            <p:cNvSpPr/>
            <p:nvPr/>
          </p:nvSpPr>
          <p:spPr>
            <a:xfrm>
              <a:off x="1988520" y="545219"/>
              <a:ext cx="76201" cy="76201"/>
            </a:xfrm>
            <a:prstGeom prst="rect">
              <a:avLst/>
            </a:prstGeom>
            <a:solidFill>
              <a:schemeClr val="accent2">
                <a:hueOff val="2026753"/>
                <a:satOff val="-20210"/>
                <a:lumOff val="-2905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91" name="d"/>
            <p:cNvSpPr txBox="1"/>
            <p:nvPr/>
          </p:nvSpPr>
          <p:spPr>
            <a:xfrm>
              <a:off x="2123064" y="408786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192" name="Square"/>
            <p:cNvSpPr/>
            <p:nvPr/>
          </p:nvSpPr>
          <p:spPr>
            <a:xfrm>
              <a:off x="2153620" y="542893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93" name="Square"/>
            <p:cNvSpPr/>
            <p:nvPr/>
          </p:nvSpPr>
          <p:spPr>
            <a:xfrm>
              <a:off x="2166320" y="758793"/>
              <a:ext cx="76201" cy="76201"/>
            </a:xfrm>
            <a:prstGeom prst="rect">
              <a:avLst/>
            </a:prstGeom>
            <a:solidFill>
              <a:srgbClr val="0041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3203" name="Group"/>
            <p:cNvGrpSpPr/>
            <p:nvPr/>
          </p:nvGrpSpPr>
          <p:grpSpPr>
            <a:xfrm>
              <a:off x="447554" y="36946"/>
              <a:ext cx="715923" cy="243645"/>
              <a:chOff x="0" y="0"/>
              <a:chExt cx="715921" cy="243644"/>
            </a:xfrm>
          </p:grpSpPr>
          <p:sp>
            <p:nvSpPr>
              <p:cNvPr id="3194" name="Square"/>
              <p:cNvSpPr/>
              <p:nvPr/>
            </p:nvSpPr>
            <p:spPr>
              <a:xfrm>
                <a:off x="614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95" name="Square"/>
              <p:cNvSpPr/>
              <p:nvPr/>
            </p:nvSpPr>
            <p:spPr>
              <a:xfrm>
                <a:off x="2265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96" name="Square"/>
              <p:cNvSpPr/>
              <p:nvPr/>
            </p:nvSpPr>
            <p:spPr>
              <a:xfrm>
                <a:off x="3932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97" name="Square"/>
              <p:cNvSpPr/>
              <p:nvPr/>
            </p:nvSpPr>
            <p:spPr>
              <a:xfrm>
                <a:off x="559966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98" name="a"/>
              <p:cNvSpPr txBox="1"/>
              <p:nvPr/>
            </p:nvSpPr>
            <p:spPr>
              <a:xfrm>
                <a:off x="309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3199" name="b"/>
              <p:cNvSpPr txBox="1"/>
              <p:nvPr/>
            </p:nvSpPr>
            <p:spPr>
              <a:xfrm>
                <a:off x="1960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200" name="c"/>
              <p:cNvSpPr txBox="1"/>
              <p:nvPr/>
            </p:nvSpPr>
            <p:spPr>
              <a:xfrm>
                <a:off x="3627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3201" name="d"/>
              <p:cNvSpPr txBox="1"/>
              <p:nvPr/>
            </p:nvSpPr>
            <p:spPr>
              <a:xfrm>
                <a:off x="529410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3202" name="Rounded Rectangle"/>
              <p:cNvSpPr/>
              <p:nvPr/>
            </p:nvSpPr>
            <p:spPr>
              <a:xfrm>
                <a:off x="0" y="4328"/>
                <a:ext cx="715922" cy="239317"/>
              </a:xfrm>
              <a:prstGeom prst="roundRect">
                <a:avLst>
                  <a:gd name="adj" fmla="val 29349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3204" name="func +"/>
            <p:cNvSpPr txBox="1"/>
            <p:nvPr/>
          </p:nvSpPr>
          <p:spPr>
            <a:xfrm>
              <a:off x="0" y="12699"/>
              <a:ext cx="476120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 +</a:t>
              </a:r>
            </a:p>
          </p:txBody>
        </p:sp>
        <p:sp>
          <p:nvSpPr>
            <p:cNvPr id="3205" name="Line"/>
            <p:cNvSpPr/>
            <p:nvPr/>
          </p:nvSpPr>
          <p:spPr>
            <a:xfrm>
              <a:off x="2297108" y="796893"/>
              <a:ext cx="888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206" name="Square"/>
            <p:cNvSpPr/>
            <p:nvPr/>
          </p:nvSpPr>
          <p:spPr>
            <a:xfrm>
              <a:off x="2465486" y="758793"/>
              <a:ext cx="76201" cy="76201"/>
            </a:xfrm>
            <a:prstGeom prst="rect">
              <a:avLst/>
            </a:prstGeom>
            <a:solidFill>
              <a:srgbClr val="0041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07" name="Line"/>
            <p:cNvSpPr/>
            <p:nvPr/>
          </p:nvSpPr>
          <p:spPr>
            <a:xfrm>
              <a:off x="1351446" y="228817"/>
              <a:ext cx="5425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08" name="Line"/>
            <p:cNvSpPr/>
            <p:nvPr/>
          </p:nvSpPr>
          <p:spPr>
            <a:xfrm>
              <a:off x="1516546" y="444717"/>
              <a:ext cx="5425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09" name="Line"/>
            <p:cNvSpPr/>
            <p:nvPr/>
          </p:nvSpPr>
          <p:spPr>
            <a:xfrm>
              <a:off x="1694346" y="660617"/>
              <a:ext cx="5298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10" name="Line"/>
            <p:cNvSpPr/>
            <p:nvPr/>
          </p:nvSpPr>
          <p:spPr>
            <a:xfrm>
              <a:off x="1776203" y="2270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211" name="Line"/>
            <p:cNvSpPr/>
            <p:nvPr/>
          </p:nvSpPr>
          <p:spPr>
            <a:xfrm>
              <a:off x="1941303" y="4429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212" name="Line"/>
            <p:cNvSpPr/>
            <p:nvPr/>
          </p:nvSpPr>
          <p:spPr>
            <a:xfrm>
              <a:off x="2106403" y="6588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213" name="Line"/>
            <p:cNvSpPr/>
            <p:nvPr/>
          </p:nvSpPr>
          <p:spPr>
            <a:xfrm>
              <a:off x="2297108" y="583950"/>
              <a:ext cx="888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214" name="Square"/>
            <p:cNvSpPr/>
            <p:nvPr/>
          </p:nvSpPr>
          <p:spPr>
            <a:xfrm>
              <a:off x="2465486" y="545850"/>
              <a:ext cx="76201" cy="76201"/>
            </a:xfrm>
            <a:prstGeom prst="rect">
              <a:avLst/>
            </a:prstGeom>
            <a:solidFill>
              <a:schemeClr val="accent2">
                <a:hueOff val="2026753"/>
                <a:satOff val="-20210"/>
                <a:lumOff val="-2905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15" name="Line"/>
            <p:cNvSpPr/>
            <p:nvPr/>
          </p:nvSpPr>
          <p:spPr>
            <a:xfrm>
              <a:off x="2144708" y="369744"/>
              <a:ext cx="2412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216" name="Square"/>
            <p:cNvSpPr/>
            <p:nvPr/>
          </p:nvSpPr>
          <p:spPr>
            <a:xfrm>
              <a:off x="2465486" y="331644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17" name="Line"/>
            <p:cNvSpPr/>
            <p:nvPr/>
          </p:nvSpPr>
          <p:spPr>
            <a:xfrm>
              <a:off x="1979608" y="143470"/>
              <a:ext cx="4063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218" name="Square"/>
            <p:cNvSpPr/>
            <p:nvPr/>
          </p:nvSpPr>
          <p:spPr>
            <a:xfrm>
              <a:off x="2465486" y="105370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19" name="Rounded Rectangle"/>
            <p:cNvSpPr/>
            <p:nvPr/>
          </p:nvSpPr>
          <p:spPr>
            <a:xfrm>
              <a:off x="2408597" y="53975"/>
              <a:ext cx="189979" cy="838141"/>
            </a:xfrm>
            <a:prstGeom prst="roundRect">
              <a:avLst>
                <a:gd name="adj" fmla="val 36971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3239" name="Group"/>
          <p:cNvGrpSpPr/>
          <p:nvPr/>
        </p:nvGrpSpPr>
        <p:grpSpPr>
          <a:xfrm>
            <a:off x="253398" y="2180898"/>
            <a:ext cx="3100216" cy="1022889"/>
            <a:chOff x="0" y="0"/>
            <a:chExt cx="3100214" cy="1022888"/>
          </a:xfrm>
        </p:grpSpPr>
        <p:grpSp>
          <p:nvGrpSpPr>
            <p:cNvPr id="3225" name="Group"/>
            <p:cNvGrpSpPr/>
            <p:nvPr/>
          </p:nvGrpSpPr>
          <p:grpSpPr>
            <a:xfrm>
              <a:off x="1456722" y="0"/>
              <a:ext cx="988253" cy="1022889"/>
              <a:chOff x="-25400" y="0"/>
              <a:chExt cx="988251" cy="1022888"/>
            </a:xfrm>
          </p:grpSpPr>
          <p:sp>
            <p:nvSpPr>
              <p:cNvPr id="3221" name="fun(     ,…)…"/>
              <p:cNvSpPr txBox="1"/>
              <p:nvPr/>
            </p:nvSpPr>
            <p:spPr>
              <a:xfrm>
                <a:off x="-25400" y="0"/>
                <a:ext cx="988252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</p:txBody>
          </p:sp>
          <p:graphicFrame>
            <p:nvGraphicFramePr>
              <p:cNvPr id="3222" name="Table"/>
              <p:cNvGraphicFramePr/>
              <p:nvPr/>
            </p:nvGraphicFramePr>
            <p:xfrm>
              <a:off x="2732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3223" name="Table"/>
              <p:cNvGraphicFramePr/>
              <p:nvPr/>
            </p:nvGraphicFramePr>
            <p:xfrm>
              <a:off x="2732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3224" name="Table"/>
              <p:cNvGraphicFramePr/>
              <p:nvPr/>
            </p:nvGraphicFramePr>
            <p:xfrm>
              <a:off x="2732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3226" name="map(      , fun, …)"/>
            <p:cNvSpPr txBox="1"/>
            <p:nvPr/>
          </p:nvSpPr>
          <p:spPr>
            <a:xfrm>
              <a:off x="0" y="177917"/>
              <a:ext cx="1176815" cy="3092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marL="114300" indent="-114300">
                <a:lnSpc>
                  <a:spcPct val="90000"/>
                </a:lnSpc>
                <a:spcBef>
                  <a:spcPts val="0"/>
                </a:spcBef>
                <a:defRPr b="0" sz="1100">
                  <a:solidFill>
                    <a:srgbClr val="424242"/>
                  </a:solidFill>
                </a:defRPr>
              </a:pPr>
              <a:r>
                <a:rPr>
                  <a:solidFill>
                    <a:srgbClr val="000000"/>
                  </a:solidFill>
                </a:rPr>
                <a:t>map</a:t>
              </a:r>
              <a:r>
                <a:t>(      , fun, …)</a:t>
              </a:r>
            </a:p>
          </p:txBody>
        </p:sp>
        <p:grpSp>
          <p:nvGrpSpPr>
            <p:cNvPr id="3231" name="Group"/>
            <p:cNvGrpSpPr/>
            <p:nvPr/>
          </p:nvGrpSpPr>
          <p:grpSpPr>
            <a:xfrm>
              <a:off x="2429956" y="101649"/>
              <a:ext cx="670259" cy="911108"/>
              <a:chOff x="6080" y="0"/>
              <a:chExt cx="670257" cy="911106"/>
            </a:xfrm>
          </p:grpSpPr>
          <p:sp>
            <p:nvSpPr>
              <p:cNvPr id="3227" name="Rounded Rectangle"/>
              <p:cNvSpPr/>
              <p:nvPr/>
            </p:nvSpPr>
            <p:spPr>
              <a:xfrm>
                <a:off x="6080" y="0"/>
                <a:ext cx="152940" cy="461801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228" name="Table"/>
              <p:cNvGraphicFramePr/>
              <p:nvPr/>
            </p:nvGraphicFramePr>
            <p:xfrm>
              <a:off x="25400" y="459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3229" name="Table"/>
              <p:cNvGraphicFramePr/>
              <p:nvPr/>
            </p:nvGraphicFramePr>
            <p:xfrm>
              <a:off x="25400" y="1737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3230" name="Table"/>
              <p:cNvGraphicFramePr/>
              <p:nvPr/>
            </p:nvGraphicFramePr>
            <p:xfrm>
              <a:off x="25400" y="3015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3236" name="Group"/>
            <p:cNvGrpSpPr/>
            <p:nvPr/>
          </p:nvGrpSpPr>
          <p:grpSpPr>
            <a:xfrm>
              <a:off x="372556" y="101649"/>
              <a:ext cx="670259" cy="911108"/>
              <a:chOff x="6080" y="0"/>
              <a:chExt cx="670257" cy="911106"/>
            </a:xfrm>
          </p:grpSpPr>
          <p:sp>
            <p:nvSpPr>
              <p:cNvPr id="3232" name="Rounded Rectangle"/>
              <p:cNvSpPr/>
              <p:nvPr/>
            </p:nvSpPr>
            <p:spPr>
              <a:xfrm>
                <a:off x="6080" y="0"/>
                <a:ext cx="152940" cy="461801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233" name="Table"/>
              <p:cNvGraphicFramePr/>
              <p:nvPr/>
            </p:nvGraphicFramePr>
            <p:xfrm>
              <a:off x="25400" y="459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3234" name="Table"/>
              <p:cNvGraphicFramePr/>
              <p:nvPr/>
            </p:nvGraphicFramePr>
            <p:xfrm>
              <a:off x="25400" y="1737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3235" name="Table"/>
              <p:cNvGraphicFramePr/>
              <p:nvPr/>
            </p:nvGraphicFramePr>
            <p:xfrm>
              <a:off x="25400" y="3015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3237" name="Line"/>
            <p:cNvSpPr/>
            <p:nvPr/>
          </p:nvSpPr>
          <p:spPr>
            <a:xfrm>
              <a:off x="1067045" y="342681"/>
              <a:ext cx="395789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238" name="Line"/>
            <p:cNvSpPr/>
            <p:nvPr/>
          </p:nvSpPr>
          <p:spPr>
            <a:xfrm>
              <a:off x="2098991" y="344024"/>
              <a:ext cx="2920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3267" name="Group"/>
          <p:cNvGrpSpPr/>
          <p:nvPr/>
        </p:nvGrpSpPr>
        <p:grpSpPr>
          <a:xfrm>
            <a:off x="252303" y="2999013"/>
            <a:ext cx="3101311" cy="1022890"/>
            <a:chOff x="0" y="0"/>
            <a:chExt cx="3101309" cy="1022888"/>
          </a:xfrm>
        </p:grpSpPr>
        <p:grpSp>
          <p:nvGrpSpPr>
            <p:cNvPr id="3247" name="Group"/>
            <p:cNvGrpSpPr/>
            <p:nvPr/>
          </p:nvGrpSpPr>
          <p:grpSpPr>
            <a:xfrm>
              <a:off x="1457817" y="0"/>
              <a:ext cx="1101980" cy="1022889"/>
              <a:chOff x="-25400" y="0"/>
              <a:chExt cx="1101979" cy="1022888"/>
            </a:xfrm>
          </p:grpSpPr>
          <p:sp>
            <p:nvSpPr>
              <p:cNvPr id="3240" name="fun(     ,      ,…)…"/>
              <p:cNvSpPr txBox="1"/>
              <p:nvPr/>
            </p:nvSpPr>
            <p:spPr>
              <a:xfrm>
                <a:off x="-25400" y="0"/>
                <a:ext cx="988252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      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      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      ,…</a:t>
                </a:r>
                <a:r>
                  <a:t>)</a:t>
                </a:r>
              </a:p>
            </p:txBody>
          </p:sp>
          <p:graphicFrame>
            <p:nvGraphicFramePr>
              <p:cNvPr id="3241" name="Table"/>
              <p:cNvGraphicFramePr/>
              <p:nvPr/>
            </p:nvGraphicFramePr>
            <p:xfrm>
              <a:off x="2732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3242" name="Table"/>
              <p:cNvGraphicFramePr/>
              <p:nvPr/>
            </p:nvGraphicFramePr>
            <p:xfrm>
              <a:off x="2732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3243" name="Table"/>
              <p:cNvGraphicFramePr/>
              <p:nvPr/>
            </p:nvGraphicFramePr>
            <p:xfrm>
              <a:off x="2732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3244" name="Table"/>
              <p:cNvGraphicFramePr/>
              <p:nvPr/>
            </p:nvGraphicFramePr>
            <p:xfrm>
              <a:off x="4256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3245" name="Table"/>
              <p:cNvGraphicFramePr/>
              <p:nvPr/>
            </p:nvGraphicFramePr>
            <p:xfrm>
              <a:off x="4256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3246" name="Table"/>
              <p:cNvGraphicFramePr/>
              <p:nvPr/>
            </p:nvGraphicFramePr>
            <p:xfrm>
              <a:off x="4256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3252" name="Group"/>
            <p:cNvGrpSpPr/>
            <p:nvPr/>
          </p:nvGrpSpPr>
          <p:grpSpPr>
            <a:xfrm>
              <a:off x="2431051" y="101997"/>
              <a:ext cx="670259" cy="911107"/>
              <a:chOff x="6080" y="0"/>
              <a:chExt cx="670257" cy="911106"/>
            </a:xfrm>
          </p:grpSpPr>
          <p:sp>
            <p:nvSpPr>
              <p:cNvPr id="3248" name="Rounded Rectangle"/>
              <p:cNvSpPr/>
              <p:nvPr/>
            </p:nvSpPr>
            <p:spPr>
              <a:xfrm>
                <a:off x="6080" y="0"/>
                <a:ext cx="152940" cy="461801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249" name="Table"/>
              <p:cNvGraphicFramePr/>
              <p:nvPr/>
            </p:nvGraphicFramePr>
            <p:xfrm>
              <a:off x="25400" y="459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3250" name="Table"/>
              <p:cNvGraphicFramePr/>
              <p:nvPr/>
            </p:nvGraphicFramePr>
            <p:xfrm>
              <a:off x="25400" y="1737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3251" name="Table"/>
              <p:cNvGraphicFramePr/>
              <p:nvPr/>
            </p:nvGraphicFramePr>
            <p:xfrm>
              <a:off x="25400" y="3015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3264" name="Group"/>
            <p:cNvGrpSpPr/>
            <p:nvPr/>
          </p:nvGrpSpPr>
          <p:grpSpPr>
            <a:xfrm>
              <a:off x="0" y="99382"/>
              <a:ext cx="1342708" cy="913722"/>
              <a:chOff x="0" y="0"/>
              <a:chExt cx="1342707" cy="913720"/>
            </a:xfrm>
          </p:grpSpPr>
          <p:sp>
            <p:nvSpPr>
              <p:cNvPr id="3253" name="map2(      ,      ,fun,…)"/>
              <p:cNvSpPr txBox="1"/>
              <p:nvPr/>
            </p:nvSpPr>
            <p:spPr>
              <a:xfrm>
                <a:off x="0" y="78881"/>
                <a:ext cx="1342708" cy="3092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90000"/>
                  </a:lnSpc>
                  <a:spcBef>
                    <a:spcPts val="0"/>
                  </a:spcBef>
                  <a:defRPr b="0" sz="1100">
                    <a:solidFill>
                      <a:srgbClr val="424242"/>
                    </a:solidFill>
                  </a:defRPr>
                </a:pPr>
                <a:r>
                  <a:rPr>
                    <a:solidFill>
                      <a:srgbClr val="000000"/>
                    </a:solidFill>
                  </a:rPr>
                  <a:t>map2</a:t>
                </a:r>
                <a:r>
                  <a:t>(      ,      ,fun,…)</a:t>
                </a:r>
              </a:p>
            </p:txBody>
          </p:sp>
          <p:grpSp>
            <p:nvGrpSpPr>
              <p:cNvPr id="3258" name="Group"/>
              <p:cNvGrpSpPr/>
              <p:nvPr/>
            </p:nvGrpSpPr>
            <p:grpSpPr>
              <a:xfrm>
                <a:off x="440326" y="0"/>
                <a:ext cx="670259" cy="911107"/>
                <a:chOff x="6080" y="0"/>
                <a:chExt cx="670257" cy="911106"/>
              </a:xfrm>
            </p:grpSpPr>
            <p:sp>
              <p:nvSpPr>
                <p:cNvPr id="3254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3255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3256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3257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3263" name="Group"/>
              <p:cNvGrpSpPr/>
              <p:nvPr/>
            </p:nvGrpSpPr>
            <p:grpSpPr>
              <a:xfrm>
                <a:off x="642431" y="2614"/>
                <a:ext cx="670259" cy="911107"/>
                <a:chOff x="6080" y="0"/>
                <a:chExt cx="670257" cy="911106"/>
              </a:xfrm>
            </p:grpSpPr>
            <p:sp>
              <p:nvSpPr>
                <p:cNvPr id="3259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3260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3261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3262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  <p:sp>
          <p:nvSpPr>
            <p:cNvPr id="3265" name="Line"/>
            <p:cNvSpPr/>
            <p:nvPr/>
          </p:nvSpPr>
          <p:spPr>
            <a:xfrm>
              <a:off x="1273523" y="334726"/>
              <a:ext cx="1904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266" name="Line"/>
            <p:cNvSpPr/>
            <p:nvPr/>
          </p:nvSpPr>
          <p:spPr>
            <a:xfrm>
              <a:off x="2239786" y="334726"/>
              <a:ext cx="1523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3304" name="Group"/>
          <p:cNvGrpSpPr/>
          <p:nvPr/>
        </p:nvGrpSpPr>
        <p:grpSpPr>
          <a:xfrm>
            <a:off x="253398" y="3824273"/>
            <a:ext cx="3100216" cy="1022889"/>
            <a:chOff x="0" y="0"/>
            <a:chExt cx="3100214" cy="1022888"/>
          </a:xfrm>
        </p:grpSpPr>
        <p:grpSp>
          <p:nvGrpSpPr>
            <p:cNvPr id="3278" name="Group"/>
            <p:cNvGrpSpPr/>
            <p:nvPr/>
          </p:nvGrpSpPr>
          <p:grpSpPr>
            <a:xfrm>
              <a:off x="1456722" y="0"/>
              <a:ext cx="1216281" cy="1022889"/>
              <a:chOff x="-25400" y="0"/>
              <a:chExt cx="1216279" cy="1022888"/>
            </a:xfrm>
          </p:grpSpPr>
          <p:graphicFrame>
            <p:nvGraphicFramePr>
              <p:cNvPr id="3268" name="Table"/>
              <p:cNvGraphicFramePr/>
              <p:nvPr/>
            </p:nvGraphicFramePr>
            <p:xfrm>
              <a:off x="2605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3269" name="Table"/>
              <p:cNvGraphicFramePr/>
              <p:nvPr/>
            </p:nvGraphicFramePr>
            <p:xfrm>
              <a:off x="2605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3270" name="Table"/>
              <p:cNvGraphicFramePr/>
              <p:nvPr/>
            </p:nvGraphicFramePr>
            <p:xfrm>
              <a:off x="2605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3271" name="Table"/>
              <p:cNvGraphicFramePr/>
              <p:nvPr/>
            </p:nvGraphicFramePr>
            <p:xfrm>
              <a:off x="4002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3272" name="Table"/>
              <p:cNvGraphicFramePr/>
              <p:nvPr/>
            </p:nvGraphicFramePr>
            <p:xfrm>
              <a:off x="4002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3273" name="Table"/>
              <p:cNvGraphicFramePr/>
              <p:nvPr/>
            </p:nvGraphicFramePr>
            <p:xfrm>
              <a:off x="4002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3274" name="Table"/>
              <p:cNvGraphicFramePr/>
              <p:nvPr/>
            </p:nvGraphicFramePr>
            <p:xfrm>
              <a:off x="5399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3275" name="Table"/>
              <p:cNvGraphicFramePr/>
              <p:nvPr/>
            </p:nvGraphicFramePr>
            <p:xfrm>
              <a:off x="5399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3276" name="Table"/>
              <p:cNvGraphicFramePr/>
              <p:nvPr/>
            </p:nvGraphicFramePr>
            <p:xfrm>
              <a:off x="5399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277" name="fun(    ,     ,     ,…)…"/>
              <p:cNvSpPr txBox="1"/>
              <p:nvPr/>
            </p:nvSpPr>
            <p:spPr>
              <a:xfrm>
                <a:off x="-25400" y="0"/>
                <a:ext cx="988252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</a:t>
                </a:r>
                <a:r>
                  <a:rPr sz="900"/>
                  <a:t>,     ,     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</a:t>
                </a:r>
                <a:r>
                  <a:rPr sz="900"/>
                  <a:t>,     ,     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</a:t>
                </a:r>
                <a:r>
                  <a:rPr sz="900"/>
                  <a:t>,     ,     ,…</a:t>
                </a:r>
                <a:r>
                  <a:t>)</a:t>
                </a:r>
              </a:p>
            </p:txBody>
          </p:sp>
        </p:grpSp>
        <p:sp>
          <p:nvSpPr>
            <p:cNvPr id="3279" name="pmap(                        ,fun,…)"/>
            <p:cNvSpPr txBox="1"/>
            <p:nvPr/>
          </p:nvSpPr>
          <p:spPr>
            <a:xfrm>
              <a:off x="0" y="175348"/>
              <a:ext cx="1803530" cy="3092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marL="114300" indent="-114300">
                <a:lnSpc>
                  <a:spcPct val="90000"/>
                </a:lnSpc>
                <a:spcBef>
                  <a:spcPts val="0"/>
                </a:spcBef>
                <a:defRPr b="0" sz="1100">
                  <a:solidFill>
                    <a:srgbClr val="424242"/>
                  </a:solidFill>
                </a:defRPr>
              </a:pPr>
              <a:r>
                <a:rPr>
                  <a:solidFill>
                    <a:srgbClr val="000000"/>
                  </a:solidFill>
                </a:rPr>
                <a:t>pmap</a:t>
              </a:r>
              <a:r>
                <a:rPr sz="1000"/>
                <a:t>(                        ,fun,</a:t>
              </a:r>
              <a:r>
                <a:rPr sz="900"/>
                <a:t>…</a:t>
              </a:r>
              <a:r>
                <a:rPr sz="1000"/>
                <a:t>)</a:t>
              </a:r>
            </a:p>
          </p:txBody>
        </p:sp>
        <p:grpSp>
          <p:nvGrpSpPr>
            <p:cNvPr id="3296" name="Group"/>
            <p:cNvGrpSpPr/>
            <p:nvPr/>
          </p:nvGrpSpPr>
          <p:grpSpPr>
            <a:xfrm>
              <a:off x="434307" y="59952"/>
              <a:ext cx="1084758" cy="950237"/>
              <a:chOff x="0" y="0"/>
              <a:chExt cx="1084756" cy="950236"/>
            </a:xfrm>
          </p:grpSpPr>
          <p:grpSp>
            <p:nvGrpSpPr>
              <p:cNvPr id="3284" name="Group"/>
              <p:cNvGrpSpPr/>
              <p:nvPr/>
            </p:nvGrpSpPr>
            <p:grpSpPr>
              <a:xfrm>
                <a:off x="39848" y="39129"/>
                <a:ext cx="670259" cy="911108"/>
                <a:chOff x="6080" y="0"/>
                <a:chExt cx="670257" cy="911106"/>
              </a:xfrm>
            </p:grpSpPr>
            <p:sp>
              <p:nvSpPr>
                <p:cNvPr id="3280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3281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3282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3283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sp>
            <p:nvSpPr>
              <p:cNvPr id="3285" name="Rounded Rectangle"/>
              <p:cNvSpPr/>
              <p:nvPr/>
            </p:nvSpPr>
            <p:spPr>
              <a:xfrm>
                <a:off x="0" y="0"/>
                <a:ext cx="605538" cy="539031"/>
              </a:xfrm>
              <a:prstGeom prst="roundRect">
                <a:avLst>
                  <a:gd name="adj" fmla="val 1303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3290" name="Group"/>
              <p:cNvGrpSpPr/>
              <p:nvPr/>
            </p:nvGrpSpPr>
            <p:grpSpPr>
              <a:xfrm>
                <a:off x="227173" y="39129"/>
                <a:ext cx="670259" cy="911108"/>
                <a:chOff x="6080" y="0"/>
                <a:chExt cx="670257" cy="911106"/>
              </a:xfrm>
            </p:grpSpPr>
            <p:sp>
              <p:nvSpPr>
                <p:cNvPr id="3286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3287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3288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3289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3295" name="Group"/>
              <p:cNvGrpSpPr/>
              <p:nvPr/>
            </p:nvGrpSpPr>
            <p:grpSpPr>
              <a:xfrm>
                <a:off x="414498" y="39129"/>
                <a:ext cx="670259" cy="911108"/>
                <a:chOff x="6080" y="0"/>
                <a:chExt cx="670257" cy="911106"/>
              </a:xfrm>
            </p:grpSpPr>
            <p:sp>
              <p:nvSpPr>
                <p:cNvPr id="3291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3292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3293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3294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  <p:grpSp>
          <p:nvGrpSpPr>
            <p:cNvPr id="3301" name="Group"/>
            <p:cNvGrpSpPr/>
            <p:nvPr/>
          </p:nvGrpSpPr>
          <p:grpSpPr>
            <a:xfrm>
              <a:off x="2429956" y="99081"/>
              <a:ext cx="670259" cy="911108"/>
              <a:chOff x="6080" y="0"/>
              <a:chExt cx="670257" cy="911106"/>
            </a:xfrm>
          </p:grpSpPr>
          <p:sp>
            <p:nvSpPr>
              <p:cNvPr id="3297" name="Rounded Rectangle"/>
              <p:cNvSpPr/>
              <p:nvPr/>
            </p:nvSpPr>
            <p:spPr>
              <a:xfrm>
                <a:off x="6080" y="0"/>
                <a:ext cx="152940" cy="461801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298" name="Table"/>
              <p:cNvGraphicFramePr/>
              <p:nvPr/>
            </p:nvGraphicFramePr>
            <p:xfrm>
              <a:off x="25400" y="459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3299" name="Table"/>
              <p:cNvGraphicFramePr/>
              <p:nvPr/>
            </p:nvGraphicFramePr>
            <p:xfrm>
              <a:off x="25400" y="1737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3300" name="Table"/>
              <p:cNvGraphicFramePr/>
              <p:nvPr/>
            </p:nvGraphicFramePr>
            <p:xfrm>
              <a:off x="25400" y="3015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3302" name="Line"/>
            <p:cNvSpPr/>
            <p:nvPr/>
          </p:nvSpPr>
          <p:spPr>
            <a:xfrm>
              <a:off x="2289491" y="340448"/>
              <a:ext cx="1015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303" name="Line"/>
            <p:cNvSpPr/>
            <p:nvPr/>
          </p:nvSpPr>
          <p:spPr>
            <a:xfrm>
              <a:off x="1416366" y="342167"/>
              <a:ext cx="888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3316" name="Group"/>
          <p:cNvGrpSpPr/>
          <p:nvPr/>
        </p:nvGrpSpPr>
        <p:grpSpPr>
          <a:xfrm>
            <a:off x="1882586" y="4750158"/>
            <a:ext cx="942763" cy="1024011"/>
            <a:chOff x="0" y="0"/>
            <a:chExt cx="942762" cy="1024009"/>
          </a:xfrm>
        </p:grpSpPr>
        <p:graphicFrame>
          <p:nvGraphicFramePr>
            <p:cNvPr id="3305" name="Table"/>
            <p:cNvGraphicFramePr/>
            <p:nvPr/>
          </p:nvGraphicFramePr>
          <p:xfrm>
            <a:off x="28090" y="158896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32705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</a:p>
                    </a:txBody>
                    <a:tcPr marL="0" marR="0" marT="0" marB="0" anchor="t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306" name="Table"/>
            <p:cNvGraphicFramePr/>
            <p:nvPr/>
          </p:nvGraphicFramePr>
          <p:xfrm>
            <a:off x="28090" y="286653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307" name="Table"/>
            <p:cNvGraphicFramePr/>
            <p:nvPr/>
          </p:nvGraphicFramePr>
          <p:xfrm>
            <a:off x="28090" y="414409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2026753"/>
                          <a:satOff val="-20210"/>
                          <a:lumOff val="-2905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308" name="fun"/>
            <p:cNvSpPr txBox="1"/>
            <p:nvPr/>
          </p:nvSpPr>
          <p:spPr>
            <a:xfrm>
              <a:off x="0" y="75664"/>
              <a:ext cx="297482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sp>
          <p:nvSpPr>
            <p:cNvPr id="3309" name="fun"/>
            <p:cNvSpPr txBox="1"/>
            <p:nvPr/>
          </p:nvSpPr>
          <p:spPr>
            <a:xfrm>
              <a:off x="0" y="335458"/>
              <a:ext cx="297482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sp>
          <p:nvSpPr>
            <p:cNvPr id="3310" name="fun"/>
            <p:cNvSpPr txBox="1"/>
            <p:nvPr/>
          </p:nvSpPr>
          <p:spPr>
            <a:xfrm>
              <a:off x="0" y="202664"/>
              <a:ext cx="297482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grpSp>
          <p:nvGrpSpPr>
            <p:cNvPr id="3315" name="Group"/>
            <p:cNvGrpSpPr/>
            <p:nvPr/>
          </p:nvGrpSpPr>
          <p:grpSpPr>
            <a:xfrm>
              <a:off x="196382" y="0"/>
              <a:ext cx="746381" cy="1022889"/>
              <a:chOff x="-25400" y="0"/>
              <a:chExt cx="746379" cy="1022888"/>
            </a:xfrm>
          </p:grpSpPr>
          <p:graphicFrame>
            <p:nvGraphicFramePr>
              <p:cNvPr id="3311" name="Table"/>
              <p:cNvGraphicFramePr/>
              <p:nvPr/>
            </p:nvGraphicFramePr>
            <p:xfrm>
              <a:off x="700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3312" name="Table"/>
              <p:cNvGraphicFramePr/>
              <p:nvPr/>
            </p:nvGraphicFramePr>
            <p:xfrm>
              <a:off x="700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3313" name="Table"/>
              <p:cNvGraphicFramePr/>
              <p:nvPr/>
            </p:nvGraphicFramePr>
            <p:xfrm>
              <a:off x="700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314" name="(     ,…)…"/>
              <p:cNvSpPr txBox="1"/>
              <p:nvPr/>
            </p:nvSpPr>
            <p:spPr>
              <a:xfrm>
                <a:off x="-25400" y="0"/>
                <a:ext cx="498520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</p:txBody>
          </p:sp>
        </p:grpSp>
      </p:grpSp>
      <p:grpSp>
        <p:nvGrpSpPr>
          <p:cNvPr id="3321" name="Group"/>
          <p:cNvGrpSpPr/>
          <p:nvPr/>
        </p:nvGrpSpPr>
        <p:grpSpPr>
          <a:xfrm>
            <a:off x="2683902" y="4852154"/>
            <a:ext cx="670259" cy="911108"/>
            <a:chOff x="6080" y="0"/>
            <a:chExt cx="670257" cy="911106"/>
          </a:xfrm>
        </p:grpSpPr>
        <p:sp>
          <p:nvSpPr>
            <p:cNvPr id="3317" name="Rounded Rectangle"/>
            <p:cNvSpPr/>
            <p:nvPr/>
          </p:nvSpPr>
          <p:spPr>
            <a:xfrm>
              <a:off x="6080" y="0"/>
              <a:ext cx="152940" cy="461801"/>
            </a:xfrm>
            <a:prstGeom prst="roundRect">
              <a:avLst>
                <a:gd name="adj" fmla="val 4592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3318" name="Table"/>
            <p:cNvGraphicFramePr/>
            <p:nvPr/>
          </p:nvGraphicFramePr>
          <p:xfrm>
            <a:off x="25400" y="45993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319" name="Table"/>
            <p:cNvGraphicFramePr/>
            <p:nvPr/>
          </p:nvGraphicFramePr>
          <p:xfrm>
            <a:off x="25400" y="173750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320" name="Table"/>
            <p:cNvGraphicFramePr/>
            <p:nvPr/>
          </p:nvGraphicFramePr>
          <p:xfrm>
            <a:off x="25400" y="301506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</a:tr>
              </a:tbl>
            </a:graphicData>
          </a:graphic>
        </p:graphicFrame>
      </p:grpSp>
      <p:sp>
        <p:nvSpPr>
          <p:cNvPr id="3322" name="invoke_map(              ,        ,…)"/>
          <p:cNvSpPr txBox="1"/>
          <p:nvPr/>
        </p:nvSpPr>
        <p:spPr>
          <a:xfrm>
            <a:off x="252851" y="4928422"/>
            <a:ext cx="1704996" cy="309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100">
                <a:solidFill>
                  <a:srgbClr val="424242"/>
                </a:solidFill>
              </a:defRPr>
            </a:pPr>
            <a:r>
              <a:rPr sz="1000">
                <a:solidFill>
                  <a:srgbClr val="000000"/>
                </a:solidFill>
              </a:rPr>
              <a:t>invoke_map</a:t>
            </a:r>
            <a:r>
              <a:t>(</a:t>
            </a:r>
            <a:r>
              <a:rPr sz="900"/>
              <a:t>              ,        ,…</a:t>
            </a:r>
            <a:r>
              <a:t>)</a:t>
            </a:r>
          </a:p>
        </p:txBody>
      </p:sp>
      <p:grpSp>
        <p:nvGrpSpPr>
          <p:cNvPr id="3327" name="Group"/>
          <p:cNvGrpSpPr/>
          <p:nvPr/>
        </p:nvGrpSpPr>
        <p:grpSpPr>
          <a:xfrm>
            <a:off x="1365182" y="4852154"/>
            <a:ext cx="670259" cy="911108"/>
            <a:chOff x="6080" y="0"/>
            <a:chExt cx="670257" cy="911106"/>
          </a:xfrm>
        </p:grpSpPr>
        <p:sp>
          <p:nvSpPr>
            <p:cNvPr id="3323" name="Rounded Rectangle"/>
            <p:cNvSpPr/>
            <p:nvPr/>
          </p:nvSpPr>
          <p:spPr>
            <a:xfrm>
              <a:off x="6080" y="0"/>
              <a:ext cx="152940" cy="461801"/>
            </a:xfrm>
            <a:prstGeom prst="roundRect">
              <a:avLst>
                <a:gd name="adj" fmla="val 4592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3324" name="Table"/>
            <p:cNvGraphicFramePr/>
            <p:nvPr/>
          </p:nvGraphicFramePr>
          <p:xfrm>
            <a:off x="25400" y="45993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325" name="Table"/>
            <p:cNvGraphicFramePr/>
            <p:nvPr/>
          </p:nvGraphicFramePr>
          <p:xfrm>
            <a:off x="25400" y="173750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326" name="Table"/>
            <p:cNvGraphicFramePr/>
            <p:nvPr/>
          </p:nvGraphicFramePr>
          <p:xfrm>
            <a:off x="25400" y="301506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2026753"/>
                          <a:satOff val="-20210"/>
                          <a:lumOff val="-29058"/>
                        </a:schemeClr>
                      </a:solidFill>
                    </a:tcPr>
                  </a:tc>
                </a:tr>
              </a:tbl>
            </a:graphicData>
          </a:graphic>
        </p:graphicFrame>
      </p:grpSp>
      <p:sp>
        <p:nvSpPr>
          <p:cNvPr id="3328" name="Line"/>
          <p:cNvSpPr/>
          <p:nvPr/>
        </p:nvSpPr>
        <p:spPr>
          <a:xfrm>
            <a:off x="1742275" y="5084884"/>
            <a:ext cx="1269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329" name="Line"/>
          <p:cNvSpPr/>
          <p:nvPr/>
        </p:nvSpPr>
        <p:spPr>
          <a:xfrm>
            <a:off x="2492637" y="5084884"/>
            <a:ext cx="1523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3337" name="Group"/>
          <p:cNvGrpSpPr/>
          <p:nvPr/>
        </p:nvGrpSpPr>
        <p:grpSpPr>
          <a:xfrm>
            <a:off x="1010677" y="4812302"/>
            <a:ext cx="682959" cy="948346"/>
            <a:chOff x="0" y="0"/>
            <a:chExt cx="682957" cy="948345"/>
          </a:xfrm>
        </p:grpSpPr>
        <p:graphicFrame>
          <p:nvGraphicFramePr>
            <p:cNvPr id="3330" name="Table"/>
            <p:cNvGraphicFramePr/>
            <p:nvPr/>
          </p:nvGraphicFramePr>
          <p:xfrm>
            <a:off x="32019" y="210989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331" name="Table"/>
            <p:cNvGraphicFramePr/>
            <p:nvPr/>
          </p:nvGraphicFramePr>
          <p:xfrm>
            <a:off x="32019" y="83232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32705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</a:p>
                    </a:txBody>
                    <a:tcPr marL="0" marR="0" marT="0" marB="0" anchor="t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332" name="Table"/>
            <p:cNvGraphicFramePr/>
            <p:nvPr/>
          </p:nvGraphicFramePr>
          <p:xfrm>
            <a:off x="32019" y="338745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2026753"/>
                          <a:satOff val="-20210"/>
                          <a:lumOff val="-2905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333" name="fun"/>
            <p:cNvSpPr txBox="1"/>
            <p:nvPr/>
          </p:nvSpPr>
          <p:spPr>
            <a:xfrm>
              <a:off x="3928" y="259793"/>
              <a:ext cx="297483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sp>
          <p:nvSpPr>
            <p:cNvPr id="3334" name="fun"/>
            <p:cNvSpPr txBox="1"/>
            <p:nvPr/>
          </p:nvSpPr>
          <p:spPr>
            <a:xfrm>
              <a:off x="3928" y="0"/>
              <a:ext cx="297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sp>
          <p:nvSpPr>
            <p:cNvPr id="3335" name="fun"/>
            <p:cNvSpPr txBox="1"/>
            <p:nvPr/>
          </p:nvSpPr>
          <p:spPr>
            <a:xfrm>
              <a:off x="3928" y="127000"/>
              <a:ext cx="297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sp>
          <p:nvSpPr>
            <p:cNvPr id="3336" name="Rounded Rectangle"/>
            <p:cNvSpPr/>
            <p:nvPr/>
          </p:nvSpPr>
          <p:spPr>
            <a:xfrm>
              <a:off x="0" y="37238"/>
              <a:ext cx="292639" cy="461802"/>
            </a:xfrm>
            <a:prstGeom prst="roundRect">
              <a:avLst>
                <a:gd name="adj" fmla="val 24001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338" name="~ . becomes function(x) x. e.g. map(l, ~ 2 +. ) becomes map(l, function(x) 2 + x )"/>
          <p:cNvSpPr txBox="1"/>
          <p:nvPr/>
        </p:nvSpPr>
        <p:spPr>
          <a:xfrm>
            <a:off x="336637" y="9441272"/>
            <a:ext cx="16256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~ . </a:t>
            </a:r>
            <a:r>
              <a:t>becomes </a:t>
            </a:r>
            <a:r>
              <a:rPr b="1"/>
              <a:t>function(x) x</a:t>
            </a:r>
            <a:r>
              <a:t>. e.g. </a:t>
            </a:r>
            <a:r>
              <a:rPr i="1"/>
              <a:t>map(l, ~ 2 +. )</a:t>
            </a:r>
            <a:r>
              <a:t> becomes </a:t>
            </a:r>
            <a:r>
              <a:rPr i="1"/>
              <a:t>map(l, function(x) 2 + x )</a:t>
            </a:r>
          </a:p>
        </p:txBody>
      </p:sp>
      <p:sp>
        <p:nvSpPr>
          <p:cNvPr id="3339" name="&quot;name&quot; becomes…"/>
          <p:cNvSpPr txBox="1"/>
          <p:nvPr/>
        </p:nvSpPr>
        <p:spPr>
          <a:xfrm>
            <a:off x="336637" y="8727693"/>
            <a:ext cx="15875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"name" </a:t>
            </a:r>
            <a:r>
              <a:t>becomes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function(x) x$name.</a:t>
            </a:r>
            <a:r>
              <a:t>  e.g. </a:t>
            </a:r>
            <a:r>
              <a:rPr i="1"/>
              <a:t>map(l, "a")</a:t>
            </a:r>
            <a:r>
              <a:t> extracts </a:t>
            </a:r>
            <a:r>
              <a:rPr i="1"/>
              <a:t>$a </a:t>
            </a:r>
            <a:r>
              <a:t>from each element of </a:t>
            </a:r>
            <a:r>
              <a:rPr i="1"/>
              <a:t>l</a:t>
            </a:r>
          </a:p>
        </p:txBody>
      </p:sp>
      <p:sp>
        <p:nvSpPr>
          <p:cNvPr id="3340" name="map(), map2(), pmap(), imap and invoke_map each return a list. Use a suffixed version to return the results as a specific type of flat vector, e.g. map2_chr, pmap_lgl, etc.…"/>
          <p:cNvSpPr txBox="1"/>
          <p:nvPr/>
        </p:nvSpPr>
        <p:spPr>
          <a:xfrm>
            <a:off x="336637" y="6395837"/>
            <a:ext cx="1509961" cy="198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map(), map2(), pmap()</a:t>
            </a:r>
            <a:r>
              <a:t>, </a:t>
            </a:r>
            <a:r>
              <a:rPr b="1"/>
              <a:t>imap </a:t>
            </a:r>
            <a:r>
              <a:t>and </a:t>
            </a:r>
            <a:r>
              <a:rPr b="1"/>
              <a:t>invoke_map</a:t>
            </a:r>
            <a:r>
              <a:t> each return a list. Use a suffixed version to return the results as a specific type of flat vector, e.g. </a:t>
            </a:r>
            <a:r>
              <a:rPr b="1"/>
              <a:t>map2_chr</a:t>
            </a:r>
            <a:r>
              <a:t>, </a:t>
            </a:r>
            <a:r>
              <a:rPr b="1"/>
              <a:t>pmap_lgl</a:t>
            </a:r>
            <a:r>
              <a:t>, etc.</a:t>
            </a:r>
          </a:p>
          <a:p>
            <a:pPr algn="just"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walk</a:t>
            </a:r>
            <a:r>
              <a:t>, </a:t>
            </a:r>
            <a:r>
              <a:rPr b="1"/>
              <a:t>walk2</a:t>
            </a:r>
            <a:r>
              <a:t>, and </a:t>
            </a:r>
            <a:r>
              <a:rPr b="1"/>
              <a:t>pwalk</a:t>
            </a:r>
            <a:r>
              <a:t> to trigger side effects. Each return its input invisibly.</a:t>
            </a:r>
          </a:p>
        </p:txBody>
      </p:sp>
      <p:sp>
        <p:nvSpPr>
          <p:cNvPr id="3341" name="Line"/>
          <p:cNvSpPr/>
          <p:nvPr/>
        </p:nvSpPr>
        <p:spPr>
          <a:xfrm>
            <a:off x="320135" y="6150100"/>
            <a:ext cx="4201423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342" name="OUTPUT"/>
          <p:cNvSpPr txBox="1"/>
          <p:nvPr/>
        </p:nvSpPr>
        <p:spPr>
          <a:xfrm>
            <a:off x="317723" y="6159459"/>
            <a:ext cx="60533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OUTPUT</a:t>
            </a:r>
          </a:p>
        </p:txBody>
      </p:sp>
      <p:sp>
        <p:nvSpPr>
          <p:cNvPr id="3343" name="Line"/>
          <p:cNvSpPr/>
          <p:nvPr/>
        </p:nvSpPr>
        <p:spPr>
          <a:xfrm>
            <a:off x="324562" y="8453122"/>
            <a:ext cx="4201423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344" name="SHORTCUTS - within a purrr function:"/>
          <p:cNvSpPr txBox="1"/>
          <p:nvPr/>
        </p:nvSpPr>
        <p:spPr>
          <a:xfrm>
            <a:off x="322150" y="8462481"/>
            <a:ext cx="243047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SHORTCUTS </a:t>
            </a:r>
            <a:r>
              <a:rPr b="0"/>
              <a:t>- within a purrr function:</a:t>
            </a:r>
          </a:p>
        </p:txBody>
      </p:sp>
      <p:sp>
        <p:nvSpPr>
          <p:cNvPr id="3345" name="~ .x .y becomes…"/>
          <p:cNvSpPr txBox="1"/>
          <p:nvPr/>
        </p:nvSpPr>
        <p:spPr>
          <a:xfrm>
            <a:off x="2396684" y="8727693"/>
            <a:ext cx="1767222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~ .x .y </a:t>
            </a:r>
            <a:r>
              <a:t>becomes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function(.x, .y) .x .y</a:t>
            </a:r>
            <a:r>
              <a:t>. e.g.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map2(l, p, ~ .x +.y )</a:t>
            </a:r>
            <a:r>
              <a:t> becomes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map2(l, p, function(l, p) l + p )</a:t>
            </a:r>
          </a:p>
        </p:txBody>
      </p:sp>
      <p:sp>
        <p:nvSpPr>
          <p:cNvPr id="3346" name="~ ..1 ..2 etc becomes…"/>
          <p:cNvSpPr txBox="1"/>
          <p:nvPr/>
        </p:nvSpPr>
        <p:spPr>
          <a:xfrm>
            <a:off x="2426062" y="9441272"/>
            <a:ext cx="2107818" cy="885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~ ..1 ..2 </a:t>
            </a:r>
            <a:r>
              <a:t>etc becomes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function(..1, ..2, </a:t>
            </a:r>
            <a:r>
              <a:t>etc</a:t>
            </a:r>
            <a:r>
              <a:rPr b="1"/>
              <a:t>) ..1 ..2 </a:t>
            </a:r>
            <a:r>
              <a:t>etc</a:t>
            </a:r>
            <a:r>
              <a:rPr b="1"/>
              <a:t> </a:t>
            </a:r>
            <a:r>
              <a:t>e.g. </a:t>
            </a:r>
            <a:r>
              <a:rPr i="1"/>
              <a:t>pmap(list(a, b, c), ~ ..3 + ..1 - ..2)</a:t>
            </a:r>
            <a:r>
              <a:t> becomes </a:t>
            </a:r>
            <a:r>
              <a:rPr i="1"/>
              <a:t>pmap(list(a, b, c), function(a, b, c) c + a - b)</a:t>
            </a:r>
          </a:p>
        </p:txBody>
      </p:sp>
      <p:graphicFrame>
        <p:nvGraphicFramePr>
          <p:cNvPr id="3347" name="Table"/>
          <p:cNvGraphicFramePr/>
          <p:nvPr/>
        </p:nvGraphicFramePr>
        <p:xfrm>
          <a:off x="2043161" y="6370437"/>
          <a:ext cx="3349371" cy="80969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698500"/>
                <a:gridCol w="1805993"/>
              </a:tblGrid>
              <a:tr h="2032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function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returns</a:t>
                      </a:r>
                    </a:p>
                  </a:txBody>
                  <a:tcPr marL="0" marR="0" marT="0" marB="0" anchor="t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list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map_chr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character vector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map_dbl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double (numeric) vector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map_dfc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data frame (column bind)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map_dfr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data frame (row bind)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map_int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integer vector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map_lgl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logical vector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walk
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triggers side effects, returns
the input invisibly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3365" name="Group"/>
          <p:cNvGrpSpPr/>
          <p:nvPr/>
        </p:nvGrpSpPr>
        <p:grpSpPr>
          <a:xfrm>
            <a:off x="4796404" y="3644413"/>
            <a:ext cx="1254459" cy="898408"/>
            <a:chOff x="0" y="0"/>
            <a:chExt cx="1254457" cy="898406"/>
          </a:xfrm>
        </p:grpSpPr>
        <p:grpSp>
          <p:nvGrpSpPr>
            <p:cNvPr id="3358" name="Group"/>
            <p:cNvGrpSpPr/>
            <p:nvPr/>
          </p:nvGrpSpPr>
          <p:grpSpPr>
            <a:xfrm>
              <a:off x="0" y="0"/>
              <a:ext cx="771858" cy="898407"/>
              <a:chOff x="0" y="0"/>
              <a:chExt cx="771857" cy="898406"/>
            </a:xfrm>
          </p:grpSpPr>
          <p:sp>
            <p:nvSpPr>
              <p:cNvPr id="3348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3351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349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350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3354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352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353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3357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355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356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3359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3364" name="Group"/>
            <p:cNvGrpSpPr/>
            <p:nvPr/>
          </p:nvGrpSpPr>
          <p:grpSpPr>
            <a:xfrm>
              <a:off x="482600" y="5803"/>
              <a:ext cx="771858" cy="642894"/>
              <a:chOff x="0" y="0"/>
              <a:chExt cx="771857" cy="642893"/>
            </a:xfrm>
          </p:grpSpPr>
          <p:sp>
            <p:nvSpPr>
              <p:cNvPr id="3360" name="Rounded Rectangle"/>
              <p:cNvSpPr/>
              <p:nvPr/>
            </p:nvSpPr>
            <p:spPr>
              <a:xfrm>
                <a:off x="0" y="0"/>
                <a:ext cx="279939" cy="182401"/>
              </a:xfrm>
              <a:prstGeom prst="roundRect">
                <a:avLst>
                  <a:gd name="adj" fmla="val 38507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3363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361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362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7" name="Line"/>
          <p:cNvSpPr/>
          <p:nvPr/>
        </p:nvSpPr>
        <p:spPr>
          <a:xfrm>
            <a:off x="320135" y="8557721"/>
            <a:ext cx="4201423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33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3369" name="RStudio® is a trademark of RStudio, Inc.  •  CC BY RStudio •  info@rstudio.com  •  844-448-1212 • rstudio.com •  Learn more at purrr.tidyverse.org •  purrr  0.2.3 •   Updated: 2017-09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5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6" invalidUrl="" action="" tgtFrame="" tooltip="" history="1" highlightClick="0" endSnd="0"/>
              </a:rPr>
              <a:t>purrr.tidyverse.org</a:t>
            </a:r>
            <a:r>
              <a:t> •  purrr  0.2.3 •   Updated: 2017-09</a:t>
            </a:r>
          </a:p>
        </p:txBody>
      </p:sp>
      <p:pic>
        <p:nvPicPr>
          <p:cNvPr id="3370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3371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3372" name="purrr.png" descr="purrr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321683" y="213637"/>
            <a:ext cx="1358901" cy="1575216"/>
          </a:xfrm>
          <a:prstGeom prst="rect">
            <a:avLst/>
          </a:prstGeom>
          <a:ln w="12700">
            <a:miter lim="400000"/>
          </a:ln>
        </p:spPr>
      </p:pic>
      <p:sp>
        <p:nvSpPr>
          <p:cNvPr id="3373" name="A nested data frame stores individual tables within the cells of a larger, organizing table."/>
          <p:cNvSpPr txBox="1"/>
          <p:nvPr/>
        </p:nvSpPr>
        <p:spPr>
          <a:xfrm>
            <a:off x="350173" y="1019244"/>
            <a:ext cx="1852174" cy="826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 </a:t>
            </a:r>
            <a:r>
              <a:rPr b="1"/>
              <a:t>nested data frame</a:t>
            </a:r>
            <a:r>
              <a:t> stores individual tables within the cells of a larger, organizing table. </a:t>
            </a:r>
          </a:p>
        </p:txBody>
      </p:sp>
      <p:sp>
        <p:nvSpPr>
          <p:cNvPr id="3374" name="Use a nested data frame to:…"/>
          <p:cNvSpPr txBox="1"/>
          <p:nvPr/>
        </p:nvSpPr>
        <p:spPr>
          <a:xfrm>
            <a:off x="342016" y="3565918"/>
            <a:ext cx="4094162" cy="1316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t>Use a nested data frame to: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preserve relationships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between observations and 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t>subsets of data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manipulate many sub-tables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at once with the </a:t>
            </a:r>
            <a:r>
              <a:rPr b="1"/>
              <a:t>purrr</a:t>
            </a:r>
            <a:r>
              <a:t> functions  </a:t>
            </a:r>
            <a:r>
              <a:rPr b="1"/>
              <a:t>map()</a:t>
            </a:r>
            <a:r>
              <a:t>, </a:t>
            </a:r>
            <a:r>
              <a:rPr b="1"/>
              <a:t>map2()</a:t>
            </a:r>
            <a:r>
              <a:t>, or </a:t>
            </a:r>
            <a:r>
              <a:rPr b="1"/>
              <a:t>pmap()</a:t>
            </a:r>
            <a:r>
              <a:t>.</a:t>
            </a:r>
          </a:p>
        </p:txBody>
      </p:sp>
      <p:sp>
        <p:nvSpPr>
          <p:cNvPr id="3375" name="Use a two step process to create a nested data frame:…"/>
          <p:cNvSpPr txBox="1"/>
          <p:nvPr/>
        </p:nvSpPr>
        <p:spPr>
          <a:xfrm>
            <a:off x="324773" y="5016086"/>
            <a:ext cx="4035059" cy="706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a two step process to create a nested data frame:</a:t>
            </a:r>
          </a:p>
          <a:p>
            <a:pPr marL="139700" indent="-139700">
              <a:lnSpc>
                <a:spcPct val="90000"/>
              </a:lnSpc>
              <a:spcBef>
                <a:spcPts val="0"/>
              </a:spcBef>
              <a:buSzPct val="100000"/>
              <a:buAutoNum type="arabicPeriod" startAt="1"/>
              <a:defRPr b="0">
                <a:solidFill>
                  <a:srgbClr val="000000"/>
                </a:solidFill>
              </a:defRPr>
            </a:pPr>
            <a:r>
              <a:t>Group the data frame into groups with </a:t>
            </a:r>
            <a:r>
              <a:rPr b="1"/>
              <a:t>dplyr::group_by()</a:t>
            </a:r>
          </a:p>
          <a:p>
            <a:pPr marL="139700" indent="-139700">
              <a:lnSpc>
                <a:spcPct val="90000"/>
              </a:lnSpc>
              <a:spcBef>
                <a:spcPts val="0"/>
              </a:spcBef>
              <a:buSzPct val="100000"/>
              <a:buAutoNum type="arabicPeriod" startAt="1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nest()</a:t>
            </a:r>
            <a:r>
              <a:t> to create a nested data frame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with one row per group</a:t>
            </a:r>
          </a:p>
        </p:txBody>
      </p:sp>
      <p:grpSp>
        <p:nvGrpSpPr>
          <p:cNvPr id="3387" name="Group"/>
          <p:cNvGrpSpPr/>
          <p:nvPr/>
        </p:nvGrpSpPr>
        <p:grpSpPr>
          <a:xfrm>
            <a:off x="469270" y="5592517"/>
            <a:ext cx="6488073" cy="2455771"/>
            <a:chOff x="25400" y="25400"/>
            <a:chExt cx="6488071" cy="2455769"/>
          </a:xfrm>
        </p:grpSpPr>
        <p:sp>
          <p:nvSpPr>
            <p:cNvPr id="3376" name="Line"/>
            <p:cNvSpPr/>
            <p:nvPr/>
          </p:nvSpPr>
          <p:spPr>
            <a:xfrm flipV="1">
              <a:off x="3318121" y="612610"/>
              <a:ext cx="218527" cy="471325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3377" name="Table"/>
            <p:cNvGraphicFramePr/>
            <p:nvPr/>
          </p:nvGraphicFramePr>
          <p:xfrm>
            <a:off x="1178214" y="271369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7127"/>
                  <a:gridCol w="147910"/>
                  <a:gridCol w="157692"/>
                  <a:gridCol w="140815"/>
                  <a:gridCol w="1524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378" name="Line"/>
            <p:cNvSpPr/>
            <p:nvPr/>
          </p:nvSpPr>
          <p:spPr>
            <a:xfrm>
              <a:off x="3315777" y="1367665"/>
              <a:ext cx="220871" cy="473805"/>
            </a:xfrm>
            <a:prstGeom prst="line">
              <a:avLst/>
            </a:prstGeom>
            <a:noFill/>
            <a:ln w="12700" cap="flat">
              <a:solidFill>
                <a:schemeClr val="accent2">
                  <a:hueOff val="-34927"/>
                  <a:satOff val="-6987"/>
                  <a:lumOff val="-19438"/>
                </a:schemeClr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379" name="Line"/>
            <p:cNvSpPr/>
            <p:nvPr/>
          </p:nvSpPr>
          <p:spPr>
            <a:xfrm>
              <a:off x="3314748" y="1240364"/>
              <a:ext cx="348900" cy="1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3380" name="Table"/>
            <p:cNvGraphicFramePr/>
            <p:nvPr/>
          </p:nvGraphicFramePr>
          <p:xfrm>
            <a:off x="2325399" y="957169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4975"/>
                  <a:gridCol w="65444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381" name="Table"/>
            <p:cNvGraphicFramePr/>
            <p:nvPr/>
          </p:nvGraphicFramePr>
          <p:xfrm>
            <a:off x="25400" y="271369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7127"/>
                  <a:gridCol w="147910"/>
                  <a:gridCol w="157692"/>
                  <a:gridCol w="140815"/>
                  <a:gridCol w="1524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382" name="Table"/>
            <p:cNvGraphicFramePr/>
            <p:nvPr/>
          </p:nvGraphicFramePr>
          <p:xfrm>
            <a:off x="3487961" y="25400"/>
            <a:ext cx="3025511" cy="5715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383" name="Table"/>
            <p:cNvGraphicFramePr/>
            <p:nvPr/>
          </p:nvGraphicFramePr>
          <p:xfrm>
            <a:off x="3487961" y="842076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384" name="Table"/>
            <p:cNvGraphicFramePr/>
            <p:nvPr/>
          </p:nvGraphicFramePr>
          <p:xfrm>
            <a:off x="3487961" y="1658752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385" name="Line"/>
            <p:cNvSpPr/>
            <p:nvPr/>
          </p:nvSpPr>
          <p:spPr>
            <a:xfrm flipV="1">
              <a:off x="968536" y="1185769"/>
              <a:ext cx="1777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386" name="Line"/>
            <p:cNvSpPr/>
            <p:nvPr/>
          </p:nvSpPr>
          <p:spPr>
            <a:xfrm flipV="1">
              <a:off x="2120332" y="1185769"/>
              <a:ext cx="1777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3388" name="n_iris &lt;- iris %&gt;% group_by(Species) %&gt;% nest()"/>
          <p:cNvSpPr txBox="1"/>
          <p:nvPr/>
        </p:nvSpPr>
        <p:spPr>
          <a:xfrm>
            <a:off x="265278" y="7625955"/>
            <a:ext cx="3752362" cy="524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300">
                <a:solidFill>
                  <a:srgbClr val="6B8CB2"/>
                </a:solidFill>
              </a:defRPr>
            </a:pPr>
            <a:r>
              <a:t>n_iris &lt;- iris %&gt;% </a:t>
            </a:r>
            <a:r>
              <a:rPr b="1"/>
              <a:t>group_by</a:t>
            </a:r>
            <a:r>
              <a:t>(Species) %&gt;% </a:t>
            </a:r>
            <a:r>
              <a:rPr b="1"/>
              <a:t>nest</a:t>
            </a:r>
            <a:r>
              <a:t>()</a:t>
            </a:r>
          </a:p>
        </p:txBody>
      </p:sp>
      <p:sp>
        <p:nvSpPr>
          <p:cNvPr id="3389" name="tidyr::nest(data, ..., .key = data)…"/>
          <p:cNvSpPr txBox="1"/>
          <p:nvPr/>
        </p:nvSpPr>
        <p:spPr>
          <a:xfrm>
            <a:off x="265278" y="8008569"/>
            <a:ext cx="3761611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tidyr::</a:t>
            </a:r>
            <a:r>
              <a:rPr b="1"/>
              <a:t>nest(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data, ..., .key = data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For grouped data, moves groups into cells as data frames.</a:t>
            </a:r>
          </a:p>
        </p:txBody>
      </p:sp>
      <p:sp>
        <p:nvSpPr>
          <p:cNvPr id="3390" name="Unnest a nested data frame with unnest():"/>
          <p:cNvSpPr txBox="1"/>
          <p:nvPr/>
        </p:nvSpPr>
        <p:spPr>
          <a:xfrm>
            <a:off x="324773" y="8677961"/>
            <a:ext cx="1744316" cy="452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Unnest a nested data frame with </a:t>
            </a:r>
            <a:r>
              <a:rPr b="1"/>
              <a:t>unnest()</a:t>
            </a:r>
            <a:r>
              <a:t>:</a:t>
            </a:r>
          </a:p>
        </p:txBody>
      </p:sp>
      <p:grpSp>
        <p:nvGrpSpPr>
          <p:cNvPr id="3394" name="Group"/>
          <p:cNvGrpSpPr/>
          <p:nvPr/>
        </p:nvGrpSpPr>
        <p:grpSpPr>
          <a:xfrm>
            <a:off x="2299470" y="8703361"/>
            <a:ext cx="4327673" cy="1524794"/>
            <a:chOff x="25400" y="25400"/>
            <a:chExt cx="4327671" cy="1524793"/>
          </a:xfrm>
        </p:grpSpPr>
        <p:graphicFrame>
          <p:nvGraphicFramePr>
            <p:cNvPr id="3391" name="Table"/>
            <p:cNvGraphicFramePr/>
            <p:nvPr/>
          </p:nvGraphicFramePr>
          <p:xfrm>
            <a:off x="25400" y="26193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4975"/>
                  <a:gridCol w="65444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392" name="Line"/>
            <p:cNvSpPr/>
            <p:nvPr/>
          </p:nvSpPr>
          <p:spPr>
            <a:xfrm flipV="1">
              <a:off x="1089012" y="255587"/>
              <a:ext cx="1777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3393" name="Table"/>
            <p:cNvGraphicFramePr/>
            <p:nvPr/>
          </p:nvGraphicFramePr>
          <p:xfrm>
            <a:off x="1327561" y="25400"/>
            <a:ext cx="3025511" cy="5715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7127"/>
                  <a:gridCol w="147910"/>
                  <a:gridCol w="157692"/>
                  <a:gridCol w="140815"/>
                  <a:gridCol w="152400"/>
                </a:tblGrid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</a:tbl>
            </a:graphicData>
          </a:graphic>
        </p:graphicFrame>
      </p:grpSp>
      <p:sp>
        <p:nvSpPr>
          <p:cNvPr id="3395" name="n_iris %&gt;% unnest()"/>
          <p:cNvSpPr txBox="1"/>
          <p:nvPr/>
        </p:nvSpPr>
        <p:spPr>
          <a:xfrm>
            <a:off x="265278" y="8947740"/>
            <a:ext cx="1537049" cy="524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300">
                <a:solidFill>
                  <a:srgbClr val="6B8CB2"/>
                </a:solidFill>
              </a:defRPr>
            </a:pPr>
            <a:r>
              <a:t>n_iris %&gt;% </a:t>
            </a:r>
            <a:r>
              <a:rPr b="1"/>
              <a:t>unnest</a:t>
            </a:r>
            <a:r>
              <a:t>()</a:t>
            </a:r>
          </a:p>
        </p:txBody>
      </p:sp>
      <p:sp>
        <p:nvSpPr>
          <p:cNvPr id="3396" name="tidyr::unnest(data, ..., .drop = NA, .id=NULL, .sep=NULL)…"/>
          <p:cNvSpPr txBox="1"/>
          <p:nvPr/>
        </p:nvSpPr>
        <p:spPr>
          <a:xfrm>
            <a:off x="265278" y="9340012"/>
            <a:ext cx="4141347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tidyr::</a:t>
            </a:r>
            <a:r>
              <a:rPr b="1"/>
              <a:t>unnest(</a:t>
            </a:r>
            <a:r>
              <a:rPr sz="1100">
                <a:latin typeface="+mn-lt"/>
                <a:ea typeface="+mn-ea"/>
                <a:cs typeface="+mn-cs"/>
                <a:sym typeface="Source Sans Pro Light"/>
              </a:rPr>
              <a:t>data, ..., .drop = NA, .id=NULL, .sep=NULL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Unnests a nested data frame.</a:t>
            </a:r>
          </a:p>
        </p:txBody>
      </p:sp>
      <p:sp>
        <p:nvSpPr>
          <p:cNvPr id="3397" name="Rounded Rectangle"/>
          <p:cNvSpPr/>
          <p:nvPr/>
        </p:nvSpPr>
        <p:spPr>
          <a:xfrm>
            <a:off x="4977827" y="1158010"/>
            <a:ext cx="396887" cy="396887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b"/>
          <a:lstStyle/>
          <a:p>
            <a:pPr>
              <a:lnSpc>
                <a:spcPct val="80000"/>
              </a:lnSpc>
              <a:spcBef>
                <a:spcPts val="0"/>
              </a:spcBef>
              <a:defRPr b="0" sz="3700">
                <a:solidFill>
                  <a:srgbClr val="000000"/>
                </a:solidFill>
                <a:latin typeface="ChunkFive"/>
                <a:ea typeface="ChunkFive"/>
                <a:cs typeface="ChunkFive"/>
                <a:sym typeface="ChunkFive"/>
              </a:defRPr>
            </a:pPr>
          </a:p>
        </p:txBody>
      </p:sp>
      <p:sp>
        <p:nvSpPr>
          <p:cNvPr id="3398" name="1"/>
          <p:cNvSpPr txBox="1"/>
          <p:nvPr/>
        </p:nvSpPr>
        <p:spPr>
          <a:xfrm>
            <a:off x="4991905" y="997083"/>
            <a:ext cx="368730" cy="718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baseline="8333" sz="36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399" name="Make a list column"/>
          <p:cNvSpPr txBox="1"/>
          <p:nvPr/>
        </p:nvSpPr>
        <p:spPr>
          <a:xfrm>
            <a:off x="5416774" y="1120908"/>
            <a:ext cx="903142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Make</a:t>
            </a:r>
            <a:r>
              <a:t> a list column</a:t>
            </a:r>
          </a:p>
        </p:txBody>
      </p:sp>
      <p:sp>
        <p:nvSpPr>
          <p:cNvPr id="3400" name="Rounded Rectangle"/>
          <p:cNvSpPr/>
          <p:nvPr/>
        </p:nvSpPr>
        <p:spPr>
          <a:xfrm>
            <a:off x="11181125" y="1158010"/>
            <a:ext cx="396887" cy="396887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b"/>
          <a:lstStyle/>
          <a:p>
            <a:pPr>
              <a:lnSpc>
                <a:spcPct val="80000"/>
              </a:lnSpc>
              <a:spcBef>
                <a:spcPts val="0"/>
              </a:spcBef>
              <a:defRPr b="0" sz="3700">
                <a:solidFill>
                  <a:srgbClr val="000000"/>
                </a:solidFill>
                <a:latin typeface="ChunkFive"/>
                <a:ea typeface="ChunkFive"/>
                <a:cs typeface="ChunkFive"/>
                <a:sym typeface="ChunkFive"/>
              </a:defRPr>
            </a:pPr>
          </a:p>
        </p:txBody>
      </p:sp>
      <p:sp>
        <p:nvSpPr>
          <p:cNvPr id="3401" name="3"/>
          <p:cNvSpPr txBox="1"/>
          <p:nvPr/>
        </p:nvSpPr>
        <p:spPr>
          <a:xfrm>
            <a:off x="11195203" y="997083"/>
            <a:ext cx="368730" cy="718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baseline="8333" sz="36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402" name="Simplify the list column"/>
          <p:cNvSpPr txBox="1"/>
          <p:nvPr/>
        </p:nvSpPr>
        <p:spPr>
          <a:xfrm>
            <a:off x="11620072" y="1120907"/>
            <a:ext cx="767057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6B8CB2"/>
                </a:solidFill>
              </a:defRPr>
            </a:pPr>
            <a:r>
              <a:rPr b="1"/>
              <a:t>Simplify</a:t>
            </a:r>
            <a:r>
              <a:t> the list column</a:t>
            </a:r>
          </a:p>
        </p:txBody>
      </p:sp>
      <p:sp>
        <p:nvSpPr>
          <p:cNvPr id="3403" name="Rounded Rectangle"/>
          <p:cNvSpPr/>
          <p:nvPr/>
        </p:nvSpPr>
        <p:spPr>
          <a:xfrm>
            <a:off x="8277134" y="1158010"/>
            <a:ext cx="396887" cy="396887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b"/>
          <a:lstStyle/>
          <a:p>
            <a:pPr>
              <a:lnSpc>
                <a:spcPct val="80000"/>
              </a:lnSpc>
              <a:spcBef>
                <a:spcPts val="0"/>
              </a:spcBef>
              <a:defRPr b="0" sz="3700">
                <a:solidFill>
                  <a:srgbClr val="000000"/>
                </a:solidFill>
                <a:latin typeface="ChunkFive"/>
                <a:ea typeface="ChunkFive"/>
                <a:cs typeface="ChunkFive"/>
                <a:sym typeface="ChunkFive"/>
              </a:defRPr>
            </a:pPr>
          </a:p>
        </p:txBody>
      </p:sp>
      <p:sp>
        <p:nvSpPr>
          <p:cNvPr id="3404" name="2"/>
          <p:cNvSpPr txBox="1"/>
          <p:nvPr/>
        </p:nvSpPr>
        <p:spPr>
          <a:xfrm>
            <a:off x="8291212" y="997083"/>
            <a:ext cx="368730" cy="718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baseline="8333" sz="36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405" name="Work with…"/>
          <p:cNvSpPr txBox="1"/>
          <p:nvPr/>
        </p:nvSpPr>
        <p:spPr>
          <a:xfrm>
            <a:off x="8716081" y="1120907"/>
            <a:ext cx="987740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Work with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list columns</a:t>
            </a:r>
          </a:p>
        </p:txBody>
      </p:sp>
      <p:grpSp>
        <p:nvGrpSpPr>
          <p:cNvPr id="3415" name="Group"/>
          <p:cNvGrpSpPr/>
          <p:nvPr/>
        </p:nvGrpSpPr>
        <p:grpSpPr>
          <a:xfrm>
            <a:off x="4977826" y="1506263"/>
            <a:ext cx="5340099" cy="2176371"/>
            <a:chOff x="1173374" y="304800"/>
            <a:chExt cx="5340097" cy="2176369"/>
          </a:xfrm>
        </p:grpSpPr>
        <p:sp>
          <p:nvSpPr>
            <p:cNvPr id="3406" name="Line"/>
            <p:cNvSpPr/>
            <p:nvPr/>
          </p:nvSpPr>
          <p:spPr>
            <a:xfrm flipV="1">
              <a:off x="3318121" y="612610"/>
              <a:ext cx="218527" cy="471325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3407" name="Table"/>
            <p:cNvGraphicFramePr/>
            <p:nvPr/>
          </p:nvGraphicFramePr>
          <p:xfrm>
            <a:off x="1173374" y="437263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7127"/>
                  <a:gridCol w="147910"/>
                  <a:gridCol w="157692"/>
                  <a:gridCol w="140815"/>
                  <a:gridCol w="152400"/>
                </a:tblGrid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408" name="Line"/>
            <p:cNvSpPr/>
            <p:nvPr/>
          </p:nvSpPr>
          <p:spPr>
            <a:xfrm>
              <a:off x="3315777" y="1367665"/>
              <a:ext cx="220871" cy="473805"/>
            </a:xfrm>
            <a:prstGeom prst="line">
              <a:avLst/>
            </a:prstGeom>
            <a:noFill/>
            <a:ln w="12700" cap="flat">
              <a:solidFill>
                <a:schemeClr val="accent2">
                  <a:hueOff val="-34927"/>
                  <a:satOff val="-6987"/>
                  <a:lumOff val="-19438"/>
                </a:schemeClr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409" name="Line"/>
            <p:cNvSpPr/>
            <p:nvPr/>
          </p:nvSpPr>
          <p:spPr>
            <a:xfrm>
              <a:off x="3314748" y="1240364"/>
              <a:ext cx="348900" cy="1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3410" name="Table"/>
            <p:cNvGraphicFramePr/>
            <p:nvPr/>
          </p:nvGraphicFramePr>
          <p:xfrm>
            <a:off x="2325399" y="957169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4975"/>
                  <a:gridCol w="65444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411" name="Table"/>
            <p:cNvGraphicFramePr/>
            <p:nvPr/>
          </p:nvGraphicFramePr>
          <p:xfrm>
            <a:off x="3487961" y="304800"/>
            <a:ext cx="3025511" cy="5715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412" name="Table"/>
            <p:cNvGraphicFramePr/>
            <p:nvPr/>
          </p:nvGraphicFramePr>
          <p:xfrm>
            <a:off x="3487961" y="956376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413" name="Table"/>
            <p:cNvGraphicFramePr/>
            <p:nvPr/>
          </p:nvGraphicFramePr>
          <p:xfrm>
            <a:off x="3487961" y="1607952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414" name="Line"/>
            <p:cNvSpPr/>
            <p:nvPr/>
          </p:nvSpPr>
          <p:spPr>
            <a:xfrm flipV="1">
              <a:off x="2120332" y="1185769"/>
              <a:ext cx="1777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3416" name="Line"/>
          <p:cNvSpPr/>
          <p:nvPr/>
        </p:nvSpPr>
        <p:spPr>
          <a:xfrm>
            <a:off x="7961554" y="2437239"/>
            <a:ext cx="396887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3430" name="Group"/>
          <p:cNvGrpSpPr/>
          <p:nvPr/>
        </p:nvGrpSpPr>
        <p:grpSpPr>
          <a:xfrm>
            <a:off x="657556" y="820541"/>
            <a:ext cx="5042487" cy="3757502"/>
            <a:chOff x="25400" y="0"/>
            <a:chExt cx="5042485" cy="3757501"/>
          </a:xfrm>
        </p:grpSpPr>
        <p:graphicFrame>
          <p:nvGraphicFramePr>
            <p:cNvPr id="3417" name="Table"/>
            <p:cNvGraphicFramePr/>
            <p:nvPr/>
          </p:nvGraphicFramePr>
          <p:xfrm>
            <a:off x="25400" y="1560653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629775"/>
                  <a:gridCol w="921146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&lt;tibble [50 x 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versicolor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&lt;tibble [50 x 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&lt;tibble [50 x 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418" name="Shape"/>
            <p:cNvSpPr/>
            <p:nvPr/>
          </p:nvSpPr>
          <p:spPr>
            <a:xfrm>
              <a:off x="1565146" y="240654"/>
              <a:ext cx="479588" cy="1593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1" y="20006"/>
                  </a:moveTo>
                  <a:lnTo>
                    <a:pt x="21600" y="0"/>
                  </a:lnTo>
                  <a:lnTo>
                    <a:pt x="21484" y="11222"/>
                  </a:lnTo>
                  <a:lnTo>
                    <a:pt x="0" y="21600"/>
                  </a:lnTo>
                  <a:lnTo>
                    <a:pt x="131" y="20006"/>
                  </a:lnTo>
                  <a:close/>
                </a:path>
              </a:pathLst>
            </a:custGeom>
            <a:solidFill>
              <a:schemeClr val="accent1">
                <a:hueOff val="70551"/>
                <a:satOff val="43858"/>
                <a:lumOff val="-27151"/>
                <a:alpha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3419" name="Table"/>
            <p:cNvGraphicFramePr/>
            <p:nvPr/>
          </p:nvGraphicFramePr>
          <p:xfrm>
            <a:off x="2042375" y="233558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3586"/>
                  <a:gridCol w="463586"/>
                  <a:gridCol w="463586"/>
                  <a:gridCol w="463586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420" name="Shape"/>
            <p:cNvSpPr/>
            <p:nvPr/>
          </p:nvSpPr>
          <p:spPr>
            <a:xfrm>
              <a:off x="1558925" y="1421268"/>
              <a:ext cx="485334" cy="831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296"/>
                  </a:moveTo>
                  <a:lnTo>
                    <a:pt x="21600" y="0"/>
                  </a:lnTo>
                  <a:lnTo>
                    <a:pt x="21490" y="21600"/>
                  </a:lnTo>
                  <a:lnTo>
                    <a:pt x="111" y="14066"/>
                  </a:lnTo>
                  <a:lnTo>
                    <a:pt x="0" y="11296"/>
                  </a:lnTo>
                  <a:close/>
                </a:path>
              </a:pathLst>
            </a:custGeom>
            <a:solidFill>
              <a:schemeClr val="accent2">
                <a:alpha val="2529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421" name="Shape"/>
            <p:cNvSpPr/>
            <p:nvPr/>
          </p:nvSpPr>
          <p:spPr>
            <a:xfrm>
              <a:off x="1561015" y="1981938"/>
              <a:ext cx="482675" cy="1477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9356"/>
                  </a:lnTo>
                  <a:lnTo>
                    <a:pt x="21581" y="21600"/>
                  </a:lnTo>
                  <a:lnTo>
                    <a:pt x="181" y="17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hueOff val="-34927"/>
                <a:satOff val="-6987"/>
                <a:lumOff val="-19438"/>
                <a:alpha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3422" name="Table"/>
            <p:cNvGraphicFramePr/>
            <p:nvPr/>
          </p:nvGraphicFramePr>
          <p:xfrm>
            <a:off x="2042375" y="1420953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3586"/>
                  <a:gridCol w="463586"/>
                  <a:gridCol w="463586"/>
                  <a:gridCol w="463586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423" name="Table"/>
            <p:cNvGraphicFramePr/>
            <p:nvPr/>
          </p:nvGraphicFramePr>
          <p:xfrm>
            <a:off x="2042375" y="2620103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3586"/>
                  <a:gridCol w="463586"/>
                  <a:gridCol w="463586"/>
                  <a:gridCol w="463586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424" name="nested data frame"/>
            <p:cNvSpPr txBox="1"/>
            <p:nvPr/>
          </p:nvSpPr>
          <p:spPr>
            <a:xfrm>
              <a:off x="267243" y="1299066"/>
              <a:ext cx="1077770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nested data frame</a:t>
              </a:r>
            </a:p>
          </p:txBody>
        </p:sp>
        <p:sp>
          <p:nvSpPr>
            <p:cNvPr id="3425" name="&quot;cell&quot; contents"/>
            <p:cNvSpPr txBox="1"/>
            <p:nvPr/>
          </p:nvSpPr>
          <p:spPr>
            <a:xfrm>
              <a:off x="2522567" y="0"/>
              <a:ext cx="89679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"cell" contents</a:t>
              </a:r>
            </a:p>
          </p:txBody>
        </p:sp>
        <p:sp>
          <p:nvSpPr>
            <p:cNvPr id="3426" name="n_iris"/>
            <p:cNvSpPr txBox="1"/>
            <p:nvPr/>
          </p:nvSpPr>
          <p:spPr>
            <a:xfrm>
              <a:off x="570877" y="2055191"/>
              <a:ext cx="459968" cy="335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marL="113156" indent="-113156" algn="ctr" defTabSz="578358">
                <a:lnSpc>
                  <a:spcPct val="90000"/>
                </a:lnSpc>
                <a:spcBef>
                  <a:spcPts val="0"/>
                </a:spcBef>
                <a:defRPr b="0" sz="1188">
                  <a:solidFill>
                    <a:srgbClr val="6B8CB2"/>
                  </a:solidFill>
                </a:defRPr>
              </a:lvl1pPr>
            </a:lstStyle>
            <a:p>
              <a:pPr/>
              <a:r>
                <a:t>n_iris</a:t>
              </a:r>
            </a:p>
          </p:txBody>
        </p:sp>
        <p:sp>
          <p:nvSpPr>
            <p:cNvPr id="3427" name="n_iris$data[[1]]"/>
            <p:cNvSpPr txBox="1"/>
            <p:nvPr/>
          </p:nvSpPr>
          <p:spPr>
            <a:xfrm>
              <a:off x="2426345" y="1012669"/>
              <a:ext cx="1086406" cy="335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marL="114300" indent="-114300" algn="ctr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6B8CB2"/>
                  </a:solidFill>
                </a:defRPr>
              </a:lvl1pPr>
            </a:lstStyle>
            <a:p>
              <a:pPr/>
              <a:r>
                <a:t>n_iris$data[[1]]</a:t>
              </a:r>
            </a:p>
          </p:txBody>
        </p:sp>
        <p:sp>
          <p:nvSpPr>
            <p:cNvPr id="3428" name="n_iris$data[[2]]"/>
            <p:cNvSpPr txBox="1"/>
            <p:nvPr/>
          </p:nvSpPr>
          <p:spPr>
            <a:xfrm>
              <a:off x="2419995" y="2214612"/>
              <a:ext cx="1099106" cy="335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marL="114300" indent="-114300" algn="ctr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6B8CB2"/>
                  </a:solidFill>
                </a:defRPr>
              </a:lvl1pPr>
            </a:lstStyle>
            <a:p>
              <a:pPr/>
              <a:r>
                <a:t>n_iris$data[[2]]</a:t>
              </a:r>
            </a:p>
          </p:txBody>
        </p:sp>
        <p:sp>
          <p:nvSpPr>
            <p:cNvPr id="3429" name="n_iris$data[[3]]"/>
            <p:cNvSpPr txBox="1"/>
            <p:nvPr/>
          </p:nvSpPr>
          <p:spPr>
            <a:xfrm>
              <a:off x="2423170" y="3422200"/>
              <a:ext cx="1092756" cy="335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marL="114300" indent="-114300" algn="ctr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6B8CB2"/>
                  </a:solidFill>
                </a:defRPr>
              </a:lvl1pPr>
            </a:lstStyle>
            <a:p>
              <a:pPr/>
              <a:r>
                <a:t>n_iris$data[[3]]</a:t>
              </a:r>
            </a:p>
          </p:txBody>
        </p:sp>
      </p:grpSp>
      <p:grpSp>
        <p:nvGrpSpPr>
          <p:cNvPr id="3442" name="Group"/>
          <p:cNvGrpSpPr/>
          <p:nvPr/>
        </p:nvGrpSpPr>
        <p:grpSpPr>
          <a:xfrm>
            <a:off x="8443380" y="1512398"/>
            <a:ext cx="2418014" cy="2220242"/>
            <a:chOff x="25400" y="0"/>
            <a:chExt cx="2418012" cy="2220241"/>
          </a:xfrm>
        </p:grpSpPr>
        <p:graphicFrame>
          <p:nvGraphicFramePr>
            <p:cNvPr id="3431" name="Table"/>
            <p:cNvGraphicFramePr/>
            <p:nvPr/>
          </p:nvGraphicFramePr>
          <p:xfrm>
            <a:off x="25400" y="696241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34506"/>
                  <a:gridCol w="650719"/>
                  <a:gridCol w="42599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model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&lt;S3: lm&gt;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&lt;S3: lm&gt;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&lt;S3: lm&gt;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pSp>
          <p:nvGrpSpPr>
            <p:cNvPr id="3441" name="Group"/>
            <p:cNvGrpSpPr/>
            <p:nvPr/>
          </p:nvGrpSpPr>
          <p:grpSpPr>
            <a:xfrm>
              <a:off x="1446669" y="0"/>
              <a:ext cx="996744" cy="1947219"/>
              <a:chOff x="0" y="0"/>
              <a:chExt cx="996742" cy="1947218"/>
            </a:xfrm>
          </p:grpSpPr>
          <p:sp>
            <p:nvSpPr>
              <p:cNvPr id="3432" name="Line"/>
              <p:cNvSpPr/>
              <p:nvPr/>
            </p:nvSpPr>
            <p:spPr>
              <a:xfrm flipV="1">
                <a:off x="3373" y="352476"/>
                <a:ext cx="218527" cy="471324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433" name="Line"/>
              <p:cNvSpPr/>
              <p:nvPr/>
            </p:nvSpPr>
            <p:spPr>
              <a:xfrm>
                <a:off x="1029" y="1107531"/>
                <a:ext cx="220871" cy="473805"/>
              </a:xfrm>
              <a:prstGeom prst="line">
                <a:avLst/>
              </a:prstGeom>
              <a:noFill/>
              <a:ln w="12700" cap="flat">
                <a:solidFill>
                  <a:schemeClr val="accent2">
                    <a:hueOff val="-34927"/>
                    <a:satOff val="-6987"/>
                    <a:lumOff val="-19438"/>
                  </a:schemeClr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434" name="Rectangle"/>
              <p:cNvSpPr/>
              <p:nvPr/>
            </p:nvSpPr>
            <p:spPr>
              <a:xfrm>
                <a:off x="177278" y="699610"/>
                <a:ext cx="734299" cy="560195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35" name="Line"/>
              <p:cNvSpPr/>
              <p:nvPr/>
            </p:nvSpPr>
            <p:spPr>
              <a:xfrm>
                <a:off x="0" y="980230"/>
                <a:ext cx="348900" cy="1"/>
              </a:xfrm>
              <a:prstGeom prst="line">
                <a:avLst/>
              </a:prstGeom>
              <a:noFill/>
              <a:ln w="12700" cap="flat">
                <a:solidFill>
                  <a:schemeClr val="accent2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436" name="Rectangle"/>
              <p:cNvSpPr/>
              <p:nvPr/>
            </p:nvSpPr>
            <p:spPr>
              <a:xfrm>
                <a:off x="177278" y="1347121"/>
                <a:ext cx="736601" cy="560195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37" name="Rectangle"/>
              <p:cNvSpPr/>
              <p:nvPr/>
            </p:nvSpPr>
            <p:spPr>
              <a:xfrm>
                <a:off x="177278" y="39903"/>
                <a:ext cx="736601" cy="560195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38" name="Call:…"/>
              <p:cNvSpPr txBox="1"/>
              <p:nvPr/>
            </p:nvSpPr>
            <p:spPr>
              <a:xfrm>
                <a:off x="148811" y="0"/>
                <a:ext cx="844866" cy="640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Call:</a:t>
                </a:r>
              </a:p>
              <a:p>
                <a:pPr>
                  <a:lnSpc>
                    <a:spcPct val="80000"/>
                  </a:lnSpc>
                  <a:spcBef>
                    <a:spcPts val="40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lm(S.L ~ ., df)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Coefs: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(Int)  S.W  P.L  P.W  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  2.3    0.6 0.2   0.2  </a:t>
                </a:r>
              </a:p>
            </p:txBody>
          </p:sp>
          <p:sp>
            <p:nvSpPr>
              <p:cNvPr id="3439" name="Call:…"/>
              <p:cNvSpPr txBox="1"/>
              <p:nvPr/>
            </p:nvSpPr>
            <p:spPr>
              <a:xfrm>
                <a:off x="151878" y="657903"/>
                <a:ext cx="844865" cy="6400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Call:</a:t>
                </a:r>
              </a:p>
              <a:p>
                <a:pPr>
                  <a:lnSpc>
                    <a:spcPct val="80000"/>
                  </a:lnSpc>
                  <a:spcBef>
                    <a:spcPts val="40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lm(S.L ~ ., df)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Coefs: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(Int)  S.W  P.L  P.W  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  1.8    0.3 0.9   -0.6  </a:t>
                </a:r>
              </a:p>
            </p:txBody>
          </p:sp>
          <p:sp>
            <p:nvSpPr>
              <p:cNvPr id="3440" name="Call:…"/>
              <p:cNvSpPr txBox="1"/>
              <p:nvPr/>
            </p:nvSpPr>
            <p:spPr>
              <a:xfrm>
                <a:off x="148811" y="1307217"/>
                <a:ext cx="844866" cy="6400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Call:</a:t>
                </a:r>
              </a:p>
              <a:p>
                <a:pPr>
                  <a:lnSpc>
                    <a:spcPct val="80000"/>
                  </a:lnSpc>
                  <a:spcBef>
                    <a:spcPts val="40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lm(S.L ~ ., df)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Coefs: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(Int)  S.W  P.L  P.W  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  0.6    0.3 0.9   -0.1  </a:t>
                </a:r>
              </a:p>
            </p:txBody>
          </p:sp>
        </p:grpSp>
      </p:grpSp>
      <p:graphicFrame>
        <p:nvGraphicFramePr>
          <p:cNvPr id="3443" name="Table"/>
          <p:cNvGraphicFramePr/>
          <p:nvPr/>
        </p:nvGraphicFramePr>
        <p:xfrm>
          <a:off x="11494248" y="2208639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24975"/>
                <a:gridCol w="311546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Species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beta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setosa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2.35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  <a:solidFill>
                      <a:schemeClr val="accent1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versi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1.89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virginica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0.69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44" name="Line"/>
          <p:cNvSpPr/>
          <p:nvPr/>
        </p:nvSpPr>
        <p:spPr>
          <a:xfrm>
            <a:off x="10857420" y="2437239"/>
            <a:ext cx="396887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445" name="n_iris &lt;- iris %&gt;%…"/>
          <p:cNvSpPr txBox="1"/>
          <p:nvPr/>
        </p:nvSpPr>
        <p:spPr>
          <a:xfrm>
            <a:off x="5575126" y="3320196"/>
            <a:ext cx="1852174" cy="644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6B8CB2"/>
                </a:solidFill>
              </a:defRPr>
            </a:pPr>
            <a:r>
              <a:t>n_iris &lt;- iris %&gt;%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6B8CB2"/>
                </a:solidFill>
              </a:defRPr>
            </a:pPr>
            <a:r>
              <a:t>  </a:t>
            </a:r>
            <a:r>
              <a:rPr b="1"/>
              <a:t>group_by</a:t>
            </a:r>
            <a:r>
              <a:t>(Species) %&gt;%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6B8CB2"/>
                </a:solidFill>
              </a:defRPr>
            </a:pPr>
            <a:r>
              <a:t>  </a:t>
            </a:r>
            <a:r>
              <a:rPr b="1"/>
              <a:t>nest</a:t>
            </a:r>
            <a:r>
              <a:t>()</a:t>
            </a:r>
          </a:p>
        </p:txBody>
      </p:sp>
      <p:sp>
        <p:nvSpPr>
          <p:cNvPr id="3446" name="mod_fun &lt;- function(df)…"/>
          <p:cNvSpPr txBox="1"/>
          <p:nvPr/>
        </p:nvSpPr>
        <p:spPr>
          <a:xfrm>
            <a:off x="8277134" y="3320196"/>
            <a:ext cx="2607809" cy="942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3156" indent="-113156" defTabSz="578358">
              <a:lnSpc>
                <a:spcPct val="90000"/>
              </a:lnSpc>
              <a:spcBef>
                <a:spcPts val="0"/>
              </a:spcBef>
              <a:defRPr b="0" sz="1188">
                <a:solidFill>
                  <a:srgbClr val="6B8CB2"/>
                </a:solidFill>
              </a:defRPr>
            </a:pPr>
            <a:r>
              <a:t>mod_fun &lt;- function(df) </a:t>
            </a:r>
          </a:p>
          <a:p>
            <a:pPr marL="113156" indent="-113156" defTabSz="578358">
              <a:lnSpc>
                <a:spcPct val="90000"/>
              </a:lnSpc>
              <a:spcBef>
                <a:spcPts val="900"/>
              </a:spcBef>
              <a:defRPr b="0" sz="1188">
                <a:solidFill>
                  <a:srgbClr val="6B8CB2"/>
                </a:solidFill>
              </a:defRPr>
            </a:pPr>
            <a:r>
              <a:t>    lm(Sepal.Length ~ ., data = df)</a:t>
            </a:r>
          </a:p>
          <a:p>
            <a:pPr marL="113156" indent="-113156" defTabSz="578358">
              <a:lnSpc>
                <a:spcPct val="90000"/>
              </a:lnSpc>
              <a:spcBef>
                <a:spcPts val="0"/>
              </a:spcBef>
              <a:defRPr b="0" sz="1188">
                <a:solidFill>
                  <a:srgbClr val="6B8CB2"/>
                </a:solidFill>
              </a:defRPr>
            </a:pPr>
            <a:r>
              <a:t>m_iris &lt;- n_iris %&gt;%</a:t>
            </a:r>
          </a:p>
          <a:p>
            <a:pPr marL="113156" indent="-113156" defTabSz="578358">
              <a:lnSpc>
                <a:spcPct val="90000"/>
              </a:lnSpc>
              <a:spcBef>
                <a:spcPts val="0"/>
              </a:spcBef>
              <a:defRPr b="0" sz="1188">
                <a:solidFill>
                  <a:srgbClr val="6B8CB2"/>
                </a:solidFill>
              </a:defRPr>
            </a:pPr>
            <a:r>
              <a:t>  </a:t>
            </a:r>
            <a:r>
              <a:rPr b="1"/>
              <a:t>mutate</a:t>
            </a:r>
            <a:r>
              <a:t>(model = </a:t>
            </a:r>
            <a:r>
              <a:rPr b="1"/>
              <a:t>map</a:t>
            </a:r>
            <a:r>
              <a:t>(data, mod_fun))</a:t>
            </a:r>
          </a:p>
        </p:txBody>
      </p:sp>
      <p:sp>
        <p:nvSpPr>
          <p:cNvPr id="3447" name="b_fun &lt;- function(mod)…"/>
          <p:cNvSpPr txBox="1"/>
          <p:nvPr/>
        </p:nvSpPr>
        <p:spPr>
          <a:xfrm>
            <a:off x="11282419" y="3320196"/>
            <a:ext cx="2161545" cy="934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09727" indent="-109727" defTabSz="560831">
              <a:lnSpc>
                <a:spcPct val="90000"/>
              </a:lnSpc>
              <a:spcBef>
                <a:spcPts val="0"/>
              </a:spcBef>
              <a:defRPr b="0" sz="1152">
                <a:solidFill>
                  <a:srgbClr val="6B8CB2"/>
                </a:solidFill>
              </a:defRPr>
            </a:pPr>
            <a:r>
              <a:t>b_fun &lt;- function(mod) </a:t>
            </a:r>
          </a:p>
          <a:p>
            <a:pPr marL="109727" indent="-109727" defTabSz="560831">
              <a:lnSpc>
                <a:spcPct val="90000"/>
              </a:lnSpc>
              <a:spcBef>
                <a:spcPts val="900"/>
              </a:spcBef>
              <a:defRPr b="0" sz="1152">
                <a:solidFill>
                  <a:srgbClr val="6B8CB2"/>
                </a:solidFill>
              </a:defRPr>
            </a:pPr>
            <a:r>
              <a:t>    coefficients(mod)[[1]]</a:t>
            </a:r>
          </a:p>
          <a:p>
            <a:pPr marL="109727" indent="-109727" defTabSz="560831">
              <a:lnSpc>
                <a:spcPct val="90000"/>
              </a:lnSpc>
              <a:spcBef>
                <a:spcPts val="0"/>
              </a:spcBef>
              <a:defRPr b="0" sz="1152">
                <a:solidFill>
                  <a:srgbClr val="6B8CB2"/>
                </a:solidFill>
              </a:defRPr>
            </a:pPr>
            <a:r>
              <a:t>m_iris %&gt;% </a:t>
            </a:r>
            <a:r>
              <a:rPr b="1"/>
              <a:t>transmute</a:t>
            </a:r>
            <a:r>
              <a:t>(Species, </a:t>
            </a:r>
          </a:p>
          <a:p>
            <a:pPr marL="109727" indent="-109727" defTabSz="560831">
              <a:lnSpc>
                <a:spcPct val="90000"/>
              </a:lnSpc>
              <a:spcBef>
                <a:spcPts val="0"/>
              </a:spcBef>
              <a:defRPr b="0" sz="1152">
                <a:solidFill>
                  <a:srgbClr val="6B8CB2"/>
                </a:solidFill>
              </a:defRPr>
            </a:pPr>
            <a:r>
              <a:t>    beta = </a:t>
            </a:r>
            <a:r>
              <a:rPr b="1"/>
              <a:t>map_dbl</a:t>
            </a:r>
            <a:r>
              <a:t>(model, b_fun))</a:t>
            </a:r>
          </a:p>
        </p:txBody>
      </p:sp>
      <p:sp>
        <p:nvSpPr>
          <p:cNvPr id="3448" name="tibble::tibble(…)…"/>
          <p:cNvSpPr txBox="1"/>
          <p:nvPr/>
        </p:nvSpPr>
        <p:spPr>
          <a:xfrm>
            <a:off x="7348652" y="4650661"/>
            <a:ext cx="3207451" cy="145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tibble::</a:t>
            </a:r>
            <a:r>
              <a:rPr b="1"/>
              <a:t>tibble(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…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Saves list input as list columns</a:t>
            </a:r>
          </a:p>
          <a:p>
            <a:pPr marL="114300" indent="-114300">
              <a:lnSpc>
                <a:spcPct val="90000"/>
              </a:lnSpc>
              <a:spcBef>
                <a:spcPts val="2000"/>
              </a:spcBef>
              <a:defRPr b="0" sz="1100">
                <a:solidFill>
                  <a:srgbClr val="6B8CB2"/>
                </a:solidFill>
              </a:defRPr>
            </a:pPr>
            <a:r>
              <a:t>tibble(max = c(3, 4, 5), seq = list(1:3, 1:4, 1:5))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tibble::</a:t>
            </a:r>
            <a:r>
              <a:rPr b="1"/>
              <a:t>enframe(</a:t>
            </a:r>
            <a:r>
              <a:rPr sz="1100">
                <a:latin typeface="+mn-lt"/>
                <a:ea typeface="+mn-ea"/>
                <a:cs typeface="+mn-cs"/>
                <a:sym typeface="Source Sans Pro Light"/>
              </a:rPr>
              <a:t>x, name="name", value="value"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Converts multi-level list to tibble with list cols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100">
                <a:solidFill>
                  <a:srgbClr val="6B8CB2"/>
                </a:solidFill>
              </a:defRPr>
            </a:pPr>
            <a:r>
              <a:t>enframe(list('3'=1:3, '4'=1:4, '5'=1:5), 'max', 'seq')</a:t>
            </a:r>
          </a:p>
        </p:txBody>
      </p:sp>
      <p:sp>
        <p:nvSpPr>
          <p:cNvPr id="3449" name="tibble::tribble(…)…"/>
          <p:cNvSpPr txBox="1"/>
          <p:nvPr/>
        </p:nvSpPr>
        <p:spPr>
          <a:xfrm>
            <a:off x="4921783" y="4650661"/>
            <a:ext cx="2280062" cy="1346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tibble::</a:t>
            </a:r>
            <a:r>
              <a:rPr b="1"/>
              <a:t>tribble(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…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Makes list column when needed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100">
                <a:solidFill>
                  <a:srgbClr val="6B8CB2"/>
                </a:solidFill>
              </a:defRPr>
            </a:pPr>
            <a:r>
              <a:t>tribble( ~max, ~seq,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100">
                <a:solidFill>
                  <a:srgbClr val="6B8CB2"/>
                </a:solidFill>
              </a:defRPr>
            </a:pPr>
            <a:r>
              <a:t>                          3,    1:3,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100">
                <a:solidFill>
                  <a:srgbClr val="6B8CB2"/>
                </a:solidFill>
              </a:defRPr>
            </a:pPr>
            <a:r>
              <a:t>                          4,    1:4,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 i="1" sz="1100">
                <a:solidFill>
                  <a:srgbClr val="6B8CB2"/>
                </a:solidFill>
              </a:defRPr>
            </a:pPr>
            <a:r>
              <a:t>                          5,    1:5)</a:t>
            </a:r>
          </a:p>
        </p:txBody>
      </p:sp>
      <p:graphicFrame>
        <p:nvGraphicFramePr>
          <p:cNvPr id="3450" name="Table"/>
          <p:cNvGraphicFramePr/>
          <p:nvPr/>
        </p:nvGraphicFramePr>
        <p:xfrm>
          <a:off x="6239521" y="5132380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11084"/>
                <a:gridCol w="443272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max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seq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&lt;int [3]&gt;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&lt;int [4]&gt;</a:t>
                      </a: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&lt;int [5]&gt;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3451" name="dplyr::mutate(.data, …) Also transmute()…"/>
          <p:cNvSpPr txBox="1"/>
          <p:nvPr/>
        </p:nvSpPr>
        <p:spPr>
          <a:xfrm>
            <a:off x="10584190" y="4650661"/>
            <a:ext cx="3072971" cy="159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dplyr::</a:t>
            </a:r>
            <a:r>
              <a:rPr b="1"/>
              <a:t>mutate(</a:t>
            </a:r>
            <a:r>
              <a:rPr sz="1100">
                <a:latin typeface="+mn-lt"/>
                <a:ea typeface="+mn-ea"/>
                <a:cs typeface="+mn-cs"/>
                <a:sym typeface="Source Sans Pro Light"/>
              </a:rPr>
              <a:t>.data, …</a:t>
            </a:r>
            <a:r>
              <a:rPr b="1"/>
              <a:t>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t>Also </a:t>
            </a:r>
            <a:r>
              <a:rPr b="1"/>
              <a:t>transmute()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Returns list col when result returns list.</a:t>
            </a:r>
          </a:p>
          <a:p>
            <a:pPr marL="114300" indent="-114300">
              <a:lnSpc>
                <a:spcPct val="90000"/>
              </a:lnSpc>
              <a:spcBef>
                <a:spcPts val="2000"/>
              </a:spcBef>
              <a:defRPr b="0" sz="1100">
                <a:solidFill>
                  <a:srgbClr val="6B8CB2"/>
                </a:solidFill>
              </a:defRPr>
            </a:pPr>
            <a:r>
              <a:t>mtcars %&gt;% </a:t>
            </a:r>
            <a:r>
              <a:rPr b="1"/>
              <a:t>mutate</a:t>
            </a:r>
            <a:r>
              <a:t>(seq = </a:t>
            </a:r>
            <a:r>
              <a:rPr b="1"/>
              <a:t>map</a:t>
            </a:r>
            <a:r>
              <a:t>(cyl, seq))</a:t>
            </a:r>
          </a:p>
          <a:p>
            <a:pPr marL="114300" indent="-114300">
              <a:lnSpc>
                <a:spcPct val="90000"/>
              </a:lnSpc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dplyr::</a:t>
            </a:r>
            <a:r>
              <a:rPr b="1"/>
              <a:t>summarise(</a:t>
            </a:r>
            <a:r>
              <a:rPr sz="1100">
                <a:latin typeface="+mn-lt"/>
                <a:ea typeface="+mn-ea"/>
                <a:cs typeface="+mn-cs"/>
                <a:sym typeface="Source Sans Pro Light"/>
              </a:rPr>
              <a:t>.data, …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Returns list col when result is wrapped with </a:t>
            </a:r>
            <a:r>
              <a:rPr b="1"/>
              <a:t>list()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100">
                <a:solidFill>
                  <a:srgbClr val="6B8CB2"/>
                </a:solidFill>
              </a:defRPr>
            </a:pPr>
            <a:r>
              <a:t>mtcars %&gt;%  group_by(cyl) %&gt;%</a:t>
            </a:r>
          </a:p>
          <a:p>
            <a:pPr marL="114300" indent="-114300">
              <a:lnSpc>
                <a:spcPct val="90000"/>
              </a:lnSpc>
              <a:spcBef>
                <a:spcPts val="2000"/>
              </a:spcBef>
              <a:defRPr b="0" sz="1100">
                <a:solidFill>
                  <a:srgbClr val="6B8CB2"/>
                </a:solidFill>
              </a:defRPr>
            </a:pPr>
            <a:r>
              <a:t>   </a:t>
            </a:r>
            <a:r>
              <a:rPr b="1"/>
              <a:t>summarise</a:t>
            </a:r>
            <a:r>
              <a:t>(q = </a:t>
            </a:r>
            <a:r>
              <a:rPr b="1"/>
              <a:t>list</a:t>
            </a:r>
            <a:r>
              <a:t>(quantile(mpg)))</a:t>
            </a:r>
          </a:p>
        </p:txBody>
      </p:sp>
      <p:grpSp>
        <p:nvGrpSpPr>
          <p:cNvPr id="3465" name="Group"/>
          <p:cNvGrpSpPr/>
          <p:nvPr/>
        </p:nvGrpSpPr>
        <p:grpSpPr>
          <a:xfrm>
            <a:off x="7928433" y="8075162"/>
            <a:ext cx="6564046" cy="1630439"/>
            <a:chOff x="0" y="0"/>
            <a:chExt cx="6564044" cy="1630437"/>
          </a:xfrm>
        </p:grpSpPr>
        <p:grpSp>
          <p:nvGrpSpPr>
            <p:cNvPr id="3456" name="Group"/>
            <p:cNvGrpSpPr/>
            <p:nvPr/>
          </p:nvGrpSpPr>
          <p:grpSpPr>
            <a:xfrm>
              <a:off x="0" y="96325"/>
              <a:ext cx="3127761" cy="1534113"/>
              <a:chOff x="0" y="25400"/>
              <a:chExt cx="3127760" cy="1534112"/>
            </a:xfrm>
          </p:grpSpPr>
          <p:graphicFrame>
            <p:nvGraphicFramePr>
              <p:cNvPr id="3452" name="Table"/>
              <p:cNvGraphicFramePr/>
              <p:nvPr/>
            </p:nvGraphicFramePr>
            <p:xfrm>
              <a:off x="723207" y="25400"/>
              <a:ext cx="1188952" cy="15240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3453" name="Table"/>
              <p:cNvGraphicFramePr/>
              <p:nvPr/>
            </p:nvGraphicFramePr>
            <p:xfrm>
              <a:off x="1443509" y="26193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18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model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454" name="pmap(list(                      ,               ,          ), fun, …)"/>
              <p:cNvSpPr txBox="1"/>
              <p:nvPr/>
            </p:nvSpPr>
            <p:spPr>
              <a:xfrm>
                <a:off x="0" y="92154"/>
                <a:ext cx="2962288" cy="3092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>
                <a:lvl1pPr marL="114300" indent="-114300">
                  <a:lnSpc>
                    <a:spcPct val="9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pmap(list(                      ,               ,          ), fun, …)</a:t>
                </a:r>
              </a:p>
            </p:txBody>
          </p:sp>
          <p:graphicFrame>
            <p:nvGraphicFramePr>
              <p:cNvPr id="3455" name="Table"/>
              <p:cNvGraphicFramePr/>
              <p:nvPr/>
            </p:nvGraphicFramePr>
            <p:xfrm>
              <a:off x="1938809" y="35512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2794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funs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coef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AIC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BIC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3461" name="Group"/>
            <p:cNvGrpSpPr/>
            <p:nvPr/>
          </p:nvGrpSpPr>
          <p:grpSpPr>
            <a:xfrm>
              <a:off x="3050981" y="0"/>
              <a:ext cx="2732942" cy="1618725"/>
              <a:chOff x="0" y="0"/>
              <a:chExt cx="2732940" cy="1618724"/>
            </a:xfrm>
          </p:grpSpPr>
          <p:sp>
            <p:nvSpPr>
              <p:cNvPr id="3457" name="fun(                      ,               ,          ,…)…"/>
              <p:cNvSpPr txBox="1"/>
              <p:nvPr/>
            </p:nvSpPr>
            <p:spPr>
              <a:xfrm>
                <a:off x="0" y="0"/>
                <a:ext cx="2362074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          ,…)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          ,…)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          ,…)</a:t>
                </a:r>
              </a:p>
            </p:txBody>
          </p:sp>
          <p:graphicFrame>
            <p:nvGraphicFramePr>
              <p:cNvPr id="3458" name="Table"/>
              <p:cNvGraphicFramePr/>
              <p:nvPr/>
            </p:nvGraphicFramePr>
            <p:xfrm>
              <a:off x="328079" y="85645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3459" name="Table"/>
              <p:cNvGraphicFramePr/>
              <p:nvPr/>
            </p:nvGraphicFramePr>
            <p:xfrm>
              <a:off x="1044531" y="83400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18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model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3460" name="Table"/>
              <p:cNvGraphicFramePr/>
              <p:nvPr/>
            </p:nvGraphicFramePr>
            <p:xfrm>
              <a:off x="1543989" y="94724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2794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funs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coef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AIC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BIC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aphicFrame>
          <p:nvGraphicFramePr>
            <p:cNvPr id="3462" name="Table"/>
            <p:cNvGraphicFramePr/>
            <p:nvPr/>
          </p:nvGraphicFramePr>
          <p:xfrm>
            <a:off x="5375093" y="96071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5712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result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1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463" name="Line"/>
            <p:cNvSpPr/>
            <p:nvPr/>
          </p:nvSpPr>
          <p:spPr>
            <a:xfrm flipV="1">
              <a:off x="5159151" y="325465"/>
              <a:ext cx="1777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464" name="Line"/>
            <p:cNvSpPr/>
            <p:nvPr/>
          </p:nvSpPr>
          <p:spPr>
            <a:xfrm flipV="1">
              <a:off x="2894695" y="329981"/>
              <a:ext cx="1777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3477" name="Group"/>
          <p:cNvGrpSpPr/>
          <p:nvPr/>
        </p:nvGrpSpPr>
        <p:grpSpPr>
          <a:xfrm>
            <a:off x="8170364" y="7412720"/>
            <a:ext cx="6322115" cy="1625779"/>
            <a:chOff x="0" y="0"/>
            <a:chExt cx="6322113" cy="1625778"/>
          </a:xfrm>
        </p:grpSpPr>
        <p:graphicFrame>
          <p:nvGraphicFramePr>
            <p:cNvPr id="3466" name="Table"/>
            <p:cNvGraphicFramePr/>
            <p:nvPr/>
          </p:nvGraphicFramePr>
          <p:xfrm>
            <a:off x="5133162" y="101381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5712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result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1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pSp>
          <p:nvGrpSpPr>
            <p:cNvPr id="3470" name="Group"/>
            <p:cNvGrpSpPr/>
            <p:nvPr/>
          </p:nvGrpSpPr>
          <p:grpSpPr>
            <a:xfrm>
              <a:off x="0" y="100984"/>
              <a:ext cx="2462692" cy="1524795"/>
              <a:chOff x="0" y="25400"/>
              <a:chExt cx="2462691" cy="1524793"/>
            </a:xfrm>
          </p:grpSpPr>
          <p:sp>
            <p:nvSpPr>
              <p:cNvPr id="3467" name="map2(                      ,               , fun, …)"/>
              <p:cNvSpPr txBox="1"/>
              <p:nvPr/>
            </p:nvSpPr>
            <p:spPr>
              <a:xfrm>
                <a:off x="0" y="92154"/>
                <a:ext cx="2462692" cy="3092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>
                <a:lvl1pPr marL="114300" indent="-114300">
                  <a:lnSpc>
                    <a:spcPct val="9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map2(                      ,               , fun, …)</a:t>
                </a:r>
              </a:p>
            </p:txBody>
          </p:sp>
          <p:graphicFrame>
            <p:nvGraphicFramePr>
              <p:cNvPr id="3468" name="Table"/>
              <p:cNvGraphicFramePr/>
              <p:nvPr/>
            </p:nvGraphicFramePr>
            <p:xfrm>
              <a:off x="480479" y="25400"/>
              <a:ext cx="1188952" cy="15240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3469" name="Table"/>
              <p:cNvGraphicFramePr/>
              <p:nvPr/>
            </p:nvGraphicFramePr>
            <p:xfrm>
              <a:off x="1200781" y="26193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18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model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3474" name="Group"/>
            <p:cNvGrpSpPr/>
            <p:nvPr/>
          </p:nvGrpSpPr>
          <p:grpSpPr>
            <a:xfrm>
              <a:off x="2828673" y="0"/>
              <a:ext cx="2233483" cy="1609646"/>
              <a:chOff x="0" y="0"/>
              <a:chExt cx="2233482" cy="1609645"/>
            </a:xfrm>
          </p:grpSpPr>
          <p:sp>
            <p:nvSpPr>
              <p:cNvPr id="3471" name="fun(                      ,               ,…)…"/>
              <p:cNvSpPr txBox="1"/>
              <p:nvPr/>
            </p:nvSpPr>
            <p:spPr>
              <a:xfrm>
                <a:off x="0" y="0"/>
                <a:ext cx="1842059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,…)</a:t>
                </a:r>
              </a:p>
            </p:txBody>
          </p:sp>
          <p:graphicFrame>
            <p:nvGraphicFramePr>
              <p:cNvPr id="3472" name="Table"/>
              <p:cNvGraphicFramePr/>
              <p:nvPr/>
            </p:nvGraphicFramePr>
            <p:xfrm>
              <a:off x="328079" y="85645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3473" name="Table"/>
              <p:cNvGraphicFramePr/>
              <p:nvPr/>
            </p:nvGraphicFramePr>
            <p:xfrm>
              <a:off x="1044531" y="83400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18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model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3475" name="Line"/>
            <p:cNvSpPr/>
            <p:nvPr/>
          </p:nvSpPr>
          <p:spPr>
            <a:xfrm>
              <a:off x="4600506" y="376240"/>
              <a:ext cx="494419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476" name="Line"/>
            <p:cNvSpPr/>
            <p:nvPr/>
          </p:nvSpPr>
          <p:spPr>
            <a:xfrm>
              <a:off x="2234451" y="376240"/>
              <a:ext cx="596019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3487" name="Group"/>
          <p:cNvGrpSpPr/>
          <p:nvPr/>
        </p:nvGrpSpPr>
        <p:grpSpPr>
          <a:xfrm>
            <a:off x="8224765" y="6781807"/>
            <a:ext cx="6267714" cy="1625383"/>
            <a:chOff x="0" y="0"/>
            <a:chExt cx="6267712" cy="1625381"/>
          </a:xfrm>
        </p:grpSpPr>
        <p:grpSp>
          <p:nvGrpSpPr>
            <p:cNvPr id="3480" name="Group"/>
            <p:cNvGrpSpPr/>
            <p:nvPr/>
          </p:nvGrpSpPr>
          <p:grpSpPr>
            <a:xfrm>
              <a:off x="0" y="101381"/>
              <a:ext cx="1747347" cy="1524001"/>
              <a:chOff x="0" y="25400"/>
              <a:chExt cx="1747346" cy="1524000"/>
            </a:xfrm>
          </p:grpSpPr>
          <p:sp>
            <p:nvSpPr>
              <p:cNvPr id="3478" name="map(                      , fun, …)"/>
              <p:cNvSpPr txBox="1"/>
              <p:nvPr/>
            </p:nvSpPr>
            <p:spPr>
              <a:xfrm>
                <a:off x="0" y="92154"/>
                <a:ext cx="1747347" cy="3092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>
                <a:lvl1pPr marL="114300" indent="-114300">
                  <a:lnSpc>
                    <a:spcPct val="9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map(                      , fun, …)</a:t>
                </a:r>
              </a:p>
            </p:txBody>
          </p:sp>
          <p:graphicFrame>
            <p:nvGraphicFramePr>
              <p:cNvPr id="3479" name="Table"/>
              <p:cNvGraphicFramePr/>
              <p:nvPr/>
            </p:nvGraphicFramePr>
            <p:xfrm>
              <a:off x="416979" y="25400"/>
              <a:ext cx="1188952" cy="15240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3483" name="Group"/>
            <p:cNvGrpSpPr/>
            <p:nvPr/>
          </p:nvGrpSpPr>
          <p:grpSpPr>
            <a:xfrm>
              <a:off x="2774534" y="0"/>
              <a:ext cx="1517032" cy="1609646"/>
              <a:chOff x="0" y="0"/>
              <a:chExt cx="1517030" cy="1609645"/>
            </a:xfrm>
          </p:grpSpPr>
          <p:sp>
            <p:nvSpPr>
              <p:cNvPr id="3481" name="fun(                      , …)…"/>
              <p:cNvSpPr txBox="1"/>
              <p:nvPr/>
            </p:nvSpPr>
            <p:spPr>
              <a:xfrm>
                <a:off x="0" y="0"/>
                <a:ext cx="1305383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…)</a:t>
                </a:r>
              </a:p>
            </p:txBody>
          </p:sp>
          <p:graphicFrame>
            <p:nvGraphicFramePr>
              <p:cNvPr id="3482" name="Table"/>
              <p:cNvGraphicFramePr/>
              <p:nvPr/>
            </p:nvGraphicFramePr>
            <p:xfrm>
              <a:off x="328079" y="85645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aphicFrame>
          <p:nvGraphicFramePr>
            <p:cNvPr id="3484" name="Table"/>
            <p:cNvGraphicFramePr/>
            <p:nvPr/>
          </p:nvGraphicFramePr>
          <p:xfrm>
            <a:off x="5078762" y="100587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5712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result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1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485" name="Line"/>
            <p:cNvSpPr/>
            <p:nvPr/>
          </p:nvSpPr>
          <p:spPr>
            <a:xfrm flipV="1">
              <a:off x="4075420" y="329981"/>
              <a:ext cx="9651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486" name="Line"/>
            <p:cNvSpPr/>
            <p:nvPr/>
          </p:nvSpPr>
          <p:spPr>
            <a:xfrm>
              <a:off x="1671263" y="329981"/>
              <a:ext cx="11048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3488" name="purrr::map_lgl(.x, .f, ...)…"/>
          <p:cNvSpPr txBox="1"/>
          <p:nvPr/>
        </p:nvSpPr>
        <p:spPr>
          <a:xfrm>
            <a:off x="7348652" y="9077870"/>
            <a:ext cx="3193016" cy="1371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map_lgl(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.f, ...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Apply .f element-wise to .x, return a logical vector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defRPr b="0" sz="1100">
                <a:solidFill>
                  <a:srgbClr val="6B8CB2"/>
                </a:solidFill>
              </a:defRPr>
            </a:pPr>
            <a:r>
              <a:t>n_iris %&gt;% </a:t>
            </a:r>
            <a:r>
              <a:rPr b="1"/>
              <a:t>transmute</a:t>
            </a:r>
            <a:r>
              <a:t>(n = </a:t>
            </a:r>
            <a:r>
              <a:rPr b="1"/>
              <a:t>map_lgl</a:t>
            </a:r>
            <a:r>
              <a:t>(data, is.matrix))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map_int(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.f, ...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Apply .f element-wise to .x, return an integer vector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defRPr b="0" sz="1100">
                <a:solidFill>
                  <a:srgbClr val="6B8CB2"/>
                </a:solidFill>
              </a:defRPr>
            </a:pPr>
            <a:r>
              <a:t>n_iris %&gt;% </a:t>
            </a:r>
            <a:r>
              <a:rPr b="1"/>
              <a:t>transmute</a:t>
            </a:r>
            <a:r>
              <a:t>(n = </a:t>
            </a:r>
            <a:r>
              <a:rPr b="1"/>
              <a:t>map_int</a:t>
            </a:r>
            <a:r>
              <a:t>(data, nrow))</a:t>
            </a:r>
          </a:p>
        </p:txBody>
      </p:sp>
      <p:sp>
        <p:nvSpPr>
          <p:cNvPr id="3489" name="purrr::map(.x, .f, ...)…"/>
          <p:cNvSpPr txBox="1"/>
          <p:nvPr/>
        </p:nvSpPr>
        <p:spPr>
          <a:xfrm>
            <a:off x="4921783" y="6520722"/>
            <a:ext cx="3207450" cy="2409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map(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.f, ...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Apply .f element-wise to .x as .f(.x)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defRPr b="0" sz="1100">
                <a:solidFill>
                  <a:srgbClr val="6B8CB2"/>
                </a:solidFill>
              </a:defRPr>
            </a:pPr>
            <a:r>
              <a:t>n_iris %&gt;% </a:t>
            </a:r>
            <a:r>
              <a:rPr b="1"/>
              <a:t>mutate</a:t>
            </a:r>
            <a:r>
              <a:t>(n = </a:t>
            </a:r>
            <a:r>
              <a:rPr b="1"/>
              <a:t>map</a:t>
            </a:r>
            <a:r>
              <a:t>(data, dim))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map2(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.y, .f, ...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Apply .f element-wise to .x and .y as .f(.x, .y)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defRPr b="0" sz="1100">
                <a:solidFill>
                  <a:srgbClr val="6B8CB2"/>
                </a:solidFill>
              </a:defRPr>
            </a:pPr>
            <a:r>
              <a:t>m_iris %&gt;% </a:t>
            </a:r>
            <a:r>
              <a:rPr b="1"/>
              <a:t>mutate</a:t>
            </a:r>
            <a:r>
              <a:t>(n = </a:t>
            </a:r>
            <a:r>
              <a:rPr b="1"/>
              <a:t>map2</a:t>
            </a:r>
            <a:r>
              <a:t>(data, model, list))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pmap(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.l, .f, ...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Apply .f element-wise to vectors saved in .l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100">
                <a:solidFill>
                  <a:srgbClr val="6B8CB2"/>
                </a:solidFill>
              </a:defRPr>
            </a:pPr>
            <a:r>
              <a:t>m_iris %&gt;%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100">
                <a:solidFill>
                  <a:srgbClr val="6B8CB2"/>
                </a:solidFill>
              </a:defRPr>
            </a:pPr>
            <a:r>
              <a:t>  </a:t>
            </a:r>
            <a:r>
              <a:rPr b="1"/>
              <a:t>mutate</a:t>
            </a:r>
            <a:r>
              <a:t>(n = </a:t>
            </a:r>
            <a:r>
              <a:rPr b="1"/>
              <a:t>pmap</a:t>
            </a:r>
            <a:r>
              <a:t>(list(data, model, data), list))</a:t>
            </a:r>
          </a:p>
        </p:txBody>
      </p:sp>
      <p:sp>
        <p:nvSpPr>
          <p:cNvPr id="3490" name="Use the purrr functions map_lgl(), map_int(), map_dbl(), map_chr(), as well as tidyr’s unnest() to reduce a list column into a regular column."/>
          <p:cNvSpPr txBox="1"/>
          <p:nvPr/>
        </p:nvSpPr>
        <p:spPr>
          <a:xfrm>
            <a:off x="4921783" y="9115970"/>
            <a:ext cx="2451872" cy="120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the purrr functions </a:t>
            </a:r>
            <a:r>
              <a:rPr b="1"/>
              <a:t>map_lgl()</a:t>
            </a:r>
            <a:r>
              <a:t>, </a:t>
            </a:r>
            <a:r>
              <a:rPr b="1"/>
              <a:t>map_int()</a:t>
            </a:r>
            <a:r>
              <a:t>, </a:t>
            </a:r>
            <a:r>
              <a:rPr b="1"/>
              <a:t>map_dbl()</a:t>
            </a:r>
            <a:r>
              <a:t>, </a:t>
            </a:r>
            <a:r>
              <a:rPr b="1"/>
              <a:t>map_chr()</a:t>
            </a:r>
            <a:r>
              <a:t>, as well as tidyr’s </a:t>
            </a:r>
            <a:r>
              <a:rPr b="1"/>
              <a:t>unnest() </a:t>
            </a:r>
            <a:r>
              <a:t>to reduce a list column into a regular column.</a:t>
            </a:r>
          </a:p>
        </p:txBody>
      </p:sp>
      <p:sp>
        <p:nvSpPr>
          <p:cNvPr id="3491" name="purrr::map_dbl(.x, .f, ...)…"/>
          <p:cNvSpPr txBox="1"/>
          <p:nvPr/>
        </p:nvSpPr>
        <p:spPr>
          <a:xfrm>
            <a:off x="10584190" y="9077870"/>
            <a:ext cx="3072971" cy="1371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2013" indent="-112013" defTabSz="572516">
              <a:lnSpc>
                <a:spcPct val="90000"/>
              </a:lnSpc>
              <a:spcBef>
                <a:spcPts val="0"/>
              </a:spcBef>
              <a:defRPr b="0" sz="1274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map_dbl(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.f, ...</a:t>
            </a:r>
            <a:r>
              <a:rPr b="1"/>
              <a:t>)</a:t>
            </a:r>
            <a:endParaRPr b="1"/>
          </a:p>
          <a:p>
            <a:pPr marL="112013" indent="-112013" defTabSz="572516">
              <a:lnSpc>
                <a:spcPct val="90000"/>
              </a:lnSpc>
              <a:spcBef>
                <a:spcPts val="0"/>
              </a:spcBef>
              <a:defRPr b="0" sz="1078">
                <a:solidFill>
                  <a:srgbClr val="000000"/>
                </a:solidFill>
              </a:defRPr>
            </a:pPr>
            <a:r>
              <a:t>Apply .f element-wise to .x, return a double vector</a:t>
            </a:r>
          </a:p>
          <a:p>
            <a:pPr marL="112013" indent="-112013" defTabSz="572516">
              <a:lnSpc>
                <a:spcPct val="90000"/>
              </a:lnSpc>
              <a:spcBef>
                <a:spcPts val="400"/>
              </a:spcBef>
              <a:defRPr b="0" sz="1078">
                <a:solidFill>
                  <a:srgbClr val="6B8CB2"/>
                </a:solidFill>
              </a:defRPr>
            </a:pPr>
            <a:r>
              <a:t>n_iris %&gt;% </a:t>
            </a:r>
            <a:r>
              <a:rPr b="1"/>
              <a:t>transmute</a:t>
            </a:r>
            <a:r>
              <a:t>(n = </a:t>
            </a:r>
            <a:r>
              <a:rPr b="1"/>
              <a:t>map_dbl</a:t>
            </a:r>
            <a:r>
              <a:t>(data, nrow))</a:t>
            </a:r>
          </a:p>
          <a:p>
            <a:pPr marL="112013" indent="-112013" defTabSz="572516">
              <a:lnSpc>
                <a:spcPct val="90000"/>
              </a:lnSpc>
              <a:spcBef>
                <a:spcPts val="0"/>
              </a:spcBef>
              <a:defRPr b="0" sz="1274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map_chr(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.f, ...</a:t>
            </a:r>
            <a:r>
              <a:rPr b="1"/>
              <a:t>)</a:t>
            </a:r>
          </a:p>
          <a:p>
            <a:pPr marL="112013" indent="-112013" defTabSz="572516">
              <a:lnSpc>
                <a:spcPct val="90000"/>
              </a:lnSpc>
              <a:spcBef>
                <a:spcPts val="0"/>
              </a:spcBef>
              <a:defRPr b="0" sz="1078">
                <a:solidFill>
                  <a:srgbClr val="000000"/>
                </a:solidFill>
              </a:defRPr>
            </a:pPr>
            <a:r>
              <a:t>Apply .f element-wise to .x, return a character vector</a:t>
            </a:r>
          </a:p>
          <a:p>
            <a:pPr marL="112013" indent="-112013" defTabSz="572516">
              <a:lnSpc>
                <a:spcPct val="90000"/>
              </a:lnSpc>
              <a:spcBef>
                <a:spcPts val="400"/>
              </a:spcBef>
              <a:defRPr b="0" sz="1078">
                <a:solidFill>
                  <a:srgbClr val="6B8CB2"/>
                </a:solidFill>
              </a:defRPr>
            </a:pPr>
            <a:r>
              <a:t>n_iris %&gt;% </a:t>
            </a:r>
            <a:r>
              <a:rPr b="1"/>
              <a:t>transmute</a:t>
            </a:r>
            <a:r>
              <a:t>(n = </a:t>
            </a:r>
            <a:r>
              <a:rPr b="1"/>
              <a:t>map_chr</a:t>
            </a:r>
            <a:r>
              <a:t>(data, nrow))</a:t>
            </a:r>
          </a:p>
        </p:txBody>
      </p:sp>
      <p:sp>
        <p:nvSpPr>
          <p:cNvPr id="3492" name="Nested Data"/>
          <p:cNvSpPr txBox="1"/>
          <p:nvPr/>
        </p:nvSpPr>
        <p:spPr>
          <a:xfrm>
            <a:off x="306210" y="599061"/>
            <a:ext cx="163925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Nested Data</a:t>
            </a:r>
          </a:p>
        </p:txBody>
      </p:sp>
      <p:sp>
        <p:nvSpPr>
          <p:cNvPr id="3493" name="Line"/>
          <p:cNvSpPr/>
          <p:nvPr/>
        </p:nvSpPr>
        <p:spPr>
          <a:xfrm>
            <a:off x="323328" y="619739"/>
            <a:ext cx="414039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494" name="List Column Workflow"/>
          <p:cNvSpPr txBox="1"/>
          <p:nvPr/>
        </p:nvSpPr>
        <p:spPr>
          <a:xfrm>
            <a:off x="4794051" y="599061"/>
            <a:ext cx="293687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List Column Workflow</a:t>
            </a:r>
          </a:p>
        </p:txBody>
      </p:sp>
      <p:sp>
        <p:nvSpPr>
          <p:cNvPr id="3495" name="Line"/>
          <p:cNvSpPr/>
          <p:nvPr/>
        </p:nvSpPr>
        <p:spPr>
          <a:xfrm>
            <a:off x="4811169" y="619739"/>
            <a:ext cx="7403149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496" name="Line"/>
          <p:cNvSpPr/>
          <p:nvPr/>
        </p:nvSpPr>
        <p:spPr>
          <a:xfrm>
            <a:off x="320135" y="4880100"/>
            <a:ext cx="4201423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497" name="Nested data frames use a list column, a list that is stored as a column vector of a data frame. A typical workflow for list columns:"/>
          <p:cNvSpPr txBox="1"/>
          <p:nvPr/>
        </p:nvSpPr>
        <p:spPr>
          <a:xfrm>
            <a:off x="7922772" y="632144"/>
            <a:ext cx="4334065" cy="399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6B8CB2"/>
                </a:solidFill>
              </a:defRPr>
            </a:pPr>
            <a:r>
              <a:t>Nested data frames use a </a:t>
            </a:r>
            <a:r>
              <a:rPr b="1"/>
              <a:t>list column</a:t>
            </a:r>
            <a:r>
              <a:t>, a list that is stored as a column vector of a data frame. A typical </a:t>
            </a:r>
            <a:r>
              <a:rPr b="1"/>
              <a:t>workflow</a:t>
            </a:r>
            <a:r>
              <a:t> for list columns:</a:t>
            </a:r>
          </a:p>
        </p:txBody>
      </p:sp>
      <p:sp>
        <p:nvSpPr>
          <p:cNvPr id="3498" name="3. SIMPLIFY THE LIST COLUMN (into a regular column)"/>
          <p:cNvSpPr txBox="1"/>
          <p:nvPr/>
        </p:nvSpPr>
        <p:spPr>
          <a:xfrm>
            <a:off x="4807056" y="8893937"/>
            <a:ext cx="352592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3. SIMPLIFY THE LIST COLUMN </a:t>
            </a:r>
            <a:r>
              <a:rPr b="0"/>
              <a:t>(into a regular column)</a:t>
            </a:r>
          </a:p>
        </p:txBody>
      </p:sp>
      <p:sp>
        <p:nvSpPr>
          <p:cNvPr id="3499" name="Line"/>
          <p:cNvSpPr/>
          <p:nvPr/>
        </p:nvSpPr>
        <p:spPr>
          <a:xfrm>
            <a:off x="4804907" y="8880936"/>
            <a:ext cx="8860294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500" name="2. WORK WITH LIST COLUMNS - Use the purrr functions map(), map2(), and pmap() to apply a function that returns a result element-wise…"/>
          <p:cNvSpPr txBox="1"/>
          <p:nvPr/>
        </p:nvSpPr>
        <p:spPr>
          <a:xfrm>
            <a:off x="4815888" y="6328154"/>
            <a:ext cx="885611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spcBef>
                <a:spcPts val="0"/>
              </a:spcBef>
            </a:pPr>
            <a:r>
              <a:t>2. WORK WITH LIST COLUMNS </a:t>
            </a:r>
            <a:r>
              <a:rPr b="0"/>
              <a:t>- Use the purrr functions </a:t>
            </a:r>
            <a:r>
              <a:t>map()</a:t>
            </a:r>
            <a:r>
              <a:rPr b="0"/>
              <a:t>, </a:t>
            </a:r>
            <a:r>
              <a:t>map2()</a:t>
            </a:r>
            <a:r>
              <a:rPr b="0"/>
              <a:t>, and </a:t>
            </a:r>
            <a:r>
              <a:t>pmap()</a:t>
            </a:r>
            <a:r>
              <a:rPr b="0"/>
              <a:t> to apply a function that returns a result element-wise </a:t>
            </a:r>
            <a:endParaRPr b="0"/>
          </a:p>
          <a:p>
            <a:pPr lvl="1" indent="0"/>
            <a:r>
              <a:rPr b="0"/>
              <a:t>to the cells of a list column. </a:t>
            </a:r>
            <a:r>
              <a:t>walk()</a:t>
            </a:r>
            <a:r>
              <a:rPr b="0"/>
              <a:t>, </a:t>
            </a:r>
            <a:r>
              <a:t>walk2()</a:t>
            </a:r>
            <a:r>
              <a:rPr b="0"/>
              <a:t>, and </a:t>
            </a:r>
            <a:r>
              <a:t>pwalk()</a:t>
            </a:r>
            <a:r>
              <a:rPr b="0"/>
              <a:t> work the same way, but return a side effect.</a:t>
            </a:r>
          </a:p>
        </p:txBody>
      </p:sp>
      <p:sp>
        <p:nvSpPr>
          <p:cNvPr id="3501" name="Line"/>
          <p:cNvSpPr/>
          <p:nvPr/>
        </p:nvSpPr>
        <p:spPr>
          <a:xfrm>
            <a:off x="4806497" y="6315944"/>
            <a:ext cx="8860294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502" name="1. MAKE A LIST COLUMN - You can create list columns with functions in the tibble and dplyr packages, as well as tidyr’s nest()"/>
          <p:cNvSpPr txBox="1"/>
          <p:nvPr/>
        </p:nvSpPr>
        <p:spPr>
          <a:xfrm>
            <a:off x="4808646" y="4382192"/>
            <a:ext cx="800923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1. MAKE A LIST COLUMN </a:t>
            </a:r>
            <a:r>
              <a:rPr b="0"/>
              <a:t>- You can create list columns with functions in the </a:t>
            </a:r>
            <a:r>
              <a:t>tibble</a:t>
            </a:r>
            <a:r>
              <a:rPr b="0"/>
              <a:t> and </a:t>
            </a:r>
            <a:r>
              <a:t>dplyr</a:t>
            </a:r>
            <a:r>
              <a:rPr b="0"/>
              <a:t> packages, as well as </a:t>
            </a:r>
            <a:r>
              <a:t>tidyr</a:t>
            </a:r>
            <a:r>
              <a:rPr b="0"/>
              <a:t>’s nest()</a:t>
            </a:r>
          </a:p>
        </p:txBody>
      </p:sp>
      <p:sp>
        <p:nvSpPr>
          <p:cNvPr id="3503" name="Line"/>
          <p:cNvSpPr/>
          <p:nvPr/>
        </p:nvSpPr>
        <p:spPr>
          <a:xfrm>
            <a:off x="4806497" y="4369191"/>
            <a:ext cx="8860294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