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OIN (TO) LISTS"/>
          <p:cNvSpPr txBox="1"/>
          <p:nvPr/>
        </p:nvSpPr>
        <p:spPr>
          <a:xfrm>
            <a:off x="7839020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120" name="append(x, values, after = length(x)) Add to end of list. append(x, list(d = 1))…"/>
          <p:cNvSpPr txBox="1"/>
          <p:nvPr/>
        </p:nvSpPr>
        <p:spPr>
          <a:xfrm>
            <a:off x="8753321" y="6078454"/>
            <a:ext cx="1767222" cy="161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7861300" y="6094524"/>
            <a:ext cx="777247" cy="448747"/>
            <a:chOff x="0" y="0"/>
            <a:chExt cx="777246" cy="448746"/>
          </a:xfrm>
        </p:grpSpPr>
        <p:grpSp>
          <p:nvGrpSpPr>
            <p:cNvPr id="124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21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28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2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34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29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36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7861300" y="6660779"/>
            <a:ext cx="777247" cy="448747"/>
            <a:chOff x="0" y="0"/>
            <a:chExt cx="777246" cy="448746"/>
          </a:xfrm>
        </p:grpSpPr>
        <p:grpSp>
          <p:nvGrpSpPr>
            <p:cNvPr id="141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38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45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42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51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46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2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53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861300" y="7217746"/>
            <a:ext cx="777247" cy="524947"/>
            <a:chOff x="0" y="0"/>
            <a:chExt cx="777246" cy="524946"/>
          </a:xfrm>
        </p:grpSpPr>
        <p:grpSp>
          <p:nvGrpSpPr>
            <p:cNvPr id="158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5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62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3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70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64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1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75" name="WORK WITH LISTS"/>
          <p:cNvSpPr txBox="1"/>
          <p:nvPr/>
        </p:nvSpPr>
        <p:spPr>
          <a:xfrm>
            <a:off x="10903822" y="5282427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176" name="array_tree(array, margin = NULL) Turn array into list. Also array_branch. array_tree(x, margin = 3)…"/>
          <p:cNvSpPr txBox="1"/>
          <p:nvPr/>
        </p:nvSpPr>
        <p:spPr>
          <a:xfrm>
            <a:off x="11832256" y="5513986"/>
            <a:ext cx="1676401" cy="217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 directly or with a function.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set_names(x, tolower)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10862840" y="5558756"/>
            <a:ext cx="827431" cy="810262"/>
            <a:chOff x="25400" y="0"/>
            <a:chExt cx="827430" cy="810260"/>
          </a:xfrm>
        </p:grpSpPr>
        <p:grpSp>
          <p:nvGrpSpPr>
            <p:cNvPr id="187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18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9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0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92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0927732" y="6962530"/>
            <a:ext cx="1254459" cy="901820"/>
            <a:chOff x="0" y="0"/>
            <a:chExt cx="1254457" cy="901819"/>
          </a:xfrm>
        </p:grpSpPr>
        <p:grpSp>
          <p:nvGrpSpPr>
            <p:cNvPr id="204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194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9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6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200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9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203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2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215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20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0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1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1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16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0862840" y="6252868"/>
            <a:ext cx="883029" cy="647701"/>
            <a:chOff x="25400" y="0"/>
            <a:chExt cx="883027" cy="647700"/>
          </a:xfrm>
        </p:grpSpPr>
        <p:sp>
          <p:nvSpPr>
            <p:cNvPr id="218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32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3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234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35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"/>
          <p:cNvGrpSpPr/>
          <p:nvPr/>
        </p:nvGrpSpPr>
        <p:grpSpPr>
          <a:xfrm>
            <a:off x="10919642" y="2232208"/>
            <a:ext cx="1262549" cy="1028582"/>
            <a:chOff x="0" y="0"/>
            <a:chExt cx="1262547" cy="1028581"/>
          </a:xfrm>
        </p:grpSpPr>
        <p:grpSp>
          <p:nvGrpSpPr>
            <p:cNvPr id="247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38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39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4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41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3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4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4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5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4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50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51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52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3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4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5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281" name="Group"/>
          <p:cNvGrpSpPr/>
          <p:nvPr/>
        </p:nvGrpSpPr>
        <p:grpSpPr>
          <a:xfrm>
            <a:off x="10919642" y="3784783"/>
            <a:ext cx="1262549" cy="1028583"/>
            <a:chOff x="0" y="0"/>
            <a:chExt cx="1262547" cy="1028581"/>
          </a:xfrm>
        </p:grpSpPr>
        <p:grpSp>
          <p:nvGrpSpPr>
            <p:cNvPr id="269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6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6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62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6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64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5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6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7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7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80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7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7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7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7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6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7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8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79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303" name="Group"/>
          <p:cNvGrpSpPr/>
          <p:nvPr/>
        </p:nvGrpSpPr>
        <p:grpSpPr>
          <a:xfrm>
            <a:off x="10919642" y="3079172"/>
            <a:ext cx="1262549" cy="1028583"/>
            <a:chOff x="0" y="0"/>
            <a:chExt cx="1262547" cy="1028581"/>
          </a:xfrm>
        </p:grpSpPr>
        <p:grpSp>
          <p:nvGrpSpPr>
            <p:cNvPr id="291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8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6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8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9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9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02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93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9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96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7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8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0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04" name="TRANSFORM LISTS"/>
          <p:cNvSpPr txBox="1"/>
          <p:nvPr/>
        </p:nvSpPr>
        <p:spPr>
          <a:xfrm>
            <a:off x="10906942" y="1923843"/>
            <a:ext cx="12832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TRANSFORM LISTS</a:t>
            </a:r>
          </a:p>
        </p:txBody>
      </p:sp>
      <p:sp>
        <p:nvSpPr>
          <p:cNvPr id="305" name="modify(.x, .f, ...) Apply function to each element. Also map, map_chr, map_dbl, map_dfc, map_dfr, map_int, map_lgl. modify(x, ~.+ 2)…"/>
          <p:cNvSpPr txBox="1"/>
          <p:nvPr/>
        </p:nvSpPr>
        <p:spPr>
          <a:xfrm>
            <a:off x="11835905" y="2178833"/>
            <a:ext cx="1855212" cy="288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</a:t>
            </a:r>
            <a:r>
              <a:t>(.x, .f, ...) Apply function to each element. Also </a:t>
            </a:r>
            <a:r>
              <a:rPr b="1"/>
              <a:t>map</a:t>
            </a:r>
            <a:r>
              <a:t>, </a:t>
            </a:r>
            <a:r>
              <a:rPr b="1"/>
              <a:t>map_chr</a:t>
            </a:r>
            <a:r>
              <a:t>, </a:t>
            </a:r>
            <a:r>
              <a:rPr b="1"/>
              <a:t>map_dbl</a:t>
            </a:r>
            <a:r>
              <a:t>, </a:t>
            </a:r>
            <a:r>
              <a:rPr b="1"/>
              <a:t>map_dfc</a:t>
            </a:r>
            <a:r>
              <a:t>, </a:t>
            </a:r>
            <a:r>
              <a:rPr b="1"/>
              <a:t>map_dfr</a:t>
            </a:r>
            <a:r>
              <a:t>, </a:t>
            </a:r>
            <a:r>
              <a:rPr b="1"/>
              <a:t>map_int</a:t>
            </a:r>
            <a:r>
              <a:t>, </a:t>
            </a:r>
            <a:r>
              <a:rPr b="1"/>
              <a:t>map_lgl</a:t>
            </a:r>
            <a:r>
              <a:t>. </a:t>
            </a:r>
            <a:r>
              <a:rPr i="1"/>
              <a:t>modify(x, ~.+ 2)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modify_at</a:t>
            </a:r>
            <a:r>
              <a:t>(.x, .at, .f, ...) Apply function to elements by name or index. Also </a:t>
            </a:r>
            <a:r>
              <a:rPr b="1"/>
              <a:t>map_at</a:t>
            </a:r>
            <a:r>
              <a:t>. </a:t>
            </a:r>
            <a:r>
              <a:rPr i="1"/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modify_if</a:t>
            </a:r>
            <a:r>
              <a:t>(.x, .p, .f, ...) Apply function to elements that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pass a test. Also </a:t>
            </a:r>
            <a:r>
              <a:rPr b="1"/>
              <a:t>map_if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modify_if(x, is.numeric,~.+2)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modify_depth</a:t>
            </a:r>
            <a:r>
              <a:t>(.x,.depth,.f,...) Apply function to each element at a given level of a list. </a:t>
            </a:r>
            <a:r>
              <a:rPr i="1"/>
              <a:t>modify_depth(x, 1, ~.+ 2)</a:t>
            </a:r>
          </a:p>
        </p:txBody>
      </p:sp>
      <p:sp>
        <p:nvSpPr>
          <p:cNvPr id="306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307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Reduce Lists</a:t>
            </a:r>
          </a:p>
        </p:txBody>
      </p:sp>
      <p:sp>
        <p:nvSpPr>
          <p:cNvPr id="311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 with Lists</a:t>
            </a:r>
          </a:p>
        </p:txBody>
      </p:sp>
      <p:sp>
        <p:nvSpPr>
          <p:cNvPr id="312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4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315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Modify function behavior</a:t>
            </a:r>
          </a:p>
        </p:txBody>
      </p:sp>
      <p:sp>
        <p:nvSpPr>
          <p:cNvPr id="317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34" name="Group"/>
          <p:cNvGrpSpPr/>
          <p:nvPr/>
        </p:nvGrpSpPr>
        <p:grpSpPr>
          <a:xfrm>
            <a:off x="4796404" y="2218393"/>
            <a:ext cx="1256990" cy="1028583"/>
            <a:chOff x="0" y="0"/>
            <a:chExt cx="1256989" cy="1028581"/>
          </a:xfrm>
        </p:grpSpPr>
        <p:grpSp>
          <p:nvGrpSpPr>
            <p:cNvPr id="327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1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2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23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2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28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33" name="Group"/>
            <p:cNvGrpSpPr/>
            <p:nvPr/>
          </p:nvGrpSpPr>
          <p:grpSpPr>
            <a:xfrm>
              <a:off x="485131" y="955"/>
              <a:ext cx="771859" cy="642895"/>
              <a:chOff x="0" y="0"/>
              <a:chExt cx="771857" cy="642893"/>
            </a:xfrm>
          </p:grpSpPr>
          <p:sp>
            <p:nvSpPr>
              <p:cNvPr id="32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grpSp>
        <p:nvGrpSpPr>
          <p:cNvPr id="355" name="Group"/>
          <p:cNvGrpSpPr/>
          <p:nvPr/>
        </p:nvGrpSpPr>
        <p:grpSpPr>
          <a:xfrm>
            <a:off x="4796404" y="3085613"/>
            <a:ext cx="1254459" cy="898408"/>
            <a:chOff x="0" y="0"/>
            <a:chExt cx="1254457" cy="898406"/>
          </a:xfrm>
        </p:grpSpPr>
        <p:grpSp>
          <p:nvGrpSpPr>
            <p:cNvPr id="345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33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4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4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4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54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347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5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5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5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2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374" name="Group"/>
          <p:cNvGrpSpPr/>
          <p:nvPr/>
        </p:nvGrpSpPr>
        <p:grpSpPr>
          <a:xfrm>
            <a:off x="4796404" y="4778399"/>
            <a:ext cx="1254459" cy="1028583"/>
            <a:chOff x="0" y="0"/>
            <a:chExt cx="1254457" cy="1028581"/>
          </a:xfrm>
        </p:grpSpPr>
        <p:sp>
          <p:nvSpPr>
            <p:cNvPr id="35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7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60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58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59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63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6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2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73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6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6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6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6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71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2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75" name="FILTER LISTS"/>
          <p:cNvSpPr txBox="1"/>
          <p:nvPr/>
        </p:nvSpPr>
        <p:spPr>
          <a:xfrm>
            <a:off x="47735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sp>
        <p:nvSpPr>
          <p:cNvPr id="376" name="pluck(.x, ..., .default=NULL) Select an element by name or index, pluck(x,&quot;b&quot;) ,or its attribute with attr_getter.…"/>
          <p:cNvSpPr txBox="1"/>
          <p:nvPr/>
        </p:nvSpPr>
        <p:spPr>
          <a:xfrm>
            <a:off x="5775638" y="2185816"/>
            <a:ext cx="1677671" cy="3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pluck</a:t>
            </a:r>
            <a:r>
              <a:t>(.x, ..., .default=NULL) Select an element by name or index, </a:t>
            </a:r>
            <a:r>
              <a:rPr i="1"/>
              <a:t>pluck(x,"b") ,</a:t>
            </a:r>
            <a:r>
              <a:t>or its attribute with </a:t>
            </a:r>
            <a:r>
              <a:rPr b="1"/>
              <a:t>attr_getter</a:t>
            </a:r>
            <a:r>
              <a:t>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pluck(x,"b",attr_getter("n"))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that pass a logical test. </a:t>
            </a:r>
            <a:r>
              <a:rPr i="1"/>
              <a:t>keep(x,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Select elements that do not pass a logical test. </a:t>
            </a:r>
            <a:r>
              <a:rPr i="1"/>
              <a:t>discard(x,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4796404" y="4229124"/>
            <a:ext cx="1254459" cy="770651"/>
            <a:chOff x="0" y="0"/>
            <a:chExt cx="1254457" cy="770650"/>
          </a:xfrm>
        </p:grpSpPr>
        <p:grpSp>
          <p:nvGrpSpPr>
            <p:cNvPr id="387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377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80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378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7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8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8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8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86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384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8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8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93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38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9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9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9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395" name="RESHAPE LISTS"/>
          <p:cNvSpPr txBox="1"/>
          <p:nvPr/>
        </p:nvSpPr>
        <p:spPr>
          <a:xfrm>
            <a:off x="4783704" y="5811218"/>
            <a:ext cx="10668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396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5775638" y="6080098"/>
            <a:ext cx="1704996" cy="1611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427" name="Group"/>
          <p:cNvGrpSpPr/>
          <p:nvPr/>
        </p:nvGrpSpPr>
        <p:grpSpPr>
          <a:xfrm>
            <a:off x="4796404" y="7118227"/>
            <a:ext cx="852516" cy="545227"/>
            <a:chOff x="0" y="0"/>
            <a:chExt cx="852515" cy="545225"/>
          </a:xfrm>
        </p:grpSpPr>
        <p:sp>
          <p:nvSpPr>
            <p:cNvPr id="397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8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9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0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403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401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2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04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6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7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8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409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0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1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26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413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4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5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6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7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8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19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20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1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2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4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5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49" name="Group"/>
          <p:cNvGrpSpPr/>
          <p:nvPr/>
        </p:nvGrpSpPr>
        <p:grpSpPr>
          <a:xfrm>
            <a:off x="4796404" y="6118197"/>
            <a:ext cx="749084" cy="639248"/>
            <a:chOff x="0" y="0"/>
            <a:chExt cx="749082" cy="639246"/>
          </a:xfrm>
        </p:grpSpPr>
        <p:sp>
          <p:nvSpPr>
            <p:cNvPr id="428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9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30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1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32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35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433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4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36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40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437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8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9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41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48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442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3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4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5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6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7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71" name="Group"/>
          <p:cNvGrpSpPr/>
          <p:nvPr/>
        </p:nvGrpSpPr>
        <p:grpSpPr>
          <a:xfrm>
            <a:off x="7861300" y="5084179"/>
            <a:ext cx="729696" cy="532527"/>
            <a:chOff x="0" y="0"/>
            <a:chExt cx="729695" cy="532525"/>
          </a:xfrm>
        </p:grpSpPr>
        <p:grpSp>
          <p:nvGrpSpPr>
            <p:cNvPr id="468" name="Group"/>
            <p:cNvGrpSpPr/>
            <p:nvPr/>
          </p:nvGrpSpPr>
          <p:grpSpPr>
            <a:xfrm>
              <a:off x="0" y="0"/>
              <a:ext cx="445039" cy="532526"/>
              <a:chOff x="0" y="0"/>
              <a:chExt cx="445038" cy="532525"/>
            </a:xfrm>
          </p:grpSpPr>
          <p:sp>
            <p:nvSpPr>
              <p:cNvPr id="450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2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3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456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454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5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57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61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458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9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0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2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3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64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465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9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0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84" name="Group"/>
          <p:cNvGrpSpPr/>
          <p:nvPr/>
        </p:nvGrpSpPr>
        <p:grpSpPr>
          <a:xfrm>
            <a:off x="7861300" y="2238158"/>
            <a:ext cx="802441" cy="898408"/>
            <a:chOff x="0" y="0"/>
            <a:chExt cx="802440" cy="898406"/>
          </a:xfrm>
        </p:grpSpPr>
        <p:sp>
          <p:nvSpPr>
            <p:cNvPr id="472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75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7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4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7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7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81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7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0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8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3" name="FALS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497" name="Group"/>
          <p:cNvGrpSpPr/>
          <p:nvPr/>
        </p:nvGrpSpPr>
        <p:grpSpPr>
          <a:xfrm>
            <a:off x="7861300" y="3374557"/>
            <a:ext cx="802441" cy="898408"/>
            <a:chOff x="0" y="0"/>
            <a:chExt cx="802440" cy="898406"/>
          </a:xfrm>
        </p:grpSpPr>
        <p:sp>
          <p:nvSpPr>
            <p:cNvPr id="485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88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8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7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91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8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0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94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9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3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9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6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7861300" y="2808117"/>
            <a:ext cx="802441" cy="898408"/>
            <a:chOff x="0" y="0"/>
            <a:chExt cx="802440" cy="898406"/>
          </a:xfrm>
        </p:grpSpPr>
        <p:sp>
          <p:nvSpPr>
            <p:cNvPr id="498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01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9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0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04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0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3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07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0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6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0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9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511" name="SUMMARISE LISTS"/>
          <p:cNvSpPr txBox="1"/>
          <p:nvPr/>
        </p:nvSpPr>
        <p:spPr>
          <a:xfrm>
            <a:off x="7834423" y="1936543"/>
            <a:ext cx="12539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SUMMARISE LISTS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7861300" y="3946919"/>
            <a:ext cx="1254458" cy="898408"/>
            <a:chOff x="0" y="0"/>
            <a:chExt cx="1254457" cy="898406"/>
          </a:xfrm>
        </p:grpSpPr>
        <p:grpSp>
          <p:nvGrpSpPr>
            <p:cNvPr id="522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512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1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4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18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21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52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28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524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2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542" name="Group"/>
          <p:cNvGrpSpPr/>
          <p:nvPr/>
        </p:nvGrpSpPr>
        <p:grpSpPr>
          <a:xfrm>
            <a:off x="7861300" y="4524769"/>
            <a:ext cx="771858" cy="898407"/>
            <a:chOff x="0" y="0"/>
            <a:chExt cx="771857" cy="898406"/>
          </a:xfrm>
        </p:grpSpPr>
        <p:sp>
          <p:nvSpPr>
            <p:cNvPr id="530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33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3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2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36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3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5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39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3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8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4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1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43" name="every(.x, .p, …) Do all element pass a test?…"/>
          <p:cNvSpPr txBox="1"/>
          <p:nvPr/>
        </p:nvSpPr>
        <p:spPr>
          <a:xfrm>
            <a:off x="8753321" y="2179292"/>
            <a:ext cx="1767222" cy="349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every</a:t>
            </a:r>
            <a:r>
              <a:t>(.x, .p, …) Do all element pass a test?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every(x,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some</a:t>
            </a:r>
            <a:r>
              <a:t>(.x, .p, …) Do some elements pass a test? </a:t>
            </a:r>
            <a:br/>
            <a:r>
              <a:rPr i="1"/>
              <a:t>some(x,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has_element</a:t>
            </a:r>
            <a:r>
              <a:t>(.x, .y) Does a list contain an element? </a:t>
            </a:r>
            <a:r>
              <a:rPr i="1"/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</a:t>
            </a:r>
            <a:r>
              <a:t>(.x, .f, ..., .right=FALSE, .p) Find first element to pass. </a:t>
            </a:r>
            <a:r>
              <a:rPr i="1"/>
              <a:t>detect(x,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detect_index</a:t>
            </a:r>
            <a:r>
              <a:t>(.x, .f, ..., .right = FALSE, .p) Find index of first element to pass. </a:t>
            </a:r>
            <a:r>
              <a:rPr i="1"/>
              <a:t>detect_index(x,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vec_</a:t>
            </a:r>
            <a:r>
              <a:rPr b="1"/>
              <a:t>depth</a:t>
            </a:r>
            <a:r>
              <a:t>(x) Return depth (number of levels of indexes). </a:t>
            </a:r>
            <a:r>
              <a:rPr i="1"/>
              <a:t>vec_</a:t>
            </a:r>
            <a:r>
              <a:rPr i="1"/>
              <a:t>depth(x)</a:t>
            </a:r>
          </a:p>
        </p:txBody>
      </p:sp>
      <p:sp>
        <p:nvSpPr>
          <p:cNvPr id="544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Apply Functions</a:t>
            </a:r>
          </a:p>
        </p:txBody>
      </p:sp>
      <p:sp>
        <p:nvSpPr>
          <p:cNvPr id="545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6" name="map(.x, .f, …) Apply a function to each element of a list or vector. map(x, is.logical)"/>
          <p:cNvSpPr txBox="1"/>
          <p:nvPr/>
        </p:nvSpPr>
        <p:spPr>
          <a:xfrm>
            <a:off x="2977222" y="22390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a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547" name="map2(.x, ,y, .f, …) Apply a function to pairs of elements from two lists, vectors. map2(x, y, sum)"/>
          <p:cNvSpPr txBox="1"/>
          <p:nvPr/>
        </p:nvSpPr>
        <p:spPr>
          <a:xfrm>
            <a:off x="2977222" y="30508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a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548" name="pmap(.l, .f, …) Apply a function to groups of elements from list of lists, vectors. pmap(list(x, y, z), sum, na.rm = TRUE)"/>
          <p:cNvSpPr txBox="1"/>
          <p:nvPr/>
        </p:nvSpPr>
        <p:spPr>
          <a:xfrm>
            <a:off x="2977222" y="38660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a function to groups of elements from list of lists, vectors. </a:t>
            </a:r>
            <a:r>
              <a:rPr i="1"/>
              <a:t>pmap(list(x, y, z), sum, na.rm = TRUE)</a:t>
            </a:r>
          </a:p>
        </p:txBody>
      </p:sp>
      <p:sp>
        <p:nvSpPr>
          <p:cNvPr id="549" name="invoke_map(.f, .x = list(NULL), …, .env=NULL) Run each function in a list. Also invoke. l &lt;-  list(var, sd); invoke_map(l, x = 1:9)"/>
          <p:cNvSpPr txBox="1"/>
          <p:nvPr/>
        </p:nvSpPr>
        <p:spPr>
          <a:xfrm>
            <a:off x="2977222" y="4815449"/>
            <a:ext cx="1549401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</a:t>
            </a:r>
            <a:r>
              <a:rPr sz="1100"/>
              <a:t> </a:t>
            </a:r>
            <a:r>
              <a:rPr i="1"/>
              <a:t>l &lt;-  list(var, sd); invoke_map(l, x = 1:9)</a:t>
            </a:r>
          </a:p>
        </p:txBody>
      </p:sp>
      <p:sp>
        <p:nvSpPr>
          <p:cNvPr id="550" name="lmap(.x, .f, ...) Apply function to each list-element of a list or vector.…"/>
          <p:cNvSpPr txBox="1"/>
          <p:nvPr/>
        </p:nvSpPr>
        <p:spPr>
          <a:xfrm>
            <a:off x="352788" y="56974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551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552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553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type of input a function takes.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554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Create a version of a function that has some args preset to values.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555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556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57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590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558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59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62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64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66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68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79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570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1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2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3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4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75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76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7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8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80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581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91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630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592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3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6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98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00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02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13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604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5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6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7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8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09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10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11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12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14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615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8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9" name="Group"/>
          <p:cNvGrpSpPr/>
          <p:nvPr/>
        </p:nvGrpSpPr>
        <p:grpSpPr>
          <a:xfrm>
            <a:off x="253398" y="2180898"/>
            <a:ext cx="3100216" cy="1022889"/>
            <a:chOff x="0" y="0"/>
            <a:chExt cx="3100214" cy="1022888"/>
          </a:xfrm>
        </p:grpSpPr>
        <p:grpSp>
          <p:nvGrpSpPr>
            <p:cNvPr id="635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631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632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3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4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36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641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637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38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9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0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46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642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43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4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5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47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77" name="Group"/>
          <p:cNvGrpSpPr/>
          <p:nvPr/>
        </p:nvGrpSpPr>
        <p:grpSpPr>
          <a:xfrm>
            <a:off x="252303" y="2999013"/>
            <a:ext cx="3101311" cy="1022890"/>
            <a:chOff x="0" y="0"/>
            <a:chExt cx="3101309" cy="1022888"/>
          </a:xfrm>
        </p:grpSpPr>
        <p:grpSp>
          <p:nvGrpSpPr>
            <p:cNvPr id="657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650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651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2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3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4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5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6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62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658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9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0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1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74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663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668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664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65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6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7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73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669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70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71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72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675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14" name="Group"/>
          <p:cNvGrpSpPr/>
          <p:nvPr/>
        </p:nvGrpSpPr>
        <p:grpSpPr>
          <a:xfrm>
            <a:off x="253398" y="3824273"/>
            <a:ext cx="3100216" cy="1022889"/>
            <a:chOff x="0" y="0"/>
            <a:chExt cx="3100214" cy="1022888"/>
          </a:xfrm>
        </p:grpSpPr>
        <p:grpSp>
          <p:nvGrpSpPr>
            <p:cNvPr id="688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678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9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0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1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2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3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4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5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6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87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689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706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694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690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91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2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3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95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00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696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97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8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9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05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701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02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3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4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711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707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708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9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10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712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26" name="Group"/>
          <p:cNvGrpSpPr/>
          <p:nvPr/>
        </p:nvGrpSpPr>
        <p:grpSpPr>
          <a:xfrm>
            <a:off x="1882586" y="4750158"/>
            <a:ext cx="942763" cy="1024011"/>
            <a:chOff x="0" y="0"/>
            <a:chExt cx="942762" cy="1024009"/>
          </a:xfrm>
        </p:grpSpPr>
        <p:graphicFrame>
          <p:nvGraphicFramePr>
            <p:cNvPr id="715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16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17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18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19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20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725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graphicFrame>
            <p:nvGraphicFramePr>
              <p:cNvPr id="721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2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3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24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</p:grpSp>
      </p:grpSp>
      <p:grpSp>
        <p:nvGrpSpPr>
          <p:cNvPr id="731" name="Group"/>
          <p:cNvGrpSpPr/>
          <p:nvPr/>
        </p:nvGrpSpPr>
        <p:grpSpPr>
          <a:xfrm>
            <a:off x="2683902" y="4852154"/>
            <a:ext cx="670259" cy="911108"/>
            <a:chOff x="6080" y="0"/>
            <a:chExt cx="670257" cy="911106"/>
          </a:xfrm>
        </p:grpSpPr>
        <p:sp>
          <p:nvSpPr>
            <p:cNvPr id="727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28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29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0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32" name="invoke_map(              ,        ,…)"/>
          <p:cNvSpPr txBox="1"/>
          <p:nvPr/>
        </p:nvSpPr>
        <p:spPr>
          <a:xfrm>
            <a:off x="252851" y="49284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1365182" y="4852154"/>
            <a:ext cx="670259" cy="911108"/>
            <a:chOff x="6080" y="0"/>
            <a:chExt cx="670257" cy="911106"/>
          </a:xfrm>
        </p:grpSpPr>
        <p:sp>
          <p:nvSpPr>
            <p:cNvPr id="733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34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5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6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38" name="Line"/>
          <p:cNvSpPr/>
          <p:nvPr/>
        </p:nvSpPr>
        <p:spPr>
          <a:xfrm>
            <a:off x="1742275" y="50848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2492637" y="50848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747" name="Group"/>
          <p:cNvGrpSpPr/>
          <p:nvPr/>
        </p:nvGrpSpPr>
        <p:grpSpPr>
          <a:xfrm>
            <a:off x="1010677" y="4812302"/>
            <a:ext cx="682959" cy="948346"/>
            <a:chOff x="0" y="0"/>
            <a:chExt cx="682957" cy="948345"/>
          </a:xfrm>
        </p:grpSpPr>
        <p:graphicFrame>
          <p:nvGraphicFramePr>
            <p:cNvPr id="740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1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2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43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4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5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6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48" name="~ . becomes function(x) x, e.g. map(l, ~ 2 +. ) becomes map(l, function(x) 2 + x )"/>
          <p:cNvSpPr txBox="1"/>
          <p:nvPr/>
        </p:nvSpPr>
        <p:spPr>
          <a:xfrm>
            <a:off x="336637" y="9441272"/>
            <a:ext cx="16256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 </a:t>
            </a:r>
            <a:r>
              <a:t>becomes </a:t>
            </a:r>
            <a:r>
              <a:rPr b="1"/>
              <a:t>function(x) x</a:t>
            </a:r>
            <a:r>
              <a:t>, e.g. </a:t>
            </a:r>
            <a:r>
              <a:rPr i="1"/>
              <a:t>map(l, ~ 2 +. )</a:t>
            </a:r>
            <a:r>
              <a:t> becomes </a:t>
            </a:r>
            <a:r>
              <a:rPr i="1"/>
              <a:t>map(l, function(x) 2 + x )</a:t>
            </a:r>
          </a:p>
        </p:txBody>
      </p:sp>
      <p:sp>
        <p:nvSpPr>
          <p:cNvPr id="749" name="&quot;name&quot; becomes…"/>
          <p:cNvSpPr txBox="1"/>
          <p:nvPr/>
        </p:nvSpPr>
        <p:spPr>
          <a:xfrm>
            <a:off x="336637" y="8727693"/>
            <a:ext cx="1816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function(x) x[["name"]]</a:t>
            </a:r>
            <a:r>
              <a:t>, e.g. </a:t>
            </a:r>
            <a:r>
              <a:rPr i="1"/>
              <a:t>map(l, "a")</a:t>
            </a:r>
            <a:r>
              <a:t> extracts </a:t>
            </a:r>
            <a:r>
              <a:rPr i="1"/>
              <a:t>a </a:t>
            </a:r>
            <a:r>
              <a:t>from each element of </a:t>
            </a:r>
            <a:r>
              <a:rPr i="1"/>
              <a:t>l</a:t>
            </a:r>
          </a:p>
        </p:txBody>
      </p:sp>
      <p:sp>
        <p:nvSpPr>
          <p:cNvPr id="750" name="map(), map2(), pmap(), imap and invoke_map each return a list. Use a suffixed version to return the results as a specific type of flat vector, e.g. map2_chr, pmap_lgl, etc.…"/>
          <p:cNvSpPr txBox="1"/>
          <p:nvPr/>
        </p:nvSpPr>
        <p:spPr>
          <a:xfrm>
            <a:off x="336637" y="6395837"/>
            <a:ext cx="150996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map(), map2(), pmap()</a:t>
            </a:r>
            <a:r>
              <a:t>, </a:t>
            </a:r>
            <a:r>
              <a:rPr b="1"/>
              <a:t>imap </a:t>
            </a:r>
            <a:r>
              <a:t>and </a:t>
            </a:r>
            <a:r>
              <a:rPr b="1"/>
              <a:t>invoke_map</a:t>
            </a:r>
            <a:r>
              <a:t> each return a list. Use a suffixed version to return the results as a specific type of flat vector, e.g. </a:t>
            </a:r>
            <a:r>
              <a:rPr b="1"/>
              <a:t>map2_chr</a:t>
            </a:r>
            <a:r>
              <a:t>, </a:t>
            </a:r>
            <a:r>
              <a:rPr b="1"/>
              <a:t>pmap_lgl</a:t>
            </a:r>
            <a:r>
              <a:t>, etc.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walk</a:t>
            </a:r>
            <a:r>
              <a:t>, </a:t>
            </a:r>
            <a:r>
              <a:rPr b="1"/>
              <a:t>walk2</a:t>
            </a:r>
            <a:r>
              <a:t>, and </a:t>
            </a:r>
            <a:r>
              <a:rPr b="1"/>
              <a:t>pwalk</a:t>
            </a:r>
            <a:r>
              <a:t> to trigger side effects. Each return its input invisibly.</a:t>
            </a:r>
          </a:p>
        </p:txBody>
      </p:sp>
      <p:sp>
        <p:nvSpPr>
          <p:cNvPr id="751" name="Line"/>
          <p:cNvSpPr/>
          <p:nvPr/>
        </p:nvSpPr>
        <p:spPr>
          <a:xfrm>
            <a:off x="320135" y="615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2" name="OUTPUT"/>
          <p:cNvSpPr txBox="1"/>
          <p:nvPr/>
        </p:nvSpPr>
        <p:spPr>
          <a:xfrm>
            <a:off x="317723" y="6159459"/>
            <a:ext cx="60533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OUTPUT</a:t>
            </a:r>
          </a:p>
        </p:txBody>
      </p:sp>
      <p:sp>
        <p:nvSpPr>
          <p:cNvPr id="753" name="Line"/>
          <p:cNvSpPr/>
          <p:nvPr/>
        </p:nvSpPr>
        <p:spPr>
          <a:xfrm>
            <a:off x="324562" y="84531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4" name="SHORTCUTS - within a purrr function:"/>
          <p:cNvSpPr txBox="1"/>
          <p:nvPr/>
        </p:nvSpPr>
        <p:spPr>
          <a:xfrm>
            <a:off x="322150" y="84624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755" name="~ .x .y becomes…"/>
          <p:cNvSpPr txBox="1"/>
          <p:nvPr/>
        </p:nvSpPr>
        <p:spPr>
          <a:xfrm>
            <a:off x="2396684" y="8727693"/>
            <a:ext cx="176722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.y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function(.x, .y) .x .y</a:t>
            </a:r>
            <a:r>
              <a:t>, e.g.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~ .x +.y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function(l, p) l + p )</a:t>
            </a:r>
          </a:p>
        </p:txBody>
      </p:sp>
      <p:sp>
        <p:nvSpPr>
          <p:cNvPr id="756" name="~ ..1 ..2 etc becomes…"/>
          <p:cNvSpPr txBox="1"/>
          <p:nvPr/>
        </p:nvSpPr>
        <p:spPr>
          <a:xfrm>
            <a:off x="2426062" y="9441272"/>
            <a:ext cx="2107818" cy="88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..1 ..2 </a:t>
            </a:r>
            <a:r>
              <a:t>etc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function(..1, ..2, </a:t>
            </a:r>
            <a:r>
              <a:t>etc</a:t>
            </a:r>
            <a:r>
              <a:rPr b="1"/>
              <a:t>) ..1 ..2 </a:t>
            </a:r>
            <a:r>
              <a:t>etc,</a:t>
            </a:r>
            <a:r>
              <a:rPr b="1"/>
              <a:t> </a:t>
            </a:r>
            <a:r>
              <a:t>e.g. </a:t>
            </a:r>
            <a:r>
              <a:rPr i="1"/>
              <a:t>pmap(list(a, b, c), ~ ..3 + ..1 - ..2)</a:t>
            </a:r>
            <a:r>
              <a:t> becomes </a:t>
            </a:r>
            <a:r>
              <a:rPr i="1"/>
              <a:t>pmap(list(a, b, c), function(a, b, c) c + a - b)</a:t>
            </a:r>
          </a:p>
        </p:txBody>
      </p:sp>
      <p:graphicFrame>
        <p:nvGraphicFramePr>
          <p:cNvPr id="757" name="Table"/>
          <p:cNvGraphicFramePr/>
          <p:nvPr/>
        </p:nvGraphicFramePr>
        <p:xfrm>
          <a:off x="2043161" y="6370437"/>
          <a:ext cx="3349371" cy="809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98500"/>
                <a:gridCol w="1805993"/>
              </a:tblGrid>
              <a:tr h="2032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list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map_chr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character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map_dbl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double (numeric)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(column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(row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integer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map_lgl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logical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walk
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triggers side effects, returns
the input invisibly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75" name="Group"/>
          <p:cNvGrpSpPr/>
          <p:nvPr/>
        </p:nvGrpSpPr>
        <p:grpSpPr>
          <a:xfrm>
            <a:off x="4796404" y="3644413"/>
            <a:ext cx="1254459" cy="898408"/>
            <a:chOff x="0" y="0"/>
            <a:chExt cx="1254457" cy="898406"/>
          </a:xfrm>
        </p:grpSpPr>
        <p:grpSp>
          <p:nvGrpSpPr>
            <p:cNvPr id="768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758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6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5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0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764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3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767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6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76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4" name="Group"/>
            <p:cNvGrpSpPr/>
            <p:nvPr/>
          </p:nvGrpSpPr>
          <p:grpSpPr>
            <a:xfrm>
              <a:off x="482600" y="5803"/>
              <a:ext cx="771858" cy="642894"/>
              <a:chOff x="0" y="0"/>
              <a:chExt cx="771857" cy="642893"/>
            </a:xfrm>
          </p:grpSpPr>
          <p:sp>
            <p:nvSpPr>
              <p:cNvPr id="770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7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778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780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78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83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785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786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798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787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788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89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791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2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3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4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5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96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799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00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801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805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802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03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804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806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807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808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09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10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811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12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3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814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15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6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826" name="Group"/>
          <p:cNvGrpSpPr/>
          <p:nvPr/>
        </p:nvGrpSpPr>
        <p:grpSpPr>
          <a:xfrm>
            <a:off x="4977826" y="1506263"/>
            <a:ext cx="5340099" cy="2176371"/>
            <a:chOff x="1173374" y="304800"/>
            <a:chExt cx="5340097" cy="2176369"/>
          </a:xfrm>
        </p:grpSpPr>
        <p:sp>
          <p:nvSpPr>
            <p:cNvPr id="817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18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19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21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2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3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4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5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27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841" name="Group"/>
          <p:cNvGrpSpPr/>
          <p:nvPr/>
        </p:nvGrpSpPr>
        <p:grpSpPr>
          <a:xfrm>
            <a:off x="657556" y="820541"/>
            <a:ext cx="5042487" cy="3757502"/>
            <a:chOff x="25400" y="0"/>
            <a:chExt cx="5042485" cy="3757501"/>
          </a:xfrm>
        </p:grpSpPr>
        <p:graphicFrame>
          <p:nvGraphicFramePr>
            <p:cNvPr id="828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9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30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31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2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hueOff val="-34927"/>
                <a:satOff val="-6987"/>
                <a:lumOff val="-19438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33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34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35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836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837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838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839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840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853" name="Group"/>
          <p:cNvGrpSpPr/>
          <p:nvPr/>
        </p:nvGrpSpPr>
        <p:grpSpPr>
          <a:xfrm>
            <a:off x="8443380" y="1512398"/>
            <a:ext cx="2418014" cy="2220242"/>
            <a:chOff x="25400" y="0"/>
            <a:chExt cx="2418012" cy="2220241"/>
          </a:xfrm>
        </p:grpSpPr>
        <p:graphicFrame>
          <p:nvGraphicFramePr>
            <p:cNvPr id="842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52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843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4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5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6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7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8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9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850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851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854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5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6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57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6B8CB2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858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6B8CB2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859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860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861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862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876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867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863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4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65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866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72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868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869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70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71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73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74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88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877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81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878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879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80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85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882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883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84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886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98" name="Group"/>
          <p:cNvGrpSpPr/>
          <p:nvPr/>
        </p:nvGrpSpPr>
        <p:grpSpPr>
          <a:xfrm>
            <a:off x="8224765" y="6781807"/>
            <a:ext cx="6267714" cy="1625383"/>
            <a:chOff x="0" y="0"/>
            <a:chExt cx="6267712" cy="1625381"/>
          </a:xfrm>
        </p:grpSpPr>
        <p:grpSp>
          <p:nvGrpSpPr>
            <p:cNvPr id="891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889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890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94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892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893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95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96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99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900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901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map_dbl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902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Nested Data</a:t>
            </a:r>
          </a:p>
        </p:txBody>
      </p:sp>
      <p:sp>
        <p:nvSpPr>
          <p:cNvPr id="903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4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List Column Workflow</a:t>
            </a:r>
          </a:p>
        </p:txBody>
      </p:sp>
      <p:sp>
        <p:nvSpPr>
          <p:cNvPr id="905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6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908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909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0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911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2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913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