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tidyvers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tidyverse.org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tidyverse.org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129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tidyr.png" descr="tidy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3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14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4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48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49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50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51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54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2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3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5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59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7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8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0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64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2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3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69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7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8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0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72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3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4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78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79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0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1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2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4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9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18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5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190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191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92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3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4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5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6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197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8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199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00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01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02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03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04" name="RStudio® is a trademark of RStudio, Inc.  •  CC BY SA 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8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0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11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318195" y="1217208"/>
            <a:ext cx="3088981" cy="1854743"/>
            <a:chOff x="0" y="0"/>
            <a:chExt cx="3088980" cy="1854741"/>
          </a:xfrm>
        </p:grpSpPr>
        <p:sp>
          <p:nvSpPr>
            <p:cNvPr id="207" name="Group"/>
            <p:cNvSpPr/>
            <p:nvPr/>
          </p:nvSpPr>
          <p:spPr>
            <a:xfrm>
              <a:off x="0" y="0"/>
              <a:ext cx="3088981" cy="1854742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15001" y="51070"/>
              <a:ext cx="3067130" cy="1752601"/>
              <a:chOff x="0" y="0"/>
              <a:chExt cx="3067128" cy="1752600"/>
            </a:xfrm>
          </p:grpSpPr>
          <p:sp>
            <p:nvSpPr>
              <p:cNvPr id="208" name="R’s tidyverse is built around tidy data stored in  tibbles, which are enhanced data frames.…"/>
              <p:cNvSpPr txBox="1"/>
              <p:nvPr/>
            </p:nvSpPr>
            <p:spPr>
              <a:xfrm>
                <a:off x="0" y="0"/>
                <a:ext cx="3067129" cy="1752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spcBef>
                    <a:spcPts val="500"/>
                  </a:spcBef>
                  <a:buClr>
                    <a:srgbClr val="F3901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R’s</a:t>
                </a:r>
                <a:r>
                  <a:rPr b="1"/>
                  <a:t> </a:t>
                </a:r>
                <a:r>
                  <a:rPr b="1"/>
                  <a:t>tidyverse</a:t>
                </a:r>
                <a:r>
                  <a:t> is built around </a:t>
                </a:r>
                <a:r>
                  <a:rPr b="1"/>
                  <a:t>tidy data</a:t>
                </a:r>
                <a:r>
                  <a:t> stored in  </a:t>
                </a:r>
                <a:r>
                  <a:rPr b="1"/>
                  <a:t>tibbles</a:t>
                </a:r>
                <a:r>
                  <a:t>, which are enhanced data frames. </a:t>
                </a:r>
              </a:p>
              <a:p>
                <a:pPr marL="114300">
                  <a:spcBef>
                    <a:spcPts val="5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front side of this sheet shows how to read text files into R with </a:t>
                </a:r>
                <a:r>
                  <a:rPr b="1"/>
                  <a:t>readr</a:t>
                </a:r>
                <a:r>
                  <a:t>.</a:t>
                </a:r>
              </a:p>
              <a:p>
                <a:pPr marL="114300">
                  <a:spcBef>
                    <a:spcPts val="3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reverse side shows how to create tibbles with </a:t>
                </a:r>
                <a:r>
                  <a:rPr b="1"/>
                  <a:t>tibble</a:t>
                </a:r>
                <a:r>
                  <a:t> and to layout tidy data with </a:t>
                </a:r>
                <a:r>
                  <a:rPr b="1"/>
                  <a:t>tidyr</a:t>
                </a:r>
                <a:r>
                  <a:t>. </a:t>
                </a:r>
              </a:p>
            </p:txBody>
          </p:sp>
          <p:pic>
            <p:nvPicPr>
              <p:cNvPr id="209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3747" y="472536"/>
                <a:ext cx="533401" cy="5997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0" name="tidyr.png" descr="tidy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9147" y="1085563"/>
                <a:ext cx="476928" cy="552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</p:grp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21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1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21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22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22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9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8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229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230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231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232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23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24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24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25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253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7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9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0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1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2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3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4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5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70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66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6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9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71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chemeClr val="accent6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72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73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27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80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8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8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8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8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88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Handle Missing Values</a:t>
            </a:r>
          </a:p>
        </p:txBody>
      </p:sp>
      <p:sp>
        <p:nvSpPr>
          <p:cNvPr id="292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93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4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95" name="spread(data, key, value, fill = NA, convert = FALSE, drop = TRUE, sep = NULL)…"/>
          <p:cNvSpPr txBox="1"/>
          <p:nvPr/>
        </p:nvSpPr>
        <p:spPr>
          <a:xfrm>
            <a:off x="6896735" y="3167136"/>
            <a:ext cx="33332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96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97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98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99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0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301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2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3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4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307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8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309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0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12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15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316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317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318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319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320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3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325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/>
              <a:t>d</a:t>
            </a:r>
            <a:r>
              <a:rPr b="0" sz="1200"/>
              <a:t>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326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7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28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331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into = c("cases", "pop"))</a:t>
            </a:r>
          </a:p>
        </p:txBody>
      </p:sp>
      <p:sp>
        <p:nvSpPr>
          <p:cNvPr id="332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333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col = "year", sep = "")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334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35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3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344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9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50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51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52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4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55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57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5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5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6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61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6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6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6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6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7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74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75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77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1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82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83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84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88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89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90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91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92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4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95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96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pic>
        <p:nvPicPr>
          <p:cNvPr id="397" name="tidyr.png" descr="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RStudio® is a trademark of RStudio, Inc.  •  CC BY SA 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7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2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403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Split Cells</a:t>
            </a:r>
          </a:p>
        </p:txBody>
      </p:sp>
      <p:sp>
        <p:nvSpPr>
          <p:cNvPr id="404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05" name="tibble.png" descr="tibbl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407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408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409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411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&lt;dbl&gt;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412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6">
                <a:satOff val="21212"/>
                <a:lumOff val="68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414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5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6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7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8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9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420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421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422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Test whether x is a tibble.</a:t>
            </a:r>
          </a:p>
        </p:txBody>
      </p:sp>
      <p:sp>
        <p:nvSpPr>
          <p:cNvPr id="423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424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6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427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8" name="Tidy Data with Tidyr"/>
          <p:cNvSpPr txBox="1"/>
          <p:nvPr/>
        </p:nvSpPr>
        <p:spPr>
          <a:xfrm>
            <a:off x="3724388" y="475729"/>
            <a:ext cx="268192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Tidy Data with Tidyr</a:t>
            </a:r>
          </a:p>
        </p:txBody>
      </p:sp>
      <p:sp>
        <p:nvSpPr>
          <p:cNvPr id="429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