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OIN (TO) LISTS"/>
          <p:cNvSpPr txBox="1"/>
          <p:nvPr/>
        </p:nvSpPr>
        <p:spPr>
          <a:xfrm>
            <a:off x="7839020" y="5822600"/>
            <a:ext cx="108981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JOIN (TO) LISTS</a:t>
            </a:r>
          </a:p>
        </p:txBody>
      </p:sp>
      <p:sp>
        <p:nvSpPr>
          <p:cNvPr id="120" name="append(x, values, after = length(x)) Add to end of list. append(x, list(d = 1))…"/>
          <p:cNvSpPr txBox="1"/>
          <p:nvPr/>
        </p:nvSpPr>
        <p:spPr>
          <a:xfrm>
            <a:off x="8753321" y="6078454"/>
            <a:ext cx="1767222" cy="1611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append</a:t>
            </a:r>
            <a:r>
              <a:t>(</a:t>
            </a:r>
            <a:r>
              <a:rPr sz="1100"/>
              <a:t>x, values, after = length(x)</a:t>
            </a:r>
            <a:r>
              <a:t>) Add to end of list. </a:t>
            </a:r>
            <a:r>
              <a:rPr i="1"/>
              <a:t>append(x, list(d = 1))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prepend</a:t>
            </a:r>
            <a:r>
              <a:t>(x, values, before = 1) Add to start of list. </a:t>
            </a:r>
            <a:r>
              <a:rPr i="1"/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splice</a:t>
            </a:r>
            <a:r>
              <a:t>(…) Combine objects into a list, storing S3 objects as sub-lists. </a:t>
            </a:r>
            <a:r>
              <a:rPr i="1"/>
              <a:t>splice(x, y, "foo")</a:t>
            </a:r>
          </a:p>
        </p:txBody>
      </p:sp>
      <p:grpSp>
        <p:nvGrpSpPr>
          <p:cNvPr id="137" name="Group"/>
          <p:cNvGrpSpPr/>
          <p:nvPr/>
        </p:nvGrpSpPr>
        <p:grpSpPr>
          <a:xfrm>
            <a:off x="7861300" y="6094524"/>
            <a:ext cx="777247" cy="448747"/>
            <a:chOff x="0" y="0"/>
            <a:chExt cx="777246" cy="448746"/>
          </a:xfrm>
        </p:grpSpPr>
        <p:grpSp>
          <p:nvGrpSpPr>
            <p:cNvPr id="124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21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28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2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34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29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36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7861300" y="6660779"/>
            <a:ext cx="777247" cy="448747"/>
            <a:chOff x="0" y="0"/>
            <a:chExt cx="777246" cy="448746"/>
          </a:xfrm>
        </p:grpSpPr>
        <p:grpSp>
          <p:nvGrpSpPr>
            <p:cNvPr id="141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38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45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42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51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46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2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53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7861300" y="7217746"/>
            <a:ext cx="777247" cy="524947"/>
            <a:chOff x="0" y="0"/>
            <a:chExt cx="777246" cy="524946"/>
          </a:xfrm>
        </p:grpSpPr>
        <p:grpSp>
          <p:nvGrpSpPr>
            <p:cNvPr id="158" name="Group"/>
            <p:cNvGrpSpPr/>
            <p:nvPr/>
          </p:nvGrpSpPr>
          <p:grpSpPr>
            <a:xfrm>
              <a:off x="0" y="106"/>
              <a:ext cx="152183" cy="245548"/>
              <a:chOff x="0" y="0"/>
              <a:chExt cx="152182" cy="245546"/>
            </a:xfrm>
          </p:grpSpPr>
          <p:sp>
            <p:nvSpPr>
              <p:cNvPr id="15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62" name="Group"/>
            <p:cNvGrpSpPr/>
            <p:nvPr/>
          </p:nvGrpSpPr>
          <p:grpSpPr>
            <a:xfrm>
              <a:off x="278964" y="106"/>
              <a:ext cx="152184" cy="245548"/>
              <a:chOff x="0" y="0"/>
              <a:chExt cx="152182" cy="245546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3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pSp>
          <p:nvGrpSpPr>
            <p:cNvPr id="170" name="Group"/>
            <p:cNvGrpSpPr/>
            <p:nvPr/>
          </p:nvGrpSpPr>
          <p:grpSpPr>
            <a:xfrm>
              <a:off x="625063" y="0"/>
              <a:ext cx="152184" cy="524947"/>
              <a:chOff x="0" y="0"/>
              <a:chExt cx="152182" cy="524946"/>
            </a:xfrm>
          </p:grpSpPr>
          <p:sp>
            <p:nvSpPr>
              <p:cNvPr id="164" name="Rounded Rectangle"/>
              <p:cNvSpPr/>
              <p:nvPr/>
            </p:nvSpPr>
            <p:spPr>
              <a:xfrm>
                <a:off x="0" y="0"/>
                <a:ext cx="152183" cy="5249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Square"/>
              <p:cNvSpPr/>
              <p:nvPr/>
            </p:nvSpPr>
            <p:spPr>
              <a:xfrm rot="16200000">
                <a:off x="37991" y="406392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1" name="Group"/>
            <p:cNvSpPr/>
            <p:nvPr/>
          </p:nvSpPr>
          <p:spPr>
            <a:xfrm rot="16200000">
              <a:off x="319044" y="30470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68672" y="2920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75" name="WORK WITH LISTS"/>
          <p:cNvSpPr txBox="1"/>
          <p:nvPr/>
        </p:nvSpPr>
        <p:spPr>
          <a:xfrm>
            <a:off x="10903822" y="5282427"/>
            <a:ext cx="12435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 WITH LISTS</a:t>
            </a:r>
          </a:p>
        </p:txBody>
      </p:sp>
      <p:sp>
        <p:nvSpPr>
          <p:cNvPr id="176" name="array_tree(array, margin = NULL) Turn array into list. Also array_branch. array_tree(x, margin = 3)…"/>
          <p:cNvSpPr txBox="1"/>
          <p:nvPr/>
        </p:nvSpPr>
        <p:spPr>
          <a:xfrm>
            <a:off x="11832256" y="5513986"/>
            <a:ext cx="1676401" cy="217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array_tree</a:t>
            </a:r>
            <a:r>
              <a:t>(array, margin = NULL) Turn array into list. Also </a:t>
            </a:r>
            <a:r>
              <a:rPr b="1"/>
              <a:t>array_branch</a:t>
            </a:r>
            <a:r>
              <a:t>. </a:t>
            </a:r>
            <a:r>
              <a:rPr i="1"/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cross2</a:t>
            </a:r>
            <a:r>
              <a:t>(.x, .y, .filter = NULL) All combinations of .x and .y. Also </a:t>
            </a:r>
            <a:r>
              <a:rPr b="1"/>
              <a:t>cross</a:t>
            </a:r>
            <a:r>
              <a:t>, </a:t>
            </a:r>
            <a:r>
              <a:rPr b="1"/>
              <a:t>cross3</a:t>
            </a:r>
            <a:r>
              <a:t>, </a:t>
            </a:r>
            <a:r>
              <a:rPr b="1"/>
              <a:t>cross_df</a:t>
            </a:r>
            <a:r>
              <a:t>. </a:t>
            </a:r>
            <a:r>
              <a:rPr i="1"/>
              <a:t>cross2(1:3, 4:6)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set_names</a:t>
            </a:r>
            <a:r>
              <a:t>(x, nm = x) Set the names of a vector/list directly or with a function. </a:t>
            </a:r>
            <a:r>
              <a:rPr i="1"/>
              <a:t>set_names(x, c("p", "q", "r"))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set_names(x, tolower)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10862840" y="5558756"/>
            <a:ext cx="827431" cy="810262"/>
            <a:chOff x="25400" y="0"/>
            <a:chExt cx="827430" cy="810260"/>
          </a:xfrm>
        </p:grpSpPr>
        <p:grpSp>
          <p:nvGrpSpPr>
            <p:cNvPr id="187" name="Group"/>
            <p:cNvGrpSpPr/>
            <p:nvPr/>
          </p:nvGrpSpPr>
          <p:grpSpPr>
            <a:xfrm>
              <a:off x="560191" y="0"/>
              <a:ext cx="292640" cy="411001"/>
              <a:chOff x="0" y="0"/>
              <a:chExt cx="292638" cy="411000"/>
            </a:xfrm>
          </p:grpSpPr>
          <p:sp>
            <p:nvSpPr>
              <p:cNvPr id="177" name="Rounded Rectangle"/>
              <p:cNvSpPr/>
              <p:nvPr/>
            </p:nvSpPr>
            <p:spPr>
              <a:xfrm>
                <a:off x="0" y="0"/>
                <a:ext cx="292639" cy="4110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8" name="Square"/>
              <p:cNvSpPr/>
              <p:nvPr/>
            </p:nvSpPr>
            <p:spPr>
              <a:xfrm>
                <a:off x="63769" y="167778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9" name="Square"/>
              <p:cNvSpPr/>
              <p:nvPr/>
            </p:nvSpPr>
            <p:spPr>
              <a:xfrm>
                <a:off x="155868" y="167021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0" name="Square"/>
              <p:cNvSpPr/>
              <p:nvPr/>
            </p:nvSpPr>
            <p:spPr>
              <a:xfrm>
                <a:off x="63769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1" name="Square"/>
              <p:cNvSpPr/>
              <p:nvPr/>
            </p:nvSpPr>
            <p:spPr>
              <a:xfrm>
                <a:off x="63769" y="404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2" name="Square"/>
              <p:cNvSpPr/>
              <p:nvPr/>
            </p:nvSpPr>
            <p:spPr>
              <a:xfrm>
                <a:off x="155868" y="3964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Square"/>
              <p:cNvSpPr/>
              <p:nvPr/>
            </p:nvSpPr>
            <p:spPr>
              <a:xfrm>
                <a:off x="155868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Rounded Rectangle"/>
              <p:cNvSpPr/>
              <p:nvPr/>
            </p:nvSpPr>
            <p:spPr>
              <a:xfrm>
                <a:off x="20784" y="22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Rounded Rectangle"/>
              <p:cNvSpPr/>
              <p:nvPr/>
            </p:nvSpPr>
            <p:spPr>
              <a:xfrm>
                <a:off x="20784" y="149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Rounded Rectangle"/>
              <p:cNvSpPr/>
              <p:nvPr/>
            </p:nvSpPr>
            <p:spPr>
              <a:xfrm>
                <a:off x="20784" y="276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91" name="Group"/>
            <p:cNvGrpSpPr/>
            <p:nvPr/>
          </p:nvGrpSpPr>
          <p:grpSpPr>
            <a:xfrm>
              <a:off x="25400" y="70485"/>
              <a:ext cx="768414" cy="739776"/>
              <a:chOff x="25400" y="25400"/>
              <a:chExt cx="768413" cy="739775"/>
            </a:xfrm>
          </p:grpSpPr>
          <p:graphicFrame>
            <p:nvGraphicFramePr>
              <p:cNvPr id="188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9" name="Table"/>
              <p:cNvGraphicFramePr/>
              <p:nvPr/>
            </p:nvGraphicFramePr>
            <p:xfrm>
              <a:off x="81366" y="889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0" name="Table"/>
              <p:cNvGraphicFramePr/>
              <p:nvPr/>
            </p:nvGraphicFramePr>
            <p:xfrm>
              <a:off x="142875" y="155575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92" name="Line"/>
            <p:cNvSpPr/>
            <p:nvPr/>
          </p:nvSpPr>
          <p:spPr>
            <a:xfrm>
              <a:off x="389907" y="192722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10927732" y="6962530"/>
            <a:ext cx="1254459" cy="901820"/>
            <a:chOff x="0" y="0"/>
            <a:chExt cx="1254457" cy="901819"/>
          </a:xfrm>
        </p:grpSpPr>
        <p:grpSp>
          <p:nvGrpSpPr>
            <p:cNvPr id="204" name="Group"/>
            <p:cNvGrpSpPr/>
            <p:nvPr/>
          </p:nvGrpSpPr>
          <p:grpSpPr>
            <a:xfrm>
              <a:off x="482600" y="0"/>
              <a:ext cx="771858" cy="898407"/>
              <a:chOff x="0" y="0"/>
              <a:chExt cx="771857" cy="898406"/>
            </a:xfrm>
          </p:grpSpPr>
          <p:sp>
            <p:nvSpPr>
              <p:cNvPr id="194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97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9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6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200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9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9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  <p:grpSp>
            <p:nvGrpSpPr>
              <p:cNvPr id="203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2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</p:grpSp>
        <p:grpSp>
          <p:nvGrpSpPr>
            <p:cNvPr id="215" name="Group"/>
            <p:cNvGrpSpPr/>
            <p:nvPr/>
          </p:nvGrpSpPr>
          <p:grpSpPr>
            <a:xfrm>
              <a:off x="0" y="3412"/>
              <a:ext cx="771858" cy="898408"/>
              <a:chOff x="0" y="0"/>
              <a:chExt cx="771857" cy="898406"/>
            </a:xfrm>
          </p:grpSpPr>
          <p:sp>
            <p:nvSpPr>
              <p:cNvPr id="205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0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1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14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3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216" name="Line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10862840" y="6252868"/>
            <a:ext cx="883029" cy="647701"/>
            <a:chOff x="25400" y="0"/>
            <a:chExt cx="883027" cy="647700"/>
          </a:xfrm>
        </p:grpSpPr>
        <p:sp>
          <p:nvSpPr>
            <p:cNvPr id="218" name="Line"/>
            <p:cNvSpPr/>
            <p:nvPr/>
          </p:nvSpPr>
          <p:spPr>
            <a:xfrm>
              <a:off x="400836" y="99302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32" name="Group"/>
            <p:cNvGrpSpPr/>
            <p:nvPr/>
          </p:nvGrpSpPr>
          <p:grpSpPr>
            <a:xfrm>
              <a:off x="560191" y="9337"/>
              <a:ext cx="292640" cy="550701"/>
              <a:chOff x="0" y="0"/>
              <a:chExt cx="292638" cy="550700"/>
            </a:xfrm>
          </p:grpSpPr>
          <p:sp>
            <p:nvSpPr>
              <p:cNvPr id="219" name="Rounded Rectangle"/>
              <p:cNvSpPr/>
              <p:nvPr/>
            </p:nvSpPr>
            <p:spPr>
              <a:xfrm>
                <a:off x="0" y="0"/>
                <a:ext cx="292639" cy="5507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" name="Square"/>
              <p:cNvSpPr/>
              <p:nvPr/>
            </p:nvSpPr>
            <p:spPr>
              <a:xfrm>
                <a:off x="63769" y="180478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" name="Square"/>
              <p:cNvSpPr/>
              <p:nvPr/>
            </p:nvSpPr>
            <p:spPr>
              <a:xfrm>
                <a:off x="155868" y="179721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2" name="Square"/>
              <p:cNvSpPr/>
              <p:nvPr/>
            </p:nvSpPr>
            <p:spPr>
              <a:xfrm>
                <a:off x="63769" y="3082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Square"/>
              <p:cNvSpPr/>
              <p:nvPr/>
            </p:nvSpPr>
            <p:spPr>
              <a:xfrm>
                <a:off x="63769" y="531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Square"/>
              <p:cNvSpPr/>
              <p:nvPr/>
            </p:nvSpPr>
            <p:spPr>
              <a:xfrm>
                <a:off x="155868" y="5234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Square"/>
              <p:cNvSpPr/>
              <p:nvPr/>
            </p:nvSpPr>
            <p:spPr>
              <a:xfrm>
                <a:off x="155868" y="30823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Rounded Rectangle"/>
              <p:cNvSpPr/>
              <p:nvPr/>
            </p:nvSpPr>
            <p:spPr>
              <a:xfrm>
                <a:off x="20784" y="34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Rounded Rectangle"/>
              <p:cNvSpPr/>
              <p:nvPr/>
            </p:nvSpPr>
            <p:spPr>
              <a:xfrm>
                <a:off x="20784" y="161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Rounded Rectangle"/>
              <p:cNvSpPr/>
              <p:nvPr/>
            </p:nvSpPr>
            <p:spPr>
              <a:xfrm>
                <a:off x="20784" y="288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Rounded Rectangle"/>
              <p:cNvSpPr/>
              <p:nvPr/>
            </p:nvSpPr>
            <p:spPr>
              <a:xfrm>
                <a:off x="20784" y="415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Square"/>
              <p:cNvSpPr/>
              <p:nvPr/>
            </p:nvSpPr>
            <p:spPr>
              <a:xfrm>
                <a:off x="62169" y="42663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Square"/>
              <p:cNvSpPr/>
              <p:nvPr/>
            </p:nvSpPr>
            <p:spPr>
              <a:xfrm>
                <a:off x="154268" y="42663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33" name="+"/>
            <p:cNvSpPr txBox="1"/>
            <p:nvPr/>
          </p:nvSpPr>
          <p:spPr>
            <a:xfrm>
              <a:off x="135202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aphicFrame>
          <p:nvGraphicFramePr>
            <p:cNvPr id="234" name="Table"/>
            <p:cNvGraphicFramePr/>
            <p:nvPr/>
          </p:nvGraphicFramePr>
          <p:xfrm>
            <a:off x="257488" y="3810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35" name="Table"/>
            <p:cNvGraphicFramePr/>
            <p:nvPr/>
          </p:nvGraphicFramePr>
          <p:xfrm>
            <a:off x="25400" y="3810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Group"/>
          <p:cNvGrpSpPr/>
          <p:nvPr/>
        </p:nvGrpSpPr>
        <p:grpSpPr>
          <a:xfrm>
            <a:off x="10919642" y="2232208"/>
            <a:ext cx="1262549" cy="1028582"/>
            <a:chOff x="0" y="0"/>
            <a:chExt cx="1262547" cy="1028581"/>
          </a:xfrm>
        </p:grpSpPr>
        <p:grpSp>
          <p:nvGrpSpPr>
            <p:cNvPr id="247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38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39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40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41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42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94498"/>
                            <a:satOff val="46796"/>
                            <a:lumOff val="-41592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3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4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5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46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4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58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49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50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51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52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53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4100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4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5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6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57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281" name="Group"/>
          <p:cNvGrpSpPr/>
          <p:nvPr/>
        </p:nvGrpSpPr>
        <p:grpSpPr>
          <a:xfrm>
            <a:off x="10919642" y="3784783"/>
            <a:ext cx="1262549" cy="1028583"/>
            <a:chOff x="0" y="0"/>
            <a:chExt cx="1262547" cy="1028581"/>
          </a:xfrm>
        </p:grpSpPr>
        <p:grpSp>
          <p:nvGrpSpPr>
            <p:cNvPr id="269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6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61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62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63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64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5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6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7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8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7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80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71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72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73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74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75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6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7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8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79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303" name="Group"/>
          <p:cNvGrpSpPr/>
          <p:nvPr/>
        </p:nvGrpSpPr>
        <p:grpSpPr>
          <a:xfrm>
            <a:off x="10919642" y="3079172"/>
            <a:ext cx="1262549" cy="1028583"/>
            <a:chOff x="0" y="0"/>
            <a:chExt cx="1262547" cy="1028581"/>
          </a:xfrm>
        </p:grpSpPr>
        <p:grpSp>
          <p:nvGrpSpPr>
            <p:cNvPr id="291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82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8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8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85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6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7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8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9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0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9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02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93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94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96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97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8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9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00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1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304" name="TRANSFORM LISTS"/>
          <p:cNvSpPr txBox="1"/>
          <p:nvPr/>
        </p:nvSpPr>
        <p:spPr>
          <a:xfrm>
            <a:off x="10906942" y="1923843"/>
            <a:ext cx="128320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TRANSFORM LISTS</a:t>
            </a:r>
          </a:p>
        </p:txBody>
      </p:sp>
      <p:sp>
        <p:nvSpPr>
          <p:cNvPr id="305" name="modify(.x, .f, ...) Apply function to each element. Also map, map_chr, map_dbl, map_dfc, map_dfr, map_int, map_lgl. modify(x, ~.+ 2)…"/>
          <p:cNvSpPr txBox="1"/>
          <p:nvPr/>
        </p:nvSpPr>
        <p:spPr>
          <a:xfrm>
            <a:off x="11835905" y="2178833"/>
            <a:ext cx="1855212" cy="288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</a:t>
            </a:r>
            <a:r>
              <a:t>(.x, .f, ...) Apply function to each element. Also </a:t>
            </a:r>
            <a:r>
              <a:rPr b="1"/>
              <a:t>map</a:t>
            </a:r>
            <a:r>
              <a:t>, </a:t>
            </a:r>
            <a:r>
              <a:rPr b="1"/>
              <a:t>map_chr</a:t>
            </a:r>
            <a:r>
              <a:t>, </a:t>
            </a:r>
            <a:r>
              <a:rPr b="1"/>
              <a:t>map_dbl</a:t>
            </a:r>
            <a:r>
              <a:t>, </a:t>
            </a:r>
            <a:r>
              <a:rPr b="1"/>
              <a:t>map_dfc</a:t>
            </a:r>
            <a:r>
              <a:t>, </a:t>
            </a:r>
            <a:r>
              <a:rPr b="1"/>
              <a:t>map_dfr</a:t>
            </a:r>
            <a:r>
              <a:t>, </a:t>
            </a:r>
            <a:r>
              <a:rPr b="1"/>
              <a:t>map_int</a:t>
            </a:r>
            <a:r>
              <a:t>, </a:t>
            </a:r>
            <a:r>
              <a:rPr b="1"/>
              <a:t>map_lgl</a:t>
            </a:r>
            <a:r>
              <a:t>. </a:t>
            </a:r>
            <a:r>
              <a:rPr i="1"/>
              <a:t>modify(x, ~.+ 2)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modify_at</a:t>
            </a:r>
            <a:r>
              <a:t>(.x, .at, .f, ...) Apply function to elements by name or index. Also </a:t>
            </a:r>
            <a:r>
              <a:rPr b="1"/>
              <a:t>map_at</a:t>
            </a:r>
            <a:r>
              <a:t>. </a:t>
            </a:r>
            <a:r>
              <a:rPr i="1"/>
              <a:t>modify_at(x, "b", ~.+ 2)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modify_if</a:t>
            </a:r>
            <a:r>
              <a:t>(.x, .p, .f, ...) Apply function to elements that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pass a test. Also </a:t>
            </a:r>
            <a:r>
              <a:rPr b="1"/>
              <a:t>map_if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modify_if(x, is.numeric,~.+2)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modify_depth</a:t>
            </a:r>
            <a:r>
              <a:t>(.x,.depth,.f,...) Apply function to each element at a given level of a list. </a:t>
            </a:r>
            <a:r>
              <a:rPr i="1"/>
              <a:t>modify_depth(x, 1, ~.+ 2)</a:t>
            </a:r>
          </a:p>
        </p:txBody>
      </p:sp>
      <p:sp>
        <p:nvSpPr>
          <p:cNvPr id="306" name="Map functions apply a function iteratively to each element of a list or vector."/>
          <p:cNvSpPr txBox="1"/>
          <p:nvPr/>
        </p:nvSpPr>
        <p:spPr>
          <a:xfrm>
            <a:off x="323328" y="1890809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lvl1pPr>
          </a:lstStyle>
          <a:p>
            <a:pPr/>
            <a:r>
              <a:t>Map functions apply a function iteratively to each element of a list or vector.</a:t>
            </a:r>
          </a:p>
        </p:txBody>
      </p:sp>
      <p:sp>
        <p:nvSpPr>
          <p:cNvPr id="307" name="RStudio® is a trademark of RStudio, Inc.  •  CC BY SA 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0" name="Reduce Lists"/>
          <p:cNvSpPr txBox="1"/>
          <p:nvPr/>
        </p:nvSpPr>
        <p:spPr>
          <a:xfrm>
            <a:off x="4787900" y="7911951"/>
            <a:ext cx="16773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Reduce Lists</a:t>
            </a:r>
          </a:p>
        </p:txBody>
      </p:sp>
      <p:sp>
        <p:nvSpPr>
          <p:cNvPr id="311" name="Work with Lists"/>
          <p:cNvSpPr txBox="1"/>
          <p:nvPr/>
        </p:nvSpPr>
        <p:spPr>
          <a:xfrm>
            <a:off x="4791188" y="1492021"/>
            <a:ext cx="20364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Work with Lists</a:t>
            </a:r>
          </a:p>
        </p:txBody>
      </p:sp>
      <p:sp>
        <p:nvSpPr>
          <p:cNvPr id="312" name="Line"/>
          <p:cNvSpPr/>
          <p:nvPr/>
        </p:nvSpPr>
        <p:spPr>
          <a:xfrm>
            <a:off x="4814439" y="1530350"/>
            <a:ext cx="744322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3" name="Line"/>
          <p:cNvSpPr/>
          <p:nvPr/>
        </p:nvSpPr>
        <p:spPr>
          <a:xfrm>
            <a:off x="4813300" y="7952632"/>
            <a:ext cx="4356100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4" name="Apply functions with purr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Apply functions with purrr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pic>
        <p:nvPicPr>
          <p:cNvPr id="315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Modify function behavior"/>
          <p:cNvSpPr txBox="1"/>
          <p:nvPr/>
        </p:nvSpPr>
        <p:spPr>
          <a:xfrm>
            <a:off x="9414734" y="7911951"/>
            <a:ext cx="33496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Modify function behavior</a:t>
            </a:r>
          </a:p>
        </p:txBody>
      </p:sp>
      <p:sp>
        <p:nvSpPr>
          <p:cNvPr id="317" name="Line"/>
          <p:cNvSpPr/>
          <p:nvPr/>
        </p:nvSpPr>
        <p:spPr>
          <a:xfrm>
            <a:off x="9440134" y="7952632"/>
            <a:ext cx="422910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34" name="Group"/>
          <p:cNvGrpSpPr/>
          <p:nvPr/>
        </p:nvGrpSpPr>
        <p:grpSpPr>
          <a:xfrm>
            <a:off x="4796404" y="2218393"/>
            <a:ext cx="1256990" cy="1028583"/>
            <a:chOff x="0" y="0"/>
            <a:chExt cx="1256989" cy="1028581"/>
          </a:xfrm>
        </p:grpSpPr>
        <p:grpSp>
          <p:nvGrpSpPr>
            <p:cNvPr id="327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18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19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321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2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323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325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6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328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33" name="Group"/>
            <p:cNvGrpSpPr/>
            <p:nvPr/>
          </p:nvGrpSpPr>
          <p:grpSpPr>
            <a:xfrm>
              <a:off x="485131" y="955"/>
              <a:ext cx="771859" cy="642895"/>
              <a:chOff x="0" y="0"/>
              <a:chExt cx="771857" cy="642893"/>
            </a:xfrm>
          </p:grpSpPr>
          <p:sp>
            <p:nvSpPr>
              <p:cNvPr id="329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3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1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grpSp>
        <p:nvGrpSpPr>
          <p:cNvPr id="355" name="Group"/>
          <p:cNvGrpSpPr/>
          <p:nvPr/>
        </p:nvGrpSpPr>
        <p:grpSpPr>
          <a:xfrm>
            <a:off x="4796404" y="3085613"/>
            <a:ext cx="1254459" cy="898408"/>
            <a:chOff x="0" y="0"/>
            <a:chExt cx="1254457" cy="898406"/>
          </a:xfrm>
        </p:grpSpPr>
        <p:grpSp>
          <p:nvGrpSpPr>
            <p:cNvPr id="345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335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3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4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4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44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4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43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34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54" name="Group"/>
            <p:cNvGrpSpPr/>
            <p:nvPr/>
          </p:nvGrpSpPr>
          <p:grpSpPr>
            <a:xfrm>
              <a:off x="482600" y="0"/>
              <a:ext cx="771858" cy="770651"/>
              <a:chOff x="0" y="0"/>
              <a:chExt cx="771857" cy="770650"/>
            </a:xfrm>
          </p:grpSpPr>
          <p:sp>
            <p:nvSpPr>
              <p:cNvPr id="347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50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4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49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53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5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52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374" name="Group"/>
          <p:cNvGrpSpPr/>
          <p:nvPr/>
        </p:nvGrpSpPr>
        <p:grpSpPr>
          <a:xfrm>
            <a:off x="4796404" y="4778399"/>
            <a:ext cx="1254459" cy="1028583"/>
            <a:chOff x="0" y="0"/>
            <a:chExt cx="1254457" cy="1028581"/>
          </a:xfrm>
        </p:grpSpPr>
        <p:sp>
          <p:nvSpPr>
            <p:cNvPr id="35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7" name="Rounded Rectangle"/>
            <p:cNvSpPr/>
            <p:nvPr/>
          </p:nvSpPr>
          <p:spPr>
            <a:xfrm>
              <a:off x="482600" y="0"/>
              <a:ext cx="279939" cy="2967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60" name="Group"/>
            <p:cNvGrpSpPr/>
            <p:nvPr/>
          </p:nvGrpSpPr>
          <p:grpSpPr>
            <a:xfrm>
              <a:off x="4828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358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59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63" name="Group"/>
            <p:cNvGrpSpPr/>
            <p:nvPr/>
          </p:nvGrpSpPr>
          <p:grpSpPr>
            <a:xfrm>
              <a:off x="4828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36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2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373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64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65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6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367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8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369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70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371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72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375" name="FILTER LISTS"/>
          <p:cNvSpPr txBox="1"/>
          <p:nvPr/>
        </p:nvSpPr>
        <p:spPr>
          <a:xfrm>
            <a:off x="4773535" y="1930827"/>
            <a:ext cx="8887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FILTER LISTS</a:t>
            </a:r>
          </a:p>
        </p:txBody>
      </p:sp>
      <p:sp>
        <p:nvSpPr>
          <p:cNvPr id="376" name="pluck(.x, ..., .default=NULL) Select an element by name or index, pluck(x,&quot;b&quot;) ,or its attribute with attr_getter.…"/>
          <p:cNvSpPr txBox="1"/>
          <p:nvPr/>
        </p:nvSpPr>
        <p:spPr>
          <a:xfrm>
            <a:off x="5775638" y="2185816"/>
            <a:ext cx="1677671" cy="372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pluck</a:t>
            </a:r>
            <a:r>
              <a:t>(.x, ..., .default=NULL) Select an element by name or index, </a:t>
            </a:r>
            <a:r>
              <a:rPr i="1"/>
              <a:t>pluck(x,"b") ,</a:t>
            </a:r>
            <a:r>
              <a:t>or its attribute with </a:t>
            </a:r>
            <a:r>
              <a:rPr b="1"/>
              <a:t>attr_getter</a:t>
            </a:r>
            <a:r>
              <a:t>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pluck(x,"b",attr_getter("n"))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keep</a:t>
            </a:r>
            <a:r>
              <a:t>(.x, .p, …) Select elements that pass a logical test. </a:t>
            </a:r>
            <a:r>
              <a:rPr i="1"/>
              <a:t>keep(x,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discard</a:t>
            </a:r>
            <a:r>
              <a:t>(.x, .p, …) Select elements that do not pass a logical test. </a:t>
            </a:r>
            <a:r>
              <a:rPr i="1"/>
              <a:t>discard(x,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compact</a:t>
            </a:r>
            <a:r>
              <a:t>(.x, .p = identity)</a:t>
            </a:r>
            <a:br/>
            <a:r>
              <a:t>Drop empty elements.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compact(x)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head_while</a:t>
            </a:r>
            <a:r>
              <a:t>(.x, .p, …) Return head elements  until one does not pass. Also </a:t>
            </a:r>
            <a:r>
              <a:rPr b="1"/>
              <a:t>tail_while</a:t>
            </a:r>
            <a:r>
              <a:t>. </a:t>
            </a:r>
            <a:r>
              <a:rPr i="1"/>
              <a:t>head_while(x, is.character)</a:t>
            </a:r>
          </a:p>
        </p:txBody>
      </p:sp>
      <p:grpSp>
        <p:nvGrpSpPr>
          <p:cNvPr id="394" name="Group"/>
          <p:cNvGrpSpPr/>
          <p:nvPr/>
        </p:nvGrpSpPr>
        <p:grpSpPr>
          <a:xfrm>
            <a:off x="4796404" y="4229124"/>
            <a:ext cx="1254459" cy="770651"/>
            <a:chOff x="0" y="0"/>
            <a:chExt cx="1254457" cy="770650"/>
          </a:xfrm>
        </p:grpSpPr>
        <p:grpSp>
          <p:nvGrpSpPr>
            <p:cNvPr id="387" name="Group"/>
            <p:cNvGrpSpPr/>
            <p:nvPr/>
          </p:nvGrpSpPr>
          <p:grpSpPr>
            <a:xfrm>
              <a:off x="0" y="0"/>
              <a:ext cx="771858" cy="770651"/>
              <a:chOff x="0" y="0"/>
              <a:chExt cx="771857" cy="770650"/>
            </a:xfrm>
          </p:grpSpPr>
          <p:sp>
            <p:nvSpPr>
              <p:cNvPr id="377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80" name="Group"/>
              <p:cNvGrpSpPr/>
              <p:nvPr/>
            </p:nvGrpSpPr>
            <p:grpSpPr>
              <a:xfrm>
                <a:off x="269" y="20593"/>
                <a:ext cx="241301" cy="139701"/>
                <a:chOff x="0" y="12700"/>
                <a:chExt cx="241300" cy="139700"/>
              </a:xfrm>
            </p:grpSpPr>
            <p:sp>
              <p:nvSpPr>
                <p:cNvPr id="378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379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83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8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82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86" name="Group"/>
              <p:cNvGrpSpPr/>
              <p:nvPr/>
            </p:nvGrpSpPr>
            <p:grpSpPr>
              <a:xfrm>
                <a:off x="269" y="276106"/>
                <a:ext cx="241301" cy="139701"/>
                <a:chOff x="0" y="12700"/>
                <a:chExt cx="241300" cy="139700"/>
              </a:xfrm>
            </p:grpSpPr>
            <p:sp>
              <p:nvSpPr>
                <p:cNvPr id="384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385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38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93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389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9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9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91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sp>
        <p:nvSpPr>
          <p:cNvPr id="395" name="RESHAPE LISTS"/>
          <p:cNvSpPr txBox="1"/>
          <p:nvPr/>
        </p:nvSpPr>
        <p:spPr>
          <a:xfrm>
            <a:off x="4783704" y="5811218"/>
            <a:ext cx="10668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RESHAPE LISTS</a:t>
            </a:r>
          </a:p>
        </p:txBody>
      </p:sp>
      <p:sp>
        <p:nvSpPr>
          <p:cNvPr id="396" name="flatten(.x) Remove a level of indexes from a list. Also flatten_chr, flatten_dbl, flatten_dfc, flatten_dfr, flatten_int, flatten_lgl. flatten(x)…"/>
          <p:cNvSpPr txBox="1"/>
          <p:nvPr/>
        </p:nvSpPr>
        <p:spPr>
          <a:xfrm>
            <a:off x="5775638" y="6080098"/>
            <a:ext cx="1704996" cy="1611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flatten</a:t>
            </a:r>
            <a:r>
              <a:t>(.x) Remove a level of indexes from a list. Also </a:t>
            </a:r>
            <a:r>
              <a:rPr b="1"/>
              <a:t>flatten_chr</a:t>
            </a:r>
            <a:r>
              <a:t>, </a:t>
            </a:r>
            <a:r>
              <a:rPr b="1"/>
              <a:t>flatten_dbl</a:t>
            </a:r>
            <a:r>
              <a:t>, </a:t>
            </a:r>
            <a:r>
              <a:rPr b="1"/>
              <a:t>flatten_dfc</a:t>
            </a:r>
            <a:r>
              <a:t>, </a:t>
            </a:r>
            <a:r>
              <a:rPr b="1"/>
              <a:t>flatten_dfr</a:t>
            </a:r>
            <a:r>
              <a:t>, </a:t>
            </a:r>
            <a:r>
              <a:rPr b="1"/>
              <a:t>flatten_int</a:t>
            </a:r>
            <a:r>
              <a:t>, </a:t>
            </a:r>
            <a:r>
              <a:rPr b="1"/>
              <a:t>flatten_lgl</a:t>
            </a:r>
            <a:r>
              <a:t>. </a:t>
            </a:r>
            <a:r>
              <a:rPr i="1"/>
              <a:t>flatten(x)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transpose</a:t>
            </a:r>
            <a:r>
              <a:t>(.l, .names = NULL) Transposes the index order in a multi-level list. </a:t>
            </a:r>
            <a:r>
              <a:rPr i="1"/>
              <a:t>transpose(x)</a:t>
            </a:r>
          </a:p>
        </p:txBody>
      </p:sp>
      <p:grpSp>
        <p:nvGrpSpPr>
          <p:cNvPr id="427" name="Group"/>
          <p:cNvGrpSpPr/>
          <p:nvPr/>
        </p:nvGrpSpPr>
        <p:grpSpPr>
          <a:xfrm>
            <a:off x="4796404" y="7118227"/>
            <a:ext cx="852516" cy="545227"/>
            <a:chOff x="0" y="0"/>
            <a:chExt cx="852515" cy="545225"/>
          </a:xfrm>
        </p:grpSpPr>
        <p:sp>
          <p:nvSpPr>
            <p:cNvPr id="397" name="Rounded Rectangle"/>
            <p:cNvSpPr/>
            <p:nvPr/>
          </p:nvSpPr>
          <p:spPr>
            <a:xfrm>
              <a:off x="0" y="4316"/>
              <a:ext cx="356139" cy="540910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8" name="a"/>
            <p:cNvSpPr txBox="1"/>
            <p:nvPr/>
          </p:nvSpPr>
          <p:spPr>
            <a:xfrm>
              <a:off x="12969" y="129418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9" name="b"/>
            <p:cNvSpPr txBox="1"/>
            <p:nvPr/>
          </p:nvSpPr>
          <p:spPr>
            <a:xfrm>
              <a:off x="12969" y="2571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0" name="c"/>
            <p:cNvSpPr txBox="1"/>
            <p:nvPr/>
          </p:nvSpPr>
          <p:spPr>
            <a:xfrm>
              <a:off x="12969" y="37223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403" name="Group"/>
            <p:cNvGrpSpPr/>
            <p:nvPr/>
          </p:nvGrpSpPr>
          <p:grpSpPr>
            <a:xfrm>
              <a:off x="127269" y="288546"/>
              <a:ext cx="168300" cy="76958"/>
              <a:chOff x="0" y="0"/>
              <a:chExt cx="168299" cy="76956"/>
            </a:xfrm>
          </p:grpSpPr>
          <p:sp>
            <p:nvSpPr>
              <p:cNvPr id="401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2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04" name="Square"/>
            <p:cNvSpPr/>
            <p:nvPr/>
          </p:nvSpPr>
          <p:spPr>
            <a:xfrm>
              <a:off x="127269" y="417059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5" name="Square"/>
            <p:cNvSpPr/>
            <p:nvPr/>
          </p:nvSpPr>
          <p:spPr>
            <a:xfrm>
              <a:off x="127269" y="161925"/>
              <a:ext cx="76201" cy="76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6" name="Square"/>
            <p:cNvSpPr/>
            <p:nvPr/>
          </p:nvSpPr>
          <p:spPr>
            <a:xfrm>
              <a:off x="219368" y="16116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7" name="x"/>
            <p:cNvSpPr txBox="1"/>
            <p:nvPr/>
          </p:nvSpPr>
          <p:spPr>
            <a:xfrm>
              <a:off x="93919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8" name="y"/>
            <p:cNvSpPr txBox="1"/>
            <p:nvPr/>
          </p:nvSpPr>
          <p:spPr>
            <a:xfrm>
              <a:off x="186018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409" name="Rounded Rectangle"/>
            <p:cNvSpPr/>
            <p:nvPr/>
          </p:nvSpPr>
          <p:spPr>
            <a:xfrm>
              <a:off x="20649" y="145293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0" name="Rounded Rectangle"/>
            <p:cNvSpPr/>
            <p:nvPr/>
          </p:nvSpPr>
          <p:spPr>
            <a:xfrm>
              <a:off x="17450" y="273050"/>
              <a:ext cx="318039" cy="107950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1" name="Rounded Rectangle"/>
            <p:cNvSpPr/>
            <p:nvPr/>
          </p:nvSpPr>
          <p:spPr>
            <a:xfrm>
              <a:off x="17450" y="400806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379717" y="199268"/>
              <a:ext cx="888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26" name="Group"/>
            <p:cNvGrpSpPr/>
            <p:nvPr/>
          </p:nvGrpSpPr>
          <p:grpSpPr>
            <a:xfrm>
              <a:off x="483676" y="4316"/>
              <a:ext cx="368840" cy="540910"/>
              <a:chOff x="0" y="0"/>
              <a:chExt cx="368838" cy="540908"/>
            </a:xfrm>
          </p:grpSpPr>
          <p:sp>
            <p:nvSpPr>
              <p:cNvPr id="413" name="Square"/>
              <p:cNvSpPr/>
              <p:nvPr/>
            </p:nvSpPr>
            <p:spPr>
              <a:xfrm flipH="1" rot="16200000">
                <a:off x="125435" y="408044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4" name="Rounded Rectangle"/>
              <p:cNvSpPr/>
              <p:nvPr/>
            </p:nvSpPr>
            <p:spPr>
              <a:xfrm>
                <a:off x="0" y="0"/>
                <a:ext cx="368839" cy="540909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5" name="a"/>
              <p:cNvSpPr txBox="1"/>
              <p:nvPr/>
            </p:nvSpPr>
            <p:spPr>
              <a:xfrm>
                <a:off x="269" y="12510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6" name="b"/>
              <p:cNvSpPr txBox="1"/>
              <p:nvPr/>
            </p:nvSpPr>
            <p:spPr>
              <a:xfrm>
                <a:off x="269" y="25285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7" name="c"/>
              <p:cNvSpPr txBox="1"/>
              <p:nvPr/>
            </p:nvSpPr>
            <p:spPr>
              <a:xfrm>
                <a:off x="269" y="367914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8" name="x"/>
              <p:cNvSpPr txBox="1"/>
              <p:nvPr/>
            </p:nvSpPr>
            <p:spPr>
              <a:xfrm>
                <a:off x="93919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19" name="y"/>
              <p:cNvSpPr txBox="1"/>
              <p:nvPr/>
            </p:nvSpPr>
            <p:spPr>
              <a:xfrm>
                <a:off x="224118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20" name="Square"/>
              <p:cNvSpPr/>
              <p:nvPr/>
            </p:nvSpPr>
            <p:spPr>
              <a:xfrm flipH="1" rot="16200000">
                <a:off x="253570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1" name="Square"/>
              <p:cNvSpPr/>
              <p:nvPr/>
            </p:nvSpPr>
            <p:spPr>
              <a:xfrm flipH="1" rot="16200000">
                <a:off x="252814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2" name="Square"/>
              <p:cNvSpPr/>
              <p:nvPr/>
            </p:nvSpPr>
            <p:spPr>
              <a:xfrm flipH="1" rot="16200000">
                <a:off x="126192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3" name="Square"/>
              <p:cNvSpPr/>
              <p:nvPr/>
            </p:nvSpPr>
            <p:spPr>
              <a:xfrm flipH="1" rot="16200000">
                <a:off x="125435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4" name="Rounded Rectangle"/>
              <p:cNvSpPr/>
              <p:nvPr/>
            </p:nvSpPr>
            <p:spPr>
              <a:xfrm flipH="1" rot="16200000">
                <a:off x="-78034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5" name="Rounded Rectangle"/>
              <p:cNvSpPr/>
              <p:nvPr/>
            </p:nvSpPr>
            <p:spPr>
              <a:xfrm flipH="1" rot="16200000">
                <a:off x="49723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49" name="Group"/>
          <p:cNvGrpSpPr/>
          <p:nvPr/>
        </p:nvGrpSpPr>
        <p:grpSpPr>
          <a:xfrm>
            <a:off x="4796404" y="6118197"/>
            <a:ext cx="749084" cy="639248"/>
            <a:chOff x="0" y="0"/>
            <a:chExt cx="749082" cy="639246"/>
          </a:xfrm>
        </p:grpSpPr>
        <p:sp>
          <p:nvSpPr>
            <p:cNvPr id="428" name="Rounded Rectangle"/>
            <p:cNvSpPr/>
            <p:nvPr/>
          </p:nvSpPr>
          <p:spPr>
            <a:xfrm>
              <a:off x="0" y="0"/>
              <a:ext cx="406939" cy="436401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9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30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31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32" name="Line"/>
            <p:cNvSpPr/>
            <p:nvPr/>
          </p:nvSpPr>
          <p:spPr>
            <a:xfrm>
              <a:off x="4384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35" name="Group"/>
            <p:cNvGrpSpPr/>
            <p:nvPr/>
          </p:nvGrpSpPr>
          <p:grpSpPr>
            <a:xfrm>
              <a:off x="114569" y="179722"/>
              <a:ext cx="168300" cy="76957"/>
              <a:chOff x="0" y="0"/>
              <a:chExt cx="168299" cy="76956"/>
            </a:xfrm>
          </p:grpSpPr>
          <p:sp>
            <p:nvSpPr>
              <p:cNvPr id="433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4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36" name="Square"/>
            <p:cNvSpPr/>
            <p:nvPr/>
          </p:nvSpPr>
          <p:spPr>
            <a:xfrm>
              <a:off x="114569" y="308235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40" name="Group"/>
            <p:cNvGrpSpPr/>
            <p:nvPr/>
          </p:nvGrpSpPr>
          <p:grpSpPr>
            <a:xfrm>
              <a:off x="114569" y="52343"/>
              <a:ext cx="260399" cy="76958"/>
              <a:chOff x="0" y="0"/>
              <a:chExt cx="260398" cy="76956"/>
            </a:xfrm>
          </p:grpSpPr>
          <p:sp>
            <p:nvSpPr>
              <p:cNvPr id="437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8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9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41" name="Rounded Rectangle"/>
            <p:cNvSpPr/>
            <p:nvPr/>
          </p:nvSpPr>
          <p:spPr>
            <a:xfrm>
              <a:off x="596900" y="0"/>
              <a:ext cx="152183" cy="639247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48" name="Group"/>
            <p:cNvGrpSpPr/>
            <p:nvPr/>
          </p:nvGrpSpPr>
          <p:grpSpPr>
            <a:xfrm>
              <a:off x="634891" y="52343"/>
              <a:ext cx="76201" cy="534560"/>
              <a:chOff x="0" y="0"/>
              <a:chExt cx="76200" cy="534558"/>
            </a:xfrm>
          </p:grpSpPr>
          <p:sp>
            <p:nvSpPr>
              <p:cNvPr id="442" name="Square"/>
              <p:cNvSpPr/>
              <p:nvPr/>
            </p:nvSpPr>
            <p:spPr>
              <a:xfrm rot="16200000">
                <a:off x="0" y="366748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3" name="Square"/>
              <p:cNvSpPr/>
              <p:nvPr/>
            </p:nvSpPr>
            <p:spPr>
              <a:xfrm rot="16200000">
                <a:off x="0" y="275015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4" name="Square"/>
              <p:cNvSpPr/>
              <p:nvPr/>
            </p:nvSpPr>
            <p:spPr>
              <a:xfrm>
                <a:off x="0" y="458358"/>
                <a:ext cx="76200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5" name="Square"/>
              <p:cNvSpPr/>
              <p:nvPr/>
            </p:nvSpPr>
            <p:spPr>
              <a:xfrm rot="16200000">
                <a:off x="0" y="183343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6" name="Square"/>
              <p:cNvSpPr/>
              <p:nvPr/>
            </p:nvSpPr>
            <p:spPr>
              <a:xfrm rot="16200000">
                <a:off x="0" y="91671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7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71" name="Group"/>
          <p:cNvGrpSpPr/>
          <p:nvPr/>
        </p:nvGrpSpPr>
        <p:grpSpPr>
          <a:xfrm>
            <a:off x="7861300" y="5084179"/>
            <a:ext cx="729696" cy="532527"/>
            <a:chOff x="0" y="0"/>
            <a:chExt cx="729695" cy="532525"/>
          </a:xfrm>
        </p:grpSpPr>
        <p:grpSp>
          <p:nvGrpSpPr>
            <p:cNvPr id="468" name="Group"/>
            <p:cNvGrpSpPr/>
            <p:nvPr/>
          </p:nvGrpSpPr>
          <p:grpSpPr>
            <a:xfrm>
              <a:off x="0" y="0"/>
              <a:ext cx="445039" cy="532526"/>
              <a:chOff x="0" y="0"/>
              <a:chExt cx="445038" cy="532525"/>
            </a:xfrm>
          </p:grpSpPr>
          <p:sp>
            <p:nvSpPr>
              <p:cNvPr id="450" name="Rounded Rectangle"/>
              <p:cNvSpPr/>
              <p:nvPr/>
            </p:nvSpPr>
            <p:spPr>
              <a:xfrm>
                <a:off x="0" y="17016"/>
                <a:ext cx="445039" cy="515510"/>
              </a:xfrm>
              <a:prstGeom prst="roundRect">
                <a:avLst>
                  <a:gd name="adj" fmla="val 1007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1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2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3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pSp>
            <p:nvGrpSpPr>
              <p:cNvPr id="456" name="Group"/>
              <p:cNvGrpSpPr/>
              <p:nvPr/>
            </p:nvGrpSpPr>
            <p:grpSpPr>
              <a:xfrm>
                <a:off x="127269" y="288546"/>
                <a:ext cx="168300" cy="76958"/>
                <a:chOff x="0" y="0"/>
                <a:chExt cx="168299" cy="76956"/>
              </a:xfrm>
            </p:grpSpPr>
            <p:sp>
              <p:nvSpPr>
                <p:cNvPr id="454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5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57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61" name="Group"/>
              <p:cNvGrpSpPr/>
              <p:nvPr/>
            </p:nvGrpSpPr>
            <p:grpSpPr>
              <a:xfrm>
                <a:off x="127269" y="161168"/>
                <a:ext cx="260399" cy="76957"/>
                <a:chOff x="0" y="0"/>
                <a:chExt cx="260398" cy="76956"/>
              </a:xfrm>
            </p:grpSpPr>
            <p:sp>
              <p:nvSpPr>
                <p:cNvPr id="458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9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0" name="Square"/>
                <p:cNvSpPr/>
                <p:nvPr/>
              </p:nvSpPr>
              <p:spPr>
                <a:xfrm>
                  <a:off x="184198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62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3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64" name="z"/>
              <p:cNvSpPr txBox="1"/>
              <p:nvPr/>
            </p:nvSpPr>
            <p:spPr>
              <a:xfrm>
                <a:off x="284443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465" name="Rounded Rectangle"/>
              <p:cNvSpPr/>
              <p:nvPr/>
            </p:nvSpPr>
            <p:spPr>
              <a:xfrm>
                <a:off x="20649" y="145293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6" name="Rounded Rectangle"/>
              <p:cNvSpPr/>
              <p:nvPr/>
            </p:nvSpPr>
            <p:spPr>
              <a:xfrm>
                <a:off x="17450" y="273050"/>
                <a:ext cx="4069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7" name="Rounded Rectangle"/>
              <p:cNvSpPr/>
              <p:nvPr/>
            </p:nvSpPr>
            <p:spPr>
              <a:xfrm>
                <a:off x="17450" y="400806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69" name="Line"/>
            <p:cNvSpPr/>
            <p:nvPr/>
          </p:nvSpPr>
          <p:spPr>
            <a:xfrm>
              <a:off x="481317" y="1103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70" name="2"/>
            <p:cNvSpPr txBox="1"/>
            <p:nvPr/>
          </p:nvSpPr>
          <p:spPr>
            <a:xfrm>
              <a:off x="602695" y="3664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84" name="Group"/>
          <p:cNvGrpSpPr/>
          <p:nvPr/>
        </p:nvGrpSpPr>
        <p:grpSpPr>
          <a:xfrm>
            <a:off x="7861300" y="2238158"/>
            <a:ext cx="802441" cy="898408"/>
            <a:chOff x="0" y="0"/>
            <a:chExt cx="802440" cy="898406"/>
          </a:xfrm>
        </p:grpSpPr>
        <p:sp>
          <p:nvSpPr>
            <p:cNvPr id="472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75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73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74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478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47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77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481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47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80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48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3" name="FALS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FALSE</a:t>
              </a:r>
            </a:p>
          </p:txBody>
        </p:sp>
      </p:grpSp>
      <p:grpSp>
        <p:nvGrpSpPr>
          <p:cNvPr id="497" name="Group"/>
          <p:cNvGrpSpPr/>
          <p:nvPr/>
        </p:nvGrpSpPr>
        <p:grpSpPr>
          <a:xfrm>
            <a:off x="7861300" y="3374557"/>
            <a:ext cx="802441" cy="898408"/>
            <a:chOff x="0" y="0"/>
            <a:chExt cx="802440" cy="898406"/>
          </a:xfrm>
        </p:grpSpPr>
        <p:sp>
          <p:nvSpPr>
            <p:cNvPr id="485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88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8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87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491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48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90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494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49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93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495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6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510" name="Group"/>
          <p:cNvGrpSpPr/>
          <p:nvPr/>
        </p:nvGrpSpPr>
        <p:grpSpPr>
          <a:xfrm>
            <a:off x="7861300" y="2808117"/>
            <a:ext cx="802441" cy="898408"/>
            <a:chOff x="0" y="0"/>
            <a:chExt cx="802440" cy="898406"/>
          </a:xfrm>
        </p:grpSpPr>
        <p:sp>
          <p:nvSpPr>
            <p:cNvPr id="498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01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9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0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04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0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3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07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05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6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0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9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sp>
        <p:nvSpPr>
          <p:cNvPr id="511" name="SUMMARISE LISTS"/>
          <p:cNvSpPr txBox="1"/>
          <p:nvPr/>
        </p:nvSpPr>
        <p:spPr>
          <a:xfrm>
            <a:off x="7834423" y="1936543"/>
            <a:ext cx="125394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SUMMARISE LISTS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7861300" y="3946919"/>
            <a:ext cx="1254458" cy="898408"/>
            <a:chOff x="0" y="0"/>
            <a:chExt cx="1254457" cy="898406"/>
          </a:xfrm>
        </p:grpSpPr>
        <p:grpSp>
          <p:nvGrpSpPr>
            <p:cNvPr id="522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512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15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1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14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518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1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17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521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1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20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523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528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524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27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2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26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542" name="Group"/>
          <p:cNvGrpSpPr/>
          <p:nvPr/>
        </p:nvGrpSpPr>
        <p:grpSpPr>
          <a:xfrm>
            <a:off x="7861300" y="4524769"/>
            <a:ext cx="771858" cy="898407"/>
            <a:chOff x="0" y="0"/>
            <a:chExt cx="771857" cy="898406"/>
          </a:xfrm>
        </p:grpSpPr>
        <p:sp>
          <p:nvSpPr>
            <p:cNvPr id="530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33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53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32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36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3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35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39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3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38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4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1" name="3"/>
            <p:cNvSpPr txBox="1"/>
            <p:nvPr/>
          </p:nvSpPr>
          <p:spPr>
            <a:xfrm>
              <a:off x="4955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43" name="every(.x, .p, …) Do all element pass a test?…"/>
          <p:cNvSpPr txBox="1"/>
          <p:nvPr/>
        </p:nvSpPr>
        <p:spPr>
          <a:xfrm>
            <a:off x="8753321" y="2179292"/>
            <a:ext cx="1767222" cy="349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every</a:t>
            </a:r>
            <a:r>
              <a:t>(.x, .p, …) Do all element pass a test?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every(x, is.character)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some</a:t>
            </a:r>
            <a:r>
              <a:t>(.x, .p, …) Do some elements pass a test? </a:t>
            </a:r>
            <a:br/>
            <a:r>
              <a:rPr i="1"/>
              <a:t>some(x,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has_element</a:t>
            </a:r>
            <a:r>
              <a:t>(.x, .y) Does a list contain an element? </a:t>
            </a:r>
            <a:r>
              <a:rPr i="1"/>
              <a:t>has_element(x, "foo")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</a:t>
            </a:r>
            <a:r>
              <a:t>(.x, .f, ..., .right=FALSE, .p) Find first element to pass. </a:t>
            </a:r>
            <a:r>
              <a:rPr i="1"/>
              <a:t>detect(x,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detect_index</a:t>
            </a:r>
            <a:r>
              <a:t>(.x, .f, ..., .right = FALSE, .p) Find index of first element to pass. </a:t>
            </a:r>
            <a:r>
              <a:rPr i="1"/>
              <a:t>detect_index(x,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vec_</a:t>
            </a:r>
            <a:r>
              <a:rPr b="1"/>
              <a:t>depth</a:t>
            </a:r>
            <a:r>
              <a:t>(x) Return depth (number of levels of indexes). </a:t>
            </a:r>
            <a:r>
              <a:rPr i="1"/>
              <a:t>vec_</a:t>
            </a:r>
            <a:r>
              <a:rPr i="1"/>
              <a:t>depth(x)</a:t>
            </a:r>
          </a:p>
        </p:txBody>
      </p:sp>
      <p:sp>
        <p:nvSpPr>
          <p:cNvPr id="544" name="Apply Functions"/>
          <p:cNvSpPr txBox="1"/>
          <p:nvPr/>
        </p:nvSpPr>
        <p:spPr>
          <a:xfrm>
            <a:off x="306210" y="1485899"/>
            <a:ext cx="21599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Apply Functions</a:t>
            </a:r>
          </a:p>
        </p:txBody>
      </p:sp>
      <p:sp>
        <p:nvSpPr>
          <p:cNvPr id="545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6" name="map(.x, .f, …) Apply a function to each element of a list or vector. map(x, is.logical)"/>
          <p:cNvSpPr txBox="1"/>
          <p:nvPr/>
        </p:nvSpPr>
        <p:spPr>
          <a:xfrm>
            <a:off x="2977222" y="2239077"/>
            <a:ext cx="1514652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</a:t>
            </a:r>
            <a:r>
              <a:t>(.x, .f, …) Apply a function to each element of a list or vector. </a:t>
            </a:r>
            <a:r>
              <a:rPr i="1"/>
              <a:t>map(x, is.logical)</a:t>
            </a:r>
          </a:p>
        </p:txBody>
      </p:sp>
      <p:sp>
        <p:nvSpPr>
          <p:cNvPr id="547" name="map2(.x, ,y, .f, …) Apply a function to pairs of elements from two lists, vectors. map2(x, y, sum)"/>
          <p:cNvSpPr txBox="1"/>
          <p:nvPr/>
        </p:nvSpPr>
        <p:spPr>
          <a:xfrm>
            <a:off x="2977222" y="3050801"/>
            <a:ext cx="1483966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map2</a:t>
            </a:r>
            <a:r>
              <a:t>(.x, ,y, .f, …) Apply a function to pairs of elements from two lists, vectors. </a:t>
            </a:r>
            <a:r>
              <a:rPr i="1"/>
              <a:t>map2(x, y, sum)</a:t>
            </a:r>
          </a:p>
        </p:txBody>
      </p:sp>
      <p:sp>
        <p:nvSpPr>
          <p:cNvPr id="548" name="pmap(.l, .f, …) Apply a function to groups of elements from list of lists, vectors. pmap(list(x, y, z), sum, na.rm = TRUE)"/>
          <p:cNvSpPr txBox="1"/>
          <p:nvPr/>
        </p:nvSpPr>
        <p:spPr>
          <a:xfrm>
            <a:off x="2977222" y="3866056"/>
            <a:ext cx="1651859" cy="74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pmap</a:t>
            </a:r>
            <a:r>
              <a:t>(.l, .f, …) Apply a function to groups of elements from list of lists, vectors. </a:t>
            </a:r>
            <a:r>
              <a:rPr i="1"/>
              <a:t>pmap(list(x, y, z), sum, na.rm = TRUE)</a:t>
            </a:r>
          </a:p>
        </p:txBody>
      </p:sp>
      <p:sp>
        <p:nvSpPr>
          <p:cNvPr id="549" name="invoke_map(.f, .x = list(NULL), …, .env=NULL) Run each function in a list. Also invoke. l &lt;-  list(var, sd); invoke_map(l, x = 1:9)"/>
          <p:cNvSpPr txBox="1"/>
          <p:nvPr/>
        </p:nvSpPr>
        <p:spPr>
          <a:xfrm>
            <a:off x="2977222" y="4815449"/>
            <a:ext cx="1549401" cy="77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invoke_map</a:t>
            </a:r>
            <a:r>
              <a:rPr sz="1100"/>
              <a:t>(.f, .x = list(NULL), …, .env=NULL) Run each function in a list. Also</a:t>
            </a:r>
            <a:r>
              <a:t> </a:t>
            </a:r>
            <a:r>
              <a:rPr b="1"/>
              <a:t>invoke</a:t>
            </a:r>
            <a:r>
              <a:t>.</a:t>
            </a:r>
            <a:r>
              <a:rPr sz="1100"/>
              <a:t> </a:t>
            </a:r>
            <a:r>
              <a:rPr i="1"/>
              <a:t>l &lt;-  list(var, sd); invoke_map(l, x = 1:9)</a:t>
            </a:r>
          </a:p>
        </p:txBody>
      </p:sp>
      <p:sp>
        <p:nvSpPr>
          <p:cNvPr id="550" name="lmap(.x, .f, ...) Apply function to each list-element of a list or vector.…"/>
          <p:cNvSpPr txBox="1"/>
          <p:nvPr/>
        </p:nvSpPr>
        <p:spPr>
          <a:xfrm>
            <a:off x="352788" y="5697433"/>
            <a:ext cx="4203891" cy="50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lmap</a:t>
            </a:r>
            <a:r>
              <a:t>(.x, .f, ...) Apply function to each list-element of a list or vector.</a:t>
            </a:r>
          </a:p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imap</a:t>
            </a:r>
            <a:r>
              <a:t>(.x, .f, ...) Apply .f to each element of a list or vector and its index.</a:t>
            </a:r>
          </a:p>
        </p:txBody>
      </p:sp>
      <p:sp>
        <p:nvSpPr>
          <p:cNvPr id="551" name="reduce(.x, .f, ..., .init) Apply function recursively to each element of a list or vector. Also reduce_right, reduce2, reduce2_right. reduce(x, sum)"/>
          <p:cNvSpPr txBox="1"/>
          <p:nvPr/>
        </p:nvSpPr>
        <p:spPr>
          <a:xfrm>
            <a:off x="7561174" y="8382830"/>
            <a:ext cx="1616252" cy="899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reduce</a:t>
            </a:r>
            <a:r>
              <a:t>(.x, .f, ..., .init) Apply function recursively to each element of a list or vector. Also </a:t>
            </a:r>
            <a:r>
              <a:rPr b="1"/>
              <a:t>reduce_right</a:t>
            </a:r>
            <a:r>
              <a:t>, </a:t>
            </a:r>
            <a:r>
              <a:rPr b="1"/>
              <a:t>reduce2</a:t>
            </a:r>
            <a:r>
              <a:t>,</a:t>
            </a:r>
            <a:r>
              <a:rPr b="1"/>
              <a:t> reduce2_right</a:t>
            </a:r>
            <a:r>
              <a:t>. </a:t>
            </a:r>
            <a:r>
              <a:rPr i="1"/>
              <a:t>reduce(x, sum)</a:t>
            </a:r>
          </a:p>
        </p:txBody>
      </p:sp>
      <p:sp>
        <p:nvSpPr>
          <p:cNvPr id="552" name="accumulate(.x, .f, ..., .init) Reduce, but also return intermediate results. Also accumulate_right. accumulate(x, sum)"/>
          <p:cNvSpPr txBox="1"/>
          <p:nvPr/>
        </p:nvSpPr>
        <p:spPr>
          <a:xfrm>
            <a:off x="7561174" y="9454019"/>
            <a:ext cx="1616252" cy="77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accumulate</a:t>
            </a:r>
            <a:r>
              <a:t>(.x, .f, ..., .init) Reduce, but also return intermediate results. Also </a:t>
            </a:r>
            <a:r>
              <a:rPr b="1"/>
              <a:t>accumulate_right</a:t>
            </a:r>
            <a:r>
              <a:t>. </a:t>
            </a:r>
            <a:r>
              <a:rPr i="1"/>
              <a:t>accumulate(x, sum)</a:t>
            </a:r>
          </a:p>
        </p:txBody>
      </p:sp>
      <p:sp>
        <p:nvSpPr>
          <p:cNvPr id="553" name="compose() Compose multiple functions.…"/>
          <p:cNvSpPr txBox="1"/>
          <p:nvPr/>
        </p:nvSpPr>
        <p:spPr>
          <a:xfrm>
            <a:off x="9414734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compose</a:t>
            </a:r>
            <a:r>
              <a:t>() Compose multiple functions.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lift</a:t>
            </a:r>
            <a:r>
              <a:rPr b="0"/>
              <a:t>() Change the type of input a function takes. Also </a:t>
            </a:r>
            <a:r>
              <a:t>lift_dl</a:t>
            </a:r>
            <a:r>
              <a:rPr b="0"/>
              <a:t>,</a:t>
            </a:r>
            <a:r>
              <a:t> lift_dv</a:t>
            </a:r>
            <a:r>
              <a:rPr b="0"/>
              <a:t>,</a:t>
            </a:r>
            <a:r>
              <a:t> lift_ld</a:t>
            </a:r>
            <a:r>
              <a:rPr b="0"/>
              <a:t>,</a:t>
            </a:r>
            <a:r>
              <a:t> lift_lv</a:t>
            </a:r>
            <a:r>
              <a:rPr b="0"/>
              <a:t>,</a:t>
            </a:r>
            <a:r>
              <a:t> lift_vd</a:t>
            </a:r>
            <a:r>
              <a:rPr b="0"/>
              <a:t>,</a:t>
            </a:r>
            <a:r>
              <a:t> lift_vl</a:t>
            </a:r>
            <a:r>
              <a:rPr b="0"/>
              <a:t>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rerun</a:t>
            </a:r>
            <a:r>
              <a:rPr b="0"/>
              <a:t>() Rerun expression n times.</a:t>
            </a:r>
          </a:p>
        </p:txBody>
      </p:sp>
      <p:sp>
        <p:nvSpPr>
          <p:cNvPr id="554" name="negate() Negate a predicate function (a pipe friendly !)…"/>
          <p:cNvSpPr txBox="1"/>
          <p:nvPr/>
        </p:nvSpPr>
        <p:spPr>
          <a:xfrm>
            <a:off x="11033979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negate</a:t>
            </a:r>
            <a:r>
              <a:rPr b="0"/>
              <a:t>() Negate a predicate function (a pipe friendly !)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partial</a:t>
            </a:r>
            <a:r>
              <a:rPr b="0"/>
              <a:t>() Partially apply a function, filling in some args.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safely</a:t>
            </a:r>
            <a:r>
              <a:rPr b="0"/>
              <a:t>() Modify func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to return list of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results and errors.</a:t>
            </a:r>
          </a:p>
        </p:txBody>
      </p:sp>
      <p:sp>
        <p:nvSpPr>
          <p:cNvPr id="555" name="quietly() Modify…"/>
          <p:cNvSpPr txBox="1"/>
          <p:nvPr/>
        </p:nvSpPr>
        <p:spPr>
          <a:xfrm>
            <a:off x="12551623" y="8382830"/>
            <a:ext cx="1117601" cy="191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quietly</a:t>
            </a:r>
            <a:r>
              <a:rPr b="0"/>
              <a:t>() Modify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list of results, output, messages, warnings.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possibly</a:t>
            </a:r>
            <a:r>
              <a:rPr b="0"/>
              <a:t>() Modify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default value whenever an error occurs (instead of error).</a:t>
            </a:r>
          </a:p>
        </p:txBody>
      </p:sp>
      <p:sp>
        <p:nvSpPr>
          <p:cNvPr id="556" name="a"/>
          <p:cNvSpPr txBox="1"/>
          <p:nvPr/>
        </p:nvSpPr>
        <p:spPr>
          <a:xfrm>
            <a:off x="64186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57" name="b"/>
          <p:cNvSpPr txBox="1"/>
          <p:nvPr/>
        </p:nvSpPr>
        <p:spPr>
          <a:xfrm>
            <a:off x="65837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590" name="Group"/>
          <p:cNvGrpSpPr/>
          <p:nvPr/>
        </p:nvGrpSpPr>
        <p:grpSpPr>
          <a:xfrm>
            <a:off x="4794051" y="8364353"/>
            <a:ext cx="2541688" cy="911194"/>
            <a:chOff x="0" y="0"/>
            <a:chExt cx="2541686" cy="911193"/>
          </a:xfrm>
        </p:grpSpPr>
        <p:sp>
          <p:nvSpPr>
            <p:cNvPr id="558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59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func(    ,    )"/>
            <p:cNvSpPr txBox="1"/>
            <p:nvPr/>
          </p:nvSpPr>
          <p:spPr>
            <a:xfrm>
              <a:off x="1460291" y="2378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62" name="Square"/>
            <p:cNvSpPr/>
            <p:nvPr/>
          </p:nvSpPr>
          <p:spPr>
            <a:xfrm>
              <a:off x="1821821" y="3570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c"/>
            <p:cNvSpPr txBox="1"/>
            <p:nvPr/>
          </p:nvSpPr>
          <p:spPr>
            <a:xfrm>
              <a:off x="1956365" y="2217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64" name="Square"/>
            <p:cNvSpPr/>
            <p:nvPr/>
          </p:nvSpPr>
          <p:spPr>
            <a:xfrm>
              <a:off x="1986921" y="3558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func(    ,    )"/>
            <p:cNvSpPr txBox="1"/>
            <p:nvPr/>
          </p:nvSpPr>
          <p:spPr>
            <a:xfrm>
              <a:off x="1626991" y="4756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66" name="Square"/>
            <p:cNvSpPr/>
            <p:nvPr/>
          </p:nvSpPr>
          <p:spPr>
            <a:xfrm>
              <a:off x="1988520" y="5960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d"/>
            <p:cNvSpPr txBox="1"/>
            <p:nvPr/>
          </p:nvSpPr>
          <p:spPr>
            <a:xfrm>
              <a:off x="2123064" y="4595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68" name="Square"/>
            <p:cNvSpPr/>
            <p:nvPr/>
          </p:nvSpPr>
          <p:spPr>
            <a:xfrm>
              <a:off x="2153620" y="5936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2166320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79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570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1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2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3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4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75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76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77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78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80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581" name="Line"/>
            <p:cNvSpPr/>
            <p:nvPr/>
          </p:nvSpPr>
          <p:spPr>
            <a:xfrm>
              <a:off x="1192208" y="1483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2284408" y="873093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3" name="Square"/>
            <p:cNvSpPr/>
            <p:nvPr/>
          </p:nvSpPr>
          <p:spPr>
            <a:xfrm>
              <a:off x="2465486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1351446" y="2542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1516546" y="4955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1694346" y="7368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1776203" y="2524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1941303" y="4937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2106403" y="735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591" name="Line"/>
          <p:cNvSpPr/>
          <p:nvPr/>
        </p:nvSpPr>
        <p:spPr>
          <a:xfrm>
            <a:off x="5986260" y="9509283"/>
            <a:ext cx="139605" cy="1"/>
          </a:xfrm>
          <a:prstGeom prst="line">
            <a:avLst/>
          </a:prstGeom>
          <a:ln w="635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630" name="Group"/>
          <p:cNvGrpSpPr/>
          <p:nvPr/>
        </p:nvGrpSpPr>
        <p:grpSpPr>
          <a:xfrm>
            <a:off x="4794051" y="9386353"/>
            <a:ext cx="2598577" cy="892116"/>
            <a:chOff x="0" y="0"/>
            <a:chExt cx="2598575" cy="892115"/>
          </a:xfrm>
        </p:grpSpPr>
        <p:sp>
          <p:nvSpPr>
            <p:cNvPr id="592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93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func(    ,    )"/>
            <p:cNvSpPr txBox="1"/>
            <p:nvPr/>
          </p:nvSpPr>
          <p:spPr>
            <a:xfrm>
              <a:off x="1460291" y="2124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96" name="Square"/>
            <p:cNvSpPr/>
            <p:nvPr/>
          </p:nvSpPr>
          <p:spPr>
            <a:xfrm>
              <a:off x="1821821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c"/>
            <p:cNvSpPr txBox="1"/>
            <p:nvPr/>
          </p:nvSpPr>
          <p:spPr>
            <a:xfrm>
              <a:off x="1956365" y="1963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98" name="Square"/>
            <p:cNvSpPr/>
            <p:nvPr/>
          </p:nvSpPr>
          <p:spPr>
            <a:xfrm>
              <a:off x="1986921" y="3304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func(    ,    )"/>
            <p:cNvSpPr txBox="1"/>
            <p:nvPr/>
          </p:nvSpPr>
          <p:spPr>
            <a:xfrm>
              <a:off x="1626991" y="4248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00" name="Square"/>
            <p:cNvSpPr/>
            <p:nvPr/>
          </p:nvSpPr>
          <p:spPr>
            <a:xfrm>
              <a:off x="1988520" y="5452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d"/>
            <p:cNvSpPr txBox="1"/>
            <p:nvPr/>
          </p:nvSpPr>
          <p:spPr>
            <a:xfrm>
              <a:off x="2123064" y="4087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02" name="Square"/>
            <p:cNvSpPr/>
            <p:nvPr/>
          </p:nvSpPr>
          <p:spPr>
            <a:xfrm>
              <a:off x="2153620" y="5428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2166320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13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604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5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6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7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8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09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10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11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12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14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615" name="Line"/>
            <p:cNvSpPr/>
            <p:nvPr/>
          </p:nvSpPr>
          <p:spPr>
            <a:xfrm>
              <a:off x="2297108" y="796893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16" name="Square"/>
            <p:cNvSpPr/>
            <p:nvPr/>
          </p:nvSpPr>
          <p:spPr>
            <a:xfrm>
              <a:off x="2465486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1351446" y="2288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1516546" y="4447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1694346" y="660617"/>
              <a:ext cx="529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1776203" y="227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1941303" y="4429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2106403" y="6588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2297108" y="583950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4" name="Square"/>
            <p:cNvSpPr/>
            <p:nvPr/>
          </p:nvSpPr>
          <p:spPr>
            <a:xfrm>
              <a:off x="2465486" y="545850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2144708" y="369744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6" name="Square"/>
            <p:cNvSpPr/>
            <p:nvPr/>
          </p:nvSpPr>
          <p:spPr>
            <a:xfrm>
              <a:off x="2465486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1979608" y="143470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8" name="Square"/>
            <p:cNvSpPr/>
            <p:nvPr/>
          </p:nvSpPr>
          <p:spPr>
            <a:xfrm>
              <a:off x="2465486" y="1053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9" name="Rounded Rectangle"/>
            <p:cNvSpPr/>
            <p:nvPr/>
          </p:nvSpPr>
          <p:spPr>
            <a:xfrm>
              <a:off x="2408597" y="53975"/>
              <a:ext cx="189979" cy="838141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49" name="Group"/>
          <p:cNvGrpSpPr/>
          <p:nvPr/>
        </p:nvGrpSpPr>
        <p:grpSpPr>
          <a:xfrm>
            <a:off x="253398" y="2180898"/>
            <a:ext cx="3100216" cy="1022889"/>
            <a:chOff x="0" y="0"/>
            <a:chExt cx="3100214" cy="1022888"/>
          </a:xfrm>
        </p:grpSpPr>
        <p:grpSp>
          <p:nvGrpSpPr>
            <p:cNvPr id="635" name="Group"/>
            <p:cNvGrpSpPr/>
            <p:nvPr/>
          </p:nvGrpSpPr>
          <p:grpSpPr>
            <a:xfrm>
              <a:off x="1456722" y="0"/>
              <a:ext cx="988253" cy="1022889"/>
              <a:chOff x="-25400" y="0"/>
              <a:chExt cx="988251" cy="1022888"/>
            </a:xfrm>
          </p:grpSpPr>
          <p:sp>
            <p:nvSpPr>
              <p:cNvPr id="631" name="fun(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  <p:graphicFrame>
            <p:nvGraphicFramePr>
              <p:cNvPr id="632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3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4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36" name="map(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, fun, …)</a:t>
              </a:r>
            </a:p>
          </p:txBody>
        </p:sp>
        <p:grpSp>
          <p:nvGrpSpPr>
            <p:cNvPr id="641" name="Group"/>
            <p:cNvGrpSpPr/>
            <p:nvPr/>
          </p:nvGrpSpPr>
          <p:grpSpPr>
            <a:xfrm>
              <a:off x="2429956" y="101649"/>
              <a:ext cx="670259" cy="911108"/>
              <a:chOff x="6080" y="0"/>
              <a:chExt cx="670257" cy="911106"/>
            </a:xfrm>
          </p:grpSpPr>
          <p:sp>
            <p:nvSpPr>
              <p:cNvPr id="637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38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9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0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46" name="Group"/>
            <p:cNvGrpSpPr/>
            <p:nvPr/>
          </p:nvGrpSpPr>
          <p:grpSpPr>
            <a:xfrm>
              <a:off x="372556" y="101649"/>
              <a:ext cx="670259" cy="911108"/>
              <a:chOff x="6080" y="0"/>
              <a:chExt cx="670257" cy="911106"/>
            </a:xfrm>
          </p:grpSpPr>
          <p:sp>
            <p:nvSpPr>
              <p:cNvPr id="642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43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4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5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47" name="Line"/>
            <p:cNvSpPr/>
            <p:nvPr/>
          </p:nvSpPr>
          <p:spPr>
            <a:xfrm>
              <a:off x="1067045" y="342681"/>
              <a:ext cx="395789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20989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77" name="Group"/>
          <p:cNvGrpSpPr/>
          <p:nvPr/>
        </p:nvGrpSpPr>
        <p:grpSpPr>
          <a:xfrm>
            <a:off x="252303" y="2999013"/>
            <a:ext cx="3101311" cy="1022890"/>
            <a:chOff x="0" y="0"/>
            <a:chExt cx="3101309" cy="1022888"/>
          </a:xfrm>
        </p:grpSpPr>
        <p:grpSp>
          <p:nvGrpSpPr>
            <p:cNvPr id="657" name="Group"/>
            <p:cNvGrpSpPr/>
            <p:nvPr/>
          </p:nvGrpSpPr>
          <p:grpSpPr>
            <a:xfrm>
              <a:off x="1457817" y="0"/>
              <a:ext cx="1101980" cy="1022889"/>
              <a:chOff x="-25400" y="0"/>
              <a:chExt cx="1101979" cy="1022888"/>
            </a:xfrm>
          </p:grpSpPr>
          <p:sp>
            <p:nvSpPr>
              <p:cNvPr id="650" name="fun(     , 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</p:txBody>
          </p:sp>
          <p:graphicFrame>
            <p:nvGraphicFramePr>
              <p:cNvPr id="651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2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3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4" name="Table"/>
              <p:cNvGraphicFramePr/>
              <p:nvPr/>
            </p:nvGraphicFramePr>
            <p:xfrm>
              <a:off x="4256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5" name="Table"/>
              <p:cNvGraphicFramePr/>
              <p:nvPr/>
            </p:nvGraphicFramePr>
            <p:xfrm>
              <a:off x="4256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6" name="Table"/>
              <p:cNvGraphicFramePr/>
              <p:nvPr/>
            </p:nvGraphicFramePr>
            <p:xfrm>
              <a:off x="4256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62" name="Group"/>
            <p:cNvGrpSpPr/>
            <p:nvPr/>
          </p:nvGrpSpPr>
          <p:grpSpPr>
            <a:xfrm>
              <a:off x="2431051" y="101997"/>
              <a:ext cx="670259" cy="911107"/>
              <a:chOff x="6080" y="0"/>
              <a:chExt cx="670257" cy="911106"/>
            </a:xfrm>
          </p:grpSpPr>
          <p:sp>
            <p:nvSpPr>
              <p:cNvPr id="658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59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0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1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74" name="Group"/>
            <p:cNvGrpSpPr/>
            <p:nvPr/>
          </p:nvGrpSpPr>
          <p:grpSpPr>
            <a:xfrm>
              <a:off x="0" y="99382"/>
              <a:ext cx="1342708" cy="913722"/>
              <a:chOff x="0" y="0"/>
              <a:chExt cx="1342707" cy="913720"/>
            </a:xfrm>
          </p:grpSpPr>
          <p:sp>
            <p:nvSpPr>
              <p:cNvPr id="663" name="map2(      ,      ,fun,…)"/>
              <p:cNvSpPr txBox="1"/>
              <p:nvPr/>
            </p:nvSpPr>
            <p:spPr>
              <a:xfrm>
                <a:off x="0" y="78881"/>
                <a:ext cx="1342708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b="0" sz="1100">
                    <a:solidFill>
                      <a:srgbClr val="424242"/>
                    </a:solidFill>
                  </a:defRPr>
                </a:pPr>
                <a:r>
                  <a:rPr>
                    <a:solidFill>
                      <a:srgbClr val="000000"/>
                    </a:solidFill>
                  </a:rPr>
                  <a:t>map2</a:t>
                </a:r>
                <a:r>
                  <a:t>(      ,      ,fun,…)</a:t>
                </a:r>
              </a:p>
            </p:txBody>
          </p:sp>
          <p:grpSp>
            <p:nvGrpSpPr>
              <p:cNvPr id="668" name="Group"/>
              <p:cNvGrpSpPr/>
              <p:nvPr/>
            </p:nvGrpSpPr>
            <p:grpSpPr>
              <a:xfrm>
                <a:off x="440326" y="0"/>
                <a:ext cx="670259" cy="911107"/>
                <a:chOff x="6080" y="0"/>
                <a:chExt cx="670257" cy="911106"/>
              </a:xfrm>
            </p:grpSpPr>
            <p:sp>
              <p:nvSpPr>
                <p:cNvPr id="664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65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66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67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673" name="Group"/>
              <p:cNvGrpSpPr/>
              <p:nvPr/>
            </p:nvGrpSpPr>
            <p:grpSpPr>
              <a:xfrm>
                <a:off x="642431" y="2614"/>
                <a:ext cx="670259" cy="911107"/>
                <a:chOff x="6080" y="0"/>
                <a:chExt cx="670257" cy="911106"/>
              </a:xfrm>
            </p:grpSpPr>
            <p:sp>
              <p:nvSpPr>
                <p:cNvPr id="669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70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71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72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675" name="Line"/>
            <p:cNvSpPr/>
            <p:nvPr/>
          </p:nvSpPr>
          <p:spPr>
            <a:xfrm>
              <a:off x="1273523" y="334726"/>
              <a:ext cx="1904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2239786" y="334726"/>
              <a:ext cx="1523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14" name="Group"/>
          <p:cNvGrpSpPr/>
          <p:nvPr/>
        </p:nvGrpSpPr>
        <p:grpSpPr>
          <a:xfrm>
            <a:off x="253398" y="3824273"/>
            <a:ext cx="3100216" cy="1022889"/>
            <a:chOff x="0" y="0"/>
            <a:chExt cx="3100214" cy="1022888"/>
          </a:xfrm>
        </p:grpSpPr>
        <p:grpSp>
          <p:nvGrpSpPr>
            <p:cNvPr id="688" name="Group"/>
            <p:cNvGrpSpPr/>
            <p:nvPr/>
          </p:nvGrpSpPr>
          <p:grpSpPr>
            <a:xfrm>
              <a:off x="1456722" y="0"/>
              <a:ext cx="1216281" cy="1022889"/>
              <a:chOff x="-25400" y="0"/>
              <a:chExt cx="1216279" cy="1022888"/>
            </a:xfrm>
          </p:grpSpPr>
          <p:graphicFrame>
            <p:nvGraphicFramePr>
              <p:cNvPr id="678" name="Table"/>
              <p:cNvGraphicFramePr/>
              <p:nvPr/>
            </p:nvGraphicFramePr>
            <p:xfrm>
              <a:off x="2605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9" name="Table"/>
              <p:cNvGraphicFramePr/>
              <p:nvPr/>
            </p:nvGraphicFramePr>
            <p:xfrm>
              <a:off x="2605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0" name="Table"/>
              <p:cNvGraphicFramePr/>
              <p:nvPr/>
            </p:nvGraphicFramePr>
            <p:xfrm>
              <a:off x="2605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1" name="Table"/>
              <p:cNvGraphicFramePr/>
              <p:nvPr/>
            </p:nvGraphicFramePr>
            <p:xfrm>
              <a:off x="400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2" name="Table"/>
              <p:cNvGraphicFramePr/>
              <p:nvPr/>
            </p:nvGraphicFramePr>
            <p:xfrm>
              <a:off x="400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3" name="Table"/>
              <p:cNvGraphicFramePr/>
              <p:nvPr/>
            </p:nvGraphicFramePr>
            <p:xfrm>
              <a:off x="400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4" name="Table"/>
              <p:cNvGraphicFramePr/>
              <p:nvPr/>
            </p:nvGraphicFramePr>
            <p:xfrm>
              <a:off x="5399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5" name="Table"/>
              <p:cNvGraphicFramePr/>
              <p:nvPr/>
            </p:nvGraphicFramePr>
            <p:xfrm>
              <a:off x="5399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6" name="Table"/>
              <p:cNvGraphicFramePr/>
              <p:nvPr/>
            </p:nvGraphicFramePr>
            <p:xfrm>
              <a:off x="5399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87" name="fun(    ,     ,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</p:txBody>
          </p:sp>
        </p:grpSp>
        <p:sp>
          <p:nvSpPr>
            <p:cNvPr id="689" name="pmap(                        ,fun,…)"/>
            <p:cNvSpPr txBox="1"/>
            <p:nvPr/>
          </p:nvSpPr>
          <p:spPr>
            <a:xfrm>
              <a:off x="0" y="175348"/>
              <a:ext cx="1803530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pmap</a:t>
              </a:r>
              <a:r>
                <a:rPr sz="1000"/>
                <a:t>(                        ,fun,</a:t>
              </a:r>
              <a:r>
                <a:rPr sz="900"/>
                <a:t>…</a:t>
              </a:r>
              <a:r>
                <a:rPr sz="1000"/>
                <a:t>)</a:t>
              </a:r>
            </a:p>
          </p:txBody>
        </p:sp>
        <p:grpSp>
          <p:nvGrpSpPr>
            <p:cNvPr id="706" name="Group"/>
            <p:cNvGrpSpPr/>
            <p:nvPr/>
          </p:nvGrpSpPr>
          <p:grpSpPr>
            <a:xfrm>
              <a:off x="434307" y="59952"/>
              <a:ext cx="1084758" cy="950237"/>
              <a:chOff x="0" y="0"/>
              <a:chExt cx="1084756" cy="950236"/>
            </a:xfrm>
          </p:grpSpPr>
          <p:grpSp>
            <p:nvGrpSpPr>
              <p:cNvPr id="694" name="Group"/>
              <p:cNvGrpSpPr/>
              <p:nvPr/>
            </p:nvGrpSpPr>
            <p:grpSpPr>
              <a:xfrm>
                <a:off x="39848" y="39129"/>
                <a:ext cx="670259" cy="911108"/>
                <a:chOff x="6080" y="0"/>
                <a:chExt cx="670257" cy="911106"/>
              </a:xfrm>
            </p:grpSpPr>
            <p:sp>
              <p:nvSpPr>
                <p:cNvPr id="690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91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2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3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695" name="Rounded Rectangle"/>
              <p:cNvSpPr/>
              <p:nvPr/>
            </p:nvSpPr>
            <p:spPr>
              <a:xfrm>
                <a:off x="0" y="0"/>
                <a:ext cx="605538" cy="539031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00" name="Group"/>
              <p:cNvGrpSpPr/>
              <p:nvPr/>
            </p:nvGrpSpPr>
            <p:grpSpPr>
              <a:xfrm>
                <a:off x="227173" y="39129"/>
                <a:ext cx="670259" cy="911108"/>
                <a:chOff x="6080" y="0"/>
                <a:chExt cx="670257" cy="911106"/>
              </a:xfrm>
            </p:grpSpPr>
            <p:sp>
              <p:nvSpPr>
                <p:cNvPr id="696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97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8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9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705" name="Group"/>
              <p:cNvGrpSpPr/>
              <p:nvPr/>
            </p:nvGrpSpPr>
            <p:grpSpPr>
              <a:xfrm>
                <a:off x="414498" y="39129"/>
                <a:ext cx="670259" cy="911108"/>
                <a:chOff x="6080" y="0"/>
                <a:chExt cx="670257" cy="911106"/>
              </a:xfrm>
            </p:grpSpPr>
            <p:sp>
              <p:nvSpPr>
                <p:cNvPr id="701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02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03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04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711" name="Group"/>
            <p:cNvGrpSpPr/>
            <p:nvPr/>
          </p:nvGrpSpPr>
          <p:grpSpPr>
            <a:xfrm>
              <a:off x="2429956" y="99081"/>
              <a:ext cx="670259" cy="911108"/>
              <a:chOff x="6080" y="0"/>
              <a:chExt cx="670257" cy="911106"/>
            </a:xfrm>
          </p:grpSpPr>
          <p:sp>
            <p:nvSpPr>
              <p:cNvPr id="707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708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09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10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712" name="Line"/>
            <p:cNvSpPr/>
            <p:nvPr/>
          </p:nvSpPr>
          <p:spPr>
            <a:xfrm>
              <a:off x="2289491" y="340448"/>
              <a:ext cx="1015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1416366" y="342167"/>
              <a:ext cx="888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26" name="Group"/>
          <p:cNvGrpSpPr/>
          <p:nvPr/>
        </p:nvGrpSpPr>
        <p:grpSpPr>
          <a:xfrm>
            <a:off x="1882586" y="4750158"/>
            <a:ext cx="942763" cy="1024011"/>
            <a:chOff x="0" y="0"/>
            <a:chExt cx="942762" cy="1024009"/>
          </a:xfrm>
        </p:grpSpPr>
        <p:graphicFrame>
          <p:nvGraphicFramePr>
            <p:cNvPr id="715" name="Table"/>
            <p:cNvGraphicFramePr/>
            <p:nvPr/>
          </p:nvGraphicFramePr>
          <p:xfrm>
            <a:off x="28090" y="15889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16" name="Table"/>
            <p:cNvGraphicFramePr/>
            <p:nvPr/>
          </p:nvGraphicFramePr>
          <p:xfrm>
            <a:off x="28090" y="28665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17" name="Table"/>
            <p:cNvGraphicFramePr/>
            <p:nvPr/>
          </p:nvGraphicFramePr>
          <p:xfrm>
            <a:off x="28090" y="414409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18" name="fun"/>
            <p:cNvSpPr txBox="1"/>
            <p:nvPr/>
          </p:nvSpPr>
          <p:spPr>
            <a:xfrm>
              <a:off x="0" y="75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19" name="fun"/>
            <p:cNvSpPr txBox="1"/>
            <p:nvPr/>
          </p:nvSpPr>
          <p:spPr>
            <a:xfrm>
              <a:off x="0" y="335458"/>
              <a:ext cx="297482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20" name="fun"/>
            <p:cNvSpPr txBox="1"/>
            <p:nvPr/>
          </p:nvSpPr>
          <p:spPr>
            <a:xfrm>
              <a:off x="0" y="202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grpSp>
          <p:nvGrpSpPr>
            <p:cNvPr id="725" name="Group"/>
            <p:cNvGrpSpPr/>
            <p:nvPr/>
          </p:nvGrpSpPr>
          <p:grpSpPr>
            <a:xfrm>
              <a:off x="196382" y="0"/>
              <a:ext cx="746381" cy="1022889"/>
              <a:chOff x="-25400" y="0"/>
              <a:chExt cx="746379" cy="1022888"/>
            </a:xfrm>
          </p:grpSpPr>
          <p:graphicFrame>
            <p:nvGraphicFramePr>
              <p:cNvPr id="721" name="Table"/>
              <p:cNvGraphicFramePr/>
              <p:nvPr/>
            </p:nvGraphicFramePr>
            <p:xfrm>
              <a:off x="700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22" name="Table"/>
              <p:cNvGraphicFramePr/>
              <p:nvPr/>
            </p:nvGraphicFramePr>
            <p:xfrm>
              <a:off x="700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23" name="Table"/>
              <p:cNvGraphicFramePr/>
              <p:nvPr/>
            </p:nvGraphicFramePr>
            <p:xfrm>
              <a:off x="700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24" name="(     ,…)…"/>
              <p:cNvSpPr txBox="1"/>
              <p:nvPr/>
            </p:nvSpPr>
            <p:spPr>
              <a:xfrm>
                <a:off x="-25400" y="0"/>
                <a:ext cx="498520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</p:grpSp>
      </p:grpSp>
      <p:grpSp>
        <p:nvGrpSpPr>
          <p:cNvPr id="731" name="Group"/>
          <p:cNvGrpSpPr/>
          <p:nvPr/>
        </p:nvGrpSpPr>
        <p:grpSpPr>
          <a:xfrm>
            <a:off x="2683902" y="4852154"/>
            <a:ext cx="670259" cy="911108"/>
            <a:chOff x="6080" y="0"/>
            <a:chExt cx="670257" cy="911106"/>
          </a:xfrm>
        </p:grpSpPr>
        <p:sp>
          <p:nvSpPr>
            <p:cNvPr id="727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28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29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0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32" name="invoke_map(              ,        ,…)"/>
          <p:cNvSpPr txBox="1"/>
          <p:nvPr/>
        </p:nvSpPr>
        <p:spPr>
          <a:xfrm>
            <a:off x="252851" y="4928422"/>
            <a:ext cx="1704996" cy="3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424242"/>
                </a:solidFill>
              </a:defRPr>
            </a:pPr>
            <a:r>
              <a:rPr sz="1000">
                <a:solidFill>
                  <a:srgbClr val="000000"/>
                </a:solidFill>
              </a:rPr>
              <a:t>invoke_map</a:t>
            </a:r>
            <a:r>
              <a:t>(</a:t>
            </a:r>
            <a:r>
              <a:rPr sz="900"/>
              <a:t>              ,        ,…</a:t>
            </a:r>
            <a:r>
              <a:t>)</a:t>
            </a:r>
          </a:p>
        </p:txBody>
      </p:sp>
      <p:grpSp>
        <p:nvGrpSpPr>
          <p:cNvPr id="737" name="Group"/>
          <p:cNvGrpSpPr/>
          <p:nvPr/>
        </p:nvGrpSpPr>
        <p:grpSpPr>
          <a:xfrm>
            <a:off x="1365182" y="4852154"/>
            <a:ext cx="670259" cy="911108"/>
            <a:chOff x="6080" y="0"/>
            <a:chExt cx="670257" cy="911106"/>
          </a:xfrm>
        </p:grpSpPr>
        <p:sp>
          <p:nvSpPr>
            <p:cNvPr id="733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34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5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6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38" name="Line"/>
          <p:cNvSpPr/>
          <p:nvPr/>
        </p:nvSpPr>
        <p:spPr>
          <a:xfrm>
            <a:off x="1742275" y="5084884"/>
            <a:ext cx="1269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39" name="Line"/>
          <p:cNvSpPr/>
          <p:nvPr/>
        </p:nvSpPr>
        <p:spPr>
          <a:xfrm>
            <a:off x="2492637" y="5084884"/>
            <a:ext cx="1523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747" name="Group"/>
          <p:cNvGrpSpPr/>
          <p:nvPr/>
        </p:nvGrpSpPr>
        <p:grpSpPr>
          <a:xfrm>
            <a:off x="1010677" y="4812302"/>
            <a:ext cx="682959" cy="948346"/>
            <a:chOff x="0" y="0"/>
            <a:chExt cx="682957" cy="948345"/>
          </a:xfrm>
        </p:grpSpPr>
        <p:graphicFrame>
          <p:nvGraphicFramePr>
            <p:cNvPr id="740" name="Table"/>
            <p:cNvGraphicFramePr/>
            <p:nvPr/>
          </p:nvGraphicFramePr>
          <p:xfrm>
            <a:off x="32019" y="210989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1" name="Table"/>
            <p:cNvGraphicFramePr/>
            <p:nvPr/>
          </p:nvGraphicFramePr>
          <p:xfrm>
            <a:off x="32019" y="83232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2" name="Table"/>
            <p:cNvGraphicFramePr/>
            <p:nvPr/>
          </p:nvGraphicFramePr>
          <p:xfrm>
            <a:off x="32019" y="33874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43" name="fun"/>
            <p:cNvSpPr txBox="1"/>
            <p:nvPr/>
          </p:nvSpPr>
          <p:spPr>
            <a:xfrm>
              <a:off x="3928" y="259793"/>
              <a:ext cx="297483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44" name="fun"/>
            <p:cNvSpPr txBox="1"/>
            <p:nvPr/>
          </p:nvSpPr>
          <p:spPr>
            <a:xfrm>
              <a:off x="3928" y="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45" name="fun"/>
            <p:cNvSpPr txBox="1"/>
            <p:nvPr/>
          </p:nvSpPr>
          <p:spPr>
            <a:xfrm>
              <a:off x="3928" y="12700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46" name="Rounded Rectangle"/>
            <p:cNvSpPr/>
            <p:nvPr/>
          </p:nvSpPr>
          <p:spPr>
            <a:xfrm>
              <a:off x="0" y="37238"/>
              <a:ext cx="292639" cy="461802"/>
            </a:xfrm>
            <a:prstGeom prst="roundRect">
              <a:avLst>
                <a:gd name="adj" fmla="val 2400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48" name="~ . becomes function(x) x. e.g. map(l, ~ 2 +. ) becomes map(l, function(x) 2 + x )"/>
          <p:cNvSpPr txBox="1"/>
          <p:nvPr/>
        </p:nvSpPr>
        <p:spPr>
          <a:xfrm>
            <a:off x="336637" y="9441272"/>
            <a:ext cx="16256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 </a:t>
            </a:r>
            <a:r>
              <a:t>becomes </a:t>
            </a:r>
            <a:r>
              <a:rPr b="1"/>
              <a:t>function(x) x</a:t>
            </a:r>
            <a:r>
              <a:t>. e.g. </a:t>
            </a:r>
            <a:r>
              <a:rPr i="1"/>
              <a:t>map(l, ~ 2 +. )</a:t>
            </a:r>
            <a:r>
              <a:t> becomes </a:t>
            </a:r>
            <a:r>
              <a:rPr i="1"/>
              <a:t>map(l, function(x) 2 + x )</a:t>
            </a:r>
          </a:p>
        </p:txBody>
      </p:sp>
      <p:sp>
        <p:nvSpPr>
          <p:cNvPr id="749" name="&quot;name&quot; becomes…"/>
          <p:cNvSpPr txBox="1"/>
          <p:nvPr/>
        </p:nvSpPr>
        <p:spPr>
          <a:xfrm>
            <a:off x="336637" y="8727693"/>
            <a:ext cx="15875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"name"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function(x) x$name.</a:t>
            </a:r>
            <a:r>
              <a:t>  e.g. </a:t>
            </a:r>
            <a:r>
              <a:rPr i="1"/>
              <a:t>map(l, "a")</a:t>
            </a:r>
            <a:r>
              <a:t> extracts </a:t>
            </a:r>
            <a:r>
              <a:rPr i="1"/>
              <a:t>$a </a:t>
            </a:r>
            <a:r>
              <a:t>from each element of </a:t>
            </a:r>
            <a:r>
              <a:rPr i="1"/>
              <a:t>l</a:t>
            </a:r>
          </a:p>
        </p:txBody>
      </p:sp>
      <p:sp>
        <p:nvSpPr>
          <p:cNvPr id="750" name="map(), map2(), pmap(), imap and invoke_map each return a list. Use a suffixed version to return the results as a specific type of flat vector, e.g. map2_chr, pmap_lgl, etc.…"/>
          <p:cNvSpPr txBox="1"/>
          <p:nvPr/>
        </p:nvSpPr>
        <p:spPr>
          <a:xfrm>
            <a:off x="336637" y="6395837"/>
            <a:ext cx="1509961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map(), map2(), pmap()</a:t>
            </a:r>
            <a:r>
              <a:t>, </a:t>
            </a:r>
            <a:r>
              <a:rPr b="1"/>
              <a:t>imap </a:t>
            </a:r>
            <a:r>
              <a:t>and </a:t>
            </a:r>
            <a:r>
              <a:rPr b="1"/>
              <a:t>invoke_map</a:t>
            </a:r>
            <a:r>
              <a:t> each return a list. Use a suffixed version to return the results as a specific type of flat vector, e.g. </a:t>
            </a:r>
            <a:r>
              <a:rPr b="1"/>
              <a:t>map2_chr</a:t>
            </a:r>
            <a:r>
              <a:t>, </a:t>
            </a:r>
            <a:r>
              <a:rPr b="1"/>
              <a:t>pmap_lgl</a:t>
            </a:r>
            <a:r>
              <a:t>, etc.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walk</a:t>
            </a:r>
            <a:r>
              <a:t>, </a:t>
            </a:r>
            <a:r>
              <a:rPr b="1"/>
              <a:t>walk2</a:t>
            </a:r>
            <a:r>
              <a:t>, and </a:t>
            </a:r>
            <a:r>
              <a:rPr b="1"/>
              <a:t>pwalk</a:t>
            </a:r>
            <a:r>
              <a:t> to trigger side effects. Each return its input invisibly.</a:t>
            </a:r>
          </a:p>
        </p:txBody>
      </p:sp>
      <p:sp>
        <p:nvSpPr>
          <p:cNvPr id="751" name="Line"/>
          <p:cNvSpPr/>
          <p:nvPr/>
        </p:nvSpPr>
        <p:spPr>
          <a:xfrm>
            <a:off x="320135" y="615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2" name="OUTPUT"/>
          <p:cNvSpPr txBox="1"/>
          <p:nvPr/>
        </p:nvSpPr>
        <p:spPr>
          <a:xfrm>
            <a:off x="317723" y="6159459"/>
            <a:ext cx="60533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OUTPUT</a:t>
            </a:r>
          </a:p>
        </p:txBody>
      </p:sp>
      <p:sp>
        <p:nvSpPr>
          <p:cNvPr id="753" name="Line"/>
          <p:cNvSpPr/>
          <p:nvPr/>
        </p:nvSpPr>
        <p:spPr>
          <a:xfrm>
            <a:off x="324562" y="8453122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4" name="SHORTCUTS - within a purrr function:"/>
          <p:cNvSpPr txBox="1"/>
          <p:nvPr/>
        </p:nvSpPr>
        <p:spPr>
          <a:xfrm>
            <a:off x="322150" y="8462481"/>
            <a:ext cx="243047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SHORTCUTS </a:t>
            </a:r>
            <a:r>
              <a:rPr b="0"/>
              <a:t>- within a purrr function:</a:t>
            </a:r>
          </a:p>
        </p:txBody>
      </p:sp>
      <p:sp>
        <p:nvSpPr>
          <p:cNvPr id="755" name="~ .x .y becomes…"/>
          <p:cNvSpPr txBox="1"/>
          <p:nvPr/>
        </p:nvSpPr>
        <p:spPr>
          <a:xfrm>
            <a:off x="2396684" y="8727693"/>
            <a:ext cx="176722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.y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function(.x, .y) .x .y</a:t>
            </a:r>
            <a:r>
              <a:t>. e.g.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~ .x +.y )</a:t>
            </a:r>
            <a:r>
              <a:t>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function(l, p) l + p )</a:t>
            </a:r>
          </a:p>
        </p:txBody>
      </p:sp>
      <p:sp>
        <p:nvSpPr>
          <p:cNvPr id="756" name="~ ..1 ..2 etc becomes…"/>
          <p:cNvSpPr txBox="1"/>
          <p:nvPr/>
        </p:nvSpPr>
        <p:spPr>
          <a:xfrm>
            <a:off x="2426062" y="9441272"/>
            <a:ext cx="2107818" cy="885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..1 ..2 </a:t>
            </a:r>
            <a:r>
              <a:t>etc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function(..1, ..2, </a:t>
            </a:r>
            <a:r>
              <a:t>etc</a:t>
            </a:r>
            <a:r>
              <a:rPr b="1"/>
              <a:t>) ..1 ..2 </a:t>
            </a:r>
            <a:r>
              <a:t>etc</a:t>
            </a:r>
            <a:r>
              <a:rPr b="1"/>
              <a:t> </a:t>
            </a:r>
            <a:r>
              <a:t>e.g. </a:t>
            </a:r>
            <a:r>
              <a:rPr i="1"/>
              <a:t>pmap(list(a, b, c), ~ ..3 + ..1 - ..2)</a:t>
            </a:r>
            <a:r>
              <a:t> becomes </a:t>
            </a:r>
            <a:r>
              <a:rPr i="1"/>
              <a:t>pmap(list(a, b, c), function(a, b, c) c + a - b)</a:t>
            </a:r>
          </a:p>
        </p:txBody>
      </p:sp>
      <p:graphicFrame>
        <p:nvGraphicFramePr>
          <p:cNvPr id="757" name="Table"/>
          <p:cNvGraphicFramePr/>
          <p:nvPr/>
        </p:nvGraphicFramePr>
        <p:xfrm>
          <a:off x="2043161" y="6370437"/>
          <a:ext cx="3349371" cy="80969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698500"/>
                <a:gridCol w="1805993"/>
              </a:tblGrid>
              <a:tr h="2032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returns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list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map_chr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character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map_dbl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double (numeric)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(column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(row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map_int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integer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map_lgl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logical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walk
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triggers side effects, returns
the input invisibly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75" name="Group"/>
          <p:cNvGrpSpPr/>
          <p:nvPr/>
        </p:nvGrpSpPr>
        <p:grpSpPr>
          <a:xfrm>
            <a:off x="4796404" y="3644413"/>
            <a:ext cx="1254459" cy="898408"/>
            <a:chOff x="0" y="0"/>
            <a:chExt cx="1254457" cy="898406"/>
          </a:xfrm>
        </p:grpSpPr>
        <p:grpSp>
          <p:nvGrpSpPr>
            <p:cNvPr id="768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758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61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5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60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764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6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63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767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6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66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769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74" name="Group"/>
            <p:cNvGrpSpPr/>
            <p:nvPr/>
          </p:nvGrpSpPr>
          <p:grpSpPr>
            <a:xfrm>
              <a:off x="482600" y="5803"/>
              <a:ext cx="771858" cy="642894"/>
              <a:chOff x="0" y="0"/>
              <a:chExt cx="771857" cy="642893"/>
            </a:xfrm>
          </p:grpSpPr>
          <p:sp>
            <p:nvSpPr>
              <p:cNvPr id="770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73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7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72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urrr::map_lgl(.x, .f, ...)…"/>
          <p:cNvSpPr txBox="1"/>
          <p:nvPr/>
        </p:nvSpPr>
        <p:spPr>
          <a:xfrm>
            <a:off x="7348652" y="9077870"/>
            <a:ext cx="3193016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map_lgl(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 logical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map_lgl</a:t>
            </a:r>
            <a:r>
              <a:t>(data, is.matrix))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map_int(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an integer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</p:txBody>
      </p:sp>
      <p:sp>
        <p:nvSpPr>
          <p:cNvPr id="778" name="Line"/>
          <p:cNvSpPr/>
          <p:nvPr/>
        </p:nvSpPr>
        <p:spPr>
          <a:xfrm>
            <a:off x="320135" y="8557721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780" name="RStudio® is a trademark of RStudio, Inc.  •  CC BY SA 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78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8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83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A nested data frame stores individual tables within the cells of a larger, organizing table."/>
          <p:cNvSpPr txBox="1"/>
          <p:nvPr/>
        </p:nvSpPr>
        <p:spPr>
          <a:xfrm>
            <a:off x="350173" y="1019244"/>
            <a:ext cx="1852174" cy="8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nested data frame</a:t>
            </a:r>
            <a:r>
              <a:t> stores individual tables within the cells of a larger, organizing table. </a:t>
            </a:r>
          </a:p>
        </p:txBody>
      </p:sp>
      <p:sp>
        <p:nvSpPr>
          <p:cNvPr id="785" name="Use a nested data frame to:…"/>
          <p:cNvSpPr txBox="1"/>
          <p:nvPr/>
        </p:nvSpPr>
        <p:spPr>
          <a:xfrm>
            <a:off x="342016" y="3565918"/>
            <a:ext cx="4094162" cy="131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Use a nested data frame to: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preserve relationships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between observations and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subsets of data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manipulate many sub-tables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at once with the </a:t>
            </a:r>
            <a:r>
              <a:rPr b="1"/>
              <a:t>purrr</a:t>
            </a:r>
            <a:r>
              <a:t> functions  </a:t>
            </a:r>
            <a:r>
              <a:rPr b="1"/>
              <a:t>map()</a:t>
            </a:r>
            <a:r>
              <a:t>, </a:t>
            </a:r>
            <a:r>
              <a:rPr b="1"/>
              <a:t>map2()</a:t>
            </a:r>
            <a:r>
              <a:t>, or </a:t>
            </a:r>
            <a:r>
              <a:rPr b="1"/>
              <a:t>pmap()</a:t>
            </a:r>
            <a:r>
              <a:t>.</a:t>
            </a:r>
          </a:p>
        </p:txBody>
      </p:sp>
      <p:sp>
        <p:nvSpPr>
          <p:cNvPr id="786" name="Use a two step process to create a nested data frame:…"/>
          <p:cNvSpPr txBox="1"/>
          <p:nvPr/>
        </p:nvSpPr>
        <p:spPr>
          <a:xfrm>
            <a:off x="324773" y="5016086"/>
            <a:ext cx="4035059" cy="70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two step process to create a nested data frame: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Group the data frame into groups with </a:t>
            </a:r>
            <a:r>
              <a:rPr b="1"/>
              <a:t>dplyr::group_by()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nest()</a:t>
            </a:r>
            <a:r>
              <a:t> to create a nested data frame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with one row per group</a:t>
            </a:r>
          </a:p>
        </p:txBody>
      </p:sp>
      <p:grpSp>
        <p:nvGrpSpPr>
          <p:cNvPr id="798" name="Group"/>
          <p:cNvGrpSpPr/>
          <p:nvPr/>
        </p:nvGrpSpPr>
        <p:grpSpPr>
          <a:xfrm>
            <a:off x="469270" y="5592517"/>
            <a:ext cx="6488073" cy="2455771"/>
            <a:chOff x="25400" y="25400"/>
            <a:chExt cx="6488071" cy="2455769"/>
          </a:xfrm>
        </p:grpSpPr>
        <p:sp>
          <p:nvSpPr>
            <p:cNvPr id="787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788" name="Table"/>
            <p:cNvGraphicFramePr/>
            <p:nvPr/>
          </p:nvGraphicFramePr>
          <p:xfrm>
            <a:off x="1178214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89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791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2" name="Table"/>
            <p:cNvGraphicFramePr/>
            <p:nvPr/>
          </p:nvGraphicFramePr>
          <p:xfrm>
            <a:off x="25400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3" name="Table"/>
            <p:cNvGraphicFramePr/>
            <p:nvPr/>
          </p:nvGraphicFramePr>
          <p:xfrm>
            <a:off x="34879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4" name="Table"/>
            <p:cNvGraphicFramePr/>
            <p:nvPr/>
          </p:nvGraphicFramePr>
          <p:xfrm>
            <a:off x="3487961" y="8420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5" name="Table"/>
            <p:cNvGraphicFramePr/>
            <p:nvPr/>
          </p:nvGraphicFramePr>
          <p:xfrm>
            <a:off x="3487961" y="16587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96" name="Line"/>
            <p:cNvSpPr/>
            <p:nvPr/>
          </p:nvSpPr>
          <p:spPr>
            <a:xfrm flipV="1">
              <a:off x="968536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799" name="n_iris &lt;- iris %&gt;% group_by(Species) %&gt;% nest()"/>
          <p:cNvSpPr txBox="1"/>
          <p:nvPr/>
        </p:nvSpPr>
        <p:spPr>
          <a:xfrm>
            <a:off x="265278" y="7625955"/>
            <a:ext cx="3752362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&lt;- iris %&gt;% </a:t>
            </a:r>
            <a:r>
              <a:rPr b="1"/>
              <a:t>group_by</a:t>
            </a:r>
            <a:r>
              <a:t>(Species) %&gt;%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800" name="tidyr::nest(data, ..., .key = data)…"/>
          <p:cNvSpPr txBox="1"/>
          <p:nvPr/>
        </p:nvSpPr>
        <p:spPr>
          <a:xfrm>
            <a:off x="265278" y="8008569"/>
            <a:ext cx="376161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nest(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data, ..., .key = data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For grouped data, moves groups into cells as data frames.</a:t>
            </a:r>
          </a:p>
        </p:txBody>
      </p:sp>
      <p:sp>
        <p:nvSpPr>
          <p:cNvPr id="801" name="Unnest a nested data frame with unnest():"/>
          <p:cNvSpPr txBox="1"/>
          <p:nvPr/>
        </p:nvSpPr>
        <p:spPr>
          <a:xfrm>
            <a:off x="324773" y="8677961"/>
            <a:ext cx="1744316" cy="45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Unnest a nested data frame with </a:t>
            </a:r>
            <a:r>
              <a:rPr b="1"/>
              <a:t>unnest()</a:t>
            </a:r>
            <a:r>
              <a:t>:</a:t>
            </a:r>
          </a:p>
        </p:txBody>
      </p:sp>
      <p:grpSp>
        <p:nvGrpSpPr>
          <p:cNvPr id="805" name="Group"/>
          <p:cNvGrpSpPr/>
          <p:nvPr/>
        </p:nvGrpSpPr>
        <p:grpSpPr>
          <a:xfrm>
            <a:off x="2299470" y="8703361"/>
            <a:ext cx="4327673" cy="1524794"/>
            <a:chOff x="25400" y="25400"/>
            <a:chExt cx="4327671" cy="1524793"/>
          </a:xfrm>
        </p:grpSpPr>
        <p:graphicFrame>
          <p:nvGraphicFramePr>
            <p:cNvPr id="802" name="Table"/>
            <p:cNvGraphicFramePr/>
            <p:nvPr/>
          </p:nvGraphicFramePr>
          <p:xfrm>
            <a:off x="25400" y="2619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03" name="Line"/>
            <p:cNvSpPr/>
            <p:nvPr/>
          </p:nvSpPr>
          <p:spPr>
            <a:xfrm flipV="1">
              <a:off x="1089012" y="255587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804" name="Table"/>
            <p:cNvGraphicFramePr/>
            <p:nvPr/>
          </p:nvGraphicFramePr>
          <p:xfrm>
            <a:off x="13275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806" name="n_iris %&gt;% unnest()"/>
          <p:cNvSpPr txBox="1"/>
          <p:nvPr/>
        </p:nvSpPr>
        <p:spPr>
          <a:xfrm>
            <a:off x="265278" y="8947740"/>
            <a:ext cx="1537049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unnest</a:t>
            </a:r>
            <a:r>
              <a:t>()</a:t>
            </a:r>
          </a:p>
        </p:txBody>
      </p:sp>
      <p:sp>
        <p:nvSpPr>
          <p:cNvPr id="807" name="tidyr::unnest(data, ..., .drop = NA, .id=NULL, .sep=NULL)…"/>
          <p:cNvSpPr txBox="1"/>
          <p:nvPr/>
        </p:nvSpPr>
        <p:spPr>
          <a:xfrm>
            <a:off x="265278" y="9340012"/>
            <a:ext cx="4141347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unnest(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data, ..., .drop = NA, .id=NULL, .sep=NULL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Unnests a nested data frame.</a:t>
            </a:r>
          </a:p>
        </p:txBody>
      </p:sp>
      <p:sp>
        <p:nvSpPr>
          <p:cNvPr id="808" name="Rounded Rectangle"/>
          <p:cNvSpPr/>
          <p:nvPr/>
        </p:nvSpPr>
        <p:spPr>
          <a:xfrm>
            <a:off x="4977827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09" name="1"/>
          <p:cNvSpPr txBox="1"/>
          <p:nvPr/>
        </p:nvSpPr>
        <p:spPr>
          <a:xfrm>
            <a:off x="4991905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10" name="Make a list column"/>
          <p:cNvSpPr txBox="1"/>
          <p:nvPr/>
        </p:nvSpPr>
        <p:spPr>
          <a:xfrm>
            <a:off x="5416774" y="1120908"/>
            <a:ext cx="903142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Make</a:t>
            </a:r>
            <a:r>
              <a:t> a list column</a:t>
            </a:r>
          </a:p>
        </p:txBody>
      </p:sp>
      <p:sp>
        <p:nvSpPr>
          <p:cNvPr id="811" name="Rounded Rectangle"/>
          <p:cNvSpPr/>
          <p:nvPr/>
        </p:nvSpPr>
        <p:spPr>
          <a:xfrm>
            <a:off x="11181125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12" name="3"/>
          <p:cNvSpPr txBox="1"/>
          <p:nvPr/>
        </p:nvSpPr>
        <p:spPr>
          <a:xfrm>
            <a:off x="11195203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3" name="Simplify the list column"/>
          <p:cNvSpPr txBox="1"/>
          <p:nvPr/>
        </p:nvSpPr>
        <p:spPr>
          <a:xfrm>
            <a:off x="11620072" y="1120907"/>
            <a:ext cx="76705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rPr b="1"/>
              <a:t>Simplify</a:t>
            </a:r>
            <a:r>
              <a:t> the list column</a:t>
            </a:r>
          </a:p>
        </p:txBody>
      </p:sp>
      <p:sp>
        <p:nvSpPr>
          <p:cNvPr id="814" name="Rounded Rectangle"/>
          <p:cNvSpPr/>
          <p:nvPr/>
        </p:nvSpPr>
        <p:spPr>
          <a:xfrm>
            <a:off x="8277134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15" name="2"/>
          <p:cNvSpPr txBox="1"/>
          <p:nvPr/>
        </p:nvSpPr>
        <p:spPr>
          <a:xfrm>
            <a:off x="8291212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6" name="Work with…"/>
          <p:cNvSpPr txBox="1"/>
          <p:nvPr/>
        </p:nvSpPr>
        <p:spPr>
          <a:xfrm>
            <a:off x="8716081" y="1120907"/>
            <a:ext cx="98774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Work with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list columns</a:t>
            </a:r>
          </a:p>
        </p:txBody>
      </p:sp>
      <p:grpSp>
        <p:nvGrpSpPr>
          <p:cNvPr id="826" name="Group"/>
          <p:cNvGrpSpPr/>
          <p:nvPr/>
        </p:nvGrpSpPr>
        <p:grpSpPr>
          <a:xfrm>
            <a:off x="4977826" y="1506263"/>
            <a:ext cx="5340099" cy="2176371"/>
            <a:chOff x="1173374" y="304800"/>
            <a:chExt cx="5340097" cy="2176369"/>
          </a:xfrm>
        </p:grpSpPr>
        <p:sp>
          <p:nvSpPr>
            <p:cNvPr id="817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18" name="Table"/>
            <p:cNvGraphicFramePr/>
            <p:nvPr/>
          </p:nvGraphicFramePr>
          <p:xfrm>
            <a:off x="1173374" y="43726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19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21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2" name="Table"/>
            <p:cNvGraphicFramePr/>
            <p:nvPr/>
          </p:nvGraphicFramePr>
          <p:xfrm>
            <a:off x="3487961" y="3048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3" name="Table"/>
            <p:cNvGraphicFramePr/>
            <p:nvPr/>
          </p:nvGraphicFramePr>
          <p:xfrm>
            <a:off x="3487961" y="9563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4" name="Table"/>
            <p:cNvGraphicFramePr/>
            <p:nvPr/>
          </p:nvGraphicFramePr>
          <p:xfrm>
            <a:off x="3487961" y="16079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25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27" name="Line"/>
          <p:cNvSpPr/>
          <p:nvPr/>
        </p:nvSpPr>
        <p:spPr>
          <a:xfrm>
            <a:off x="7961554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841" name="Group"/>
          <p:cNvGrpSpPr/>
          <p:nvPr/>
        </p:nvGrpSpPr>
        <p:grpSpPr>
          <a:xfrm>
            <a:off x="657556" y="820541"/>
            <a:ext cx="5042487" cy="3757502"/>
            <a:chOff x="25400" y="0"/>
            <a:chExt cx="5042485" cy="3757501"/>
          </a:xfrm>
        </p:grpSpPr>
        <p:graphicFrame>
          <p:nvGraphicFramePr>
            <p:cNvPr id="828" name="Table"/>
            <p:cNvGraphicFramePr/>
            <p:nvPr/>
          </p:nvGraphicFramePr>
          <p:xfrm>
            <a:off x="25400" y="156065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29" name="Shape"/>
            <p:cNvSpPr/>
            <p:nvPr/>
          </p:nvSpPr>
          <p:spPr>
            <a:xfrm>
              <a:off x="1565146" y="240654"/>
              <a:ext cx="479588" cy="15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" y="20006"/>
                  </a:moveTo>
                  <a:lnTo>
                    <a:pt x="21600" y="0"/>
                  </a:lnTo>
                  <a:lnTo>
                    <a:pt x="21484" y="11222"/>
                  </a:lnTo>
                  <a:lnTo>
                    <a:pt x="0" y="21600"/>
                  </a:lnTo>
                  <a:lnTo>
                    <a:pt x="131" y="20006"/>
                  </a:lnTo>
                  <a:close/>
                </a:path>
              </a:pathLst>
            </a:custGeom>
            <a:solidFill>
              <a:schemeClr val="accent1">
                <a:hueOff val="70551"/>
                <a:satOff val="43858"/>
                <a:lumOff val="-27151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30" name="Table"/>
            <p:cNvGraphicFramePr/>
            <p:nvPr/>
          </p:nvGraphicFramePr>
          <p:xfrm>
            <a:off x="2042375" y="233558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31" name="Shape"/>
            <p:cNvSpPr/>
            <p:nvPr/>
          </p:nvSpPr>
          <p:spPr>
            <a:xfrm>
              <a:off x="1558925" y="1421268"/>
              <a:ext cx="485334" cy="8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296"/>
                  </a:moveTo>
                  <a:lnTo>
                    <a:pt x="21600" y="0"/>
                  </a:lnTo>
                  <a:lnTo>
                    <a:pt x="21490" y="21600"/>
                  </a:lnTo>
                  <a:lnTo>
                    <a:pt x="111" y="14066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chemeClr val="accent2">
                <a:alpha val="2529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2" name="Shape"/>
            <p:cNvSpPr/>
            <p:nvPr/>
          </p:nvSpPr>
          <p:spPr>
            <a:xfrm>
              <a:off x="1561015" y="1981938"/>
              <a:ext cx="482675" cy="147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356"/>
                  </a:lnTo>
                  <a:lnTo>
                    <a:pt x="21581" y="21600"/>
                  </a:lnTo>
                  <a:lnTo>
                    <a:pt x="181" y="1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hueOff val="-34927"/>
                <a:satOff val="-6987"/>
                <a:lumOff val="-19438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33" name="Table"/>
            <p:cNvGraphicFramePr/>
            <p:nvPr/>
          </p:nvGraphicFramePr>
          <p:xfrm>
            <a:off x="2042375" y="142095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34" name="Table"/>
            <p:cNvGraphicFramePr/>
            <p:nvPr/>
          </p:nvGraphicFramePr>
          <p:xfrm>
            <a:off x="2042375" y="262010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35" name="nested data frame"/>
            <p:cNvSpPr txBox="1"/>
            <p:nvPr/>
          </p:nvSpPr>
          <p:spPr>
            <a:xfrm>
              <a:off x="267243" y="1299066"/>
              <a:ext cx="1077770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nested data frame</a:t>
              </a:r>
            </a:p>
          </p:txBody>
        </p:sp>
        <p:sp>
          <p:nvSpPr>
            <p:cNvPr id="836" name="&quot;cell&quot; contents"/>
            <p:cNvSpPr txBox="1"/>
            <p:nvPr/>
          </p:nvSpPr>
          <p:spPr>
            <a:xfrm>
              <a:off x="2522567" y="0"/>
              <a:ext cx="89679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"cell" contents</a:t>
              </a:r>
            </a:p>
          </p:txBody>
        </p:sp>
        <p:sp>
          <p:nvSpPr>
            <p:cNvPr id="837" name="n_iris"/>
            <p:cNvSpPr txBox="1"/>
            <p:nvPr/>
          </p:nvSpPr>
          <p:spPr>
            <a:xfrm>
              <a:off x="570877" y="2055191"/>
              <a:ext cx="459968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3156" indent="-113156" algn="ctr" defTabSz="578358">
                <a:lnSpc>
                  <a:spcPct val="90000"/>
                </a:lnSpc>
                <a:spcBef>
                  <a:spcPts val="0"/>
                </a:spcBef>
                <a:defRPr b="0" sz="1188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</a:t>
              </a:r>
            </a:p>
          </p:txBody>
        </p:sp>
        <p:sp>
          <p:nvSpPr>
            <p:cNvPr id="838" name="n_iris$data[[1]]"/>
            <p:cNvSpPr txBox="1"/>
            <p:nvPr/>
          </p:nvSpPr>
          <p:spPr>
            <a:xfrm>
              <a:off x="2426345" y="1012669"/>
              <a:ext cx="10864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n_iris$data[[1]]</a:t>
              </a:r>
            </a:p>
          </p:txBody>
        </p:sp>
        <p:sp>
          <p:nvSpPr>
            <p:cNvPr id="839" name="n_iris$data[[2]]"/>
            <p:cNvSpPr txBox="1"/>
            <p:nvPr/>
          </p:nvSpPr>
          <p:spPr>
            <a:xfrm>
              <a:off x="2419995" y="2214612"/>
              <a:ext cx="10991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n_iris$data[[2]]</a:t>
              </a:r>
            </a:p>
          </p:txBody>
        </p:sp>
        <p:sp>
          <p:nvSpPr>
            <p:cNvPr id="840" name="n_iris$data[[3]]"/>
            <p:cNvSpPr txBox="1"/>
            <p:nvPr/>
          </p:nvSpPr>
          <p:spPr>
            <a:xfrm>
              <a:off x="2423170" y="3422200"/>
              <a:ext cx="109275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n_iris$data[[3]]</a:t>
              </a:r>
            </a:p>
          </p:txBody>
        </p:sp>
      </p:grpSp>
      <p:grpSp>
        <p:nvGrpSpPr>
          <p:cNvPr id="853" name="Group"/>
          <p:cNvGrpSpPr/>
          <p:nvPr/>
        </p:nvGrpSpPr>
        <p:grpSpPr>
          <a:xfrm>
            <a:off x="8443380" y="1512398"/>
            <a:ext cx="2418014" cy="2220242"/>
            <a:chOff x="25400" y="0"/>
            <a:chExt cx="2418012" cy="2220241"/>
          </a:xfrm>
        </p:grpSpPr>
        <p:graphicFrame>
          <p:nvGraphicFramePr>
            <p:cNvPr id="842" name="Table"/>
            <p:cNvGraphicFramePr/>
            <p:nvPr/>
          </p:nvGraphicFramePr>
          <p:xfrm>
            <a:off x="25400" y="696241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34506"/>
                  <a:gridCol w="650719"/>
                  <a:gridCol w="42599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model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852" name="Group"/>
            <p:cNvGrpSpPr/>
            <p:nvPr/>
          </p:nvGrpSpPr>
          <p:grpSpPr>
            <a:xfrm>
              <a:off x="1446669" y="0"/>
              <a:ext cx="996744" cy="1947219"/>
              <a:chOff x="0" y="0"/>
              <a:chExt cx="996742" cy="1947218"/>
            </a:xfrm>
          </p:grpSpPr>
          <p:sp>
            <p:nvSpPr>
              <p:cNvPr id="843" name="Line"/>
              <p:cNvSpPr/>
              <p:nvPr/>
            </p:nvSpPr>
            <p:spPr>
              <a:xfrm flipV="1">
                <a:off x="3373" y="352476"/>
                <a:ext cx="218527" cy="471324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4" name="Line"/>
              <p:cNvSpPr/>
              <p:nvPr/>
            </p:nvSpPr>
            <p:spPr>
              <a:xfrm>
                <a:off x="1029" y="1107531"/>
                <a:ext cx="220871" cy="473805"/>
              </a:xfrm>
              <a:prstGeom prst="line">
                <a:avLst/>
              </a:prstGeom>
              <a:noFill/>
              <a:ln w="12700" cap="flat">
                <a:solidFill>
                  <a:schemeClr val="accent2">
                    <a:hueOff val="-34927"/>
                    <a:satOff val="-6987"/>
                    <a:lumOff val="-19438"/>
                  </a:schemeClr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5" name="Rectangle"/>
              <p:cNvSpPr/>
              <p:nvPr/>
            </p:nvSpPr>
            <p:spPr>
              <a:xfrm>
                <a:off x="177278" y="699610"/>
                <a:ext cx="734299" cy="56019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6" name="Line"/>
              <p:cNvSpPr/>
              <p:nvPr/>
            </p:nvSpPr>
            <p:spPr>
              <a:xfrm>
                <a:off x="0" y="980230"/>
                <a:ext cx="348900" cy="1"/>
              </a:xfrm>
              <a:prstGeom prst="line">
                <a:avLst/>
              </a:prstGeom>
              <a:noFill/>
              <a:ln w="12700" cap="flat">
                <a:solidFill>
                  <a:schemeClr val="accent2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7" name="Rectangle"/>
              <p:cNvSpPr/>
              <p:nvPr/>
            </p:nvSpPr>
            <p:spPr>
              <a:xfrm>
                <a:off x="177278" y="1347121"/>
                <a:ext cx="736601" cy="560195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8" name="Rectangle"/>
              <p:cNvSpPr/>
              <p:nvPr/>
            </p:nvSpPr>
            <p:spPr>
              <a:xfrm>
                <a:off x="177278" y="39903"/>
                <a:ext cx="736601" cy="5601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9" name="Call:…"/>
              <p:cNvSpPr txBox="1"/>
              <p:nvPr/>
            </p:nvSpPr>
            <p:spPr>
              <a:xfrm>
                <a:off x="148811" y="0"/>
                <a:ext cx="844866" cy="64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2.3    0.6 0.2   0.2  </a:t>
                </a:r>
              </a:p>
            </p:txBody>
          </p:sp>
          <p:sp>
            <p:nvSpPr>
              <p:cNvPr id="850" name="Call:…"/>
              <p:cNvSpPr txBox="1"/>
              <p:nvPr/>
            </p:nvSpPr>
            <p:spPr>
              <a:xfrm>
                <a:off x="151878" y="657903"/>
                <a:ext cx="844865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1.8    0.3 0.9   -0.6  </a:t>
                </a:r>
              </a:p>
            </p:txBody>
          </p:sp>
          <p:sp>
            <p:nvSpPr>
              <p:cNvPr id="851" name="Call:…"/>
              <p:cNvSpPr txBox="1"/>
              <p:nvPr/>
            </p:nvSpPr>
            <p:spPr>
              <a:xfrm>
                <a:off x="148811" y="1307217"/>
                <a:ext cx="844866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0.6    0.3 0.9   -0.1  </a:t>
                </a:r>
              </a:p>
            </p:txBody>
          </p:sp>
        </p:grpSp>
      </p:grpSp>
      <p:graphicFrame>
        <p:nvGraphicFramePr>
          <p:cNvPr id="854" name="Table"/>
          <p:cNvGraphicFramePr/>
          <p:nvPr/>
        </p:nvGraphicFramePr>
        <p:xfrm>
          <a:off x="11494248" y="220863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4975"/>
                <a:gridCol w="31154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beta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virginica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5" name="Line"/>
          <p:cNvSpPr/>
          <p:nvPr/>
        </p:nvSpPr>
        <p:spPr>
          <a:xfrm>
            <a:off x="10857420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56" name="n_iris &lt;- iris %&gt;%…"/>
          <p:cNvSpPr txBox="1"/>
          <p:nvPr/>
        </p:nvSpPr>
        <p:spPr>
          <a:xfrm>
            <a:off x="5575126" y="3320196"/>
            <a:ext cx="1852174" cy="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n_iris &lt;- 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group_by</a:t>
            </a:r>
            <a:r>
              <a:t>(Species)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857" name="mod_fun &lt;- function(df)…"/>
          <p:cNvSpPr txBox="1"/>
          <p:nvPr/>
        </p:nvSpPr>
        <p:spPr>
          <a:xfrm>
            <a:off x="8277134" y="3320196"/>
            <a:ext cx="2607809" cy="94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mod_fun &lt;- function(df) </a:t>
            </a:r>
          </a:p>
          <a:p>
            <a:pPr marL="113156" indent="-113156" defTabSz="578358">
              <a:lnSpc>
                <a:spcPct val="90000"/>
              </a:lnSpc>
              <a:spcBef>
                <a:spcPts val="900"/>
              </a:spcBef>
              <a:defRPr b="0" sz="1188">
                <a:solidFill>
                  <a:srgbClr val="6B8CB2"/>
                </a:solidFill>
              </a:defRPr>
            </a:pPr>
            <a:r>
              <a:t>    lm(Sepal.Length ~ ., data = df)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m_iris &lt;- n_iris %&gt;%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(model = </a:t>
            </a:r>
            <a:r>
              <a:rPr b="1"/>
              <a:t>map</a:t>
            </a:r>
            <a:r>
              <a:t>(data, mod_fun))</a:t>
            </a:r>
          </a:p>
        </p:txBody>
      </p:sp>
      <p:sp>
        <p:nvSpPr>
          <p:cNvPr id="858" name="b_fun &lt;- function(mod)…"/>
          <p:cNvSpPr txBox="1"/>
          <p:nvPr/>
        </p:nvSpPr>
        <p:spPr>
          <a:xfrm>
            <a:off x="11282419" y="3320196"/>
            <a:ext cx="2161545" cy="93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b_fun &lt;- function(mod) </a:t>
            </a:r>
          </a:p>
          <a:p>
            <a:pPr marL="109727" indent="-109727" defTabSz="560831">
              <a:lnSpc>
                <a:spcPct val="90000"/>
              </a:lnSpc>
              <a:spcBef>
                <a:spcPts val="900"/>
              </a:spcBef>
              <a:defRPr b="0" sz="1152">
                <a:solidFill>
                  <a:srgbClr val="6B8CB2"/>
                </a:solidFill>
              </a:defRPr>
            </a:pPr>
            <a:r>
              <a:t>    coefficients(mod)[[1]]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transmute</a:t>
            </a:r>
            <a:r>
              <a:t>(Species, 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    beta = </a:t>
            </a:r>
            <a:r>
              <a:rPr b="1"/>
              <a:t>map_dbl</a:t>
            </a:r>
            <a:r>
              <a:t>(model, b_fun))</a:t>
            </a:r>
          </a:p>
        </p:txBody>
      </p:sp>
      <p:sp>
        <p:nvSpPr>
          <p:cNvPr id="859" name="tibble::tibble(…)…"/>
          <p:cNvSpPr txBox="1"/>
          <p:nvPr/>
        </p:nvSpPr>
        <p:spPr>
          <a:xfrm>
            <a:off x="7348652" y="4650661"/>
            <a:ext cx="3207451" cy="145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Saves list input as list columns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tibble(max = c(3, 4, 5), seq = list(1:3, 1:4, 1:5))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enframe(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x, name="name", value="value"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Converts multi-level list to tibble with list cols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enframe(list('3'=1:3, '4'=1:4, '5'=1:5), 'max', 'seq')</a:t>
            </a:r>
          </a:p>
        </p:txBody>
      </p:sp>
      <p:sp>
        <p:nvSpPr>
          <p:cNvPr id="860" name="tibble::tribble(…)…"/>
          <p:cNvSpPr txBox="1"/>
          <p:nvPr/>
        </p:nvSpPr>
        <p:spPr>
          <a:xfrm>
            <a:off x="4921783" y="4650661"/>
            <a:ext cx="2280062" cy="134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tribble(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Makes list column when needed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tribble( ~max, ~seq,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3,    1:3,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4,    1:4,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5,    1:5)</a:t>
            </a:r>
          </a:p>
        </p:txBody>
      </p:sp>
      <p:graphicFrame>
        <p:nvGraphicFramePr>
          <p:cNvPr id="861" name="Table"/>
          <p:cNvGraphicFramePr/>
          <p:nvPr/>
        </p:nvGraphicFramePr>
        <p:xfrm>
          <a:off x="6239521" y="513238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11084"/>
                <a:gridCol w="44327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862" name="dplyr::mutate(.data, …) Also transmute()…"/>
          <p:cNvSpPr txBox="1"/>
          <p:nvPr/>
        </p:nvSpPr>
        <p:spPr>
          <a:xfrm>
            <a:off x="10584190" y="4650661"/>
            <a:ext cx="3072971" cy="159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mutate(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Also </a:t>
            </a:r>
            <a:r>
              <a:rPr b="1"/>
              <a:t>transmute()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returns list.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mtcars %&gt;% </a:t>
            </a:r>
            <a:r>
              <a:rPr b="1"/>
              <a:t>mutate</a:t>
            </a:r>
            <a:r>
              <a:t>(seq = </a:t>
            </a:r>
            <a:r>
              <a:rPr b="1"/>
              <a:t>map</a:t>
            </a:r>
            <a:r>
              <a:t>(cyl, seq))</a:t>
            </a:r>
          </a:p>
          <a:p>
            <a:pPr marL="1143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summarise(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is wrapped with </a:t>
            </a:r>
            <a:r>
              <a:rPr b="1"/>
              <a:t>list()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mtcars %&gt;%  group_by(cyl) %&gt;%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   </a:t>
            </a:r>
            <a:r>
              <a:rPr b="1"/>
              <a:t>summarise</a:t>
            </a:r>
            <a:r>
              <a:t>(q = </a:t>
            </a:r>
            <a:r>
              <a:rPr b="1"/>
              <a:t>list</a:t>
            </a:r>
            <a:r>
              <a:t>(quantile(mpg)))</a:t>
            </a:r>
          </a:p>
        </p:txBody>
      </p:sp>
      <p:grpSp>
        <p:nvGrpSpPr>
          <p:cNvPr id="876" name="Group"/>
          <p:cNvGrpSpPr/>
          <p:nvPr/>
        </p:nvGrpSpPr>
        <p:grpSpPr>
          <a:xfrm>
            <a:off x="7928433" y="8075162"/>
            <a:ext cx="6564046" cy="1630439"/>
            <a:chOff x="0" y="0"/>
            <a:chExt cx="6564044" cy="1630437"/>
          </a:xfrm>
        </p:grpSpPr>
        <p:grpSp>
          <p:nvGrpSpPr>
            <p:cNvPr id="867" name="Group"/>
            <p:cNvGrpSpPr/>
            <p:nvPr/>
          </p:nvGrpSpPr>
          <p:grpSpPr>
            <a:xfrm>
              <a:off x="0" y="96325"/>
              <a:ext cx="3127761" cy="1534113"/>
              <a:chOff x="0" y="25400"/>
              <a:chExt cx="3127760" cy="1534112"/>
            </a:xfrm>
          </p:grpSpPr>
          <p:graphicFrame>
            <p:nvGraphicFramePr>
              <p:cNvPr id="863" name="Table"/>
              <p:cNvGraphicFramePr/>
              <p:nvPr/>
            </p:nvGraphicFramePr>
            <p:xfrm>
              <a:off x="723207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64" name="Table"/>
              <p:cNvGraphicFramePr/>
              <p:nvPr/>
            </p:nvGraphicFramePr>
            <p:xfrm>
              <a:off x="1443509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865" name="pmap(list(                      ,               ,          ), fun, …)"/>
              <p:cNvSpPr txBox="1"/>
              <p:nvPr/>
            </p:nvSpPr>
            <p:spPr>
              <a:xfrm>
                <a:off x="0" y="92154"/>
                <a:ext cx="2962288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pmap(list(                      ,               ,          ), fun, …)</a:t>
                </a:r>
              </a:p>
            </p:txBody>
          </p:sp>
          <p:graphicFrame>
            <p:nvGraphicFramePr>
              <p:cNvPr id="866" name="Table"/>
              <p:cNvGraphicFramePr/>
              <p:nvPr/>
            </p:nvGraphicFramePr>
            <p:xfrm>
              <a:off x="1938809" y="35512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72" name="Group"/>
            <p:cNvGrpSpPr/>
            <p:nvPr/>
          </p:nvGrpSpPr>
          <p:grpSpPr>
            <a:xfrm>
              <a:off x="3050981" y="0"/>
              <a:ext cx="2732942" cy="1618725"/>
              <a:chOff x="0" y="0"/>
              <a:chExt cx="2732940" cy="1618724"/>
            </a:xfrm>
          </p:grpSpPr>
          <p:sp>
            <p:nvSpPr>
              <p:cNvPr id="868" name="fun(                      ,               ,          ,…)…"/>
              <p:cNvSpPr txBox="1"/>
              <p:nvPr/>
            </p:nvSpPr>
            <p:spPr>
              <a:xfrm>
                <a:off x="0" y="0"/>
                <a:ext cx="2362074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</p:txBody>
          </p:sp>
          <p:graphicFrame>
            <p:nvGraphicFramePr>
              <p:cNvPr id="869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70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71" name="Table"/>
              <p:cNvGraphicFramePr/>
              <p:nvPr/>
            </p:nvGraphicFramePr>
            <p:xfrm>
              <a:off x="1543989" y="94724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873" name="Table"/>
            <p:cNvGraphicFramePr/>
            <p:nvPr/>
          </p:nvGraphicFramePr>
          <p:xfrm>
            <a:off x="5375093" y="9607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74" name="Line"/>
            <p:cNvSpPr/>
            <p:nvPr/>
          </p:nvSpPr>
          <p:spPr>
            <a:xfrm flipV="1">
              <a:off x="5159151" y="325465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 flipV="1">
              <a:off x="2894695" y="329981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888" name="Group"/>
          <p:cNvGrpSpPr/>
          <p:nvPr/>
        </p:nvGrpSpPr>
        <p:grpSpPr>
          <a:xfrm>
            <a:off x="8170364" y="7412720"/>
            <a:ext cx="6322115" cy="1625779"/>
            <a:chOff x="0" y="0"/>
            <a:chExt cx="6322113" cy="1625778"/>
          </a:xfrm>
        </p:grpSpPr>
        <p:graphicFrame>
          <p:nvGraphicFramePr>
            <p:cNvPr id="877" name="Table"/>
            <p:cNvGraphicFramePr/>
            <p:nvPr/>
          </p:nvGraphicFramePr>
          <p:xfrm>
            <a:off x="5133162" y="10138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881" name="Group"/>
            <p:cNvGrpSpPr/>
            <p:nvPr/>
          </p:nvGrpSpPr>
          <p:grpSpPr>
            <a:xfrm>
              <a:off x="0" y="100984"/>
              <a:ext cx="2462692" cy="1524795"/>
              <a:chOff x="0" y="25400"/>
              <a:chExt cx="2462691" cy="1524793"/>
            </a:xfrm>
          </p:grpSpPr>
          <p:sp>
            <p:nvSpPr>
              <p:cNvPr id="878" name="map2(                      ,               , fun, …)"/>
              <p:cNvSpPr txBox="1"/>
              <p:nvPr/>
            </p:nvSpPr>
            <p:spPr>
              <a:xfrm>
                <a:off x="0" y="92154"/>
                <a:ext cx="2462692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map2(                      ,               , fun, …)</a:t>
                </a:r>
              </a:p>
            </p:txBody>
          </p:sp>
          <p:graphicFrame>
            <p:nvGraphicFramePr>
              <p:cNvPr id="879" name="Table"/>
              <p:cNvGraphicFramePr/>
              <p:nvPr/>
            </p:nvGraphicFramePr>
            <p:xfrm>
              <a:off x="4804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80" name="Table"/>
              <p:cNvGraphicFramePr/>
              <p:nvPr/>
            </p:nvGraphicFramePr>
            <p:xfrm>
              <a:off x="1200781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85" name="Group"/>
            <p:cNvGrpSpPr/>
            <p:nvPr/>
          </p:nvGrpSpPr>
          <p:grpSpPr>
            <a:xfrm>
              <a:off x="2828673" y="0"/>
              <a:ext cx="2233483" cy="1609646"/>
              <a:chOff x="0" y="0"/>
              <a:chExt cx="2233482" cy="1609645"/>
            </a:xfrm>
          </p:grpSpPr>
          <p:sp>
            <p:nvSpPr>
              <p:cNvPr id="882" name="fun(                      ,               ,…)…"/>
              <p:cNvSpPr txBox="1"/>
              <p:nvPr/>
            </p:nvSpPr>
            <p:spPr>
              <a:xfrm>
                <a:off x="0" y="0"/>
                <a:ext cx="1842059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</p:txBody>
          </p:sp>
          <p:graphicFrame>
            <p:nvGraphicFramePr>
              <p:cNvPr id="883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84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886" name="Line"/>
            <p:cNvSpPr/>
            <p:nvPr/>
          </p:nvSpPr>
          <p:spPr>
            <a:xfrm>
              <a:off x="4600506" y="376240"/>
              <a:ext cx="4944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2234451" y="376240"/>
              <a:ext cx="5960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898" name="Group"/>
          <p:cNvGrpSpPr/>
          <p:nvPr/>
        </p:nvGrpSpPr>
        <p:grpSpPr>
          <a:xfrm>
            <a:off x="8224765" y="6781807"/>
            <a:ext cx="6267714" cy="1625383"/>
            <a:chOff x="0" y="0"/>
            <a:chExt cx="6267712" cy="1625381"/>
          </a:xfrm>
        </p:grpSpPr>
        <p:grpSp>
          <p:nvGrpSpPr>
            <p:cNvPr id="891" name="Group"/>
            <p:cNvGrpSpPr/>
            <p:nvPr/>
          </p:nvGrpSpPr>
          <p:grpSpPr>
            <a:xfrm>
              <a:off x="0" y="101381"/>
              <a:ext cx="1747347" cy="1524001"/>
              <a:chOff x="0" y="25400"/>
              <a:chExt cx="1747346" cy="1524000"/>
            </a:xfrm>
          </p:grpSpPr>
          <p:sp>
            <p:nvSpPr>
              <p:cNvPr id="889" name="map(                      , fun, …)"/>
              <p:cNvSpPr txBox="1"/>
              <p:nvPr/>
            </p:nvSpPr>
            <p:spPr>
              <a:xfrm>
                <a:off x="0" y="92154"/>
                <a:ext cx="1747347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map(                      , fun, …)</a:t>
                </a:r>
              </a:p>
            </p:txBody>
          </p:sp>
          <p:graphicFrame>
            <p:nvGraphicFramePr>
              <p:cNvPr id="890" name="Table"/>
              <p:cNvGraphicFramePr/>
              <p:nvPr/>
            </p:nvGraphicFramePr>
            <p:xfrm>
              <a:off x="4169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94" name="Group"/>
            <p:cNvGrpSpPr/>
            <p:nvPr/>
          </p:nvGrpSpPr>
          <p:grpSpPr>
            <a:xfrm>
              <a:off x="2774534" y="0"/>
              <a:ext cx="1517032" cy="1609646"/>
              <a:chOff x="0" y="0"/>
              <a:chExt cx="1517030" cy="1609645"/>
            </a:xfrm>
          </p:grpSpPr>
          <p:sp>
            <p:nvSpPr>
              <p:cNvPr id="892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893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895" name="Table"/>
            <p:cNvGraphicFramePr/>
            <p:nvPr/>
          </p:nvGraphicFramePr>
          <p:xfrm>
            <a:off x="5078762" y="100587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96" name="Line"/>
            <p:cNvSpPr/>
            <p:nvPr/>
          </p:nvSpPr>
          <p:spPr>
            <a:xfrm flipV="1">
              <a:off x="4075420" y="329981"/>
              <a:ext cx="9651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1671263" y="329981"/>
              <a:ext cx="11048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99" name="purrr::map(.x, .f, ...)…"/>
          <p:cNvSpPr txBox="1"/>
          <p:nvPr/>
        </p:nvSpPr>
        <p:spPr>
          <a:xfrm>
            <a:off x="4921783" y="6520722"/>
            <a:ext cx="3207450" cy="240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as .f(.x)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mutate</a:t>
            </a:r>
            <a:r>
              <a:t>(n = </a:t>
            </a:r>
            <a:r>
              <a:rPr b="1"/>
              <a:t>map</a:t>
            </a:r>
            <a:r>
              <a:t>(data, dim))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map2(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.y,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and .y as .f(.x, .y)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mutate</a:t>
            </a:r>
            <a:r>
              <a:t>(n = </a:t>
            </a:r>
            <a:r>
              <a:rPr b="1"/>
              <a:t>map2</a:t>
            </a:r>
            <a:r>
              <a:t>(data, model, list))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pmap(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.l,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vectors saved in .l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(n = </a:t>
            </a:r>
            <a:r>
              <a:rPr b="1"/>
              <a:t>pmap</a:t>
            </a:r>
            <a:r>
              <a:t>(list(data, model, data), list))</a:t>
            </a:r>
          </a:p>
        </p:txBody>
      </p:sp>
      <p:sp>
        <p:nvSpPr>
          <p:cNvPr id="900" name="Use the purrr functions map_lgl(), map_int(), map_dbl(), map_chr(), as well as tidyr’s unnest() to reduce a list column into a regular column."/>
          <p:cNvSpPr txBox="1"/>
          <p:nvPr/>
        </p:nvSpPr>
        <p:spPr>
          <a:xfrm>
            <a:off x="4921783" y="9115970"/>
            <a:ext cx="2451872" cy="12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the purrr functions </a:t>
            </a:r>
            <a:r>
              <a:rPr b="1"/>
              <a:t>map_lgl()</a:t>
            </a:r>
            <a:r>
              <a:t>, </a:t>
            </a:r>
            <a:r>
              <a:rPr b="1"/>
              <a:t>map_int()</a:t>
            </a:r>
            <a:r>
              <a:t>, </a:t>
            </a:r>
            <a:r>
              <a:rPr b="1"/>
              <a:t>map_dbl()</a:t>
            </a:r>
            <a:r>
              <a:t>, </a:t>
            </a:r>
            <a:r>
              <a:rPr b="1"/>
              <a:t>map_chr()</a:t>
            </a:r>
            <a:r>
              <a:t>, as well as tidyr’s </a:t>
            </a:r>
            <a:r>
              <a:rPr b="1"/>
              <a:t>unnest() </a:t>
            </a:r>
            <a:r>
              <a:t>to reduce a list column into a regular column.</a:t>
            </a:r>
          </a:p>
        </p:txBody>
      </p:sp>
      <p:sp>
        <p:nvSpPr>
          <p:cNvPr id="901" name="purrr::map_dbl(.x, .f, ...)…"/>
          <p:cNvSpPr txBox="1"/>
          <p:nvPr/>
        </p:nvSpPr>
        <p:spPr>
          <a:xfrm>
            <a:off x="10584190" y="9077870"/>
            <a:ext cx="3072971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map_dbl(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  <a:endParaRPr b="1"/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double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map_dbl</a:t>
            </a:r>
            <a:r>
              <a:t>(data, nrow))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map_chr(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character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map_chr</a:t>
            </a:r>
            <a:r>
              <a:t>(data, nrow))</a:t>
            </a:r>
          </a:p>
        </p:txBody>
      </p:sp>
      <p:sp>
        <p:nvSpPr>
          <p:cNvPr id="902" name="Nested Data"/>
          <p:cNvSpPr txBox="1"/>
          <p:nvPr/>
        </p:nvSpPr>
        <p:spPr>
          <a:xfrm>
            <a:off x="306210" y="599061"/>
            <a:ext cx="16392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Nested Data</a:t>
            </a:r>
          </a:p>
        </p:txBody>
      </p:sp>
      <p:sp>
        <p:nvSpPr>
          <p:cNvPr id="903" name="Line"/>
          <p:cNvSpPr/>
          <p:nvPr/>
        </p:nvSpPr>
        <p:spPr>
          <a:xfrm>
            <a:off x="323328" y="619739"/>
            <a:ext cx="41403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4" name="List Column Workflow"/>
          <p:cNvSpPr txBox="1"/>
          <p:nvPr/>
        </p:nvSpPr>
        <p:spPr>
          <a:xfrm>
            <a:off x="4794051" y="599061"/>
            <a:ext cx="29368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List Column Workflow</a:t>
            </a:r>
          </a:p>
        </p:txBody>
      </p:sp>
      <p:sp>
        <p:nvSpPr>
          <p:cNvPr id="905" name="Line"/>
          <p:cNvSpPr/>
          <p:nvPr/>
        </p:nvSpPr>
        <p:spPr>
          <a:xfrm>
            <a:off x="4811169" y="619739"/>
            <a:ext cx="74031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6" name="Line"/>
          <p:cNvSpPr/>
          <p:nvPr/>
        </p:nvSpPr>
        <p:spPr>
          <a:xfrm>
            <a:off x="320135" y="488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7" name="Nested data frames use a list column, a list that is stored as a column vector of a data frame. A typical workflow for list columns:"/>
          <p:cNvSpPr txBox="1"/>
          <p:nvPr/>
        </p:nvSpPr>
        <p:spPr>
          <a:xfrm>
            <a:off x="7922772" y="632144"/>
            <a:ext cx="4334065" cy="399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Nested data frames use a </a:t>
            </a:r>
            <a:r>
              <a:rPr b="1"/>
              <a:t>list column</a:t>
            </a:r>
            <a:r>
              <a:t>, a list that is stored as a column vector of a data frame. A typical </a:t>
            </a:r>
            <a:r>
              <a:rPr b="1"/>
              <a:t>workflow</a:t>
            </a:r>
            <a:r>
              <a:t> for list columns:</a:t>
            </a:r>
          </a:p>
        </p:txBody>
      </p:sp>
      <p:sp>
        <p:nvSpPr>
          <p:cNvPr id="908" name="3. SIMPLIFY THE LIST COLUMN (into a regular column)"/>
          <p:cNvSpPr txBox="1"/>
          <p:nvPr/>
        </p:nvSpPr>
        <p:spPr>
          <a:xfrm>
            <a:off x="4807056" y="8893937"/>
            <a:ext cx="35259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3. SIMPLIFY THE LIST COLUMN </a:t>
            </a:r>
            <a:r>
              <a:rPr b="0"/>
              <a:t>(into a regular column)</a:t>
            </a:r>
          </a:p>
        </p:txBody>
      </p:sp>
      <p:sp>
        <p:nvSpPr>
          <p:cNvPr id="909" name="Line"/>
          <p:cNvSpPr/>
          <p:nvPr/>
        </p:nvSpPr>
        <p:spPr>
          <a:xfrm>
            <a:off x="4804907" y="8880936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10" name="2. WORK WITH LIST COLUMNS - Use the purrr functions map(), map2(), and pmap() to apply a function that returns a result element-wise…"/>
          <p:cNvSpPr txBox="1"/>
          <p:nvPr/>
        </p:nvSpPr>
        <p:spPr>
          <a:xfrm>
            <a:off x="4815888" y="6328154"/>
            <a:ext cx="885611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spcBef>
                <a:spcPts val="0"/>
              </a:spcBef>
            </a:pPr>
            <a:r>
              <a:t>2. WORK WITH LIST COLUMNS </a:t>
            </a:r>
            <a:r>
              <a:rPr b="0"/>
              <a:t>- Use the purrr functions </a:t>
            </a:r>
            <a:r>
              <a:t>map()</a:t>
            </a:r>
            <a:r>
              <a:rPr b="0"/>
              <a:t>, </a:t>
            </a:r>
            <a:r>
              <a:t>map2()</a:t>
            </a:r>
            <a:r>
              <a:rPr b="0"/>
              <a:t>, and </a:t>
            </a:r>
            <a:r>
              <a:t>pmap()</a:t>
            </a:r>
            <a:r>
              <a:rPr b="0"/>
              <a:t> to apply a function that returns a result element-wise </a:t>
            </a:r>
            <a:endParaRPr b="0"/>
          </a:p>
          <a:p>
            <a:pPr lvl="1" indent="0"/>
            <a:r>
              <a:rPr b="0"/>
              <a:t>to the cells of a list column. </a:t>
            </a:r>
            <a:r>
              <a:t>walk()</a:t>
            </a:r>
            <a:r>
              <a:rPr b="0"/>
              <a:t>, </a:t>
            </a:r>
            <a:r>
              <a:t>walk2()</a:t>
            </a:r>
            <a:r>
              <a:rPr b="0"/>
              <a:t>, and </a:t>
            </a:r>
            <a:r>
              <a:t>pwalk()</a:t>
            </a:r>
            <a:r>
              <a:rPr b="0"/>
              <a:t> work the same way, but return a side effect.</a:t>
            </a:r>
          </a:p>
        </p:txBody>
      </p:sp>
      <p:sp>
        <p:nvSpPr>
          <p:cNvPr id="911" name="Line"/>
          <p:cNvSpPr/>
          <p:nvPr/>
        </p:nvSpPr>
        <p:spPr>
          <a:xfrm>
            <a:off x="4806497" y="6315944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12" name="1. MAKE A LIST COLUMN - You can create list columns with functions in the tibble and dplyr packages, as well as tidyr’s nest()"/>
          <p:cNvSpPr txBox="1"/>
          <p:nvPr/>
        </p:nvSpPr>
        <p:spPr>
          <a:xfrm>
            <a:off x="4808646" y="4382192"/>
            <a:ext cx="800923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1. MAKE A LIST COLUMN </a:t>
            </a:r>
            <a:r>
              <a:rPr b="0"/>
              <a:t>- You can create list columns with functions in the </a:t>
            </a:r>
            <a:r>
              <a:t>tibble</a:t>
            </a:r>
            <a:r>
              <a:rPr b="0"/>
              <a:t> and </a:t>
            </a:r>
            <a:r>
              <a:t>dplyr</a:t>
            </a:r>
            <a:r>
              <a:rPr b="0"/>
              <a:t> packages, as well as </a:t>
            </a:r>
            <a:r>
              <a:t>tidyr</a:t>
            </a:r>
            <a:r>
              <a:rPr b="0"/>
              <a:t>’s nest()</a:t>
            </a:r>
          </a:p>
        </p:txBody>
      </p:sp>
      <p:sp>
        <p:nvSpPr>
          <p:cNvPr id="913" name="Line"/>
          <p:cNvSpPr/>
          <p:nvPr/>
        </p:nvSpPr>
        <p:spPr>
          <a:xfrm>
            <a:off x="4806497" y="4369191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