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206347"/>
              <a:satOff val="69104"/>
              <a:lumOff val="-894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s://creativecommons.org/licenses/by-sa/4.0/" TargetMode="External"/><Relationship Id="rId6" Type="http://schemas.openxmlformats.org/officeDocument/2006/relationships/hyperlink" Target="mailto:info@rstudio.com" TargetMode="External"/><Relationship Id="rId7" Type="http://schemas.openxmlformats.org/officeDocument/2006/relationships/hyperlink" Target="http://rstudio.com" TargetMode="External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6.png"/><Relationship Id="rId20" Type="http://schemas.openxmlformats.org/officeDocument/2006/relationships/image" Target="../media/image17.png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23" Type="http://schemas.openxmlformats.org/officeDocument/2006/relationships/image" Target="../media/image20.png"/><Relationship Id="rId24" Type="http://schemas.openxmlformats.org/officeDocument/2006/relationships/image" Target="../media/image21.png"/><Relationship Id="rId25" Type="http://schemas.openxmlformats.org/officeDocument/2006/relationships/image" Target="../media/image22.png"/><Relationship Id="rId26" Type="http://schemas.openxmlformats.org/officeDocument/2006/relationships/image" Target="../media/image23.png"/><Relationship Id="rId27" Type="http://schemas.openxmlformats.org/officeDocument/2006/relationships/image" Target="../media/image24.png"/><Relationship Id="rId28" Type="http://schemas.openxmlformats.org/officeDocument/2006/relationships/image" Target="../media/image25.png"/><Relationship Id="rId29" Type="http://schemas.openxmlformats.org/officeDocument/2006/relationships/image" Target="../media/image26.png"/><Relationship Id="rId30" Type="http://schemas.openxmlformats.org/officeDocument/2006/relationships/image" Target="../media/image27.png"/><Relationship Id="rId31" Type="http://schemas.openxmlformats.org/officeDocument/2006/relationships/image" Target="../media/image28.png"/><Relationship Id="rId32" Type="http://schemas.openxmlformats.org/officeDocument/2006/relationships/image" Target="../media/image29.png"/><Relationship Id="rId33" Type="http://schemas.openxmlformats.org/officeDocument/2006/relationships/image" Target="../media/image30.png"/><Relationship Id="rId34" Type="http://schemas.openxmlformats.org/officeDocument/2006/relationships/image" Target="../media/image31.png"/><Relationship Id="rId35" Type="http://schemas.openxmlformats.org/officeDocument/2006/relationships/image" Target="../media/image32.png"/><Relationship Id="rId36" Type="http://schemas.openxmlformats.org/officeDocument/2006/relationships/image" Target="../media/image33.png"/><Relationship Id="rId37" Type="http://schemas.openxmlformats.org/officeDocument/2006/relationships/image" Target="../media/image34.png"/><Relationship Id="rId38" Type="http://schemas.openxmlformats.org/officeDocument/2006/relationships/image" Target="../media/image3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-sa/4.0/" TargetMode="External"/><Relationship Id="rId5" Type="http://schemas.openxmlformats.org/officeDocument/2006/relationships/hyperlink" Target="mailto:info@rstudio.com" TargetMode="External"/><Relationship Id="rId6" Type="http://schemas.openxmlformats.org/officeDocument/2006/relationships/hyperlink" Target="http://rstudio.com" TargetMode="External"/><Relationship Id="rId7" Type="http://schemas.openxmlformats.org/officeDocument/2006/relationships/hyperlink" Target="http://www.rstudio.com/products/rstudio-server-pro/" TargetMode="External"/><Relationship Id="rId8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roup"/>
          <p:cNvSpPr/>
          <p:nvPr/>
        </p:nvSpPr>
        <p:spPr>
          <a:xfrm>
            <a:off x="10536696" y="3004750"/>
            <a:ext cx="3109131" cy="120510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pic>
        <p:nvPicPr>
          <p:cNvPr id="1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RStudio IDE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RStudio IDE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22" name="Line"/>
          <p:cNvSpPr/>
          <p:nvPr/>
        </p:nvSpPr>
        <p:spPr>
          <a:xfrm>
            <a:off x="3556000" y="1102908"/>
            <a:ext cx="350520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2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Write Code"/>
          <p:cNvSpPr txBox="1"/>
          <p:nvPr/>
        </p:nvSpPr>
        <p:spPr>
          <a:xfrm>
            <a:off x="3559165" y="1092199"/>
            <a:ext cx="14868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Write Code</a:t>
            </a:r>
          </a:p>
        </p:txBody>
      </p:sp>
      <p:sp>
        <p:nvSpPr>
          <p:cNvPr id="126" name="Line"/>
          <p:cNvSpPr/>
          <p:nvPr/>
        </p:nvSpPr>
        <p:spPr>
          <a:xfrm flipV="1">
            <a:off x="319232" y="1104899"/>
            <a:ext cx="3075055" cy="2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7" name="Pro Features"/>
          <p:cNvSpPr txBox="1"/>
          <p:nvPr/>
        </p:nvSpPr>
        <p:spPr>
          <a:xfrm>
            <a:off x="10581929" y="1092199"/>
            <a:ext cx="169894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Pro Features</a:t>
            </a:r>
          </a:p>
        </p:txBody>
      </p:sp>
      <p:sp>
        <p:nvSpPr>
          <p:cNvPr id="128" name="Line"/>
          <p:cNvSpPr/>
          <p:nvPr/>
        </p:nvSpPr>
        <p:spPr>
          <a:xfrm>
            <a:off x="10521908" y="1104900"/>
            <a:ext cx="1666585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29" name="RStudio-Ball.png" descr="RStudio-Ball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95841" y="306966"/>
            <a:ext cx="1384301" cy="138430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RStudio® is a trademark of RStudio, Inc.  •  CC BY SA  RStudio •  info@rstudio.com  •  844-448-1212 • rstudio.com •  Learn more at www.rstudio.com  •  RStudio IDE  0.99.832  •  Updated: 2016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5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6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7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www.rstudio.com</a:t>
            </a:r>
            <a:r>
              <a:t>  •  RStudio IDE  0.99.832  •  Updated: 2016-01</a:t>
            </a:r>
          </a:p>
        </p:txBody>
      </p:sp>
      <p:grpSp>
        <p:nvGrpSpPr>
          <p:cNvPr id="135" name="Group"/>
          <p:cNvGrpSpPr/>
          <p:nvPr/>
        </p:nvGrpSpPr>
        <p:grpSpPr>
          <a:xfrm>
            <a:off x="3492627" y="2000505"/>
            <a:ext cx="6959601" cy="4563278"/>
            <a:chOff x="0" y="0"/>
            <a:chExt cx="6959600" cy="4563276"/>
          </a:xfrm>
        </p:grpSpPr>
        <p:grpSp>
          <p:nvGrpSpPr>
            <p:cNvPr id="133" name="Group"/>
            <p:cNvGrpSpPr/>
            <p:nvPr/>
          </p:nvGrpSpPr>
          <p:grpSpPr>
            <a:xfrm>
              <a:off x="0" y="0"/>
              <a:ext cx="6959600" cy="4563277"/>
              <a:chOff x="0" y="0"/>
              <a:chExt cx="6959600" cy="4563276"/>
            </a:xfrm>
          </p:grpSpPr>
          <p:pic>
            <p:nvPicPr>
              <p:cNvPr id="131" name="Screen Shot 2015-12-28 at 12.05.41 PM.png" descr="Screen Shot 2015-12-28 at 12.05.41 PM.pn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6959600" cy="4563277"/>
              </a:xfrm>
              <a:prstGeom prst="rect">
                <a:avLst/>
              </a:prstGeom>
              <a:ln w="190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76200" dist="63500" dir="540000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132" name="Rectangle"/>
              <p:cNvSpPr/>
              <p:nvPr/>
            </p:nvSpPr>
            <p:spPr>
              <a:xfrm>
                <a:off x="3540101" y="718057"/>
                <a:ext cx="3375434" cy="73312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4" name="Rectangle"/>
            <p:cNvSpPr/>
            <p:nvPr/>
          </p:nvSpPr>
          <p:spPr>
            <a:xfrm>
              <a:off x="3558937" y="3219176"/>
              <a:ext cx="3350034" cy="11577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pic>
        <p:nvPicPr>
          <p:cNvPr id="136" name="RStudio_Hex_rmarkdown.png" descr="RStudio_Hex_rmarkdown.png"/>
          <p:cNvPicPr>
            <a:picLocks noChangeAspect="1"/>
          </p:cNvPicPr>
          <p:nvPr/>
        </p:nvPicPr>
        <p:blipFill>
          <a:blip r:embed="rId9">
            <a:extLst/>
          </a:blip>
          <a:srcRect l="0" t="0" r="0" b="0"/>
          <a:stretch>
            <a:fillRect/>
          </a:stretch>
        </p:blipFill>
        <p:spPr>
          <a:xfrm>
            <a:off x="513826" y="1519426"/>
            <a:ext cx="389766" cy="4517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0" name="Group"/>
          <p:cNvGrpSpPr/>
          <p:nvPr/>
        </p:nvGrpSpPr>
        <p:grpSpPr>
          <a:xfrm>
            <a:off x="7123510" y="8975771"/>
            <a:ext cx="3131924" cy="1185921"/>
            <a:chOff x="0" y="235885"/>
            <a:chExt cx="3131923" cy="1185919"/>
          </a:xfrm>
        </p:grpSpPr>
        <p:pic>
          <p:nvPicPr>
            <p:cNvPr id="137" name="Screen Shot 2015-12-28 at 4.44.06 PM.png" descr="Screen Shot 2015-12-28 at 4.44.06 PM.png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0" t="0" r="0" b="0"/>
            <a:stretch>
              <a:fillRect/>
            </a:stretch>
          </p:blipFill>
          <p:spPr>
            <a:xfrm>
              <a:off x="2146078" y="256911"/>
              <a:ext cx="985846" cy="1091471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147" name="Group"/>
            <p:cNvGrpSpPr/>
            <p:nvPr/>
          </p:nvGrpSpPr>
          <p:grpSpPr>
            <a:xfrm>
              <a:off x="85715" y="235885"/>
              <a:ext cx="381328" cy="294826"/>
              <a:chOff x="0" y="0"/>
              <a:chExt cx="381326" cy="294824"/>
            </a:xfrm>
          </p:grpSpPr>
          <p:sp>
            <p:nvSpPr>
              <p:cNvPr id="138" name="Rectangle"/>
              <p:cNvSpPr/>
              <p:nvPr/>
            </p:nvSpPr>
            <p:spPr>
              <a:xfrm>
                <a:off x="62176" y="1206"/>
                <a:ext cx="319151" cy="242555"/>
              </a:xfrm>
              <a:prstGeom prst="rect">
                <a:avLst/>
              </a:prstGeom>
              <a:solidFill>
                <a:srgbClr val="E0C2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39" name="Rectangle"/>
              <p:cNvSpPr/>
              <p:nvPr/>
            </p:nvSpPr>
            <p:spPr>
              <a:xfrm>
                <a:off x="58985" y="52270"/>
                <a:ext cx="319151" cy="191491"/>
              </a:xfrm>
              <a:prstGeom prst="rect">
                <a:avLst/>
              </a:pr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0" name="Rectangle"/>
              <p:cNvSpPr/>
              <p:nvPr/>
            </p:nvSpPr>
            <p:spPr>
              <a:xfrm rot="19050000">
                <a:off x="16051" y="17548"/>
                <a:ext cx="82980" cy="79789"/>
              </a:xfrm>
              <a:prstGeom prst="rect">
                <a:avLst/>
              </a:prstGeom>
              <a:solidFill>
                <a:srgbClr val="E0C2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1" name="Triangle"/>
              <p:cNvSpPr/>
              <p:nvPr/>
            </p:nvSpPr>
            <p:spPr>
              <a:xfrm flipH="1" rot="10800000">
                <a:off x="317496" y="243760"/>
                <a:ext cx="60640" cy="510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2" name="Rectangle"/>
              <p:cNvSpPr/>
              <p:nvPr/>
            </p:nvSpPr>
            <p:spPr>
              <a:xfrm>
                <a:off x="1538" y="52270"/>
                <a:ext cx="319151" cy="242555"/>
              </a:xfrm>
              <a:prstGeom prst="rect">
                <a:avLst/>
              </a:pr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3" name="Triangle"/>
              <p:cNvSpPr/>
              <p:nvPr/>
            </p:nvSpPr>
            <p:spPr>
              <a:xfrm flipH="1" rot="16200000">
                <a:off x="154730" y="119291"/>
                <a:ext cx="226598" cy="105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6A979"/>
                  </a:gs>
                  <a:gs pos="100000">
                    <a:srgbClr val="BD8E5E"/>
                  </a:gs>
                </a:gsLst>
                <a:lin ang="13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4" name="Triangle"/>
              <p:cNvSpPr/>
              <p:nvPr/>
            </p:nvSpPr>
            <p:spPr>
              <a:xfrm rot="5400000">
                <a:off x="-59101" y="119291"/>
                <a:ext cx="226598" cy="105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6A979"/>
                  </a:gs>
                  <a:gs pos="100000">
                    <a:srgbClr val="BD8E5E"/>
                  </a:gs>
                </a:gsLst>
                <a:lin ang="13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5" name="Triangle"/>
              <p:cNvSpPr/>
              <p:nvPr/>
            </p:nvSpPr>
            <p:spPr>
              <a:xfrm flipH="1" rot="10800000">
                <a:off x="1538" y="52270"/>
                <a:ext cx="319151" cy="1914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9B3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6" name="Triangle"/>
              <p:cNvSpPr/>
              <p:nvPr/>
            </p:nvSpPr>
            <p:spPr>
              <a:xfrm flipH="1">
                <a:off x="317496" y="7589"/>
                <a:ext cx="60640" cy="510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A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148" name="Turn project into package,…"/>
            <p:cNvSpPr txBox="1"/>
            <p:nvPr/>
          </p:nvSpPr>
          <p:spPr>
            <a:xfrm>
              <a:off x="0" y="528098"/>
              <a:ext cx="2307643" cy="5490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Turn project into package,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Enable roxygen documentation with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 Tools &gt; Project Options &gt; Build Tools</a:t>
              </a:r>
            </a:p>
          </p:txBody>
        </p:sp>
        <p:sp>
          <p:nvSpPr>
            <p:cNvPr id="149" name="Roxygen guide at…"/>
            <p:cNvSpPr txBox="1"/>
            <p:nvPr/>
          </p:nvSpPr>
          <p:spPr>
            <a:xfrm>
              <a:off x="-1" y="1012105"/>
              <a:ext cx="1997724" cy="40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Roxygen guide at 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Help &gt; Roxygen Quick Reference</a:t>
              </a:r>
            </a:p>
          </p:txBody>
        </p:sp>
      </p:grpSp>
      <p:sp>
        <p:nvSpPr>
          <p:cNvPr id="151" name="File &gt; New Project &gt;…"/>
          <p:cNvSpPr txBox="1"/>
          <p:nvPr/>
        </p:nvSpPr>
        <p:spPr>
          <a:xfrm>
            <a:off x="7597643" y="8898308"/>
            <a:ext cx="2724259" cy="451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File &gt; New Project &gt; 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New Directory &gt; R Package</a:t>
            </a:r>
          </a:p>
        </p:txBody>
      </p:sp>
      <p:grpSp>
        <p:nvGrpSpPr>
          <p:cNvPr id="169" name="Group"/>
          <p:cNvGrpSpPr/>
          <p:nvPr/>
        </p:nvGrpSpPr>
        <p:grpSpPr>
          <a:xfrm>
            <a:off x="10393211" y="1443420"/>
            <a:ext cx="3291390" cy="2174744"/>
            <a:chOff x="0" y="223041"/>
            <a:chExt cx="3291389" cy="2174742"/>
          </a:xfrm>
        </p:grpSpPr>
        <p:sp>
          <p:nvSpPr>
            <p:cNvPr id="152" name="Share Project with Collaborators"/>
            <p:cNvSpPr txBox="1"/>
            <p:nvPr/>
          </p:nvSpPr>
          <p:spPr>
            <a:xfrm>
              <a:off x="113147" y="223041"/>
              <a:ext cx="1067148" cy="385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Share Project</a:t>
              </a:r>
              <a:r>
                <a:t> with Collaborators</a:t>
              </a:r>
            </a:p>
          </p:txBody>
        </p:sp>
        <p:sp>
          <p:nvSpPr>
            <p:cNvPr id="153" name="Active shared collaborators"/>
            <p:cNvSpPr txBox="1"/>
            <p:nvPr/>
          </p:nvSpPr>
          <p:spPr>
            <a:xfrm>
              <a:off x="1168401" y="223041"/>
              <a:ext cx="859550" cy="385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Active shared collaborators</a:t>
              </a:r>
            </a:p>
          </p:txBody>
        </p:sp>
        <p:sp>
          <p:nvSpPr>
            <p:cNvPr id="154" name="Select…"/>
            <p:cNvSpPr txBox="1"/>
            <p:nvPr/>
          </p:nvSpPr>
          <p:spPr>
            <a:xfrm>
              <a:off x="2503753" y="1292862"/>
              <a:ext cx="641030" cy="385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</a:defRPr>
              </a:pPr>
              <a:r>
                <a:t>Select 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</a:defRPr>
              </a:pPr>
              <a:r>
                <a:t>R Version</a:t>
              </a:r>
            </a:p>
          </p:txBody>
        </p:sp>
        <p:sp>
          <p:nvSpPr>
            <p:cNvPr id="155" name="Start new R Session in current  project"/>
            <p:cNvSpPr txBox="1"/>
            <p:nvPr/>
          </p:nvSpPr>
          <p:spPr>
            <a:xfrm>
              <a:off x="2093190" y="489741"/>
              <a:ext cx="1198200" cy="4052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Start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new R Session</a:t>
              </a:r>
              <a:r>
                <a:t> in current  project </a:t>
              </a:r>
            </a:p>
          </p:txBody>
        </p:sp>
        <p:sp>
          <p:nvSpPr>
            <p:cNvPr id="156" name="Close R Session in project"/>
            <p:cNvSpPr txBox="1"/>
            <p:nvPr/>
          </p:nvSpPr>
          <p:spPr>
            <a:xfrm>
              <a:off x="2503753" y="803265"/>
              <a:ext cx="698317" cy="5739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Close R Session in project </a:t>
              </a:r>
            </a:p>
          </p:txBody>
        </p:sp>
        <p:grpSp>
          <p:nvGrpSpPr>
            <p:cNvPr id="160" name="Group"/>
            <p:cNvGrpSpPr/>
            <p:nvPr/>
          </p:nvGrpSpPr>
          <p:grpSpPr>
            <a:xfrm>
              <a:off x="346160" y="672226"/>
              <a:ext cx="2031431" cy="1725559"/>
              <a:chOff x="0" y="0"/>
              <a:chExt cx="2031429" cy="1725557"/>
            </a:xfrm>
          </p:grpSpPr>
          <p:pic>
            <p:nvPicPr>
              <p:cNvPr id="157" name="Screen Shot 2015-12-24 at 9.06.41 AM.png" descr="Screen Shot 2015-12-24 at 9.06.41 AM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rcRect l="73134" t="10784" r="5415" b="83325"/>
              <a:stretch>
                <a:fillRect/>
              </a:stretch>
            </p:blipFill>
            <p:spPr>
              <a:xfrm>
                <a:off x="3186" y="0"/>
                <a:ext cx="1666893" cy="358956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pic>
            <p:nvPicPr>
              <p:cNvPr id="158" name="Screen Shot 2015-12-24 at 9.13.10 AM.png" descr="Screen Shot 2015-12-24 at 9.13.10 AM.png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1142954" y="358929"/>
                <a:ext cx="888476" cy="600322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  <p:pic>
            <p:nvPicPr>
              <p:cNvPr id="159" name="Screen Shot 2015-12-24 at 9.12.51 AM.png" descr="Screen Shot 2015-12-24 at 9.12.51 AM.png"/>
              <p:cNvPicPr>
                <a:picLocks noChangeAspect="1"/>
              </p:cNvPicPr>
              <p:nvPr/>
            </p:nvPicPr>
            <p:blipFill>
              <a:blip r:embed="rId1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-1" y="365974"/>
                <a:ext cx="1192173" cy="1359584"/>
              </a:xfrm>
              <a:prstGeom prst="rect">
                <a:avLst/>
              </a:prstGeom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</p:pic>
        </p:grpSp>
        <p:sp>
          <p:nvSpPr>
            <p:cNvPr id="161" name="Line"/>
            <p:cNvSpPr/>
            <p:nvPr/>
          </p:nvSpPr>
          <p:spPr>
            <a:xfrm rot="4500000">
              <a:off x="-237886" y="944346"/>
              <a:ext cx="946836" cy="233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5" fill="norm" stroke="1" extrusionOk="0">
                  <a:moveTo>
                    <a:pt x="21600" y="14499"/>
                  </a:moveTo>
                  <a:cubicBezTo>
                    <a:pt x="21597" y="15954"/>
                    <a:pt x="21479" y="17368"/>
                    <a:pt x="21261" y="18535"/>
                  </a:cubicBezTo>
                  <a:cubicBezTo>
                    <a:pt x="20888" y="20539"/>
                    <a:pt x="20277" y="21600"/>
                    <a:pt x="19656" y="21322"/>
                  </a:cubicBezTo>
                  <a:cubicBezTo>
                    <a:pt x="16380" y="17768"/>
                    <a:pt x="13104" y="14214"/>
                    <a:pt x="9828" y="10661"/>
                  </a:cubicBezTo>
                  <a:cubicBezTo>
                    <a:pt x="6552" y="7107"/>
                    <a:pt x="3276" y="3554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2" name="J"/>
            <p:cNvSpPr/>
            <p:nvPr/>
          </p:nvSpPr>
          <p:spPr>
            <a:xfrm>
              <a:off x="607807" y="752239"/>
              <a:ext cx="103880" cy="103879"/>
            </a:xfrm>
            <a:prstGeom prst="roundRect">
              <a:avLst>
                <a:gd name="adj" fmla="val 15000"/>
              </a:avLst>
            </a:pr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163" name="H"/>
            <p:cNvSpPr/>
            <p:nvPr/>
          </p:nvSpPr>
          <p:spPr>
            <a:xfrm>
              <a:off x="493182" y="752239"/>
              <a:ext cx="103879" cy="103879"/>
            </a:xfrm>
            <a:prstGeom prst="roundRect">
              <a:avLst>
                <a:gd name="adj" fmla="val 15000"/>
              </a:avLst>
            </a:prstGeom>
            <a:solidFill>
              <a:schemeClr val="accent4">
                <a:hueOff val="384618"/>
                <a:satOff val="3869"/>
                <a:lumOff val="580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164" name="T"/>
            <p:cNvSpPr/>
            <p:nvPr/>
          </p:nvSpPr>
          <p:spPr>
            <a:xfrm>
              <a:off x="377285" y="752239"/>
              <a:ext cx="103880" cy="103879"/>
            </a:xfrm>
            <a:prstGeom prst="roundRect">
              <a:avLst>
                <a:gd name="adj" fmla="val 15000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6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165" name="Line"/>
            <p:cNvSpPr/>
            <p:nvPr/>
          </p:nvSpPr>
          <p:spPr>
            <a:xfrm flipH="1">
              <a:off x="733325" y="519234"/>
              <a:ext cx="444837" cy="24508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 flipH="1">
              <a:off x="1711892" y="661041"/>
              <a:ext cx="386882" cy="101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 flipH="1" flipV="1">
              <a:off x="1892694" y="798801"/>
              <a:ext cx="618642" cy="19165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 flipH="1" flipV="1">
              <a:off x="1987945" y="968693"/>
              <a:ext cx="542441" cy="47105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173" name="Group"/>
          <p:cNvGrpSpPr/>
          <p:nvPr/>
        </p:nvGrpSpPr>
        <p:grpSpPr>
          <a:xfrm>
            <a:off x="10929876" y="2294502"/>
            <a:ext cx="2803436" cy="1891869"/>
            <a:chOff x="0" y="0"/>
            <a:chExt cx="2803435" cy="1891867"/>
          </a:xfrm>
        </p:grpSpPr>
        <p:sp>
          <p:nvSpPr>
            <p:cNvPr id="170" name="RStudio saves the call history, workspace, and working directory associated with a project. It reloads each when you re-open a project."/>
            <p:cNvSpPr txBox="1"/>
            <p:nvPr/>
          </p:nvSpPr>
          <p:spPr>
            <a:xfrm>
              <a:off x="1045009" y="1095273"/>
              <a:ext cx="1758427" cy="796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RStudio saves the call history, workspace, and working directory associated with a project. It reloads each when you re-open a project. </a:t>
              </a:r>
            </a:p>
          </p:txBody>
        </p:sp>
        <p:sp>
          <p:nvSpPr>
            <p:cNvPr id="171" name="Name of current project"/>
            <p:cNvSpPr txBox="1"/>
            <p:nvPr/>
          </p:nvSpPr>
          <p:spPr>
            <a:xfrm>
              <a:off x="0" y="1415437"/>
              <a:ext cx="923915" cy="415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Name of current project</a:t>
              </a:r>
            </a:p>
          </p:txBody>
        </p:sp>
        <p:sp>
          <p:nvSpPr>
            <p:cNvPr id="172" name="Line"/>
            <p:cNvSpPr/>
            <p:nvPr/>
          </p:nvSpPr>
          <p:spPr>
            <a:xfrm flipV="1">
              <a:off x="508599" y="-1"/>
              <a:ext cx="202725" cy="145256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174" name="Screen Shot 2015-12-28 at 3.05.51 PM.png" descr="Screen Shot 2015-12-28 at 3.05.51 PM.png"/>
          <p:cNvPicPr>
            <a:picLocks noChangeAspect="1"/>
          </p:cNvPicPr>
          <p:nvPr/>
        </p:nvPicPr>
        <p:blipFill>
          <a:blip r:embed="rId14">
            <a:extLst/>
          </a:blip>
          <a:srcRect l="0" t="0" r="0" b="0"/>
          <a:stretch>
            <a:fillRect/>
          </a:stretch>
        </p:blipFill>
        <p:spPr>
          <a:xfrm>
            <a:off x="10614408" y="9125613"/>
            <a:ext cx="2884441" cy="961481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175" name="Rectangle"/>
          <p:cNvSpPr/>
          <p:nvPr/>
        </p:nvSpPr>
        <p:spPr>
          <a:xfrm>
            <a:off x="10917176" y="9685832"/>
            <a:ext cx="2567676" cy="377047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76" name="Screen Shot 2015-12-28 at 1.57.10 PM.png" descr="Screen Shot 2015-12-28 at 1.57.10 PM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0611439" y="8257399"/>
            <a:ext cx="2884441" cy="601569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pic>
        <p:nvPicPr>
          <p:cNvPr id="177" name="Screen Shot 2015-12-28 at 1.34.11 PM.png" descr="Screen Shot 2015-12-28 at 1.34.11 PM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0614408" y="5392367"/>
            <a:ext cx="2884441" cy="1449906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178" name="Rectangle"/>
          <p:cNvSpPr/>
          <p:nvPr/>
        </p:nvSpPr>
        <p:spPr>
          <a:xfrm>
            <a:off x="10625936" y="5603359"/>
            <a:ext cx="2869743" cy="12361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79" name="Screen Shot 2015-12-28 at 1.32.18 PM.png" descr="Screen Shot 2015-12-28 at 1.32.18 PM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0614408" y="7132166"/>
            <a:ext cx="2884441" cy="708280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180" name="Rectangle"/>
          <p:cNvSpPr/>
          <p:nvPr/>
        </p:nvSpPr>
        <p:spPr>
          <a:xfrm>
            <a:off x="10625936" y="7464788"/>
            <a:ext cx="2855448" cy="3624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1" name="Rectangle"/>
          <p:cNvSpPr/>
          <p:nvPr/>
        </p:nvSpPr>
        <p:spPr>
          <a:xfrm>
            <a:off x="10653542" y="8480319"/>
            <a:ext cx="2800236" cy="3624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82" name="Screen Shot 2015-12-28 at 1.28.41 PM.png" descr="Screen Shot 2015-12-28 at 1.28.41 PM.png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0611439" y="4523897"/>
            <a:ext cx="2884441" cy="607794"/>
          </a:xfrm>
          <a:prstGeom prst="rect">
            <a:avLst/>
          </a:prstGeom>
          <a:ln w="6350">
            <a:solidFill>
              <a:srgbClr val="000000"/>
            </a:solidFill>
            <a:miter lim="400000"/>
          </a:ln>
        </p:spPr>
      </p:pic>
      <p:sp>
        <p:nvSpPr>
          <p:cNvPr id="183" name="View(&lt;data&gt;) opens spreadsheet like view of data set"/>
          <p:cNvSpPr txBox="1"/>
          <p:nvPr/>
        </p:nvSpPr>
        <p:spPr>
          <a:xfrm>
            <a:off x="10550916" y="8875310"/>
            <a:ext cx="3031872" cy="26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View(&lt;data&gt;) </a:t>
            </a:r>
            <a:r>
              <a:t>opens spreadsheet like view of data set</a:t>
            </a:r>
          </a:p>
        </p:txBody>
      </p:sp>
      <p:sp>
        <p:nvSpPr>
          <p:cNvPr id="184" name="Sort by values"/>
          <p:cNvSpPr txBox="1"/>
          <p:nvPr/>
        </p:nvSpPr>
        <p:spPr>
          <a:xfrm>
            <a:off x="12294292" y="9725826"/>
            <a:ext cx="504598" cy="38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Sort by values</a:t>
            </a:r>
          </a:p>
        </p:txBody>
      </p:sp>
      <p:sp>
        <p:nvSpPr>
          <p:cNvPr id="185" name="Filter rows by value or value range"/>
          <p:cNvSpPr txBox="1"/>
          <p:nvPr/>
        </p:nvSpPr>
        <p:spPr>
          <a:xfrm>
            <a:off x="10891404" y="9725826"/>
            <a:ext cx="1143453" cy="405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Filter rows by value or value range</a:t>
            </a:r>
          </a:p>
        </p:txBody>
      </p:sp>
      <p:sp>
        <p:nvSpPr>
          <p:cNvPr id="186" name="Search for value"/>
          <p:cNvSpPr txBox="1"/>
          <p:nvPr/>
        </p:nvSpPr>
        <p:spPr>
          <a:xfrm>
            <a:off x="12932381" y="9725826"/>
            <a:ext cx="583943" cy="38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for value</a:t>
            </a:r>
          </a:p>
        </p:txBody>
      </p:sp>
      <p:sp>
        <p:nvSpPr>
          <p:cNvPr id="187" name="Viewer Pane displays HTML content, such as Shiny apps, RMarkdown reports, and interactive visualizations"/>
          <p:cNvSpPr txBox="1"/>
          <p:nvPr/>
        </p:nvSpPr>
        <p:spPr>
          <a:xfrm>
            <a:off x="10560543" y="7858842"/>
            <a:ext cx="2992172" cy="39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Viewer Pane displays HTML content, such as Shiny apps, RMarkdown reports, and interactive visualizations</a:t>
            </a:r>
          </a:p>
        </p:txBody>
      </p:sp>
      <p:sp>
        <p:nvSpPr>
          <p:cNvPr id="188" name="Stop Shiny app"/>
          <p:cNvSpPr txBox="1"/>
          <p:nvPr/>
        </p:nvSpPr>
        <p:spPr>
          <a:xfrm>
            <a:off x="10587703" y="8507555"/>
            <a:ext cx="701108" cy="40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Stop Shiny app</a:t>
            </a:r>
          </a:p>
        </p:txBody>
      </p:sp>
      <p:sp>
        <p:nvSpPr>
          <p:cNvPr id="189" name="Publish to shinyapps.io, rpubs, RSConnect, …"/>
          <p:cNvSpPr txBox="1"/>
          <p:nvPr/>
        </p:nvSpPr>
        <p:spPr>
          <a:xfrm>
            <a:off x="11604201" y="8507555"/>
            <a:ext cx="1535215" cy="391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Publish to shinyapps.io, rpubs, RSConnect, …</a:t>
            </a:r>
          </a:p>
        </p:txBody>
      </p:sp>
      <p:sp>
        <p:nvSpPr>
          <p:cNvPr id="190" name="Refresh"/>
          <p:cNvSpPr txBox="1"/>
          <p:nvPr/>
        </p:nvSpPr>
        <p:spPr>
          <a:xfrm>
            <a:off x="13032398" y="8499710"/>
            <a:ext cx="504598" cy="260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Refresh </a:t>
            </a:r>
          </a:p>
        </p:txBody>
      </p:sp>
      <p:sp>
        <p:nvSpPr>
          <p:cNvPr id="191" name="RStudio opens documentation in a dedicated Help pane"/>
          <p:cNvSpPr txBox="1"/>
          <p:nvPr/>
        </p:nvSpPr>
        <p:spPr>
          <a:xfrm>
            <a:off x="10560542" y="6872052"/>
            <a:ext cx="2992172" cy="260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RStudio opens documentation in a dedicated Help pane</a:t>
            </a:r>
          </a:p>
        </p:txBody>
      </p:sp>
      <p:sp>
        <p:nvSpPr>
          <p:cNvPr id="192" name="Home page of helpful links"/>
          <p:cNvSpPr txBox="1"/>
          <p:nvPr/>
        </p:nvSpPr>
        <p:spPr>
          <a:xfrm>
            <a:off x="10592417" y="7486159"/>
            <a:ext cx="860644" cy="395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Home page of helpful links </a:t>
            </a:r>
          </a:p>
        </p:txBody>
      </p:sp>
      <p:sp>
        <p:nvSpPr>
          <p:cNvPr id="193" name="Search within help file"/>
          <p:cNvSpPr txBox="1"/>
          <p:nvPr/>
        </p:nvSpPr>
        <p:spPr>
          <a:xfrm>
            <a:off x="11590601" y="7486159"/>
            <a:ext cx="860644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within help file</a:t>
            </a:r>
          </a:p>
        </p:txBody>
      </p:sp>
      <p:sp>
        <p:nvSpPr>
          <p:cNvPr id="194" name="Search for help file"/>
          <p:cNvSpPr txBox="1"/>
          <p:nvPr/>
        </p:nvSpPr>
        <p:spPr>
          <a:xfrm>
            <a:off x="12565505" y="7486159"/>
            <a:ext cx="641845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for help file</a:t>
            </a:r>
          </a:p>
        </p:txBody>
      </p:sp>
      <p:sp>
        <p:nvSpPr>
          <p:cNvPr id="195" name="GUI Package manager lists every installed package"/>
          <p:cNvSpPr txBox="1"/>
          <p:nvPr/>
        </p:nvSpPr>
        <p:spPr>
          <a:xfrm>
            <a:off x="10697992" y="5136562"/>
            <a:ext cx="2717273" cy="26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GUI Package manager lists every installed package</a:t>
            </a:r>
          </a:p>
        </p:txBody>
      </p:sp>
      <p:sp>
        <p:nvSpPr>
          <p:cNvPr id="196" name="Click to load package with library(). Unclick to detach package with detach()"/>
          <p:cNvSpPr txBox="1"/>
          <p:nvPr/>
        </p:nvSpPr>
        <p:spPr>
          <a:xfrm>
            <a:off x="10595425" y="6315222"/>
            <a:ext cx="1535215" cy="54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Click to load package with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library()</a:t>
            </a:r>
            <a:r>
              <a:t>.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 </a:t>
            </a:r>
            <a:r>
              <a:t>Unclick to detach package with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detach()</a:t>
            </a:r>
          </a:p>
        </p:txBody>
      </p:sp>
      <p:sp>
        <p:nvSpPr>
          <p:cNvPr id="197" name="Delete from library"/>
          <p:cNvSpPr txBox="1"/>
          <p:nvPr/>
        </p:nvSpPr>
        <p:spPr>
          <a:xfrm>
            <a:off x="13049299" y="6315222"/>
            <a:ext cx="438954" cy="546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from library</a:t>
            </a:r>
          </a:p>
        </p:txBody>
      </p:sp>
      <p:sp>
        <p:nvSpPr>
          <p:cNvPr id="198" name="Install Packages"/>
          <p:cNvSpPr txBox="1"/>
          <p:nvPr/>
        </p:nvSpPr>
        <p:spPr>
          <a:xfrm>
            <a:off x="10595425" y="5615435"/>
            <a:ext cx="603717" cy="400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Install Packages</a:t>
            </a:r>
          </a:p>
        </p:txBody>
      </p:sp>
      <p:sp>
        <p:nvSpPr>
          <p:cNvPr id="199" name="Update Packages"/>
          <p:cNvSpPr txBox="1"/>
          <p:nvPr/>
        </p:nvSpPr>
        <p:spPr>
          <a:xfrm>
            <a:off x="11196042" y="5615435"/>
            <a:ext cx="603717" cy="405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Update Packages</a:t>
            </a:r>
          </a:p>
        </p:txBody>
      </p:sp>
      <p:sp>
        <p:nvSpPr>
          <p:cNvPr id="200" name="Create reproducible package library for your project"/>
          <p:cNvSpPr txBox="1"/>
          <p:nvPr/>
        </p:nvSpPr>
        <p:spPr>
          <a:xfrm>
            <a:off x="11761548" y="5615435"/>
            <a:ext cx="1658452" cy="410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Create reproducible package library for your project</a:t>
            </a:r>
          </a:p>
        </p:txBody>
      </p:sp>
      <p:sp>
        <p:nvSpPr>
          <p:cNvPr id="201" name="RStudio opens plots in a dedicated Plots pane"/>
          <p:cNvSpPr txBox="1"/>
          <p:nvPr/>
        </p:nvSpPr>
        <p:spPr>
          <a:xfrm>
            <a:off x="10817152" y="4273730"/>
            <a:ext cx="2478954" cy="26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RStudio opens plots in a dedicated Plots pane</a:t>
            </a:r>
          </a:p>
        </p:txBody>
      </p:sp>
      <p:sp>
        <p:nvSpPr>
          <p:cNvPr id="202" name="Navigate recent plots"/>
          <p:cNvSpPr txBox="1"/>
          <p:nvPr/>
        </p:nvSpPr>
        <p:spPr>
          <a:xfrm>
            <a:off x="10595425" y="4778185"/>
            <a:ext cx="770068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Navigate recent plots</a:t>
            </a:r>
          </a:p>
        </p:txBody>
      </p:sp>
      <p:sp>
        <p:nvSpPr>
          <p:cNvPr id="203" name="Open in window"/>
          <p:cNvSpPr txBox="1"/>
          <p:nvPr/>
        </p:nvSpPr>
        <p:spPr>
          <a:xfrm>
            <a:off x="11297811" y="4778185"/>
            <a:ext cx="537869" cy="38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Open in window</a:t>
            </a:r>
          </a:p>
        </p:txBody>
      </p:sp>
      <p:sp>
        <p:nvSpPr>
          <p:cNvPr id="204" name="Export plot"/>
          <p:cNvSpPr txBox="1"/>
          <p:nvPr/>
        </p:nvSpPr>
        <p:spPr>
          <a:xfrm>
            <a:off x="11848200" y="4778185"/>
            <a:ext cx="486124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Export plot</a:t>
            </a:r>
          </a:p>
        </p:txBody>
      </p:sp>
      <p:sp>
        <p:nvSpPr>
          <p:cNvPr id="205" name="Delete plot"/>
          <p:cNvSpPr txBox="1"/>
          <p:nvPr/>
        </p:nvSpPr>
        <p:spPr>
          <a:xfrm>
            <a:off x="12345182" y="4778185"/>
            <a:ext cx="504598" cy="39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plot</a:t>
            </a:r>
          </a:p>
        </p:txBody>
      </p:sp>
      <p:sp>
        <p:nvSpPr>
          <p:cNvPr id="206" name="Delete all plots"/>
          <p:cNvSpPr txBox="1"/>
          <p:nvPr/>
        </p:nvSpPr>
        <p:spPr>
          <a:xfrm>
            <a:off x="12829099" y="4778185"/>
            <a:ext cx="537869" cy="41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all plots</a:t>
            </a:r>
          </a:p>
        </p:txBody>
      </p:sp>
      <p:sp>
        <p:nvSpPr>
          <p:cNvPr id="207" name="Line"/>
          <p:cNvSpPr/>
          <p:nvPr/>
        </p:nvSpPr>
        <p:spPr>
          <a:xfrm flipH="1" flipV="1">
            <a:off x="10680884" y="4593395"/>
            <a:ext cx="3" cy="11343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8" name="Line"/>
          <p:cNvSpPr/>
          <p:nvPr/>
        </p:nvSpPr>
        <p:spPr>
          <a:xfrm flipH="1" flipV="1">
            <a:off x="11074451" y="4713182"/>
            <a:ext cx="257234" cy="1509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9" name="Line"/>
          <p:cNvSpPr/>
          <p:nvPr/>
        </p:nvSpPr>
        <p:spPr>
          <a:xfrm flipH="1" flipV="1">
            <a:off x="11481873" y="4725542"/>
            <a:ext cx="389360" cy="138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0" name="Line"/>
          <p:cNvSpPr/>
          <p:nvPr/>
        </p:nvSpPr>
        <p:spPr>
          <a:xfrm flipH="1" flipV="1">
            <a:off x="11655602" y="4714191"/>
            <a:ext cx="708829" cy="16296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1" name="Line"/>
          <p:cNvSpPr/>
          <p:nvPr/>
        </p:nvSpPr>
        <p:spPr>
          <a:xfrm flipH="1" flipV="1">
            <a:off x="11808005" y="4689880"/>
            <a:ext cx="1039736" cy="18836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12" name="Screen Shot 2015-12-28 at 1.46.46 PM.png" descr="Screen Shot 2015-12-28 at 1.46.46 PM.png"/>
          <p:cNvPicPr>
            <a:picLocks noChangeAspect="1"/>
          </p:cNvPicPr>
          <p:nvPr/>
        </p:nvPicPr>
        <p:blipFill>
          <a:blip r:embed="rId19">
            <a:extLst/>
          </a:blip>
          <a:srcRect l="1580" t="0" r="1580" b="4498"/>
          <a:stretch>
            <a:fillRect/>
          </a:stretch>
        </p:blipFill>
        <p:spPr>
          <a:xfrm>
            <a:off x="10663184" y="5985950"/>
            <a:ext cx="2793281" cy="269586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Package version installed"/>
          <p:cNvSpPr txBox="1"/>
          <p:nvPr/>
        </p:nvSpPr>
        <p:spPr>
          <a:xfrm>
            <a:off x="12455779" y="6315222"/>
            <a:ext cx="583942" cy="511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Package version installed</a:t>
            </a:r>
          </a:p>
        </p:txBody>
      </p:sp>
      <p:sp>
        <p:nvSpPr>
          <p:cNvPr id="214" name="Line"/>
          <p:cNvSpPr/>
          <p:nvPr/>
        </p:nvSpPr>
        <p:spPr>
          <a:xfrm flipH="1" flipV="1">
            <a:off x="10774528" y="5539816"/>
            <a:ext cx="2" cy="11469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5" name="Line"/>
          <p:cNvSpPr/>
          <p:nvPr/>
        </p:nvSpPr>
        <p:spPr>
          <a:xfrm flipH="1" flipV="1">
            <a:off x="11179001" y="5591247"/>
            <a:ext cx="85747" cy="10199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6" name="Line"/>
          <p:cNvSpPr/>
          <p:nvPr/>
        </p:nvSpPr>
        <p:spPr>
          <a:xfrm flipH="1" flipV="1">
            <a:off x="11592883" y="5570215"/>
            <a:ext cx="232466" cy="12739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7" name="Line"/>
          <p:cNvSpPr/>
          <p:nvPr/>
        </p:nvSpPr>
        <p:spPr>
          <a:xfrm flipH="1" flipV="1">
            <a:off x="10710318" y="6193777"/>
            <a:ext cx="2" cy="10073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8" name="Line"/>
          <p:cNvSpPr/>
          <p:nvPr/>
        </p:nvSpPr>
        <p:spPr>
          <a:xfrm flipV="1">
            <a:off x="12849250" y="6247119"/>
            <a:ext cx="140967" cy="11682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9" name="Line"/>
          <p:cNvSpPr/>
          <p:nvPr/>
        </p:nvSpPr>
        <p:spPr>
          <a:xfrm flipV="1">
            <a:off x="13295722" y="6267106"/>
            <a:ext cx="69118" cy="105324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0" name="Line"/>
          <p:cNvSpPr/>
          <p:nvPr/>
        </p:nvSpPr>
        <p:spPr>
          <a:xfrm flipH="1" flipV="1">
            <a:off x="10918655" y="7318912"/>
            <a:ext cx="2" cy="23538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1" name="Line"/>
          <p:cNvSpPr/>
          <p:nvPr/>
        </p:nvSpPr>
        <p:spPr>
          <a:xfrm flipH="1" flipV="1">
            <a:off x="11635506" y="7391944"/>
            <a:ext cx="38102" cy="15153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2" name="Line"/>
          <p:cNvSpPr/>
          <p:nvPr/>
        </p:nvSpPr>
        <p:spPr>
          <a:xfrm flipH="1" flipV="1">
            <a:off x="12892599" y="7278510"/>
            <a:ext cx="88902" cy="28491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3" name="Line"/>
          <p:cNvSpPr/>
          <p:nvPr/>
        </p:nvSpPr>
        <p:spPr>
          <a:xfrm flipV="1">
            <a:off x="10789923" y="8398385"/>
            <a:ext cx="38099" cy="15153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4" name="Line"/>
          <p:cNvSpPr/>
          <p:nvPr/>
        </p:nvSpPr>
        <p:spPr>
          <a:xfrm flipH="1" flipV="1">
            <a:off x="13436117" y="8294909"/>
            <a:ext cx="2" cy="15153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5" name="Line"/>
          <p:cNvSpPr/>
          <p:nvPr/>
        </p:nvSpPr>
        <p:spPr>
          <a:xfrm flipV="1">
            <a:off x="12546166" y="8424510"/>
            <a:ext cx="464251" cy="14798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6" name="Line"/>
          <p:cNvSpPr/>
          <p:nvPr/>
        </p:nvSpPr>
        <p:spPr>
          <a:xfrm flipH="1" flipV="1">
            <a:off x="10849721" y="9213803"/>
            <a:ext cx="134428" cy="56326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7" name="Line"/>
          <p:cNvSpPr/>
          <p:nvPr/>
        </p:nvSpPr>
        <p:spPr>
          <a:xfrm flipV="1">
            <a:off x="12378990" y="9324977"/>
            <a:ext cx="156796" cy="4396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28" name="Line"/>
          <p:cNvSpPr/>
          <p:nvPr/>
        </p:nvSpPr>
        <p:spPr>
          <a:xfrm flipV="1">
            <a:off x="13097487" y="9194701"/>
            <a:ext cx="546" cy="578411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257" name="Group"/>
          <p:cNvGrpSpPr/>
          <p:nvPr/>
        </p:nvGrpSpPr>
        <p:grpSpPr>
          <a:xfrm>
            <a:off x="424580" y="6968343"/>
            <a:ext cx="6438901" cy="2865780"/>
            <a:chOff x="0" y="94306"/>
            <a:chExt cx="6438899" cy="2865778"/>
          </a:xfrm>
        </p:grpSpPr>
        <p:pic>
          <p:nvPicPr>
            <p:cNvPr id="229" name="Screen Shot 2015-12-28 at 4.57.02 PM.png" descr="Screen Shot 2015-12-28 at 4.57.02 PM.png"/>
            <p:cNvPicPr>
              <a:picLocks noChangeAspect="1"/>
            </p:cNvPicPr>
            <p:nvPr/>
          </p:nvPicPr>
          <p:blipFill>
            <a:blip r:embed="rId20">
              <a:extLst/>
            </a:blip>
            <a:srcRect l="0" t="0" r="0" b="0"/>
            <a:stretch>
              <a:fillRect/>
            </a:stretch>
          </p:blipFill>
          <p:spPr>
            <a:xfrm>
              <a:off x="3771168" y="744341"/>
              <a:ext cx="2582483" cy="720546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30" name="Examine variables in executing environment"/>
            <p:cNvSpPr txBox="1"/>
            <p:nvPr/>
          </p:nvSpPr>
          <p:spPr>
            <a:xfrm>
              <a:off x="1258549" y="2431267"/>
              <a:ext cx="1079758" cy="511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Examine variables in executing environment</a:t>
              </a:r>
            </a:p>
          </p:txBody>
        </p:sp>
        <p:sp>
          <p:nvSpPr>
            <p:cNvPr id="231" name="Open with debug(), browse(), or a breakpoint. RStudio will open the debugger mode when it encounters a breakpoint while executing code."/>
            <p:cNvSpPr txBox="1"/>
            <p:nvPr/>
          </p:nvSpPr>
          <p:spPr>
            <a:xfrm>
              <a:off x="-1" y="227654"/>
              <a:ext cx="3736998" cy="400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Open with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debug(),</a:t>
              </a:r>
              <a:r>
                <a:t>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browse(), </a:t>
              </a:r>
              <a:r>
                <a:t>or a breakpoint. RStudio will open the debugger mode when it encounters a breakpoint while executing code.</a:t>
              </a:r>
            </a:p>
          </p:txBody>
        </p:sp>
        <p:sp>
          <p:nvSpPr>
            <p:cNvPr id="232" name="Open traceback to examine the functions that R called before the error occurred"/>
            <p:cNvSpPr txBox="1"/>
            <p:nvPr/>
          </p:nvSpPr>
          <p:spPr>
            <a:xfrm>
              <a:off x="4891259" y="94306"/>
              <a:ext cx="1535074" cy="511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Open traceback to examine the functions that R called before the error occurred</a:t>
              </a:r>
            </a:p>
          </p:txBody>
        </p:sp>
        <p:sp>
          <p:nvSpPr>
            <p:cNvPr id="233" name="Launch debugger mode from origin of error"/>
            <p:cNvSpPr txBox="1"/>
            <p:nvPr/>
          </p:nvSpPr>
          <p:spPr>
            <a:xfrm>
              <a:off x="3788740" y="94306"/>
              <a:ext cx="1044274" cy="511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Launch debugger mode from origin of error</a:t>
              </a:r>
            </a:p>
          </p:txBody>
        </p:sp>
        <p:sp>
          <p:nvSpPr>
            <p:cNvPr id="234" name="Click next to line number to add/remove a breakpoint."/>
            <p:cNvSpPr txBox="1"/>
            <p:nvPr/>
          </p:nvSpPr>
          <p:spPr>
            <a:xfrm>
              <a:off x="0" y="719445"/>
              <a:ext cx="874693" cy="6829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Click next to line number to add/remove a breakpoint.</a:t>
              </a:r>
            </a:p>
          </p:txBody>
        </p:sp>
        <p:sp>
          <p:nvSpPr>
            <p:cNvPr id="235" name="Select function in traceback to debug"/>
            <p:cNvSpPr txBox="1"/>
            <p:nvPr/>
          </p:nvSpPr>
          <p:spPr>
            <a:xfrm>
              <a:off x="2292152" y="2431267"/>
              <a:ext cx="918843" cy="5288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Select function in traceback to debug</a:t>
              </a:r>
            </a:p>
          </p:txBody>
        </p:sp>
        <p:sp>
          <p:nvSpPr>
            <p:cNvPr id="236" name="Highlighted line shows where execution has paused"/>
            <p:cNvSpPr txBox="1"/>
            <p:nvPr/>
          </p:nvSpPr>
          <p:spPr>
            <a:xfrm>
              <a:off x="0" y="1487568"/>
              <a:ext cx="828559" cy="812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Highlighted line shows where execution has paused</a:t>
              </a:r>
            </a:p>
          </p:txBody>
        </p:sp>
        <p:sp>
          <p:nvSpPr>
            <p:cNvPr id="237" name="Run commands in environment where execution has paused"/>
            <p:cNvSpPr txBox="1"/>
            <p:nvPr/>
          </p:nvSpPr>
          <p:spPr>
            <a:xfrm>
              <a:off x="0" y="2431267"/>
              <a:ext cx="1260044" cy="5288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commands in environment where execution has paused</a:t>
              </a:r>
            </a:p>
          </p:txBody>
        </p:sp>
        <p:sp>
          <p:nvSpPr>
            <p:cNvPr id="238" name="Step through code one line at a time"/>
            <p:cNvSpPr txBox="1"/>
            <p:nvPr/>
          </p:nvSpPr>
          <p:spPr>
            <a:xfrm>
              <a:off x="3447000" y="2431267"/>
              <a:ext cx="810100" cy="511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Step through code one line at a time</a:t>
              </a:r>
            </a:p>
          </p:txBody>
        </p:sp>
        <p:sp>
          <p:nvSpPr>
            <p:cNvPr id="239" name="Step into and out of functions to run"/>
            <p:cNvSpPr txBox="1"/>
            <p:nvPr/>
          </p:nvSpPr>
          <p:spPr>
            <a:xfrm>
              <a:off x="4233214" y="2431267"/>
              <a:ext cx="924636" cy="5115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Step into and out of functions to run</a:t>
              </a:r>
            </a:p>
          </p:txBody>
        </p:sp>
        <p:sp>
          <p:nvSpPr>
            <p:cNvPr id="240" name="Resume execution"/>
            <p:cNvSpPr txBox="1"/>
            <p:nvPr/>
          </p:nvSpPr>
          <p:spPr>
            <a:xfrm>
              <a:off x="5172602" y="2423422"/>
              <a:ext cx="641786" cy="386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Resume execution</a:t>
              </a:r>
            </a:p>
          </p:txBody>
        </p:sp>
        <p:sp>
          <p:nvSpPr>
            <p:cNvPr id="241" name="Quit debug mode"/>
            <p:cNvSpPr txBox="1"/>
            <p:nvPr/>
          </p:nvSpPr>
          <p:spPr>
            <a:xfrm>
              <a:off x="5714839" y="2423422"/>
              <a:ext cx="724061" cy="386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Quit debug mode</a:t>
              </a:r>
            </a:p>
          </p:txBody>
        </p:sp>
        <p:pic>
          <p:nvPicPr>
            <p:cNvPr id="242" name="Screen Shot 2015-12-28 at 4.51.15 PM.png" descr="Screen Shot 2015-12-28 at 4.51.15 PM.png"/>
            <p:cNvPicPr>
              <a:picLocks noChangeAspect="1"/>
            </p:cNvPicPr>
            <p:nvPr/>
          </p:nvPicPr>
          <p:blipFill>
            <a:blip r:embed="rId21">
              <a:extLst/>
            </a:blip>
            <a:srcRect l="0" t="0" r="0" b="0"/>
            <a:stretch>
              <a:fillRect/>
            </a:stretch>
          </p:blipFill>
          <p:spPr>
            <a:xfrm>
              <a:off x="856125" y="737379"/>
              <a:ext cx="2843450" cy="1540313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243" name="Screen Shot 2015-12-28 at 4.52.48 PM.png" descr="Screen Shot 2015-12-28 at 4.52.48 PM.png"/>
            <p:cNvPicPr>
              <a:picLocks noChangeAspect="1"/>
            </p:cNvPicPr>
            <p:nvPr/>
          </p:nvPicPr>
          <p:blipFill>
            <a:blip r:embed="rId22">
              <a:extLst/>
            </a:blip>
            <a:srcRect l="0" t="0" r="0" b="0"/>
            <a:stretch>
              <a:fillRect/>
            </a:stretch>
          </p:blipFill>
          <p:spPr>
            <a:xfrm>
              <a:off x="3768151" y="1578065"/>
              <a:ext cx="2577875" cy="698931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44" name="Line"/>
            <p:cNvSpPr/>
            <p:nvPr/>
          </p:nvSpPr>
          <p:spPr>
            <a:xfrm>
              <a:off x="695507" y="823540"/>
              <a:ext cx="178774" cy="19084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 flipV="1">
              <a:off x="688022" y="1210578"/>
              <a:ext cx="385197" cy="3471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 flipV="1">
              <a:off x="830453" y="2245367"/>
              <a:ext cx="307652" cy="22539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 flipV="1">
              <a:off x="1885215" y="1291837"/>
              <a:ext cx="695044" cy="115903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48" name="Rectangle"/>
            <p:cNvSpPr/>
            <p:nvPr/>
          </p:nvSpPr>
          <p:spPr>
            <a:xfrm>
              <a:off x="3828582" y="2000318"/>
              <a:ext cx="2479842" cy="2094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49" name="Line"/>
            <p:cNvSpPr/>
            <p:nvPr/>
          </p:nvSpPr>
          <p:spPr>
            <a:xfrm flipV="1">
              <a:off x="2675181" y="1813340"/>
              <a:ext cx="101206" cy="63753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0" name="Line"/>
            <p:cNvSpPr/>
            <p:nvPr/>
          </p:nvSpPr>
          <p:spPr>
            <a:xfrm flipV="1">
              <a:off x="3860444" y="1937866"/>
              <a:ext cx="250013" cy="52970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 flipV="1">
              <a:off x="4448351" y="1934307"/>
              <a:ext cx="49164" cy="5423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 flipV="1">
              <a:off x="4792254" y="1946305"/>
              <a:ext cx="894" cy="5296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 flipH="1" flipV="1">
              <a:off x="5397423" y="1935771"/>
              <a:ext cx="97547" cy="5423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 flipH="1" flipV="1">
              <a:off x="5943671" y="1946938"/>
              <a:ext cx="145817" cy="51697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>
              <a:off x="4449711" y="518079"/>
              <a:ext cx="1016971" cy="76406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>
              <a:off x="5635882" y="593351"/>
              <a:ext cx="148098" cy="49857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307" name="Group"/>
          <p:cNvGrpSpPr/>
          <p:nvPr/>
        </p:nvGrpSpPr>
        <p:grpSpPr>
          <a:xfrm>
            <a:off x="438149" y="1325603"/>
            <a:ext cx="2933701" cy="4964951"/>
            <a:chOff x="0" y="120473"/>
            <a:chExt cx="2933700" cy="4964950"/>
          </a:xfrm>
        </p:grpSpPr>
        <p:pic>
          <p:nvPicPr>
            <p:cNvPr id="258" name="Screen Shot 2015-12-28 at 4.14.37 PM.png" descr="Screen Shot 2015-12-28 at 4.14.37 PM.png"/>
            <p:cNvPicPr>
              <a:picLocks noChangeAspect="1"/>
            </p:cNvPicPr>
            <p:nvPr/>
          </p:nvPicPr>
          <p:blipFill>
            <a:blip r:embed="rId23">
              <a:extLst/>
            </a:blip>
            <a:srcRect l="0" t="0" r="0" b="0"/>
            <a:stretch>
              <a:fillRect/>
            </a:stretch>
          </p:blipFill>
          <p:spPr>
            <a:xfrm>
              <a:off x="0" y="1333236"/>
              <a:ext cx="2880073" cy="2425325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259" name="Screen Shot 2015-12-28 at 3.43.48 PM.png" descr="Screen Shot 2015-12-28 at 3.43.48 PM.png"/>
            <p:cNvPicPr>
              <a:picLocks noChangeAspect="1"/>
            </p:cNvPicPr>
            <p:nvPr/>
          </p:nvPicPr>
          <p:blipFill>
            <a:blip r:embed="rId24">
              <a:extLst/>
            </a:blip>
            <a:srcRect l="0" t="0" r="0" b="0"/>
            <a:stretch>
              <a:fillRect/>
            </a:stretch>
          </p:blipFill>
          <p:spPr>
            <a:xfrm>
              <a:off x="-1" y="4214822"/>
              <a:ext cx="2880074" cy="870603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260" name="Rectangle"/>
            <p:cNvSpPr/>
            <p:nvPr/>
          </p:nvSpPr>
          <p:spPr>
            <a:xfrm>
              <a:off x="230700" y="4469158"/>
              <a:ext cx="2639658" cy="495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61" name="Open Shiny, R Markdown, knitr, Sweave, LaTeX, .Rd files and more in Source Pane"/>
            <p:cNvSpPr txBox="1"/>
            <p:nvPr/>
          </p:nvSpPr>
          <p:spPr>
            <a:xfrm>
              <a:off x="1279056" y="272627"/>
              <a:ext cx="1617165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Open Shiny, R Markdown, knitr, Sweave, LaTeX, .Rd files and more in Source Pane</a:t>
              </a:r>
            </a:p>
          </p:txBody>
        </p:sp>
        <p:sp>
          <p:nvSpPr>
            <p:cNvPr id="262" name="Check spelling"/>
            <p:cNvSpPr txBox="1"/>
            <p:nvPr/>
          </p:nvSpPr>
          <p:spPr>
            <a:xfrm>
              <a:off x="54568" y="779034"/>
              <a:ext cx="537055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Check spelling</a:t>
              </a:r>
            </a:p>
          </p:txBody>
        </p:sp>
        <p:sp>
          <p:nvSpPr>
            <p:cNvPr id="263" name="Render output"/>
            <p:cNvSpPr txBox="1"/>
            <p:nvPr/>
          </p:nvSpPr>
          <p:spPr>
            <a:xfrm>
              <a:off x="591883" y="779034"/>
              <a:ext cx="498984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Render output</a:t>
              </a:r>
            </a:p>
          </p:txBody>
        </p:sp>
        <p:sp>
          <p:nvSpPr>
            <p:cNvPr id="264" name="Choose output format"/>
            <p:cNvSpPr txBox="1"/>
            <p:nvPr/>
          </p:nvSpPr>
          <p:spPr>
            <a:xfrm>
              <a:off x="1097577" y="779034"/>
              <a:ext cx="503834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Choose output format</a:t>
              </a:r>
            </a:p>
          </p:txBody>
        </p:sp>
        <p:sp>
          <p:nvSpPr>
            <p:cNvPr id="265" name="Choose output location"/>
            <p:cNvSpPr txBox="1"/>
            <p:nvPr/>
          </p:nvSpPr>
          <p:spPr>
            <a:xfrm>
              <a:off x="1626991" y="779034"/>
              <a:ext cx="537055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Choose output location</a:t>
              </a:r>
            </a:p>
          </p:txBody>
        </p:sp>
        <p:sp>
          <p:nvSpPr>
            <p:cNvPr id="266" name="Insert code chunk"/>
            <p:cNvSpPr txBox="1"/>
            <p:nvPr/>
          </p:nvSpPr>
          <p:spPr>
            <a:xfrm>
              <a:off x="2159240" y="779034"/>
              <a:ext cx="438290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Insert code chunk</a:t>
              </a:r>
            </a:p>
          </p:txBody>
        </p:sp>
        <p:sp>
          <p:nvSpPr>
            <p:cNvPr id="267" name="Jump to previous chunk"/>
            <p:cNvSpPr txBox="1"/>
            <p:nvPr/>
          </p:nvSpPr>
          <p:spPr>
            <a:xfrm>
              <a:off x="244888" y="1701361"/>
              <a:ext cx="583058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Jump to previous chunk</a:t>
              </a:r>
            </a:p>
          </p:txBody>
        </p:sp>
        <p:sp>
          <p:nvSpPr>
            <p:cNvPr id="268" name="Jump to next chunk"/>
            <p:cNvSpPr txBox="1"/>
            <p:nvPr/>
          </p:nvSpPr>
          <p:spPr>
            <a:xfrm>
              <a:off x="765656" y="1701361"/>
              <a:ext cx="537054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Jump to next chunk</a:t>
              </a:r>
            </a:p>
          </p:txBody>
        </p:sp>
        <p:sp>
          <p:nvSpPr>
            <p:cNvPr id="269" name="Run selected lines"/>
            <p:cNvSpPr txBox="1"/>
            <p:nvPr/>
          </p:nvSpPr>
          <p:spPr>
            <a:xfrm>
              <a:off x="1267432" y="1701361"/>
              <a:ext cx="570734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selected lines</a:t>
              </a:r>
            </a:p>
          </p:txBody>
        </p:sp>
        <p:sp>
          <p:nvSpPr>
            <p:cNvPr id="270" name="Publish to server"/>
            <p:cNvSpPr txBox="1"/>
            <p:nvPr/>
          </p:nvSpPr>
          <p:spPr>
            <a:xfrm>
              <a:off x="1802747" y="1701361"/>
              <a:ext cx="561169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Publish to server</a:t>
              </a:r>
            </a:p>
          </p:txBody>
        </p:sp>
        <p:sp>
          <p:nvSpPr>
            <p:cNvPr id="271" name="Show file outline"/>
            <p:cNvSpPr txBox="1"/>
            <p:nvPr/>
          </p:nvSpPr>
          <p:spPr>
            <a:xfrm>
              <a:off x="2339998" y="1701361"/>
              <a:ext cx="583058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Show file outline</a:t>
              </a:r>
            </a:p>
          </p:txBody>
        </p:sp>
        <p:sp>
          <p:nvSpPr>
            <p:cNvPr id="272" name="Set knitr chunk options"/>
            <p:cNvSpPr txBox="1"/>
            <p:nvPr/>
          </p:nvSpPr>
          <p:spPr>
            <a:xfrm>
              <a:off x="850474" y="2629782"/>
              <a:ext cx="602803" cy="542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Set knitr chunk options</a:t>
              </a:r>
            </a:p>
          </p:txBody>
        </p:sp>
        <p:sp>
          <p:nvSpPr>
            <p:cNvPr id="273" name="Run this and all previous code chunks"/>
            <p:cNvSpPr txBox="1"/>
            <p:nvPr/>
          </p:nvSpPr>
          <p:spPr>
            <a:xfrm>
              <a:off x="1414770" y="2629782"/>
              <a:ext cx="768902" cy="542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this and all previous code chunks</a:t>
              </a:r>
            </a:p>
          </p:txBody>
        </p:sp>
        <p:sp>
          <p:nvSpPr>
            <p:cNvPr id="274" name="Run this code chunk"/>
            <p:cNvSpPr txBox="1"/>
            <p:nvPr/>
          </p:nvSpPr>
          <p:spPr>
            <a:xfrm>
              <a:off x="2192314" y="2629781"/>
              <a:ext cx="729482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this code chunk</a:t>
              </a:r>
            </a:p>
          </p:txBody>
        </p:sp>
        <p:sp>
          <p:nvSpPr>
            <p:cNvPr id="275" name="Jump to chunk"/>
            <p:cNvSpPr txBox="1"/>
            <p:nvPr/>
          </p:nvSpPr>
          <p:spPr>
            <a:xfrm>
              <a:off x="311780" y="2629781"/>
              <a:ext cx="583058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Jump to chunk</a:t>
              </a:r>
            </a:p>
          </p:txBody>
        </p:sp>
        <p:sp>
          <p:nvSpPr>
            <p:cNvPr id="276" name="RStudio recognizes that files named app.R, server.R, ui.R, and global.R belong to a shiny app"/>
            <p:cNvSpPr txBox="1"/>
            <p:nvPr/>
          </p:nvSpPr>
          <p:spPr>
            <a:xfrm>
              <a:off x="96166" y="3843420"/>
              <a:ext cx="2765239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RStudio recognizes that files named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app.R</a:t>
              </a:r>
              <a:r>
                <a:t>,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server.R</a:t>
              </a:r>
              <a:r>
                <a:t>,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ui.R</a:t>
              </a:r>
              <a:r>
                <a:t>, and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global.R</a:t>
              </a:r>
              <a:r>
                <a:t> belong to a shiny app</a:t>
              </a:r>
            </a:p>
          </p:txBody>
        </p:sp>
        <p:sp>
          <p:nvSpPr>
            <p:cNvPr id="277" name="Run app"/>
            <p:cNvSpPr txBox="1"/>
            <p:nvPr/>
          </p:nvSpPr>
          <p:spPr>
            <a:xfrm>
              <a:off x="610801" y="4483933"/>
              <a:ext cx="381456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Run app</a:t>
              </a:r>
            </a:p>
          </p:txBody>
        </p:sp>
        <p:sp>
          <p:nvSpPr>
            <p:cNvPr id="278" name="Choose location to view app"/>
            <p:cNvSpPr txBox="1"/>
            <p:nvPr/>
          </p:nvSpPr>
          <p:spPr>
            <a:xfrm>
              <a:off x="961913" y="4483933"/>
              <a:ext cx="672411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Choose location to view app</a:t>
              </a:r>
            </a:p>
          </p:txBody>
        </p:sp>
        <p:sp>
          <p:nvSpPr>
            <p:cNvPr id="279" name="Publish to shinyapps.io or server"/>
            <p:cNvSpPr txBox="1"/>
            <p:nvPr/>
          </p:nvSpPr>
          <p:spPr>
            <a:xfrm>
              <a:off x="1593253" y="4483933"/>
              <a:ext cx="756326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Publish to shinyapps.io or server</a:t>
              </a:r>
            </a:p>
          </p:txBody>
        </p:sp>
        <p:sp>
          <p:nvSpPr>
            <p:cNvPr id="280" name="Manage publish accounts"/>
            <p:cNvSpPr txBox="1"/>
            <p:nvPr/>
          </p:nvSpPr>
          <p:spPr>
            <a:xfrm>
              <a:off x="2330898" y="4483933"/>
              <a:ext cx="602802" cy="542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Manage publish accounts</a:t>
              </a:r>
            </a:p>
          </p:txBody>
        </p:sp>
        <p:sp>
          <p:nvSpPr>
            <p:cNvPr id="281" name="Access markdown guide at…"/>
            <p:cNvSpPr txBox="1"/>
            <p:nvPr/>
          </p:nvSpPr>
          <p:spPr>
            <a:xfrm>
              <a:off x="227424" y="2241305"/>
              <a:ext cx="2270818" cy="4012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Access markdown guide at </a:t>
              </a:r>
            </a:p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Help &gt; Markdown Quick Reference</a:t>
              </a:r>
            </a:p>
          </p:txBody>
        </p:sp>
        <p:grpSp>
          <p:nvGrpSpPr>
            <p:cNvPr id="288" name="Group"/>
            <p:cNvGrpSpPr/>
            <p:nvPr/>
          </p:nvGrpSpPr>
          <p:grpSpPr>
            <a:xfrm>
              <a:off x="461056" y="120473"/>
              <a:ext cx="799206" cy="664125"/>
              <a:chOff x="398321" y="0"/>
              <a:chExt cx="799204" cy="664123"/>
            </a:xfrm>
          </p:grpSpPr>
          <p:grpSp>
            <p:nvGrpSpPr>
              <p:cNvPr id="286" name="Group"/>
              <p:cNvGrpSpPr/>
              <p:nvPr/>
            </p:nvGrpSpPr>
            <p:grpSpPr>
              <a:xfrm>
                <a:off x="813078" y="0"/>
                <a:ext cx="384448" cy="627973"/>
                <a:chOff x="22799" y="0"/>
                <a:chExt cx="384447" cy="627972"/>
              </a:xfrm>
            </p:grpSpPr>
            <p:sp>
              <p:nvSpPr>
                <p:cNvPr id="282" name="Polygon"/>
                <p:cNvSpPr/>
                <p:nvPr/>
              </p:nvSpPr>
              <p:spPr>
                <a:xfrm>
                  <a:off x="32094" y="201721"/>
                  <a:ext cx="365858" cy="4224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5400"/>
                      </a:lnTo>
                      <a:lnTo>
                        <a:pt x="21600" y="16200"/>
                      </a:lnTo>
                      <a:lnTo>
                        <a:pt x="10800" y="21600"/>
                      </a:lnTo>
                      <a:lnTo>
                        <a:pt x="0" y="162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solidFill>
                  <a:srgbClr val="DCDE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3200">
                      <a:solidFill>
                        <a:srgbClr val="53585F"/>
                      </a:solidFill>
                    </a:defRPr>
                  </a:pPr>
                </a:p>
              </p:txBody>
            </p:sp>
            <p:sp>
              <p:nvSpPr>
                <p:cNvPr id="283" name="Circle"/>
                <p:cNvSpPr/>
                <p:nvPr/>
              </p:nvSpPr>
              <p:spPr>
                <a:xfrm>
                  <a:off x="22799" y="0"/>
                  <a:ext cx="384448" cy="384448"/>
                </a:xfrm>
                <a:prstGeom prst="ellipse">
                  <a:avLst/>
                </a:prstGeom>
                <a:gradFill flip="none" rotWithShape="1">
                  <a:gsLst>
                    <a:gs pos="22124">
                      <a:srgbClr val="FFFFFF"/>
                    </a:gs>
                    <a:gs pos="60279">
                      <a:srgbClr val="FFFFFF">
                        <a:alpha val="50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320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284" name="Polygon"/>
                <p:cNvSpPr/>
                <p:nvPr/>
              </p:nvSpPr>
              <p:spPr>
                <a:xfrm>
                  <a:off x="28807" y="197926"/>
                  <a:ext cx="372432" cy="4300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5400"/>
                      </a:lnTo>
                      <a:lnTo>
                        <a:pt x="21600" y="16200"/>
                      </a:lnTo>
                      <a:lnTo>
                        <a:pt x="10800" y="21600"/>
                      </a:lnTo>
                      <a:lnTo>
                        <a:pt x="0" y="162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A6AAA9"/>
                  </a:solidFill>
                  <a:prstDash val="solid"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3200">
                      <a:solidFill>
                        <a:srgbClr val="53585F"/>
                      </a:solidFill>
                    </a:defRPr>
                  </a:pPr>
                </a:p>
              </p:txBody>
            </p:sp>
            <p:pic>
              <p:nvPicPr>
                <p:cNvPr id="285" name="LaTeX_logo.png" descr="LaTeX_logo.png"/>
                <p:cNvPicPr>
                  <a:picLocks noChangeAspect="1"/>
                </p:cNvPicPr>
                <p:nvPr/>
              </p:nvPicPr>
              <p:blipFill>
                <a:blip r:embed="rId25">
                  <a:extLst/>
                </a:blip>
                <a:stretch>
                  <a:fillRect/>
                </a:stretch>
              </p:blipFill>
              <p:spPr>
                <a:xfrm>
                  <a:off x="53505" y="360402"/>
                  <a:ext cx="323036" cy="13459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287" name="shiny-hexbin-sticker-from-rstudio.png" descr="shiny-hexbin-sticker-from-rstudio.png"/>
              <p:cNvPicPr>
                <a:picLocks noChangeAspect="1"/>
              </p:cNvPicPr>
              <p:nvPr/>
            </p:nvPicPr>
            <p:blipFill>
              <a:blip r:embed="rId26">
                <a:extLst/>
              </a:blip>
              <a:stretch>
                <a:fillRect/>
              </a:stretch>
            </p:blipFill>
            <p:spPr>
              <a:xfrm>
                <a:off x="398321" y="182103"/>
                <a:ext cx="430792" cy="48202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89" name="Line"/>
            <p:cNvSpPr/>
            <p:nvPr/>
          </p:nvSpPr>
          <p:spPr>
            <a:xfrm flipV="1">
              <a:off x="2252564" y="4413900"/>
              <a:ext cx="287198" cy="21489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0" name="Line"/>
            <p:cNvSpPr/>
            <p:nvPr/>
          </p:nvSpPr>
          <p:spPr>
            <a:xfrm flipV="1">
              <a:off x="1506830" y="4417298"/>
              <a:ext cx="936087" cy="1769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1" name="Line"/>
            <p:cNvSpPr/>
            <p:nvPr/>
          </p:nvSpPr>
          <p:spPr>
            <a:xfrm flipV="1">
              <a:off x="877580" y="4404329"/>
              <a:ext cx="1201198" cy="1769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2" name="Line"/>
            <p:cNvSpPr/>
            <p:nvPr/>
          </p:nvSpPr>
          <p:spPr>
            <a:xfrm flipH="1" flipV="1">
              <a:off x="2668451" y="4420671"/>
              <a:ext cx="3" cy="1487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3" name="Line"/>
            <p:cNvSpPr/>
            <p:nvPr/>
          </p:nvSpPr>
          <p:spPr>
            <a:xfrm flipH="1" flipV="1">
              <a:off x="2810322" y="1581219"/>
              <a:ext cx="2" cy="14878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4" name="Line"/>
            <p:cNvSpPr/>
            <p:nvPr/>
          </p:nvSpPr>
          <p:spPr>
            <a:xfrm flipV="1">
              <a:off x="2291301" y="1596744"/>
              <a:ext cx="263097" cy="16669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5" name="Line"/>
            <p:cNvSpPr/>
            <p:nvPr/>
          </p:nvSpPr>
          <p:spPr>
            <a:xfrm flipV="1">
              <a:off x="1590943" y="1585907"/>
              <a:ext cx="656904" cy="20411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6" name="Line"/>
            <p:cNvSpPr/>
            <p:nvPr/>
          </p:nvSpPr>
          <p:spPr>
            <a:xfrm flipV="1">
              <a:off x="1130531" y="1582684"/>
              <a:ext cx="957108" cy="1866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7" name="Line"/>
            <p:cNvSpPr/>
            <p:nvPr/>
          </p:nvSpPr>
          <p:spPr>
            <a:xfrm flipV="1">
              <a:off x="556061" y="1572395"/>
              <a:ext cx="1366732" cy="18241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8" name="Line"/>
            <p:cNvSpPr/>
            <p:nvPr/>
          </p:nvSpPr>
          <p:spPr>
            <a:xfrm>
              <a:off x="384593" y="1145005"/>
              <a:ext cx="234054" cy="30193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99" name="Line"/>
            <p:cNvSpPr/>
            <p:nvPr/>
          </p:nvSpPr>
          <p:spPr>
            <a:xfrm>
              <a:off x="813636" y="1158788"/>
              <a:ext cx="234054" cy="30193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0" name="Line"/>
            <p:cNvSpPr/>
            <p:nvPr/>
          </p:nvSpPr>
          <p:spPr>
            <a:xfrm flipH="1">
              <a:off x="1297270" y="1279971"/>
              <a:ext cx="3" cy="20903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1" name="Line"/>
            <p:cNvSpPr/>
            <p:nvPr/>
          </p:nvSpPr>
          <p:spPr>
            <a:xfrm flipH="1">
              <a:off x="1500515" y="1267243"/>
              <a:ext cx="185852" cy="21757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2" name="Line"/>
            <p:cNvSpPr/>
            <p:nvPr/>
          </p:nvSpPr>
          <p:spPr>
            <a:xfrm flipH="1">
              <a:off x="1886301" y="1264697"/>
              <a:ext cx="330457" cy="21757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3" name="Line"/>
            <p:cNvSpPr/>
            <p:nvPr/>
          </p:nvSpPr>
          <p:spPr>
            <a:xfrm flipH="1">
              <a:off x="644441" y="2976740"/>
              <a:ext cx="2" cy="69105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4" name="Line"/>
            <p:cNvSpPr/>
            <p:nvPr/>
          </p:nvSpPr>
          <p:spPr>
            <a:xfrm>
              <a:off x="1151506" y="3121164"/>
              <a:ext cx="1366731" cy="18241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5" name="Line"/>
            <p:cNvSpPr/>
            <p:nvPr/>
          </p:nvSpPr>
          <p:spPr>
            <a:xfrm>
              <a:off x="2147765" y="3018371"/>
              <a:ext cx="489656" cy="24885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06" name="Line"/>
            <p:cNvSpPr/>
            <p:nvPr/>
          </p:nvSpPr>
          <p:spPr>
            <a:xfrm>
              <a:off x="2549625" y="2976801"/>
              <a:ext cx="224545" cy="29706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331" name="Group"/>
          <p:cNvGrpSpPr/>
          <p:nvPr/>
        </p:nvGrpSpPr>
        <p:grpSpPr>
          <a:xfrm>
            <a:off x="7098110" y="6956591"/>
            <a:ext cx="3209325" cy="1412037"/>
            <a:chOff x="0" y="173960"/>
            <a:chExt cx="3209324" cy="1412036"/>
          </a:xfrm>
        </p:grpSpPr>
        <p:pic>
          <p:nvPicPr>
            <p:cNvPr id="308" name="Screen Shot 2015-12-28 at 4.24.17 PM.png" descr="Screen Shot 2015-12-28 at 4.24.17 PM.png"/>
            <p:cNvPicPr>
              <a:picLocks noChangeAspect="1"/>
            </p:cNvPicPr>
            <p:nvPr/>
          </p:nvPicPr>
          <p:blipFill>
            <a:blip r:embed="rId27">
              <a:extLst/>
            </a:blip>
            <a:srcRect l="0" t="0" r="0" b="0"/>
            <a:stretch>
              <a:fillRect/>
            </a:stretch>
          </p:blipFill>
          <p:spPr>
            <a:xfrm>
              <a:off x="769530" y="787690"/>
              <a:ext cx="2336222" cy="761589"/>
            </a:xfrm>
            <a:prstGeom prst="rect">
              <a:avLst/>
            </a:prstGeom>
            <a:ln w="635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pic>
          <p:nvPicPr>
            <p:cNvPr id="309" name="gitIconLarge.png" descr="gitIconLarge.png"/>
            <p:cNvPicPr>
              <a:picLocks noChangeAspect="1"/>
            </p:cNvPicPr>
            <p:nvPr/>
          </p:nvPicPr>
          <p:blipFill>
            <a:blip r:embed="rId28">
              <a:extLst/>
            </a:blip>
            <a:srcRect l="0" t="0" r="0" b="0"/>
            <a:stretch>
              <a:fillRect/>
            </a:stretch>
          </p:blipFill>
          <p:spPr>
            <a:xfrm>
              <a:off x="0" y="273453"/>
              <a:ext cx="381953" cy="4166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0" name="Stage files:"/>
            <p:cNvSpPr txBox="1"/>
            <p:nvPr/>
          </p:nvSpPr>
          <p:spPr>
            <a:xfrm>
              <a:off x="315956" y="383344"/>
              <a:ext cx="486022" cy="386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Stage files:</a:t>
              </a:r>
            </a:p>
          </p:txBody>
        </p:sp>
        <p:sp>
          <p:nvSpPr>
            <p:cNvPr id="311" name="Show file diff"/>
            <p:cNvSpPr txBox="1"/>
            <p:nvPr/>
          </p:nvSpPr>
          <p:spPr>
            <a:xfrm>
              <a:off x="791147" y="374039"/>
              <a:ext cx="587380" cy="386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Show file diff</a:t>
              </a:r>
            </a:p>
          </p:txBody>
        </p:sp>
        <p:sp>
          <p:nvSpPr>
            <p:cNvPr id="312" name="Commit staged files"/>
            <p:cNvSpPr txBox="1"/>
            <p:nvPr/>
          </p:nvSpPr>
          <p:spPr>
            <a:xfrm>
              <a:off x="1419207" y="374039"/>
              <a:ext cx="700959" cy="4045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Commit staged files</a:t>
              </a:r>
            </a:p>
          </p:txBody>
        </p:sp>
        <p:sp>
          <p:nvSpPr>
            <p:cNvPr id="313" name="Push/Pull  to remote"/>
            <p:cNvSpPr txBox="1"/>
            <p:nvPr/>
          </p:nvSpPr>
          <p:spPr>
            <a:xfrm>
              <a:off x="2057597" y="359889"/>
              <a:ext cx="668719" cy="386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Push/Pull  to remote</a:t>
              </a:r>
            </a:p>
          </p:txBody>
        </p:sp>
        <p:sp>
          <p:nvSpPr>
            <p:cNvPr id="314" name="View History"/>
            <p:cNvSpPr txBox="1"/>
            <p:nvPr/>
          </p:nvSpPr>
          <p:spPr>
            <a:xfrm>
              <a:off x="2704834" y="383344"/>
              <a:ext cx="504491" cy="409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View History</a:t>
              </a:r>
            </a:p>
          </p:txBody>
        </p:sp>
        <p:sp>
          <p:nvSpPr>
            <p:cNvPr id="315" name="current branch"/>
            <p:cNvSpPr txBox="1"/>
            <p:nvPr/>
          </p:nvSpPr>
          <p:spPr>
            <a:xfrm>
              <a:off x="2645110" y="1195147"/>
              <a:ext cx="504490" cy="386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current branch</a:t>
              </a:r>
            </a:p>
          </p:txBody>
        </p:sp>
        <p:sp>
          <p:nvSpPr>
            <p:cNvPr id="316" name="Added…"/>
            <p:cNvSpPr txBox="1"/>
            <p:nvPr/>
          </p:nvSpPr>
          <p:spPr>
            <a:xfrm>
              <a:off x="45447" y="785820"/>
              <a:ext cx="780009" cy="78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Added</a:t>
              </a:r>
            </a:p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Deleted</a:t>
              </a:r>
            </a:p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Modified</a:t>
              </a:r>
            </a:p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Renamed</a:t>
              </a:r>
            </a:p>
            <a:p>
              <a:pPr marL="114300" indent="-114300">
                <a:lnSpc>
                  <a:spcPct val="8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buChar char="•"/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Untracked</a:t>
              </a:r>
            </a:p>
          </p:txBody>
        </p:sp>
        <p:sp>
          <p:nvSpPr>
            <p:cNvPr id="317" name="Turn on at Tools &gt; Project Options &gt; Git/SVN"/>
            <p:cNvSpPr txBox="1"/>
            <p:nvPr/>
          </p:nvSpPr>
          <p:spPr>
            <a:xfrm>
              <a:off x="427920" y="173960"/>
              <a:ext cx="2491611" cy="2605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pPr>
              <a:r>
                <a:t>Turn on at </a:t>
              </a:r>
              <a:r>
                <a:rPr b="1">
                  <a:latin typeface="+mn-lt"/>
                  <a:ea typeface="+mn-ea"/>
                  <a:cs typeface="+mn-cs"/>
                  <a:sym typeface="Source Sans Pro"/>
                </a:rPr>
                <a:t>Tools &gt; Project Options &gt; Git/SVN</a:t>
              </a:r>
            </a:p>
          </p:txBody>
        </p:sp>
        <p:sp>
          <p:nvSpPr>
            <p:cNvPr id="318" name="Open shell to type commands"/>
            <p:cNvSpPr txBox="1"/>
            <p:nvPr/>
          </p:nvSpPr>
          <p:spPr>
            <a:xfrm>
              <a:off x="792761" y="1190141"/>
              <a:ext cx="990823" cy="395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 Sans Pro Light"/>
                </a:defRPr>
              </a:lvl1pPr>
            </a:lstStyle>
            <a:p>
              <a:pPr/>
              <a:r>
                <a:t>Open shell to type commands</a:t>
              </a:r>
            </a:p>
          </p:txBody>
        </p:sp>
        <p:sp>
          <p:nvSpPr>
            <p:cNvPr id="319" name="Line"/>
            <p:cNvSpPr/>
            <p:nvPr/>
          </p:nvSpPr>
          <p:spPr>
            <a:xfrm>
              <a:off x="1649349" y="1392034"/>
              <a:ext cx="456639" cy="108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 flipH="1" flipV="1">
              <a:off x="2833763" y="996027"/>
              <a:ext cx="3" cy="27217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>
              <a:off x="582400" y="737534"/>
              <a:ext cx="273838" cy="41025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>
              <a:off x="896432" y="734028"/>
              <a:ext cx="50799" cy="20867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 flipH="1">
              <a:off x="1354560" y="712898"/>
              <a:ext cx="127003" cy="23407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4" name="Line"/>
            <p:cNvSpPr/>
            <p:nvPr/>
          </p:nvSpPr>
          <p:spPr>
            <a:xfrm flipH="1">
              <a:off x="1652614" y="709371"/>
              <a:ext cx="494060" cy="22200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5" name="Line"/>
            <p:cNvSpPr/>
            <p:nvPr/>
          </p:nvSpPr>
          <p:spPr>
            <a:xfrm flipH="1">
              <a:off x="1904177" y="727673"/>
              <a:ext cx="883981" cy="20930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26" name="A"/>
            <p:cNvSpPr/>
            <p:nvPr/>
          </p:nvSpPr>
          <p:spPr>
            <a:xfrm>
              <a:off x="68321" y="865628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38D3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27" name="D"/>
            <p:cNvSpPr/>
            <p:nvPr/>
          </p:nvSpPr>
          <p:spPr>
            <a:xfrm>
              <a:off x="68321" y="1005266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28" name="M"/>
            <p:cNvSpPr/>
            <p:nvPr/>
          </p:nvSpPr>
          <p:spPr>
            <a:xfrm>
              <a:off x="68321" y="1144903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417DD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329" name="R"/>
            <p:cNvSpPr/>
            <p:nvPr/>
          </p:nvSpPr>
          <p:spPr>
            <a:xfrm>
              <a:off x="68321" y="1284541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AB27A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330" name="?"/>
            <p:cNvSpPr/>
            <p:nvPr/>
          </p:nvSpPr>
          <p:spPr>
            <a:xfrm>
              <a:off x="68321" y="1424178"/>
              <a:ext cx="104623" cy="104624"/>
            </a:xfrm>
            <a:prstGeom prst="roundRect">
              <a:avLst>
                <a:gd name="adj" fmla="val 15000"/>
              </a:avLst>
            </a:prstGeom>
            <a:solidFill>
              <a:srgbClr val="FFD3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550">
                  <a:solidFill>
                    <a:srgbClr val="000000"/>
                  </a:solidFill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336" name="Group"/>
          <p:cNvGrpSpPr/>
          <p:nvPr/>
        </p:nvGrpSpPr>
        <p:grpSpPr>
          <a:xfrm>
            <a:off x="3531993" y="2614328"/>
            <a:ext cx="1782327" cy="2850480"/>
            <a:chOff x="-4315" y="-13803"/>
            <a:chExt cx="1782325" cy="2850478"/>
          </a:xfrm>
        </p:grpSpPr>
        <p:pic>
          <p:nvPicPr>
            <p:cNvPr id="332" name="Screen Shot 2015-12-31 at 12.12.07 PM.png" descr="Screen Shot 2015-12-31 at 12.12.07 PM.png"/>
            <p:cNvPicPr>
              <a:picLocks noChangeAspect="1"/>
            </p:cNvPicPr>
            <p:nvPr/>
          </p:nvPicPr>
          <p:blipFill>
            <a:blip r:embed="rId29">
              <a:extLst/>
            </a:blip>
            <a:srcRect l="0" t="0" r="0" b="0"/>
            <a:stretch>
              <a:fillRect/>
            </a:stretch>
          </p:blipFill>
          <p:spPr>
            <a:xfrm>
              <a:off x="-4316" y="-13804"/>
              <a:ext cx="1782326" cy="28504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5" name="Group"/>
            <p:cNvGrpSpPr/>
            <p:nvPr/>
          </p:nvGrpSpPr>
          <p:grpSpPr>
            <a:xfrm>
              <a:off x="347872" y="2200632"/>
              <a:ext cx="933051" cy="357767"/>
              <a:chOff x="0" y="0"/>
              <a:chExt cx="933049" cy="357765"/>
            </a:xfrm>
          </p:grpSpPr>
          <p:pic>
            <p:nvPicPr>
              <p:cNvPr id="333" name="Screen Shot 2015-12-29 at 10.12.07 AM.png" descr="Screen Shot 2015-12-29 at 10.12.07 AM.png"/>
              <p:cNvPicPr>
                <a:picLocks noChangeAspect="1"/>
              </p:cNvPicPr>
              <p:nvPr/>
            </p:nvPicPr>
            <p:blipFill>
              <a:blip r:embed="rId30">
                <a:extLst/>
              </a:blip>
              <a:srcRect l="1509" t="2620" r="33472" b="49673"/>
              <a:stretch>
                <a:fillRect/>
              </a:stretch>
            </p:blipFill>
            <p:spPr>
              <a:xfrm>
                <a:off x="0" y="0"/>
                <a:ext cx="933050" cy="357766"/>
              </a:xfrm>
              <a:prstGeom prst="rect">
                <a:avLst/>
              </a:prstGeom>
              <a:ln w="6350" cap="flat">
                <a:solidFill>
                  <a:srgbClr val="A6AAA9"/>
                </a:solidFill>
                <a:prstDash val="solid"/>
                <a:miter lim="400000"/>
              </a:ln>
              <a:effectLst>
                <a:outerShdw sx="100000" sy="100000" kx="0" ky="0" algn="b" rotWithShape="0" blurRad="12700" dist="12700" dir="54000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334" name="Screen Shot 2015-12-29 at 10.12.07 AM.png" descr="Screen Shot 2015-12-29 at 10.12.07 AM.png"/>
              <p:cNvPicPr>
                <a:picLocks noChangeAspect="1"/>
              </p:cNvPicPr>
              <p:nvPr/>
            </p:nvPicPr>
            <p:blipFill>
              <a:blip r:embed="rId30">
                <a:extLst/>
              </a:blip>
              <a:srcRect l="57891" t="4101" r="2867" b="50921"/>
              <a:stretch>
                <a:fillRect/>
              </a:stretch>
            </p:blipFill>
            <p:spPr>
              <a:xfrm>
                <a:off x="359977" y="8591"/>
                <a:ext cx="570324" cy="3415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337" name="Screen Shot 2015-12-29 at 10.22.49 AM.png" descr="Screen Shot 2015-12-29 at 10.22.49 AM.png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3844763" y="2627832"/>
            <a:ext cx="1073841" cy="168747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Search inside environment"/>
          <p:cNvSpPr txBox="1"/>
          <p:nvPr/>
        </p:nvSpPr>
        <p:spPr>
          <a:xfrm>
            <a:off x="9317613" y="2696980"/>
            <a:ext cx="86092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Search inside environment</a:t>
            </a:r>
          </a:p>
        </p:txBody>
      </p:sp>
      <p:sp>
        <p:nvSpPr>
          <p:cNvPr id="339" name="Syntax highlighting based on your file's extension"/>
          <p:cNvSpPr txBox="1"/>
          <p:nvPr/>
        </p:nvSpPr>
        <p:spPr>
          <a:xfrm>
            <a:off x="5485210" y="3777866"/>
            <a:ext cx="1458688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Syntax highlighting based on your file's extension</a:t>
            </a:r>
          </a:p>
        </p:txBody>
      </p:sp>
      <p:sp>
        <p:nvSpPr>
          <p:cNvPr id="340" name="Code diagnostics that appear in the margin. Hover over diagnostic symbols for details."/>
          <p:cNvSpPr txBox="1"/>
          <p:nvPr/>
        </p:nvSpPr>
        <p:spPr>
          <a:xfrm>
            <a:off x="4609455" y="3419414"/>
            <a:ext cx="2368061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Code diagnostics that appear in the margin. Hover over diagnostic symbols for details.</a:t>
            </a:r>
          </a:p>
        </p:txBody>
      </p:sp>
      <p:sp>
        <p:nvSpPr>
          <p:cNvPr id="341" name="Tab completion to finish function names, file paths, arguments, and more."/>
          <p:cNvSpPr txBox="1"/>
          <p:nvPr/>
        </p:nvSpPr>
        <p:spPr>
          <a:xfrm>
            <a:off x="5485210" y="4134221"/>
            <a:ext cx="1527297" cy="5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Tab completion to finish function names, file paths, arguments, and more.</a:t>
            </a:r>
          </a:p>
        </p:txBody>
      </p:sp>
      <p:sp>
        <p:nvSpPr>
          <p:cNvPr id="342" name="Multi-language code snippets to quickly use common blocks of code."/>
          <p:cNvSpPr txBox="1"/>
          <p:nvPr/>
        </p:nvSpPr>
        <p:spPr>
          <a:xfrm>
            <a:off x="5485210" y="4649172"/>
            <a:ext cx="1564856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Multi-language code snippets to quickly use common blocks of code.</a:t>
            </a:r>
          </a:p>
        </p:txBody>
      </p:sp>
      <p:sp>
        <p:nvSpPr>
          <p:cNvPr id="343" name="Open in new window"/>
          <p:cNvSpPr txBox="1"/>
          <p:nvPr/>
        </p:nvSpPr>
        <p:spPr>
          <a:xfrm>
            <a:off x="4110580" y="1455343"/>
            <a:ext cx="846414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Open in new window</a:t>
            </a:r>
          </a:p>
        </p:txBody>
      </p:sp>
      <p:sp>
        <p:nvSpPr>
          <p:cNvPr id="344" name="Save"/>
          <p:cNvSpPr txBox="1"/>
          <p:nvPr/>
        </p:nvSpPr>
        <p:spPr>
          <a:xfrm>
            <a:off x="4905801" y="1455343"/>
            <a:ext cx="402015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Save</a:t>
            </a:r>
          </a:p>
        </p:txBody>
      </p:sp>
      <p:sp>
        <p:nvSpPr>
          <p:cNvPr id="345" name="Find and replace"/>
          <p:cNvSpPr txBox="1"/>
          <p:nvPr/>
        </p:nvSpPr>
        <p:spPr>
          <a:xfrm>
            <a:off x="5245448" y="1455343"/>
            <a:ext cx="614484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Find and replace</a:t>
            </a:r>
          </a:p>
        </p:txBody>
      </p:sp>
      <p:sp>
        <p:nvSpPr>
          <p:cNvPr id="346" name="Compile as notebook"/>
          <p:cNvSpPr txBox="1"/>
          <p:nvPr/>
        </p:nvSpPr>
        <p:spPr>
          <a:xfrm>
            <a:off x="5847061" y="1455343"/>
            <a:ext cx="73777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Compile as notebook</a:t>
            </a:r>
          </a:p>
        </p:txBody>
      </p:sp>
      <p:sp>
        <p:nvSpPr>
          <p:cNvPr id="347" name="Run selected code"/>
          <p:cNvSpPr txBox="1"/>
          <p:nvPr/>
        </p:nvSpPr>
        <p:spPr>
          <a:xfrm>
            <a:off x="6565311" y="1455343"/>
            <a:ext cx="737777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Run selected code</a:t>
            </a:r>
          </a:p>
        </p:txBody>
      </p:sp>
      <p:sp>
        <p:nvSpPr>
          <p:cNvPr id="348" name="Re-run previous code"/>
          <p:cNvSpPr txBox="1"/>
          <p:nvPr/>
        </p:nvSpPr>
        <p:spPr>
          <a:xfrm>
            <a:off x="4682495" y="2690646"/>
            <a:ext cx="88633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Re-run previous code</a:t>
            </a:r>
          </a:p>
        </p:txBody>
      </p:sp>
      <p:sp>
        <p:nvSpPr>
          <p:cNvPr id="349" name="Source with or without Echo"/>
          <p:cNvSpPr txBox="1"/>
          <p:nvPr/>
        </p:nvSpPr>
        <p:spPr>
          <a:xfrm>
            <a:off x="5548143" y="2690646"/>
            <a:ext cx="104286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Source with or without Echo</a:t>
            </a:r>
          </a:p>
        </p:txBody>
      </p:sp>
      <p:sp>
        <p:nvSpPr>
          <p:cNvPr id="350" name="Show file outline"/>
          <p:cNvSpPr txBox="1"/>
          <p:nvPr/>
        </p:nvSpPr>
        <p:spPr>
          <a:xfrm>
            <a:off x="6414170" y="2690646"/>
            <a:ext cx="635292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Show file outline</a:t>
            </a:r>
          </a:p>
        </p:txBody>
      </p:sp>
      <p:sp>
        <p:nvSpPr>
          <p:cNvPr id="351" name="Jump to function in file"/>
          <p:cNvSpPr txBox="1"/>
          <p:nvPr/>
        </p:nvSpPr>
        <p:spPr>
          <a:xfrm>
            <a:off x="3836568" y="5145268"/>
            <a:ext cx="1384445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Jump to function in file </a:t>
            </a:r>
          </a:p>
        </p:txBody>
      </p:sp>
      <p:sp>
        <p:nvSpPr>
          <p:cNvPr id="352" name="Change file type"/>
          <p:cNvSpPr txBox="1"/>
          <p:nvPr/>
        </p:nvSpPr>
        <p:spPr>
          <a:xfrm>
            <a:off x="6032453" y="5130813"/>
            <a:ext cx="1042866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Change file type</a:t>
            </a:r>
          </a:p>
        </p:txBody>
      </p:sp>
      <p:sp>
        <p:nvSpPr>
          <p:cNvPr id="353" name="Navigate tabs"/>
          <p:cNvSpPr txBox="1"/>
          <p:nvPr/>
        </p:nvSpPr>
        <p:spPr>
          <a:xfrm>
            <a:off x="3525203" y="1455343"/>
            <a:ext cx="614484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Navigate tabs</a:t>
            </a:r>
          </a:p>
        </p:txBody>
      </p:sp>
      <p:sp>
        <p:nvSpPr>
          <p:cNvPr id="354" name="A File browser keyed to your working directory. Click on file or directory name to open."/>
          <p:cNvSpPr txBox="1"/>
          <p:nvPr/>
        </p:nvSpPr>
        <p:spPr>
          <a:xfrm>
            <a:off x="7038160" y="6122635"/>
            <a:ext cx="266996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A File browser keyed to your working directory. Click on file or directory name to open.</a:t>
            </a:r>
          </a:p>
        </p:txBody>
      </p:sp>
      <p:sp>
        <p:nvSpPr>
          <p:cNvPr id="355" name="Path to displayed directory"/>
          <p:cNvSpPr txBox="1"/>
          <p:nvPr/>
        </p:nvSpPr>
        <p:spPr>
          <a:xfrm>
            <a:off x="7038160" y="5690251"/>
            <a:ext cx="1615509" cy="27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Path to displayed directory</a:t>
            </a:r>
          </a:p>
        </p:txBody>
      </p:sp>
      <p:sp>
        <p:nvSpPr>
          <p:cNvPr id="356" name="Upload file"/>
          <p:cNvSpPr txBox="1"/>
          <p:nvPr/>
        </p:nvSpPr>
        <p:spPr>
          <a:xfrm>
            <a:off x="7524691" y="5282501"/>
            <a:ext cx="53098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Upload file </a:t>
            </a:r>
          </a:p>
        </p:txBody>
      </p:sp>
      <p:sp>
        <p:nvSpPr>
          <p:cNvPr id="357" name="Create folder"/>
          <p:cNvSpPr txBox="1"/>
          <p:nvPr/>
        </p:nvSpPr>
        <p:spPr>
          <a:xfrm>
            <a:off x="7038160" y="5282501"/>
            <a:ext cx="461912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Create folder</a:t>
            </a:r>
          </a:p>
        </p:txBody>
      </p:sp>
      <p:sp>
        <p:nvSpPr>
          <p:cNvPr id="358" name="Delete file"/>
          <p:cNvSpPr txBox="1"/>
          <p:nvPr/>
        </p:nvSpPr>
        <p:spPr>
          <a:xfrm>
            <a:off x="7986992" y="5282501"/>
            <a:ext cx="53098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file </a:t>
            </a:r>
          </a:p>
        </p:txBody>
      </p:sp>
      <p:sp>
        <p:nvSpPr>
          <p:cNvPr id="359" name="Rename file"/>
          <p:cNvSpPr txBox="1"/>
          <p:nvPr/>
        </p:nvSpPr>
        <p:spPr>
          <a:xfrm>
            <a:off x="8404218" y="5282501"/>
            <a:ext cx="566000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Rename file </a:t>
            </a:r>
          </a:p>
        </p:txBody>
      </p:sp>
      <p:sp>
        <p:nvSpPr>
          <p:cNvPr id="360" name="Change  directory"/>
          <p:cNvSpPr txBox="1"/>
          <p:nvPr/>
        </p:nvSpPr>
        <p:spPr>
          <a:xfrm>
            <a:off x="9829251" y="5282501"/>
            <a:ext cx="614483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Change  directory</a:t>
            </a:r>
          </a:p>
        </p:txBody>
      </p:sp>
      <p:sp>
        <p:nvSpPr>
          <p:cNvPr id="361" name="Displays saved objects by type with short description"/>
          <p:cNvSpPr txBox="1"/>
          <p:nvPr/>
        </p:nvSpPr>
        <p:spPr>
          <a:xfrm>
            <a:off x="7076260" y="4248736"/>
            <a:ext cx="1599975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Displays saved objects by type with short description</a:t>
            </a:r>
          </a:p>
        </p:txBody>
      </p:sp>
      <p:sp>
        <p:nvSpPr>
          <p:cNvPr id="362" name="View function source code"/>
          <p:cNvSpPr txBox="1"/>
          <p:nvPr/>
        </p:nvSpPr>
        <p:spPr>
          <a:xfrm>
            <a:off x="9557105" y="4248736"/>
            <a:ext cx="852548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View function source code</a:t>
            </a:r>
          </a:p>
        </p:txBody>
      </p:sp>
      <p:sp>
        <p:nvSpPr>
          <p:cNvPr id="363" name="View in data viewer"/>
          <p:cNvSpPr txBox="1"/>
          <p:nvPr/>
        </p:nvSpPr>
        <p:spPr>
          <a:xfrm>
            <a:off x="8827249" y="4248736"/>
            <a:ext cx="740389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View in data viewer</a:t>
            </a:r>
          </a:p>
        </p:txBody>
      </p:sp>
      <p:sp>
        <p:nvSpPr>
          <p:cNvPr id="364" name="Load workspace"/>
          <p:cNvSpPr txBox="1"/>
          <p:nvPr/>
        </p:nvSpPr>
        <p:spPr>
          <a:xfrm>
            <a:off x="7027815" y="2691464"/>
            <a:ext cx="762001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Load workspace</a:t>
            </a:r>
          </a:p>
        </p:txBody>
      </p:sp>
      <p:sp>
        <p:nvSpPr>
          <p:cNvPr id="365" name="Save workspace"/>
          <p:cNvSpPr txBox="1"/>
          <p:nvPr/>
        </p:nvSpPr>
        <p:spPr>
          <a:xfrm>
            <a:off x="7739921" y="2690500"/>
            <a:ext cx="810343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Save workspace</a:t>
            </a:r>
          </a:p>
        </p:txBody>
      </p:sp>
      <p:sp>
        <p:nvSpPr>
          <p:cNvPr id="366" name="Import data with wizard"/>
          <p:cNvSpPr txBox="1"/>
          <p:nvPr/>
        </p:nvSpPr>
        <p:spPr>
          <a:xfrm>
            <a:off x="7227443" y="1455343"/>
            <a:ext cx="97308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Import data</a:t>
            </a:r>
            <a:r>
              <a:t> with wizard</a:t>
            </a:r>
          </a:p>
        </p:txBody>
      </p:sp>
      <p:sp>
        <p:nvSpPr>
          <p:cNvPr id="367" name="Delete all saved objects"/>
          <p:cNvSpPr txBox="1"/>
          <p:nvPr/>
        </p:nvSpPr>
        <p:spPr>
          <a:xfrm>
            <a:off x="8437384" y="2693150"/>
            <a:ext cx="86092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Delete all saved objects</a:t>
            </a:r>
          </a:p>
        </p:txBody>
      </p:sp>
      <p:sp>
        <p:nvSpPr>
          <p:cNvPr id="368" name="Display objects as list or grid"/>
          <p:cNvSpPr txBox="1"/>
          <p:nvPr/>
        </p:nvSpPr>
        <p:spPr>
          <a:xfrm>
            <a:off x="9484136" y="3063768"/>
            <a:ext cx="973086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Display objects as list or grid</a:t>
            </a:r>
          </a:p>
        </p:txBody>
      </p:sp>
      <p:sp>
        <p:nvSpPr>
          <p:cNvPr id="369" name="Choose environment to display from list of parent environments"/>
          <p:cNvSpPr txBox="1"/>
          <p:nvPr/>
        </p:nvSpPr>
        <p:spPr>
          <a:xfrm>
            <a:off x="7052377" y="3063768"/>
            <a:ext cx="2140398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Choose environment to display from list of parent environments</a:t>
            </a:r>
          </a:p>
        </p:txBody>
      </p:sp>
      <p:sp>
        <p:nvSpPr>
          <p:cNvPr id="370" name="History of past commands to run/copy"/>
          <p:cNvSpPr txBox="1"/>
          <p:nvPr/>
        </p:nvSpPr>
        <p:spPr>
          <a:xfrm>
            <a:off x="8078311" y="1455343"/>
            <a:ext cx="1042257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History of past commands to run/copy</a:t>
            </a:r>
          </a:p>
        </p:txBody>
      </p:sp>
      <p:sp>
        <p:nvSpPr>
          <p:cNvPr id="371" name="Display .RPres slideshows…"/>
          <p:cNvSpPr txBox="1"/>
          <p:nvPr/>
        </p:nvSpPr>
        <p:spPr>
          <a:xfrm>
            <a:off x="8959474" y="1455343"/>
            <a:ext cx="1450184" cy="53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Display .RPres slideshows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File &gt; New  File &gt; 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R Presentation</a:t>
            </a:r>
          </a:p>
        </p:txBody>
      </p:sp>
      <p:sp>
        <p:nvSpPr>
          <p:cNvPr id="372" name="Working Directory"/>
          <p:cNvSpPr txBox="1"/>
          <p:nvPr/>
        </p:nvSpPr>
        <p:spPr>
          <a:xfrm>
            <a:off x="5056511" y="5817835"/>
            <a:ext cx="614483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Working Directory</a:t>
            </a:r>
          </a:p>
        </p:txBody>
      </p:sp>
      <p:sp>
        <p:nvSpPr>
          <p:cNvPr id="373" name="Maximize, minimize panes"/>
          <p:cNvSpPr txBox="1"/>
          <p:nvPr/>
        </p:nvSpPr>
        <p:spPr>
          <a:xfrm>
            <a:off x="6072845" y="5817835"/>
            <a:ext cx="931271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Maximize, minimize panes</a:t>
            </a:r>
          </a:p>
        </p:txBody>
      </p:sp>
      <p:sp>
        <p:nvSpPr>
          <p:cNvPr id="374" name="Drag pane boundaries"/>
          <p:cNvSpPr txBox="1"/>
          <p:nvPr/>
        </p:nvSpPr>
        <p:spPr>
          <a:xfrm>
            <a:off x="6072845" y="6137240"/>
            <a:ext cx="762001" cy="406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Drag pane boundaries</a:t>
            </a:r>
          </a:p>
        </p:txBody>
      </p:sp>
      <p:pic>
        <p:nvPicPr>
          <p:cNvPr id="375" name="Screen Shot 2015-12-28 at 11.55.49 AM.png" descr="Screen Shot 2015-12-28 at 11.55.49 AM.png"/>
          <p:cNvPicPr>
            <a:picLocks noChangeAspect="1"/>
          </p:cNvPicPr>
          <p:nvPr/>
        </p:nvPicPr>
        <p:blipFill>
          <a:blip r:embed="rId32">
            <a:extLst/>
          </a:blip>
          <a:srcRect l="50829" t="16061" r="887" b="68556"/>
          <a:stretch>
            <a:fillRect/>
          </a:stretch>
        </p:blipFill>
        <p:spPr>
          <a:xfrm>
            <a:off x="7042696" y="3477794"/>
            <a:ext cx="3358833" cy="703114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Line"/>
          <p:cNvSpPr/>
          <p:nvPr/>
        </p:nvSpPr>
        <p:spPr>
          <a:xfrm flipH="1">
            <a:off x="4771394" y="6296593"/>
            <a:ext cx="312780" cy="11142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77" name="Line"/>
          <p:cNvSpPr/>
          <p:nvPr/>
        </p:nvSpPr>
        <p:spPr>
          <a:xfrm>
            <a:off x="6691180" y="6283279"/>
            <a:ext cx="304183" cy="1142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78" name="Line"/>
          <p:cNvSpPr/>
          <p:nvPr/>
        </p:nvSpPr>
        <p:spPr>
          <a:xfrm flipH="1">
            <a:off x="7497616" y="1821673"/>
            <a:ext cx="196289" cy="69522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79" name="Line"/>
          <p:cNvSpPr/>
          <p:nvPr/>
        </p:nvSpPr>
        <p:spPr>
          <a:xfrm flipH="1">
            <a:off x="7783124" y="1938816"/>
            <a:ext cx="352459" cy="4188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0" name="Line"/>
          <p:cNvSpPr/>
          <p:nvPr/>
        </p:nvSpPr>
        <p:spPr>
          <a:xfrm flipH="1">
            <a:off x="8709565" y="1942372"/>
            <a:ext cx="582998" cy="42332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1" name="Line"/>
          <p:cNvSpPr/>
          <p:nvPr/>
        </p:nvSpPr>
        <p:spPr>
          <a:xfrm flipH="1" flipV="1">
            <a:off x="7117237" y="2594735"/>
            <a:ext cx="3" cy="15679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2" name="Line"/>
          <p:cNvSpPr/>
          <p:nvPr/>
        </p:nvSpPr>
        <p:spPr>
          <a:xfrm flipH="1" rot="16139859">
            <a:off x="7510149" y="2358475"/>
            <a:ext cx="198109" cy="625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8770" y="21408"/>
                  <a:pt x="16126" y="21000"/>
                  <a:pt x="13925" y="20405"/>
                </a:cubicBezTo>
                <a:cubicBezTo>
                  <a:pt x="4134" y="17759"/>
                  <a:pt x="5607" y="13315"/>
                  <a:pt x="5319" y="9394"/>
                </a:cubicBezTo>
                <a:cubicBezTo>
                  <a:pt x="5085" y="6213"/>
                  <a:pt x="3319" y="3047"/>
                  <a:pt x="0" y="0"/>
                </a:cubicBezTo>
              </a:path>
            </a:pathLst>
          </a:cu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3" name="Line"/>
          <p:cNvSpPr/>
          <p:nvPr/>
        </p:nvSpPr>
        <p:spPr>
          <a:xfrm flipH="1" flipV="1">
            <a:off x="8147536" y="2565827"/>
            <a:ext cx="448748" cy="189073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4" name="Line"/>
          <p:cNvSpPr/>
          <p:nvPr/>
        </p:nvSpPr>
        <p:spPr>
          <a:xfrm flipH="1" flipV="1">
            <a:off x="7749342" y="2712563"/>
            <a:ext cx="3" cy="3981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5" name="Line"/>
          <p:cNvSpPr/>
          <p:nvPr/>
        </p:nvSpPr>
        <p:spPr>
          <a:xfrm flipV="1">
            <a:off x="10212809" y="2570751"/>
            <a:ext cx="337" cy="563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6" name="Line"/>
          <p:cNvSpPr/>
          <p:nvPr/>
        </p:nvSpPr>
        <p:spPr>
          <a:xfrm flipH="1" rot="17082001">
            <a:off x="9980591" y="2810537"/>
            <a:ext cx="299771" cy="59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58" fill="norm" stroke="1" extrusionOk="0">
                <a:moveTo>
                  <a:pt x="21600" y="8830"/>
                </a:moveTo>
                <a:cubicBezTo>
                  <a:pt x="21405" y="10278"/>
                  <a:pt x="21178" y="11625"/>
                  <a:pt x="20924" y="12848"/>
                </a:cubicBezTo>
                <a:cubicBezTo>
                  <a:pt x="19664" y="18916"/>
                  <a:pt x="17851" y="21600"/>
                  <a:pt x="16089" y="20007"/>
                </a:cubicBezTo>
                <a:lnTo>
                  <a:pt x="0" y="0"/>
                </a:lnTo>
              </a:path>
            </a:pathLst>
          </a:cu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7" name="Line"/>
          <p:cNvSpPr/>
          <p:nvPr/>
        </p:nvSpPr>
        <p:spPr>
          <a:xfrm flipV="1">
            <a:off x="9301678" y="3661491"/>
            <a:ext cx="911259" cy="6347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8" name="Line"/>
          <p:cNvSpPr/>
          <p:nvPr/>
        </p:nvSpPr>
        <p:spPr>
          <a:xfrm flipV="1">
            <a:off x="10025578" y="4131391"/>
            <a:ext cx="200059" cy="152198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89" name="Line"/>
          <p:cNvSpPr/>
          <p:nvPr/>
        </p:nvSpPr>
        <p:spPr>
          <a:xfrm flipH="1" flipV="1">
            <a:off x="7129937" y="50180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0" name="Line"/>
          <p:cNvSpPr/>
          <p:nvPr/>
        </p:nvSpPr>
        <p:spPr>
          <a:xfrm flipH="1" flipV="1">
            <a:off x="7815238" y="50180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1" name="Line"/>
          <p:cNvSpPr/>
          <p:nvPr/>
        </p:nvSpPr>
        <p:spPr>
          <a:xfrm flipH="1" flipV="1">
            <a:off x="8218250" y="50180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2" name="Line"/>
          <p:cNvSpPr/>
          <p:nvPr/>
        </p:nvSpPr>
        <p:spPr>
          <a:xfrm flipH="1" flipV="1">
            <a:off x="8600108" y="5018084"/>
            <a:ext cx="3" cy="3092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393" name="Screen Shot 2015-12-28 at 12.37.02 PM.png" descr="Screen Shot 2015-12-28 at 12.37.02 PM.png"/>
          <p:cNvPicPr>
            <a:picLocks noChangeAspect="1"/>
          </p:cNvPicPr>
          <p:nvPr/>
        </p:nvPicPr>
        <p:blipFill>
          <a:blip r:embed="rId33">
            <a:extLst/>
          </a:blip>
          <a:srcRect l="3372" t="0" r="10671" b="0"/>
          <a:stretch>
            <a:fillRect/>
          </a:stretch>
        </p:blipFill>
        <p:spPr>
          <a:xfrm>
            <a:off x="8945145" y="5014790"/>
            <a:ext cx="897352" cy="595744"/>
          </a:xfrm>
          <a:prstGeom prst="rect">
            <a:avLst/>
          </a:prstGeom>
          <a:ln w="6350">
            <a:solidFill>
              <a:srgbClr val="A6AAA9"/>
            </a:solidFill>
            <a:miter lim="400000"/>
          </a:ln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</p:pic>
      <p:sp>
        <p:nvSpPr>
          <p:cNvPr id="394" name="Line"/>
          <p:cNvSpPr/>
          <p:nvPr/>
        </p:nvSpPr>
        <p:spPr>
          <a:xfrm flipH="1" flipV="1">
            <a:off x="7513733" y="5112124"/>
            <a:ext cx="3" cy="63940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95" name="Line"/>
          <p:cNvSpPr/>
          <p:nvPr/>
        </p:nvSpPr>
        <p:spPr>
          <a:xfrm flipV="1">
            <a:off x="10252068" y="5107052"/>
            <a:ext cx="101599" cy="23299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396" name="Screen Shot 2015-12-28 at 12.05.41 PM.png" descr="Screen Shot 2015-12-28 at 12.05.41 PM.png"/>
          <p:cNvPicPr>
            <a:picLocks noChangeAspect="1"/>
          </p:cNvPicPr>
          <p:nvPr/>
        </p:nvPicPr>
        <p:blipFill>
          <a:blip r:embed="rId34">
            <a:extLst/>
          </a:blip>
          <a:srcRect l="51025" t="70604" r="1351" b="27594"/>
          <a:stretch>
            <a:fillRect/>
          </a:stretch>
        </p:blipFill>
        <p:spPr>
          <a:xfrm>
            <a:off x="7043639" y="5937381"/>
            <a:ext cx="3314354" cy="82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Screen Shot 2015-12-28 at 12.05.41 PM.png" descr="Screen Shot 2015-12-28 at 12.05.41 PM.png"/>
          <p:cNvPicPr>
            <a:picLocks noChangeAspect="1"/>
          </p:cNvPicPr>
          <p:nvPr/>
        </p:nvPicPr>
        <p:blipFill>
          <a:blip r:embed="rId34">
            <a:extLst/>
          </a:blip>
          <a:srcRect l="51025" t="77543" r="1351" b="20079"/>
          <a:stretch>
            <a:fillRect/>
          </a:stretch>
        </p:blipFill>
        <p:spPr>
          <a:xfrm>
            <a:off x="7043639" y="6035214"/>
            <a:ext cx="3314354" cy="108471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J"/>
          <p:cNvSpPr/>
          <p:nvPr/>
        </p:nvSpPr>
        <p:spPr>
          <a:xfrm>
            <a:off x="8747586" y="2079912"/>
            <a:ext cx="96752" cy="96752"/>
          </a:xfrm>
          <a:prstGeom prst="roundRect">
            <a:avLst>
              <a:gd name="adj" fmla="val 15000"/>
            </a:avLst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399" name="H"/>
          <p:cNvSpPr/>
          <p:nvPr/>
        </p:nvSpPr>
        <p:spPr>
          <a:xfrm>
            <a:off x="8639512" y="2079912"/>
            <a:ext cx="96752" cy="96752"/>
          </a:xfrm>
          <a:prstGeom prst="roundRect">
            <a:avLst>
              <a:gd name="adj" fmla="val 1500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400" name="T"/>
          <p:cNvSpPr/>
          <p:nvPr/>
        </p:nvSpPr>
        <p:spPr>
          <a:xfrm>
            <a:off x="8530098" y="2079912"/>
            <a:ext cx="96752" cy="96752"/>
          </a:xfrm>
          <a:prstGeom prst="roundRect">
            <a:avLst>
              <a:gd name="adj" fmla="val 15000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80000"/>
              </a:lnSpc>
              <a:spcBef>
                <a:spcPts val="0"/>
              </a:spcBef>
              <a:defRPr b="0" sz="55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401" name="Line"/>
          <p:cNvSpPr/>
          <p:nvPr/>
        </p:nvSpPr>
        <p:spPr>
          <a:xfrm>
            <a:off x="3625949" y="1808460"/>
            <a:ext cx="3895" cy="7125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2" name="Line"/>
          <p:cNvSpPr/>
          <p:nvPr/>
        </p:nvSpPr>
        <p:spPr>
          <a:xfrm flipH="1">
            <a:off x="3919844" y="1807962"/>
            <a:ext cx="288207" cy="7125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3" name="Line"/>
          <p:cNvSpPr/>
          <p:nvPr/>
        </p:nvSpPr>
        <p:spPr>
          <a:xfrm flipH="1">
            <a:off x="4102192" y="1674724"/>
            <a:ext cx="859707" cy="8522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4" name="Line"/>
          <p:cNvSpPr/>
          <p:nvPr/>
        </p:nvSpPr>
        <p:spPr>
          <a:xfrm flipH="1">
            <a:off x="4864441" y="1824030"/>
            <a:ext cx="618407" cy="69986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5" name="Line"/>
          <p:cNvSpPr/>
          <p:nvPr/>
        </p:nvSpPr>
        <p:spPr>
          <a:xfrm flipH="1">
            <a:off x="5247933" y="1824030"/>
            <a:ext cx="770807" cy="6744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6" name="Line"/>
          <p:cNvSpPr/>
          <p:nvPr/>
        </p:nvSpPr>
        <p:spPr>
          <a:xfrm flipH="1">
            <a:off x="6069722" y="1884161"/>
            <a:ext cx="516807" cy="636366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07" name="Line"/>
          <p:cNvSpPr/>
          <p:nvPr/>
        </p:nvSpPr>
        <p:spPr>
          <a:xfrm flipH="1">
            <a:off x="3622748" y="3749027"/>
            <a:ext cx="1021249" cy="36084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408" name="Screen Shot 2016-04-13 at 11.21.12 AM.png" descr="Screen Shot 2016-04-13 at 11.21.12 AM.png"/>
          <p:cNvPicPr>
            <a:picLocks noChangeAspect="1"/>
          </p:cNvPicPr>
          <p:nvPr/>
        </p:nvPicPr>
        <p:blipFill>
          <a:blip r:embed="rId35">
            <a:extLst/>
          </a:blip>
          <a:srcRect l="0" t="13838" r="0" b="0"/>
          <a:stretch>
            <a:fillRect/>
          </a:stretch>
        </p:blipFill>
        <p:spPr>
          <a:xfrm>
            <a:off x="3865131" y="2621731"/>
            <a:ext cx="1027880" cy="158150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Line"/>
          <p:cNvSpPr/>
          <p:nvPr/>
        </p:nvSpPr>
        <p:spPr>
          <a:xfrm flipV="1">
            <a:off x="5156292" y="2576424"/>
            <a:ext cx="1037507" cy="2299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0" name="Line"/>
          <p:cNvSpPr/>
          <p:nvPr/>
        </p:nvSpPr>
        <p:spPr>
          <a:xfrm flipV="1">
            <a:off x="6337392" y="2601824"/>
            <a:ext cx="199307" cy="1537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1" name="Line"/>
          <p:cNvSpPr/>
          <p:nvPr/>
        </p:nvSpPr>
        <p:spPr>
          <a:xfrm flipV="1">
            <a:off x="6832692" y="2627224"/>
            <a:ext cx="34206" cy="1156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2" name="Line"/>
          <p:cNvSpPr/>
          <p:nvPr/>
        </p:nvSpPr>
        <p:spPr>
          <a:xfrm flipV="1">
            <a:off x="3865131" y="2616523"/>
            <a:ext cx="1" cy="148727"/>
          </a:xfrm>
          <a:prstGeom prst="line">
            <a:avLst/>
          </a:prstGeom>
          <a:ln w="19050">
            <a:solidFill>
              <a:schemeClr val="accent6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3" name="Line"/>
          <p:cNvSpPr/>
          <p:nvPr/>
        </p:nvSpPr>
        <p:spPr>
          <a:xfrm flipV="1">
            <a:off x="3874773" y="2621551"/>
            <a:ext cx="1" cy="148726"/>
          </a:xfrm>
          <a:prstGeom prst="line">
            <a:avLst/>
          </a:prstGeom>
          <a:ln w="127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4" name="Line"/>
          <p:cNvSpPr/>
          <p:nvPr/>
        </p:nvSpPr>
        <p:spPr>
          <a:xfrm flipV="1">
            <a:off x="4900228" y="2616523"/>
            <a:ext cx="1" cy="148727"/>
          </a:xfrm>
          <a:prstGeom prst="line">
            <a:avLst/>
          </a:prstGeom>
          <a:ln w="127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5" name="Line"/>
          <p:cNvSpPr/>
          <p:nvPr/>
        </p:nvSpPr>
        <p:spPr>
          <a:xfrm>
            <a:off x="3851964" y="2617851"/>
            <a:ext cx="1078193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6" name="Line"/>
          <p:cNvSpPr/>
          <p:nvPr/>
        </p:nvSpPr>
        <p:spPr>
          <a:xfrm>
            <a:off x="3851964" y="2770251"/>
            <a:ext cx="1078193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7" name="Cursors of shared users"/>
          <p:cNvSpPr txBox="1"/>
          <p:nvPr/>
        </p:nvSpPr>
        <p:spPr>
          <a:xfrm>
            <a:off x="3925940" y="2690646"/>
            <a:ext cx="797090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2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Cursors of shared users</a:t>
            </a:r>
          </a:p>
        </p:txBody>
      </p:sp>
      <p:sp>
        <p:nvSpPr>
          <p:cNvPr id="418" name="Line"/>
          <p:cNvSpPr/>
          <p:nvPr/>
        </p:nvSpPr>
        <p:spPr>
          <a:xfrm rot="10797282">
            <a:off x="3885582" y="2790532"/>
            <a:ext cx="79140" cy="139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9" h="21518" fill="norm" stroke="1" extrusionOk="0">
                <a:moveTo>
                  <a:pt x="0" y="118"/>
                </a:moveTo>
                <a:cubicBezTo>
                  <a:pt x="2799" y="-82"/>
                  <a:pt x="5635" y="-26"/>
                  <a:pt x="8403" y="283"/>
                </a:cubicBezTo>
                <a:cubicBezTo>
                  <a:pt x="11584" y="638"/>
                  <a:pt x="14763" y="1361"/>
                  <a:pt x="16955" y="2758"/>
                </a:cubicBezTo>
                <a:cubicBezTo>
                  <a:pt x="19636" y="4466"/>
                  <a:pt x="20362" y="6813"/>
                  <a:pt x="20789" y="9093"/>
                </a:cubicBezTo>
                <a:cubicBezTo>
                  <a:pt x="21563" y="13222"/>
                  <a:pt x="21600" y="17385"/>
                  <a:pt x="20901" y="21518"/>
                </a:cubicBezTo>
              </a:path>
            </a:pathLst>
          </a:cu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19" name="Line"/>
          <p:cNvSpPr/>
          <p:nvPr/>
        </p:nvSpPr>
        <p:spPr>
          <a:xfrm flipH="1">
            <a:off x="4353276" y="4410083"/>
            <a:ext cx="1164507" cy="40776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0" name="Line"/>
          <p:cNvSpPr/>
          <p:nvPr/>
        </p:nvSpPr>
        <p:spPr>
          <a:xfrm flipH="1">
            <a:off x="4785076" y="4776952"/>
            <a:ext cx="720007" cy="112937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1" name="Line"/>
          <p:cNvSpPr/>
          <p:nvPr/>
        </p:nvSpPr>
        <p:spPr>
          <a:xfrm flipH="1">
            <a:off x="4012126" y="5348190"/>
            <a:ext cx="2333" cy="12175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2" name="Line"/>
          <p:cNvSpPr/>
          <p:nvPr/>
        </p:nvSpPr>
        <p:spPr>
          <a:xfrm flipH="1">
            <a:off x="6804042" y="5348190"/>
            <a:ext cx="2333" cy="121755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3" name="File &gt; New Project"/>
          <p:cNvSpPr txBox="1"/>
          <p:nvPr/>
        </p:nvSpPr>
        <p:spPr>
          <a:xfrm>
            <a:off x="12195801" y="3139051"/>
            <a:ext cx="1109412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/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lvl1pPr>
          </a:lstStyle>
          <a:p>
            <a:pPr>
              <a:defRPr b="0">
                <a:latin typeface="+mj-lt"/>
                <a:ea typeface="+mj-ea"/>
                <a:cs typeface="+mj-cs"/>
                <a:sym typeface="Source Sans Pro Light"/>
              </a:defRPr>
            </a:pPr>
            <a:r>
              <a:rPr b="1">
                <a:latin typeface="+mn-lt"/>
                <a:ea typeface="+mn-ea"/>
                <a:cs typeface="+mn-cs"/>
                <a:sym typeface="Source Sans Pro"/>
              </a:rPr>
              <a:t>File &gt; New Project</a:t>
            </a:r>
          </a:p>
        </p:txBody>
      </p:sp>
      <p:sp>
        <p:nvSpPr>
          <p:cNvPr id="424" name="Line"/>
          <p:cNvSpPr/>
          <p:nvPr/>
        </p:nvSpPr>
        <p:spPr>
          <a:xfrm flipV="1">
            <a:off x="6581871" y="5701800"/>
            <a:ext cx="266084" cy="202060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5" name="Line"/>
          <p:cNvSpPr/>
          <p:nvPr/>
        </p:nvSpPr>
        <p:spPr>
          <a:xfrm>
            <a:off x="4268386" y="5789559"/>
            <a:ext cx="796900" cy="16891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426" name="Press  to see command history"/>
          <p:cNvSpPr txBox="1"/>
          <p:nvPr/>
        </p:nvSpPr>
        <p:spPr>
          <a:xfrm>
            <a:off x="5047196" y="6132061"/>
            <a:ext cx="1042867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1">
                    <a:hueOff val="-206347"/>
                    <a:satOff val="69104"/>
                    <a:lumOff val="-8949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Press </a:t>
            </a:r>
            <a:r>
              <a:rPr>
                <a:latin typeface="FontAwesome"/>
                <a:ea typeface="FontAwesome"/>
                <a:cs typeface="FontAwesome"/>
                <a:sym typeface="FontAwesome"/>
              </a:rPr>
              <a:t></a:t>
            </a:r>
            <a:r>
              <a:rPr sz="1100">
                <a:latin typeface="FontAwesome"/>
                <a:ea typeface="FontAwesome"/>
                <a:cs typeface="FontAwesome"/>
                <a:sym typeface="FontAwesome"/>
              </a:rPr>
              <a:t> </a:t>
            </a:r>
            <a:r>
              <a:t>to see command history</a:t>
            </a:r>
          </a:p>
        </p:txBody>
      </p:sp>
      <p:sp>
        <p:nvSpPr>
          <p:cNvPr id="427" name="Multiple cursors/column selection with Alt + mouse drag."/>
          <p:cNvSpPr txBox="1"/>
          <p:nvPr/>
        </p:nvSpPr>
        <p:spPr>
          <a:xfrm>
            <a:off x="4622911" y="3075191"/>
            <a:ext cx="1885000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Multiple cursors/column selection with </a:t>
            </a:r>
            <a:r>
              <a:rPr b="1">
                <a:latin typeface="+mn-lt"/>
                <a:ea typeface="+mn-ea"/>
                <a:cs typeface="+mn-cs"/>
                <a:sym typeface="Source Sans Pro"/>
              </a:rPr>
              <a:t>Alt + mouse drag</a:t>
            </a:r>
            <a:r>
              <a:t>.</a:t>
            </a:r>
          </a:p>
        </p:txBody>
      </p:sp>
      <p:sp>
        <p:nvSpPr>
          <p:cNvPr id="428" name="Line"/>
          <p:cNvSpPr/>
          <p:nvPr/>
        </p:nvSpPr>
        <p:spPr>
          <a:xfrm flipH="1">
            <a:off x="4067248" y="3228327"/>
            <a:ext cx="589449" cy="43349"/>
          </a:xfrm>
          <a:prstGeom prst="line">
            <a:avLst/>
          </a:prstGeom>
          <a:ln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429" name="Screen Shot 2015-12-31 at 12.47.17 PM.png" descr="Screen Shot 2015-12-31 at 12.47.17 PM.png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3544035" y="6178278"/>
            <a:ext cx="151594" cy="129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0" name="Screen Shot 2015-12-31 at 12.47.17 PM.png" descr="Screen Shot 2015-12-31 at 12.47.17 PM.png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3544035" y="6368778"/>
            <a:ext cx="151594" cy="1291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1" name="Screen Shot 2015-12-31 at 12.45.58 PM.png" descr="Screen Shot 2015-12-31 at 12.45.58 PM.png"/>
          <p:cNvPicPr>
            <a:picLocks noChangeAspect="1"/>
          </p:cNvPicPr>
          <p:nvPr/>
        </p:nvPicPr>
        <p:blipFill>
          <a:blip r:embed="rId37">
            <a:extLst/>
          </a:blip>
          <a:srcRect l="0" t="0" r="0" b="0"/>
          <a:stretch>
            <a:fillRect/>
          </a:stretch>
        </p:blipFill>
        <p:spPr>
          <a:xfrm>
            <a:off x="3650163" y="6059825"/>
            <a:ext cx="1089471" cy="416842"/>
          </a:xfrm>
          <a:prstGeom prst="rect">
            <a:avLst/>
          </a:prstGeom>
          <a:ln w="6350">
            <a:solidFill>
              <a:srgbClr val="A6AAA9"/>
            </a:solidFill>
            <a:miter lim="400000"/>
          </a:ln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</p:pic>
      <p:pic>
        <p:nvPicPr>
          <p:cNvPr id="432" name="Screen Shot 2015-12-31 at 12.45.58 PM.png" descr="Screen Shot 2015-12-31 at 12.45.58 PM.png"/>
          <p:cNvPicPr>
            <a:picLocks noChangeAspect="1"/>
          </p:cNvPicPr>
          <p:nvPr/>
        </p:nvPicPr>
        <p:blipFill>
          <a:blip r:embed="rId37">
            <a:extLst/>
          </a:blip>
          <a:srcRect l="580" t="26518" r="9489" b="51264"/>
          <a:stretch>
            <a:fillRect/>
          </a:stretch>
        </p:blipFill>
        <p:spPr>
          <a:xfrm>
            <a:off x="3655831" y="6269409"/>
            <a:ext cx="979760" cy="9261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Screen Shot 2016-04-13 at 11.17.37 AM.png" descr="Screen Shot 2016-04-13 at 11.17.37 AM.png"/>
          <p:cNvPicPr>
            <a:picLocks noChangeAspect="1"/>
          </p:cNvPicPr>
          <p:nvPr/>
        </p:nvPicPr>
        <p:blipFill>
          <a:blip r:embed="rId38">
            <a:extLst/>
          </a:blip>
          <a:srcRect l="0" t="2776" r="0" b="0"/>
          <a:stretch>
            <a:fillRect/>
          </a:stretch>
        </p:blipFill>
        <p:spPr>
          <a:xfrm>
            <a:off x="7044383" y="5913223"/>
            <a:ext cx="3247621" cy="258440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Documents and Apps"/>
          <p:cNvSpPr txBox="1"/>
          <p:nvPr/>
        </p:nvSpPr>
        <p:spPr>
          <a:xfrm>
            <a:off x="306210" y="1092199"/>
            <a:ext cx="284956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Documents and Apps</a:t>
            </a:r>
          </a:p>
        </p:txBody>
      </p:sp>
      <p:sp>
        <p:nvSpPr>
          <p:cNvPr id="435" name="Line"/>
          <p:cNvSpPr/>
          <p:nvPr/>
        </p:nvSpPr>
        <p:spPr>
          <a:xfrm>
            <a:off x="7239000" y="1102908"/>
            <a:ext cx="3149600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36" name="R Support"/>
          <p:cNvSpPr txBox="1"/>
          <p:nvPr/>
        </p:nvSpPr>
        <p:spPr>
          <a:xfrm>
            <a:off x="7242165" y="1092199"/>
            <a:ext cx="13665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 Support</a:t>
            </a:r>
          </a:p>
        </p:txBody>
      </p:sp>
      <p:sp>
        <p:nvSpPr>
          <p:cNvPr id="437" name="PROJECT SYSTEM"/>
          <p:cNvSpPr txBox="1"/>
          <p:nvPr/>
        </p:nvSpPr>
        <p:spPr>
          <a:xfrm>
            <a:off x="12137990" y="2973275"/>
            <a:ext cx="120670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PROJECT SYSTEM</a:t>
            </a:r>
          </a:p>
        </p:txBody>
      </p:sp>
      <p:sp>
        <p:nvSpPr>
          <p:cNvPr id="438" name="Line"/>
          <p:cNvSpPr/>
          <p:nvPr/>
        </p:nvSpPr>
        <p:spPr>
          <a:xfrm>
            <a:off x="325742" y="6629400"/>
            <a:ext cx="6494159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39" name="Debug Mode"/>
          <p:cNvSpPr txBox="1"/>
          <p:nvPr/>
        </p:nvSpPr>
        <p:spPr>
          <a:xfrm>
            <a:off x="312721" y="6616699"/>
            <a:ext cx="16992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Debug Mode</a:t>
            </a:r>
          </a:p>
        </p:txBody>
      </p:sp>
      <p:sp>
        <p:nvSpPr>
          <p:cNvPr id="440" name="Line"/>
          <p:cNvSpPr/>
          <p:nvPr/>
        </p:nvSpPr>
        <p:spPr>
          <a:xfrm>
            <a:off x="6985000" y="6624736"/>
            <a:ext cx="3403600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41" name="Version Control with Git or SVN"/>
          <p:cNvSpPr txBox="1"/>
          <p:nvPr/>
        </p:nvSpPr>
        <p:spPr>
          <a:xfrm>
            <a:off x="6988165" y="6614028"/>
            <a:ext cx="30912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Version Control </a:t>
            </a:r>
            <a:r>
              <a:rPr sz="1200"/>
              <a:t>with Git or SVN</a:t>
            </a:r>
          </a:p>
        </p:txBody>
      </p:sp>
      <p:sp>
        <p:nvSpPr>
          <p:cNvPr id="442" name="Line"/>
          <p:cNvSpPr/>
          <p:nvPr/>
        </p:nvSpPr>
        <p:spPr>
          <a:xfrm>
            <a:off x="6987865" y="8511457"/>
            <a:ext cx="340360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443" name="Package Writing"/>
          <p:cNvSpPr txBox="1"/>
          <p:nvPr/>
        </p:nvSpPr>
        <p:spPr>
          <a:xfrm>
            <a:off x="6991031" y="8500749"/>
            <a:ext cx="21564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Package Writing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5" name="Table"/>
          <p:cNvGraphicFramePr/>
          <p:nvPr/>
        </p:nvGraphicFramePr>
        <p:xfrm>
          <a:off x="384876" y="5551591"/>
          <a:ext cx="4399943" cy="438146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497388"/>
                <a:gridCol w="1454970"/>
                <a:gridCol w="1447582"/>
              </a:tblGrid>
              <a:tr h="182561">
                <a:tc>
                  <a:txBody>
                    <a:bodyPr/>
                    <a:lstStyle/>
                    <a:p>
                      <a:pPr lvl="1" indent="0" algn="l">
                        <a:spcBef>
                          <a:spcPts val="200"/>
                        </a:spcBef>
                        <a:def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defRPr>
                      </a:pPr>
                      <a:r>
                        <a:t>3 NAVIGATE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 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Goto File/Function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Fold Selected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Alt+L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Unfold Selected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Shift+Alt+L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Cmd+Shift+Option+L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Fold All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Alt+O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Unfold All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Shift+Alt+O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Cmd+Shift+Option+O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Go to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Shift+Alt+G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Cmd+Shift+Option+G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Jump to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Shift+Alt+J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Cmd+Shift+Option+J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Switch to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Ctrl+Shift+.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Previous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Next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First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Last 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Navigate back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Cmd+F9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Navigate forward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Jump to Brace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within Braces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Ctrl+Shift+Alt+E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Ctrl+Shift+Option+E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Use Selection for Find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Ctrl+F3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Find in Files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Find Next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Win: F3, Linux: Ctrl+G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Find Previous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W: Shift+F3, L: Ctrl+Shift+G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Jump to Word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 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  <a:r>
                        <a:t>/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Option+ 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  <a:r>
                        <a:t>/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Jump to Start/End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2561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Toggle Outline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6" name="Table"/>
          <p:cNvGraphicFramePr/>
          <p:nvPr/>
        </p:nvGraphicFramePr>
        <p:xfrm>
          <a:off x="9334395" y="683981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156486"/>
                <a:gridCol w="1059774"/>
                <a:gridCol w="1087784"/>
              </a:tblGrid>
              <a:tr h="191346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8 DOCUMENTS AND APPS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Preview HTML </a:t>
                      </a:r>
                      <a:r>
                        <a:rPr sz="1000"/>
                        <a:t>(Markdown, etc.)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defRPr>
                      </a:pPr>
                      <a:r>
                        <a:t>Knit Document </a:t>
                      </a:r>
                      <a:r>
                        <a:rPr sz="1000"/>
                        <a:t>(knitr)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Compile Notebook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Compile PDF </a:t>
                      </a:r>
                      <a:r>
                        <a:rPr sz="1000"/>
                        <a:t>(TeX and Sweave)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Insert chunk </a:t>
                      </a:r>
                      <a:r>
                        <a:rPr sz="1000"/>
                        <a:t>(Sweave and Knitr)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Insert code section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Re-run previous region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current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Run from start to current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Ctrl+Alt+B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Cmd+Option+B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Run the current code section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Ctrl+Alt+T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Cmd+Option+T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previous Sweave/Rmd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the current chunk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1346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the next chunk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Sync Editor &amp; PDF Preview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Cmd+F8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7" name="Table"/>
          <p:cNvGraphicFramePr/>
          <p:nvPr/>
        </p:nvGraphicFramePr>
        <p:xfrm>
          <a:off x="9323656" y="5353101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52872"/>
                <a:gridCol w="1103002"/>
                <a:gridCol w="950763"/>
              </a:tblGrid>
              <a:tr h="1905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7 MAKE PACKAGES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Build and Reload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Load All (devtools)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Test Package (Desktop)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Test Package (Web)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Ctrl+Alt+F7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Cmd+Opt+F7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Check Package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Document Package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8" name="Table"/>
          <p:cNvGraphicFramePr/>
          <p:nvPr/>
        </p:nvGraphicFramePr>
        <p:xfrm>
          <a:off x="9328994" y="4075318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46375"/>
                <a:gridCol w="1066611"/>
                <a:gridCol w="1073500"/>
              </a:tblGrid>
              <a:tr h="18415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6 VERSION CONTROL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diff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Ctrl+Option+D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Commit changes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Ctrl+Option+M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Scroll diff view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Stage/Unstage (Git)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Spacebar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Spacebar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Stage/Unstage and move to next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49" name="Table"/>
          <p:cNvGraphicFramePr/>
          <p:nvPr/>
        </p:nvGraphicFramePr>
        <p:xfrm>
          <a:off x="9330006" y="2596919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245206"/>
                <a:gridCol w="1092083"/>
                <a:gridCol w="1047173"/>
              </a:tblGrid>
              <a:tr h="1905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5 DEBUG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Toggle Breakpoint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Execute Next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Step Into 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Shift+F4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Shift+F4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Finish Function/Loop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Shift+F6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Shift+F6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Continue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Shift+F5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Shift+F5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Stop Debugging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Shift+F8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0" name="Table"/>
          <p:cNvGraphicFramePr/>
          <p:nvPr/>
        </p:nvGraphicFramePr>
        <p:xfrm>
          <a:off x="376387" y="239758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56979"/>
                <a:gridCol w="1133683"/>
                <a:gridCol w="1226256"/>
              </a:tblGrid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2 RUN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Search command history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Navigate command history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cursor to start of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Home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cursor to end of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 </a:t>
                      </a:r>
                      <a:r>
                        <a:rPr sz="110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Change working directory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Ctrl+Shift+H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Ctrl+Shift+H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Interrupt current command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Clear console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Quit Session (desktop only)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Ctrl+Q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Cmd+Q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Restart R Session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Cmd+Shift+F10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Run current line/selection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current (retain cursor)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Alt+Enter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Option+Enter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from current to 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Run the current function definition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Source a file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Cmd+Option+G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Source the current file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Source with echo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Cmd+Shift+Enter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1" name="Table"/>
          <p:cNvGraphicFramePr/>
          <p:nvPr/>
        </p:nvGraphicFramePr>
        <p:xfrm>
          <a:off x="381462" y="350148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48761"/>
                <a:gridCol w="1141902"/>
                <a:gridCol w="1168400"/>
              </a:tblGrid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1 LAYOUT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focus to Source Editor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focus to Console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focus to Help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Ctrl+3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Ctrl+3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History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Ctrl+4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Ctrl+4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Files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Ctrl+5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Ctrl+5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Plots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Ctrl+6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Ctrl+6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Packages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Ctrl+7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Ctrl+7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Environment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Ctrl+8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Git/SVN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Ctrl+9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Build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Ctrl+0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45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45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455" name="RStudio® is a trademark of RStudio, Inc.  •  CC BY SA  RStudio •  info@rstudio.com  •  844-448-1212 • rstudio.com •  Learn more at www.rstudio.com  •  RStudio IDE  0.1.0  •  Updated: 2017-09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5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6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/>
              <a:t>www.rstudio.com</a:t>
            </a:r>
            <a:r>
              <a:t>  •  RStudio IDE  0.1.0  •  Updated: 2017-09</a:t>
            </a:r>
          </a:p>
        </p:txBody>
      </p:sp>
      <p:graphicFrame>
        <p:nvGraphicFramePr>
          <p:cNvPr id="456" name="Table"/>
          <p:cNvGraphicFramePr/>
          <p:nvPr/>
        </p:nvGraphicFramePr>
        <p:xfrm>
          <a:off x="9337325" y="9712445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48761"/>
                <a:gridCol w="1003211"/>
                <a:gridCol w="1143000"/>
              </a:tblGrid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Previous plot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Cmd+Option+F11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Next plot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Cmd+Option+F12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7" name="Table"/>
          <p:cNvGraphicFramePr/>
          <p:nvPr/>
        </p:nvGraphicFramePr>
        <p:xfrm>
          <a:off x="9342706" y="10082565"/>
          <a:ext cx="5729884" cy="61391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048761"/>
                <a:gridCol w="1141902"/>
                <a:gridCol w="1111929"/>
              </a:tblGrid>
              <a:tr h="19050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Show Keyboard Shortcuts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Alt+Shift+K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Option+Shift+K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8" name="RSP extends the  the open source server with a commercial license, support, and more:"/>
          <p:cNvSpPr txBox="1"/>
          <p:nvPr/>
        </p:nvSpPr>
        <p:spPr>
          <a:xfrm>
            <a:off x="9324635" y="472616"/>
            <a:ext cx="29858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lvl1pPr>
          </a:lstStyle>
          <a:p>
            <a:pPr/>
            <a:r>
              <a:t>RSP extends the  the open source server with a commercial license, support, and more:</a:t>
            </a:r>
          </a:p>
        </p:txBody>
      </p:sp>
      <p:sp>
        <p:nvSpPr>
          <p:cNvPr id="459" name="open and run multiple R sessions at once…"/>
          <p:cNvSpPr txBox="1"/>
          <p:nvPr/>
        </p:nvSpPr>
        <p:spPr>
          <a:xfrm>
            <a:off x="9326478" y="860360"/>
            <a:ext cx="4416921" cy="1277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open and run multiple R sessions at once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tune your resources to improve performance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edit the same project at the same time as others</a:t>
            </a:r>
            <a:endParaRPr b="1">
              <a:latin typeface="+mn-lt"/>
              <a:ea typeface="+mn-ea"/>
              <a:cs typeface="+mn-cs"/>
              <a:sym typeface="Source Sans Pro"/>
            </a:endParaRP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see what you and others are doing on your server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switch easily from one version of R to a different version</a:t>
            </a:r>
          </a:p>
          <a:p>
            <a:pPr marL="101600" indent="-1016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SzPct val="124000"/>
              <a:buChar char="•"/>
              <a:defRPr b="0" spc="-11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integrate with your authentication, authorization, and audit practices</a:t>
            </a:r>
          </a:p>
        </p:txBody>
      </p:sp>
      <p:sp>
        <p:nvSpPr>
          <p:cNvPr id="460" name="Download a free 45 day evaluation at…"/>
          <p:cNvSpPr txBox="1"/>
          <p:nvPr/>
        </p:nvSpPr>
        <p:spPr>
          <a:xfrm>
            <a:off x="9324635" y="2083479"/>
            <a:ext cx="4194974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15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Download a free 45 day evaluation at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50">
                <a:solidFill>
                  <a:srgbClr val="000000"/>
                </a:solidFill>
              </a:defRPr>
            </a:pPr>
            <a:r>
              <a:rPr u="sng">
                <a:hlinkClick r:id="rId7" invalidUrl="" action="" tgtFrame="" tooltip="" history="1" highlightClick="0" endSnd="0"/>
              </a:rPr>
              <a:t>www.rstudio.com/products/rstudio-server-pro/</a:t>
            </a:r>
          </a:p>
        </p:txBody>
      </p:sp>
      <p:sp>
        <p:nvSpPr>
          <p:cNvPr id="461" name="WHY RSTUDIO SERVER PRO?"/>
          <p:cNvSpPr txBox="1"/>
          <p:nvPr/>
        </p:nvSpPr>
        <p:spPr>
          <a:xfrm>
            <a:off x="9345084" y="288988"/>
            <a:ext cx="192252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WHY RSTUDIO SERVER PRO?</a:t>
            </a:r>
          </a:p>
        </p:txBody>
      </p:sp>
      <p:graphicFrame>
        <p:nvGraphicFramePr>
          <p:cNvPr id="462" name="Table"/>
          <p:cNvGraphicFramePr/>
          <p:nvPr/>
        </p:nvGraphicFramePr>
        <p:xfrm>
          <a:off x="4925809" y="322850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607392"/>
                <a:gridCol w="1360486"/>
                <a:gridCol w="1356992"/>
              </a:tblGrid>
              <a:tr h="177800"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b="1" sz="120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4 WRITE CODE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Windows /Linux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1150">
                          <a:solidFill>
                            <a:schemeClr val="accent1">
                              <a:satOff val="22051"/>
                              <a:lumOff val="15940"/>
                            </a:schemeClr>
                          </a:solidFill>
                          <a:sym typeface="Source Sans Pro"/>
                        </a:rPr>
                        <a:t>Mac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Attempt completion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Tab or Ctrl+Space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Tab or Cmd+Space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Navigate candidates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Accept candidate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Enter, Tab, or 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Enter, Tab, or 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Dismiss candidates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Esc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Undo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Ctrl+Z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Cmd+Z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Redo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Ctrl+Shift+Z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Cmd+Shift+Z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Cut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Copy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Paste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Ctrl+V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Cmd+V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All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Delete Line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Shift+[Arrow]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Shift+[Arrow]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Word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Ctrl+Shift+ 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  <a:r>
                        <a:t>/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Option+Shift+ 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  <a:r>
                        <a:t>/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to Line Start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Alt+Shift+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to Line 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Alt+Shift+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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Page 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Shift+PageUp/Down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Shift+PageUp/Down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to Start/End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Shift+Alt+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Cmd+Shift+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Delete Word Left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Ctrl+Backspace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Ctrl+Opt+Backspace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Delete Word Right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Option+Delete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Delete to Line End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Delete to Line Start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Option+Backspace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Indent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Tab (at start of line)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Tab (at start of line)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Outdent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Shift+Tab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Yank line up to cursor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Ctrl+U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Ctrl+U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Yank line after cursor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Ctrl+K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Insert yanked text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Ctrl+Y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Insert &lt;-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Alt+-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Option+-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Insert %&gt;%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Cmd+Shift+M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help for 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F1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source code 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F2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New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>
                        <a:defRPr sz="10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 sz="1150"/>
                        <a:t>New document</a:t>
                      </a:r>
                      <a:r>
                        <a:t> (Chrome)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0" indent="-114300" algn="l">
                        <a:lnSpc>
                          <a:spcPct val="80000"/>
                        </a:lnSpc>
                        <a:spcBef>
                          <a:spcPts val="3000"/>
                        </a:spcBef>
                      </a:pPr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Ctrl+Alt+Shift+N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Cmd+Shift+Opt+N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Open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Save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Close document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>
                        <a:defRPr sz="100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rPr sz="1150"/>
                        <a:t>Close document</a:t>
                      </a:r>
                      <a:r>
                        <a:t> (Chrome)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Close all documents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Extract function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Cmd+Option+X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Extract variable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Ctrl+Alt+V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Cmd+Option+V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Reindent lines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Cmd+I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(Un)Comment lines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Ctrl+Shift+C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Cmd+Shift+C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Reflow Comment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Ctrl+Shift+/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Cmd+Shift+/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Reformat Selection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Cmd+Shift+A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Select within braces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Show Diagnostics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Ctrl+Shift+Alt+P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Cmd+Shift+Opt+P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Transpose Letters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 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Ctrl+T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Lines 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Alt+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Option+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Copy Lines Up/Down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Shift+Alt+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50">
                          <a:latin typeface="+mj-lt"/>
                          <a:ea typeface="+mj-ea"/>
                          <a:cs typeface="+mj-cs"/>
                          <a:sym typeface="Source Sans Pro Light"/>
                        </a:defRPr>
                      </a:pPr>
                      <a:r>
                        <a:t>Cmd+Option+</a:t>
                      </a:r>
                      <a:r>
                        <a:rPr>
                          <a:latin typeface="FontAwesome"/>
                          <a:ea typeface="FontAwesome"/>
                          <a:cs typeface="FontAwesome"/>
                          <a:sym typeface="FontAwesome"/>
                        </a:rPr>
                        <a:t>/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Add New Cursor Above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Ctrl+Option+Up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Add New Cursor Below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Ctrl+Option+Down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Active Cursor 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Ctrl+Alt+Shift+Up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Ctrl+Option+Shift+Up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Move Active Cursor 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Ctrl+Alt+Shift+Down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Ctrl+Opt+Shift+Down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Find and Replace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Cmd+F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Use Selection for Find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Ctrl+F3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Cmd+E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Replace and Find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Ctrl+Shift+J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150">
                          <a:latin typeface="+mj-lt"/>
                          <a:ea typeface="+mj-ea"/>
                          <a:cs typeface="+mj-cs"/>
                          <a:sym typeface="Source Sans Pro Light"/>
                        </a:rPr>
                        <a:t>Cmd+Shift+J</a:t>
                      </a:r>
                    </a:p>
                  </a:txBody>
                  <a:tcPr marL="0" marR="0" marT="0" marB="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63" name="RStudio-Ball.png" descr="RStudio-Ball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295841" y="306966"/>
            <a:ext cx="1384301" cy="138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