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hyperlink" Target="http://lubridate.tidyverse.org/" TargetMode="External"/><Relationship Id="rId8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hyperlink" Target="http://lubridate.tidyverse.org/" TargetMode="External"/><Relationship Id="rId8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hyperlink" Target="http://lubridate.tidyverse.org/" TargetMode="External"/><Relationship Id="rId8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hyperlink" Target="http://lubridate.tidyverse.org/" TargetMode="External"/><Relationship Id="rId8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hyperlink" Target="http://lubridate.tidyverse.org/" TargetMode="External"/><Relationship Id="rId8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"/>
          <p:cNvGrpSpPr/>
          <p:nvPr/>
        </p:nvGrpSpPr>
        <p:grpSpPr>
          <a:xfrm>
            <a:off x="5122833" y="7095220"/>
            <a:ext cx="1383743" cy="540139"/>
            <a:chOff x="0" y="0"/>
            <a:chExt cx="1383741" cy="540138"/>
          </a:xfrm>
        </p:grpSpPr>
        <p:sp>
          <p:nvSpPr>
            <p:cNvPr id="128" name="Rectangle"/>
            <p:cNvSpPr/>
            <p:nvPr/>
          </p:nvSpPr>
          <p:spPr>
            <a:xfrm>
              <a:off x="2330" y="221117"/>
              <a:ext cx="225614" cy="40655"/>
            </a:xfrm>
            <a:prstGeom prst="rect">
              <a:avLst/>
            </a:prstGeom>
            <a:solidFill>
              <a:schemeClr val="accent4">
                <a:satOff val="12017"/>
                <a:lumOff val="1814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93" name="Group"/>
            <p:cNvGrpSpPr/>
            <p:nvPr/>
          </p:nvGrpSpPr>
          <p:grpSpPr>
            <a:xfrm>
              <a:off x="0" y="75620"/>
              <a:ext cx="1383742" cy="464519"/>
              <a:chOff x="0" y="0"/>
              <a:chExt cx="1383741" cy="464517"/>
            </a:xfrm>
          </p:grpSpPr>
          <p:sp>
            <p:nvSpPr>
              <p:cNvPr id="129" name="J"/>
              <p:cNvSpPr txBox="1"/>
              <p:nvPr/>
            </p:nvSpPr>
            <p:spPr>
              <a:xfrm>
                <a:off x="17401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30" name="F"/>
              <p:cNvSpPr txBox="1"/>
              <p:nvPr/>
            </p:nvSpPr>
            <p:spPr>
              <a:xfrm>
                <a:off x="246016" y="-1"/>
                <a:ext cx="196721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sp>
            <p:nvSpPr>
              <p:cNvPr id="131" name="M"/>
              <p:cNvSpPr txBox="1"/>
              <p:nvPr/>
            </p:nvSpPr>
            <p:spPr>
              <a:xfrm>
                <a:off x="459084" y="-1"/>
                <a:ext cx="23024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132" name="A"/>
              <p:cNvSpPr txBox="1"/>
              <p:nvPr/>
            </p:nvSpPr>
            <p:spPr>
              <a:xfrm>
                <a:off x="702129" y="-1"/>
                <a:ext cx="203427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33" name="M"/>
              <p:cNvSpPr txBox="1"/>
              <p:nvPr/>
            </p:nvSpPr>
            <p:spPr>
              <a:xfrm>
                <a:off x="918451" y="-1"/>
                <a:ext cx="23024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134" name="J"/>
              <p:cNvSpPr txBox="1"/>
              <p:nvPr/>
            </p:nvSpPr>
            <p:spPr>
              <a:xfrm>
                <a:off x="18425" y="177576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35" name="A"/>
              <p:cNvSpPr txBox="1"/>
              <p:nvPr/>
            </p:nvSpPr>
            <p:spPr>
              <a:xfrm>
                <a:off x="247040" y="177576"/>
                <a:ext cx="20342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36" name="S"/>
              <p:cNvSpPr txBox="1"/>
              <p:nvPr/>
            </p:nvSpPr>
            <p:spPr>
              <a:xfrm>
                <a:off x="460107" y="177576"/>
                <a:ext cx="200633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  <p:sp>
            <p:nvSpPr>
              <p:cNvPr id="137" name="O"/>
              <p:cNvSpPr txBox="1"/>
              <p:nvPr/>
            </p:nvSpPr>
            <p:spPr>
              <a:xfrm>
                <a:off x="703153" y="177576"/>
                <a:ext cx="218514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O</a:t>
                </a:r>
              </a:p>
            </p:txBody>
          </p:sp>
          <p:sp>
            <p:nvSpPr>
              <p:cNvPr id="138" name="N"/>
              <p:cNvSpPr txBox="1"/>
              <p:nvPr/>
            </p:nvSpPr>
            <p:spPr>
              <a:xfrm>
                <a:off x="919475" y="177576"/>
                <a:ext cx="215720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139" name="J"/>
              <p:cNvSpPr txBox="1"/>
              <p:nvPr/>
            </p:nvSpPr>
            <p:spPr>
              <a:xfrm>
                <a:off x="1166065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40" name="D"/>
              <p:cNvSpPr txBox="1"/>
              <p:nvPr/>
            </p:nvSpPr>
            <p:spPr>
              <a:xfrm>
                <a:off x="1167089" y="177576"/>
                <a:ext cx="21152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141" name="Line"/>
              <p:cNvSpPr/>
              <p:nvPr/>
            </p:nvSpPr>
            <p:spPr>
              <a:xfrm flipV="1">
                <a:off x="3275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" name="Line"/>
              <p:cNvSpPr/>
              <p:nvPr/>
            </p:nvSpPr>
            <p:spPr>
              <a:xfrm flipV="1">
                <a:off x="6551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" name="Line"/>
              <p:cNvSpPr/>
              <p:nvPr/>
            </p:nvSpPr>
            <p:spPr>
              <a:xfrm flipV="1">
                <a:off x="9826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4" name="Line"/>
              <p:cNvSpPr/>
              <p:nvPr/>
            </p:nvSpPr>
            <p:spPr>
              <a:xfrm flipV="1">
                <a:off x="13102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5" name="Line"/>
              <p:cNvSpPr/>
              <p:nvPr/>
            </p:nvSpPr>
            <p:spPr>
              <a:xfrm flipV="1">
                <a:off x="19653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" name="Line"/>
              <p:cNvSpPr/>
              <p:nvPr/>
            </p:nvSpPr>
            <p:spPr>
              <a:xfrm flipV="1">
                <a:off x="26204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7" name="Line"/>
              <p:cNvSpPr/>
              <p:nvPr/>
            </p:nvSpPr>
            <p:spPr>
              <a:xfrm flipV="1">
                <a:off x="32755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8" name="Line"/>
              <p:cNvSpPr/>
              <p:nvPr/>
            </p:nvSpPr>
            <p:spPr>
              <a:xfrm flipV="1">
                <a:off x="16377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9" name="Line"/>
              <p:cNvSpPr/>
              <p:nvPr/>
            </p:nvSpPr>
            <p:spPr>
              <a:xfrm flipV="1">
                <a:off x="29479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0" name="Line"/>
              <p:cNvSpPr/>
              <p:nvPr/>
            </p:nvSpPr>
            <p:spPr>
              <a:xfrm flipV="1">
                <a:off x="36030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1" name="Line"/>
              <p:cNvSpPr/>
              <p:nvPr/>
            </p:nvSpPr>
            <p:spPr>
              <a:xfrm flipV="1">
                <a:off x="42582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2" name="Line"/>
              <p:cNvSpPr/>
              <p:nvPr/>
            </p:nvSpPr>
            <p:spPr>
              <a:xfrm flipV="1">
                <a:off x="49133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3" name="Line"/>
              <p:cNvSpPr/>
              <p:nvPr/>
            </p:nvSpPr>
            <p:spPr>
              <a:xfrm flipV="1">
                <a:off x="55684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4" name="Line"/>
              <p:cNvSpPr/>
              <p:nvPr/>
            </p:nvSpPr>
            <p:spPr>
              <a:xfrm flipV="1">
                <a:off x="39306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5" name="Line"/>
              <p:cNvSpPr/>
              <p:nvPr/>
            </p:nvSpPr>
            <p:spPr>
              <a:xfrm flipV="1">
                <a:off x="52408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" name="Line"/>
              <p:cNvSpPr/>
              <p:nvPr/>
            </p:nvSpPr>
            <p:spPr>
              <a:xfrm flipV="1">
                <a:off x="58959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7" name="Line"/>
              <p:cNvSpPr/>
              <p:nvPr/>
            </p:nvSpPr>
            <p:spPr>
              <a:xfrm flipV="1">
                <a:off x="62235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8" name="Line"/>
              <p:cNvSpPr/>
              <p:nvPr/>
            </p:nvSpPr>
            <p:spPr>
              <a:xfrm flipV="1">
                <a:off x="65510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9" name="Line"/>
              <p:cNvSpPr/>
              <p:nvPr/>
            </p:nvSpPr>
            <p:spPr>
              <a:xfrm flipV="1">
                <a:off x="72061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0" name="Line"/>
              <p:cNvSpPr/>
              <p:nvPr/>
            </p:nvSpPr>
            <p:spPr>
              <a:xfrm flipV="1">
                <a:off x="75337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" name="Line"/>
              <p:cNvSpPr/>
              <p:nvPr/>
            </p:nvSpPr>
            <p:spPr>
              <a:xfrm flipV="1">
                <a:off x="78613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2" name="Line"/>
              <p:cNvSpPr/>
              <p:nvPr/>
            </p:nvSpPr>
            <p:spPr>
              <a:xfrm flipV="1">
                <a:off x="81888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3" name="Line"/>
              <p:cNvSpPr/>
              <p:nvPr/>
            </p:nvSpPr>
            <p:spPr>
              <a:xfrm flipV="1">
                <a:off x="88439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4" name="Line"/>
              <p:cNvSpPr/>
              <p:nvPr/>
            </p:nvSpPr>
            <p:spPr>
              <a:xfrm flipV="1">
                <a:off x="94990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5" name="Line"/>
              <p:cNvSpPr/>
              <p:nvPr/>
            </p:nvSpPr>
            <p:spPr>
              <a:xfrm flipV="1">
                <a:off x="101541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6" name="Line"/>
              <p:cNvSpPr/>
              <p:nvPr/>
            </p:nvSpPr>
            <p:spPr>
              <a:xfrm flipV="1">
                <a:off x="85164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7" name="Line"/>
              <p:cNvSpPr/>
              <p:nvPr/>
            </p:nvSpPr>
            <p:spPr>
              <a:xfrm flipV="1">
                <a:off x="98266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8" name="Line"/>
              <p:cNvSpPr/>
              <p:nvPr/>
            </p:nvSpPr>
            <p:spPr>
              <a:xfrm flipV="1">
                <a:off x="104817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9" name="Line"/>
              <p:cNvSpPr/>
              <p:nvPr/>
            </p:nvSpPr>
            <p:spPr>
              <a:xfrm flipV="1">
                <a:off x="111368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0" name="Line"/>
              <p:cNvSpPr/>
              <p:nvPr/>
            </p:nvSpPr>
            <p:spPr>
              <a:xfrm flipV="1">
                <a:off x="117919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1" name="Line"/>
              <p:cNvSpPr/>
              <p:nvPr/>
            </p:nvSpPr>
            <p:spPr>
              <a:xfrm flipV="1">
                <a:off x="124470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2" name="Line"/>
              <p:cNvSpPr/>
              <p:nvPr/>
            </p:nvSpPr>
            <p:spPr>
              <a:xfrm flipV="1">
                <a:off x="108092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3" name="Line"/>
              <p:cNvSpPr/>
              <p:nvPr/>
            </p:nvSpPr>
            <p:spPr>
              <a:xfrm flipV="1">
                <a:off x="121195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4" name="Line"/>
              <p:cNvSpPr/>
              <p:nvPr/>
            </p:nvSpPr>
            <p:spPr>
              <a:xfrm flipV="1">
                <a:off x="127746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5" name="Line"/>
              <p:cNvSpPr/>
              <p:nvPr/>
            </p:nvSpPr>
            <p:spPr>
              <a:xfrm flipV="1">
                <a:off x="131021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" name="Line"/>
              <p:cNvSpPr/>
              <p:nvPr/>
            </p:nvSpPr>
            <p:spPr>
              <a:xfrm flipV="1">
                <a:off x="134297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7" name="Rectangle"/>
              <p:cNvSpPr/>
              <p:nvPr/>
            </p:nvSpPr>
            <p:spPr>
              <a:xfrm>
                <a:off x="8603" y="215364"/>
                <a:ext cx="1373823" cy="396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8" name="Line"/>
              <p:cNvSpPr/>
              <p:nvPr/>
            </p:nvSpPr>
            <p:spPr>
              <a:xfrm flipV="1">
                <a:off x="688626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9" name="Rectangle"/>
              <p:cNvSpPr/>
              <p:nvPr/>
            </p:nvSpPr>
            <p:spPr>
              <a:xfrm>
                <a:off x="5122" y="40445"/>
                <a:ext cx="1373823" cy="361951"/>
              </a:xfrm>
              <a:prstGeom prst="rect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0" name="Line"/>
              <p:cNvSpPr/>
              <p:nvPr/>
            </p:nvSpPr>
            <p:spPr>
              <a:xfrm flipV="1">
                <a:off x="459084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1" name="Line"/>
              <p:cNvSpPr/>
              <p:nvPr/>
            </p:nvSpPr>
            <p:spPr>
              <a:xfrm flipV="1">
                <a:off x="229542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2" name="Line"/>
              <p:cNvSpPr/>
              <p:nvPr/>
            </p:nvSpPr>
            <p:spPr>
              <a:xfrm flipV="1">
                <a:off x="918168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3" name="Line"/>
              <p:cNvSpPr/>
              <p:nvPr/>
            </p:nvSpPr>
            <p:spPr>
              <a:xfrm flipV="1">
                <a:off x="1147710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4" name="Line"/>
              <p:cNvSpPr/>
              <p:nvPr/>
            </p:nvSpPr>
            <p:spPr>
              <a:xfrm>
                <a:off x="1373" y="112802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5" name="Line"/>
              <p:cNvSpPr/>
              <p:nvPr/>
            </p:nvSpPr>
            <p:spPr>
              <a:xfrm>
                <a:off x="686" y="147967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6" name="Line"/>
              <p:cNvSpPr/>
              <p:nvPr/>
            </p:nvSpPr>
            <p:spPr>
              <a:xfrm>
                <a:off x="0" y="183133"/>
                <a:ext cx="1383742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7" name="Line"/>
              <p:cNvSpPr/>
              <p:nvPr/>
            </p:nvSpPr>
            <p:spPr>
              <a:xfrm>
                <a:off x="1029" y="218298"/>
                <a:ext cx="1382713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8" name="Line"/>
              <p:cNvSpPr/>
              <p:nvPr/>
            </p:nvSpPr>
            <p:spPr>
              <a:xfrm>
                <a:off x="1373" y="323794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9" name="Line"/>
              <p:cNvSpPr/>
              <p:nvPr/>
            </p:nvSpPr>
            <p:spPr>
              <a:xfrm>
                <a:off x="686" y="358960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0" name="Line"/>
              <p:cNvSpPr/>
              <p:nvPr/>
            </p:nvSpPr>
            <p:spPr>
              <a:xfrm>
                <a:off x="1373" y="77636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1" name="Line"/>
              <p:cNvSpPr/>
              <p:nvPr/>
            </p:nvSpPr>
            <p:spPr>
              <a:xfrm>
                <a:off x="1373" y="253464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2" name="Line"/>
              <p:cNvSpPr/>
              <p:nvPr/>
            </p:nvSpPr>
            <p:spPr>
              <a:xfrm>
                <a:off x="1373" y="288629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94" name="x"/>
            <p:cNvSpPr txBox="1"/>
            <p:nvPr/>
          </p:nvSpPr>
          <p:spPr>
            <a:xfrm>
              <a:off x="278" y="0"/>
              <a:ext cx="242878" cy="398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5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Chalkduster"/>
                  <a:ea typeface="Chalkduster"/>
                  <a:cs typeface="Chalkduster"/>
                  <a:sym typeface="Chalkduster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63" name="Group"/>
          <p:cNvGrpSpPr/>
          <p:nvPr/>
        </p:nvGrpSpPr>
        <p:grpSpPr>
          <a:xfrm>
            <a:off x="5122833" y="7606631"/>
            <a:ext cx="1383743" cy="540139"/>
            <a:chOff x="0" y="0"/>
            <a:chExt cx="1383741" cy="540138"/>
          </a:xfrm>
        </p:grpSpPr>
        <p:sp>
          <p:nvSpPr>
            <p:cNvPr id="196" name="Rectangle"/>
            <p:cNvSpPr/>
            <p:nvPr/>
          </p:nvSpPr>
          <p:spPr>
            <a:xfrm>
              <a:off x="2330" y="152409"/>
              <a:ext cx="686498" cy="143147"/>
            </a:xfrm>
            <a:prstGeom prst="rect">
              <a:avLst/>
            </a:prstGeom>
            <a:solidFill>
              <a:schemeClr val="accent4">
                <a:satOff val="12017"/>
                <a:lumOff val="1814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61" name="Group"/>
            <p:cNvGrpSpPr/>
            <p:nvPr/>
          </p:nvGrpSpPr>
          <p:grpSpPr>
            <a:xfrm>
              <a:off x="0" y="75620"/>
              <a:ext cx="1383742" cy="464519"/>
              <a:chOff x="0" y="0"/>
              <a:chExt cx="1383741" cy="464517"/>
            </a:xfrm>
          </p:grpSpPr>
          <p:sp>
            <p:nvSpPr>
              <p:cNvPr id="197" name="J"/>
              <p:cNvSpPr txBox="1"/>
              <p:nvPr/>
            </p:nvSpPr>
            <p:spPr>
              <a:xfrm>
                <a:off x="17401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98" name="F"/>
              <p:cNvSpPr txBox="1"/>
              <p:nvPr/>
            </p:nvSpPr>
            <p:spPr>
              <a:xfrm>
                <a:off x="246016" y="-1"/>
                <a:ext cx="196721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sp>
            <p:nvSpPr>
              <p:cNvPr id="199" name="M"/>
              <p:cNvSpPr txBox="1"/>
              <p:nvPr/>
            </p:nvSpPr>
            <p:spPr>
              <a:xfrm>
                <a:off x="459084" y="-1"/>
                <a:ext cx="23024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200" name="A"/>
              <p:cNvSpPr txBox="1"/>
              <p:nvPr/>
            </p:nvSpPr>
            <p:spPr>
              <a:xfrm>
                <a:off x="702129" y="-1"/>
                <a:ext cx="203427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01" name="M"/>
              <p:cNvSpPr txBox="1"/>
              <p:nvPr/>
            </p:nvSpPr>
            <p:spPr>
              <a:xfrm>
                <a:off x="918451" y="-1"/>
                <a:ext cx="23024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202" name="J"/>
              <p:cNvSpPr txBox="1"/>
              <p:nvPr/>
            </p:nvSpPr>
            <p:spPr>
              <a:xfrm>
                <a:off x="18425" y="177576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203" name="A"/>
              <p:cNvSpPr txBox="1"/>
              <p:nvPr/>
            </p:nvSpPr>
            <p:spPr>
              <a:xfrm>
                <a:off x="247040" y="177576"/>
                <a:ext cx="20342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04" name="S"/>
              <p:cNvSpPr txBox="1"/>
              <p:nvPr/>
            </p:nvSpPr>
            <p:spPr>
              <a:xfrm>
                <a:off x="460107" y="177576"/>
                <a:ext cx="200633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  <p:sp>
            <p:nvSpPr>
              <p:cNvPr id="205" name="O"/>
              <p:cNvSpPr txBox="1"/>
              <p:nvPr/>
            </p:nvSpPr>
            <p:spPr>
              <a:xfrm>
                <a:off x="703153" y="177576"/>
                <a:ext cx="218514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O</a:t>
                </a:r>
              </a:p>
            </p:txBody>
          </p:sp>
          <p:sp>
            <p:nvSpPr>
              <p:cNvPr id="206" name="N"/>
              <p:cNvSpPr txBox="1"/>
              <p:nvPr/>
            </p:nvSpPr>
            <p:spPr>
              <a:xfrm>
                <a:off x="919475" y="177576"/>
                <a:ext cx="215720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207" name="J"/>
              <p:cNvSpPr txBox="1"/>
              <p:nvPr/>
            </p:nvSpPr>
            <p:spPr>
              <a:xfrm>
                <a:off x="1166065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208" name="D"/>
              <p:cNvSpPr txBox="1"/>
              <p:nvPr/>
            </p:nvSpPr>
            <p:spPr>
              <a:xfrm>
                <a:off x="1167089" y="177576"/>
                <a:ext cx="21152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209" name="Line"/>
              <p:cNvSpPr/>
              <p:nvPr/>
            </p:nvSpPr>
            <p:spPr>
              <a:xfrm flipV="1">
                <a:off x="3275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0" name="Line"/>
              <p:cNvSpPr/>
              <p:nvPr/>
            </p:nvSpPr>
            <p:spPr>
              <a:xfrm flipV="1">
                <a:off x="6551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1" name="Line"/>
              <p:cNvSpPr/>
              <p:nvPr/>
            </p:nvSpPr>
            <p:spPr>
              <a:xfrm flipV="1">
                <a:off x="9826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2" name="Line"/>
              <p:cNvSpPr/>
              <p:nvPr/>
            </p:nvSpPr>
            <p:spPr>
              <a:xfrm flipV="1">
                <a:off x="13102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3" name="Line"/>
              <p:cNvSpPr/>
              <p:nvPr/>
            </p:nvSpPr>
            <p:spPr>
              <a:xfrm flipV="1">
                <a:off x="19653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4" name="Line"/>
              <p:cNvSpPr/>
              <p:nvPr/>
            </p:nvSpPr>
            <p:spPr>
              <a:xfrm flipV="1">
                <a:off x="26204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5" name="Line"/>
              <p:cNvSpPr/>
              <p:nvPr/>
            </p:nvSpPr>
            <p:spPr>
              <a:xfrm flipV="1">
                <a:off x="32755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6" name="Line"/>
              <p:cNvSpPr/>
              <p:nvPr/>
            </p:nvSpPr>
            <p:spPr>
              <a:xfrm flipV="1">
                <a:off x="16377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7" name="Line"/>
              <p:cNvSpPr/>
              <p:nvPr/>
            </p:nvSpPr>
            <p:spPr>
              <a:xfrm flipV="1">
                <a:off x="29479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8" name="Line"/>
              <p:cNvSpPr/>
              <p:nvPr/>
            </p:nvSpPr>
            <p:spPr>
              <a:xfrm flipV="1">
                <a:off x="36030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9" name="Line"/>
              <p:cNvSpPr/>
              <p:nvPr/>
            </p:nvSpPr>
            <p:spPr>
              <a:xfrm flipV="1">
                <a:off x="42582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0" name="Line"/>
              <p:cNvSpPr/>
              <p:nvPr/>
            </p:nvSpPr>
            <p:spPr>
              <a:xfrm flipV="1">
                <a:off x="49133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1" name="Line"/>
              <p:cNvSpPr/>
              <p:nvPr/>
            </p:nvSpPr>
            <p:spPr>
              <a:xfrm flipV="1">
                <a:off x="55684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2" name="Line"/>
              <p:cNvSpPr/>
              <p:nvPr/>
            </p:nvSpPr>
            <p:spPr>
              <a:xfrm flipV="1">
                <a:off x="39306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3" name="Line"/>
              <p:cNvSpPr/>
              <p:nvPr/>
            </p:nvSpPr>
            <p:spPr>
              <a:xfrm flipV="1">
                <a:off x="52408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4" name="Line"/>
              <p:cNvSpPr/>
              <p:nvPr/>
            </p:nvSpPr>
            <p:spPr>
              <a:xfrm flipV="1">
                <a:off x="58959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5" name="Line"/>
              <p:cNvSpPr/>
              <p:nvPr/>
            </p:nvSpPr>
            <p:spPr>
              <a:xfrm flipV="1">
                <a:off x="62235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6" name="Line"/>
              <p:cNvSpPr/>
              <p:nvPr/>
            </p:nvSpPr>
            <p:spPr>
              <a:xfrm flipV="1">
                <a:off x="65510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7" name="Line"/>
              <p:cNvSpPr/>
              <p:nvPr/>
            </p:nvSpPr>
            <p:spPr>
              <a:xfrm flipV="1">
                <a:off x="72061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8" name="Line"/>
              <p:cNvSpPr/>
              <p:nvPr/>
            </p:nvSpPr>
            <p:spPr>
              <a:xfrm flipV="1">
                <a:off x="75337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9" name="Line"/>
              <p:cNvSpPr/>
              <p:nvPr/>
            </p:nvSpPr>
            <p:spPr>
              <a:xfrm flipV="1">
                <a:off x="78613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0" name="Line"/>
              <p:cNvSpPr/>
              <p:nvPr/>
            </p:nvSpPr>
            <p:spPr>
              <a:xfrm flipV="1">
                <a:off x="81888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1" name="Line"/>
              <p:cNvSpPr/>
              <p:nvPr/>
            </p:nvSpPr>
            <p:spPr>
              <a:xfrm flipV="1">
                <a:off x="88439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2" name="Line"/>
              <p:cNvSpPr/>
              <p:nvPr/>
            </p:nvSpPr>
            <p:spPr>
              <a:xfrm flipV="1">
                <a:off x="94990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3" name="Line"/>
              <p:cNvSpPr/>
              <p:nvPr/>
            </p:nvSpPr>
            <p:spPr>
              <a:xfrm flipV="1">
                <a:off x="101541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4" name="Line"/>
              <p:cNvSpPr/>
              <p:nvPr/>
            </p:nvSpPr>
            <p:spPr>
              <a:xfrm flipV="1">
                <a:off x="85164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5" name="Line"/>
              <p:cNvSpPr/>
              <p:nvPr/>
            </p:nvSpPr>
            <p:spPr>
              <a:xfrm flipV="1">
                <a:off x="98266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6" name="Line"/>
              <p:cNvSpPr/>
              <p:nvPr/>
            </p:nvSpPr>
            <p:spPr>
              <a:xfrm flipV="1">
                <a:off x="104817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7" name="Line"/>
              <p:cNvSpPr/>
              <p:nvPr/>
            </p:nvSpPr>
            <p:spPr>
              <a:xfrm flipV="1">
                <a:off x="111368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8" name="Line"/>
              <p:cNvSpPr/>
              <p:nvPr/>
            </p:nvSpPr>
            <p:spPr>
              <a:xfrm flipV="1">
                <a:off x="117919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9" name="Line"/>
              <p:cNvSpPr/>
              <p:nvPr/>
            </p:nvSpPr>
            <p:spPr>
              <a:xfrm flipV="1">
                <a:off x="124470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0" name="Line"/>
              <p:cNvSpPr/>
              <p:nvPr/>
            </p:nvSpPr>
            <p:spPr>
              <a:xfrm flipV="1">
                <a:off x="108092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1" name="Line"/>
              <p:cNvSpPr/>
              <p:nvPr/>
            </p:nvSpPr>
            <p:spPr>
              <a:xfrm flipV="1">
                <a:off x="121195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2" name="Line"/>
              <p:cNvSpPr/>
              <p:nvPr/>
            </p:nvSpPr>
            <p:spPr>
              <a:xfrm flipV="1">
                <a:off x="127746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3" name="Line"/>
              <p:cNvSpPr/>
              <p:nvPr/>
            </p:nvSpPr>
            <p:spPr>
              <a:xfrm flipV="1">
                <a:off x="131021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4" name="Line"/>
              <p:cNvSpPr/>
              <p:nvPr/>
            </p:nvSpPr>
            <p:spPr>
              <a:xfrm flipV="1">
                <a:off x="134297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5" name="Rectangle"/>
              <p:cNvSpPr/>
              <p:nvPr/>
            </p:nvSpPr>
            <p:spPr>
              <a:xfrm>
                <a:off x="8603" y="215364"/>
                <a:ext cx="1373823" cy="396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6" name="Line"/>
              <p:cNvSpPr/>
              <p:nvPr/>
            </p:nvSpPr>
            <p:spPr>
              <a:xfrm flipV="1">
                <a:off x="688626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7" name="Rectangle"/>
              <p:cNvSpPr/>
              <p:nvPr/>
            </p:nvSpPr>
            <p:spPr>
              <a:xfrm>
                <a:off x="5122" y="40445"/>
                <a:ext cx="1373823" cy="361951"/>
              </a:xfrm>
              <a:prstGeom prst="rect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8" name="Line"/>
              <p:cNvSpPr/>
              <p:nvPr/>
            </p:nvSpPr>
            <p:spPr>
              <a:xfrm flipV="1">
                <a:off x="459084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9" name="Line"/>
              <p:cNvSpPr/>
              <p:nvPr/>
            </p:nvSpPr>
            <p:spPr>
              <a:xfrm flipV="1">
                <a:off x="229542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0" name="Line"/>
              <p:cNvSpPr/>
              <p:nvPr/>
            </p:nvSpPr>
            <p:spPr>
              <a:xfrm flipV="1">
                <a:off x="918168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1" name="Line"/>
              <p:cNvSpPr/>
              <p:nvPr/>
            </p:nvSpPr>
            <p:spPr>
              <a:xfrm flipV="1">
                <a:off x="1147710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2" name="Line"/>
              <p:cNvSpPr/>
              <p:nvPr/>
            </p:nvSpPr>
            <p:spPr>
              <a:xfrm>
                <a:off x="1373" y="112802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3" name="Line"/>
              <p:cNvSpPr/>
              <p:nvPr/>
            </p:nvSpPr>
            <p:spPr>
              <a:xfrm>
                <a:off x="686" y="147967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4" name="Line"/>
              <p:cNvSpPr/>
              <p:nvPr/>
            </p:nvSpPr>
            <p:spPr>
              <a:xfrm>
                <a:off x="0" y="183133"/>
                <a:ext cx="1383742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5" name="Line"/>
              <p:cNvSpPr/>
              <p:nvPr/>
            </p:nvSpPr>
            <p:spPr>
              <a:xfrm>
                <a:off x="1029" y="218298"/>
                <a:ext cx="1382713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6" name="Line"/>
              <p:cNvSpPr/>
              <p:nvPr/>
            </p:nvSpPr>
            <p:spPr>
              <a:xfrm>
                <a:off x="1373" y="323794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7" name="Line"/>
              <p:cNvSpPr/>
              <p:nvPr/>
            </p:nvSpPr>
            <p:spPr>
              <a:xfrm>
                <a:off x="686" y="358960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8" name="Line"/>
              <p:cNvSpPr/>
              <p:nvPr/>
            </p:nvSpPr>
            <p:spPr>
              <a:xfrm>
                <a:off x="1373" y="77636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9" name="Line"/>
              <p:cNvSpPr/>
              <p:nvPr/>
            </p:nvSpPr>
            <p:spPr>
              <a:xfrm>
                <a:off x="1373" y="253464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0" name="Line"/>
              <p:cNvSpPr/>
              <p:nvPr/>
            </p:nvSpPr>
            <p:spPr>
              <a:xfrm>
                <a:off x="1373" y="288629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62" name="x"/>
            <p:cNvSpPr txBox="1"/>
            <p:nvPr/>
          </p:nvSpPr>
          <p:spPr>
            <a:xfrm>
              <a:off x="278" y="0"/>
              <a:ext cx="242878" cy="398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5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Chalkduster"/>
                  <a:ea typeface="Chalkduster"/>
                  <a:cs typeface="Chalkduster"/>
                  <a:sym typeface="Chalkduster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66" name="Group"/>
          <p:cNvGrpSpPr/>
          <p:nvPr/>
        </p:nvGrpSpPr>
        <p:grpSpPr>
          <a:xfrm>
            <a:off x="5060467" y="5595742"/>
            <a:ext cx="1714421" cy="274242"/>
            <a:chOff x="0" y="0"/>
            <a:chExt cx="1714420" cy="274240"/>
          </a:xfrm>
        </p:grpSpPr>
        <p:sp>
          <p:nvSpPr>
            <p:cNvPr id="264" name="Rounded Rectangle"/>
            <p:cNvSpPr/>
            <p:nvPr/>
          </p:nvSpPr>
          <p:spPr>
            <a:xfrm>
              <a:off x="716782" y="58350"/>
              <a:ext cx="1821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5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</a:t>
              </a:r>
              <a:r>
                <a:rPr>
                  <a:solidFill>
                    <a:srgbClr val="FFFFFF"/>
                  </a:solidFill>
                </a:rPr>
                <a:t>31</a:t>
              </a:r>
              <a:r>
                <a:t> 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11:59:59</a:t>
              </a:r>
            </a:p>
          </p:txBody>
        </p:sp>
      </p:grpSp>
      <p:grpSp>
        <p:nvGrpSpPr>
          <p:cNvPr id="269" name="Group"/>
          <p:cNvGrpSpPr/>
          <p:nvPr/>
        </p:nvGrpSpPr>
        <p:grpSpPr>
          <a:xfrm>
            <a:off x="5060467" y="6830003"/>
            <a:ext cx="1714421" cy="274241"/>
            <a:chOff x="0" y="0"/>
            <a:chExt cx="1714420" cy="274240"/>
          </a:xfrm>
        </p:grpSpPr>
        <p:sp>
          <p:nvSpPr>
            <p:cNvPr id="267" name="Rounded Rectangle"/>
            <p:cNvSpPr/>
            <p:nvPr/>
          </p:nvSpPr>
          <p:spPr>
            <a:xfrm>
              <a:off x="1475608" y="58350"/>
              <a:ext cx="182117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8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2018-01-31 11:59:</a:t>
              </a:r>
              <a:r>
                <a:rPr>
                  <a:solidFill>
                    <a:srgbClr val="FFFFFF"/>
                  </a:solidFill>
                </a:rPr>
                <a:t>59</a:t>
              </a:r>
            </a:p>
          </p:txBody>
        </p:sp>
      </p:grpSp>
      <p:grpSp>
        <p:nvGrpSpPr>
          <p:cNvPr id="272" name="Group"/>
          <p:cNvGrpSpPr/>
          <p:nvPr/>
        </p:nvGrpSpPr>
        <p:grpSpPr>
          <a:xfrm>
            <a:off x="5060467" y="6506208"/>
            <a:ext cx="1714421" cy="274241"/>
            <a:chOff x="0" y="0"/>
            <a:chExt cx="1714420" cy="274240"/>
          </a:xfrm>
        </p:grpSpPr>
        <p:sp>
          <p:nvSpPr>
            <p:cNvPr id="270" name="Rounded Rectangle"/>
            <p:cNvSpPr/>
            <p:nvPr/>
          </p:nvSpPr>
          <p:spPr>
            <a:xfrm>
              <a:off x="1231132" y="58350"/>
              <a:ext cx="1694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1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2018-01-31 11:</a:t>
              </a:r>
              <a:r>
                <a:rPr>
                  <a:solidFill>
                    <a:srgbClr val="FFFFFF"/>
                  </a:solidFill>
                </a:rPr>
                <a:t>59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:59</a:t>
              </a:r>
            </a:p>
          </p:txBody>
        </p:sp>
      </p:grpSp>
      <p:grpSp>
        <p:nvGrpSpPr>
          <p:cNvPr id="275" name="Group"/>
          <p:cNvGrpSpPr/>
          <p:nvPr/>
        </p:nvGrpSpPr>
        <p:grpSpPr>
          <a:xfrm>
            <a:off x="5060467" y="6193194"/>
            <a:ext cx="1714421" cy="274242"/>
            <a:chOff x="0" y="0"/>
            <a:chExt cx="1714420" cy="274240"/>
          </a:xfrm>
        </p:grpSpPr>
        <p:sp>
          <p:nvSpPr>
            <p:cNvPr id="273" name="Rounded Rectangle"/>
            <p:cNvSpPr/>
            <p:nvPr/>
          </p:nvSpPr>
          <p:spPr>
            <a:xfrm>
              <a:off x="977132" y="58349"/>
              <a:ext cx="1694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4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2018-01-31</a:t>
              </a:r>
              <a:r>
                <a:rPr>
                  <a:solidFill>
                    <a:schemeClr val="accent6">
                      <a:satOff val="-12200"/>
                      <a:lumOff val="-18965"/>
                    </a:schemeClr>
                  </a:solidFill>
                </a:rPr>
                <a:t> </a:t>
              </a:r>
              <a:r>
                <a:rPr>
                  <a:solidFill>
                    <a:srgbClr val="FFFFFF"/>
                  </a:solidFill>
                </a:rPr>
                <a:t>11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:59:59</a:t>
              </a:r>
            </a:p>
          </p:txBody>
        </p:sp>
      </p:grpSp>
      <p:grpSp>
        <p:nvGrpSpPr>
          <p:cNvPr id="278" name="Group"/>
          <p:cNvGrpSpPr/>
          <p:nvPr/>
        </p:nvGrpSpPr>
        <p:grpSpPr>
          <a:xfrm>
            <a:off x="5060467" y="4665313"/>
            <a:ext cx="1714421" cy="274242"/>
            <a:chOff x="0" y="0"/>
            <a:chExt cx="1714420" cy="274240"/>
          </a:xfrm>
        </p:grpSpPr>
        <p:sp>
          <p:nvSpPr>
            <p:cNvPr id="276" name="Rounded Rectangle"/>
            <p:cNvSpPr/>
            <p:nvPr/>
          </p:nvSpPr>
          <p:spPr>
            <a:xfrm>
              <a:off x="53039" y="58350"/>
              <a:ext cx="33823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7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rgbClr val="FFFFFF"/>
                  </a:solidFill>
                </a:rPr>
                <a:t>2018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-01-31 11:59:59</a:t>
              </a:r>
            </a:p>
          </p:txBody>
        </p:sp>
      </p:grpSp>
      <p:grpSp>
        <p:nvGrpSpPr>
          <p:cNvPr id="281" name="Group"/>
          <p:cNvGrpSpPr/>
          <p:nvPr/>
        </p:nvGrpSpPr>
        <p:grpSpPr>
          <a:xfrm>
            <a:off x="5060467" y="5285043"/>
            <a:ext cx="1714421" cy="274242"/>
            <a:chOff x="0" y="0"/>
            <a:chExt cx="1714420" cy="274240"/>
          </a:xfrm>
        </p:grpSpPr>
        <p:sp>
          <p:nvSpPr>
            <p:cNvPr id="279" name="Rounded Rectangle"/>
            <p:cNvSpPr/>
            <p:nvPr/>
          </p:nvSpPr>
          <p:spPr>
            <a:xfrm>
              <a:off x="462782" y="58350"/>
              <a:ext cx="1821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0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</a:t>
              </a:r>
              <a:r>
                <a:rPr>
                  <a:solidFill>
                    <a:srgbClr val="FFFFFF"/>
                  </a:solidFill>
                </a:rPr>
                <a:t>01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-31 11:59:59</a:t>
              </a:r>
            </a:p>
          </p:txBody>
        </p:sp>
      </p:grpSp>
      <p:grpSp>
        <p:nvGrpSpPr>
          <p:cNvPr id="284" name="Group"/>
          <p:cNvGrpSpPr/>
          <p:nvPr/>
        </p:nvGrpSpPr>
        <p:grpSpPr>
          <a:xfrm>
            <a:off x="5060467" y="4335546"/>
            <a:ext cx="1714421" cy="274242"/>
            <a:chOff x="0" y="0"/>
            <a:chExt cx="1714420" cy="274240"/>
          </a:xfrm>
        </p:grpSpPr>
        <p:sp>
          <p:nvSpPr>
            <p:cNvPr id="282" name="Rounded Rectangle"/>
            <p:cNvSpPr/>
            <p:nvPr/>
          </p:nvSpPr>
          <p:spPr>
            <a:xfrm>
              <a:off x="50839" y="58350"/>
              <a:ext cx="848061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3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rgbClr val="FFFFFF"/>
                  </a:solidFill>
                </a:rPr>
                <a:t>2018-01-31</a:t>
              </a:r>
              <a:r>
                <a:rPr>
                  <a:solidFill>
                    <a:schemeClr val="accent6">
                      <a:satOff val="-12200"/>
                      <a:lumOff val="-18965"/>
                    </a:schemeClr>
                  </a:solidFill>
                </a:rPr>
                <a:t> 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11:59:59</a:t>
              </a:r>
            </a:p>
          </p:txBody>
        </p:sp>
      </p:grpSp>
      <p:sp>
        <p:nvSpPr>
          <p:cNvPr id="285" name="2017-11-28 12:00:00"/>
          <p:cNvSpPr txBox="1"/>
          <p:nvPr/>
        </p:nvSpPr>
        <p:spPr>
          <a:xfrm>
            <a:off x="304656" y="2502165"/>
            <a:ext cx="1786811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lvl1pPr>
          </a:lstStyle>
          <a:p>
            <a:pPr/>
            <a:r>
              <a:t>2017-11-28 12:00:00</a:t>
            </a:r>
          </a:p>
        </p:txBody>
      </p:sp>
      <p:sp>
        <p:nvSpPr>
          <p:cNvPr id="286" name="Shape"/>
          <p:cNvSpPr/>
          <p:nvPr/>
        </p:nvSpPr>
        <p:spPr>
          <a:xfrm>
            <a:off x="371127" y="2328862"/>
            <a:ext cx="1614514" cy="304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156" y="0"/>
                </a:moveTo>
                <a:lnTo>
                  <a:pt x="0" y="21566"/>
                </a:lnTo>
                <a:lnTo>
                  <a:pt x="10800" y="21583"/>
                </a:lnTo>
                <a:lnTo>
                  <a:pt x="21600" y="21600"/>
                </a:lnTo>
                <a:lnTo>
                  <a:pt x="10156" y="0"/>
                </a:lnTo>
                <a:close/>
              </a:path>
            </a:pathLst>
          </a:custGeom>
          <a:gradFill>
            <a:gsLst>
              <a:gs pos="0">
                <a:srgbClr val="007600">
                  <a:alpha val="13682"/>
                </a:srgbClr>
              </a:gs>
              <a:gs pos="29219">
                <a:srgbClr val="7FBB7F">
                  <a:alpha val="13682"/>
                </a:srgbClr>
              </a:gs>
              <a:gs pos="91166">
                <a:srgbClr val="FFFFFF">
                  <a:alpha val="13682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lubridate.png" descr="lubrida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13158" y="217974"/>
            <a:ext cx="1358901" cy="1575118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RStudio® is a trademark of RStudio, Inc.  •  CC BY RStudio •  info@rstudio.com  •  844-448-1212 • rstudio.com •  Learn more at lubridate.tidyverse.org •  lubridate  1.6.0  •   Updated: 2017-1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7" invalidUrl="" action="" tgtFrame="" tooltip="" history="1" highlightClick="0" endSnd="0"/>
              </a:rPr>
              <a:t>lubridate.tidyverse.org</a:t>
            </a:r>
            <a:r>
              <a:t> •  lubridate  1.6.0  •   Updated: 2017-12</a:t>
            </a:r>
          </a:p>
        </p:txBody>
      </p:sp>
      <p:pic>
        <p:nvPicPr>
          <p:cNvPr id="290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2" name="Dates and times with lubridate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Dates and times with lubridate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293" name="Date-times"/>
          <p:cNvSpPr txBox="1"/>
          <p:nvPr/>
        </p:nvSpPr>
        <p:spPr>
          <a:xfrm>
            <a:off x="306210" y="1485899"/>
            <a:ext cx="14820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Date-times</a:t>
            </a:r>
          </a:p>
        </p:txBody>
      </p:sp>
      <p:sp>
        <p:nvSpPr>
          <p:cNvPr id="294" name="Line"/>
          <p:cNvSpPr/>
          <p:nvPr/>
        </p:nvSpPr>
        <p:spPr>
          <a:xfrm>
            <a:off x="323328" y="1536700"/>
            <a:ext cx="8668273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5" name="2017-11-28 12:00:00…"/>
          <p:cNvSpPr txBox="1"/>
          <p:nvPr/>
        </p:nvSpPr>
        <p:spPr>
          <a:xfrm>
            <a:off x="2330757" y="1775527"/>
            <a:ext cx="2217290" cy="133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2017-11-28 12:00:00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date-time</a:t>
            </a:r>
            <a:r>
              <a:t> is a point on the timeline, stored as the number of seconds since 1970-01-01 00:00:00 UTC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dt &lt;-</a:t>
            </a:r>
            <a:r>
              <a:rPr b="1"/>
              <a:t> as_datetime</a:t>
            </a:r>
            <a:r>
              <a:t>(1511870400)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"2017-11-28 12:00:00 UTC"</a:t>
            </a:r>
          </a:p>
        </p:txBody>
      </p:sp>
      <p:sp>
        <p:nvSpPr>
          <p:cNvPr id="296" name="Identify the order of the year (y), month (m), day (d), hour (h), minute (m) and second (s) elements in your data…"/>
          <p:cNvSpPr txBox="1"/>
          <p:nvPr/>
        </p:nvSpPr>
        <p:spPr>
          <a:xfrm>
            <a:off x="329846" y="3490764"/>
            <a:ext cx="4199578" cy="915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94027" indent="-194027">
              <a:lnSpc>
                <a:spcPct val="80000"/>
              </a:lnSpc>
              <a:spcBef>
                <a:spcPts val="4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Identify the order of the year (</a:t>
            </a:r>
            <a:r>
              <a:rPr b="1"/>
              <a:t>y</a:t>
            </a:r>
            <a:r>
              <a:t>), month (</a:t>
            </a:r>
            <a:r>
              <a:rPr b="1"/>
              <a:t>m</a:t>
            </a:r>
            <a:r>
              <a:t>), day (</a:t>
            </a:r>
            <a:r>
              <a:rPr b="1"/>
              <a:t>d</a:t>
            </a:r>
            <a:r>
              <a:t>), hour (</a:t>
            </a:r>
            <a:r>
              <a:rPr b="1"/>
              <a:t>h</a:t>
            </a:r>
            <a:r>
              <a:t>), minute (</a:t>
            </a:r>
            <a:r>
              <a:rPr b="1"/>
              <a:t>m</a:t>
            </a:r>
            <a:r>
              <a:t>) and second (</a:t>
            </a:r>
            <a:r>
              <a:rPr b="1"/>
              <a:t>s</a:t>
            </a:r>
            <a:r>
              <a:t>) elements in your data</a:t>
            </a:r>
          </a:p>
          <a:p>
            <a:pPr marL="194027" indent="-194027">
              <a:lnSpc>
                <a:spcPct val="80000"/>
              </a:lnSpc>
              <a:spcBef>
                <a:spcPts val="4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Use the function below whose name replicates the order. Each accepts a wide variety of input formats.</a:t>
            </a:r>
          </a:p>
        </p:txBody>
      </p:sp>
      <p:sp>
        <p:nvSpPr>
          <p:cNvPr id="297" name="PARSE DATE-TIMES (Convert strings or numbers to date-times)"/>
          <p:cNvSpPr txBox="1"/>
          <p:nvPr/>
        </p:nvSpPr>
        <p:spPr>
          <a:xfrm>
            <a:off x="302789" y="3223514"/>
            <a:ext cx="402092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PARSE DATE-TIMES </a:t>
            </a:r>
            <a:r>
              <a:rPr b="0"/>
              <a:t>(Convert strings or numbers to date-times)</a:t>
            </a:r>
          </a:p>
        </p:txBody>
      </p:sp>
      <p:sp>
        <p:nvSpPr>
          <p:cNvPr id="298" name="Line"/>
          <p:cNvSpPr/>
          <p:nvPr/>
        </p:nvSpPr>
        <p:spPr>
          <a:xfrm>
            <a:off x="313339" y="3185418"/>
            <a:ext cx="4233475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9" name="date_decimal(decimal, tz = &quot;UTC&quot;) Q for quarter. date_decimal(2017.5)…"/>
          <p:cNvSpPr txBox="1"/>
          <p:nvPr/>
        </p:nvSpPr>
        <p:spPr>
          <a:xfrm>
            <a:off x="2279957" y="8053752"/>
            <a:ext cx="2071122" cy="2687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date_decimal</a:t>
            </a:r>
            <a:r>
              <a:t>(decimal, tz = "UTC") Q for quarter. </a:t>
            </a:r>
            <a:r>
              <a:rPr i="1"/>
              <a:t>date_decimal(2017.5)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now</a:t>
            </a:r>
            <a:r>
              <a:t>(tzone = "") Current time in  tz (defaults to system tz). </a:t>
            </a:r>
            <a:r>
              <a:rPr i="1"/>
              <a:t>now()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today</a:t>
            </a:r>
            <a:r>
              <a:t>(tzone = "") Current date in a tz (defaults to system tz). </a:t>
            </a:r>
            <a:r>
              <a:rPr i="1"/>
              <a:t>today()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fast_strptime</a:t>
            </a:r>
            <a:r>
              <a:t>() Faster strptime. </a:t>
            </a:r>
            <a:r>
              <a:rPr i="1"/>
              <a:t>fast_strptime('9/1/01', '%y/%m/%d')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parse_date_time</a:t>
            </a:r>
            <a:r>
              <a:t>() Easier strptime. </a:t>
            </a:r>
            <a:r>
              <a:rPr i="1"/>
              <a:t>parse_date_time("9/1/01", "ymd")</a:t>
            </a:r>
          </a:p>
        </p:txBody>
      </p:sp>
      <p:sp>
        <p:nvSpPr>
          <p:cNvPr id="300" name="ymd_hms(), ymd_hm(), ymd_h(). ymd_hms(&quot;2017-11-28T14:02:00&quot;)…"/>
          <p:cNvSpPr txBox="1"/>
          <p:nvPr/>
        </p:nvSpPr>
        <p:spPr>
          <a:xfrm>
            <a:off x="2279957" y="4381261"/>
            <a:ext cx="2071122" cy="3436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ymd_hms</a:t>
            </a:r>
            <a:r>
              <a:t>(), </a:t>
            </a:r>
            <a:r>
              <a:rPr b="1"/>
              <a:t>ymd_hm</a:t>
            </a:r>
            <a:r>
              <a:t>(), </a:t>
            </a:r>
            <a:r>
              <a:rPr b="1"/>
              <a:t>ymd_h</a:t>
            </a:r>
            <a:r>
              <a:t>(). </a:t>
            </a:r>
            <a:r>
              <a:rPr i="1"/>
              <a:t>ymd_hms("2017-11-28T14:02:00")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ydm_hms</a:t>
            </a:r>
            <a:r>
              <a:t>(), </a:t>
            </a:r>
            <a:r>
              <a:rPr b="1"/>
              <a:t>ydm_hm</a:t>
            </a:r>
            <a:r>
              <a:t>(), </a:t>
            </a:r>
            <a:r>
              <a:rPr b="1"/>
              <a:t>ydm_h</a:t>
            </a:r>
            <a:r>
              <a:t>(). </a:t>
            </a:r>
            <a:r>
              <a:rPr i="1"/>
              <a:t>ydm_hms("2017-22-12 10:00:00")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mdy_hms</a:t>
            </a:r>
            <a:r>
              <a:t>(), </a:t>
            </a:r>
            <a:r>
              <a:rPr b="1"/>
              <a:t>mdy_hm</a:t>
            </a:r>
            <a:r>
              <a:t>(), </a:t>
            </a:r>
            <a:r>
              <a:rPr b="1"/>
              <a:t>mdy_h</a:t>
            </a:r>
            <a:r>
              <a:t>(). </a:t>
            </a:r>
            <a:r>
              <a:rPr i="1"/>
              <a:t>mdy_hms("11/28/2017 1:02:03")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dmy_hms</a:t>
            </a:r>
            <a:r>
              <a:t>(), </a:t>
            </a:r>
            <a:r>
              <a:rPr b="1"/>
              <a:t>dmy_hm</a:t>
            </a:r>
            <a:r>
              <a:t>(), </a:t>
            </a:r>
            <a:r>
              <a:rPr b="1"/>
              <a:t>dmy_h</a:t>
            </a:r>
            <a:r>
              <a:t>(). </a:t>
            </a:r>
            <a:r>
              <a:rPr i="1"/>
              <a:t>dmy_hms("1 Jan 2017 23:59:59")</a:t>
            </a:r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ymd</a:t>
            </a:r>
            <a:r>
              <a:t>(), </a:t>
            </a:r>
            <a:r>
              <a:rPr b="1"/>
              <a:t>ydm</a:t>
            </a:r>
            <a:r>
              <a:t>(). </a:t>
            </a:r>
            <a:r>
              <a:rPr i="1"/>
              <a:t>ymd(20170131)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mdy</a:t>
            </a:r>
            <a:r>
              <a:t>(), </a:t>
            </a:r>
            <a:r>
              <a:rPr b="1"/>
              <a:t>myd</a:t>
            </a:r>
            <a:r>
              <a:t>(). </a:t>
            </a:r>
            <a:r>
              <a:rPr i="1"/>
              <a:t>mdy("July 4th, 2000")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dmy</a:t>
            </a:r>
            <a:r>
              <a:t>(), </a:t>
            </a:r>
            <a:r>
              <a:rPr b="1"/>
              <a:t>dym</a:t>
            </a:r>
            <a:r>
              <a:t>(). </a:t>
            </a:r>
            <a:r>
              <a:rPr i="1"/>
              <a:t>dmy("4th of July '99")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yq</a:t>
            </a:r>
            <a:r>
              <a:t>() Q for quarter. </a:t>
            </a:r>
            <a:r>
              <a:rPr i="1"/>
              <a:t>yq("2001: Q3")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t>hms::</a:t>
            </a:r>
            <a:r>
              <a:rPr b="1"/>
              <a:t>hms</a:t>
            </a:r>
            <a:r>
              <a:t>() Also lubridate::</a:t>
            </a:r>
            <a:r>
              <a:rPr b="1"/>
              <a:t>hms</a:t>
            </a:r>
            <a:r>
              <a:t>(), </a:t>
            </a:r>
            <a:r>
              <a:rPr b="1"/>
              <a:t>hm</a:t>
            </a:r>
            <a:r>
              <a:t>() and </a:t>
            </a:r>
            <a:r>
              <a:rPr b="1"/>
              <a:t>ms</a:t>
            </a:r>
            <a:r>
              <a:t>(), which return periods.* </a:t>
            </a:r>
            <a:r>
              <a:rPr i="1"/>
              <a:t>hms::hms(sec = 0, min= 1, hours = 2)</a:t>
            </a:r>
          </a:p>
        </p:txBody>
      </p:sp>
      <p:sp>
        <p:nvSpPr>
          <p:cNvPr id="301" name="Line"/>
          <p:cNvSpPr/>
          <p:nvPr/>
        </p:nvSpPr>
        <p:spPr>
          <a:xfrm>
            <a:off x="313339" y="7950200"/>
            <a:ext cx="4004875" cy="0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2" name="2017-11-28T14:02:00"/>
          <p:cNvSpPr txBox="1"/>
          <p:nvPr/>
        </p:nvSpPr>
        <p:spPr>
          <a:xfrm>
            <a:off x="273180" y="4327457"/>
            <a:ext cx="1896754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chemeClr val="accent6">
                    <a:satOff val="-12200"/>
                    <a:lumOff val="-18965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rPr>
                <a:solidFill>
                  <a:srgbClr val="C0C0C0"/>
                </a:solidFill>
              </a:rPr>
              <a:t>-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11</a:t>
            </a:r>
            <a:r>
              <a:rPr>
                <a:solidFill>
                  <a:srgbClr val="C0C0C0"/>
                </a:solidFill>
              </a:rPr>
              <a:t>-</a:t>
            </a:r>
            <a:r>
              <a:rPr>
                <a:solidFill>
                  <a:schemeClr val="accent4"/>
                </a:solidFill>
              </a:rPr>
              <a:t>28</a:t>
            </a:r>
            <a:r>
              <a:rPr>
                <a:solidFill>
                  <a:srgbClr val="C0C0C0"/>
                </a:solidFill>
              </a:rPr>
              <a:t>T14:02:00</a:t>
            </a:r>
          </a:p>
        </p:txBody>
      </p:sp>
      <p:sp>
        <p:nvSpPr>
          <p:cNvPr id="303" name="2017-22-12 10:00:00"/>
          <p:cNvSpPr txBox="1"/>
          <p:nvPr/>
        </p:nvSpPr>
        <p:spPr>
          <a:xfrm>
            <a:off x="273180" y="4740559"/>
            <a:ext cx="1796389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t>-</a:t>
            </a:r>
            <a:r>
              <a:rPr>
                <a:solidFill>
                  <a:schemeClr val="accent4"/>
                </a:solidFill>
              </a:rPr>
              <a:t>22</a:t>
            </a:r>
            <a:r>
              <a:t>-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12</a:t>
            </a:r>
            <a:r>
              <a:t> 10:00:00</a:t>
            </a:r>
          </a:p>
        </p:txBody>
      </p:sp>
      <p:sp>
        <p:nvSpPr>
          <p:cNvPr id="304" name="11/28/2017 1:02:03"/>
          <p:cNvSpPr txBox="1"/>
          <p:nvPr/>
        </p:nvSpPr>
        <p:spPr>
          <a:xfrm>
            <a:off x="273180" y="5160637"/>
            <a:ext cx="1722125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11</a:t>
            </a:r>
            <a:r>
              <a:t>/</a:t>
            </a:r>
            <a:r>
              <a:rPr>
                <a:solidFill>
                  <a:schemeClr val="accent4"/>
                </a:solidFill>
              </a:rPr>
              <a:t>28</a:t>
            </a:r>
            <a:r>
              <a:t>/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t> 1:02:03</a:t>
            </a:r>
          </a:p>
        </p:txBody>
      </p:sp>
      <p:sp>
        <p:nvSpPr>
          <p:cNvPr id="305" name="1 Jan 2017 23:59:59"/>
          <p:cNvSpPr txBox="1"/>
          <p:nvPr/>
        </p:nvSpPr>
        <p:spPr>
          <a:xfrm>
            <a:off x="273180" y="5586440"/>
            <a:ext cx="1782917" cy="335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/>
                </a:solidFill>
              </a:rPr>
              <a:t>1</a:t>
            </a:r>
            <a:r>
              <a:t>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Jan</a:t>
            </a:r>
            <a:r>
              <a:t> 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t> 23:59:59</a:t>
            </a:r>
          </a:p>
        </p:txBody>
      </p:sp>
      <p:sp>
        <p:nvSpPr>
          <p:cNvPr id="306" name="20170131"/>
          <p:cNvSpPr txBox="1"/>
          <p:nvPr/>
        </p:nvSpPr>
        <p:spPr>
          <a:xfrm>
            <a:off x="273180" y="6010069"/>
            <a:ext cx="884346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01</a:t>
            </a:r>
            <a:r>
              <a:rPr>
                <a:solidFill>
                  <a:schemeClr val="accent4"/>
                </a:solidFill>
              </a:rPr>
              <a:t>31</a:t>
            </a:r>
          </a:p>
        </p:txBody>
      </p:sp>
      <p:sp>
        <p:nvSpPr>
          <p:cNvPr id="307" name="July 4th, 2000"/>
          <p:cNvSpPr txBox="1"/>
          <p:nvPr/>
        </p:nvSpPr>
        <p:spPr>
          <a:xfrm>
            <a:off x="273180" y="6298674"/>
            <a:ext cx="1379267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July</a:t>
            </a:r>
            <a:r>
              <a:t> </a:t>
            </a:r>
            <a:r>
              <a:rPr>
                <a:solidFill>
                  <a:schemeClr val="accent4"/>
                </a:solidFill>
              </a:rPr>
              <a:t>4</a:t>
            </a:r>
            <a:r>
              <a:t>th, 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2000</a:t>
            </a:r>
          </a:p>
        </p:txBody>
      </p:sp>
      <p:sp>
        <p:nvSpPr>
          <p:cNvPr id="308" name="4th of July '99"/>
          <p:cNvSpPr txBox="1"/>
          <p:nvPr/>
        </p:nvSpPr>
        <p:spPr>
          <a:xfrm>
            <a:off x="273180" y="6560177"/>
            <a:ext cx="1409074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/>
                </a:solidFill>
              </a:rPr>
              <a:t>4</a:t>
            </a:r>
            <a:r>
              <a:t>th of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July</a:t>
            </a:r>
            <a:r>
              <a:t> '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99</a:t>
            </a:r>
          </a:p>
        </p:txBody>
      </p:sp>
      <p:sp>
        <p:nvSpPr>
          <p:cNvPr id="309" name="2001: Q3"/>
          <p:cNvSpPr txBox="1"/>
          <p:nvPr/>
        </p:nvSpPr>
        <p:spPr>
          <a:xfrm>
            <a:off x="273180" y="6855406"/>
            <a:ext cx="855550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2001</a:t>
            </a:r>
            <a:r>
              <a:t>: Q</a:t>
            </a:r>
            <a:r>
              <a:rPr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310" name="2:01"/>
          <p:cNvSpPr txBox="1"/>
          <p:nvPr/>
        </p:nvSpPr>
        <p:spPr>
          <a:xfrm>
            <a:off x="273180" y="7138729"/>
            <a:ext cx="454764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</a:t>
            </a:r>
            <a:r>
              <a:t>: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01</a:t>
            </a:r>
          </a:p>
        </p:txBody>
      </p:sp>
      <p:sp>
        <p:nvSpPr>
          <p:cNvPr id="311" name="2017.5"/>
          <p:cNvSpPr txBox="1"/>
          <p:nvPr/>
        </p:nvSpPr>
        <p:spPr>
          <a:xfrm>
            <a:off x="273180" y="7980669"/>
            <a:ext cx="626698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2017.5</a:t>
            </a:r>
          </a:p>
        </p:txBody>
      </p:sp>
      <p:grpSp>
        <p:nvGrpSpPr>
          <p:cNvPr id="317" name="Group"/>
          <p:cNvGrpSpPr/>
          <p:nvPr/>
        </p:nvGrpSpPr>
        <p:grpSpPr>
          <a:xfrm>
            <a:off x="267715" y="8470688"/>
            <a:ext cx="414893" cy="406024"/>
            <a:chOff x="0" y="0"/>
            <a:chExt cx="414892" cy="406023"/>
          </a:xfrm>
        </p:grpSpPr>
        <p:sp>
          <p:nvSpPr>
            <p:cNvPr id="312" name="Shape"/>
            <p:cNvSpPr/>
            <p:nvPr/>
          </p:nvSpPr>
          <p:spPr>
            <a:xfrm rot="19775911">
              <a:off x="62171" y="90881"/>
              <a:ext cx="170581" cy="292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600" fill="norm" stroke="1" extrusionOk="0">
                  <a:moveTo>
                    <a:pt x="18393" y="0"/>
                  </a:moveTo>
                  <a:cubicBezTo>
                    <a:pt x="8206" y="29"/>
                    <a:pt x="-20" y="4872"/>
                    <a:pt x="0" y="10827"/>
                  </a:cubicBezTo>
                  <a:cubicBezTo>
                    <a:pt x="20" y="16745"/>
                    <a:pt x="8187" y="21550"/>
                    <a:pt x="18310" y="21600"/>
                  </a:cubicBezTo>
                  <a:lnTo>
                    <a:pt x="21580" y="21589"/>
                  </a:lnTo>
                  <a:lnTo>
                    <a:pt x="20443" y="172"/>
                  </a:lnTo>
                  <a:lnTo>
                    <a:pt x="18393" y="0"/>
                  </a:lnTo>
                  <a:close/>
                </a:path>
              </a:pathLst>
            </a:custGeom>
            <a:solidFill>
              <a:schemeClr val="accent4">
                <a:satOff val="12017"/>
                <a:lumOff val="18149"/>
              </a:schemeClr>
            </a:solidFill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3" name="Circle"/>
            <p:cNvSpPr/>
            <p:nvPr/>
          </p:nvSpPr>
          <p:spPr>
            <a:xfrm rot="19775911">
              <a:off x="67915" y="53990"/>
              <a:ext cx="292987" cy="292987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4" name="Circle"/>
            <p:cNvSpPr/>
            <p:nvPr/>
          </p:nvSpPr>
          <p:spPr>
            <a:xfrm rot="19775911">
              <a:off x="85531" y="71606"/>
              <a:ext cx="257755" cy="257756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5" name="Triangle"/>
            <p:cNvSpPr/>
            <p:nvPr/>
          </p:nvSpPr>
          <p:spPr>
            <a:xfrm>
              <a:off x="209626" y="104952"/>
              <a:ext cx="17726" cy="108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6" name="Triangle"/>
            <p:cNvSpPr/>
            <p:nvPr/>
          </p:nvSpPr>
          <p:spPr>
            <a:xfrm rot="16200000">
              <a:off x="169188" y="166469"/>
              <a:ext cx="17725" cy="7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30" name="Group"/>
          <p:cNvGrpSpPr/>
          <p:nvPr/>
        </p:nvGrpSpPr>
        <p:grpSpPr>
          <a:xfrm>
            <a:off x="309466" y="1970139"/>
            <a:ext cx="1814989" cy="561921"/>
            <a:chOff x="0" y="3194"/>
            <a:chExt cx="1814987" cy="561920"/>
          </a:xfrm>
        </p:grpSpPr>
        <p:sp>
          <p:nvSpPr>
            <p:cNvPr id="318" name="Line"/>
            <p:cNvSpPr/>
            <p:nvPr/>
          </p:nvSpPr>
          <p:spPr>
            <a:xfrm>
              <a:off x="38951" y="362302"/>
              <a:ext cx="1776037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9" name="Line"/>
            <p:cNvSpPr/>
            <p:nvPr/>
          </p:nvSpPr>
          <p:spPr>
            <a:xfrm flipV="1">
              <a:off x="161092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 flipV="1">
              <a:off x="531006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 flipV="1">
              <a:off x="900921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2" name="Line"/>
            <p:cNvSpPr/>
            <p:nvPr/>
          </p:nvSpPr>
          <p:spPr>
            <a:xfrm flipV="1">
              <a:off x="1270835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 flipV="1">
              <a:off x="1640750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4" name="2016"/>
            <p:cNvSpPr txBox="1"/>
            <p:nvPr/>
          </p:nvSpPr>
          <p:spPr>
            <a:xfrm>
              <a:off x="0" y="336100"/>
              <a:ext cx="322185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2016</a:t>
              </a:r>
            </a:p>
          </p:txBody>
        </p:sp>
        <p:sp>
          <p:nvSpPr>
            <p:cNvPr id="325" name="2017"/>
            <p:cNvSpPr txBox="1"/>
            <p:nvPr/>
          </p:nvSpPr>
          <p:spPr>
            <a:xfrm>
              <a:off x="369914" y="336100"/>
              <a:ext cx="322186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2017</a:t>
              </a:r>
            </a:p>
          </p:txBody>
        </p:sp>
        <p:sp>
          <p:nvSpPr>
            <p:cNvPr id="326" name="2018"/>
            <p:cNvSpPr txBox="1"/>
            <p:nvPr/>
          </p:nvSpPr>
          <p:spPr>
            <a:xfrm>
              <a:off x="739829" y="336100"/>
              <a:ext cx="322185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2018</a:t>
              </a:r>
            </a:p>
          </p:txBody>
        </p:sp>
        <p:sp>
          <p:nvSpPr>
            <p:cNvPr id="327" name="2019"/>
            <p:cNvSpPr txBox="1"/>
            <p:nvPr/>
          </p:nvSpPr>
          <p:spPr>
            <a:xfrm>
              <a:off x="1109742" y="336100"/>
              <a:ext cx="322186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2019</a:t>
              </a:r>
            </a:p>
          </p:txBody>
        </p:sp>
        <p:sp>
          <p:nvSpPr>
            <p:cNvPr id="328" name="2020"/>
            <p:cNvSpPr txBox="1"/>
            <p:nvPr/>
          </p:nvSpPr>
          <p:spPr>
            <a:xfrm>
              <a:off x="1479657" y="336100"/>
              <a:ext cx="322186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2020</a:t>
              </a:r>
            </a:p>
          </p:txBody>
        </p:sp>
        <p:sp>
          <p:nvSpPr>
            <p:cNvPr id="329" name="Line"/>
            <p:cNvSpPr/>
            <p:nvPr/>
          </p:nvSpPr>
          <p:spPr>
            <a:xfrm flipV="1">
              <a:off x="829386" y="3194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31" name="Line"/>
          <p:cNvSpPr/>
          <p:nvPr/>
        </p:nvSpPr>
        <p:spPr>
          <a:xfrm>
            <a:off x="5054600" y="3185418"/>
            <a:ext cx="3937000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399" name="Group"/>
          <p:cNvGrpSpPr/>
          <p:nvPr/>
        </p:nvGrpSpPr>
        <p:grpSpPr>
          <a:xfrm>
            <a:off x="5122833" y="8117263"/>
            <a:ext cx="1383743" cy="540139"/>
            <a:chOff x="0" y="0"/>
            <a:chExt cx="1383741" cy="540138"/>
          </a:xfrm>
        </p:grpSpPr>
        <p:sp>
          <p:nvSpPr>
            <p:cNvPr id="332" name="Rectangle"/>
            <p:cNvSpPr/>
            <p:nvPr/>
          </p:nvSpPr>
          <p:spPr>
            <a:xfrm>
              <a:off x="2330" y="152409"/>
              <a:ext cx="1379082" cy="143147"/>
            </a:xfrm>
            <a:prstGeom prst="rect">
              <a:avLst/>
            </a:prstGeom>
            <a:solidFill>
              <a:schemeClr val="accent4">
                <a:satOff val="12017"/>
                <a:lumOff val="1814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397" name="Group"/>
            <p:cNvGrpSpPr/>
            <p:nvPr/>
          </p:nvGrpSpPr>
          <p:grpSpPr>
            <a:xfrm>
              <a:off x="0" y="75620"/>
              <a:ext cx="1383742" cy="464519"/>
              <a:chOff x="0" y="0"/>
              <a:chExt cx="1383741" cy="464517"/>
            </a:xfrm>
          </p:grpSpPr>
          <p:sp>
            <p:nvSpPr>
              <p:cNvPr id="333" name="J"/>
              <p:cNvSpPr txBox="1"/>
              <p:nvPr/>
            </p:nvSpPr>
            <p:spPr>
              <a:xfrm>
                <a:off x="17401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334" name="F"/>
              <p:cNvSpPr txBox="1"/>
              <p:nvPr/>
            </p:nvSpPr>
            <p:spPr>
              <a:xfrm>
                <a:off x="246016" y="-1"/>
                <a:ext cx="196721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sp>
            <p:nvSpPr>
              <p:cNvPr id="335" name="M"/>
              <p:cNvSpPr txBox="1"/>
              <p:nvPr/>
            </p:nvSpPr>
            <p:spPr>
              <a:xfrm>
                <a:off x="459084" y="-1"/>
                <a:ext cx="23024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336" name="A"/>
              <p:cNvSpPr txBox="1"/>
              <p:nvPr/>
            </p:nvSpPr>
            <p:spPr>
              <a:xfrm>
                <a:off x="702129" y="-1"/>
                <a:ext cx="203427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37" name="M"/>
              <p:cNvSpPr txBox="1"/>
              <p:nvPr/>
            </p:nvSpPr>
            <p:spPr>
              <a:xfrm>
                <a:off x="918451" y="-1"/>
                <a:ext cx="23024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338" name="J"/>
              <p:cNvSpPr txBox="1"/>
              <p:nvPr/>
            </p:nvSpPr>
            <p:spPr>
              <a:xfrm>
                <a:off x="18425" y="177576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339" name="A"/>
              <p:cNvSpPr txBox="1"/>
              <p:nvPr/>
            </p:nvSpPr>
            <p:spPr>
              <a:xfrm>
                <a:off x="247040" y="177576"/>
                <a:ext cx="20342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40" name="S"/>
              <p:cNvSpPr txBox="1"/>
              <p:nvPr/>
            </p:nvSpPr>
            <p:spPr>
              <a:xfrm>
                <a:off x="460107" y="177576"/>
                <a:ext cx="200633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  <p:sp>
            <p:nvSpPr>
              <p:cNvPr id="341" name="O"/>
              <p:cNvSpPr txBox="1"/>
              <p:nvPr/>
            </p:nvSpPr>
            <p:spPr>
              <a:xfrm>
                <a:off x="703153" y="177576"/>
                <a:ext cx="218514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O</a:t>
                </a:r>
              </a:p>
            </p:txBody>
          </p:sp>
          <p:sp>
            <p:nvSpPr>
              <p:cNvPr id="342" name="N"/>
              <p:cNvSpPr txBox="1"/>
              <p:nvPr/>
            </p:nvSpPr>
            <p:spPr>
              <a:xfrm>
                <a:off x="919475" y="177576"/>
                <a:ext cx="215720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343" name="J"/>
              <p:cNvSpPr txBox="1"/>
              <p:nvPr/>
            </p:nvSpPr>
            <p:spPr>
              <a:xfrm>
                <a:off x="1166065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344" name="D"/>
              <p:cNvSpPr txBox="1"/>
              <p:nvPr/>
            </p:nvSpPr>
            <p:spPr>
              <a:xfrm>
                <a:off x="1167089" y="177576"/>
                <a:ext cx="21152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45" name="Line"/>
              <p:cNvSpPr/>
              <p:nvPr/>
            </p:nvSpPr>
            <p:spPr>
              <a:xfrm flipV="1">
                <a:off x="3275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6" name="Line"/>
              <p:cNvSpPr/>
              <p:nvPr/>
            </p:nvSpPr>
            <p:spPr>
              <a:xfrm flipV="1">
                <a:off x="6551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7" name="Line"/>
              <p:cNvSpPr/>
              <p:nvPr/>
            </p:nvSpPr>
            <p:spPr>
              <a:xfrm flipV="1">
                <a:off x="9826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8" name="Line"/>
              <p:cNvSpPr/>
              <p:nvPr/>
            </p:nvSpPr>
            <p:spPr>
              <a:xfrm flipV="1">
                <a:off x="13102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9" name="Line"/>
              <p:cNvSpPr/>
              <p:nvPr/>
            </p:nvSpPr>
            <p:spPr>
              <a:xfrm flipV="1">
                <a:off x="19653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0" name="Line"/>
              <p:cNvSpPr/>
              <p:nvPr/>
            </p:nvSpPr>
            <p:spPr>
              <a:xfrm flipV="1">
                <a:off x="26204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1" name="Line"/>
              <p:cNvSpPr/>
              <p:nvPr/>
            </p:nvSpPr>
            <p:spPr>
              <a:xfrm flipV="1">
                <a:off x="32755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2" name="Line"/>
              <p:cNvSpPr/>
              <p:nvPr/>
            </p:nvSpPr>
            <p:spPr>
              <a:xfrm flipV="1">
                <a:off x="16377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3" name="Line"/>
              <p:cNvSpPr/>
              <p:nvPr/>
            </p:nvSpPr>
            <p:spPr>
              <a:xfrm flipV="1">
                <a:off x="29479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4" name="Line"/>
              <p:cNvSpPr/>
              <p:nvPr/>
            </p:nvSpPr>
            <p:spPr>
              <a:xfrm flipV="1">
                <a:off x="36030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5" name="Line"/>
              <p:cNvSpPr/>
              <p:nvPr/>
            </p:nvSpPr>
            <p:spPr>
              <a:xfrm flipV="1">
                <a:off x="42582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6" name="Line"/>
              <p:cNvSpPr/>
              <p:nvPr/>
            </p:nvSpPr>
            <p:spPr>
              <a:xfrm flipV="1">
                <a:off x="49133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7" name="Line"/>
              <p:cNvSpPr/>
              <p:nvPr/>
            </p:nvSpPr>
            <p:spPr>
              <a:xfrm flipV="1">
                <a:off x="55684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8" name="Line"/>
              <p:cNvSpPr/>
              <p:nvPr/>
            </p:nvSpPr>
            <p:spPr>
              <a:xfrm flipV="1">
                <a:off x="39306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9" name="Line"/>
              <p:cNvSpPr/>
              <p:nvPr/>
            </p:nvSpPr>
            <p:spPr>
              <a:xfrm flipV="1">
                <a:off x="52408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0" name="Line"/>
              <p:cNvSpPr/>
              <p:nvPr/>
            </p:nvSpPr>
            <p:spPr>
              <a:xfrm flipV="1">
                <a:off x="58959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1" name="Line"/>
              <p:cNvSpPr/>
              <p:nvPr/>
            </p:nvSpPr>
            <p:spPr>
              <a:xfrm flipV="1">
                <a:off x="62235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2" name="Line"/>
              <p:cNvSpPr/>
              <p:nvPr/>
            </p:nvSpPr>
            <p:spPr>
              <a:xfrm flipV="1">
                <a:off x="65510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3" name="Line"/>
              <p:cNvSpPr/>
              <p:nvPr/>
            </p:nvSpPr>
            <p:spPr>
              <a:xfrm flipV="1">
                <a:off x="72061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4" name="Line"/>
              <p:cNvSpPr/>
              <p:nvPr/>
            </p:nvSpPr>
            <p:spPr>
              <a:xfrm flipV="1">
                <a:off x="75337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5" name="Line"/>
              <p:cNvSpPr/>
              <p:nvPr/>
            </p:nvSpPr>
            <p:spPr>
              <a:xfrm flipV="1">
                <a:off x="78613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6" name="Line"/>
              <p:cNvSpPr/>
              <p:nvPr/>
            </p:nvSpPr>
            <p:spPr>
              <a:xfrm flipV="1">
                <a:off x="81888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7" name="Line"/>
              <p:cNvSpPr/>
              <p:nvPr/>
            </p:nvSpPr>
            <p:spPr>
              <a:xfrm flipV="1">
                <a:off x="88439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8" name="Line"/>
              <p:cNvSpPr/>
              <p:nvPr/>
            </p:nvSpPr>
            <p:spPr>
              <a:xfrm flipV="1">
                <a:off x="94990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9" name="Line"/>
              <p:cNvSpPr/>
              <p:nvPr/>
            </p:nvSpPr>
            <p:spPr>
              <a:xfrm flipV="1">
                <a:off x="101541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0" name="Line"/>
              <p:cNvSpPr/>
              <p:nvPr/>
            </p:nvSpPr>
            <p:spPr>
              <a:xfrm flipV="1">
                <a:off x="85164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1" name="Line"/>
              <p:cNvSpPr/>
              <p:nvPr/>
            </p:nvSpPr>
            <p:spPr>
              <a:xfrm flipV="1">
                <a:off x="98266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2" name="Line"/>
              <p:cNvSpPr/>
              <p:nvPr/>
            </p:nvSpPr>
            <p:spPr>
              <a:xfrm flipV="1">
                <a:off x="104817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3" name="Line"/>
              <p:cNvSpPr/>
              <p:nvPr/>
            </p:nvSpPr>
            <p:spPr>
              <a:xfrm flipV="1">
                <a:off x="111368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4" name="Line"/>
              <p:cNvSpPr/>
              <p:nvPr/>
            </p:nvSpPr>
            <p:spPr>
              <a:xfrm flipV="1">
                <a:off x="117919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5" name="Line"/>
              <p:cNvSpPr/>
              <p:nvPr/>
            </p:nvSpPr>
            <p:spPr>
              <a:xfrm flipV="1">
                <a:off x="124470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6" name="Line"/>
              <p:cNvSpPr/>
              <p:nvPr/>
            </p:nvSpPr>
            <p:spPr>
              <a:xfrm flipV="1">
                <a:off x="108092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7" name="Line"/>
              <p:cNvSpPr/>
              <p:nvPr/>
            </p:nvSpPr>
            <p:spPr>
              <a:xfrm flipV="1">
                <a:off x="121195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8" name="Line"/>
              <p:cNvSpPr/>
              <p:nvPr/>
            </p:nvSpPr>
            <p:spPr>
              <a:xfrm flipV="1">
                <a:off x="127746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9" name="Line"/>
              <p:cNvSpPr/>
              <p:nvPr/>
            </p:nvSpPr>
            <p:spPr>
              <a:xfrm flipV="1">
                <a:off x="131021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0" name="Line"/>
              <p:cNvSpPr/>
              <p:nvPr/>
            </p:nvSpPr>
            <p:spPr>
              <a:xfrm flipV="1">
                <a:off x="134297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1" name="Rectangle"/>
              <p:cNvSpPr/>
              <p:nvPr/>
            </p:nvSpPr>
            <p:spPr>
              <a:xfrm>
                <a:off x="8603" y="215364"/>
                <a:ext cx="1373823" cy="396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2" name="Line"/>
              <p:cNvSpPr/>
              <p:nvPr/>
            </p:nvSpPr>
            <p:spPr>
              <a:xfrm flipV="1">
                <a:off x="688626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3" name="Rectangle"/>
              <p:cNvSpPr/>
              <p:nvPr/>
            </p:nvSpPr>
            <p:spPr>
              <a:xfrm>
                <a:off x="5122" y="40445"/>
                <a:ext cx="1373823" cy="361951"/>
              </a:xfrm>
              <a:prstGeom prst="rect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4" name="Line"/>
              <p:cNvSpPr/>
              <p:nvPr/>
            </p:nvSpPr>
            <p:spPr>
              <a:xfrm flipV="1">
                <a:off x="459084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5" name="Line"/>
              <p:cNvSpPr/>
              <p:nvPr/>
            </p:nvSpPr>
            <p:spPr>
              <a:xfrm flipV="1">
                <a:off x="229542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6" name="Line"/>
              <p:cNvSpPr/>
              <p:nvPr/>
            </p:nvSpPr>
            <p:spPr>
              <a:xfrm flipV="1">
                <a:off x="918168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7" name="Line"/>
              <p:cNvSpPr/>
              <p:nvPr/>
            </p:nvSpPr>
            <p:spPr>
              <a:xfrm flipV="1">
                <a:off x="1147710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8" name="Line"/>
              <p:cNvSpPr/>
              <p:nvPr/>
            </p:nvSpPr>
            <p:spPr>
              <a:xfrm>
                <a:off x="1373" y="112802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9" name="Line"/>
              <p:cNvSpPr/>
              <p:nvPr/>
            </p:nvSpPr>
            <p:spPr>
              <a:xfrm>
                <a:off x="686" y="147967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0" name="Line"/>
              <p:cNvSpPr/>
              <p:nvPr/>
            </p:nvSpPr>
            <p:spPr>
              <a:xfrm>
                <a:off x="0" y="183133"/>
                <a:ext cx="1383742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1" name="Line"/>
              <p:cNvSpPr/>
              <p:nvPr/>
            </p:nvSpPr>
            <p:spPr>
              <a:xfrm>
                <a:off x="1029" y="218298"/>
                <a:ext cx="1382713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2" name="Line"/>
              <p:cNvSpPr/>
              <p:nvPr/>
            </p:nvSpPr>
            <p:spPr>
              <a:xfrm>
                <a:off x="1373" y="323794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3" name="Line"/>
              <p:cNvSpPr/>
              <p:nvPr/>
            </p:nvSpPr>
            <p:spPr>
              <a:xfrm>
                <a:off x="686" y="358960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4" name="Line"/>
              <p:cNvSpPr/>
              <p:nvPr/>
            </p:nvSpPr>
            <p:spPr>
              <a:xfrm>
                <a:off x="1373" y="77636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5" name="Line"/>
              <p:cNvSpPr/>
              <p:nvPr/>
            </p:nvSpPr>
            <p:spPr>
              <a:xfrm>
                <a:off x="1373" y="253464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6" name="Line"/>
              <p:cNvSpPr/>
              <p:nvPr/>
            </p:nvSpPr>
            <p:spPr>
              <a:xfrm>
                <a:off x="1373" y="288629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398" name="x"/>
            <p:cNvSpPr txBox="1"/>
            <p:nvPr/>
          </p:nvSpPr>
          <p:spPr>
            <a:xfrm>
              <a:off x="278" y="0"/>
              <a:ext cx="242878" cy="398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5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Chalkduster"/>
                  <a:ea typeface="Chalkduster"/>
                  <a:cs typeface="Chalkduster"/>
                  <a:sym typeface="Chalkduster"/>
                </a:defRPr>
              </a:lvl1pPr>
            </a:lstStyle>
            <a:p>
              <a:pPr/>
              <a:r>
                <a:t>x</a:t>
              </a:r>
            </a:p>
          </p:txBody>
        </p:sp>
      </p:grpSp>
      <p:sp>
        <p:nvSpPr>
          <p:cNvPr id="400" name="2017-11-28…"/>
          <p:cNvSpPr txBox="1"/>
          <p:nvPr/>
        </p:nvSpPr>
        <p:spPr>
          <a:xfrm>
            <a:off x="5127764" y="1776994"/>
            <a:ext cx="1607184" cy="133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2017-11-28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date</a:t>
            </a:r>
            <a:r>
              <a:t> is a day stored as the number of days since 1970-01-01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 &lt;- </a:t>
            </a:r>
            <a:r>
              <a:rPr b="1"/>
              <a:t>as_date</a:t>
            </a:r>
            <a:r>
              <a:t>(17498)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"2017-11-28"</a:t>
            </a:r>
          </a:p>
        </p:txBody>
      </p:sp>
      <p:sp>
        <p:nvSpPr>
          <p:cNvPr id="401" name="12:00:00…"/>
          <p:cNvSpPr txBox="1"/>
          <p:nvPr/>
        </p:nvSpPr>
        <p:spPr>
          <a:xfrm>
            <a:off x="7318754" y="1776994"/>
            <a:ext cx="1668155" cy="133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12:00:00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An hms is a </a:t>
            </a:r>
            <a:r>
              <a:rPr b="1"/>
              <a:t>time</a:t>
            </a:r>
            <a:r>
              <a:t> stored as the number of seconds since 00:00:00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t &lt;- hms::</a:t>
            </a:r>
            <a:r>
              <a:rPr b="1"/>
              <a:t>as.hms</a:t>
            </a:r>
            <a:r>
              <a:t>(85)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00:01:25</a:t>
            </a:r>
          </a:p>
        </p:txBody>
      </p:sp>
      <p:sp>
        <p:nvSpPr>
          <p:cNvPr id="402" name="GET AND SET COMPONENTS"/>
          <p:cNvSpPr txBox="1"/>
          <p:nvPr/>
        </p:nvSpPr>
        <p:spPr>
          <a:xfrm>
            <a:off x="5132670" y="3224981"/>
            <a:ext cx="188381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GET AND SET COMPONENTS</a:t>
            </a:r>
          </a:p>
        </p:txBody>
      </p:sp>
      <p:sp>
        <p:nvSpPr>
          <p:cNvPr id="403" name="date(x) Date component. date(dt)…"/>
          <p:cNvSpPr txBox="1"/>
          <p:nvPr/>
        </p:nvSpPr>
        <p:spPr>
          <a:xfrm>
            <a:off x="6984276" y="4382728"/>
            <a:ext cx="2046118" cy="603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date</a:t>
            </a:r>
            <a:r>
              <a:t>(x) Date component. </a:t>
            </a:r>
            <a:r>
              <a:rPr i="1"/>
              <a:t>date(dt)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year</a:t>
            </a:r>
            <a:r>
              <a:t>(x) Year. </a:t>
            </a:r>
            <a:r>
              <a:rPr i="1"/>
              <a:t>year(dt)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isoyear</a:t>
            </a:r>
            <a:r>
              <a:t>(x) The ISO 8601 year. 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epiyear</a:t>
            </a:r>
            <a:r>
              <a:t>(x) Epidemiological year.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month</a:t>
            </a:r>
            <a:r>
              <a:t>(x, label, abbr) Month. </a:t>
            </a:r>
            <a:r>
              <a:rPr i="1"/>
              <a:t>month(dt)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day</a:t>
            </a:r>
            <a:r>
              <a:t>(x) Day of month. </a:t>
            </a:r>
            <a:r>
              <a:rPr i="1"/>
              <a:t>day(dt)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wday</a:t>
            </a:r>
            <a:r>
              <a:t>(x,label,abbr) Day of week.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qday</a:t>
            </a:r>
            <a:r>
              <a:t>(x) Day of quarter.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hour</a:t>
            </a:r>
            <a:r>
              <a:t>(x) Hour. </a:t>
            </a:r>
            <a:r>
              <a:rPr i="1"/>
              <a:t>hour(dt)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minute</a:t>
            </a:r>
            <a:r>
              <a:t>(x) Minutes. </a:t>
            </a:r>
            <a:r>
              <a:rPr i="1"/>
              <a:t>minute(dt)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second</a:t>
            </a:r>
            <a:r>
              <a:t>(x) Seconds. </a:t>
            </a:r>
            <a:r>
              <a:rPr i="1"/>
              <a:t>second(dt)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week</a:t>
            </a:r>
            <a:r>
              <a:t>(x) Week of the year. </a:t>
            </a:r>
            <a:r>
              <a:rPr i="1"/>
              <a:t>week(dt)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isoweek</a:t>
            </a:r>
            <a:r>
              <a:t>() ISO 8601 week.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epiweek</a:t>
            </a:r>
            <a:r>
              <a:t>() Epidemiological week.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quarter</a:t>
            </a:r>
            <a:r>
              <a:t>(x, with_year = FALSE) Quarter. </a:t>
            </a:r>
            <a:r>
              <a:rPr i="1"/>
              <a:t>quarter(dt)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semester</a:t>
            </a:r>
            <a:r>
              <a:t>(x, with_year = FALSE) Semester. </a:t>
            </a:r>
            <a:r>
              <a:rPr i="1"/>
              <a:t>semester(dt)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am</a:t>
            </a:r>
            <a:r>
              <a:t>(x) Is it in the am? </a:t>
            </a:r>
            <a:r>
              <a:rPr i="1"/>
              <a:t>am(dt) 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pm</a:t>
            </a:r>
            <a:r>
              <a:t>(x) Is it in the pm?</a:t>
            </a:r>
            <a:r>
              <a:rPr i="1"/>
              <a:t> pm(dt)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dst</a:t>
            </a:r>
            <a:r>
              <a:t>(x) Is it daylight savings? </a:t>
            </a:r>
            <a:r>
              <a:rPr i="1"/>
              <a:t>dst(d)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leap_year</a:t>
            </a:r>
            <a:r>
              <a:t>(x) Is it a leap year? </a:t>
            </a:r>
            <a:r>
              <a:rPr i="1"/>
              <a:t>leap_year(d)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update</a:t>
            </a:r>
            <a:r>
              <a:t>(object, ..., simple = FALSE) </a:t>
            </a:r>
            <a:r>
              <a:rPr i="1"/>
              <a:t>update(dt, mday = 2, hour = 1)</a:t>
            </a:r>
          </a:p>
        </p:txBody>
      </p:sp>
      <p:sp>
        <p:nvSpPr>
          <p:cNvPr id="404" name="Use an accessor function to get a component.…"/>
          <p:cNvSpPr txBox="1"/>
          <p:nvPr/>
        </p:nvSpPr>
        <p:spPr>
          <a:xfrm>
            <a:off x="5125093" y="3339831"/>
            <a:ext cx="2833122" cy="695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500"/>
              </a:spcBef>
              <a:defRPr b="0" sz="1100">
                <a:solidFill>
                  <a:srgbClr val="000000"/>
                </a:solidFill>
              </a:defRPr>
            </a:pPr>
            <a:r>
              <a:t>Use an accessor function to get a component. 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Assign into an accessor function to change a component in place. </a:t>
            </a:r>
          </a:p>
        </p:txBody>
      </p:sp>
      <p:sp>
        <p:nvSpPr>
          <p:cNvPr id="405" name="d ## &quot;2017-11-28&quot;…"/>
          <p:cNvSpPr txBox="1"/>
          <p:nvPr/>
        </p:nvSpPr>
        <p:spPr>
          <a:xfrm>
            <a:off x="8019536" y="3339831"/>
            <a:ext cx="1093198" cy="695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</a:t>
            </a:r>
            <a:r>
              <a:rPr>
                <a:solidFill>
                  <a:schemeClr val="accent6">
                    <a:satOff val="-12200"/>
                    <a:lumOff val="-18965"/>
                  </a:schemeClr>
                </a:solidFill>
              </a:rPr>
              <a:t>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## "2017-11-28"</a:t>
            </a:r>
            <a:endParaRPr>
              <a:solidFill>
                <a:schemeClr val="accent4">
                  <a:satOff val="8634"/>
                  <a:lumOff val="-20316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500"/>
              </a:spcBef>
              <a:defRPr b="0" sz="1100">
                <a:solidFill>
                  <a:srgbClr val="000000"/>
                </a:solidFill>
              </a:defRPr>
            </a:pPr>
            <a:r>
              <a:rPr i="1"/>
              <a:t>day(d)</a:t>
            </a:r>
            <a:r>
              <a:rPr i="1">
                <a:solidFill>
                  <a:schemeClr val="accent6">
                    <a:satOff val="-12200"/>
                    <a:lumOff val="-18965"/>
                  </a:schemeClr>
                </a:solidFill>
              </a:rPr>
              <a:t> </a:t>
            </a:r>
            <a:r>
              <a:rPr i="1">
                <a:solidFill>
                  <a:schemeClr val="accent4">
                    <a:satOff val="8634"/>
                    <a:lumOff val="-20316"/>
                  </a:schemeClr>
                </a:solidFill>
              </a:rPr>
              <a:t>## 28</a:t>
            </a:r>
            <a:endParaRPr>
              <a:solidFill>
                <a:schemeClr val="accent6">
                  <a:satOff val="-12200"/>
                  <a:lumOff val="-18965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day(d) &lt;- 1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## "2017-11-01"</a:t>
            </a:r>
          </a:p>
        </p:txBody>
      </p:sp>
      <p:grpSp>
        <p:nvGrpSpPr>
          <p:cNvPr id="424" name="Group"/>
          <p:cNvGrpSpPr/>
          <p:nvPr/>
        </p:nvGrpSpPr>
        <p:grpSpPr>
          <a:xfrm>
            <a:off x="5428847" y="8700567"/>
            <a:ext cx="771715" cy="324673"/>
            <a:chOff x="0" y="0"/>
            <a:chExt cx="771714" cy="324672"/>
          </a:xfrm>
        </p:grpSpPr>
        <p:grpSp>
          <p:nvGrpSpPr>
            <p:cNvPr id="419" name="Group"/>
            <p:cNvGrpSpPr/>
            <p:nvPr/>
          </p:nvGrpSpPr>
          <p:grpSpPr>
            <a:xfrm>
              <a:off x="0" y="0"/>
              <a:ext cx="324866" cy="324673"/>
              <a:chOff x="0" y="0"/>
              <a:chExt cx="324865" cy="324672"/>
            </a:xfrm>
          </p:grpSpPr>
          <p:sp>
            <p:nvSpPr>
              <p:cNvPr id="406" name="Shape"/>
              <p:cNvSpPr/>
              <p:nvPr/>
            </p:nvSpPr>
            <p:spPr>
              <a:xfrm>
                <a:off x="24833" y="77529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07" name="Shape"/>
              <p:cNvSpPr/>
              <p:nvPr/>
            </p:nvSpPr>
            <p:spPr>
              <a:xfrm rot="19667351">
                <a:off x="11121" y="137195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08" name="Shape"/>
              <p:cNvSpPr/>
              <p:nvPr/>
            </p:nvSpPr>
            <p:spPr>
              <a:xfrm rot="17876116">
                <a:off x="29677" y="194090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09" name="Shape"/>
              <p:cNvSpPr/>
              <p:nvPr/>
            </p:nvSpPr>
            <p:spPr>
              <a:xfrm rot="16002444">
                <a:off x="75149" y="234813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10" name="Shape"/>
              <p:cNvSpPr/>
              <p:nvPr/>
            </p:nvSpPr>
            <p:spPr>
              <a:xfrm rot="14366136">
                <a:off x="133992" y="248005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11" name="Shape"/>
              <p:cNvSpPr/>
              <p:nvPr/>
            </p:nvSpPr>
            <p:spPr>
              <a:xfrm rot="12433486">
                <a:off x="192340" y="229471"/>
                <a:ext cx="69710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12" name="Shape"/>
              <p:cNvSpPr/>
              <p:nvPr/>
            </p:nvSpPr>
            <p:spPr>
              <a:xfrm rot="10642253">
                <a:off x="231895" y="184562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13" name="Shape"/>
              <p:cNvSpPr/>
              <p:nvPr/>
            </p:nvSpPr>
            <p:spPr>
              <a:xfrm rot="8768578">
                <a:off x="243836" y="124700"/>
                <a:ext cx="69710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14" name="Shape"/>
              <p:cNvSpPr/>
              <p:nvPr/>
            </p:nvSpPr>
            <p:spPr>
              <a:xfrm rot="7160229">
                <a:off x="225693" y="68000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15" name="Shape"/>
              <p:cNvSpPr/>
              <p:nvPr/>
            </p:nvSpPr>
            <p:spPr>
              <a:xfrm rot="5227579">
                <a:off x="180397" y="26813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16" name="Shape"/>
              <p:cNvSpPr/>
              <p:nvPr/>
            </p:nvSpPr>
            <p:spPr>
              <a:xfrm rot="3436346">
                <a:off x="121707" y="15114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17" name="Shape"/>
              <p:cNvSpPr/>
              <p:nvPr/>
            </p:nvSpPr>
            <p:spPr>
              <a:xfrm rot="1562672">
                <a:off x="63928" y="34802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18" name="Circle"/>
              <p:cNvSpPr/>
              <p:nvPr/>
            </p:nvSpPr>
            <p:spPr>
              <a:xfrm>
                <a:off x="62611" y="66115"/>
                <a:ext cx="195780" cy="195780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grpSp>
          <p:nvGrpSpPr>
            <p:cNvPr id="422" name="Group"/>
            <p:cNvGrpSpPr/>
            <p:nvPr/>
          </p:nvGrpSpPr>
          <p:grpSpPr>
            <a:xfrm>
              <a:off x="575935" y="64447"/>
              <a:ext cx="195780" cy="195779"/>
              <a:chOff x="0" y="0"/>
              <a:chExt cx="195778" cy="195778"/>
            </a:xfrm>
          </p:grpSpPr>
          <p:sp>
            <p:nvSpPr>
              <p:cNvPr id="420" name="Circle"/>
              <p:cNvSpPr/>
              <p:nvPr/>
            </p:nvSpPr>
            <p:spPr>
              <a:xfrm>
                <a:off x="44715" y="7142"/>
                <a:ext cx="151064" cy="151064"/>
              </a:xfrm>
              <a:prstGeom prst="ellipse">
                <a:avLst/>
              </a:prstGeom>
              <a:solidFill>
                <a:schemeClr val="accent4">
                  <a:satOff val="8634"/>
                  <a:lumOff val="-2031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21" name="Circle"/>
              <p:cNvSpPr/>
              <p:nvPr/>
            </p:nvSpPr>
            <p:spPr>
              <a:xfrm>
                <a:off x="0" y="0"/>
                <a:ext cx="195779" cy="195779"/>
              </a:xfrm>
              <a:prstGeom prst="ellips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423" name="Line"/>
            <p:cNvSpPr/>
            <p:nvPr/>
          </p:nvSpPr>
          <p:spPr>
            <a:xfrm flipV="1">
              <a:off x="450400" y="28662"/>
              <a:ext cx="1" cy="267348"/>
            </a:xfrm>
            <a:prstGeom prst="line">
              <a:avLst/>
            </a:prstGeom>
            <a:noFill/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44" name="Group"/>
          <p:cNvGrpSpPr/>
          <p:nvPr/>
        </p:nvGrpSpPr>
        <p:grpSpPr>
          <a:xfrm>
            <a:off x="315970" y="8906315"/>
            <a:ext cx="541117" cy="485615"/>
            <a:chOff x="46306" y="10353"/>
            <a:chExt cx="541115" cy="485613"/>
          </a:xfrm>
        </p:grpSpPr>
        <p:grpSp>
          <p:nvGrpSpPr>
            <p:cNvPr id="442" name="Group"/>
            <p:cNvGrpSpPr/>
            <p:nvPr/>
          </p:nvGrpSpPr>
          <p:grpSpPr>
            <a:xfrm>
              <a:off x="46306" y="69515"/>
              <a:ext cx="541116" cy="426453"/>
              <a:chOff x="0" y="0"/>
              <a:chExt cx="541115" cy="426451"/>
            </a:xfrm>
          </p:grpSpPr>
          <p:sp>
            <p:nvSpPr>
              <p:cNvPr id="425" name="Shape"/>
              <p:cNvSpPr/>
              <p:nvPr/>
            </p:nvSpPr>
            <p:spPr>
              <a:xfrm>
                <a:off x="6216" y="75088"/>
                <a:ext cx="492307" cy="351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2"/>
                    </a:moveTo>
                    <a:lnTo>
                      <a:pt x="425" y="21600"/>
                    </a:lnTo>
                    <a:lnTo>
                      <a:pt x="21600" y="21381"/>
                    </a:lnTo>
                    <a:cubicBezTo>
                      <a:pt x="21147" y="18271"/>
                      <a:pt x="20856" y="15118"/>
                      <a:pt x="20728" y="11949"/>
                    </a:cubicBezTo>
                    <a:cubicBezTo>
                      <a:pt x="20568" y="7961"/>
                      <a:pt x="20666" y="3962"/>
                      <a:pt x="21022" y="0"/>
                    </a:cubicBezTo>
                    <a:lnTo>
                      <a:pt x="0" y="212"/>
                    </a:lnTo>
                    <a:close/>
                  </a:path>
                </a:pathLst>
              </a:custGeom>
              <a:solidFill>
                <a:schemeClr val="accent4">
                  <a:satOff val="12017"/>
                  <a:lumOff val="18149"/>
                </a:schemeClr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6" name="Shape"/>
              <p:cNvSpPr/>
              <p:nvPr/>
            </p:nvSpPr>
            <p:spPr>
              <a:xfrm>
                <a:off x="5990" y="71776"/>
                <a:ext cx="511199" cy="3435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"/>
                    </a:moveTo>
                    <a:cubicBezTo>
                      <a:pt x="72" y="4140"/>
                      <a:pt x="234" y="8059"/>
                      <a:pt x="487" y="11966"/>
                    </a:cubicBezTo>
                    <a:cubicBezTo>
                      <a:pt x="691" y="15117"/>
                      <a:pt x="954" y="18260"/>
                      <a:pt x="1275" y="21390"/>
                    </a:cubicBezTo>
                    <a:lnTo>
                      <a:pt x="21600" y="21600"/>
                    </a:lnTo>
                    <a:cubicBezTo>
                      <a:pt x="21003" y="17893"/>
                      <a:pt x="20593" y="14124"/>
                      <a:pt x="20373" y="10326"/>
                    </a:cubicBezTo>
                    <a:cubicBezTo>
                      <a:pt x="20174" y="6892"/>
                      <a:pt x="20132" y="3442"/>
                      <a:pt x="20246" y="0"/>
                    </a:cubicBezTo>
                    <a:lnTo>
                      <a:pt x="0" y="216"/>
                    </a:lnTo>
                    <a:close/>
                  </a:path>
                </a:pathLst>
              </a:custGeom>
              <a:solidFill>
                <a:schemeClr val="accent4">
                  <a:satOff val="12017"/>
                  <a:lumOff val="18149"/>
                </a:schemeClr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7" name="Shape"/>
              <p:cNvSpPr/>
              <p:nvPr/>
            </p:nvSpPr>
            <p:spPr>
              <a:xfrm>
                <a:off x="10027" y="57168"/>
                <a:ext cx="531089" cy="3490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" y="785"/>
                    </a:moveTo>
                    <a:lnTo>
                      <a:pt x="0" y="4798"/>
                    </a:lnTo>
                    <a:lnTo>
                      <a:pt x="37" y="7629"/>
                    </a:lnTo>
                    <a:lnTo>
                      <a:pt x="206" y="9868"/>
                    </a:lnTo>
                    <a:lnTo>
                      <a:pt x="566" y="13002"/>
                    </a:lnTo>
                    <a:lnTo>
                      <a:pt x="1066" y="16362"/>
                    </a:lnTo>
                    <a:lnTo>
                      <a:pt x="1702" y="19424"/>
                    </a:lnTo>
                    <a:lnTo>
                      <a:pt x="2225" y="21530"/>
                    </a:lnTo>
                    <a:lnTo>
                      <a:pt x="21600" y="21600"/>
                    </a:lnTo>
                    <a:lnTo>
                      <a:pt x="21033" y="19773"/>
                    </a:lnTo>
                    <a:lnTo>
                      <a:pt x="20317" y="16120"/>
                    </a:lnTo>
                    <a:lnTo>
                      <a:pt x="19863" y="12463"/>
                    </a:lnTo>
                    <a:lnTo>
                      <a:pt x="19384" y="8951"/>
                    </a:lnTo>
                    <a:lnTo>
                      <a:pt x="19640" y="0"/>
                    </a:lnTo>
                    <a:lnTo>
                      <a:pt x="30" y="78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8" name="Rectangle"/>
              <p:cNvSpPr/>
              <p:nvPr/>
            </p:nvSpPr>
            <p:spPr>
              <a:xfrm>
                <a:off x="0" y="0"/>
                <a:ext cx="487749" cy="79110"/>
              </a:xfrm>
              <a:prstGeom prst="rect">
                <a:avLst/>
              </a:prstGeom>
              <a:solidFill>
                <a:schemeClr val="accent4">
                  <a:satOff val="8634"/>
                  <a:lumOff val="-2031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9" name="Line"/>
              <p:cNvSpPr/>
              <p:nvPr/>
            </p:nvSpPr>
            <p:spPr>
              <a:xfrm rot="21452399">
                <a:off x="13998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0" name="Line"/>
              <p:cNvSpPr/>
              <p:nvPr/>
            </p:nvSpPr>
            <p:spPr>
              <a:xfrm rot="21452399">
                <a:off x="81461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1" name="Line"/>
              <p:cNvSpPr/>
              <p:nvPr/>
            </p:nvSpPr>
            <p:spPr>
              <a:xfrm rot="21452399">
                <a:off x="148925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2" name="Line"/>
              <p:cNvSpPr/>
              <p:nvPr/>
            </p:nvSpPr>
            <p:spPr>
              <a:xfrm rot="21452399">
                <a:off x="216388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3" name="Line"/>
              <p:cNvSpPr/>
              <p:nvPr/>
            </p:nvSpPr>
            <p:spPr>
              <a:xfrm rot="21452399">
                <a:off x="283851" y="68502"/>
                <a:ext cx="42625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4" name="Line"/>
              <p:cNvSpPr/>
              <p:nvPr/>
            </p:nvSpPr>
            <p:spPr>
              <a:xfrm rot="21452399">
                <a:off x="351315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5" name="Line"/>
              <p:cNvSpPr/>
              <p:nvPr/>
            </p:nvSpPr>
            <p:spPr>
              <a:xfrm rot="21452399">
                <a:off x="418778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6" name="Line"/>
              <p:cNvSpPr/>
              <p:nvPr/>
            </p:nvSpPr>
            <p:spPr>
              <a:xfrm rot="21452399">
                <a:off x="486242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7" name="Line"/>
              <p:cNvSpPr/>
              <p:nvPr/>
            </p:nvSpPr>
            <p:spPr>
              <a:xfrm>
                <a:off x="9997" y="13962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8" name="Line"/>
              <p:cNvSpPr/>
              <p:nvPr/>
            </p:nvSpPr>
            <p:spPr>
              <a:xfrm>
                <a:off x="18282" y="20590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9" name="Line"/>
              <p:cNvSpPr/>
              <p:nvPr/>
            </p:nvSpPr>
            <p:spPr>
              <a:xfrm>
                <a:off x="26567" y="27218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0" name="Line"/>
              <p:cNvSpPr/>
              <p:nvPr/>
            </p:nvSpPr>
            <p:spPr>
              <a:xfrm>
                <a:off x="59707" y="404745"/>
                <a:ext cx="476040" cy="1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1" name="Line"/>
              <p:cNvSpPr/>
              <p:nvPr/>
            </p:nvSpPr>
            <p:spPr>
              <a:xfrm>
                <a:off x="43137" y="33846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43" name="January"/>
            <p:cNvSpPr txBox="1"/>
            <p:nvPr/>
          </p:nvSpPr>
          <p:spPr>
            <a:xfrm>
              <a:off x="133109" y="10353"/>
              <a:ext cx="338884" cy="1853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January</a:t>
              </a:r>
            </a:p>
          </p:txBody>
        </p:sp>
      </p:grpSp>
      <p:sp>
        <p:nvSpPr>
          <p:cNvPr id="445" name="x"/>
          <p:cNvSpPr txBox="1"/>
          <p:nvPr/>
        </p:nvSpPr>
        <p:spPr>
          <a:xfrm>
            <a:off x="396664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6" name="x"/>
          <p:cNvSpPr txBox="1"/>
          <p:nvPr/>
        </p:nvSpPr>
        <p:spPr>
          <a:xfrm>
            <a:off x="462881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7" name="x"/>
          <p:cNvSpPr txBox="1"/>
          <p:nvPr/>
        </p:nvSpPr>
        <p:spPr>
          <a:xfrm>
            <a:off x="536364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8" name="x"/>
          <p:cNvSpPr txBox="1"/>
          <p:nvPr/>
        </p:nvSpPr>
        <p:spPr>
          <a:xfrm>
            <a:off x="606018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9" name="x"/>
          <p:cNvSpPr txBox="1"/>
          <p:nvPr/>
        </p:nvSpPr>
        <p:spPr>
          <a:xfrm>
            <a:off x="672889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50" name="x"/>
          <p:cNvSpPr txBox="1"/>
          <p:nvPr/>
        </p:nvSpPr>
        <p:spPr>
          <a:xfrm>
            <a:off x="269664" y="895877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51" name="x"/>
          <p:cNvSpPr txBox="1"/>
          <p:nvPr/>
        </p:nvSpPr>
        <p:spPr>
          <a:xfrm>
            <a:off x="327726" y="8958772"/>
            <a:ext cx="202533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52" name="x"/>
          <p:cNvSpPr txBox="1"/>
          <p:nvPr/>
        </p:nvSpPr>
        <p:spPr>
          <a:xfrm>
            <a:off x="396664" y="89594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grpSp>
        <p:nvGrpSpPr>
          <p:cNvPr id="476" name="Group"/>
          <p:cNvGrpSpPr/>
          <p:nvPr/>
        </p:nvGrpSpPr>
        <p:grpSpPr>
          <a:xfrm>
            <a:off x="9361061" y="6743700"/>
            <a:ext cx="4291961" cy="3584434"/>
            <a:chOff x="0" y="0"/>
            <a:chExt cx="4291959" cy="3584433"/>
          </a:xfrm>
        </p:grpSpPr>
        <p:sp>
          <p:nvSpPr>
            <p:cNvPr id="453" name="Line"/>
            <p:cNvSpPr/>
            <p:nvPr/>
          </p:nvSpPr>
          <p:spPr>
            <a:xfrm>
              <a:off x="81388" y="2562257"/>
              <a:ext cx="4210572" cy="1"/>
            </a:xfrm>
            <a:prstGeom prst="line">
              <a:avLst/>
            </a:prstGeom>
            <a:noFill/>
            <a:ln w="12700" cap="flat">
              <a:solidFill>
                <a:schemeClr val="accent6">
                  <a:hueOff val="-19731164"/>
                  <a:satOff val="-29864"/>
                  <a:lumOff val="-8972"/>
                </a:schemeClr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4" name="Line"/>
            <p:cNvSpPr/>
            <p:nvPr/>
          </p:nvSpPr>
          <p:spPr>
            <a:xfrm>
              <a:off x="62338" y="0"/>
              <a:ext cx="4229100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5" name="Time Zones"/>
            <p:cNvSpPr txBox="1"/>
            <p:nvPr/>
          </p:nvSpPr>
          <p:spPr>
            <a:xfrm>
              <a:off x="71737" y="6539"/>
              <a:ext cx="157130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Time Zones</a:t>
              </a:r>
            </a:p>
          </p:txBody>
        </p:sp>
        <p:sp>
          <p:nvSpPr>
            <p:cNvPr id="456" name="R recognizes ~600 time zones. Each encodes the time zone, Daylight Savings Time, and historical calendar variations for an area. R assigns one time zone per vector.…"/>
            <p:cNvSpPr txBox="1"/>
            <p:nvPr/>
          </p:nvSpPr>
          <p:spPr>
            <a:xfrm>
              <a:off x="81388" y="460241"/>
              <a:ext cx="4210572" cy="1071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  <a:r>
                <a:t>R recognizes ~600 time zones. Each encodes the time zone, Daylight Savings Time, and historical calendar variations for an area. R assigns </a:t>
              </a:r>
              <a:r>
                <a:rPr i="1"/>
                <a:t>one</a:t>
              </a:r>
              <a:r>
                <a:t> time zone per vector.</a:t>
              </a: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  <a:r>
                <a:t>Use the </a:t>
              </a:r>
              <a:r>
                <a:rPr b="1"/>
                <a:t>UTC</a:t>
              </a:r>
              <a:r>
                <a:t> time zone to avoid Daylight Savings.</a:t>
              </a: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OlsonNames</a:t>
              </a:r>
              <a:r>
                <a:t>() Returns  a list of valid time zone names. </a:t>
              </a:r>
              <a:r>
                <a:rPr i="1"/>
                <a:t>OlsonNames()</a:t>
              </a:r>
            </a:p>
          </p:txBody>
        </p:sp>
        <p:sp>
          <p:nvSpPr>
            <p:cNvPr id="457" name="with_tz(time, tzone = &quot;&quot;) Get the same date-time in a new time zone (a new clock time). with_tz(dt, &quot;US/Pacific&quot;)…"/>
            <p:cNvSpPr txBox="1"/>
            <p:nvPr/>
          </p:nvSpPr>
          <p:spPr>
            <a:xfrm>
              <a:off x="2468712" y="1812925"/>
              <a:ext cx="1809381" cy="16801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240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with_tz</a:t>
              </a:r>
              <a:r>
                <a:t>(time, tzone = "") Get the </a:t>
              </a:r>
              <a:r>
                <a:rPr b="1"/>
                <a:t>same date-time</a:t>
              </a:r>
              <a:r>
                <a:t> in a new time zone (a new clock time). </a:t>
              </a:r>
              <a:r>
                <a:rPr i="1"/>
                <a:t>with_tz(dt, "US/Pacific")</a:t>
              </a:r>
              <a:endParaRPr i="1"/>
            </a:p>
            <a:p>
              <a:pPr>
                <a:lnSpc>
                  <a:spcPct val="80000"/>
                </a:lnSpc>
                <a:spcBef>
                  <a:spcPts val="160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force_tz</a:t>
              </a:r>
              <a:r>
                <a:t>(time, tzone = "") Get the </a:t>
              </a:r>
              <a:r>
                <a:rPr b="1"/>
                <a:t>same clock time</a:t>
              </a:r>
              <a:r>
                <a:t> in a new time zone (a new date-time).  </a:t>
              </a:r>
              <a:r>
                <a:rPr i="1"/>
                <a:t>force_tz(dt, "US/Pacific")</a:t>
              </a:r>
            </a:p>
          </p:txBody>
        </p:sp>
        <p:grpSp>
          <p:nvGrpSpPr>
            <p:cNvPr id="467" name="Group"/>
            <p:cNvGrpSpPr/>
            <p:nvPr/>
          </p:nvGrpSpPr>
          <p:grpSpPr>
            <a:xfrm>
              <a:off x="435627" y="2088636"/>
              <a:ext cx="1537583" cy="947245"/>
              <a:chOff x="0" y="0"/>
              <a:chExt cx="1537581" cy="947244"/>
            </a:xfrm>
          </p:grpSpPr>
          <p:grpSp>
            <p:nvGrpSpPr>
              <p:cNvPr id="462" name="Group"/>
              <p:cNvGrpSpPr/>
              <p:nvPr/>
            </p:nvGrpSpPr>
            <p:grpSpPr>
              <a:xfrm>
                <a:off x="0" y="0"/>
                <a:ext cx="1537582" cy="947245"/>
                <a:chOff x="0" y="0"/>
                <a:chExt cx="1537581" cy="947244"/>
              </a:xfrm>
            </p:grpSpPr>
            <p:sp>
              <p:nvSpPr>
                <p:cNvPr id="458" name="Shape"/>
                <p:cNvSpPr/>
                <p:nvPr/>
              </p:nvSpPr>
              <p:spPr>
                <a:xfrm>
                  <a:off x="1027252" y="47908"/>
                  <a:ext cx="510330" cy="8891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62" h="21473" fill="norm" stroke="1" extrusionOk="0">
                      <a:moveTo>
                        <a:pt x="0" y="7319"/>
                      </a:moveTo>
                      <a:lnTo>
                        <a:pt x="4606" y="17775"/>
                      </a:lnTo>
                      <a:cubicBezTo>
                        <a:pt x="4867" y="17779"/>
                        <a:pt x="5124" y="17737"/>
                        <a:pt x="5341" y="17655"/>
                      </a:cubicBezTo>
                      <a:cubicBezTo>
                        <a:pt x="5505" y="17593"/>
                        <a:pt x="5649" y="17507"/>
                        <a:pt x="5842" y="17484"/>
                      </a:cubicBezTo>
                      <a:cubicBezTo>
                        <a:pt x="6115" y="17451"/>
                        <a:pt x="6359" y="17542"/>
                        <a:pt x="6568" y="17640"/>
                      </a:cubicBezTo>
                      <a:cubicBezTo>
                        <a:pt x="7377" y="18017"/>
                        <a:pt x="7952" y="18539"/>
                        <a:pt x="8071" y="19137"/>
                      </a:cubicBezTo>
                      <a:cubicBezTo>
                        <a:pt x="8106" y="19312"/>
                        <a:pt x="8099" y="19493"/>
                        <a:pt x="8211" y="19658"/>
                      </a:cubicBezTo>
                      <a:cubicBezTo>
                        <a:pt x="8442" y="20002"/>
                        <a:pt x="9070" y="20170"/>
                        <a:pt x="9469" y="20442"/>
                      </a:cubicBezTo>
                      <a:cubicBezTo>
                        <a:pt x="10025" y="20821"/>
                        <a:pt x="10272" y="21429"/>
                        <a:pt x="11164" y="21471"/>
                      </a:cubicBezTo>
                      <a:cubicBezTo>
                        <a:pt x="11604" y="21492"/>
                        <a:pt x="12010" y="21336"/>
                        <a:pt x="12144" y="21094"/>
                      </a:cubicBezTo>
                      <a:cubicBezTo>
                        <a:pt x="12302" y="20527"/>
                        <a:pt x="12167" y="19946"/>
                        <a:pt x="11758" y="19422"/>
                      </a:cubicBezTo>
                      <a:cubicBezTo>
                        <a:pt x="11359" y="18910"/>
                        <a:pt x="10717" y="18479"/>
                        <a:pt x="10184" y="18010"/>
                      </a:cubicBezTo>
                      <a:cubicBezTo>
                        <a:pt x="9696" y="17580"/>
                        <a:pt x="9297" y="17110"/>
                        <a:pt x="9205" y="16598"/>
                      </a:cubicBezTo>
                      <a:cubicBezTo>
                        <a:pt x="9113" y="16086"/>
                        <a:pt x="9337" y="15575"/>
                        <a:pt x="9779" y="15126"/>
                      </a:cubicBezTo>
                      <a:cubicBezTo>
                        <a:pt x="10329" y="14568"/>
                        <a:pt x="11174" y="14141"/>
                        <a:pt x="12004" y="13716"/>
                      </a:cubicBezTo>
                      <a:cubicBezTo>
                        <a:pt x="12800" y="13308"/>
                        <a:pt x="13590" y="12896"/>
                        <a:pt x="14374" y="12480"/>
                      </a:cubicBezTo>
                      <a:cubicBezTo>
                        <a:pt x="14167" y="12329"/>
                        <a:pt x="14166" y="12117"/>
                        <a:pt x="14372" y="11965"/>
                      </a:cubicBezTo>
                      <a:cubicBezTo>
                        <a:pt x="14544" y="11838"/>
                        <a:pt x="14844" y="11777"/>
                        <a:pt x="14959" y="11628"/>
                      </a:cubicBezTo>
                      <a:cubicBezTo>
                        <a:pt x="15146" y="11387"/>
                        <a:pt x="14774" y="11159"/>
                        <a:pt x="14452" y="10955"/>
                      </a:cubicBezTo>
                      <a:cubicBezTo>
                        <a:pt x="13815" y="10553"/>
                        <a:pt x="13478" y="10048"/>
                        <a:pt x="13443" y="9535"/>
                      </a:cubicBezTo>
                      <a:lnTo>
                        <a:pt x="13637" y="9170"/>
                      </a:lnTo>
                      <a:lnTo>
                        <a:pt x="14326" y="9807"/>
                      </a:lnTo>
                      <a:cubicBezTo>
                        <a:pt x="14661" y="9727"/>
                        <a:pt x="14849" y="9521"/>
                        <a:pt x="14773" y="9318"/>
                      </a:cubicBezTo>
                      <a:cubicBezTo>
                        <a:pt x="14662" y="9017"/>
                        <a:pt x="13965" y="8786"/>
                        <a:pt x="14237" y="8482"/>
                      </a:cubicBezTo>
                      <a:cubicBezTo>
                        <a:pt x="14401" y="8299"/>
                        <a:pt x="14828" y="8296"/>
                        <a:pt x="15106" y="8176"/>
                      </a:cubicBezTo>
                      <a:cubicBezTo>
                        <a:pt x="15787" y="7881"/>
                        <a:pt x="15291" y="7346"/>
                        <a:pt x="15306" y="6903"/>
                      </a:cubicBezTo>
                      <a:cubicBezTo>
                        <a:pt x="15313" y="6696"/>
                        <a:pt x="15440" y="6495"/>
                        <a:pt x="15679" y="6340"/>
                      </a:cubicBezTo>
                      <a:cubicBezTo>
                        <a:pt x="16152" y="6034"/>
                        <a:pt x="16899" y="5980"/>
                        <a:pt x="17569" y="5872"/>
                      </a:cubicBezTo>
                      <a:cubicBezTo>
                        <a:pt x="18290" y="5757"/>
                        <a:pt x="18968" y="5565"/>
                        <a:pt x="19567" y="5308"/>
                      </a:cubicBezTo>
                      <a:cubicBezTo>
                        <a:pt x="19133" y="5182"/>
                        <a:pt x="18766" y="4992"/>
                        <a:pt x="18497" y="4759"/>
                      </a:cubicBezTo>
                      <a:cubicBezTo>
                        <a:pt x="18140" y="4451"/>
                        <a:pt x="17974" y="4081"/>
                        <a:pt x="18249" y="3770"/>
                      </a:cubicBezTo>
                      <a:cubicBezTo>
                        <a:pt x="18549" y="3432"/>
                        <a:pt x="19237" y="3313"/>
                        <a:pt x="19730" y="3076"/>
                      </a:cubicBezTo>
                      <a:cubicBezTo>
                        <a:pt x="20059" y="2918"/>
                        <a:pt x="20301" y="2691"/>
                        <a:pt x="20632" y="2555"/>
                      </a:cubicBezTo>
                      <a:cubicBezTo>
                        <a:pt x="20960" y="2420"/>
                        <a:pt x="21362" y="2338"/>
                        <a:pt x="21446" y="2104"/>
                      </a:cubicBezTo>
                      <a:cubicBezTo>
                        <a:pt x="21600" y="1677"/>
                        <a:pt x="20606" y="1548"/>
                        <a:pt x="20225" y="1225"/>
                      </a:cubicBezTo>
                      <a:cubicBezTo>
                        <a:pt x="20014" y="1046"/>
                        <a:pt x="20006" y="822"/>
                        <a:pt x="19925" y="612"/>
                      </a:cubicBezTo>
                      <a:cubicBezTo>
                        <a:pt x="19855" y="430"/>
                        <a:pt x="19727" y="257"/>
                        <a:pt x="19548" y="102"/>
                      </a:cubicBezTo>
                      <a:cubicBezTo>
                        <a:pt x="18904" y="-108"/>
                        <a:pt x="18088" y="17"/>
                        <a:pt x="17704" y="380"/>
                      </a:cubicBezTo>
                      <a:cubicBezTo>
                        <a:pt x="17318" y="745"/>
                        <a:pt x="17558" y="1207"/>
                        <a:pt x="17361" y="1614"/>
                      </a:cubicBezTo>
                      <a:cubicBezTo>
                        <a:pt x="17075" y="2204"/>
                        <a:pt x="16116" y="2525"/>
                        <a:pt x="15165" y="2716"/>
                      </a:cubicBezTo>
                      <a:cubicBezTo>
                        <a:pt x="14328" y="2883"/>
                        <a:pt x="13429" y="2968"/>
                        <a:pt x="12633" y="3223"/>
                      </a:cubicBezTo>
                      <a:cubicBezTo>
                        <a:pt x="12126" y="3386"/>
                        <a:pt x="11675" y="3631"/>
                        <a:pt x="11640" y="3960"/>
                      </a:cubicBezTo>
                      <a:cubicBezTo>
                        <a:pt x="11618" y="4173"/>
                        <a:pt x="11802" y="4389"/>
                        <a:pt x="11676" y="4593"/>
                      </a:cubicBezTo>
                      <a:cubicBezTo>
                        <a:pt x="11520" y="4844"/>
                        <a:pt x="11063" y="4946"/>
                        <a:pt x="10626" y="4955"/>
                      </a:cubicBezTo>
                      <a:cubicBezTo>
                        <a:pt x="10069" y="4967"/>
                        <a:pt x="9428" y="4870"/>
                        <a:pt x="9078" y="5128"/>
                      </a:cubicBezTo>
                      <a:cubicBezTo>
                        <a:pt x="8809" y="5326"/>
                        <a:pt x="8952" y="5610"/>
                        <a:pt x="8776" y="5835"/>
                      </a:cubicBezTo>
                      <a:cubicBezTo>
                        <a:pt x="8619" y="6035"/>
                        <a:pt x="8271" y="6140"/>
                        <a:pt x="7965" y="6255"/>
                      </a:cubicBezTo>
                      <a:cubicBezTo>
                        <a:pt x="7121" y="6571"/>
                        <a:pt x="6397" y="7036"/>
                        <a:pt x="5390" y="7113"/>
                      </a:cubicBezTo>
                      <a:cubicBezTo>
                        <a:pt x="5022" y="7142"/>
                        <a:pt x="4628" y="7087"/>
                        <a:pt x="4521" y="6898"/>
                      </a:cubicBezTo>
                      <a:cubicBezTo>
                        <a:pt x="4436" y="6747"/>
                        <a:pt x="4606" y="6602"/>
                        <a:pt x="4747" y="6465"/>
                      </a:cubicBezTo>
                      <a:cubicBezTo>
                        <a:pt x="5019" y="6203"/>
                        <a:pt x="5183" y="5904"/>
                        <a:pt x="5138" y="5600"/>
                      </a:cubicBezTo>
                      <a:cubicBezTo>
                        <a:pt x="5088" y="5268"/>
                        <a:pt x="4792" y="4963"/>
                        <a:pt x="4325" y="4765"/>
                      </a:cubicBezTo>
                      <a:cubicBezTo>
                        <a:pt x="4751" y="4963"/>
                        <a:pt x="4381" y="5353"/>
                        <a:pt x="3859" y="5255"/>
                      </a:cubicBezTo>
                      <a:cubicBezTo>
                        <a:pt x="3430" y="5174"/>
                        <a:pt x="3518" y="4854"/>
                        <a:pt x="3654" y="4577"/>
                      </a:cubicBezTo>
                      <a:cubicBezTo>
                        <a:pt x="3779" y="4324"/>
                        <a:pt x="3814" y="4049"/>
                        <a:pt x="3568" y="3829"/>
                      </a:cubicBezTo>
                      <a:cubicBezTo>
                        <a:pt x="3267" y="3559"/>
                        <a:pt x="2660" y="3465"/>
                        <a:pt x="2159" y="3606"/>
                      </a:cubicBezTo>
                      <a:cubicBezTo>
                        <a:pt x="1653" y="3750"/>
                        <a:pt x="1459" y="4064"/>
                        <a:pt x="1135" y="4317"/>
                      </a:cubicBezTo>
                      <a:cubicBezTo>
                        <a:pt x="870" y="4524"/>
                        <a:pt x="490" y="4699"/>
                        <a:pt x="332" y="4948"/>
                      </a:cubicBezTo>
                      <a:cubicBezTo>
                        <a:pt x="8" y="5457"/>
                        <a:pt x="670" y="5957"/>
                        <a:pt x="676" y="6474"/>
                      </a:cubicBezTo>
                      <a:cubicBezTo>
                        <a:pt x="680" y="6799"/>
                        <a:pt x="432" y="7109"/>
                        <a:pt x="0" y="7319"/>
                      </a:cubicBezTo>
                      <a:close/>
                    </a:path>
                  </a:pathLst>
                </a:custGeom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59" name="Shape"/>
                <p:cNvSpPr/>
                <p:nvPr/>
              </p:nvSpPr>
              <p:spPr>
                <a:xfrm>
                  <a:off x="589905" y="81286"/>
                  <a:ext cx="551181" cy="8659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192" y="6802"/>
                      </a:moveTo>
                      <a:cubicBezTo>
                        <a:pt x="16656" y="6590"/>
                        <a:pt x="16282" y="6246"/>
                        <a:pt x="16162" y="5852"/>
                      </a:cubicBezTo>
                      <a:cubicBezTo>
                        <a:pt x="16015" y="5369"/>
                        <a:pt x="16258" y="4888"/>
                        <a:pt x="16305" y="4409"/>
                      </a:cubicBezTo>
                      <a:cubicBezTo>
                        <a:pt x="16336" y="4103"/>
                        <a:pt x="16286" y="3791"/>
                        <a:pt x="16433" y="3496"/>
                      </a:cubicBezTo>
                      <a:cubicBezTo>
                        <a:pt x="16572" y="3216"/>
                        <a:pt x="16862" y="2989"/>
                        <a:pt x="17239" y="2843"/>
                      </a:cubicBezTo>
                      <a:cubicBezTo>
                        <a:pt x="17621" y="2695"/>
                        <a:pt x="18136" y="2553"/>
                        <a:pt x="18590" y="2584"/>
                      </a:cubicBezTo>
                      <a:cubicBezTo>
                        <a:pt x="19071" y="2616"/>
                        <a:pt x="19524" y="2709"/>
                        <a:pt x="19710" y="2396"/>
                      </a:cubicBezTo>
                      <a:cubicBezTo>
                        <a:pt x="19922" y="2039"/>
                        <a:pt x="19153" y="1717"/>
                        <a:pt x="18291" y="1928"/>
                      </a:cubicBezTo>
                      <a:cubicBezTo>
                        <a:pt x="17567" y="2106"/>
                        <a:pt x="16829" y="2424"/>
                        <a:pt x="16142" y="2194"/>
                      </a:cubicBezTo>
                      <a:cubicBezTo>
                        <a:pt x="15687" y="2042"/>
                        <a:pt x="15485" y="1696"/>
                        <a:pt x="15669" y="1390"/>
                      </a:cubicBezTo>
                      <a:cubicBezTo>
                        <a:pt x="15235" y="1464"/>
                        <a:pt x="14852" y="1622"/>
                        <a:pt x="14572" y="1844"/>
                      </a:cubicBezTo>
                      <a:cubicBezTo>
                        <a:pt x="14173" y="2160"/>
                        <a:pt x="13751" y="2560"/>
                        <a:pt x="13221" y="2389"/>
                      </a:cubicBezTo>
                      <a:cubicBezTo>
                        <a:pt x="13049" y="2333"/>
                        <a:pt x="12955" y="2215"/>
                        <a:pt x="12809" y="2135"/>
                      </a:cubicBezTo>
                      <a:cubicBezTo>
                        <a:pt x="12511" y="1972"/>
                        <a:pt x="12067" y="1977"/>
                        <a:pt x="11778" y="2147"/>
                      </a:cubicBezTo>
                      <a:cubicBezTo>
                        <a:pt x="12023" y="1853"/>
                        <a:pt x="12379" y="1605"/>
                        <a:pt x="12798" y="1406"/>
                      </a:cubicBezTo>
                      <a:cubicBezTo>
                        <a:pt x="13123" y="1251"/>
                        <a:pt x="13489" y="1135"/>
                        <a:pt x="13872" y="1082"/>
                      </a:cubicBezTo>
                      <a:lnTo>
                        <a:pt x="9745" y="618"/>
                      </a:lnTo>
                      <a:lnTo>
                        <a:pt x="8375" y="0"/>
                      </a:lnTo>
                      <a:lnTo>
                        <a:pt x="7527" y="249"/>
                      </a:lnTo>
                      <a:lnTo>
                        <a:pt x="2998" y="245"/>
                      </a:lnTo>
                      <a:lnTo>
                        <a:pt x="0" y="17792"/>
                      </a:lnTo>
                      <a:cubicBezTo>
                        <a:pt x="419" y="17756"/>
                        <a:pt x="842" y="17835"/>
                        <a:pt x="1163" y="18011"/>
                      </a:cubicBezTo>
                      <a:cubicBezTo>
                        <a:pt x="1563" y="18230"/>
                        <a:pt x="1739" y="18553"/>
                        <a:pt x="1893" y="18863"/>
                      </a:cubicBezTo>
                      <a:cubicBezTo>
                        <a:pt x="2264" y="19608"/>
                        <a:pt x="2587" y="20394"/>
                        <a:pt x="3465" y="20954"/>
                      </a:cubicBezTo>
                      <a:cubicBezTo>
                        <a:pt x="4080" y="21346"/>
                        <a:pt x="4904" y="21576"/>
                        <a:pt x="5774" y="21600"/>
                      </a:cubicBezTo>
                      <a:cubicBezTo>
                        <a:pt x="5677" y="21212"/>
                        <a:pt x="5670" y="20817"/>
                        <a:pt x="5753" y="20427"/>
                      </a:cubicBezTo>
                      <a:cubicBezTo>
                        <a:pt x="5846" y="19992"/>
                        <a:pt x="6083" y="19548"/>
                        <a:pt x="6685" y="19343"/>
                      </a:cubicBezTo>
                      <a:cubicBezTo>
                        <a:pt x="7337" y="19121"/>
                        <a:pt x="8230" y="19284"/>
                        <a:pt x="8763" y="18938"/>
                      </a:cubicBezTo>
                      <a:cubicBezTo>
                        <a:pt x="8889" y="18857"/>
                        <a:pt x="8973" y="18755"/>
                        <a:pt x="9066" y="18657"/>
                      </a:cubicBezTo>
                      <a:cubicBezTo>
                        <a:pt x="9349" y="18362"/>
                        <a:pt x="9736" y="18097"/>
                        <a:pt x="10264" y="18016"/>
                      </a:cubicBezTo>
                      <a:cubicBezTo>
                        <a:pt x="10856" y="17924"/>
                        <a:pt x="11439" y="18092"/>
                        <a:pt x="12025" y="18140"/>
                      </a:cubicBezTo>
                      <a:cubicBezTo>
                        <a:pt x="12514" y="18181"/>
                        <a:pt x="13023" y="18142"/>
                        <a:pt x="13497" y="18244"/>
                      </a:cubicBezTo>
                      <a:cubicBezTo>
                        <a:pt x="13901" y="18331"/>
                        <a:pt x="14237" y="18513"/>
                        <a:pt x="14437" y="18752"/>
                      </a:cubicBezTo>
                      <a:cubicBezTo>
                        <a:pt x="14437" y="18333"/>
                        <a:pt x="15149" y="18071"/>
                        <a:pt x="15720" y="18280"/>
                      </a:cubicBezTo>
                      <a:cubicBezTo>
                        <a:pt x="15912" y="18350"/>
                        <a:pt x="16046" y="18474"/>
                        <a:pt x="16249" y="18530"/>
                      </a:cubicBezTo>
                      <a:cubicBezTo>
                        <a:pt x="16394" y="18569"/>
                        <a:pt x="16557" y="18570"/>
                        <a:pt x="16703" y="18532"/>
                      </a:cubicBezTo>
                      <a:cubicBezTo>
                        <a:pt x="16340" y="18424"/>
                        <a:pt x="16059" y="18228"/>
                        <a:pt x="15922" y="17989"/>
                      </a:cubicBezTo>
                      <a:cubicBezTo>
                        <a:pt x="15829" y="17826"/>
                        <a:pt x="15810" y="17645"/>
                        <a:pt x="15955" y="17500"/>
                      </a:cubicBezTo>
                      <a:cubicBezTo>
                        <a:pt x="16334" y="17121"/>
                        <a:pt x="17149" y="17344"/>
                        <a:pt x="17852" y="17369"/>
                      </a:cubicBezTo>
                      <a:cubicBezTo>
                        <a:pt x="18303" y="17385"/>
                        <a:pt x="18739" y="17287"/>
                        <a:pt x="19185" y="17244"/>
                      </a:cubicBezTo>
                      <a:cubicBezTo>
                        <a:pt x="19573" y="17206"/>
                        <a:pt x="19979" y="17213"/>
                        <a:pt x="20316" y="17341"/>
                      </a:cubicBezTo>
                      <a:cubicBezTo>
                        <a:pt x="20581" y="17441"/>
                        <a:pt x="20779" y="17608"/>
                        <a:pt x="21086" y="17641"/>
                      </a:cubicBezTo>
                      <a:cubicBezTo>
                        <a:pt x="21272" y="17662"/>
                        <a:pt x="21462" y="17625"/>
                        <a:pt x="21600" y="17543"/>
                      </a:cubicBezTo>
                      <a:lnTo>
                        <a:pt x="17192" y="680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60" name="Shape"/>
                <p:cNvSpPr/>
                <p:nvPr/>
              </p:nvSpPr>
              <p:spPr>
                <a:xfrm>
                  <a:off x="240090" y="47421"/>
                  <a:ext cx="431950" cy="7763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18" fill="norm" stroke="1" extrusionOk="0">
                      <a:moveTo>
                        <a:pt x="21600" y="1156"/>
                      </a:moveTo>
                      <a:cubicBezTo>
                        <a:pt x="18736" y="1120"/>
                        <a:pt x="15878" y="1007"/>
                        <a:pt x="13034" y="816"/>
                      </a:cubicBezTo>
                      <a:cubicBezTo>
                        <a:pt x="10156" y="623"/>
                        <a:pt x="7297" y="351"/>
                        <a:pt x="4468" y="0"/>
                      </a:cubicBezTo>
                      <a:lnTo>
                        <a:pt x="0" y="17248"/>
                      </a:lnTo>
                      <a:cubicBezTo>
                        <a:pt x="1268" y="17762"/>
                        <a:pt x="2674" y="18162"/>
                        <a:pt x="4167" y="18434"/>
                      </a:cubicBezTo>
                      <a:cubicBezTo>
                        <a:pt x="5395" y="18658"/>
                        <a:pt x="6671" y="18792"/>
                        <a:pt x="7962" y="18834"/>
                      </a:cubicBezTo>
                      <a:cubicBezTo>
                        <a:pt x="8324" y="18630"/>
                        <a:pt x="8810" y="18506"/>
                        <a:pt x="9326" y="18486"/>
                      </a:cubicBezTo>
                      <a:cubicBezTo>
                        <a:pt x="10423" y="18443"/>
                        <a:pt x="11339" y="18809"/>
                        <a:pt x="12058" y="19223"/>
                      </a:cubicBezTo>
                      <a:cubicBezTo>
                        <a:pt x="12536" y="19499"/>
                        <a:pt x="12961" y="19810"/>
                        <a:pt x="13319" y="20157"/>
                      </a:cubicBezTo>
                      <a:cubicBezTo>
                        <a:pt x="13364" y="20377"/>
                        <a:pt x="13473" y="20592"/>
                        <a:pt x="13642" y="20793"/>
                      </a:cubicBezTo>
                      <a:cubicBezTo>
                        <a:pt x="14021" y="21242"/>
                        <a:pt x="14756" y="21600"/>
                        <a:pt x="15591" y="21502"/>
                      </a:cubicBezTo>
                      <a:cubicBezTo>
                        <a:pt x="16091" y="21443"/>
                        <a:pt x="16440" y="21224"/>
                        <a:pt x="16812" y="21035"/>
                      </a:cubicBezTo>
                      <a:cubicBezTo>
                        <a:pt x="17121" y="20877"/>
                        <a:pt x="17458" y="20737"/>
                        <a:pt x="17818" y="20617"/>
                      </a:cubicBezTo>
                      <a:lnTo>
                        <a:pt x="21600" y="1156"/>
                      </a:lnTo>
                      <a:close/>
                    </a:path>
                  </a:pathLst>
                </a:custGeom>
                <a:solidFill>
                  <a:schemeClr val="accent4">
                    <a:satOff val="8634"/>
                    <a:lumOff val="-20316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61" name="Shape"/>
                <p:cNvSpPr/>
                <p:nvPr/>
              </p:nvSpPr>
              <p:spPr>
                <a:xfrm>
                  <a:off x="0" y="0"/>
                  <a:ext cx="331614" cy="6720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432"/>
                      </a:moveTo>
                      <a:lnTo>
                        <a:pt x="8684" y="0"/>
                      </a:lnTo>
                      <a:lnTo>
                        <a:pt x="8435" y="1125"/>
                      </a:lnTo>
                      <a:lnTo>
                        <a:pt x="5793" y="473"/>
                      </a:lnTo>
                      <a:lnTo>
                        <a:pt x="1392" y="7012"/>
                      </a:lnTo>
                      <a:lnTo>
                        <a:pt x="0" y="9596"/>
                      </a:lnTo>
                      <a:lnTo>
                        <a:pt x="874" y="10219"/>
                      </a:lnTo>
                      <a:lnTo>
                        <a:pt x="495" y="10996"/>
                      </a:lnTo>
                      <a:lnTo>
                        <a:pt x="2013" y="14943"/>
                      </a:lnTo>
                      <a:lnTo>
                        <a:pt x="3676" y="17292"/>
                      </a:lnTo>
                      <a:lnTo>
                        <a:pt x="8771" y="19249"/>
                      </a:lnTo>
                      <a:lnTo>
                        <a:pt x="8667" y="20065"/>
                      </a:lnTo>
                      <a:lnTo>
                        <a:pt x="10211" y="20662"/>
                      </a:lnTo>
                      <a:lnTo>
                        <a:pt x="15894" y="21600"/>
                      </a:lnTo>
                      <a:lnTo>
                        <a:pt x="21600" y="1432"/>
                      </a:lnTo>
                      <a:close/>
                    </a:path>
                  </a:pathLst>
                </a:custGeom>
                <a:solidFill>
                  <a:schemeClr val="accent4">
                    <a:satOff val="12017"/>
                    <a:lumOff val="18149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63" name="PT"/>
              <p:cNvSpPr txBox="1"/>
              <p:nvPr/>
            </p:nvSpPr>
            <p:spPr>
              <a:xfrm>
                <a:off x="3554" y="157123"/>
                <a:ext cx="324178" cy="337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PT</a:t>
                </a:r>
              </a:p>
            </p:txBody>
          </p:sp>
          <p:sp>
            <p:nvSpPr>
              <p:cNvPr id="464" name="MT"/>
              <p:cNvSpPr txBox="1"/>
              <p:nvPr/>
            </p:nvSpPr>
            <p:spPr>
              <a:xfrm>
                <a:off x="285074" y="279351"/>
                <a:ext cx="356182" cy="337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MT</a:t>
                </a:r>
              </a:p>
            </p:txBody>
          </p:sp>
          <p:sp>
            <p:nvSpPr>
              <p:cNvPr id="465" name="CT"/>
              <p:cNvSpPr txBox="1"/>
              <p:nvPr/>
            </p:nvSpPr>
            <p:spPr>
              <a:xfrm>
                <a:off x="699788" y="364216"/>
                <a:ext cx="322044" cy="337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CT</a:t>
                </a:r>
              </a:p>
            </p:txBody>
          </p:sp>
          <p:sp>
            <p:nvSpPr>
              <p:cNvPr id="466" name="ET"/>
              <p:cNvSpPr txBox="1"/>
              <p:nvPr/>
            </p:nvSpPr>
            <p:spPr>
              <a:xfrm>
                <a:off x="1054963" y="300716"/>
                <a:ext cx="318133" cy="337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ET</a:t>
                </a:r>
              </a:p>
            </p:txBody>
          </p:sp>
        </p:grpSp>
        <p:sp>
          <p:nvSpPr>
            <p:cNvPr id="468" name="7:00…"/>
            <p:cNvSpPr txBox="1"/>
            <p:nvPr/>
          </p:nvSpPr>
          <p:spPr>
            <a:xfrm>
              <a:off x="1776488" y="1717882"/>
              <a:ext cx="611255" cy="427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t>7:00</a:t>
              </a:r>
            </a:p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</a:defRPr>
              </a:pPr>
              <a:r>
                <a:t>Eastern</a:t>
              </a:r>
            </a:p>
          </p:txBody>
        </p:sp>
        <p:sp>
          <p:nvSpPr>
            <p:cNvPr id="469" name="6:00…"/>
            <p:cNvSpPr txBox="1"/>
            <p:nvPr/>
          </p:nvSpPr>
          <p:spPr>
            <a:xfrm>
              <a:off x="1272933" y="1507692"/>
              <a:ext cx="594752" cy="42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ctr">
                <a:lnSpc>
                  <a:spcPct val="70000"/>
                </a:lnSpc>
                <a:defRPr sz="1150">
                  <a:solidFill>
                    <a:schemeClr val="accent4"/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t>6:00</a:t>
              </a:r>
            </a:p>
            <a:p>
              <a:pPr algn="ctr">
                <a:lnSpc>
                  <a:spcPct val="70000"/>
                </a:lnSpc>
                <a:defRPr sz="1150">
                  <a:solidFill>
                    <a:schemeClr val="accent4"/>
                  </a:solidFill>
                </a:defRPr>
              </a:pPr>
              <a:r>
                <a:t>Central</a:t>
              </a:r>
            </a:p>
          </p:txBody>
        </p:sp>
        <p:sp>
          <p:nvSpPr>
            <p:cNvPr id="470" name="5:00…"/>
            <p:cNvSpPr txBox="1"/>
            <p:nvPr/>
          </p:nvSpPr>
          <p:spPr>
            <a:xfrm>
              <a:off x="462641" y="1507692"/>
              <a:ext cx="734522" cy="42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satOff val="8634"/>
                      <a:lumOff val="-20316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t>5:00</a:t>
              </a:r>
            </a:p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satOff val="8634"/>
                      <a:lumOff val="-20316"/>
                    </a:schemeClr>
                  </a:solidFill>
                </a:defRPr>
              </a:pPr>
              <a:r>
                <a:t>Mountain</a:t>
              </a:r>
            </a:p>
          </p:txBody>
        </p:sp>
        <p:sp>
          <p:nvSpPr>
            <p:cNvPr id="471" name="4:00…"/>
            <p:cNvSpPr txBox="1"/>
            <p:nvPr/>
          </p:nvSpPr>
          <p:spPr>
            <a:xfrm>
              <a:off x="0" y="1721741"/>
              <a:ext cx="559991" cy="42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satOff val="12017"/>
                      <a:lumOff val="18149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t>4:00</a:t>
              </a:r>
            </a:p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satOff val="12017"/>
                      <a:lumOff val="18149"/>
                    </a:schemeClr>
                  </a:solidFill>
                </a:defRPr>
              </a:pPr>
              <a:r>
                <a:t>Pacific</a:t>
              </a:r>
            </a:p>
          </p:txBody>
        </p:sp>
        <p:sp>
          <p:nvSpPr>
            <p:cNvPr id="472" name="7:00…"/>
            <p:cNvSpPr txBox="1"/>
            <p:nvPr/>
          </p:nvSpPr>
          <p:spPr>
            <a:xfrm>
              <a:off x="1776488" y="2807912"/>
              <a:ext cx="611255" cy="427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t>7:00</a:t>
              </a:r>
            </a:p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</a:defRPr>
              </a:pPr>
              <a:r>
                <a:t>Eastern</a:t>
              </a:r>
            </a:p>
          </p:txBody>
        </p:sp>
        <p:sp>
          <p:nvSpPr>
            <p:cNvPr id="473" name="7:00…"/>
            <p:cNvSpPr txBox="1"/>
            <p:nvPr/>
          </p:nvSpPr>
          <p:spPr>
            <a:xfrm>
              <a:off x="1272933" y="3156522"/>
              <a:ext cx="594752" cy="427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t>7:00</a:t>
              </a:r>
            </a:p>
            <a:p>
              <a:pPr algn="ctr">
                <a:lnSpc>
                  <a:spcPct val="70000"/>
                </a:lnSpc>
                <a:defRPr sz="1150">
                  <a:solidFill>
                    <a:schemeClr val="accent4"/>
                  </a:solidFill>
                </a:defRPr>
              </a:pPr>
              <a:r>
                <a:t>Central</a:t>
              </a:r>
            </a:p>
          </p:txBody>
        </p:sp>
        <p:sp>
          <p:nvSpPr>
            <p:cNvPr id="474" name="7:00…"/>
            <p:cNvSpPr txBox="1"/>
            <p:nvPr/>
          </p:nvSpPr>
          <p:spPr>
            <a:xfrm>
              <a:off x="462641" y="3156522"/>
              <a:ext cx="734522" cy="427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t>7:00</a:t>
              </a:r>
            </a:p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satOff val="8634"/>
                      <a:lumOff val="-20316"/>
                    </a:schemeClr>
                  </a:solidFill>
                </a:defRPr>
              </a:pPr>
              <a:r>
                <a:t>Mountain</a:t>
              </a:r>
            </a:p>
          </p:txBody>
        </p:sp>
        <p:sp>
          <p:nvSpPr>
            <p:cNvPr id="475" name="7:00…"/>
            <p:cNvSpPr txBox="1"/>
            <p:nvPr/>
          </p:nvSpPr>
          <p:spPr>
            <a:xfrm>
              <a:off x="0" y="2811771"/>
              <a:ext cx="559991" cy="42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t>7:00</a:t>
              </a:r>
            </a:p>
            <a:p>
              <a:pPr algn="ctr">
                <a:lnSpc>
                  <a:spcPct val="70000"/>
                </a:lnSpc>
                <a:defRPr sz="1150">
                  <a:solidFill>
                    <a:schemeClr val="accent4">
                      <a:satOff val="12017"/>
                      <a:lumOff val="18149"/>
                    </a:schemeClr>
                  </a:solidFill>
                </a:defRPr>
              </a:pPr>
              <a:r>
                <a:t>Pacific</a:t>
              </a:r>
            </a:p>
          </p:txBody>
        </p:sp>
      </p:grpSp>
      <p:grpSp>
        <p:nvGrpSpPr>
          <p:cNvPr id="483" name="Group"/>
          <p:cNvGrpSpPr/>
          <p:nvPr/>
        </p:nvGrpSpPr>
        <p:grpSpPr>
          <a:xfrm>
            <a:off x="9410922" y="4635500"/>
            <a:ext cx="4252439" cy="1891484"/>
            <a:chOff x="9399" y="0"/>
            <a:chExt cx="4252438" cy="1891483"/>
          </a:xfrm>
        </p:grpSpPr>
        <p:sp>
          <p:nvSpPr>
            <p:cNvPr id="477" name="stamp() Derive a template from an example string and return a new function that will apply the template to date-times. Also stamp_date() and stamp_time().…"/>
            <p:cNvSpPr txBox="1"/>
            <p:nvPr/>
          </p:nvSpPr>
          <p:spPr>
            <a:xfrm>
              <a:off x="82550" y="452883"/>
              <a:ext cx="4045472" cy="143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sz="1100">
                  <a:solidFill>
                    <a:srgbClr val="000000"/>
                  </a:solidFill>
                </a:defRPr>
              </a:pPr>
              <a:r>
                <a:t>stamp</a:t>
              </a:r>
              <a:r>
                <a:rPr b="0"/>
                <a:t>() Derive a template from an example string and return a new function that will apply the template to date-times. Also </a:t>
              </a:r>
              <a:r>
                <a:t>stamp_date</a:t>
              </a:r>
              <a:r>
                <a:rPr b="0"/>
                <a:t>() and </a:t>
              </a:r>
              <a:r>
                <a:t>stamp_time</a:t>
              </a:r>
              <a:r>
                <a:rPr b="0"/>
                <a:t>()</a:t>
              </a:r>
              <a:r>
                <a:t>.</a:t>
              </a:r>
              <a:endParaRPr b="0"/>
            </a:p>
            <a:p>
              <a:pPr marL="571500" indent="-152400">
                <a:lnSpc>
                  <a:spcPct val="80000"/>
                </a:lnSpc>
                <a:spcBef>
                  <a:spcPts val="0"/>
                </a:spcBef>
                <a:buSzPct val="100000"/>
                <a:buAutoNum type="arabicPeriod" startAt="1"/>
                <a:defRPr sz="1100">
                  <a:solidFill>
                    <a:srgbClr val="000000"/>
                  </a:solidFill>
                </a:defRPr>
              </a:pPr>
              <a:r>
                <a:rPr b="0"/>
                <a:t>Derive a template, create a function</a:t>
              </a:r>
              <a:endParaRPr b="0"/>
            </a:p>
            <a:p>
              <a:pPr indent="419100">
                <a:lnSpc>
                  <a:spcPct val="80000"/>
                </a:lnSpc>
                <a:spcBef>
                  <a:spcPts val="80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sf </a:t>
              </a:r>
              <a:r>
                <a:rPr>
                  <a:solidFill>
                    <a:srgbClr val="264D66"/>
                  </a:solidFill>
                </a:rPr>
                <a:t>&lt;-</a:t>
              </a:r>
              <a:r>
                <a:t> stamp("Created Sunday, Jan 17, 1999 3:34")</a:t>
              </a:r>
            </a:p>
            <a:p>
              <a:pPr marL="571500" indent="-152400">
                <a:lnSpc>
                  <a:spcPct val="80000"/>
                </a:lnSpc>
                <a:spcBef>
                  <a:spcPts val="0"/>
                </a:spcBef>
                <a:buSzPct val="100000"/>
                <a:buAutoNum type="arabicPeriod" startAt="2"/>
                <a:defRPr sz="1100">
                  <a:solidFill>
                    <a:srgbClr val="000000"/>
                  </a:solidFill>
                </a:defRPr>
              </a:pPr>
              <a:r>
                <a:rPr b="0"/>
                <a:t>Apply the template to dates</a:t>
              </a:r>
              <a:endParaRPr b="0"/>
            </a:p>
            <a:p>
              <a:pPr indent="419100">
                <a:lnSpc>
                  <a:spcPct val="80000"/>
                </a:lnSpc>
                <a:spcBef>
                  <a:spcPts val="0"/>
                </a:spcBef>
                <a:defRPr i="1" sz="1100">
                  <a:solidFill>
                    <a:srgbClr val="000000"/>
                  </a:solidFill>
                </a:defRPr>
              </a:pPr>
              <a:r>
                <a:rPr b="0"/>
                <a:t>sf(ymd("2010-04-05"))</a:t>
              </a:r>
              <a:endParaRPr b="0"/>
            </a:p>
            <a:p>
              <a:pPr indent="419100">
                <a:lnSpc>
                  <a:spcPct val="80000"/>
                </a:lnSpc>
                <a:spcBef>
                  <a:spcPts val="800"/>
                </a:spcBef>
                <a:defRPr sz="1100">
                  <a:solidFill>
                    <a:schemeClr val="accent4">
                      <a:satOff val="8634"/>
                      <a:lumOff val="-20316"/>
                    </a:schemeClr>
                  </a:solidFill>
                </a:defRPr>
              </a:pPr>
              <a:r>
                <a:rPr b="0"/>
                <a:t>## [1] "Created Monday, Apr 05, 2010 00:00"  </a:t>
              </a:r>
            </a:p>
          </p:txBody>
        </p:sp>
        <p:grpSp>
          <p:nvGrpSpPr>
            <p:cNvPr id="480" name="Group"/>
            <p:cNvGrpSpPr/>
            <p:nvPr/>
          </p:nvGrpSpPr>
          <p:grpSpPr>
            <a:xfrm>
              <a:off x="3509251" y="969229"/>
              <a:ext cx="752587" cy="571421"/>
              <a:chOff x="-3282" y="0"/>
              <a:chExt cx="752586" cy="571420"/>
            </a:xfrm>
          </p:grpSpPr>
          <p:sp>
            <p:nvSpPr>
              <p:cNvPr id="478" name="Rounded Rectangle"/>
              <p:cNvSpPr/>
              <p:nvPr/>
            </p:nvSpPr>
            <p:spPr>
              <a:xfrm>
                <a:off x="24387" y="31888"/>
                <a:ext cx="697248" cy="507645"/>
              </a:xfrm>
              <a:prstGeom prst="roundRect">
                <a:avLst>
                  <a:gd name="adj" fmla="val 3323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9" name="Tip: use a…"/>
              <p:cNvSpPr txBox="1"/>
              <p:nvPr/>
            </p:nvSpPr>
            <p:spPr>
              <a:xfrm>
                <a:off x="-3283" y="-1"/>
                <a:ext cx="752587" cy="571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FFFFFF"/>
                    </a:solidFill>
                  </a:defRPr>
                </a:pPr>
                <a:r>
                  <a:rPr b="1"/>
                  <a:t>Tip:</a:t>
                </a:r>
                <a:r>
                  <a:t>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use a </a:t>
                </a:r>
                <a:endParaRPr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t>date with </a:t>
                </a:r>
              </a:p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t>day &gt; 12</a:t>
                </a:r>
              </a:p>
            </p:txBody>
          </p:sp>
        </p:grpSp>
        <p:sp>
          <p:nvSpPr>
            <p:cNvPr id="481" name="Line"/>
            <p:cNvSpPr/>
            <p:nvPr/>
          </p:nvSpPr>
          <p:spPr>
            <a:xfrm>
              <a:off x="25400" y="0"/>
              <a:ext cx="4223272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2" name="Stamp Date-times"/>
            <p:cNvSpPr txBox="1"/>
            <p:nvPr/>
          </p:nvSpPr>
          <p:spPr>
            <a:xfrm>
              <a:off x="9399" y="6539"/>
              <a:ext cx="240760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Stamp Date-times</a:t>
              </a:r>
            </a:p>
          </p:txBody>
        </p:sp>
      </p:grpSp>
      <p:grpSp>
        <p:nvGrpSpPr>
          <p:cNvPr id="528" name="Group"/>
          <p:cNvGrpSpPr/>
          <p:nvPr/>
        </p:nvGrpSpPr>
        <p:grpSpPr>
          <a:xfrm>
            <a:off x="9400675" y="1536700"/>
            <a:ext cx="4349134" cy="2984500"/>
            <a:chOff x="9399" y="0"/>
            <a:chExt cx="4349133" cy="2984500"/>
          </a:xfrm>
        </p:grpSpPr>
        <p:sp>
          <p:nvSpPr>
            <p:cNvPr id="484" name="Line"/>
            <p:cNvSpPr/>
            <p:nvPr/>
          </p:nvSpPr>
          <p:spPr>
            <a:xfrm>
              <a:off x="38100" y="0"/>
              <a:ext cx="2788025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5" name="Round Date-times"/>
            <p:cNvSpPr txBox="1"/>
            <p:nvPr/>
          </p:nvSpPr>
          <p:spPr>
            <a:xfrm>
              <a:off x="9399" y="6540"/>
              <a:ext cx="241776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Round Date-times</a:t>
              </a:r>
            </a:p>
          </p:txBody>
        </p:sp>
        <p:sp>
          <p:nvSpPr>
            <p:cNvPr id="486" name="floor_date(x, unit = &quot;second&quot;) Round down to nearest unit. floor_date(dt, unit = &quot;month&quot;)…"/>
            <p:cNvSpPr txBox="1"/>
            <p:nvPr/>
          </p:nvSpPr>
          <p:spPr>
            <a:xfrm>
              <a:off x="2406374" y="475637"/>
              <a:ext cx="1952159" cy="2508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floor_date</a:t>
              </a:r>
              <a:r>
                <a:t>(x, unit = "second") Round down to nearest unit. </a:t>
              </a:r>
              <a:r>
                <a:rPr i="1"/>
                <a:t>floor_date(dt, unit = "month")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round_date</a:t>
              </a:r>
              <a:r>
                <a:t>(x, unit = "second") Round to nearest unit. </a:t>
              </a:r>
              <a:r>
                <a:rPr i="1"/>
                <a:t>round_date(dt, unit = "month")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ceiling_date</a:t>
              </a:r>
              <a:r>
                <a:t>(x, unit = "second", change_on_boundary = NULL) Round up to nearest unit. </a:t>
              </a:r>
              <a:r>
                <a:rPr i="1"/>
                <a:t>ceiling_date(dt, unit = "month")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rollback</a:t>
              </a:r>
              <a:r>
                <a:t>(dates, roll_to_first = FALSE, preserve_hms = TRUE) Roll back to last day of previous month. </a:t>
              </a:r>
              <a:r>
                <a:rPr i="1"/>
                <a:t>rollback(dt)</a:t>
              </a:r>
            </a:p>
          </p:txBody>
        </p:sp>
        <p:grpSp>
          <p:nvGrpSpPr>
            <p:cNvPr id="499" name="Group"/>
            <p:cNvGrpSpPr/>
            <p:nvPr/>
          </p:nvGrpSpPr>
          <p:grpSpPr>
            <a:xfrm>
              <a:off x="12330" y="502110"/>
              <a:ext cx="2183287" cy="549220"/>
              <a:chOff x="0" y="0"/>
              <a:chExt cx="2183286" cy="549219"/>
            </a:xfrm>
          </p:grpSpPr>
          <p:sp>
            <p:nvSpPr>
              <p:cNvPr id="487" name="Line"/>
              <p:cNvSpPr/>
              <p:nvPr/>
            </p:nvSpPr>
            <p:spPr>
              <a:xfrm flipV="1">
                <a:off x="161091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8" name="Jan"/>
              <p:cNvSpPr txBox="1"/>
              <p:nvPr/>
            </p:nvSpPr>
            <p:spPr>
              <a:xfrm>
                <a:off x="0" y="332905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Jan</a:t>
                </a:r>
              </a:p>
            </p:txBody>
          </p:sp>
          <p:sp>
            <p:nvSpPr>
              <p:cNvPr id="489" name="Line"/>
              <p:cNvSpPr/>
              <p:nvPr/>
            </p:nvSpPr>
            <p:spPr>
              <a:xfrm flipV="1">
                <a:off x="764377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0" name="Feb"/>
              <p:cNvSpPr txBox="1"/>
              <p:nvPr/>
            </p:nvSpPr>
            <p:spPr>
              <a:xfrm>
                <a:off x="603285" y="332905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Feb</a:t>
                </a:r>
              </a:p>
            </p:txBody>
          </p:sp>
          <p:sp>
            <p:nvSpPr>
              <p:cNvPr id="491" name="Line"/>
              <p:cNvSpPr/>
              <p:nvPr/>
            </p:nvSpPr>
            <p:spPr>
              <a:xfrm flipV="1">
                <a:off x="1367663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2" name="Mar"/>
              <p:cNvSpPr txBox="1"/>
              <p:nvPr/>
            </p:nvSpPr>
            <p:spPr>
              <a:xfrm>
                <a:off x="1206571" y="332905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Mar</a:t>
                </a:r>
              </a:p>
            </p:txBody>
          </p:sp>
          <p:sp>
            <p:nvSpPr>
              <p:cNvPr id="493" name="Line"/>
              <p:cNvSpPr/>
              <p:nvPr/>
            </p:nvSpPr>
            <p:spPr>
              <a:xfrm flipV="1">
                <a:off x="1970950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4" name="Apr"/>
              <p:cNvSpPr txBox="1"/>
              <p:nvPr/>
            </p:nvSpPr>
            <p:spPr>
              <a:xfrm>
                <a:off x="1809856" y="332905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Apr</a:t>
                </a:r>
              </a:p>
            </p:txBody>
          </p:sp>
          <p:sp>
            <p:nvSpPr>
              <p:cNvPr id="495" name="Line"/>
              <p:cNvSpPr/>
              <p:nvPr/>
            </p:nvSpPr>
            <p:spPr>
              <a:xfrm flipV="1">
                <a:off x="981785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6" name="Line"/>
              <p:cNvSpPr/>
              <p:nvPr/>
            </p:nvSpPr>
            <p:spPr>
              <a:xfrm flipV="1">
                <a:off x="764377" y="1335"/>
                <a:ext cx="1" cy="364431"/>
              </a:xfrm>
              <a:prstGeom prst="line">
                <a:avLst/>
              </a:prstGeom>
              <a:noFill/>
              <a:ln w="38100" cap="flat">
                <a:solidFill>
                  <a:schemeClr val="accent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7" name="Line"/>
              <p:cNvSpPr/>
              <p:nvPr/>
            </p:nvSpPr>
            <p:spPr>
              <a:xfrm flipH="1" flipV="1">
                <a:off x="776664" y="182214"/>
                <a:ext cx="154736" cy="1"/>
              </a:xfrm>
              <a:prstGeom prst="line">
                <a:avLst/>
              </a:prstGeom>
              <a:noFill/>
              <a:ln w="25400" cap="flat">
                <a:solidFill>
                  <a:schemeClr val="accent4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8" name="Line"/>
              <p:cNvSpPr/>
              <p:nvPr/>
            </p:nvSpPr>
            <p:spPr>
              <a:xfrm>
                <a:off x="38951" y="359108"/>
                <a:ext cx="2144336" cy="1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512" name="Group"/>
            <p:cNvGrpSpPr/>
            <p:nvPr/>
          </p:nvGrpSpPr>
          <p:grpSpPr>
            <a:xfrm>
              <a:off x="12330" y="1645341"/>
              <a:ext cx="2183287" cy="549220"/>
              <a:chOff x="0" y="0"/>
              <a:chExt cx="2183286" cy="549219"/>
            </a:xfrm>
          </p:grpSpPr>
          <p:sp>
            <p:nvSpPr>
              <p:cNvPr id="500" name="Line"/>
              <p:cNvSpPr/>
              <p:nvPr/>
            </p:nvSpPr>
            <p:spPr>
              <a:xfrm flipV="1">
                <a:off x="161091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1" name="Jan"/>
              <p:cNvSpPr txBox="1"/>
              <p:nvPr/>
            </p:nvSpPr>
            <p:spPr>
              <a:xfrm>
                <a:off x="0" y="332905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Jan</a:t>
                </a:r>
              </a:p>
            </p:txBody>
          </p:sp>
          <p:sp>
            <p:nvSpPr>
              <p:cNvPr id="502" name="Line"/>
              <p:cNvSpPr/>
              <p:nvPr/>
            </p:nvSpPr>
            <p:spPr>
              <a:xfrm flipV="1">
                <a:off x="764377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3" name="Feb"/>
              <p:cNvSpPr txBox="1"/>
              <p:nvPr/>
            </p:nvSpPr>
            <p:spPr>
              <a:xfrm>
                <a:off x="603285" y="332905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Feb</a:t>
                </a:r>
              </a:p>
            </p:txBody>
          </p:sp>
          <p:sp>
            <p:nvSpPr>
              <p:cNvPr id="504" name="Line"/>
              <p:cNvSpPr/>
              <p:nvPr/>
            </p:nvSpPr>
            <p:spPr>
              <a:xfrm flipV="1">
                <a:off x="1367663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5" name="Mar"/>
              <p:cNvSpPr txBox="1"/>
              <p:nvPr/>
            </p:nvSpPr>
            <p:spPr>
              <a:xfrm>
                <a:off x="1206571" y="332905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Mar</a:t>
                </a:r>
              </a:p>
            </p:txBody>
          </p:sp>
          <p:sp>
            <p:nvSpPr>
              <p:cNvPr id="506" name="Line"/>
              <p:cNvSpPr/>
              <p:nvPr/>
            </p:nvSpPr>
            <p:spPr>
              <a:xfrm flipV="1">
                <a:off x="1970950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7" name="Apr"/>
              <p:cNvSpPr txBox="1"/>
              <p:nvPr/>
            </p:nvSpPr>
            <p:spPr>
              <a:xfrm>
                <a:off x="1809856" y="332905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Apr</a:t>
                </a:r>
              </a:p>
            </p:txBody>
          </p:sp>
          <p:sp>
            <p:nvSpPr>
              <p:cNvPr id="508" name="Line"/>
              <p:cNvSpPr/>
              <p:nvPr/>
            </p:nvSpPr>
            <p:spPr>
              <a:xfrm flipV="1">
                <a:off x="981785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9" name="Line"/>
              <p:cNvSpPr/>
              <p:nvPr/>
            </p:nvSpPr>
            <p:spPr>
              <a:xfrm flipV="1">
                <a:off x="1361277" y="1335"/>
                <a:ext cx="1" cy="364431"/>
              </a:xfrm>
              <a:prstGeom prst="line">
                <a:avLst/>
              </a:prstGeom>
              <a:noFill/>
              <a:ln w="38100" cap="flat">
                <a:solidFill>
                  <a:schemeClr val="accent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10" name="Line"/>
              <p:cNvSpPr/>
              <p:nvPr/>
            </p:nvSpPr>
            <p:spPr>
              <a:xfrm>
                <a:off x="1032999" y="182214"/>
                <a:ext cx="313593" cy="1"/>
              </a:xfrm>
              <a:prstGeom prst="line">
                <a:avLst/>
              </a:prstGeom>
              <a:noFill/>
              <a:ln w="25400" cap="flat">
                <a:solidFill>
                  <a:schemeClr val="accent4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11" name="Line"/>
              <p:cNvSpPr/>
              <p:nvPr/>
            </p:nvSpPr>
            <p:spPr>
              <a:xfrm>
                <a:off x="38951" y="359108"/>
                <a:ext cx="2144336" cy="1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527" name="Group"/>
            <p:cNvGrpSpPr/>
            <p:nvPr/>
          </p:nvGrpSpPr>
          <p:grpSpPr>
            <a:xfrm>
              <a:off x="12330" y="1071147"/>
              <a:ext cx="2183287" cy="549221"/>
              <a:chOff x="0" y="0"/>
              <a:chExt cx="2183286" cy="549219"/>
            </a:xfrm>
          </p:grpSpPr>
          <p:sp>
            <p:nvSpPr>
              <p:cNvPr id="513" name="Line"/>
              <p:cNvSpPr/>
              <p:nvPr/>
            </p:nvSpPr>
            <p:spPr>
              <a:xfrm flipV="1">
                <a:off x="161091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14" name="Jan"/>
              <p:cNvSpPr txBox="1"/>
              <p:nvPr/>
            </p:nvSpPr>
            <p:spPr>
              <a:xfrm>
                <a:off x="0" y="332905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Jan</a:t>
                </a:r>
              </a:p>
            </p:txBody>
          </p:sp>
          <p:sp>
            <p:nvSpPr>
              <p:cNvPr id="515" name="Line"/>
              <p:cNvSpPr/>
              <p:nvPr/>
            </p:nvSpPr>
            <p:spPr>
              <a:xfrm flipV="1">
                <a:off x="764377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16" name="Feb"/>
              <p:cNvSpPr txBox="1"/>
              <p:nvPr/>
            </p:nvSpPr>
            <p:spPr>
              <a:xfrm>
                <a:off x="603285" y="332905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Feb</a:t>
                </a:r>
              </a:p>
            </p:txBody>
          </p:sp>
          <p:sp>
            <p:nvSpPr>
              <p:cNvPr id="517" name="Line"/>
              <p:cNvSpPr/>
              <p:nvPr/>
            </p:nvSpPr>
            <p:spPr>
              <a:xfrm flipV="1">
                <a:off x="1367663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18" name="Mar"/>
              <p:cNvSpPr txBox="1"/>
              <p:nvPr/>
            </p:nvSpPr>
            <p:spPr>
              <a:xfrm>
                <a:off x="1206571" y="332905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Mar</a:t>
                </a:r>
              </a:p>
            </p:txBody>
          </p:sp>
          <p:sp>
            <p:nvSpPr>
              <p:cNvPr id="519" name="Line"/>
              <p:cNvSpPr/>
              <p:nvPr/>
            </p:nvSpPr>
            <p:spPr>
              <a:xfrm flipV="1">
                <a:off x="1970950" y="243893"/>
                <a:ext cx="1" cy="154230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0" name="Apr"/>
              <p:cNvSpPr txBox="1"/>
              <p:nvPr/>
            </p:nvSpPr>
            <p:spPr>
              <a:xfrm>
                <a:off x="1809856" y="332905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Apr</a:t>
                </a:r>
              </a:p>
            </p:txBody>
          </p:sp>
          <p:sp>
            <p:nvSpPr>
              <p:cNvPr id="521" name="Line"/>
              <p:cNvSpPr/>
              <p:nvPr/>
            </p:nvSpPr>
            <p:spPr>
              <a:xfrm flipV="1">
                <a:off x="981785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2" name="Line"/>
              <p:cNvSpPr/>
              <p:nvPr/>
            </p:nvSpPr>
            <p:spPr>
              <a:xfrm flipV="1">
                <a:off x="764377" y="1335"/>
                <a:ext cx="1" cy="364431"/>
              </a:xfrm>
              <a:prstGeom prst="line">
                <a:avLst/>
              </a:prstGeom>
              <a:noFill/>
              <a:ln w="38100" cap="flat">
                <a:solidFill>
                  <a:schemeClr val="accent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3" name="Line"/>
              <p:cNvSpPr/>
              <p:nvPr/>
            </p:nvSpPr>
            <p:spPr>
              <a:xfrm flipH="1" flipV="1">
                <a:off x="776664" y="182214"/>
                <a:ext cx="154736" cy="1"/>
              </a:xfrm>
              <a:prstGeom prst="line">
                <a:avLst/>
              </a:prstGeom>
              <a:noFill/>
              <a:ln w="25400" cap="flat">
                <a:solidFill>
                  <a:schemeClr val="accent4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4" name="Line"/>
              <p:cNvSpPr/>
              <p:nvPr/>
            </p:nvSpPr>
            <p:spPr>
              <a:xfrm>
                <a:off x="38951" y="359108"/>
                <a:ext cx="2144336" cy="1"/>
              </a:xfrm>
              <a:prstGeom prst="line">
                <a:avLst/>
              </a:prstGeom>
              <a:noFill/>
              <a:ln w="12700" cap="flat">
                <a:solidFill>
                  <a:srgbClr val="A6AAA9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5" name="Line"/>
              <p:cNvSpPr/>
              <p:nvPr/>
            </p:nvSpPr>
            <p:spPr>
              <a:xfrm flipV="1">
                <a:off x="1367663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6" name="Line"/>
              <p:cNvSpPr/>
              <p:nvPr/>
            </p:nvSpPr>
            <p:spPr>
              <a:xfrm>
                <a:off x="1038101" y="182214"/>
                <a:ext cx="313593" cy="1"/>
              </a:xfrm>
              <a:prstGeom prst="line">
                <a:avLst/>
              </a:prstGeom>
              <a:noFill/>
              <a:ln w="25400" cap="flat">
                <a:solidFill>
                  <a:schemeClr val="accent4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riangle"/>
          <p:cNvSpPr/>
          <p:nvPr/>
        </p:nvSpPr>
        <p:spPr>
          <a:xfrm rot="13557191">
            <a:off x="13303839" y="5838505"/>
            <a:ext cx="141117" cy="385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1" name="Make an interval with interval() or %--%, e.g.…"/>
          <p:cNvSpPr txBox="1"/>
          <p:nvPr/>
        </p:nvSpPr>
        <p:spPr>
          <a:xfrm>
            <a:off x="9445838" y="5834396"/>
            <a:ext cx="4377478" cy="1330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Make an interval with </a:t>
            </a:r>
            <a:r>
              <a:rPr b="1"/>
              <a:t>interval</a:t>
            </a:r>
            <a:r>
              <a:t>() or </a:t>
            </a:r>
            <a:r>
              <a:rPr b="1"/>
              <a:t>%--%</a:t>
            </a:r>
            <a:r>
              <a:t>, e.g.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i &lt;- </a:t>
            </a:r>
            <a:r>
              <a:rPr b="1" i="1"/>
              <a:t>interval</a:t>
            </a:r>
            <a:r>
              <a:rPr i="1"/>
              <a:t>(ymd("2017-01-01"), d)    </a:t>
            </a:r>
            <a:r>
              <a:rPr i="1">
                <a:solidFill>
                  <a:schemeClr val="accent4">
                    <a:satOff val="8634"/>
                    <a:lumOff val="-20316"/>
                  </a:schemeClr>
                </a:solidFill>
              </a:rPr>
              <a:t>     ## 2017-01-01 UTC--2017-11-28 UTC</a:t>
            </a:r>
            <a:endParaRPr i="1">
              <a:solidFill>
                <a:schemeClr val="accent4">
                  <a:satOff val="8634"/>
                  <a:lumOff val="-20316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i="1"/>
              <a:t>j &lt;- d </a:t>
            </a:r>
            <a:r>
              <a:rPr b="1" i="1"/>
              <a:t>%--%</a:t>
            </a:r>
            <a:r>
              <a:rPr i="1"/>
              <a:t> ymd("2017-12-31")                  </a:t>
            </a:r>
            <a:r>
              <a:rPr i="1">
                <a:solidFill>
                  <a:schemeClr val="accent4">
                    <a:satOff val="8634"/>
                    <a:lumOff val="-20316"/>
                  </a:schemeClr>
                </a:solidFill>
              </a:rPr>
              <a:t>## 2017-11-28 UTC--2017-12-31 UTC</a:t>
            </a:r>
          </a:p>
        </p:txBody>
      </p:sp>
      <p:sp>
        <p:nvSpPr>
          <p:cNvPr id="532" name="Line"/>
          <p:cNvSpPr/>
          <p:nvPr/>
        </p:nvSpPr>
        <p:spPr>
          <a:xfrm>
            <a:off x="9398000" y="5026734"/>
            <a:ext cx="4241800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5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534" name="PERIODS"/>
          <p:cNvSpPr txBox="1"/>
          <p:nvPr/>
        </p:nvSpPr>
        <p:spPr>
          <a:xfrm>
            <a:off x="325477" y="5065014"/>
            <a:ext cx="63749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PERIODS</a:t>
            </a:r>
          </a:p>
        </p:txBody>
      </p:sp>
      <p:sp>
        <p:nvSpPr>
          <p:cNvPr id="535" name="Line"/>
          <p:cNvSpPr/>
          <p:nvPr/>
        </p:nvSpPr>
        <p:spPr>
          <a:xfrm>
            <a:off x="310628" y="5026918"/>
            <a:ext cx="4195374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6" name="DURATIONS"/>
          <p:cNvSpPr txBox="1"/>
          <p:nvPr/>
        </p:nvSpPr>
        <p:spPr>
          <a:xfrm>
            <a:off x="4790230" y="5066444"/>
            <a:ext cx="82555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DURATIONS</a:t>
            </a:r>
          </a:p>
        </p:txBody>
      </p:sp>
      <p:sp>
        <p:nvSpPr>
          <p:cNvPr id="537" name="Line"/>
          <p:cNvSpPr/>
          <p:nvPr/>
        </p:nvSpPr>
        <p:spPr>
          <a:xfrm>
            <a:off x="4775380" y="5028348"/>
            <a:ext cx="4385875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538" name="lubridate.png" descr="lubrida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13158" y="217974"/>
            <a:ext cx="1358901" cy="1575118"/>
          </a:xfrm>
          <a:prstGeom prst="rect">
            <a:avLst/>
          </a:prstGeom>
          <a:ln w="12700">
            <a:miter lim="400000"/>
          </a:ln>
        </p:spPr>
      </p:pic>
      <p:sp>
        <p:nvSpPr>
          <p:cNvPr id="539" name="RStudio® is a trademark of RStudio, Inc.  •  CC BY RStudio •  info@rstudio.com  •  844-448-1212 • rstudio.com •  Learn more at lubridate.tidyverse.org •  lubridate  1.6.0  •   Updated: 2017-1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7" invalidUrl="" action="" tgtFrame="" tooltip="" history="1" highlightClick="0" endSnd="0"/>
              </a:rPr>
              <a:t>lubridate.tidyverse.org</a:t>
            </a:r>
            <a:r>
              <a:t> •  lubridate  1.6.0  •   Updated: 2017-12</a:t>
            </a:r>
          </a:p>
        </p:txBody>
      </p:sp>
      <p:pic>
        <p:nvPicPr>
          <p:cNvPr id="540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2" name="Line"/>
          <p:cNvSpPr/>
          <p:nvPr/>
        </p:nvSpPr>
        <p:spPr>
          <a:xfrm>
            <a:off x="334889" y="622300"/>
            <a:ext cx="11882512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3" name="years(x = 1) x years.…"/>
          <p:cNvSpPr txBox="1"/>
          <p:nvPr/>
        </p:nvSpPr>
        <p:spPr>
          <a:xfrm>
            <a:off x="2034960" y="6109534"/>
            <a:ext cx="2489201" cy="4014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years</a:t>
            </a:r>
            <a:r>
              <a:t>(x = 1) x years.</a:t>
            </a:r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months</a:t>
            </a:r>
            <a:r>
              <a:t>(x) x months.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weeks</a:t>
            </a:r>
            <a:r>
              <a:t>(x = 1) x weeks.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days</a:t>
            </a:r>
            <a:r>
              <a:t>(x = 1) x days.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hours</a:t>
            </a:r>
            <a:r>
              <a:t>(x = 1) x hours.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minutes</a:t>
            </a:r>
            <a:r>
              <a:t>(x = 1) x minutes.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seconds</a:t>
            </a:r>
            <a:r>
              <a:t>(x = 1) 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milliseconds</a:t>
            </a:r>
            <a:r>
              <a:t>(x = 1) x milliseconds.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microseconds</a:t>
            </a:r>
            <a:r>
              <a:t>(x = 1) x microseconds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nanoseconds</a:t>
            </a:r>
            <a:r>
              <a:t>(x = 1) x milliseconds.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picoseconds</a:t>
            </a:r>
            <a:r>
              <a:t>(x = 1) x picoseconds.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period</a:t>
            </a:r>
            <a:r>
              <a:t>(num = NULL, units = "second", ...) An automation friendly period constructor. </a:t>
            </a:r>
            <a:r>
              <a:rPr i="1"/>
              <a:t>period(5, unit = "years") 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as</a:t>
            </a:r>
            <a:r>
              <a:rPr b="1" i="1"/>
              <a:t>.</a:t>
            </a:r>
            <a:r>
              <a:rPr b="1"/>
              <a:t>period</a:t>
            </a:r>
            <a:r>
              <a:t>(x, unit) Coerce a timespan to a period, optionally in the specified units. Also </a:t>
            </a:r>
            <a:r>
              <a:rPr b="1"/>
              <a:t>is.period</a:t>
            </a:r>
            <a:r>
              <a:t>(). </a:t>
            </a:r>
            <a:r>
              <a:rPr i="1"/>
              <a:t>as.period(i)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 b="0"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period_to_seconds</a:t>
            </a:r>
            <a:r>
              <a:rPr b="0"/>
              <a:t>(x) Convert a period to the "standard" number of seconds implied by the period. Also </a:t>
            </a:r>
            <a:r>
              <a:t>seconds_to_period</a:t>
            </a:r>
            <a:r>
              <a:rPr b="0"/>
              <a:t>(). </a:t>
            </a:r>
            <a:r>
              <a:rPr b="0" i="1"/>
              <a:t>period_to_seconds(p)</a:t>
            </a:r>
          </a:p>
        </p:txBody>
      </p:sp>
      <p:sp>
        <p:nvSpPr>
          <p:cNvPr id="544" name="Add or subtract periods to model events that happen at specific clock times, like the NYSE opening bell."/>
          <p:cNvSpPr txBox="1"/>
          <p:nvPr/>
        </p:nvSpPr>
        <p:spPr>
          <a:xfrm>
            <a:off x="328484" y="5294406"/>
            <a:ext cx="4210573" cy="335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60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Add or subtract periods to model events that happen at specific clock times, like the NYSE opening bell.</a:t>
            </a:r>
          </a:p>
        </p:txBody>
      </p:sp>
      <p:sp>
        <p:nvSpPr>
          <p:cNvPr id="545" name="dyears(x = 1) 31536000x seconds.…"/>
          <p:cNvSpPr txBox="1"/>
          <p:nvPr/>
        </p:nvSpPr>
        <p:spPr>
          <a:xfrm>
            <a:off x="6674881" y="6126496"/>
            <a:ext cx="2491260" cy="37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dyears</a:t>
            </a:r>
            <a:r>
              <a:t>(x = 1) 31536000x seconds.</a:t>
            </a:r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dweeks</a:t>
            </a:r>
            <a:r>
              <a:t>(x = 1) 604800x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ddays</a:t>
            </a:r>
            <a:r>
              <a:t>(x = 1) 86400x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dhours</a:t>
            </a:r>
            <a:r>
              <a:t>(x = 1) 3600x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dminutes</a:t>
            </a:r>
            <a:r>
              <a:t>(x = 1) 60x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dseconds</a:t>
            </a:r>
            <a:r>
              <a:t>(x = 1) x 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dmilliseconds</a:t>
            </a:r>
            <a:r>
              <a:t>(x = 1)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-3</a:t>
            </a:r>
            <a:r>
              <a:t>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dmicroseconds</a:t>
            </a:r>
            <a:r>
              <a:t>(x = 1)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-6</a:t>
            </a:r>
            <a:r>
              <a:t>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dnanoseconds</a:t>
            </a:r>
            <a:r>
              <a:t>(x = 1)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-9</a:t>
            </a:r>
            <a:r>
              <a:t>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dpicoseconds</a:t>
            </a:r>
            <a:r>
              <a:t>(x = 1)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-12</a:t>
            </a:r>
            <a:r>
              <a:t> seconds.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duration</a:t>
            </a:r>
            <a:r>
              <a:t>(num = NULL, units = "second", ...) An automation friendly duration constructor. </a:t>
            </a:r>
            <a:r>
              <a:rPr i="1"/>
              <a:t>duration(5, unit = "years")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as</a:t>
            </a:r>
            <a:r>
              <a:rPr b="1" i="1"/>
              <a:t>.</a:t>
            </a:r>
            <a:r>
              <a:rPr b="1"/>
              <a:t>duration</a:t>
            </a:r>
            <a:r>
              <a:t>(x, …) Coerce a timespan to a duration. Also </a:t>
            </a:r>
            <a:r>
              <a:rPr b="1"/>
              <a:t>is.duration</a:t>
            </a:r>
            <a:r>
              <a:t>(), </a:t>
            </a:r>
            <a:r>
              <a:rPr b="1"/>
              <a:t>is.difftime</a:t>
            </a:r>
            <a:r>
              <a:t>(). </a:t>
            </a:r>
            <a:r>
              <a:rPr i="1"/>
              <a:t>as.duration(i)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 b="0"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make_difftime</a:t>
            </a:r>
            <a:r>
              <a:rPr b="0"/>
              <a:t>(x) Make difftime with the specified number of units. </a:t>
            </a:r>
            <a:r>
              <a:rPr b="0" i="1"/>
              <a:t>make_difftime(99999)</a:t>
            </a:r>
          </a:p>
        </p:txBody>
      </p:sp>
      <p:sp>
        <p:nvSpPr>
          <p:cNvPr id="546" name="Make a period with the name of a time unit pluralized, e.g.…"/>
          <p:cNvSpPr txBox="1"/>
          <p:nvPr/>
        </p:nvSpPr>
        <p:spPr>
          <a:xfrm>
            <a:off x="321892" y="5834396"/>
            <a:ext cx="4160146" cy="1088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Make a period with the name of a time unit </a:t>
            </a:r>
            <a:r>
              <a:rPr b="1" i="1"/>
              <a:t>pluralized</a:t>
            </a:r>
            <a:r>
              <a:t>, e.g.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p &lt;- months(3) + days(12)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p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"3m 12d 0H 0M 0S"</a:t>
            </a:r>
          </a:p>
        </p:txBody>
      </p:sp>
      <p:sp>
        <p:nvSpPr>
          <p:cNvPr id="547" name="Make a duration with the name of a period prefixed with a d, e.g.…"/>
          <p:cNvSpPr txBox="1"/>
          <p:nvPr/>
        </p:nvSpPr>
        <p:spPr>
          <a:xfrm>
            <a:off x="4815311" y="5834396"/>
            <a:ext cx="4377478" cy="1330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Make a duration with the name of a period prefixed with a </a:t>
            </a:r>
            <a:r>
              <a:rPr b="1" i="1"/>
              <a:t>d</a:t>
            </a:r>
            <a:r>
              <a:t>, e.g.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dd &lt;- ddays(14)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dd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"1209600s (~2 weeks)"</a:t>
            </a:r>
          </a:p>
        </p:txBody>
      </p:sp>
      <p:sp>
        <p:nvSpPr>
          <p:cNvPr id="548" name="Add or subtract durations to model physical processes, like battery life. Durations are stored as seconds, the only time unit with a consistent length. Difftimes are a class of durations found in base R."/>
          <p:cNvSpPr txBox="1"/>
          <p:nvPr/>
        </p:nvSpPr>
        <p:spPr>
          <a:xfrm>
            <a:off x="4806751" y="5294406"/>
            <a:ext cx="4394598" cy="470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 sz="1100">
                <a:solidFill>
                  <a:srgbClr val="000000"/>
                </a:solidFill>
              </a:defRPr>
            </a:pPr>
            <a:r>
              <a:t>Add or subtract durations to model physical processes, like battery life. Durations are stored as seconds, the only time unit with a consistent length. </a:t>
            </a:r>
            <a:r>
              <a:rPr b="1"/>
              <a:t>Difftimes</a:t>
            </a:r>
            <a:r>
              <a:t> are a class of durations found in base R.</a:t>
            </a:r>
          </a:p>
        </p:txBody>
      </p:sp>
      <p:grpSp>
        <p:nvGrpSpPr>
          <p:cNvPr id="553" name="Group"/>
          <p:cNvGrpSpPr/>
          <p:nvPr/>
        </p:nvGrpSpPr>
        <p:grpSpPr>
          <a:xfrm>
            <a:off x="793938" y="6539657"/>
            <a:ext cx="730619" cy="521573"/>
            <a:chOff x="0" y="12699"/>
            <a:chExt cx="730617" cy="521571"/>
          </a:xfrm>
        </p:grpSpPr>
        <p:sp>
          <p:nvSpPr>
            <p:cNvPr id="549" name="Triangle"/>
            <p:cNvSpPr/>
            <p:nvPr/>
          </p:nvSpPr>
          <p:spPr>
            <a:xfrm rot="18082280">
              <a:off x="115878" y="-16931"/>
              <a:ext cx="121225" cy="339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52" name="Group"/>
            <p:cNvGrpSpPr/>
            <p:nvPr/>
          </p:nvGrpSpPr>
          <p:grpSpPr>
            <a:xfrm>
              <a:off x="167181" y="127951"/>
              <a:ext cx="563437" cy="406321"/>
              <a:chOff x="-11874" y="37216"/>
              <a:chExt cx="563436" cy="406320"/>
            </a:xfrm>
          </p:grpSpPr>
          <p:sp>
            <p:nvSpPr>
              <p:cNvPr id="550" name="Quote Bubble"/>
              <p:cNvSpPr/>
              <p:nvPr/>
            </p:nvSpPr>
            <p:spPr>
              <a:xfrm>
                <a:off x="19018" y="69669"/>
                <a:ext cx="509653" cy="341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7442"/>
                    </a:moveTo>
                    <a:lnTo>
                      <a:pt x="0" y="4158"/>
                    </a:lnTo>
                    <a:cubicBezTo>
                      <a:pt x="0" y="1861"/>
                      <a:pt x="1247" y="0"/>
                      <a:pt x="2785" y="0"/>
                    </a:cubicBezTo>
                    <a:lnTo>
                      <a:pt x="18815" y="0"/>
                    </a:lnTo>
                    <a:cubicBezTo>
                      <a:pt x="20353" y="0"/>
                      <a:pt x="21600" y="1861"/>
                      <a:pt x="21600" y="4158"/>
                    </a:cubicBezTo>
                    <a:lnTo>
                      <a:pt x="21600" y="17442"/>
                    </a:lnTo>
                    <a:cubicBezTo>
                      <a:pt x="21600" y="19739"/>
                      <a:pt x="20353" y="21600"/>
                      <a:pt x="18815" y="21600"/>
                    </a:cubicBezTo>
                    <a:lnTo>
                      <a:pt x="2785" y="21600"/>
                    </a:lnTo>
                    <a:cubicBezTo>
                      <a:pt x="1247" y="21600"/>
                      <a:pt x="0" y="19739"/>
                      <a:pt x="0" y="174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1" name="Number of days"/>
              <p:cNvSpPr txBox="1"/>
              <p:nvPr/>
            </p:nvSpPr>
            <p:spPr>
              <a:xfrm>
                <a:off x="-11875" y="37216"/>
                <a:ext cx="563438" cy="4063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lvl1pPr>
              </a:lstStyle>
              <a:p>
                <a:pPr/>
                <a:r>
                  <a:t>Number of days</a:t>
                </a:r>
              </a:p>
            </p:txBody>
          </p:sp>
        </p:grpSp>
      </p:grpSp>
      <p:grpSp>
        <p:nvGrpSpPr>
          <p:cNvPr id="556" name="Group"/>
          <p:cNvGrpSpPr/>
          <p:nvPr/>
        </p:nvGrpSpPr>
        <p:grpSpPr>
          <a:xfrm>
            <a:off x="1502707" y="6687361"/>
            <a:ext cx="321893" cy="341416"/>
            <a:chOff x="-11874" y="69669"/>
            <a:chExt cx="321892" cy="341414"/>
          </a:xfrm>
        </p:grpSpPr>
        <p:sp>
          <p:nvSpPr>
            <p:cNvPr id="554" name="Quote Bubble"/>
            <p:cNvSpPr/>
            <p:nvPr/>
          </p:nvSpPr>
          <p:spPr>
            <a:xfrm>
              <a:off x="19018" y="69669"/>
              <a:ext cx="255653" cy="341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442"/>
                  </a:moveTo>
                  <a:lnTo>
                    <a:pt x="0" y="4158"/>
                  </a:lnTo>
                  <a:cubicBezTo>
                    <a:pt x="0" y="1861"/>
                    <a:pt x="2486" y="0"/>
                    <a:pt x="5552" y="0"/>
                  </a:cubicBezTo>
                  <a:lnTo>
                    <a:pt x="16048" y="0"/>
                  </a:lnTo>
                  <a:cubicBezTo>
                    <a:pt x="19114" y="0"/>
                    <a:pt x="21600" y="1861"/>
                    <a:pt x="21600" y="4158"/>
                  </a:cubicBezTo>
                  <a:lnTo>
                    <a:pt x="21600" y="17442"/>
                  </a:lnTo>
                  <a:cubicBezTo>
                    <a:pt x="21600" y="19739"/>
                    <a:pt x="19114" y="21600"/>
                    <a:pt x="16048" y="21600"/>
                  </a:cubicBezTo>
                  <a:lnTo>
                    <a:pt x="5552" y="21600"/>
                  </a:lnTo>
                  <a:cubicBezTo>
                    <a:pt x="2486" y="21600"/>
                    <a:pt x="0" y="19739"/>
                    <a:pt x="0" y="1744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5" name="etc."/>
            <p:cNvSpPr txBox="1"/>
            <p:nvPr/>
          </p:nvSpPr>
          <p:spPr>
            <a:xfrm>
              <a:off x="-11875" y="103256"/>
              <a:ext cx="321894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etc.</a:t>
              </a:r>
            </a:p>
          </p:txBody>
        </p:sp>
      </p:grpSp>
      <p:grpSp>
        <p:nvGrpSpPr>
          <p:cNvPr id="561" name="Group"/>
          <p:cNvGrpSpPr/>
          <p:nvPr/>
        </p:nvGrpSpPr>
        <p:grpSpPr>
          <a:xfrm>
            <a:off x="307703" y="6578709"/>
            <a:ext cx="673039" cy="482521"/>
            <a:chOff x="0" y="0"/>
            <a:chExt cx="673037" cy="482520"/>
          </a:xfrm>
        </p:grpSpPr>
        <p:sp>
          <p:nvSpPr>
            <p:cNvPr id="557" name="Triangle"/>
            <p:cNvSpPr/>
            <p:nvPr/>
          </p:nvSpPr>
          <p:spPr>
            <a:xfrm>
              <a:off x="103109" y="0"/>
              <a:ext cx="173811" cy="1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60" name="Group"/>
            <p:cNvGrpSpPr/>
            <p:nvPr/>
          </p:nvGrpSpPr>
          <p:grpSpPr>
            <a:xfrm>
              <a:off x="0" y="76199"/>
              <a:ext cx="673038" cy="406322"/>
              <a:chOff x="-11874" y="37216"/>
              <a:chExt cx="673037" cy="406320"/>
            </a:xfrm>
          </p:grpSpPr>
          <p:sp>
            <p:nvSpPr>
              <p:cNvPr id="558" name="Quote Bubble"/>
              <p:cNvSpPr/>
              <p:nvPr/>
            </p:nvSpPr>
            <p:spPr>
              <a:xfrm>
                <a:off x="19018" y="69669"/>
                <a:ext cx="623953" cy="341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7442"/>
                    </a:moveTo>
                    <a:lnTo>
                      <a:pt x="0" y="4158"/>
                    </a:lnTo>
                    <a:cubicBezTo>
                      <a:pt x="0" y="1861"/>
                      <a:pt x="1019" y="0"/>
                      <a:pt x="2275" y="0"/>
                    </a:cubicBezTo>
                    <a:lnTo>
                      <a:pt x="19325" y="0"/>
                    </a:lnTo>
                    <a:cubicBezTo>
                      <a:pt x="20581" y="0"/>
                      <a:pt x="21600" y="1861"/>
                      <a:pt x="21600" y="4158"/>
                    </a:cubicBezTo>
                    <a:lnTo>
                      <a:pt x="21600" y="17442"/>
                    </a:lnTo>
                    <a:cubicBezTo>
                      <a:pt x="21600" y="19739"/>
                      <a:pt x="20581" y="21600"/>
                      <a:pt x="19325" y="21600"/>
                    </a:cubicBezTo>
                    <a:lnTo>
                      <a:pt x="2275" y="21600"/>
                    </a:lnTo>
                    <a:cubicBezTo>
                      <a:pt x="1019" y="21600"/>
                      <a:pt x="0" y="19739"/>
                      <a:pt x="0" y="174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9" name="Number of months"/>
              <p:cNvSpPr txBox="1"/>
              <p:nvPr/>
            </p:nvSpPr>
            <p:spPr>
              <a:xfrm>
                <a:off x="-11875" y="37216"/>
                <a:ext cx="673039" cy="4063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lvl1pPr>
              </a:lstStyle>
              <a:p>
                <a:pPr/>
                <a:r>
                  <a:t>Number of months</a:t>
                </a:r>
              </a:p>
            </p:txBody>
          </p:sp>
        </p:grpSp>
      </p:grpSp>
      <p:grpSp>
        <p:nvGrpSpPr>
          <p:cNvPr id="566" name="Group"/>
          <p:cNvGrpSpPr/>
          <p:nvPr/>
        </p:nvGrpSpPr>
        <p:grpSpPr>
          <a:xfrm>
            <a:off x="4782405" y="6586711"/>
            <a:ext cx="595462" cy="561262"/>
            <a:chOff x="4818" y="38099"/>
            <a:chExt cx="595460" cy="561260"/>
          </a:xfrm>
        </p:grpSpPr>
        <p:sp>
          <p:nvSpPr>
            <p:cNvPr id="562" name="Triangle"/>
            <p:cNvSpPr/>
            <p:nvPr/>
          </p:nvSpPr>
          <p:spPr>
            <a:xfrm>
              <a:off x="217409" y="38100"/>
              <a:ext cx="173811" cy="1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65" name="Group"/>
            <p:cNvGrpSpPr/>
            <p:nvPr/>
          </p:nvGrpSpPr>
          <p:grpSpPr>
            <a:xfrm>
              <a:off x="4818" y="60959"/>
              <a:ext cx="595461" cy="538402"/>
              <a:chOff x="-7055" y="9276"/>
              <a:chExt cx="595460" cy="538400"/>
            </a:xfrm>
          </p:grpSpPr>
          <p:sp>
            <p:nvSpPr>
              <p:cNvPr id="563" name="Quote Bubble"/>
              <p:cNvSpPr/>
              <p:nvPr/>
            </p:nvSpPr>
            <p:spPr>
              <a:xfrm>
                <a:off x="19018" y="69669"/>
                <a:ext cx="543313" cy="4176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8201"/>
                    </a:moveTo>
                    <a:lnTo>
                      <a:pt x="0" y="3399"/>
                    </a:lnTo>
                    <a:cubicBezTo>
                      <a:pt x="0" y="1522"/>
                      <a:pt x="1170" y="0"/>
                      <a:pt x="2613" y="0"/>
                    </a:cubicBezTo>
                    <a:lnTo>
                      <a:pt x="18987" y="0"/>
                    </a:lnTo>
                    <a:cubicBezTo>
                      <a:pt x="20430" y="0"/>
                      <a:pt x="21600" y="1522"/>
                      <a:pt x="21600" y="3399"/>
                    </a:cubicBezTo>
                    <a:lnTo>
                      <a:pt x="21600" y="18201"/>
                    </a:lnTo>
                    <a:cubicBezTo>
                      <a:pt x="21600" y="20078"/>
                      <a:pt x="20430" y="21600"/>
                      <a:pt x="18987" y="21600"/>
                    </a:cubicBezTo>
                    <a:lnTo>
                      <a:pt x="2613" y="21600"/>
                    </a:lnTo>
                    <a:cubicBezTo>
                      <a:pt x="1170" y="21600"/>
                      <a:pt x="0" y="20078"/>
                      <a:pt x="0" y="1820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64" name="Exact length in seconds"/>
              <p:cNvSpPr txBox="1"/>
              <p:nvPr/>
            </p:nvSpPr>
            <p:spPr>
              <a:xfrm>
                <a:off x="-7056" y="9276"/>
                <a:ext cx="595461" cy="5384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lvl1pPr>
              </a:lstStyle>
              <a:p>
                <a:pPr/>
                <a:r>
                  <a:t>Exact length in seconds</a:t>
                </a:r>
              </a:p>
            </p:txBody>
          </p:sp>
        </p:grpSp>
      </p:grpSp>
      <p:grpSp>
        <p:nvGrpSpPr>
          <p:cNvPr id="571" name="Group"/>
          <p:cNvGrpSpPr/>
          <p:nvPr/>
        </p:nvGrpSpPr>
        <p:grpSpPr>
          <a:xfrm>
            <a:off x="5367100" y="6586711"/>
            <a:ext cx="722995" cy="561262"/>
            <a:chOff x="4619" y="38099"/>
            <a:chExt cx="722993" cy="561260"/>
          </a:xfrm>
        </p:grpSpPr>
        <p:sp>
          <p:nvSpPr>
            <p:cNvPr id="567" name="Triangle"/>
            <p:cNvSpPr/>
            <p:nvPr/>
          </p:nvSpPr>
          <p:spPr>
            <a:xfrm>
              <a:off x="255509" y="38100"/>
              <a:ext cx="173811" cy="1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70" name="Group"/>
            <p:cNvGrpSpPr/>
            <p:nvPr/>
          </p:nvGrpSpPr>
          <p:grpSpPr>
            <a:xfrm>
              <a:off x="4619" y="60959"/>
              <a:ext cx="722995" cy="538402"/>
              <a:chOff x="-7254" y="9276"/>
              <a:chExt cx="722993" cy="538400"/>
            </a:xfrm>
          </p:grpSpPr>
          <p:sp>
            <p:nvSpPr>
              <p:cNvPr id="568" name="Quote Bubble"/>
              <p:cNvSpPr/>
              <p:nvPr/>
            </p:nvSpPr>
            <p:spPr>
              <a:xfrm>
                <a:off x="19018" y="69669"/>
                <a:ext cx="670449" cy="4176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8201"/>
                    </a:moveTo>
                    <a:lnTo>
                      <a:pt x="0" y="3399"/>
                    </a:lnTo>
                    <a:cubicBezTo>
                      <a:pt x="0" y="1522"/>
                      <a:pt x="948" y="0"/>
                      <a:pt x="2117" y="0"/>
                    </a:cubicBezTo>
                    <a:lnTo>
                      <a:pt x="19483" y="0"/>
                    </a:lnTo>
                    <a:cubicBezTo>
                      <a:pt x="20652" y="0"/>
                      <a:pt x="21600" y="1522"/>
                      <a:pt x="21600" y="3399"/>
                    </a:cubicBezTo>
                    <a:lnTo>
                      <a:pt x="21600" y="18201"/>
                    </a:lnTo>
                    <a:cubicBezTo>
                      <a:pt x="21600" y="20078"/>
                      <a:pt x="20652" y="21600"/>
                      <a:pt x="19483" y="21600"/>
                    </a:cubicBezTo>
                    <a:lnTo>
                      <a:pt x="2117" y="21600"/>
                    </a:lnTo>
                    <a:cubicBezTo>
                      <a:pt x="948" y="21600"/>
                      <a:pt x="0" y="20078"/>
                      <a:pt x="0" y="1820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69" name="Equivalent…"/>
              <p:cNvSpPr txBox="1"/>
              <p:nvPr/>
            </p:nvSpPr>
            <p:spPr>
              <a:xfrm>
                <a:off x="-7255" y="9276"/>
                <a:ext cx="722995" cy="5384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t>Equivalent </a:t>
                </a:r>
              </a:p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t>in common units</a:t>
                </a:r>
              </a:p>
            </p:txBody>
          </p:sp>
        </p:grpSp>
      </p:grpSp>
      <p:sp>
        <p:nvSpPr>
          <p:cNvPr id="572" name="INTERVALS"/>
          <p:cNvSpPr txBox="1"/>
          <p:nvPr/>
        </p:nvSpPr>
        <p:spPr>
          <a:xfrm>
            <a:off x="9414098" y="5064829"/>
            <a:ext cx="77373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INTERVALS</a:t>
            </a:r>
          </a:p>
        </p:txBody>
      </p:sp>
      <p:sp>
        <p:nvSpPr>
          <p:cNvPr id="573" name="Divide an interval by a duration to determine its physical length, divide and interval by a period to determine its implied length in clock time."/>
          <p:cNvSpPr txBox="1"/>
          <p:nvPr/>
        </p:nvSpPr>
        <p:spPr>
          <a:xfrm>
            <a:off x="9430943" y="5294406"/>
            <a:ext cx="4210573" cy="407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60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Divide an interval by a duration to determine its physical length, divide and interval by a period to determine its implied length in clock time.</a:t>
            </a:r>
          </a:p>
        </p:txBody>
      </p:sp>
      <p:sp>
        <p:nvSpPr>
          <p:cNvPr id="574" name="Math with  Date-times —   Lubridate provides three classes of timespans to facilitate math with dates and date-times"/>
          <p:cNvSpPr txBox="1"/>
          <p:nvPr/>
        </p:nvSpPr>
        <p:spPr>
          <a:xfrm>
            <a:off x="303401" y="580580"/>
            <a:ext cx="8821812" cy="52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Math with  Date-times </a:t>
            </a:r>
            <a:r>
              <a:rPr sz="1050"/>
              <a:t>—</a:t>
            </a:r>
            <a:r>
              <a:rPr sz="1150"/>
              <a:t>   Lubridate provides three classes of timespans to facilitate math with dates and date-times</a:t>
            </a:r>
            <a:endParaRPr sz="1150"/>
          </a:p>
        </p:txBody>
      </p:sp>
      <p:sp>
        <p:nvSpPr>
          <p:cNvPr id="575" name="a %within% b  Does interval or date-time a fall within interval b? now() %within% i…"/>
          <p:cNvSpPr txBox="1"/>
          <p:nvPr/>
        </p:nvSpPr>
        <p:spPr>
          <a:xfrm>
            <a:off x="10918849" y="6499530"/>
            <a:ext cx="2735373" cy="3835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</a:t>
            </a:r>
            <a:r>
              <a:rPr i="1"/>
              <a:t> </a:t>
            </a:r>
            <a:r>
              <a:rPr b="1"/>
              <a:t>%within% </a:t>
            </a:r>
            <a:r>
              <a:t>b  Does interval or date-time </a:t>
            </a:r>
            <a:r>
              <a:rPr i="1"/>
              <a:t>a</a:t>
            </a:r>
            <a:r>
              <a:t> fall within interval </a:t>
            </a:r>
            <a:r>
              <a:rPr i="1"/>
              <a:t>b</a:t>
            </a:r>
            <a:r>
              <a:t>? </a:t>
            </a:r>
            <a:r>
              <a:rPr i="1"/>
              <a:t>now() %within% i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int_start</a:t>
            </a:r>
            <a:r>
              <a:t>(int) Access/set the start date-time of an interval. Also </a:t>
            </a:r>
            <a:r>
              <a:rPr b="1"/>
              <a:t>int_end</a:t>
            </a:r>
            <a:r>
              <a:t>(). </a:t>
            </a:r>
            <a:r>
              <a:rPr i="1"/>
              <a:t>int_start(i) &lt;- now(); int_start(i)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int_aligns</a:t>
            </a:r>
            <a:r>
              <a:t>(int1, int2) Do two intervals share a boundary? Also </a:t>
            </a:r>
            <a:r>
              <a:rPr b="1"/>
              <a:t>int_overlaps</a:t>
            </a:r>
            <a:r>
              <a:t>().</a:t>
            </a:r>
            <a:r>
              <a:rPr b="1"/>
              <a:t> </a:t>
            </a:r>
            <a:r>
              <a:rPr i="1"/>
              <a:t>int_aligns(i, j)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int_diff</a:t>
            </a:r>
            <a:r>
              <a:t>(times) Make the intervals that occur between the date-times in a vector. 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i="1"/>
              <a:t>v &lt;-c(dt, dt + 100, dt + 1000)); int_diff(v)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int_flip</a:t>
            </a:r>
            <a:r>
              <a:t>(int) Reverse the direction of an interval. Also </a:t>
            </a:r>
            <a:r>
              <a:rPr b="1"/>
              <a:t>int_standardize</a:t>
            </a:r>
            <a:r>
              <a:t>().</a:t>
            </a:r>
            <a:r>
              <a:rPr b="1"/>
              <a:t> </a:t>
            </a:r>
            <a:r>
              <a:rPr i="1"/>
              <a:t>int_flip(i)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int_length</a:t>
            </a:r>
            <a:r>
              <a:t>(int) Length in seconds. </a:t>
            </a:r>
            <a:r>
              <a:rPr i="1"/>
              <a:t>int_length(i)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int_shift</a:t>
            </a:r>
            <a:r>
              <a:t>(int, by) Shifts an interval up or down the timeline by a timespan. </a:t>
            </a:r>
            <a:r>
              <a:rPr i="1"/>
              <a:t>int_shift(i, days(-1))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as.interval</a:t>
            </a:r>
            <a:r>
              <a:t>(x, start, …) Coerce a timespans to an interval with the start date-time. Also </a:t>
            </a:r>
            <a:r>
              <a:rPr b="1"/>
              <a:t>is.interval</a:t>
            </a:r>
            <a:r>
              <a:t>(). </a:t>
            </a:r>
            <a:r>
              <a:rPr i="1"/>
              <a:t>as.interval(days(1), start = now())</a:t>
            </a:r>
          </a:p>
        </p:txBody>
      </p:sp>
      <p:grpSp>
        <p:nvGrpSpPr>
          <p:cNvPr id="579" name="Group"/>
          <p:cNvGrpSpPr/>
          <p:nvPr/>
        </p:nvGrpSpPr>
        <p:grpSpPr>
          <a:xfrm>
            <a:off x="9720929" y="7007397"/>
            <a:ext cx="848649" cy="335721"/>
            <a:chOff x="0" y="0"/>
            <a:chExt cx="848647" cy="335719"/>
          </a:xfrm>
        </p:grpSpPr>
        <p:sp>
          <p:nvSpPr>
            <p:cNvPr id="576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7" name="Arrow"/>
            <p:cNvSpPr/>
            <p:nvPr/>
          </p:nvSpPr>
          <p:spPr>
            <a:xfrm>
              <a:off x="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8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84" name="Group"/>
          <p:cNvGrpSpPr/>
          <p:nvPr/>
        </p:nvGrpSpPr>
        <p:grpSpPr>
          <a:xfrm>
            <a:off x="9720929" y="6525840"/>
            <a:ext cx="848649" cy="335721"/>
            <a:chOff x="0" y="0"/>
            <a:chExt cx="848647" cy="335719"/>
          </a:xfrm>
        </p:grpSpPr>
        <p:sp>
          <p:nvSpPr>
            <p:cNvPr id="580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1" name="Arrow"/>
            <p:cNvSpPr/>
            <p:nvPr/>
          </p:nvSpPr>
          <p:spPr>
            <a:xfrm>
              <a:off x="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4"/>
                  </a:solidFill>
                </a:defRPr>
              </a:pPr>
            </a:p>
          </p:txBody>
        </p:sp>
        <p:sp>
          <p:nvSpPr>
            <p:cNvPr id="582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3" name="Line"/>
            <p:cNvSpPr/>
            <p:nvPr/>
          </p:nvSpPr>
          <p:spPr>
            <a:xfrm flipV="1">
              <a:off x="3287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92" name="Group"/>
          <p:cNvGrpSpPr/>
          <p:nvPr/>
        </p:nvGrpSpPr>
        <p:grpSpPr>
          <a:xfrm>
            <a:off x="9720929" y="7970513"/>
            <a:ext cx="848649" cy="335720"/>
            <a:chOff x="0" y="0"/>
            <a:chExt cx="848647" cy="335719"/>
          </a:xfrm>
        </p:grpSpPr>
        <p:sp>
          <p:nvSpPr>
            <p:cNvPr id="585" name="Arrow"/>
            <p:cNvSpPr/>
            <p:nvPr/>
          </p:nvSpPr>
          <p:spPr>
            <a:xfrm>
              <a:off x="569654" y="-1"/>
              <a:ext cx="265522" cy="335721"/>
            </a:xfrm>
            <a:prstGeom prst="rightArrow">
              <a:avLst>
                <a:gd name="adj1" fmla="val 59394"/>
                <a:gd name="adj2" fmla="val 47163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6" name="Arrow"/>
            <p:cNvSpPr/>
            <p:nvPr/>
          </p:nvSpPr>
          <p:spPr>
            <a:xfrm>
              <a:off x="271998" y="0"/>
              <a:ext cx="265521" cy="335720"/>
            </a:xfrm>
            <a:prstGeom prst="rightArrow">
              <a:avLst>
                <a:gd name="adj1" fmla="val 59394"/>
                <a:gd name="adj2" fmla="val 47163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7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8" name="Arrow"/>
            <p:cNvSpPr/>
            <p:nvPr/>
          </p:nvSpPr>
          <p:spPr>
            <a:xfrm>
              <a:off x="0" y="0"/>
              <a:ext cx="252821" cy="335720"/>
            </a:xfrm>
            <a:prstGeom prst="rightArrow">
              <a:avLst>
                <a:gd name="adj1" fmla="val 59394"/>
                <a:gd name="adj2" fmla="val 49532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9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0" name="Line"/>
            <p:cNvSpPr/>
            <p:nvPr/>
          </p:nvSpPr>
          <p:spPr>
            <a:xfrm flipV="1">
              <a:off x="2652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1" name="Line"/>
            <p:cNvSpPr/>
            <p:nvPr/>
          </p:nvSpPr>
          <p:spPr>
            <a:xfrm flipV="1">
              <a:off x="556954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98" name="Group"/>
          <p:cNvGrpSpPr/>
          <p:nvPr/>
        </p:nvGrpSpPr>
        <p:grpSpPr>
          <a:xfrm>
            <a:off x="9720929" y="7488955"/>
            <a:ext cx="830660" cy="335721"/>
            <a:chOff x="0" y="0"/>
            <a:chExt cx="830658" cy="335719"/>
          </a:xfrm>
        </p:grpSpPr>
        <p:grpSp>
          <p:nvGrpSpPr>
            <p:cNvPr id="596" name="Group"/>
            <p:cNvGrpSpPr/>
            <p:nvPr/>
          </p:nvGrpSpPr>
          <p:grpSpPr>
            <a:xfrm>
              <a:off x="0" y="0"/>
              <a:ext cx="830659" cy="335720"/>
              <a:chOff x="0" y="0"/>
              <a:chExt cx="830658" cy="335719"/>
            </a:xfrm>
          </p:grpSpPr>
          <p:sp>
            <p:nvSpPr>
              <p:cNvPr id="593" name="Arrow"/>
              <p:cNvSpPr/>
              <p:nvPr/>
            </p:nvSpPr>
            <p:spPr>
              <a:xfrm>
                <a:off x="0" y="0"/>
                <a:ext cx="830659" cy="335720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4" name="Arrow"/>
              <p:cNvSpPr/>
              <p:nvPr/>
            </p:nvSpPr>
            <p:spPr>
              <a:xfrm>
                <a:off x="155575" y="0"/>
                <a:ext cx="398859" cy="335720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5" name="Arrow"/>
              <p:cNvSpPr/>
              <p:nvPr/>
            </p:nvSpPr>
            <p:spPr>
              <a:xfrm>
                <a:off x="7267" y="0"/>
                <a:ext cx="521767" cy="335720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597" name="Group"/>
            <p:cNvSpPr/>
            <p:nvPr/>
          </p:nvSpPr>
          <p:spPr>
            <a:xfrm flipV="1">
              <a:off x="11261" y="26961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02" name="Group"/>
          <p:cNvGrpSpPr/>
          <p:nvPr/>
        </p:nvGrpSpPr>
        <p:grpSpPr>
          <a:xfrm>
            <a:off x="9720929" y="8452070"/>
            <a:ext cx="844798" cy="335721"/>
            <a:chOff x="11261" y="0"/>
            <a:chExt cx="844796" cy="335719"/>
          </a:xfrm>
        </p:grpSpPr>
        <p:sp>
          <p:nvSpPr>
            <p:cNvPr id="599" name="Arrow"/>
            <p:cNvSpPr/>
            <p:nvPr/>
          </p:nvSpPr>
          <p:spPr>
            <a:xfrm flipH="1">
              <a:off x="2540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0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1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10" name="Group"/>
          <p:cNvGrpSpPr/>
          <p:nvPr/>
        </p:nvGrpSpPr>
        <p:grpSpPr>
          <a:xfrm>
            <a:off x="9720929" y="8933628"/>
            <a:ext cx="855551" cy="335721"/>
            <a:chOff x="0" y="0"/>
            <a:chExt cx="855549" cy="335719"/>
          </a:xfrm>
        </p:grpSpPr>
        <p:sp>
          <p:nvSpPr>
            <p:cNvPr id="603" name="Line"/>
            <p:cNvSpPr/>
            <p:nvPr/>
          </p:nvSpPr>
          <p:spPr>
            <a:xfrm flipV="1">
              <a:off x="852096" y="30499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4" name="Arrow"/>
            <p:cNvSpPr/>
            <p:nvPr/>
          </p:nvSpPr>
          <p:spPr>
            <a:xfrm>
              <a:off x="3448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5" name="Line"/>
            <p:cNvSpPr/>
            <p:nvPr/>
          </p:nvSpPr>
          <p:spPr>
            <a:xfrm flipV="1">
              <a:off x="14710" y="30499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6" name="Line"/>
            <p:cNvSpPr/>
            <p:nvPr/>
          </p:nvSpPr>
          <p:spPr>
            <a:xfrm>
              <a:off x="0" y="167860"/>
              <a:ext cx="85555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7" name="Line"/>
            <p:cNvSpPr/>
            <p:nvPr/>
          </p:nvSpPr>
          <p:spPr>
            <a:xfrm flipV="1">
              <a:off x="6773" y="133087"/>
              <a:ext cx="1" cy="69547"/>
            </a:xfrm>
            <a:prstGeom prst="line">
              <a:avLst/>
            </a:prstGeom>
            <a:noFill/>
            <a:ln w="9525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8" name="Line"/>
            <p:cNvSpPr/>
            <p:nvPr/>
          </p:nvSpPr>
          <p:spPr>
            <a:xfrm flipV="1">
              <a:off x="853300" y="133087"/>
              <a:ext cx="1" cy="69547"/>
            </a:xfrm>
            <a:prstGeom prst="line">
              <a:avLst/>
            </a:prstGeom>
            <a:noFill/>
            <a:ln w="9525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9" name="l"/>
            <p:cNvSpPr txBox="1"/>
            <p:nvPr/>
          </p:nvSpPr>
          <p:spPr>
            <a:xfrm>
              <a:off x="271163" y="37089"/>
              <a:ext cx="287824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defRPr b="0" sz="11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Snell Roundhand Bold"/>
                  <a:ea typeface="Snell Roundhand Bold"/>
                  <a:cs typeface="Snell Roundhand Bold"/>
                  <a:sym typeface="Snell Roundhand Bold"/>
                </a:defRPr>
              </a:lvl1pPr>
            </a:lstStyle>
            <a:p>
              <a:pPr/>
              <a:r>
                <a:t> l </a:t>
              </a:r>
            </a:p>
          </p:txBody>
        </p:sp>
      </p:grpSp>
      <p:grpSp>
        <p:nvGrpSpPr>
          <p:cNvPr id="614" name="Group"/>
          <p:cNvGrpSpPr/>
          <p:nvPr/>
        </p:nvGrpSpPr>
        <p:grpSpPr>
          <a:xfrm>
            <a:off x="9720929" y="9415185"/>
            <a:ext cx="578098" cy="335721"/>
            <a:chOff x="11261" y="0"/>
            <a:chExt cx="578096" cy="335719"/>
          </a:xfrm>
        </p:grpSpPr>
        <p:sp>
          <p:nvSpPr>
            <p:cNvPr id="611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2" name="Line"/>
            <p:cNvSpPr/>
            <p:nvPr/>
          </p:nvSpPr>
          <p:spPr>
            <a:xfrm flipV="1">
              <a:off x="471353" y="30498"/>
              <a:ext cx="1" cy="274723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3" name="Arrow"/>
            <p:cNvSpPr/>
            <p:nvPr/>
          </p:nvSpPr>
          <p:spPr>
            <a:xfrm>
              <a:off x="139700" y="0"/>
              <a:ext cx="449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18" name="Group"/>
          <p:cNvGrpSpPr/>
          <p:nvPr/>
        </p:nvGrpSpPr>
        <p:grpSpPr>
          <a:xfrm>
            <a:off x="12630480" y="5694719"/>
            <a:ext cx="627595" cy="485964"/>
            <a:chOff x="-244725" y="0"/>
            <a:chExt cx="627593" cy="485963"/>
          </a:xfrm>
        </p:grpSpPr>
        <p:sp>
          <p:nvSpPr>
            <p:cNvPr id="615" name="Triangle"/>
            <p:cNvSpPr/>
            <p:nvPr/>
          </p:nvSpPr>
          <p:spPr>
            <a:xfrm rot="13959724">
              <a:off x="-111435" y="135910"/>
              <a:ext cx="101535" cy="38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6" name="Quote Bubble"/>
            <p:cNvSpPr/>
            <p:nvPr/>
          </p:nvSpPr>
          <p:spPr>
            <a:xfrm>
              <a:off x="13374" y="57852"/>
              <a:ext cx="368821" cy="303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343"/>
                  </a:moveTo>
                  <a:lnTo>
                    <a:pt x="0" y="3257"/>
                  </a:lnTo>
                  <a:cubicBezTo>
                    <a:pt x="0" y="1458"/>
                    <a:pt x="1199" y="0"/>
                    <a:pt x="2678" y="0"/>
                  </a:cubicBezTo>
                  <a:lnTo>
                    <a:pt x="18922" y="0"/>
                  </a:lnTo>
                  <a:cubicBezTo>
                    <a:pt x="20401" y="0"/>
                    <a:pt x="21600" y="1458"/>
                    <a:pt x="21600" y="3257"/>
                  </a:cubicBezTo>
                  <a:lnTo>
                    <a:pt x="21600" y="18343"/>
                  </a:lnTo>
                  <a:cubicBezTo>
                    <a:pt x="21600" y="20142"/>
                    <a:pt x="20401" y="21600"/>
                    <a:pt x="18922" y="21600"/>
                  </a:cubicBezTo>
                  <a:lnTo>
                    <a:pt x="2678" y="21600"/>
                  </a:lnTo>
                  <a:cubicBezTo>
                    <a:pt x="1199" y="21600"/>
                    <a:pt x="0" y="20142"/>
                    <a:pt x="0" y="18343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7" name="Start Date"/>
            <p:cNvSpPr txBox="1"/>
            <p:nvPr/>
          </p:nvSpPr>
          <p:spPr>
            <a:xfrm>
              <a:off x="0" y="-1"/>
              <a:ext cx="382869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Start Date</a:t>
              </a:r>
            </a:p>
          </p:txBody>
        </p:sp>
      </p:grpSp>
      <p:grpSp>
        <p:nvGrpSpPr>
          <p:cNvPr id="621" name="Group"/>
          <p:cNvGrpSpPr/>
          <p:nvPr/>
        </p:nvGrpSpPr>
        <p:grpSpPr>
          <a:xfrm>
            <a:off x="13272079" y="5694719"/>
            <a:ext cx="382870" cy="406322"/>
            <a:chOff x="0" y="0"/>
            <a:chExt cx="382868" cy="406320"/>
          </a:xfrm>
        </p:grpSpPr>
        <p:sp>
          <p:nvSpPr>
            <p:cNvPr id="619" name="Quote Bubble"/>
            <p:cNvSpPr/>
            <p:nvPr/>
          </p:nvSpPr>
          <p:spPr>
            <a:xfrm>
              <a:off x="13374" y="57852"/>
              <a:ext cx="368821" cy="303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343"/>
                  </a:moveTo>
                  <a:lnTo>
                    <a:pt x="0" y="3257"/>
                  </a:lnTo>
                  <a:cubicBezTo>
                    <a:pt x="0" y="1458"/>
                    <a:pt x="1199" y="0"/>
                    <a:pt x="2678" y="0"/>
                  </a:cubicBezTo>
                  <a:lnTo>
                    <a:pt x="18922" y="0"/>
                  </a:lnTo>
                  <a:cubicBezTo>
                    <a:pt x="20401" y="0"/>
                    <a:pt x="21600" y="1458"/>
                    <a:pt x="21600" y="3257"/>
                  </a:cubicBezTo>
                  <a:lnTo>
                    <a:pt x="21600" y="18343"/>
                  </a:lnTo>
                  <a:cubicBezTo>
                    <a:pt x="21600" y="20142"/>
                    <a:pt x="20401" y="21600"/>
                    <a:pt x="18922" y="21600"/>
                  </a:cubicBezTo>
                  <a:lnTo>
                    <a:pt x="2678" y="21600"/>
                  </a:lnTo>
                  <a:cubicBezTo>
                    <a:pt x="1199" y="21600"/>
                    <a:pt x="0" y="20142"/>
                    <a:pt x="0" y="18343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0" name="End Date"/>
            <p:cNvSpPr txBox="1"/>
            <p:nvPr/>
          </p:nvSpPr>
          <p:spPr>
            <a:xfrm>
              <a:off x="0" y="-1"/>
              <a:ext cx="382869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End Date</a:t>
              </a:r>
            </a:p>
          </p:txBody>
        </p:sp>
      </p:grpSp>
      <p:grpSp>
        <p:nvGrpSpPr>
          <p:cNvPr id="663" name="Group"/>
          <p:cNvGrpSpPr/>
          <p:nvPr/>
        </p:nvGrpSpPr>
        <p:grpSpPr>
          <a:xfrm>
            <a:off x="322079" y="1048346"/>
            <a:ext cx="2798873" cy="3828099"/>
            <a:chOff x="0" y="0"/>
            <a:chExt cx="2798871" cy="3828098"/>
          </a:xfrm>
        </p:grpSpPr>
        <p:sp>
          <p:nvSpPr>
            <p:cNvPr id="622" name="Math with date-times relies on the timeline, which behaves inconsistently.  Consider how the timeline behaves during:…"/>
            <p:cNvSpPr txBox="1"/>
            <p:nvPr/>
          </p:nvSpPr>
          <p:spPr>
            <a:xfrm>
              <a:off x="0" y="-1"/>
              <a:ext cx="2798872" cy="35718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  <a:r>
                <a:t>Math with date-times relies on the </a:t>
              </a:r>
              <a:r>
                <a:rPr b="1"/>
                <a:t>timeline</a:t>
              </a:r>
              <a:r>
                <a:t>, which behaves inconsistently.  Consider how the timeline behaves during:</a:t>
              </a:r>
            </a:p>
            <a:p>
              <a:pPr>
                <a:lnSpc>
                  <a:spcPct val="80000"/>
                </a:lnSpc>
                <a:defRPr b="0" sz="1100">
                  <a:solidFill>
                    <a:srgbClr val="000000"/>
                  </a:solidFill>
                </a:defRPr>
              </a:pPr>
              <a:r>
                <a:t>A normal day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950">
                  <a:solidFill>
                    <a:schemeClr val="accent4">
                      <a:satOff val="8634"/>
                      <a:lumOff val="-20316"/>
                    </a:schemeClr>
                  </a:solidFill>
                </a:defRPr>
              </a:pPr>
              <a:r>
                <a:t>nor &lt;- ymd_hms("2018-01-01 01:30:00",tz="US/Eastern")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defRPr b="0" sz="1100">
                  <a:solidFill>
                    <a:srgbClr val="000000"/>
                  </a:solidFill>
                </a:defRPr>
              </a:pPr>
              <a:r>
                <a:t>The start of daylight savings (spring forward)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950">
                  <a:solidFill>
                    <a:schemeClr val="accent4">
                      <a:satOff val="8634"/>
                      <a:lumOff val="-20316"/>
                    </a:schemeClr>
                  </a:solidFill>
                </a:defRPr>
              </a:pPr>
              <a:r>
                <a:t>gap &lt;- ymd_hms("2018-03-11 01:30:00",tz="US/Eastern")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defRPr b="0" sz="1100">
                  <a:solidFill>
                    <a:srgbClr val="000000"/>
                  </a:solidFill>
                </a:defRPr>
              </a:pPr>
              <a:r>
                <a:t>The end of daylight savings (fall back)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950">
                  <a:solidFill>
                    <a:schemeClr val="accent4">
                      <a:satOff val="8634"/>
                      <a:lumOff val="-20316"/>
                    </a:schemeClr>
                  </a:solidFill>
                </a:defRPr>
              </a:pPr>
              <a:r>
                <a:t>lap &lt;- ymd_hms("2018-11-04 00:30:00",tz="US/Eastern")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defRPr b="0" sz="1100">
                  <a:solidFill>
                    <a:srgbClr val="000000"/>
                  </a:solidFill>
                </a:defRPr>
              </a:pPr>
              <a:r>
                <a:t>Leap years and leap seconds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000">
                  <a:solidFill>
                    <a:schemeClr val="accent4">
                      <a:satOff val="8634"/>
                      <a:lumOff val="-20316"/>
                    </a:schemeClr>
                  </a:solidFill>
                </a:defRPr>
              </a:pPr>
              <a:r>
                <a:t>leap &lt;- ymd("2019-03-01")</a:t>
              </a:r>
            </a:p>
          </p:txBody>
        </p:sp>
        <p:grpSp>
          <p:nvGrpSpPr>
            <p:cNvPr id="634" name="Group"/>
            <p:cNvGrpSpPr/>
            <p:nvPr/>
          </p:nvGrpSpPr>
          <p:grpSpPr>
            <a:xfrm>
              <a:off x="6167" y="2574391"/>
              <a:ext cx="2183288" cy="483128"/>
              <a:chOff x="0" y="-228599"/>
              <a:chExt cx="2183286" cy="483126"/>
            </a:xfrm>
          </p:grpSpPr>
          <p:sp>
            <p:nvSpPr>
              <p:cNvPr id="623" name="Line"/>
              <p:cNvSpPr/>
              <p:nvPr/>
            </p:nvSpPr>
            <p:spPr>
              <a:xfrm flipV="1">
                <a:off x="161091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4" name="12:00"/>
              <p:cNvSpPr txBox="1"/>
              <p:nvPr/>
            </p:nvSpPr>
            <p:spPr>
              <a:xfrm>
                <a:off x="0" y="38212"/>
                <a:ext cx="3348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12:00</a:t>
                </a:r>
              </a:p>
            </p:txBody>
          </p:sp>
          <p:sp>
            <p:nvSpPr>
              <p:cNvPr id="625" name="Line"/>
              <p:cNvSpPr/>
              <p:nvPr/>
            </p:nvSpPr>
            <p:spPr>
              <a:xfrm flipV="1">
                <a:off x="764377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6" name="1:00"/>
              <p:cNvSpPr txBox="1"/>
              <p:nvPr/>
            </p:nvSpPr>
            <p:spPr>
              <a:xfrm>
                <a:off x="603285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1:00</a:t>
                </a:r>
              </a:p>
            </p:txBody>
          </p:sp>
          <p:sp>
            <p:nvSpPr>
              <p:cNvPr id="627" name="2:00"/>
              <p:cNvSpPr txBox="1"/>
              <p:nvPr/>
            </p:nvSpPr>
            <p:spPr>
              <a:xfrm>
                <a:off x="1206571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2:00</a:t>
                </a:r>
              </a:p>
            </p:txBody>
          </p:sp>
          <p:sp>
            <p:nvSpPr>
              <p:cNvPr id="628" name="Line"/>
              <p:cNvSpPr/>
              <p:nvPr/>
            </p:nvSpPr>
            <p:spPr>
              <a:xfrm flipV="1">
                <a:off x="1970948" y="-22860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9" name="3:00"/>
              <p:cNvSpPr txBox="1"/>
              <p:nvPr/>
            </p:nvSpPr>
            <p:spPr>
              <a:xfrm>
                <a:off x="1809856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3:00</a:t>
                </a:r>
              </a:p>
            </p:txBody>
          </p:sp>
          <p:sp>
            <p:nvSpPr>
              <p:cNvPr id="630" name="Line"/>
              <p:cNvSpPr/>
              <p:nvPr/>
            </p:nvSpPr>
            <p:spPr>
              <a:xfrm>
                <a:off x="773601" y="-173711"/>
                <a:ext cx="140968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1" name="Line"/>
              <p:cNvSpPr/>
              <p:nvPr/>
            </p:nvSpPr>
            <p:spPr>
              <a:xfrm>
                <a:off x="38951" y="51714"/>
                <a:ext cx="1343388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2" name="Line"/>
              <p:cNvSpPr/>
              <p:nvPr/>
            </p:nvSpPr>
            <p:spPr>
              <a:xfrm flipV="1">
                <a:off x="764377" y="-225425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3" name="Line"/>
              <p:cNvSpPr/>
              <p:nvPr/>
            </p:nvSpPr>
            <p:spPr>
              <a:xfrm flipV="1">
                <a:off x="1367663" y="-225425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42" name="Group"/>
            <p:cNvGrpSpPr/>
            <p:nvPr/>
          </p:nvGrpSpPr>
          <p:grpSpPr>
            <a:xfrm>
              <a:off x="6167" y="3494290"/>
              <a:ext cx="2188214" cy="333809"/>
              <a:chOff x="0" y="0"/>
              <a:chExt cx="2188213" cy="333807"/>
            </a:xfrm>
          </p:grpSpPr>
          <p:sp>
            <p:nvSpPr>
              <p:cNvPr id="635" name="Line"/>
              <p:cNvSpPr/>
              <p:nvPr/>
            </p:nvSpPr>
            <p:spPr>
              <a:xfrm flipV="1">
                <a:off x="161091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6" name="2019"/>
              <p:cNvSpPr txBox="1"/>
              <p:nvPr/>
            </p:nvSpPr>
            <p:spPr>
              <a:xfrm>
                <a:off x="0" y="117493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2019</a:t>
                </a:r>
              </a:p>
            </p:txBody>
          </p:sp>
          <p:sp>
            <p:nvSpPr>
              <p:cNvPr id="637" name="Line"/>
              <p:cNvSpPr/>
              <p:nvPr/>
            </p:nvSpPr>
            <p:spPr>
              <a:xfrm flipV="1">
                <a:off x="1066021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8" name="2020"/>
              <p:cNvSpPr txBox="1"/>
              <p:nvPr/>
            </p:nvSpPr>
            <p:spPr>
              <a:xfrm>
                <a:off x="904928" y="117493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2020</a:t>
                </a:r>
              </a:p>
            </p:txBody>
          </p:sp>
          <p:sp>
            <p:nvSpPr>
              <p:cNvPr id="639" name="Line"/>
              <p:cNvSpPr/>
              <p:nvPr/>
            </p:nvSpPr>
            <p:spPr>
              <a:xfrm flipV="1">
                <a:off x="1970950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40" name="2021"/>
              <p:cNvSpPr txBox="1"/>
              <p:nvPr/>
            </p:nvSpPr>
            <p:spPr>
              <a:xfrm>
                <a:off x="1809856" y="117493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2021</a:t>
                </a:r>
              </a:p>
            </p:txBody>
          </p:sp>
          <p:sp>
            <p:nvSpPr>
              <p:cNvPr id="641" name="Line"/>
              <p:cNvSpPr/>
              <p:nvPr/>
            </p:nvSpPr>
            <p:spPr>
              <a:xfrm>
                <a:off x="37832" y="-1"/>
                <a:ext cx="2150382" cy="138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89" fill="norm" stroke="1" extrusionOk="0">
                    <a:moveTo>
                      <a:pt x="0" y="20889"/>
                    </a:moveTo>
                    <a:lnTo>
                      <a:pt x="10619" y="20211"/>
                    </a:lnTo>
                    <a:cubicBezTo>
                      <a:pt x="10591" y="9682"/>
                      <a:pt x="11128" y="737"/>
                      <a:pt x="11828" y="43"/>
                    </a:cubicBezTo>
                    <a:cubicBezTo>
                      <a:pt x="12590" y="-711"/>
                      <a:pt x="13235" y="8405"/>
                      <a:pt x="13229" y="19859"/>
                    </a:cubicBezTo>
                    <a:lnTo>
                      <a:pt x="21600" y="20029"/>
                    </a:lnTo>
                  </a:path>
                </a:pathLst>
              </a:cu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52" name="Group"/>
            <p:cNvGrpSpPr/>
            <p:nvPr/>
          </p:nvGrpSpPr>
          <p:grpSpPr>
            <a:xfrm>
              <a:off x="6167" y="1861098"/>
              <a:ext cx="2183288" cy="254528"/>
              <a:chOff x="0" y="0"/>
              <a:chExt cx="2183286" cy="254526"/>
            </a:xfrm>
          </p:grpSpPr>
          <p:sp>
            <p:nvSpPr>
              <p:cNvPr id="643" name="Line"/>
              <p:cNvSpPr/>
              <p:nvPr/>
            </p:nvSpPr>
            <p:spPr>
              <a:xfrm flipV="1">
                <a:off x="161091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44" name="1:00"/>
              <p:cNvSpPr txBox="1"/>
              <p:nvPr/>
            </p:nvSpPr>
            <p:spPr>
              <a:xfrm>
                <a:off x="0" y="38212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1:00</a:t>
                </a:r>
              </a:p>
            </p:txBody>
          </p:sp>
          <p:sp>
            <p:nvSpPr>
              <p:cNvPr id="645" name="2:00"/>
              <p:cNvSpPr txBox="1"/>
              <p:nvPr/>
            </p:nvSpPr>
            <p:spPr>
              <a:xfrm>
                <a:off x="603285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2:00</a:t>
                </a:r>
              </a:p>
            </p:txBody>
          </p:sp>
          <p:sp>
            <p:nvSpPr>
              <p:cNvPr id="646" name="Line"/>
              <p:cNvSpPr/>
              <p:nvPr/>
            </p:nvSpPr>
            <p:spPr>
              <a:xfrm flipV="1">
                <a:off x="1367663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47" name="3:00"/>
              <p:cNvSpPr txBox="1"/>
              <p:nvPr/>
            </p:nvSpPr>
            <p:spPr>
              <a:xfrm>
                <a:off x="1206571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3:00</a:t>
                </a:r>
              </a:p>
            </p:txBody>
          </p:sp>
          <p:sp>
            <p:nvSpPr>
              <p:cNvPr id="648" name="Line"/>
              <p:cNvSpPr/>
              <p:nvPr/>
            </p:nvSpPr>
            <p:spPr>
              <a:xfrm flipV="1">
                <a:off x="1970950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49" name="4:00"/>
              <p:cNvSpPr txBox="1"/>
              <p:nvPr/>
            </p:nvSpPr>
            <p:spPr>
              <a:xfrm>
                <a:off x="1809856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4:00</a:t>
                </a:r>
              </a:p>
            </p:txBody>
          </p:sp>
          <p:sp>
            <p:nvSpPr>
              <p:cNvPr id="650" name="Line"/>
              <p:cNvSpPr/>
              <p:nvPr/>
            </p:nvSpPr>
            <p:spPr>
              <a:xfrm>
                <a:off x="1361523" y="51714"/>
                <a:ext cx="821764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51" name="Line"/>
              <p:cNvSpPr/>
              <p:nvPr/>
            </p:nvSpPr>
            <p:spPr>
              <a:xfrm>
                <a:off x="38951" y="51714"/>
                <a:ext cx="732455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62" name="Group"/>
            <p:cNvGrpSpPr/>
            <p:nvPr/>
          </p:nvGrpSpPr>
          <p:grpSpPr>
            <a:xfrm>
              <a:off x="6167" y="1030072"/>
              <a:ext cx="2183288" cy="254528"/>
              <a:chOff x="0" y="0"/>
              <a:chExt cx="2183286" cy="254526"/>
            </a:xfrm>
          </p:grpSpPr>
          <p:sp>
            <p:nvSpPr>
              <p:cNvPr id="653" name="Line"/>
              <p:cNvSpPr/>
              <p:nvPr/>
            </p:nvSpPr>
            <p:spPr>
              <a:xfrm flipV="1">
                <a:off x="161091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54" name="1:00"/>
              <p:cNvSpPr txBox="1"/>
              <p:nvPr/>
            </p:nvSpPr>
            <p:spPr>
              <a:xfrm>
                <a:off x="0" y="38212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1:00</a:t>
                </a:r>
              </a:p>
            </p:txBody>
          </p:sp>
          <p:sp>
            <p:nvSpPr>
              <p:cNvPr id="655" name="Line"/>
              <p:cNvSpPr/>
              <p:nvPr/>
            </p:nvSpPr>
            <p:spPr>
              <a:xfrm flipV="1">
                <a:off x="764377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56" name="2:00"/>
              <p:cNvSpPr txBox="1"/>
              <p:nvPr/>
            </p:nvSpPr>
            <p:spPr>
              <a:xfrm>
                <a:off x="603285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2:00</a:t>
                </a:r>
              </a:p>
            </p:txBody>
          </p:sp>
          <p:sp>
            <p:nvSpPr>
              <p:cNvPr id="657" name="Line"/>
              <p:cNvSpPr/>
              <p:nvPr/>
            </p:nvSpPr>
            <p:spPr>
              <a:xfrm flipV="1">
                <a:off x="1367663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58" name="3:00"/>
              <p:cNvSpPr txBox="1"/>
              <p:nvPr/>
            </p:nvSpPr>
            <p:spPr>
              <a:xfrm>
                <a:off x="1206571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3:00</a:t>
                </a:r>
              </a:p>
            </p:txBody>
          </p:sp>
          <p:sp>
            <p:nvSpPr>
              <p:cNvPr id="659" name="Line"/>
              <p:cNvSpPr/>
              <p:nvPr/>
            </p:nvSpPr>
            <p:spPr>
              <a:xfrm flipV="1">
                <a:off x="1970950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0" name="4:00"/>
              <p:cNvSpPr txBox="1"/>
              <p:nvPr/>
            </p:nvSpPr>
            <p:spPr>
              <a:xfrm>
                <a:off x="1809856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4:00</a:t>
                </a:r>
              </a:p>
            </p:txBody>
          </p:sp>
          <p:sp>
            <p:nvSpPr>
              <p:cNvPr id="661" name="Line"/>
              <p:cNvSpPr/>
              <p:nvPr/>
            </p:nvSpPr>
            <p:spPr>
              <a:xfrm>
                <a:off x="38951" y="51714"/>
                <a:ext cx="214433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751" name="Group"/>
          <p:cNvGrpSpPr/>
          <p:nvPr/>
        </p:nvGrpSpPr>
        <p:grpSpPr>
          <a:xfrm>
            <a:off x="6066098" y="1043436"/>
            <a:ext cx="2276833" cy="3940294"/>
            <a:chOff x="0" y="0"/>
            <a:chExt cx="2276831" cy="3940292"/>
          </a:xfrm>
        </p:grpSpPr>
        <p:sp>
          <p:nvSpPr>
            <p:cNvPr id="664" name="Durations track the passage of physical time, which deviates from clock time when irregularities occur.…"/>
            <p:cNvSpPr txBox="1"/>
            <p:nvPr/>
          </p:nvSpPr>
          <p:spPr>
            <a:xfrm>
              <a:off x="41631" y="0"/>
              <a:ext cx="2235201" cy="3940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Durations</a:t>
              </a:r>
              <a:r>
                <a:t> track the passage of physical time, which deviates from clock time when irregularities occur.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normal + dminutes(90)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gap + dminutes(90)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lap + dminutes(90)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0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leap + dyears(1)</a:t>
              </a:r>
            </a:p>
          </p:txBody>
        </p:sp>
        <p:grpSp>
          <p:nvGrpSpPr>
            <p:cNvPr id="687" name="Group"/>
            <p:cNvGrpSpPr/>
            <p:nvPr/>
          </p:nvGrpSpPr>
          <p:grpSpPr>
            <a:xfrm>
              <a:off x="4926" y="2490363"/>
              <a:ext cx="2183288" cy="577930"/>
              <a:chOff x="0" y="0"/>
              <a:chExt cx="2183286" cy="577929"/>
            </a:xfrm>
          </p:grpSpPr>
          <p:grpSp>
            <p:nvGrpSpPr>
              <p:cNvPr id="673" name="Group"/>
              <p:cNvGrpSpPr/>
              <p:nvPr/>
            </p:nvGrpSpPr>
            <p:grpSpPr>
              <a:xfrm>
                <a:off x="397798" y="2790"/>
                <a:ext cx="910772" cy="355601"/>
                <a:chOff x="0" y="0"/>
                <a:chExt cx="910770" cy="355600"/>
              </a:xfrm>
            </p:grpSpPr>
            <p:sp>
              <p:nvSpPr>
                <p:cNvPr id="665" name="Circle"/>
                <p:cNvSpPr/>
                <p:nvPr/>
              </p:nvSpPr>
              <p:spPr>
                <a:xfrm>
                  <a:off x="0" y="228600"/>
                  <a:ext cx="127000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66" name="Circle"/>
                <p:cNvSpPr/>
                <p:nvPr/>
              </p:nvSpPr>
              <p:spPr>
                <a:xfrm>
                  <a:off x="130628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67" name="Circle"/>
                <p:cNvSpPr/>
                <p:nvPr/>
              </p:nvSpPr>
              <p:spPr>
                <a:xfrm>
                  <a:off x="261256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68" name="Circle"/>
                <p:cNvSpPr/>
                <p:nvPr/>
              </p:nvSpPr>
              <p:spPr>
                <a:xfrm>
                  <a:off x="391885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69" name="Circle"/>
                <p:cNvSpPr/>
                <p:nvPr/>
              </p:nvSpPr>
              <p:spPr>
                <a:xfrm>
                  <a:off x="522513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70" name="Circle"/>
                <p:cNvSpPr/>
                <p:nvPr/>
              </p:nvSpPr>
              <p:spPr>
                <a:xfrm>
                  <a:off x="653142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71" name="Circle"/>
                <p:cNvSpPr/>
                <p:nvPr/>
              </p:nvSpPr>
              <p:spPr>
                <a:xfrm>
                  <a:off x="783770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72" name="Circle"/>
                <p:cNvSpPr/>
                <p:nvPr/>
              </p:nvSpPr>
              <p:spPr>
                <a:xfrm>
                  <a:off x="304799" y="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grpSp>
            <p:nvGrpSpPr>
              <p:cNvPr id="685" name="Group"/>
              <p:cNvGrpSpPr/>
              <p:nvPr/>
            </p:nvGrpSpPr>
            <p:grpSpPr>
              <a:xfrm>
                <a:off x="0" y="94802"/>
                <a:ext cx="2183287" cy="483128"/>
                <a:chOff x="0" y="-228599"/>
                <a:chExt cx="2183286" cy="483126"/>
              </a:xfrm>
            </p:grpSpPr>
            <p:sp>
              <p:nvSpPr>
                <p:cNvPr id="674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75" name="12:00"/>
                <p:cNvSpPr txBox="1"/>
                <p:nvPr/>
              </p:nvSpPr>
              <p:spPr>
                <a:xfrm>
                  <a:off x="0" y="38212"/>
                  <a:ext cx="3348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12:00</a:t>
                  </a:r>
                </a:p>
              </p:txBody>
            </p:sp>
            <p:sp>
              <p:nvSpPr>
                <p:cNvPr id="676" name="Line"/>
                <p:cNvSpPr/>
                <p:nvPr/>
              </p:nvSpPr>
              <p:spPr>
                <a:xfrm flipV="1">
                  <a:off x="764377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77" name="1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678" name="2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679" name="Line"/>
                <p:cNvSpPr/>
                <p:nvPr/>
              </p:nvSpPr>
              <p:spPr>
                <a:xfrm flipV="1">
                  <a:off x="1970948" y="-22860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80" name="3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681" name="Line"/>
                <p:cNvSpPr/>
                <p:nvPr/>
              </p:nvSpPr>
              <p:spPr>
                <a:xfrm>
                  <a:off x="773601" y="-173711"/>
                  <a:ext cx="140968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82" name="Line"/>
                <p:cNvSpPr/>
                <p:nvPr/>
              </p:nvSpPr>
              <p:spPr>
                <a:xfrm>
                  <a:off x="38951" y="51714"/>
                  <a:ext cx="1343388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83" name="Line"/>
                <p:cNvSpPr/>
                <p:nvPr/>
              </p:nvSpPr>
              <p:spPr>
                <a:xfrm flipV="1">
                  <a:off x="764377" y="-22542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84" name="Line"/>
                <p:cNvSpPr/>
                <p:nvPr/>
              </p:nvSpPr>
              <p:spPr>
                <a:xfrm flipV="1">
                  <a:off x="1367663" y="-22542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686" name="Line"/>
              <p:cNvSpPr/>
              <p:nvPr/>
            </p:nvSpPr>
            <p:spPr>
              <a:xfrm flipV="1">
                <a:off x="375034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706" name="Group"/>
            <p:cNvGrpSpPr/>
            <p:nvPr/>
          </p:nvGrpSpPr>
          <p:grpSpPr>
            <a:xfrm>
              <a:off x="-1" y="3287938"/>
              <a:ext cx="2188215" cy="547595"/>
              <a:chOff x="0" y="0"/>
              <a:chExt cx="2188213" cy="547593"/>
            </a:xfrm>
          </p:grpSpPr>
          <p:grpSp>
            <p:nvGrpSpPr>
              <p:cNvPr id="696" name="Group"/>
              <p:cNvGrpSpPr/>
              <p:nvPr/>
            </p:nvGrpSpPr>
            <p:grpSpPr>
              <a:xfrm>
                <a:off x="393683" y="63519"/>
                <a:ext cx="999672" cy="266701"/>
                <a:chOff x="0" y="-12700"/>
                <a:chExt cx="999670" cy="266700"/>
              </a:xfrm>
            </p:grpSpPr>
            <p:sp>
              <p:nvSpPr>
                <p:cNvPr id="688" name="Circle"/>
                <p:cNvSpPr/>
                <p:nvPr/>
              </p:nvSpPr>
              <p:spPr>
                <a:xfrm>
                  <a:off x="0" y="127000"/>
                  <a:ext cx="127000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89" name="Circle"/>
                <p:cNvSpPr/>
                <p:nvPr/>
              </p:nvSpPr>
              <p:spPr>
                <a:xfrm>
                  <a:off x="130628" y="1270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0" name="Circle"/>
                <p:cNvSpPr/>
                <p:nvPr/>
              </p:nvSpPr>
              <p:spPr>
                <a:xfrm>
                  <a:off x="261256" y="1270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1" name="Circle"/>
                <p:cNvSpPr/>
                <p:nvPr/>
              </p:nvSpPr>
              <p:spPr>
                <a:xfrm>
                  <a:off x="391885" y="1270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2" name="Circle"/>
                <p:cNvSpPr/>
                <p:nvPr/>
              </p:nvSpPr>
              <p:spPr>
                <a:xfrm>
                  <a:off x="522513" y="1270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3" name="Circle"/>
                <p:cNvSpPr/>
                <p:nvPr/>
              </p:nvSpPr>
              <p:spPr>
                <a:xfrm>
                  <a:off x="627742" y="508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4" name="Circle"/>
                <p:cNvSpPr/>
                <p:nvPr/>
              </p:nvSpPr>
              <p:spPr>
                <a:xfrm>
                  <a:off x="745670" y="-127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5" name="Circle"/>
                <p:cNvSpPr/>
                <p:nvPr/>
              </p:nvSpPr>
              <p:spPr>
                <a:xfrm>
                  <a:off x="872670" y="25399"/>
                  <a:ext cx="127001" cy="127001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grpSp>
            <p:nvGrpSpPr>
              <p:cNvPr id="704" name="Group"/>
              <p:cNvGrpSpPr/>
              <p:nvPr/>
            </p:nvGrpSpPr>
            <p:grpSpPr>
              <a:xfrm>
                <a:off x="0" y="213785"/>
                <a:ext cx="2188214" cy="333809"/>
                <a:chOff x="0" y="0"/>
                <a:chExt cx="2188213" cy="333807"/>
              </a:xfrm>
            </p:grpSpPr>
            <p:sp>
              <p:nvSpPr>
                <p:cNvPr id="697" name="Line"/>
                <p:cNvSpPr/>
                <p:nvPr/>
              </p:nvSpPr>
              <p:spPr>
                <a:xfrm flipV="1">
                  <a:off x="16109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8" name="2019"/>
                <p:cNvSpPr txBox="1"/>
                <p:nvPr/>
              </p:nvSpPr>
              <p:spPr>
                <a:xfrm>
                  <a:off x="0" y="117493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2019</a:t>
                  </a:r>
                </a:p>
              </p:txBody>
            </p:sp>
            <p:sp>
              <p:nvSpPr>
                <p:cNvPr id="699" name="Line"/>
                <p:cNvSpPr/>
                <p:nvPr/>
              </p:nvSpPr>
              <p:spPr>
                <a:xfrm flipV="1">
                  <a:off x="106602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0" name="2020"/>
                <p:cNvSpPr txBox="1"/>
                <p:nvPr/>
              </p:nvSpPr>
              <p:spPr>
                <a:xfrm>
                  <a:off x="904928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2020</a:t>
                  </a:r>
                </a:p>
              </p:txBody>
            </p:sp>
            <p:sp>
              <p:nvSpPr>
                <p:cNvPr id="701" name="Line"/>
                <p:cNvSpPr/>
                <p:nvPr/>
              </p:nvSpPr>
              <p:spPr>
                <a:xfrm flipV="1">
                  <a:off x="1970950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2" name="2021"/>
                <p:cNvSpPr txBox="1"/>
                <p:nvPr/>
              </p:nvSpPr>
              <p:spPr>
                <a:xfrm>
                  <a:off x="1809856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2021</a:t>
                  </a:r>
                </a:p>
              </p:txBody>
            </p:sp>
            <p:sp>
              <p:nvSpPr>
                <p:cNvPr id="703" name="Line"/>
                <p:cNvSpPr/>
                <p:nvPr/>
              </p:nvSpPr>
              <p:spPr>
                <a:xfrm>
                  <a:off x="37832" y="-1"/>
                  <a:ext cx="2150382" cy="1386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9" fill="norm" stroke="1" extrusionOk="0">
                      <a:moveTo>
                        <a:pt x="0" y="20889"/>
                      </a:moveTo>
                      <a:lnTo>
                        <a:pt x="10619" y="20211"/>
                      </a:lnTo>
                      <a:cubicBezTo>
                        <a:pt x="10591" y="9682"/>
                        <a:pt x="11128" y="737"/>
                        <a:pt x="11828" y="43"/>
                      </a:cubicBezTo>
                      <a:cubicBezTo>
                        <a:pt x="12590" y="-711"/>
                        <a:pt x="13235" y="8405"/>
                        <a:pt x="13229" y="19859"/>
                      </a:cubicBezTo>
                      <a:lnTo>
                        <a:pt x="21600" y="20029"/>
                      </a:lnTo>
                    </a:path>
                  </a:pathLst>
                </a:cu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705" name="Line"/>
              <p:cNvSpPr/>
              <p:nvPr/>
            </p:nvSpPr>
            <p:spPr>
              <a:xfrm flipV="1">
                <a:off x="379961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728" name="Group"/>
            <p:cNvGrpSpPr/>
            <p:nvPr/>
          </p:nvGrpSpPr>
          <p:grpSpPr>
            <a:xfrm>
              <a:off x="0" y="1563686"/>
              <a:ext cx="2183287" cy="572073"/>
              <a:chOff x="0" y="0"/>
              <a:chExt cx="2183286" cy="572072"/>
            </a:xfrm>
          </p:grpSpPr>
          <p:grpSp>
            <p:nvGrpSpPr>
              <p:cNvPr id="726" name="Group"/>
              <p:cNvGrpSpPr/>
              <p:nvPr/>
            </p:nvGrpSpPr>
            <p:grpSpPr>
              <a:xfrm>
                <a:off x="0" y="224431"/>
                <a:ext cx="2183287" cy="347642"/>
                <a:chOff x="0" y="0"/>
                <a:chExt cx="2183286" cy="347640"/>
              </a:xfrm>
            </p:grpSpPr>
            <p:grpSp>
              <p:nvGrpSpPr>
                <p:cNvPr id="715" name="Group"/>
                <p:cNvGrpSpPr/>
                <p:nvPr/>
              </p:nvGrpSpPr>
              <p:grpSpPr>
                <a:xfrm>
                  <a:off x="390508" y="0"/>
                  <a:ext cx="1612900" cy="127000"/>
                  <a:chOff x="0" y="0"/>
                  <a:chExt cx="1612899" cy="127000"/>
                </a:xfrm>
              </p:grpSpPr>
              <p:sp>
                <p:nvSpPr>
                  <p:cNvPr id="707" name="Circle"/>
                  <p:cNvSpPr/>
                  <p:nvPr/>
                </p:nvSpPr>
                <p:spPr>
                  <a:xfrm>
                    <a:off x="0" y="0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08" name="Circle"/>
                  <p:cNvSpPr/>
                  <p:nvPr/>
                </p:nvSpPr>
                <p:spPr>
                  <a:xfrm>
                    <a:off x="130628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09" name="Circle"/>
                  <p:cNvSpPr/>
                  <p:nvPr/>
                </p:nvSpPr>
                <p:spPr>
                  <a:xfrm>
                    <a:off x="261256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10" name="Circle"/>
                  <p:cNvSpPr/>
                  <p:nvPr/>
                </p:nvSpPr>
                <p:spPr>
                  <a:xfrm>
                    <a:off x="963385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11" name="Circle"/>
                  <p:cNvSpPr/>
                  <p:nvPr/>
                </p:nvSpPr>
                <p:spPr>
                  <a:xfrm>
                    <a:off x="1094013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12" name="Circle"/>
                  <p:cNvSpPr/>
                  <p:nvPr/>
                </p:nvSpPr>
                <p:spPr>
                  <a:xfrm>
                    <a:off x="1224642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13" name="Circle"/>
                  <p:cNvSpPr/>
                  <p:nvPr/>
                </p:nvSpPr>
                <p:spPr>
                  <a:xfrm>
                    <a:off x="1355270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14" name="Circle"/>
                  <p:cNvSpPr/>
                  <p:nvPr/>
                </p:nvSpPr>
                <p:spPr>
                  <a:xfrm>
                    <a:off x="1485899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  <p:grpSp>
              <p:nvGrpSpPr>
                <p:cNvPr id="725" name="Group"/>
                <p:cNvGrpSpPr/>
                <p:nvPr/>
              </p:nvGrpSpPr>
              <p:grpSpPr>
                <a:xfrm>
                  <a:off x="0" y="93114"/>
                  <a:ext cx="2183287" cy="254527"/>
                  <a:chOff x="0" y="0"/>
                  <a:chExt cx="2183286" cy="254526"/>
                </a:xfrm>
              </p:grpSpPr>
              <p:sp>
                <p:nvSpPr>
                  <p:cNvPr id="716" name="Line"/>
                  <p:cNvSpPr/>
                  <p:nvPr/>
                </p:nvSpPr>
                <p:spPr>
                  <a:xfrm flipV="1">
                    <a:off x="161091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17" name="1:00"/>
                  <p:cNvSpPr txBox="1"/>
                  <p:nvPr/>
                </p:nvSpPr>
                <p:spPr>
                  <a:xfrm>
                    <a:off x="0" y="38212"/>
                    <a:ext cx="322185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1:00</a:t>
                    </a:r>
                  </a:p>
                </p:txBody>
              </p:sp>
              <p:sp>
                <p:nvSpPr>
                  <p:cNvPr id="718" name="2:00"/>
                  <p:cNvSpPr txBox="1"/>
                  <p:nvPr/>
                </p:nvSpPr>
                <p:spPr>
                  <a:xfrm>
                    <a:off x="603285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2:00</a:t>
                    </a:r>
                  </a:p>
                </p:txBody>
              </p:sp>
              <p:sp>
                <p:nvSpPr>
                  <p:cNvPr id="719" name="Line"/>
                  <p:cNvSpPr/>
                  <p:nvPr/>
                </p:nvSpPr>
                <p:spPr>
                  <a:xfrm flipV="1">
                    <a:off x="1367663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20" name="3:00"/>
                  <p:cNvSpPr txBox="1"/>
                  <p:nvPr/>
                </p:nvSpPr>
                <p:spPr>
                  <a:xfrm>
                    <a:off x="1206571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3:00</a:t>
                    </a:r>
                  </a:p>
                </p:txBody>
              </p:sp>
              <p:sp>
                <p:nvSpPr>
                  <p:cNvPr id="721" name="Line"/>
                  <p:cNvSpPr/>
                  <p:nvPr/>
                </p:nvSpPr>
                <p:spPr>
                  <a:xfrm flipV="1">
                    <a:off x="1970950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22" name="4:00"/>
                  <p:cNvSpPr txBox="1"/>
                  <p:nvPr/>
                </p:nvSpPr>
                <p:spPr>
                  <a:xfrm>
                    <a:off x="1809856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4:00</a:t>
                    </a:r>
                  </a:p>
                </p:txBody>
              </p:sp>
              <p:sp>
                <p:nvSpPr>
                  <p:cNvPr id="723" name="Line"/>
                  <p:cNvSpPr/>
                  <p:nvPr/>
                </p:nvSpPr>
                <p:spPr>
                  <a:xfrm>
                    <a:off x="1361523" y="51714"/>
                    <a:ext cx="821764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24" name="Line"/>
                  <p:cNvSpPr/>
                  <p:nvPr/>
                </p:nvSpPr>
                <p:spPr>
                  <a:xfrm>
                    <a:off x="38951" y="51714"/>
                    <a:ext cx="732455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</p:grpSp>
          <p:sp>
            <p:nvSpPr>
              <p:cNvPr id="727" name="Line"/>
              <p:cNvSpPr/>
              <p:nvPr/>
            </p:nvSpPr>
            <p:spPr>
              <a:xfrm flipV="1">
                <a:off x="379961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750" name="Group"/>
            <p:cNvGrpSpPr/>
            <p:nvPr/>
          </p:nvGrpSpPr>
          <p:grpSpPr>
            <a:xfrm>
              <a:off x="-1" y="722383"/>
              <a:ext cx="2183288" cy="569650"/>
              <a:chOff x="0" y="0"/>
              <a:chExt cx="2183286" cy="569649"/>
            </a:xfrm>
          </p:grpSpPr>
          <p:grpSp>
            <p:nvGrpSpPr>
              <p:cNvPr id="748" name="Group"/>
              <p:cNvGrpSpPr/>
              <p:nvPr/>
            </p:nvGrpSpPr>
            <p:grpSpPr>
              <a:xfrm>
                <a:off x="-1" y="228775"/>
                <a:ext cx="2183288" cy="340875"/>
                <a:chOff x="0" y="0"/>
                <a:chExt cx="2183286" cy="340874"/>
              </a:xfrm>
            </p:grpSpPr>
            <p:grpSp>
              <p:nvGrpSpPr>
                <p:cNvPr id="737" name="Group"/>
                <p:cNvGrpSpPr/>
                <p:nvPr/>
              </p:nvGrpSpPr>
              <p:grpSpPr>
                <a:xfrm>
                  <a:off x="390508" y="0"/>
                  <a:ext cx="1041400" cy="127000"/>
                  <a:chOff x="0" y="0"/>
                  <a:chExt cx="1041399" cy="127000"/>
                </a:xfrm>
              </p:grpSpPr>
              <p:sp>
                <p:nvSpPr>
                  <p:cNvPr id="729" name="Circle"/>
                  <p:cNvSpPr/>
                  <p:nvPr/>
                </p:nvSpPr>
                <p:spPr>
                  <a:xfrm>
                    <a:off x="0" y="0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30" name="Circle"/>
                  <p:cNvSpPr/>
                  <p:nvPr/>
                </p:nvSpPr>
                <p:spPr>
                  <a:xfrm>
                    <a:off x="130628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31" name="Circle"/>
                  <p:cNvSpPr/>
                  <p:nvPr/>
                </p:nvSpPr>
                <p:spPr>
                  <a:xfrm>
                    <a:off x="261256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32" name="Circle"/>
                  <p:cNvSpPr/>
                  <p:nvPr/>
                </p:nvSpPr>
                <p:spPr>
                  <a:xfrm>
                    <a:off x="391885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33" name="Circle"/>
                  <p:cNvSpPr/>
                  <p:nvPr/>
                </p:nvSpPr>
                <p:spPr>
                  <a:xfrm>
                    <a:off x="522513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34" name="Circle"/>
                  <p:cNvSpPr/>
                  <p:nvPr/>
                </p:nvSpPr>
                <p:spPr>
                  <a:xfrm>
                    <a:off x="653142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35" name="Circle"/>
                  <p:cNvSpPr/>
                  <p:nvPr/>
                </p:nvSpPr>
                <p:spPr>
                  <a:xfrm>
                    <a:off x="783770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36" name="Circle"/>
                  <p:cNvSpPr/>
                  <p:nvPr/>
                </p:nvSpPr>
                <p:spPr>
                  <a:xfrm>
                    <a:off x="914399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  <p:grpSp>
              <p:nvGrpSpPr>
                <p:cNvPr id="747" name="Group"/>
                <p:cNvGrpSpPr/>
                <p:nvPr/>
              </p:nvGrpSpPr>
              <p:grpSpPr>
                <a:xfrm>
                  <a:off x="0" y="86347"/>
                  <a:ext cx="2183287" cy="254528"/>
                  <a:chOff x="0" y="0"/>
                  <a:chExt cx="2183286" cy="254526"/>
                </a:xfrm>
              </p:grpSpPr>
              <p:sp>
                <p:nvSpPr>
                  <p:cNvPr id="738" name="Line"/>
                  <p:cNvSpPr/>
                  <p:nvPr/>
                </p:nvSpPr>
                <p:spPr>
                  <a:xfrm flipV="1">
                    <a:off x="161091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39" name="1:00"/>
                  <p:cNvSpPr txBox="1"/>
                  <p:nvPr/>
                </p:nvSpPr>
                <p:spPr>
                  <a:xfrm>
                    <a:off x="0" y="38212"/>
                    <a:ext cx="322185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1:00</a:t>
                    </a:r>
                  </a:p>
                </p:txBody>
              </p:sp>
              <p:sp>
                <p:nvSpPr>
                  <p:cNvPr id="740" name="Line"/>
                  <p:cNvSpPr/>
                  <p:nvPr/>
                </p:nvSpPr>
                <p:spPr>
                  <a:xfrm flipV="1">
                    <a:off x="764377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41" name="2:00"/>
                  <p:cNvSpPr txBox="1"/>
                  <p:nvPr/>
                </p:nvSpPr>
                <p:spPr>
                  <a:xfrm>
                    <a:off x="603285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2:00</a:t>
                    </a:r>
                  </a:p>
                </p:txBody>
              </p:sp>
              <p:sp>
                <p:nvSpPr>
                  <p:cNvPr id="742" name="Line"/>
                  <p:cNvSpPr/>
                  <p:nvPr/>
                </p:nvSpPr>
                <p:spPr>
                  <a:xfrm flipV="1">
                    <a:off x="1367663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43" name="3:00"/>
                  <p:cNvSpPr txBox="1"/>
                  <p:nvPr/>
                </p:nvSpPr>
                <p:spPr>
                  <a:xfrm>
                    <a:off x="1206571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3:00</a:t>
                    </a:r>
                  </a:p>
                </p:txBody>
              </p:sp>
              <p:sp>
                <p:nvSpPr>
                  <p:cNvPr id="744" name="Line"/>
                  <p:cNvSpPr/>
                  <p:nvPr/>
                </p:nvSpPr>
                <p:spPr>
                  <a:xfrm flipV="1">
                    <a:off x="1970950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45" name="4:00"/>
                  <p:cNvSpPr txBox="1"/>
                  <p:nvPr/>
                </p:nvSpPr>
                <p:spPr>
                  <a:xfrm>
                    <a:off x="1809856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4:00</a:t>
                    </a:r>
                  </a:p>
                </p:txBody>
              </p:sp>
              <p:sp>
                <p:nvSpPr>
                  <p:cNvPr id="746" name="Line"/>
                  <p:cNvSpPr/>
                  <p:nvPr/>
                </p:nvSpPr>
                <p:spPr>
                  <a:xfrm>
                    <a:off x="38951" y="51714"/>
                    <a:ext cx="2144336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</p:grpSp>
          <p:sp>
            <p:nvSpPr>
              <p:cNvPr id="749" name="Line"/>
              <p:cNvSpPr/>
              <p:nvPr/>
            </p:nvSpPr>
            <p:spPr>
              <a:xfrm flipV="1">
                <a:off x="379961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806" name="Group"/>
          <p:cNvGrpSpPr/>
          <p:nvPr/>
        </p:nvGrpSpPr>
        <p:grpSpPr>
          <a:xfrm>
            <a:off x="3416299" y="1048346"/>
            <a:ext cx="2522025" cy="3833301"/>
            <a:chOff x="0" y="0"/>
            <a:chExt cx="2522023" cy="3833300"/>
          </a:xfrm>
        </p:grpSpPr>
        <p:sp>
          <p:nvSpPr>
            <p:cNvPr id="752" name="Periods track changes in clock times, which ignore time line irregularities.…"/>
            <p:cNvSpPr txBox="1"/>
            <p:nvPr/>
          </p:nvSpPr>
          <p:spPr>
            <a:xfrm>
              <a:off x="40651" y="-1"/>
              <a:ext cx="2481373" cy="3593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Periods </a:t>
              </a:r>
              <a:r>
                <a:t>track changes in clock times, which ignore time line irregularities. </a:t>
              </a: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normal + 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gap + 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lap + 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0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leap + years(1)</a:t>
              </a:r>
            </a:p>
          </p:txBody>
        </p:sp>
        <p:grpSp>
          <p:nvGrpSpPr>
            <p:cNvPr id="767" name="Group"/>
            <p:cNvGrpSpPr/>
            <p:nvPr/>
          </p:nvGrpSpPr>
          <p:grpSpPr>
            <a:xfrm>
              <a:off x="4926" y="2484563"/>
              <a:ext cx="2183288" cy="577369"/>
              <a:chOff x="0" y="0"/>
              <a:chExt cx="2183286" cy="577367"/>
            </a:xfrm>
          </p:grpSpPr>
          <p:sp>
            <p:nvSpPr>
              <p:cNvPr id="753" name="Rectangle"/>
              <p:cNvSpPr/>
              <p:nvPr/>
            </p:nvSpPr>
            <p:spPr>
              <a:xfrm>
                <a:off x="422873" y="38566"/>
                <a:ext cx="954550" cy="348535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65" name="Group"/>
              <p:cNvGrpSpPr/>
              <p:nvPr/>
            </p:nvGrpSpPr>
            <p:grpSpPr>
              <a:xfrm>
                <a:off x="0" y="94240"/>
                <a:ext cx="2183287" cy="483128"/>
                <a:chOff x="0" y="-228599"/>
                <a:chExt cx="2183286" cy="483126"/>
              </a:xfrm>
            </p:grpSpPr>
            <p:sp>
              <p:nvSpPr>
                <p:cNvPr id="754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55" name="12:00"/>
                <p:cNvSpPr txBox="1"/>
                <p:nvPr/>
              </p:nvSpPr>
              <p:spPr>
                <a:xfrm>
                  <a:off x="0" y="38212"/>
                  <a:ext cx="3348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12:00</a:t>
                  </a:r>
                </a:p>
              </p:txBody>
            </p:sp>
            <p:sp>
              <p:nvSpPr>
                <p:cNvPr id="756" name="Line"/>
                <p:cNvSpPr/>
                <p:nvPr/>
              </p:nvSpPr>
              <p:spPr>
                <a:xfrm flipV="1">
                  <a:off x="764377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57" name="1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758" name="2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759" name="Line"/>
                <p:cNvSpPr/>
                <p:nvPr/>
              </p:nvSpPr>
              <p:spPr>
                <a:xfrm flipV="1">
                  <a:off x="1970948" y="-22860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60" name="3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761" name="Line"/>
                <p:cNvSpPr/>
                <p:nvPr/>
              </p:nvSpPr>
              <p:spPr>
                <a:xfrm>
                  <a:off x="773601" y="-173711"/>
                  <a:ext cx="140968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62" name="Line"/>
                <p:cNvSpPr/>
                <p:nvPr/>
              </p:nvSpPr>
              <p:spPr>
                <a:xfrm>
                  <a:off x="38951" y="51714"/>
                  <a:ext cx="1343388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63" name="Line"/>
                <p:cNvSpPr/>
                <p:nvPr/>
              </p:nvSpPr>
              <p:spPr>
                <a:xfrm flipV="1">
                  <a:off x="764377" y="-22542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64" name="Line"/>
                <p:cNvSpPr/>
                <p:nvPr/>
              </p:nvSpPr>
              <p:spPr>
                <a:xfrm flipV="1">
                  <a:off x="1367663" y="-22542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766" name="Line"/>
              <p:cNvSpPr/>
              <p:nvPr/>
            </p:nvSpPr>
            <p:spPr>
              <a:xfrm flipV="1">
                <a:off x="421376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780" name="Group"/>
            <p:cNvGrpSpPr/>
            <p:nvPr/>
          </p:nvGrpSpPr>
          <p:grpSpPr>
            <a:xfrm>
              <a:off x="4926" y="1557887"/>
              <a:ext cx="2183287" cy="576529"/>
              <a:chOff x="0" y="0"/>
              <a:chExt cx="2183286" cy="576527"/>
            </a:xfrm>
          </p:grpSpPr>
          <p:sp>
            <p:nvSpPr>
              <p:cNvPr id="768" name="Rectangle"/>
              <p:cNvSpPr/>
              <p:nvPr/>
            </p:nvSpPr>
            <p:spPr>
              <a:xfrm>
                <a:off x="426048" y="29226"/>
                <a:ext cx="954550" cy="348536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78" name="Group"/>
              <p:cNvGrpSpPr/>
              <p:nvPr/>
            </p:nvGrpSpPr>
            <p:grpSpPr>
              <a:xfrm>
                <a:off x="0" y="322001"/>
                <a:ext cx="2183287" cy="254527"/>
                <a:chOff x="0" y="0"/>
                <a:chExt cx="2183286" cy="254526"/>
              </a:xfrm>
            </p:grpSpPr>
            <p:sp>
              <p:nvSpPr>
                <p:cNvPr id="769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70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771" name="2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772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73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774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75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776" name="Line"/>
                <p:cNvSpPr/>
                <p:nvPr/>
              </p:nvSpPr>
              <p:spPr>
                <a:xfrm>
                  <a:off x="1361523" y="51714"/>
                  <a:ext cx="821764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77" name="Line"/>
                <p:cNvSpPr/>
                <p:nvPr/>
              </p:nvSpPr>
              <p:spPr>
                <a:xfrm>
                  <a:off x="38951" y="51714"/>
                  <a:ext cx="732455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779" name="Line"/>
              <p:cNvSpPr/>
              <p:nvPr/>
            </p:nvSpPr>
            <p:spPr>
              <a:xfrm flipV="1">
                <a:off x="421376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793" name="Group"/>
            <p:cNvGrpSpPr/>
            <p:nvPr/>
          </p:nvGrpSpPr>
          <p:grpSpPr>
            <a:xfrm>
              <a:off x="4926" y="729284"/>
              <a:ext cx="2183288" cy="561371"/>
              <a:chOff x="0" y="0"/>
              <a:chExt cx="2183286" cy="561369"/>
            </a:xfrm>
          </p:grpSpPr>
          <p:sp>
            <p:nvSpPr>
              <p:cNvPr id="781" name="Rectangle"/>
              <p:cNvSpPr/>
              <p:nvPr/>
            </p:nvSpPr>
            <p:spPr>
              <a:xfrm>
                <a:off x="426955" y="15857"/>
                <a:ext cx="954550" cy="348535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91" name="Group"/>
              <p:cNvGrpSpPr/>
              <p:nvPr/>
            </p:nvGrpSpPr>
            <p:grpSpPr>
              <a:xfrm>
                <a:off x="0" y="306843"/>
                <a:ext cx="2183287" cy="254527"/>
                <a:chOff x="0" y="0"/>
                <a:chExt cx="2183286" cy="254526"/>
              </a:xfrm>
            </p:grpSpPr>
            <p:sp>
              <p:nvSpPr>
                <p:cNvPr id="782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83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784" name="Line"/>
                <p:cNvSpPr/>
                <p:nvPr/>
              </p:nvSpPr>
              <p:spPr>
                <a:xfrm flipV="1">
                  <a:off x="764377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85" name="2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786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87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788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89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790" name="Line"/>
                <p:cNvSpPr/>
                <p:nvPr/>
              </p:nvSpPr>
              <p:spPr>
                <a:xfrm>
                  <a:off x="38951" y="51714"/>
                  <a:ext cx="214433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792" name="Line"/>
              <p:cNvSpPr/>
              <p:nvPr/>
            </p:nvSpPr>
            <p:spPr>
              <a:xfrm flipV="1">
                <a:off x="421376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05" name="Group"/>
            <p:cNvGrpSpPr/>
            <p:nvPr/>
          </p:nvGrpSpPr>
          <p:grpSpPr>
            <a:xfrm>
              <a:off x="-1" y="3282139"/>
              <a:ext cx="2188215" cy="551162"/>
              <a:chOff x="0" y="0"/>
              <a:chExt cx="2188213" cy="551160"/>
            </a:xfrm>
          </p:grpSpPr>
          <p:grpSp>
            <p:nvGrpSpPr>
              <p:cNvPr id="796" name="Group"/>
              <p:cNvGrpSpPr/>
              <p:nvPr/>
            </p:nvGrpSpPr>
            <p:grpSpPr>
              <a:xfrm>
                <a:off x="426303" y="0"/>
                <a:ext cx="955922" cy="364430"/>
                <a:chOff x="426303" y="0"/>
                <a:chExt cx="955921" cy="364429"/>
              </a:xfrm>
            </p:grpSpPr>
            <p:sp>
              <p:nvSpPr>
                <p:cNvPr id="794" name="Rectangle"/>
                <p:cNvSpPr/>
                <p:nvPr/>
              </p:nvSpPr>
              <p:spPr>
                <a:xfrm>
                  <a:off x="427675" y="14801"/>
                  <a:ext cx="954550" cy="348535"/>
                </a:xfrm>
                <a:prstGeom prst="rect">
                  <a:avLst/>
                </a:prstGeom>
                <a:solidFill>
                  <a:schemeClr val="accent4">
                    <a:satOff val="12017"/>
                    <a:lumOff val="18149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95" name="Line"/>
                <p:cNvSpPr/>
                <p:nvPr/>
              </p:nvSpPr>
              <p:spPr>
                <a:xfrm flipV="1">
                  <a:off x="426303" y="0"/>
                  <a:ext cx="1" cy="364430"/>
                </a:xfrm>
                <a:prstGeom prst="line">
                  <a:avLst/>
                </a:prstGeom>
                <a:noFill/>
                <a:ln w="38100" cap="flat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grpSp>
            <p:nvGrpSpPr>
              <p:cNvPr id="804" name="Group"/>
              <p:cNvGrpSpPr/>
              <p:nvPr/>
            </p:nvGrpSpPr>
            <p:grpSpPr>
              <a:xfrm>
                <a:off x="0" y="217353"/>
                <a:ext cx="2188214" cy="333808"/>
                <a:chOff x="0" y="0"/>
                <a:chExt cx="2188213" cy="333807"/>
              </a:xfrm>
            </p:grpSpPr>
            <p:sp>
              <p:nvSpPr>
                <p:cNvPr id="797" name="Line"/>
                <p:cNvSpPr/>
                <p:nvPr/>
              </p:nvSpPr>
              <p:spPr>
                <a:xfrm flipV="1">
                  <a:off x="16109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98" name="2019"/>
                <p:cNvSpPr txBox="1"/>
                <p:nvPr/>
              </p:nvSpPr>
              <p:spPr>
                <a:xfrm>
                  <a:off x="0" y="117493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2019</a:t>
                  </a:r>
                </a:p>
              </p:txBody>
            </p:sp>
            <p:sp>
              <p:nvSpPr>
                <p:cNvPr id="799" name="Line"/>
                <p:cNvSpPr/>
                <p:nvPr/>
              </p:nvSpPr>
              <p:spPr>
                <a:xfrm flipV="1">
                  <a:off x="106602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00" name="2020"/>
                <p:cNvSpPr txBox="1"/>
                <p:nvPr/>
              </p:nvSpPr>
              <p:spPr>
                <a:xfrm>
                  <a:off x="904928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2020</a:t>
                  </a:r>
                </a:p>
              </p:txBody>
            </p:sp>
            <p:sp>
              <p:nvSpPr>
                <p:cNvPr id="801" name="Line"/>
                <p:cNvSpPr/>
                <p:nvPr/>
              </p:nvSpPr>
              <p:spPr>
                <a:xfrm flipV="1">
                  <a:off x="1970950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02" name="2021"/>
                <p:cNvSpPr txBox="1"/>
                <p:nvPr/>
              </p:nvSpPr>
              <p:spPr>
                <a:xfrm>
                  <a:off x="1809856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2021</a:t>
                  </a:r>
                </a:p>
              </p:txBody>
            </p:sp>
            <p:sp>
              <p:nvSpPr>
                <p:cNvPr id="803" name="Line"/>
                <p:cNvSpPr/>
                <p:nvPr/>
              </p:nvSpPr>
              <p:spPr>
                <a:xfrm>
                  <a:off x="37832" y="-1"/>
                  <a:ext cx="2150382" cy="1386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9" fill="norm" stroke="1" extrusionOk="0">
                      <a:moveTo>
                        <a:pt x="0" y="20889"/>
                      </a:moveTo>
                      <a:lnTo>
                        <a:pt x="10619" y="20211"/>
                      </a:lnTo>
                      <a:cubicBezTo>
                        <a:pt x="10591" y="9682"/>
                        <a:pt x="11128" y="737"/>
                        <a:pt x="11828" y="43"/>
                      </a:cubicBezTo>
                      <a:cubicBezTo>
                        <a:pt x="12590" y="-711"/>
                        <a:pt x="13235" y="8405"/>
                        <a:pt x="13229" y="19859"/>
                      </a:cubicBezTo>
                      <a:lnTo>
                        <a:pt x="21600" y="20029"/>
                      </a:lnTo>
                    </a:path>
                  </a:pathLst>
                </a:cu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</p:grpSp>
      <p:grpSp>
        <p:nvGrpSpPr>
          <p:cNvPr id="864" name="Group"/>
          <p:cNvGrpSpPr/>
          <p:nvPr/>
        </p:nvGrpSpPr>
        <p:grpSpPr>
          <a:xfrm>
            <a:off x="8681521" y="1048346"/>
            <a:ext cx="2276690" cy="3940293"/>
            <a:chOff x="0" y="0"/>
            <a:chExt cx="2276688" cy="3940292"/>
          </a:xfrm>
        </p:grpSpPr>
        <p:sp>
          <p:nvSpPr>
            <p:cNvPr id="807" name="Intervals represent specific portions of the timeline, bounded by start and end date-times.…"/>
            <p:cNvSpPr txBox="1"/>
            <p:nvPr/>
          </p:nvSpPr>
          <p:spPr>
            <a:xfrm>
              <a:off x="41488" y="0"/>
              <a:ext cx="2235201" cy="3940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Intervals</a:t>
              </a:r>
              <a:r>
                <a:t> represent specific portions of the timeline, bounded by start and end date-times.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interval(normal, normal + minutes(90))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interval(gap, gap + minutes(90))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interval(lap, lap + minutes(90))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0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interval(leap, leap + years(1))</a:t>
              </a:r>
            </a:p>
          </p:txBody>
        </p:sp>
        <p:grpSp>
          <p:nvGrpSpPr>
            <p:cNvPr id="823" name="Group"/>
            <p:cNvGrpSpPr/>
            <p:nvPr/>
          </p:nvGrpSpPr>
          <p:grpSpPr>
            <a:xfrm>
              <a:off x="4926" y="2473257"/>
              <a:ext cx="2183287" cy="588675"/>
              <a:chOff x="0" y="0"/>
              <a:chExt cx="2183285" cy="588673"/>
            </a:xfrm>
          </p:grpSpPr>
          <p:sp>
            <p:nvSpPr>
              <p:cNvPr id="808" name="Arrow"/>
              <p:cNvSpPr/>
              <p:nvPr/>
            </p:nvSpPr>
            <p:spPr>
              <a:xfrm>
                <a:off x="426048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820" name="Group"/>
              <p:cNvGrpSpPr/>
              <p:nvPr/>
            </p:nvGrpSpPr>
            <p:grpSpPr>
              <a:xfrm>
                <a:off x="0" y="105547"/>
                <a:ext cx="2183286" cy="483127"/>
                <a:chOff x="0" y="0"/>
                <a:chExt cx="2183285" cy="483126"/>
              </a:xfrm>
            </p:grpSpPr>
            <p:sp>
              <p:nvSpPr>
                <p:cNvPr id="809" name="Line"/>
                <p:cNvSpPr/>
                <p:nvPr/>
              </p:nvSpPr>
              <p:spPr>
                <a:xfrm>
                  <a:off x="38951" y="280314"/>
                  <a:ext cx="1343388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10" name="Line"/>
                <p:cNvSpPr/>
                <p:nvPr/>
              </p:nvSpPr>
              <p:spPr>
                <a:xfrm flipV="1">
                  <a:off x="161091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11" name="12:00"/>
                <p:cNvSpPr txBox="1"/>
                <p:nvPr/>
              </p:nvSpPr>
              <p:spPr>
                <a:xfrm>
                  <a:off x="0" y="266812"/>
                  <a:ext cx="3348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12:00</a:t>
                  </a:r>
                </a:p>
              </p:txBody>
            </p:sp>
            <p:sp>
              <p:nvSpPr>
                <p:cNvPr id="812" name="Line"/>
                <p:cNvSpPr/>
                <p:nvPr/>
              </p:nvSpPr>
              <p:spPr>
                <a:xfrm flipV="1">
                  <a:off x="764376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13" name="1:00"/>
                <p:cNvSpPr txBox="1"/>
                <p:nvPr/>
              </p:nvSpPr>
              <p:spPr>
                <a:xfrm>
                  <a:off x="603284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814" name="2:00"/>
                <p:cNvSpPr txBox="1"/>
                <p:nvPr/>
              </p:nvSpPr>
              <p:spPr>
                <a:xfrm>
                  <a:off x="1206571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815" name="Line"/>
                <p:cNvSpPr/>
                <p:nvPr/>
              </p:nvSpPr>
              <p:spPr>
                <a:xfrm flipV="1">
                  <a:off x="1970948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16" name="3:00"/>
                <p:cNvSpPr txBox="1"/>
                <p:nvPr/>
              </p:nvSpPr>
              <p:spPr>
                <a:xfrm>
                  <a:off x="1809856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817" name="Line"/>
                <p:cNvSpPr/>
                <p:nvPr/>
              </p:nvSpPr>
              <p:spPr>
                <a:xfrm>
                  <a:off x="773600" y="54889"/>
                  <a:ext cx="140968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18" name="Line"/>
                <p:cNvSpPr/>
                <p:nvPr/>
              </p:nvSpPr>
              <p:spPr>
                <a:xfrm flipV="1">
                  <a:off x="764376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19" name="Line"/>
                <p:cNvSpPr/>
                <p:nvPr/>
              </p:nvSpPr>
              <p:spPr>
                <a:xfrm flipV="1">
                  <a:off x="1367663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21" name="Line"/>
              <p:cNvSpPr/>
              <p:nvPr/>
            </p:nvSpPr>
            <p:spPr>
              <a:xfrm flipV="1">
                <a:off x="421376" y="11306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22" name="Line"/>
              <p:cNvSpPr/>
              <p:nvPr/>
            </p:nvSpPr>
            <p:spPr>
              <a:xfrm flipV="1">
                <a:off x="1367526" y="11306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37" name="Group"/>
            <p:cNvGrpSpPr/>
            <p:nvPr/>
          </p:nvGrpSpPr>
          <p:grpSpPr>
            <a:xfrm>
              <a:off x="4926" y="1542476"/>
              <a:ext cx="2183288" cy="591940"/>
              <a:chOff x="0" y="0"/>
              <a:chExt cx="2183286" cy="591938"/>
            </a:xfrm>
          </p:grpSpPr>
          <p:sp>
            <p:nvSpPr>
              <p:cNvPr id="824" name="Arrow"/>
              <p:cNvSpPr/>
              <p:nvPr/>
            </p:nvSpPr>
            <p:spPr>
              <a:xfrm>
                <a:off x="426048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25" name="Line"/>
              <p:cNvSpPr/>
              <p:nvPr/>
            </p:nvSpPr>
            <p:spPr>
              <a:xfrm flipV="1">
                <a:off x="421376" y="1541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835" name="Group"/>
              <p:cNvGrpSpPr/>
              <p:nvPr/>
            </p:nvGrpSpPr>
            <p:grpSpPr>
              <a:xfrm>
                <a:off x="0" y="337412"/>
                <a:ext cx="2183287" cy="254527"/>
                <a:chOff x="0" y="0"/>
                <a:chExt cx="2183286" cy="254526"/>
              </a:xfrm>
            </p:grpSpPr>
            <p:sp>
              <p:nvSpPr>
                <p:cNvPr id="826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27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828" name="2:00"/>
                <p:cNvSpPr txBox="1"/>
                <p:nvPr/>
              </p:nvSpPr>
              <p:spPr>
                <a:xfrm>
                  <a:off x="603284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829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30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831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32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833" name="Line"/>
                <p:cNvSpPr/>
                <p:nvPr/>
              </p:nvSpPr>
              <p:spPr>
                <a:xfrm>
                  <a:off x="1361523" y="51714"/>
                  <a:ext cx="821764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34" name="Line"/>
                <p:cNvSpPr/>
                <p:nvPr/>
              </p:nvSpPr>
              <p:spPr>
                <a:xfrm>
                  <a:off x="38951" y="51714"/>
                  <a:ext cx="732455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36" name="Line"/>
              <p:cNvSpPr/>
              <p:nvPr/>
            </p:nvSpPr>
            <p:spPr>
              <a:xfrm flipV="1">
                <a:off x="1367526" y="1541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51" name="Group"/>
            <p:cNvGrpSpPr/>
            <p:nvPr/>
          </p:nvGrpSpPr>
          <p:grpSpPr>
            <a:xfrm>
              <a:off x="4926" y="696736"/>
              <a:ext cx="2183288" cy="593919"/>
              <a:chOff x="0" y="0"/>
              <a:chExt cx="2183286" cy="593917"/>
            </a:xfrm>
          </p:grpSpPr>
          <p:sp>
            <p:nvSpPr>
              <p:cNvPr id="838" name="Arrow"/>
              <p:cNvSpPr/>
              <p:nvPr/>
            </p:nvSpPr>
            <p:spPr>
              <a:xfrm>
                <a:off x="426048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39" name="Line"/>
              <p:cNvSpPr/>
              <p:nvPr/>
            </p:nvSpPr>
            <p:spPr>
              <a:xfrm flipV="1">
                <a:off x="421376" y="32547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849" name="Group"/>
              <p:cNvGrpSpPr/>
              <p:nvPr/>
            </p:nvGrpSpPr>
            <p:grpSpPr>
              <a:xfrm>
                <a:off x="0" y="339391"/>
                <a:ext cx="2183287" cy="254527"/>
                <a:chOff x="0" y="0"/>
                <a:chExt cx="2183286" cy="254526"/>
              </a:xfrm>
            </p:grpSpPr>
            <p:sp>
              <p:nvSpPr>
                <p:cNvPr id="840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41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842" name="2:00"/>
                <p:cNvSpPr txBox="1"/>
                <p:nvPr/>
              </p:nvSpPr>
              <p:spPr>
                <a:xfrm>
                  <a:off x="603284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843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44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845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46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847" name="Line"/>
                <p:cNvSpPr/>
                <p:nvPr/>
              </p:nvSpPr>
              <p:spPr>
                <a:xfrm>
                  <a:off x="38951" y="51714"/>
                  <a:ext cx="214433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48" name="Line"/>
                <p:cNvSpPr/>
                <p:nvPr/>
              </p:nvSpPr>
              <p:spPr>
                <a:xfrm flipV="1">
                  <a:off x="764376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50" name="Line"/>
              <p:cNvSpPr/>
              <p:nvPr/>
            </p:nvSpPr>
            <p:spPr>
              <a:xfrm flipV="1">
                <a:off x="1367526" y="40457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63" name="Group"/>
            <p:cNvGrpSpPr/>
            <p:nvPr/>
          </p:nvGrpSpPr>
          <p:grpSpPr>
            <a:xfrm>
              <a:off x="-1" y="3248535"/>
              <a:ext cx="2188215" cy="584527"/>
              <a:chOff x="0" y="0"/>
              <a:chExt cx="2188213" cy="584525"/>
            </a:xfrm>
          </p:grpSpPr>
          <p:sp>
            <p:nvSpPr>
              <p:cNvPr id="852" name="Arrow"/>
              <p:cNvSpPr/>
              <p:nvPr/>
            </p:nvSpPr>
            <p:spPr>
              <a:xfrm>
                <a:off x="430975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53" name="Line"/>
              <p:cNvSpPr/>
              <p:nvPr/>
            </p:nvSpPr>
            <p:spPr>
              <a:xfrm flipV="1">
                <a:off x="426303" y="33603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54" name="Line"/>
              <p:cNvSpPr/>
              <p:nvPr/>
            </p:nvSpPr>
            <p:spPr>
              <a:xfrm flipV="1">
                <a:off x="1372453" y="33603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862" name="Group"/>
              <p:cNvGrpSpPr/>
              <p:nvPr/>
            </p:nvGrpSpPr>
            <p:grpSpPr>
              <a:xfrm>
                <a:off x="0" y="250717"/>
                <a:ext cx="2188214" cy="333809"/>
                <a:chOff x="0" y="0"/>
                <a:chExt cx="2188213" cy="333807"/>
              </a:xfrm>
            </p:grpSpPr>
            <p:sp>
              <p:nvSpPr>
                <p:cNvPr id="855" name="Line"/>
                <p:cNvSpPr/>
                <p:nvPr/>
              </p:nvSpPr>
              <p:spPr>
                <a:xfrm flipV="1">
                  <a:off x="16109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56" name="2019"/>
                <p:cNvSpPr txBox="1"/>
                <p:nvPr/>
              </p:nvSpPr>
              <p:spPr>
                <a:xfrm>
                  <a:off x="0" y="117493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2019</a:t>
                  </a:r>
                </a:p>
              </p:txBody>
            </p:sp>
            <p:sp>
              <p:nvSpPr>
                <p:cNvPr id="857" name="Line"/>
                <p:cNvSpPr/>
                <p:nvPr/>
              </p:nvSpPr>
              <p:spPr>
                <a:xfrm flipV="1">
                  <a:off x="106602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58" name="2020"/>
                <p:cNvSpPr txBox="1"/>
                <p:nvPr/>
              </p:nvSpPr>
              <p:spPr>
                <a:xfrm>
                  <a:off x="904928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2020</a:t>
                  </a:r>
                </a:p>
              </p:txBody>
            </p:sp>
            <p:sp>
              <p:nvSpPr>
                <p:cNvPr id="859" name="Line"/>
                <p:cNvSpPr/>
                <p:nvPr/>
              </p:nvSpPr>
              <p:spPr>
                <a:xfrm flipV="1">
                  <a:off x="1970950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60" name="2021"/>
                <p:cNvSpPr txBox="1"/>
                <p:nvPr/>
              </p:nvSpPr>
              <p:spPr>
                <a:xfrm>
                  <a:off x="1809856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2021</a:t>
                  </a:r>
                </a:p>
              </p:txBody>
            </p:sp>
            <p:sp>
              <p:nvSpPr>
                <p:cNvPr id="861" name="Line"/>
                <p:cNvSpPr/>
                <p:nvPr/>
              </p:nvSpPr>
              <p:spPr>
                <a:xfrm>
                  <a:off x="37832" y="-1"/>
                  <a:ext cx="2150382" cy="1386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9" fill="norm" stroke="1" extrusionOk="0">
                      <a:moveTo>
                        <a:pt x="0" y="20889"/>
                      </a:moveTo>
                      <a:lnTo>
                        <a:pt x="10619" y="20211"/>
                      </a:lnTo>
                      <a:cubicBezTo>
                        <a:pt x="10591" y="9682"/>
                        <a:pt x="11128" y="737"/>
                        <a:pt x="11828" y="43"/>
                      </a:cubicBezTo>
                      <a:cubicBezTo>
                        <a:pt x="12590" y="-711"/>
                        <a:pt x="13235" y="8405"/>
                        <a:pt x="13229" y="19859"/>
                      </a:cubicBezTo>
                      <a:lnTo>
                        <a:pt x="21600" y="20029"/>
                      </a:lnTo>
                    </a:path>
                  </a:pathLst>
                </a:cu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</p:grpSp>
      <p:sp>
        <p:nvSpPr>
          <p:cNvPr id="865" name="Not all years…"/>
          <p:cNvSpPr txBox="1"/>
          <p:nvPr/>
        </p:nvSpPr>
        <p:spPr>
          <a:xfrm>
            <a:off x="11262480" y="1048346"/>
            <a:ext cx="2398883" cy="3930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Not all years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are 365 days 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due to </a:t>
            </a:r>
            <a:r>
              <a:rPr b="1"/>
              <a:t>leap days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Not all minutes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are 60 seconds due to 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rPr b="1"/>
              <a:t>leap seconds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It is possible to create an imaginary date by adding </a:t>
            </a:r>
            <a:r>
              <a:rPr b="1"/>
              <a:t>months</a:t>
            </a:r>
            <a:r>
              <a:t>, e.g. February 31st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i="1" sz="1100">
                <a:solidFill>
                  <a:srgbClr val="000000"/>
                </a:solidFill>
              </a:defRPr>
            </a:pPr>
            <a:r>
              <a:t>jan31 &lt;- ymd(20180131)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i="1" sz="1100">
                <a:solidFill>
                  <a:srgbClr val="000000"/>
                </a:solidFill>
              </a:defRPr>
            </a:pPr>
            <a:r>
              <a:t>jan31 + months(1)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NA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rPr b="1"/>
              <a:t>%m+%</a:t>
            </a:r>
            <a:r>
              <a:t> and </a:t>
            </a:r>
            <a:r>
              <a:rPr b="1"/>
              <a:t>%m-%</a:t>
            </a:r>
            <a:r>
              <a:t> will roll imaginary dates to the last day of the previous month.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i="1" sz="1100">
                <a:solidFill>
                  <a:srgbClr val="000000"/>
                </a:solidFill>
              </a:defRPr>
            </a:pPr>
            <a:r>
              <a:t>jan31 %m+% months(1)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"2018-02-28"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rPr b="1"/>
              <a:t>add_with_rollback</a:t>
            </a:r>
            <a:r>
              <a:t>(e1, e2, roll_to_first = TRUE) will roll imaginary dates to the first day of the new month.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i="1" sz="1100">
                <a:solidFill>
                  <a:srgbClr val="000000"/>
                </a:solidFill>
              </a:defRPr>
            </a:pPr>
            <a:r>
              <a:t>add_with_rollback(jan31, months(1), roll_to_first = TRUE)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"2018-03-01"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Make an interval with interval() or %--%, e.g.…"/>
          <p:cNvSpPr txBox="1"/>
          <p:nvPr/>
        </p:nvSpPr>
        <p:spPr>
          <a:xfrm>
            <a:off x="9445838" y="5834396"/>
            <a:ext cx="4377478" cy="1330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defRPr b="0" sz="1100">
                <a:solidFill>
                  <a:srgbClr val="000000"/>
                </a:solidFill>
              </a:defRPr>
            </a:pPr>
            <a:r>
              <a:t>Make an interval with </a:t>
            </a:r>
            <a:r>
              <a:rPr b="1"/>
              <a:t>interval</a:t>
            </a:r>
            <a:r>
              <a:t>() or </a:t>
            </a:r>
            <a:r>
              <a:rPr b="1"/>
              <a:t>%--%</a:t>
            </a:r>
            <a:r>
              <a:t>, e.g.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i &lt;- </a:t>
            </a:r>
            <a:r>
              <a:rPr b="1" i="1"/>
              <a:t>interval</a:t>
            </a:r>
            <a:r>
              <a:rPr i="1"/>
              <a:t>(ymd("2017-01-01"), d)    </a:t>
            </a:r>
            <a:r>
              <a:rPr i="1">
                <a:solidFill>
                  <a:schemeClr val="accent4">
                    <a:satOff val="8634"/>
                    <a:lumOff val="-20316"/>
                  </a:schemeClr>
                </a:solidFill>
              </a:rPr>
              <a:t>     ## 2017-01-01 UTC--2017-11-28 UTC</a:t>
            </a:r>
            <a:endParaRPr i="1">
              <a:solidFill>
                <a:schemeClr val="accent4">
                  <a:satOff val="8634"/>
                  <a:lumOff val="-20316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i="1"/>
              <a:t>j &lt;- d </a:t>
            </a:r>
            <a:r>
              <a:rPr b="1" i="1"/>
              <a:t>%--%</a:t>
            </a:r>
            <a:r>
              <a:rPr i="1"/>
              <a:t> ymd("2017-12-31")                  </a:t>
            </a:r>
            <a:r>
              <a:rPr i="1">
                <a:solidFill>
                  <a:schemeClr val="accent4">
                    <a:satOff val="8634"/>
                    <a:lumOff val="-20316"/>
                  </a:schemeClr>
                </a:solidFill>
              </a:rPr>
              <a:t>## 2017-11-28 UTC--2017-12-31 UTC</a:t>
            </a:r>
          </a:p>
        </p:txBody>
      </p:sp>
      <p:sp>
        <p:nvSpPr>
          <p:cNvPr id="868" name="Triangle"/>
          <p:cNvSpPr/>
          <p:nvPr/>
        </p:nvSpPr>
        <p:spPr>
          <a:xfrm rot="13557191">
            <a:off x="13329239" y="5800405"/>
            <a:ext cx="141117" cy="385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69" name="Line"/>
          <p:cNvSpPr/>
          <p:nvPr/>
        </p:nvSpPr>
        <p:spPr>
          <a:xfrm>
            <a:off x="9398000" y="5026734"/>
            <a:ext cx="4241800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8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871" name="PERIODS"/>
          <p:cNvSpPr txBox="1"/>
          <p:nvPr/>
        </p:nvSpPr>
        <p:spPr>
          <a:xfrm>
            <a:off x="325477" y="5065014"/>
            <a:ext cx="63749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PERIODS</a:t>
            </a:r>
          </a:p>
        </p:txBody>
      </p:sp>
      <p:sp>
        <p:nvSpPr>
          <p:cNvPr id="872" name="Rectangle"/>
          <p:cNvSpPr/>
          <p:nvPr/>
        </p:nvSpPr>
        <p:spPr>
          <a:xfrm>
            <a:off x="312072" y="1043436"/>
            <a:ext cx="10794950" cy="3828100"/>
          </a:xfrm>
          <a:prstGeom prst="rect">
            <a:avLst/>
          </a:prstGeom>
          <a:solidFill>
            <a:schemeClr val="accent4">
              <a:satOff val="12017"/>
              <a:lumOff val="18149"/>
              <a:alpha val="2538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73" name="Line"/>
          <p:cNvSpPr/>
          <p:nvPr/>
        </p:nvSpPr>
        <p:spPr>
          <a:xfrm>
            <a:off x="310628" y="5026918"/>
            <a:ext cx="4195374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74" name="DURATIONS"/>
          <p:cNvSpPr txBox="1"/>
          <p:nvPr/>
        </p:nvSpPr>
        <p:spPr>
          <a:xfrm>
            <a:off x="4790230" y="5066444"/>
            <a:ext cx="82555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DURATIONS</a:t>
            </a:r>
          </a:p>
        </p:txBody>
      </p:sp>
      <p:sp>
        <p:nvSpPr>
          <p:cNvPr id="875" name="Line"/>
          <p:cNvSpPr/>
          <p:nvPr/>
        </p:nvSpPr>
        <p:spPr>
          <a:xfrm>
            <a:off x="4775380" y="5028348"/>
            <a:ext cx="4385875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876" name="lubridate.png" descr="lubrida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13158" y="217974"/>
            <a:ext cx="1358901" cy="1575118"/>
          </a:xfrm>
          <a:prstGeom prst="rect">
            <a:avLst/>
          </a:prstGeom>
          <a:ln w="12700">
            <a:miter lim="400000"/>
          </a:ln>
        </p:spPr>
      </p:pic>
      <p:sp>
        <p:nvSpPr>
          <p:cNvPr id="877" name="RStudio® is a trademark of RStudio, Inc.  •  CC BY RStudio •  info@rstudio.com  •  844-448-1212 • rstudio.com •  Learn more at lubridate.tidyverse.org •  lubridate  1.6.0  •   Updated: 2017-1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7" invalidUrl="" action="" tgtFrame="" tooltip="" history="1" highlightClick="0" endSnd="0"/>
              </a:rPr>
              <a:t>lubridate.tidyverse.org</a:t>
            </a:r>
            <a:r>
              <a:t> •  lubridate  1.6.0  •   Updated: 2017-12</a:t>
            </a:r>
          </a:p>
        </p:txBody>
      </p:sp>
      <p:pic>
        <p:nvPicPr>
          <p:cNvPr id="878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87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80" name="Line"/>
          <p:cNvSpPr/>
          <p:nvPr/>
        </p:nvSpPr>
        <p:spPr>
          <a:xfrm>
            <a:off x="334889" y="622300"/>
            <a:ext cx="11882512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81" name="years(x = 1) x years.…"/>
          <p:cNvSpPr txBox="1"/>
          <p:nvPr/>
        </p:nvSpPr>
        <p:spPr>
          <a:xfrm>
            <a:off x="2034960" y="6109534"/>
            <a:ext cx="2489201" cy="4014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years</a:t>
            </a:r>
            <a:r>
              <a:t>(x = 1) x years.</a:t>
            </a:r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months</a:t>
            </a:r>
            <a:r>
              <a:t>(x) x months.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weeks</a:t>
            </a:r>
            <a:r>
              <a:t>(x = 1) x weeks.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days</a:t>
            </a:r>
            <a:r>
              <a:t>(x = 1) x days.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hours</a:t>
            </a:r>
            <a:r>
              <a:t>(x = 1) x hours.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minutes</a:t>
            </a:r>
            <a:r>
              <a:t>(x = 1) x minutes.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seconds</a:t>
            </a:r>
            <a:r>
              <a:t>(x = 1) 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milliseconds</a:t>
            </a:r>
            <a:r>
              <a:t>(x = 1) x milliseconds.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microseconds</a:t>
            </a:r>
            <a:r>
              <a:t>(x = 1) x microseconds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nanoseconds</a:t>
            </a:r>
            <a:r>
              <a:t>(x = 1) x milliseconds.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picoseconds</a:t>
            </a:r>
            <a:r>
              <a:t>(x = 1) x picoseconds.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period</a:t>
            </a:r>
            <a:r>
              <a:t>(num = NULL, units = "second", ...) An automation friendly period constructor. </a:t>
            </a:r>
            <a:r>
              <a:rPr i="1"/>
              <a:t>period(5, unit = "years") 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as</a:t>
            </a:r>
            <a:r>
              <a:rPr b="1" i="1"/>
              <a:t>.</a:t>
            </a:r>
            <a:r>
              <a:rPr b="1"/>
              <a:t>period</a:t>
            </a:r>
            <a:r>
              <a:t>(x, unit) Coerce a timespan to a period, optionally in the specified units. Also </a:t>
            </a:r>
            <a:r>
              <a:rPr b="1"/>
              <a:t>is.period</a:t>
            </a:r>
            <a:r>
              <a:t>(). </a:t>
            </a:r>
            <a:r>
              <a:rPr i="1"/>
              <a:t>as.period(i)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 b="0"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period_to_seconds</a:t>
            </a:r>
            <a:r>
              <a:rPr b="0"/>
              <a:t>(x) Convert a period to the "standard" number of seconds implied by the period. Also </a:t>
            </a:r>
            <a:r>
              <a:t>seconds_to_period</a:t>
            </a:r>
            <a:r>
              <a:rPr b="0"/>
              <a:t>(). </a:t>
            </a:r>
            <a:r>
              <a:rPr b="0" i="1"/>
              <a:t>period_to_seconds(p)</a:t>
            </a:r>
          </a:p>
        </p:txBody>
      </p:sp>
      <p:sp>
        <p:nvSpPr>
          <p:cNvPr id="882" name="Add or subtract periods to model events that happen at specific clock times, like the NYSE opening bell."/>
          <p:cNvSpPr txBox="1"/>
          <p:nvPr/>
        </p:nvSpPr>
        <p:spPr>
          <a:xfrm>
            <a:off x="328484" y="5294406"/>
            <a:ext cx="4210573" cy="335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60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Add or subtract periods to model events that happen at specific clock times, like the NYSE opening bell.</a:t>
            </a:r>
          </a:p>
        </p:txBody>
      </p:sp>
      <p:sp>
        <p:nvSpPr>
          <p:cNvPr id="883" name="dyears(x = 1) 31536000x seconds.…"/>
          <p:cNvSpPr txBox="1"/>
          <p:nvPr/>
        </p:nvSpPr>
        <p:spPr>
          <a:xfrm>
            <a:off x="6674881" y="6126496"/>
            <a:ext cx="2491260" cy="37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dyears</a:t>
            </a:r>
            <a:r>
              <a:t>(x = 1) 31536000x seconds.</a:t>
            </a:r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dweeks</a:t>
            </a:r>
            <a:r>
              <a:t>(x = 1) 604800x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ddays</a:t>
            </a:r>
            <a:r>
              <a:t>(x = 1) 86400x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dhours</a:t>
            </a:r>
            <a:r>
              <a:t>(x = 1) 3600x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dminutes</a:t>
            </a:r>
            <a:r>
              <a:t>(x = 1) 60x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dseconds</a:t>
            </a:r>
            <a:r>
              <a:t>(x = 1) x 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dmilliseconds</a:t>
            </a:r>
            <a:r>
              <a:t>(x = 1)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-3</a:t>
            </a:r>
            <a:r>
              <a:t>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dmicroseconds</a:t>
            </a:r>
            <a:r>
              <a:t>(x = 1)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-6</a:t>
            </a:r>
            <a:r>
              <a:t>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dnanoseconds</a:t>
            </a:r>
            <a:r>
              <a:t>(x = 1)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-9</a:t>
            </a:r>
            <a:r>
              <a:t>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dpicoseconds</a:t>
            </a:r>
            <a:r>
              <a:t>(x = 1)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-12</a:t>
            </a:r>
            <a:r>
              <a:t> seconds.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duration</a:t>
            </a:r>
            <a:r>
              <a:t>(num = NULL, units = "second", ...) An automation friendly duration constructor. </a:t>
            </a:r>
            <a:r>
              <a:rPr i="1"/>
              <a:t>duration(5, unit = "years")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as</a:t>
            </a:r>
            <a:r>
              <a:rPr b="1" i="1"/>
              <a:t>.</a:t>
            </a:r>
            <a:r>
              <a:rPr b="1"/>
              <a:t>duration</a:t>
            </a:r>
            <a:r>
              <a:t>(x, …) Coerce a timespan to a duration. Also </a:t>
            </a:r>
            <a:r>
              <a:rPr b="1"/>
              <a:t>is.duration</a:t>
            </a:r>
            <a:r>
              <a:t>(), </a:t>
            </a:r>
            <a:r>
              <a:rPr b="1"/>
              <a:t>is.difftime</a:t>
            </a:r>
            <a:r>
              <a:t>(). </a:t>
            </a:r>
            <a:r>
              <a:rPr i="1"/>
              <a:t>as.duration(i)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 b="0"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make_difftime</a:t>
            </a:r>
            <a:r>
              <a:rPr b="0"/>
              <a:t>(x) Make difftime with the specified number of units. </a:t>
            </a:r>
            <a:r>
              <a:rPr b="0" i="1"/>
              <a:t>make_difftime(99999)</a:t>
            </a:r>
          </a:p>
        </p:txBody>
      </p:sp>
      <p:sp>
        <p:nvSpPr>
          <p:cNvPr id="884" name="Make a period with the name of a time unit pluralized, e.g.…"/>
          <p:cNvSpPr txBox="1"/>
          <p:nvPr/>
        </p:nvSpPr>
        <p:spPr>
          <a:xfrm>
            <a:off x="321892" y="5834396"/>
            <a:ext cx="4160146" cy="1088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Make a period with the name of a time unit </a:t>
            </a:r>
            <a:r>
              <a:rPr b="1" i="1"/>
              <a:t>pluralized</a:t>
            </a:r>
            <a:r>
              <a:t>, e.g.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p &lt;- months(3) + days(12)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p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"3m 12d 0H 0M 0S"</a:t>
            </a:r>
          </a:p>
        </p:txBody>
      </p:sp>
      <p:sp>
        <p:nvSpPr>
          <p:cNvPr id="885" name="Make a duration with the name of a period prefixed with a d, e.g.…"/>
          <p:cNvSpPr txBox="1"/>
          <p:nvPr/>
        </p:nvSpPr>
        <p:spPr>
          <a:xfrm>
            <a:off x="4815311" y="5834396"/>
            <a:ext cx="4377478" cy="1330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Make a duration with the name of a period prefixed with a </a:t>
            </a:r>
            <a:r>
              <a:rPr b="1" i="1"/>
              <a:t>d</a:t>
            </a:r>
            <a:r>
              <a:t>, e.g.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dd &lt;- ddays(14)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dd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"1209600s (~2 weeks)"</a:t>
            </a:r>
          </a:p>
        </p:txBody>
      </p:sp>
      <p:sp>
        <p:nvSpPr>
          <p:cNvPr id="886" name="Add or subtract durations to model physical processes, like battery life. Durations are stored as seconds, the only time unit with a consistent length. Difftimes are a class of durations found in base R."/>
          <p:cNvSpPr txBox="1"/>
          <p:nvPr/>
        </p:nvSpPr>
        <p:spPr>
          <a:xfrm>
            <a:off x="4806751" y="5294406"/>
            <a:ext cx="4394598" cy="470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 sz="1100">
                <a:solidFill>
                  <a:srgbClr val="000000"/>
                </a:solidFill>
              </a:defRPr>
            </a:pPr>
            <a:r>
              <a:t>Add or subtract durations to model physical processes, like battery life. Durations are stored as seconds, the only time unit with a consistent length. </a:t>
            </a:r>
            <a:r>
              <a:rPr b="1"/>
              <a:t>Difftimes</a:t>
            </a:r>
            <a:r>
              <a:t> are a class of durations found in base R.</a:t>
            </a:r>
          </a:p>
        </p:txBody>
      </p:sp>
      <p:grpSp>
        <p:nvGrpSpPr>
          <p:cNvPr id="891" name="Group"/>
          <p:cNvGrpSpPr/>
          <p:nvPr/>
        </p:nvGrpSpPr>
        <p:grpSpPr>
          <a:xfrm>
            <a:off x="793938" y="6539657"/>
            <a:ext cx="730619" cy="521573"/>
            <a:chOff x="0" y="12699"/>
            <a:chExt cx="730617" cy="521571"/>
          </a:xfrm>
        </p:grpSpPr>
        <p:sp>
          <p:nvSpPr>
            <p:cNvPr id="887" name="Triangle"/>
            <p:cNvSpPr/>
            <p:nvPr/>
          </p:nvSpPr>
          <p:spPr>
            <a:xfrm rot="18082280">
              <a:off x="115878" y="-16931"/>
              <a:ext cx="121225" cy="339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890" name="Group"/>
            <p:cNvGrpSpPr/>
            <p:nvPr/>
          </p:nvGrpSpPr>
          <p:grpSpPr>
            <a:xfrm>
              <a:off x="167181" y="127951"/>
              <a:ext cx="563437" cy="406321"/>
              <a:chOff x="-11874" y="37216"/>
              <a:chExt cx="563436" cy="406320"/>
            </a:xfrm>
          </p:grpSpPr>
          <p:sp>
            <p:nvSpPr>
              <p:cNvPr id="888" name="Quote Bubble"/>
              <p:cNvSpPr/>
              <p:nvPr/>
            </p:nvSpPr>
            <p:spPr>
              <a:xfrm>
                <a:off x="19018" y="69669"/>
                <a:ext cx="509653" cy="341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7442"/>
                    </a:moveTo>
                    <a:lnTo>
                      <a:pt x="0" y="4158"/>
                    </a:lnTo>
                    <a:cubicBezTo>
                      <a:pt x="0" y="1861"/>
                      <a:pt x="1247" y="0"/>
                      <a:pt x="2785" y="0"/>
                    </a:cubicBezTo>
                    <a:lnTo>
                      <a:pt x="18815" y="0"/>
                    </a:lnTo>
                    <a:cubicBezTo>
                      <a:pt x="20353" y="0"/>
                      <a:pt x="21600" y="1861"/>
                      <a:pt x="21600" y="4158"/>
                    </a:cubicBezTo>
                    <a:lnTo>
                      <a:pt x="21600" y="17442"/>
                    </a:lnTo>
                    <a:cubicBezTo>
                      <a:pt x="21600" y="19739"/>
                      <a:pt x="20353" y="21600"/>
                      <a:pt x="18815" y="21600"/>
                    </a:cubicBezTo>
                    <a:lnTo>
                      <a:pt x="2785" y="21600"/>
                    </a:lnTo>
                    <a:cubicBezTo>
                      <a:pt x="1247" y="21600"/>
                      <a:pt x="0" y="19739"/>
                      <a:pt x="0" y="174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89" name="Number of days"/>
              <p:cNvSpPr txBox="1"/>
              <p:nvPr/>
            </p:nvSpPr>
            <p:spPr>
              <a:xfrm>
                <a:off x="-11875" y="37216"/>
                <a:ext cx="563438" cy="4063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lvl1pPr>
              </a:lstStyle>
              <a:p>
                <a:pPr/>
                <a:r>
                  <a:t>Number of days</a:t>
                </a:r>
              </a:p>
            </p:txBody>
          </p:sp>
        </p:grpSp>
      </p:grpSp>
      <p:grpSp>
        <p:nvGrpSpPr>
          <p:cNvPr id="894" name="Group"/>
          <p:cNvGrpSpPr/>
          <p:nvPr/>
        </p:nvGrpSpPr>
        <p:grpSpPr>
          <a:xfrm>
            <a:off x="1502707" y="6687361"/>
            <a:ext cx="321893" cy="341416"/>
            <a:chOff x="-11874" y="69669"/>
            <a:chExt cx="321892" cy="341414"/>
          </a:xfrm>
        </p:grpSpPr>
        <p:sp>
          <p:nvSpPr>
            <p:cNvPr id="892" name="Quote Bubble"/>
            <p:cNvSpPr/>
            <p:nvPr/>
          </p:nvSpPr>
          <p:spPr>
            <a:xfrm>
              <a:off x="19018" y="69669"/>
              <a:ext cx="255653" cy="341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442"/>
                  </a:moveTo>
                  <a:lnTo>
                    <a:pt x="0" y="4158"/>
                  </a:lnTo>
                  <a:cubicBezTo>
                    <a:pt x="0" y="1861"/>
                    <a:pt x="2486" y="0"/>
                    <a:pt x="5552" y="0"/>
                  </a:cubicBezTo>
                  <a:lnTo>
                    <a:pt x="16048" y="0"/>
                  </a:lnTo>
                  <a:cubicBezTo>
                    <a:pt x="19114" y="0"/>
                    <a:pt x="21600" y="1861"/>
                    <a:pt x="21600" y="4158"/>
                  </a:cubicBezTo>
                  <a:lnTo>
                    <a:pt x="21600" y="17442"/>
                  </a:lnTo>
                  <a:cubicBezTo>
                    <a:pt x="21600" y="19739"/>
                    <a:pt x="19114" y="21600"/>
                    <a:pt x="16048" y="21600"/>
                  </a:cubicBezTo>
                  <a:lnTo>
                    <a:pt x="5552" y="21600"/>
                  </a:lnTo>
                  <a:cubicBezTo>
                    <a:pt x="2486" y="21600"/>
                    <a:pt x="0" y="19739"/>
                    <a:pt x="0" y="1744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3" name="etc."/>
            <p:cNvSpPr txBox="1"/>
            <p:nvPr/>
          </p:nvSpPr>
          <p:spPr>
            <a:xfrm>
              <a:off x="-11875" y="103256"/>
              <a:ext cx="321894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etc.</a:t>
              </a:r>
            </a:p>
          </p:txBody>
        </p:sp>
      </p:grpSp>
      <p:grpSp>
        <p:nvGrpSpPr>
          <p:cNvPr id="899" name="Group"/>
          <p:cNvGrpSpPr/>
          <p:nvPr/>
        </p:nvGrpSpPr>
        <p:grpSpPr>
          <a:xfrm>
            <a:off x="307703" y="6578709"/>
            <a:ext cx="673039" cy="482521"/>
            <a:chOff x="0" y="0"/>
            <a:chExt cx="673037" cy="482520"/>
          </a:xfrm>
        </p:grpSpPr>
        <p:sp>
          <p:nvSpPr>
            <p:cNvPr id="895" name="Triangle"/>
            <p:cNvSpPr/>
            <p:nvPr/>
          </p:nvSpPr>
          <p:spPr>
            <a:xfrm>
              <a:off x="103109" y="0"/>
              <a:ext cx="173811" cy="1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898" name="Group"/>
            <p:cNvGrpSpPr/>
            <p:nvPr/>
          </p:nvGrpSpPr>
          <p:grpSpPr>
            <a:xfrm>
              <a:off x="0" y="76199"/>
              <a:ext cx="673038" cy="406322"/>
              <a:chOff x="-11874" y="37216"/>
              <a:chExt cx="673037" cy="406320"/>
            </a:xfrm>
          </p:grpSpPr>
          <p:sp>
            <p:nvSpPr>
              <p:cNvPr id="896" name="Quote Bubble"/>
              <p:cNvSpPr/>
              <p:nvPr/>
            </p:nvSpPr>
            <p:spPr>
              <a:xfrm>
                <a:off x="19018" y="69669"/>
                <a:ext cx="623953" cy="341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7442"/>
                    </a:moveTo>
                    <a:lnTo>
                      <a:pt x="0" y="4158"/>
                    </a:lnTo>
                    <a:cubicBezTo>
                      <a:pt x="0" y="1861"/>
                      <a:pt x="1019" y="0"/>
                      <a:pt x="2275" y="0"/>
                    </a:cubicBezTo>
                    <a:lnTo>
                      <a:pt x="19325" y="0"/>
                    </a:lnTo>
                    <a:cubicBezTo>
                      <a:pt x="20581" y="0"/>
                      <a:pt x="21600" y="1861"/>
                      <a:pt x="21600" y="4158"/>
                    </a:cubicBezTo>
                    <a:lnTo>
                      <a:pt x="21600" y="17442"/>
                    </a:lnTo>
                    <a:cubicBezTo>
                      <a:pt x="21600" y="19739"/>
                      <a:pt x="20581" y="21600"/>
                      <a:pt x="19325" y="21600"/>
                    </a:cubicBezTo>
                    <a:lnTo>
                      <a:pt x="2275" y="21600"/>
                    </a:lnTo>
                    <a:cubicBezTo>
                      <a:pt x="1019" y="21600"/>
                      <a:pt x="0" y="19739"/>
                      <a:pt x="0" y="174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97" name="Number of months"/>
              <p:cNvSpPr txBox="1"/>
              <p:nvPr/>
            </p:nvSpPr>
            <p:spPr>
              <a:xfrm>
                <a:off x="-11875" y="37216"/>
                <a:ext cx="673039" cy="4063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lvl1pPr>
              </a:lstStyle>
              <a:p>
                <a:pPr/>
                <a:r>
                  <a:t>Number of months</a:t>
                </a:r>
              </a:p>
            </p:txBody>
          </p:sp>
        </p:grpSp>
      </p:grpSp>
      <p:grpSp>
        <p:nvGrpSpPr>
          <p:cNvPr id="904" name="Group"/>
          <p:cNvGrpSpPr/>
          <p:nvPr/>
        </p:nvGrpSpPr>
        <p:grpSpPr>
          <a:xfrm>
            <a:off x="4782405" y="6586711"/>
            <a:ext cx="595462" cy="561262"/>
            <a:chOff x="4818" y="38099"/>
            <a:chExt cx="595460" cy="561260"/>
          </a:xfrm>
        </p:grpSpPr>
        <p:sp>
          <p:nvSpPr>
            <p:cNvPr id="900" name="Triangle"/>
            <p:cNvSpPr/>
            <p:nvPr/>
          </p:nvSpPr>
          <p:spPr>
            <a:xfrm>
              <a:off x="217409" y="38100"/>
              <a:ext cx="173811" cy="1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903" name="Group"/>
            <p:cNvGrpSpPr/>
            <p:nvPr/>
          </p:nvGrpSpPr>
          <p:grpSpPr>
            <a:xfrm>
              <a:off x="4818" y="60959"/>
              <a:ext cx="595461" cy="538402"/>
              <a:chOff x="-7055" y="9276"/>
              <a:chExt cx="595460" cy="538400"/>
            </a:xfrm>
          </p:grpSpPr>
          <p:sp>
            <p:nvSpPr>
              <p:cNvPr id="901" name="Quote Bubble"/>
              <p:cNvSpPr/>
              <p:nvPr/>
            </p:nvSpPr>
            <p:spPr>
              <a:xfrm>
                <a:off x="19018" y="69669"/>
                <a:ext cx="543313" cy="4176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8201"/>
                    </a:moveTo>
                    <a:lnTo>
                      <a:pt x="0" y="3399"/>
                    </a:lnTo>
                    <a:cubicBezTo>
                      <a:pt x="0" y="1522"/>
                      <a:pt x="1170" y="0"/>
                      <a:pt x="2613" y="0"/>
                    </a:cubicBezTo>
                    <a:lnTo>
                      <a:pt x="18987" y="0"/>
                    </a:lnTo>
                    <a:cubicBezTo>
                      <a:pt x="20430" y="0"/>
                      <a:pt x="21600" y="1522"/>
                      <a:pt x="21600" y="3399"/>
                    </a:cubicBezTo>
                    <a:lnTo>
                      <a:pt x="21600" y="18201"/>
                    </a:lnTo>
                    <a:cubicBezTo>
                      <a:pt x="21600" y="20078"/>
                      <a:pt x="20430" y="21600"/>
                      <a:pt x="18987" y="21600"/>
                    </a:cubicBezTo>
                    <a:lnTo>
                      <a:pt x="2613" y="21600"/>
                    </a:lnTo>
                    <a:cubicBezTo>
                      <a:pt x="1170" y="21600"/>
                      <a:pt x="0" y="20078"/>
                      <a:pt x="0" y="1820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02" name="Exact length in seconds"/>
              <p:cNvSpPr txBox="1"/>
              <p:nvPr/>
            </p:nvSpPr>
            <p:spPr>
              <a:xfrm>
                <a:off x="-7056" y="9276"/>
                <a:ext cx="595461" cy="5384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lvl1pPr>
              </a:lstStyle>
              <a:p>
                <a:pPr/>
                <a:r>
                  <a:t>Exact length in seconds</a:t>
                </a:r>
              </a:p>
            </p:txBody>
          </p:sp>
        </p:grpSp>
      </p:grpSp>
      <p:grpSp>
        <p:nvGrpSpPr>
          <p:cNvPr id="909" name="Group"/>
          <p:cNvGrpSpPr/>
          <p:nvPr/>
        </p:nvGrpSpPr>
        <p:grpSpPr>
          <a:xfrm>
            <a:off x="5367100" y="6586711"/>
            <a:ext cx="722995" cy="561262"/>
            <a:chOff x="4619" y="38099"/>
            <a:chExt cx="722993" cy="561260"/>
          </a:xfrm>
        </p:grpSpPr>
        <p:sp>
          <p:nvSpPr>
            <p:cNvPr id="905" name="Triangle"/>
            <p:cNvSpPr/>
            <p:nvPr/>
          </p:nvSpPr>
          <p:spPr>
            <a:xfrm>
              <a:off x="255509" y="38100"/>
              <a:ext cx="173811" cy="1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908" name="Group"/>
            <p:cNvGrpSpPr/>
            <p:nvPr/>
          </p:nvGrpSpPr>
          <p:grpSpPr>
            <a:xfrm>
              <a:off x="4619" y="60959"/>
              <a:ext cx="722995" cy="538402"/>
              <a:chOff x="-7254" y="9276"/>
              <a:chExt cx="722993" cy="538400"/>
            </a:xfrm>
          </p:grpSpPr>
          <p:sp>
            <p:nvSpPr>
              <p:cNvPr id="906" name="Quote Bubble"/>
              <p:cNvSpPr/>
              <p:nvPr/>
            </p:nvSpPr>
            <p:spPr>
              <a:xfrm>
                <a:off x="19018" y="69669"/>
                <a:ext cx="670449" cy="4176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8201"/>
                    </a:moveTo>
                    <a:lnTo>
                      <a:pt x="0" y="3399"/>
                    </a:lnTo>
                    <a:cubicBezTo>
                      <a:pt x="0" y="1522"/>
                      <a:pt x="948" y="0"/>
                      <a:pt x="2117" y="0"/>
                    </a:cubicBezTo>
                    <a:lnTo>
                      <a:pt x="19483" y="0"/>
                    </a:lnTo>
                    <a:cubicBezTo>
                      <a:pt x="20652" y="0"/>
                      <a:pt x="21600" y="1522"/>
                      <a:pt x="21600" y="3399"/>
                    </a:cubicBezTo>
                    <a:lnTo>
                      <a:pt x="21600" y="18201"/>
                    </a:lnTo>
                    <a:cubicBezTo>
                      <a:pt x="21600" y="20078"/>
                      <a:pt x="20652" y="21600"/>
                      <a:pt x="19483" y="21600"/>
                    </a:cubicBezTo>
                    <a:lnTo>
                      <a:pt x="2117" y="21600"/>
                    </a:lnTo>
                    <a:cubicBezTo>
                      <a:pt x="948" y="21600"/>
                      <a:pt x="0" y="20078"/>
                      <a:pt x="0" y="1820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07" name="Equivalent…"/>
              <p:cNvSpPr txBox="1"/>
              <p:nvPr/>
            </p:nvSpPr>
            <p:spPr>
              <a:xfrm>
                <a:off x="-7255" y="9276"/>
                <a:ext cx="722995" cy="5384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t>Equivalent </a:t>
                </a:r>
              </a:p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t>in common units</a:t>
                </a:r>
              </a:p>
            </p:txBody>
          </p:sp>
        </p:grpSp>
      </p:grpSp>
      <p:sp>
        <p:nvSpPr>
          <p:cNvPr id="910" name="INTERVALS"/>
          <p:cNvSpPr txBox="1"/>
          <p:nvPr/>
        </p:nvSpPr>
        <p:spPr>
          <a:xfrm>
            <a:off x="9414098" y="5064829"/>
            <a:ext cx="77373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INTERVALS</a:t>
            </a:r>
          </a:p>
        </p:txBody>
      </p:sp>
      <p:sp>
        <p:nvSpPr>
          <p:cNvPr id="911" name="Divide an interval by a duration to determine its physical length, divide and interval by a period to determine its implied length in clock time."/>
          <p:cNvSpPr txBox="1"/>
          <p:nvPr/>
        </p:nvSpPr>
        <p:spPr>
          <a:xfrm>
            <a:off x="9430943" y="5294406"/>
            <a:ext cx="4210573" cy="407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60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Divide an interval by a duration to determine its physical length, divide and interval by a period to determine its implied length in clock time.</a:t>
            </a:r>
          </a:p>
        </p:txBody>
      </p:sp>
      <p:sp>
        <p:nvSpPr>
          <p:cNvPr id="912" name="Math with  Date-times —   Lubridate provides three classes of timespans to facilitate math with dates and date-times"/>
          <p:cNvSpPr txBox="1"/>
          <p:nvPr/>
        </p:nvSpPr>
        <p:spPr>
          <a:xfrm>
            <a:off x="303401" y="580580"/>
            <a:ext cx="8821812" cy="52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Math with  Date-times </a:t>
            </a:r>
            <a:r>
              <a:rPr sz="1050"/>
              <a:t>—</a:t>
            </a:r>
            <a:r>
              <a:rPr sz="1150"/>
              <a:t>   Lubridate provides three classes of timespans to facilitate math with dates and date-times</a:t>
            </a:r>
            <a:endParaRPr sz="1150"/>
          </a:p>
        </p:txBody>
      </p:sp>
      <p:sp>
        <p:nvSpPr>
          <p:cNvPr id="913" name="a %within% b  Does interval or date-time a fall within interval b? now() %within% i…"/>
          <p:cNvSpPr txBox="1"/>
          <p:nvPr/>
        </p:nvSpPr>
        <p:spPr>
          <a:xfrm>
            <a:off x="10918849" y="6499530"/>
            <a:ext cx="2735373" cy="3835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</a:t>
            </a:r>
            <a:r>
              <a:rPr i="1"/>
              <a:t> </a:t>
            </a:r>
            <a:r>
              <a:rPr b="1"/>
              <a:t>%within% </a:t>
            </a:r>
            <a:r>
              <a:t>b  Does interval or date-time </a:t>
            </a:r>
            <a:r>
              <a:rPr i="1"/>
              <a:t>a</a:t>
            </a:r>
            <a:r>
              <a:t> fall within interval </a:t>
            </a:r>
            <a:r>
              <a:rPr i="1"/>
              <a:t>b</a:t>
            </a:r>
            <a:r>
              <a:t>? </a:t>
            </a:r>
            <a:r>
              <a:rPr i="1"/>
              <a:t>now() %within% i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int_start</a:t>
            </a:r>
            <a:r>
              <a:t>(int) Access/set the start date-time of an interval. Also </a:t>
            </a:r>
            <a:r>
              <a:rPr b="1"/>
              <a:t>int_end</a:t>
            </a:r>
            <a:r>
              <a:t>(). </a:t>
            </a:r>
            <a:r>
              <a:rPr i="1"/>
              <a:t>int_start(i) &lt;- now(); int_start(i)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int_aligns</a:t>
            </a:r>
            <a:r>
              <a:t>(int1, int2) Do two intervals share a boundary? Also </a:t>
            </a:r>
            <a:r>
              <a:rPr b="1"/>
              <a:t>int_overlaps</a:t>
            </a:r>
            <a:r>
              <a:t>().</a:t>
            </a:r>
            <a:r>
              <a:rPr b="1"/>
              <a:t> </a:t>
            </a:r>
            <a:r>
              <a:rPr i="1"/>
              <a:t>int_aligns(i, j)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int_diff</a:t>
            </a:r>
            <a:r>
              <a:t>(times) Make the intervals that occur between the date-times in a vector. 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i="1"/>
              <a:t>v &lt;-c(dt, dt + 100, dt + 1000)); int_diff(v)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int_flip</a:t>
            </a:r>
            <a:r>
              <a:t>(int) Reverse the direction of an interval. Also </a:t>
            </a:r>
            <a:r>
              <a:rPr b="1"/>
              <a:t>int_standardize</a:t>
            </a:r>
            <a:r>
              <a:t>().</a:t>
            </a:r>
            <a:r>
              <a:rPr b="1"/>
              <a:t> </a:t>
            </a:r>
            <a:r>
              <a:rPr i="1"/>
              <a:t>int_flip(i)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int_length</a:t>
            </a:r>
            <a:r>
              <a:t>(int) Length in seconds. </a:t>
            </a:r>
            <a:r>
              <a:rPr i="1"/>
              <a:t>int_length(i)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int_shift</a:t>
            </a:r>
            <a:r>
              <a:t>(int, by) Shifts an interval up or down the timeline by a timespan. </a:t>
            </a:r>
            <a:r>
              <a:rPr i="1"/>
              <a:t>int_shift(i, days(-1))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as.interval</a:t>
            </a:r>
            <a:r>
              <a:t>(x, start, …) Coerce a timespans to an interval with the start date-time. Also </a:t>
            </a:r>
            <a:r>
              <a:rPr b="1"/>
              <a:t>is.interval</a:t>
            </a:r>
            <a:r>
              <a:t>(). </a:t>
            </a:r>
            <a:r>
              <a:rPr i="1"/>
              <a:t>as.interval(days(1), start = now())</a:t>
            </a:r>
          </a:p>
        </p:txBody>
      </p:sp>
      <p:grpSp>
        <p:nvGrpSpPr>
          <p:cNvPr id="917" name="Group"/>
          <p:cNvGrpSpPr/>
          <p:nvPr/>
        </p:nvGrpSpPr>
        <p:grpSpPr>
          <a:xfrm>
            <a:off x="9720929" y="7007397"/>
            <a:ext cx="848649" cy="335721"/>
            <a:chOff x="0" y="0"/>
            <a:chExt cx="848647" cy="335719"/>
          </a:xfrm>
        </p:grpSpPr>
        <p:sp>
          <p:nvSpPr>
            <p:cNvPr id="914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5" name="Arrow"/>
            <p:cNvSpPr/>
            <p:nvPr/>
          </p:nvSpPr>
          <p:spPr>
            <a:xfrm>
              <a:off x="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6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922" name="Group"/>
          <p:cNvGrpSpPr/>
          <p:nvPr/>
        </p:nvGrpSpPr>
        <p:grpSpPr>
          <a:xfrm>
            <a:off x="9720929" y="6525840"/>
            <a:ext cx="848649" cy="335721"/>
            <a:chOff x="0" y="0"/>
            <a:chExt cx="848647" cy="335719"/>
          </a:xfrm>
        </p:grpSpPr>
        <p:sp>
          <p:nvSpPr>
            <p:cNvPr id="918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9" name="Arrow"/>
            <p:cNvSpPr/>
            <p:nvPr/>
          </p:nvSpPr>
          <p:spPr>
            <a:xfrm>
              <a:off x="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4"/>
                  </a:solidFill>
                </a:defRPr>
              </a:pPr>
            </a:p>
          </p:txBody>
        </p:sp>
        <p:sp>
          <p:nvSpPr>
            <p:cNvPr id="920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1" name="Line"/>
            <p:cNvSpPr/>
            <p:nvPr/>
          </p:nvSpPr>
          <p:spPr>
            <a:xfrm flipV="1">
              <a:off x="3287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930" name="Group"/>
          <p:cNvGrpSpPr/>
          <p:nvPr/>
        </p:nvGrpSpPr>
        <p:grpSpPr>
          <a:xfrm>
            <a:off x="9720929" y="7970512"/>
            <a:ext cx="848649" cy="335721"/>
            <a:chOff x="0" y="0"/>
            <a:chExt cx="848647" cy="335719"/>
          </a:xfrm>
        </p:grpSpPr>
        <p:sp>
          <p:nvSpPr>
            <p:cNvPr id="923" name="Arrow"/>
            <p:cNvSpPr/>
            <p:nvPr/>
          </p:nvSpPr>
          <p:spPr>
            <a:xfrm>
              <a:off x="569654" y="-1"/>
              <a:ext cx="265522" cy="335721"/>
            </a:xfrm>
            <a:prstGeom prst="rightArrow">
              <a:avLst>
                <a:gd name="adj1" fmla="val 59394"/>
                <a:gd name="adj2" fmla="val 47163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4" name="Arrow"/>
            <p:cNvSpPr/>
            <p:nvPr/>
          </p:nvSpPr>
          <p:spPr>
            <a:xfrm>
              <a:off x="271998" y="0"/>
              <a:ext cx="265521" cy="335720"/>
            </a:xfrm>
            <a:prstGeom prst="rightArrow">
              <a:avLst>
                <a:gd name="adj1" fmla="val 59394"/>
                <a:gd name="adj2" fmla="val 47163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5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6" name="Arrow"/>
            <p:cNvSpPr/>
            <p:nvPr/>
          </p:nvSpPr>
          <p:spPr>
            <a:xfrm>
              <a:off x="0" y="0"/>
              <a:ext cx="252821" cy="335720"/>
            </a:xfrm>
            <a:prstGeom prst="rightArrow">
              <a:avLst>
                <a:gd name="adj1" fmla="val 59394"/>
                <a:gd name="adj2" fmla="val 49532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7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8" name="Line"/>
            <p:cNvSpPr/>
            <p:nvPr/>
          </p:nvSpPr>
          <p:spPr>
            <a:xfrm flipV="1">
              <a:off x="2652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9" name="Line"/>
            <p:cNvSpPr/>
            <p:nvPr/>
          </p:nvSpPr>
          <p:spPr>
            <a:xfrm flipV="1">
              <a:off x="556954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936" name="Group"/>
          <p:cNvGrpSpPr/>
          <p:nvPr/>
        </p:nvGrpSpPr>
        <p:grpSpPr>
          <a:xfrm>
            <a:off x="9720929" y="7488955"/>
            <a:ext cx="830660" cy="335721"/>
            <a:chOff x="0" y="0"/>
            <a:chExt cx="830658" cy="335719"/>
          </a:xfrm>
        </p:grpSpPr>
        <p:grpSp>
          <p:nvGrpSpPr>
            <p:cNvPr id="934" name="Group"/>
            <p:cNvGrpSpPr/>
            <p:nvPr/>
          </p:nvGrpSpPr>
          <p:grpSpPr>
            <a:xfrm>
              <a:off x="0" y="0"/>
              <a:ext cx="830659" cy="335720"/>
              <a:chOff x="0" y="0"/>
              <a:chExt cx="830658" cy="335719"/>
            </a:xfrm>
          </p:grpSpPr>
          <p:sp>
            <p:nvSpPr>
              <p:cNvPr id="931" name="Arrow"/>
              <p:cNvSpPr/>
              <p:nvPr/>
            </p:nvSpPr>
            <p:spPr>
              <a:xfrm>
                <a:off x="0" y="0"/>
                <a:ext cx="830659" cy="335720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32" name="Arrow"/>
              <p:cNvSpPr/>
              <p:nvPr/>
            </p:nvSpPr>
            <p:spPr>
              <a:xfrm>
                <a:off x="155575" y="0"/>
                <a:ext cx="398859" cy="335720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33" name="Arrow"/>
              <p:cNvSpPr/>
              <p:nvPr/>
            </p:nvSpPr>
            <p:spPr>
              <a:xfrm>
                <a:off x="7267" y="0"/>
                <a:ext cx="521767" cy="335720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935" name="Group"/>
            <p:cNvSpPr/>
            <p:nvPr/>
          </p:nvSpPr>
          <p:spPr>
            <a:xfrm flipV="1">
              <a:off x="11261" y="26961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940" name="Group"/>
          <p:cNvGrpSpPr/>
          <p:nvPr/>
        </p:nvGrpSpPr>
        <p:grpSpPr>
          <a:xfrm>
            <a:off x="9720929" y="8452070"/>
            <a:ext cx="844798" cy="335721"/>
            <a:chOff x="11261" y="0"/>
            <a:chExt cx="844796" cy="335719"/>
          </a:xfrm>
        </p:grpSpPr>
        <p:sp>
          <p:nvSpPr>
            <p:cNvPr id="937" name="Arrow"/>
            <p:cNvSpPr/>
            <p:nvPr/>
          </p:nvSpPr>
          <p:spPr>
            <a:xfrm flipH="1">
              <a:off x="2540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38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39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948" name="Group"/>
          <p:cNvGrpSpPr/>
          <p:nvPr/>
        </p:nvGrpSpPr>
        <p:grpSpPr>
          <a:xfrm>
            <a:off x="9720929" y="8933628"/>
            <a:ext cx="855551" cy="335721"/>
            <a:chOff x="0" y="0"/>
            <a:chExt cx="855549" cy="335719"/>
          </a:xfrm>
        </p:grpSpPr>
        <p:sp>
          <p:nvSpPr>
            <p:cNvPr id="941" name="Line"/>
            <p:cNvSpPr/>
            <p:nvPr/>
          </p:nvSpPr>
          <p:spPr>
            <a:xfrm flipV="1">
              <a:off x="852096" y="30499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2" name="Arrow"/>
            <p:cNvSpPr/>
            <p:nvPr/>
          </p:nvSpPr>
          <p:spPr>
            <a:xfrm>
              <a:off x="3448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3" name="Line"/>
            <p:cNvSpPr/>
            <p:nvPr/>
          </p:nvSpPr>
          <p:spPr>
            <a:xfrm flipV="1">
              <a:off x="14710" y="30499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4" name="Line"/>
            <p:cNvSpPr/>
            <p:nvPr/>
          </p:nvSpPr>
          <p:spPr>
            <a:xfrm>
              <a:off x="0" y="167860"/>
              <a:ext cx="85555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5" name="Line"/>
            <p:cNvSpPr/>
            <p:nvPr/>
          </p:nvSpPr>
          <p:spPr>
            <a:xfrm flipV="1">
              <a:off x="6773" y="133087"/>
              <a:ext cx="1" cy="69547"/>
            </a:xfrm>
            <a:prstGeom prst="line">
              <a:avLst/>
            </a:prstGeom>
            <a:noFill/>
            <a:ln w="9525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6" name="Line"/>
            <p:cNvSpPr/>
            <p:nvPr/>
          </p:nvSpPr>
          <p:spPr>
            <a:xfrm flipV="1">
              <a:off x="853300" y="133087"/>
              <a:ext cx="1" cy="69547"/>
            </a:xfrm>
            <a:prstGeom prst="line">
              <a:avLst/>
            </a:prstGeom>
            <a:noFill/>
            <a:ln w="9525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7" name="l"/>
            <p:cNvSpPr txBox="1"/>
            <p:nvPr/>
          </p:nvSpPr>
          <p:spPr>
            <a:xfrm>
              <a:off x="271163" y="37089"/>
              <a:ext cx="287824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defRPr b="0" sz="11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Snell Roundhand Bold"/>
                  <a:ea typeface="Snell Roundhand Bold"/>
                  <a:cs typeface="Snell Roundhand Bold"/>
                  <a:sym typeface="Snell Roundhand Bold"/>
                </a:defRPr>
              </a:lvl1pPr>
            </a:lstStyle>
            <a:p>
              <a:pPr/>
              <a:r>
                <a:t> l </a:t>
              </a:r>
            </a:p>
          </p:txBody>
        </p:sp>
      </p:grpSp>
      <p:grpSp>
        <p:nvGrpSpPr>
          <p:cNvPr id="952" name="Group"/>
          <p:cNvGrpSpPr/>
          <p:nvPr/>
        </p:nvGrpSpPr>
        <p:grpSpPr>
          <a:xfrm>
            <a:off x="9720929" y="9415185"/>
            <a:ext cx="578098" cy="335721"/>
            <a:chOff x="11261" y="0"/>
            <a:chExt cx="578096" cy="335719"/>
          </a:xfrm>
        </p:grpSpPr>
        <p:sp>
          <p:nvSpPr>
            <p:cNvPr id="949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0" name="Line"/>
            <p:cNvSpPr/>
            <p:nvPr/>
          </p:nvSpPr>
          <p:spPr>
            <a:xfrm flipV="1">
              <a:off x="471353" y="30498"/>
              <a:ext cx="1" cy="274723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1" name="Arrow"/>
            <p:cNvSpPr/>
            <p:nvPr/>
          </p:nvSpPr>
          <p:spPr>
            <a:xfrm>
              <a:off x="139700" y="0"/>
              <a:ext cx="449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956" name="Group"/>
          <p:cNvGrpSpPr/>
          <p:nvPr/>
        </p:nvGrpSpPr>
        <p:grpSpPr>
          <a:xfrm>
            <a:off x="12620464" y="5694719"/>
            <a:ext cx="637611" cy="463901"/>
            <a:chOff x="-254740" y="0"/>
            <a:chExt cx="637609" cy="463899"/>
          </a:xfrm>
        </p:grpSpPr>
        <p:sp>
          <p:nvSpPr>
            <p:cNvPr id="953" name="Triangle"/>
            <p:cNvSpPr/>
            <p:nvPr/>
          </p:nvSpPr>
          <p:spPr>
            <a:xfrm rot="14522502">
              <a:off x="-111435" y="135910"/>
              <a:ext cx="101535" cy="38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4" name="Quote Bubble"/>
            <p:cNvSpPr/>
            <p:nvPr/>
          </p:nvSpPr>
          <p:spPr>
            <a:xfrm>
              <a:off x="13374" y="57852"/>
              <a:ext cx="368821" cy="303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343"/>
                  </a:moveTo>
                  <a:lnTo>
                    <a:pt x="0" y="3257"/>
                  </a:lnTo>
                  <a:cubicBezTo>
                    <a:pt x="0" y="1458"/>
                    <a:pt x="1199" y="0"/>
                    <a:pt x="2678" y="0"/>
                  </a:cubicBezTo>
                  <a:lnTo>
                    <a:pt x="18922" y="0"/>
                  </a:lnTo>
                  <a:cubicBezTo>
                    <a:pt x="20401" y="0"/>
                    <a:pt x="21600" y="1458"/>
                    <a:pt x="21600" y="3257"/>
                  </a:cubicBezTo>
                  <a:lnTo>
                    <a:pt x="21600" y="18343"/>
                  </a:lnTo>
                  <a:cubicBezTo>
                    <a:pt x="21600" y="20142"/>
                    <a:pt x="20401" y="21600"/>
                    <a:pt x="18922" y="21600"/>
                  </a:cubicBezTo>
                  <a:lnTo>
                    <a:pt x="2678" y="21600"/>
                  </a:lnTo>
                  <a:cubicBezTo>
                    <a:pt x="1199" y="21600"/>
                    <a:pt x="0" y="20142"/>
                    <a:pt x="0" y="18343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5" name="Start Date"/>
            <p:cNvSpPr txBox="1"/>
            <p:nvPr/>
          </p:nvSpPr>
          <p:spPr>
            <a:xfrm>
              <a:off x="0" y="-1"/>
              <a:ext cx="382869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Start Date</a:t>
              </a:r>
            </a:p>
          </p:txBody>
        </p:sp>
      </p:grpSp>
      <p:grpSp>
        <p:nvGrpSpPr>
          <p:cNvPr id="959" name="Group"/>
          <p:cNvGrpSpPr/>
          <p:nvPr/>
        </p:nvGrpSpPr>
        <p:grpSpPr>
          <a:xfrm>
            <a:off x="13272079" y="5694719"/>
            <a:ext cx="382870" cy="406322"/>
            <a:chOff x="0" y="0"/>
            <a:chExt cx="382868" cy="406320"/>
          </a:xfrm>
        </p:grpSpPr>
        <p:sp>
          <p:nvSpPr>
            <p:cNvPr id="957" name="Quote Bubble"/>
            <p:cNvSpPr/>
            <p:nvPr/>
          </p:nvSpPr>
          <p:spPr>
            <a:xfrm>
              <a:off x="13374" y="57852"/>
              <a:ext cx="368821" cy="303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343"/>
                  </a:moveTo>
                  <a:lnTo>
                    <a:pt x="0" y="3257"/>
                  </a:lnTo>
                  <a:cubicBezTo>
                    <a:pt x="0" y="1458"/>
                    <a:pt x="1199" y="0"/>
                    <a:pt x="2678" y="0"/>
                  </a:cubicBezTo>
                  <a:lnTo>
                    <a:pt x="18922" y="0"/>
                  </a:lnTo>
                  <a:cubicBezTo>
                    <a:pt x="20401" y="0"/>
                    <a:pt x="21600" y="1458"/>
                    <a:pt x="21600" y="3257"/>
                  </a:cubicBezTo>
                  <a:lnTo>
                    <a:pt x="21600" y="18343"/>
                  </a:lnTo>
                  <a:cubicBezTo>
                    <a:pt x="21600" y="20142"/>
                    <a:pt x="20401" y="21600"/>
                    <a:pt x="18922" y="21600"/>
                  </a:cubicBezTo>
                  <a:lnTo>
                    <a:pt x="2678" y="21600"/>
                  </a:lnTo>
                  <a:cubicBezTo>
                    <a:pt x="1199" y="21600"/>
                    <a:pt x="0" y="20142"/>
                    <a:pt x="0" y="18343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8" name="End Date"/>
            <p:cNvSpPr txBox="1"/>
            <p:nvPr/>
          </p:nvSpPr>
          <p:spPr>
            <a:xfrm>
              <a:off x="0" y="-1"/>
              <a:ext cx="382869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End Date</a:t>
              </a:r>
            </a:p>
          </p:txBody>
        </p:sp>
      </p:grpSp>
      <p:grpSp>
        <p:nvGrpSpPr>
          <p:cNvPr id="1001" name="Group"/>
          <p:cNvGrpSpPr/>
          <p:nvPr/>
        </p:nvGrpSpPr>
        <p:grpSpPr>
          <a:xfrm>
            <a:off x="385579" y="1048346"/>
            <a:ext cx="2798873" cy="3828099"/>
            <a:chOff x="0" y="0"/>
            <a:chExt cx="2798871" cy="3828098"/>
          </a:xfrm>
        </p:grpSpPr>
        <p:sp>
          <p:nvSpPr>
            <p:cNvPr id="960" name="Math with date-times relies on the timeline, which behaves inconsistently.  Consider how the timeline behaves during:…"/>
            <p:cNvSpPr txBox="1"/>
            <p:nvPr/>
          </p:nvSpPr>
          <p:spPr>
            <a:xfrm>
              <a:off x="0" y="-1"/>
              <a:ext cx="2798872" cy="35718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  <a:r>
                <a:t>Math with date-times relies on the </a:t>
              </a:r>
              <a:r>
                <a:rPr b="1"/>
                <a:t>timeline</a:t>
              </a:r>
              <a:r>
                <a:t>, which behaves inconsistently.  Consider how the timeline behaves during:</a:t>
              </a:r>
            </a:p>
            <a:p>
              <a:pPr>
                <a:lnSpc>
                  <a:spcPct val="80000"/>
                </a:lnSpc>
                <a:defRPr b="0" sz="1100">
                  <a:solidFill>
                    <a:srgbClr val="000000"/>
                  </a:solidFill>
                </a:defRPr>
              </a:pPr>
              <a:r>
                <a:t>A normal day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950">
                  <a:solidFill>
                    <a:srgbClr val="000000"/>
                  </a:solidFill>
                </a:defRPr>
              </a:pPr>
              <a:r>
                <a:t>nor &lt;- ymd_hms("2018-01-01 01:30:00",tz="US/Eastern")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defRPr b="0" sz="1100">
                  <a:solidFill>
                    <a:srgbClr val="000000"/>
                  </a:solidFill>
                </a:defRPr>
              </a:pPr>
              <a:r>
                <a:t>The start of daylight savings (spring forward)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950">
                  <a:solidFill>
                    <a:srgbClr val="000000"/>
                  </a:solidFill>
                </a:defRPr>
              </a:pPr>
              <a:r>
                <a:t>gap &lt;- ymd_hms("2018-03-11 01:30:00",tz="US/Eastern")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defRPr b="0" sz="1100">
                  <a:solidFill>
                    <a:srgbClr val="000000"/>
                  </a:solidFill>
                </a:defRPr>
              </a:pPr>
              <a:r>
                <a:t>The end of daylight savings (fall back)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950">
                  <a:solidFill>
                    <a:srgbClr val="000000"/>
                  </a:solidFill>
                </a:defRPr>
              </a:pPr>
              <a:r>
                <a:t>lap &lt;- ymd_hms("2018-11-04 00:30:00",tz="US/Eastern")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defRPr b="0" sz="1100">
                  <a:solidFill>
                    <a:srgbClr val="000000"/>
                  </a:solidFill>
                </a:defRPr>
              </a:pPr>
              <a:r>
                <a:t>Leap years and leap seconds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000">
                  <a:solidFill>
                    <a:srgbClr val="000000"/>
                  </a:solidFill>
                </a:defRPr>
              </a:pPr>
              <a:r>
                <a:t>leap &lt;- ymd("2019-03-01")</a:t>
              </a:r>
            </a:p>
          </p:txBody>
        </p:sp>
        <p:grpSp>
          <p:nvGrpSpPr>
            <p:cNvPr id="972" name="Group"/>
            <p:cNvGrpSpPr/>
            <p:nvPr/>
          </p:nvGrpSpPr>
          <p:grpSpPr>
            <a:xfrm>
              <a:off x="6167" y="2574391"/>
              <a:ext cx="2183288" cy="483128"/>
              <a:chOff x="0" y="-228599"/>
              <a:chExt cx="2183286" cy="483126"/>
            </a:xfrm>
          </p:grpSpPr>
          <p:sp>
            <p:nvSpPr>
              <p:cNvPr id="961" name="Line"/>
              <p:cNvSpPr/>
              <p:nvPr/>
            </p:nvSpPr>
            <p:spPr>
              <a:xfrm flipV="1">
                <a:off x="161091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2" name="12:00"/>
              <p:cNvSpPr txBox="1"/>
              <p:nvPr/>
            </p:nvSpPr>
            <p:spPr>
              <a:xfrm>
                <a:off x="0" y="38212"/>
                <a:ext cx="3348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12:00</a:t>
                </a:r>
              </a:p>
            </p:txBody>
          </p:sp>
          <p:sp>
            <p:nvSpPr>
              <p:cNvPr id="963" name="Line"/>
              <p:cNvSpPr/>
              <p:nvPr/>
            </p:nvSpPr>
            <p:spPr>
              <a:xfrm flipV="1">
                <a:off x="764377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4" name="1:00"/>
              <p:cNvSpPr txBox="1"/>
              <p:nvPr/>
            </p:nvSpPr>
            <p:spPr>
              <a:xfrm>
                <a:off x="603285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1:00</a:t>
                </a:r>
              </a:p>
            </p:txBody>
          </p:sp>
          <p:sp>
            <p:nvSpPr>
              <p:cNvPr id="965" name="2:00"/>
              <p:cNvSpPr txBox="1"/>
              <p:nvPr/>
            </p:nvSpPr>
            <p:spPr>
              <a:xfrm>
                <a:off x="1206571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2:00</a:t>
                </a:r>
              </a:p>
            </p:txBody>
          </p:sp>
          <p:sp>
            <p:nvSpPr>
              <p:cNvPr id="966" name="Line"/>
              <p:cNvSpPr/>
              <p:nvPr/>
            </p:nvSpPr>
            <p:spPr>
              <a:xfrm flipV="1">
                <a:off x="1970948" y="-22860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7" name="3:00"/>
              <p:cNvSpPr txBox="1"/>
              <p:nvPr/>
            </p:nvSpPr>
            <p:spPr>
              <a:xfrm>
                <a:off x="1809856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3:00</a:t>
                </a:r>
              </a:p>
            </p:txBody>
          </p:sp>
          <p:sp>
            <p:nvSpPr>
              <p:cNvPr id="968" name="Line"/>
              <p:cNvSpPr/>
              <p:nvPr/>
            </p:nvSpPr>
            <p:spPr>
              <a:xfrm>
                <a:off x="773601" y="-173711"/>
                <a:ext cx="140968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9" name="Line"/>
              <p:cNvSpPr/>
              <p:nvPr/>
            </p:nvSpPr>
            <p:spPr>
              <a:xfrm>
                <a:off x="38951" y="51714"/>
                <a:ext cx="1343388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0" name="Line"/>
              <p:cNvSpPr/>
              <p:nvPr/>
            </p:nvSpPr>
            <p:spPr>
              <a:xfrm flipV="1">
                <a:off x="764377" y="-225425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1" name="Line"/>
              <p:cNvSpPr/>
              <p:nvPr/>
            </p:nvSpPr>
            <p:spPr>
              <a:xfrm flipV="1">
                <a:off x="1367663" y="-225425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980" name="Group"/>
            <p:cNvGrpSpPr/>
            <p:nvPr/>
          </p:nvGrpSpPr>
          <p:grpSpPr>
            <a:xfrm>
              <a:off x="6167" y="3494290"/>
              <a:ext cx="2188214" cy="333809"/>
              <a:chOff x="0" y="0"/>
              <a:chExt cx="2188213" cy="333807"/>
            </a:xfrm>
          </p:grpSpPr>
          <p:sp>
            <p:nvSpPr>
              <p:cNvPr id="973" name="Line"/>
              <p:cNvSpPr/>
              <p:nvPr/>
            </p:nvSpPr>
            <p:spPr>
              <a:xfrm flipV="1">
                <a:off x="161091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4" name="2019"/>
              <p:cNvSpPr txBox="1"/>
              <p:nvPr/>
            </p:nvSpPr>
            <p:spPr>
              <a:xfrm>
                <a:off x="0" y="117493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2019</a:t>
                </a:r>
              </a:p>
            </p:txBody>
          </p:sp>
          <p:sp>
            <p:nvSpPr>
              <p:cNvPr id="975" name="Line"/>
              <p:cNvSpPr/>
              <p:nvPr/>
            </p:nvSpPr>
            <p:spPr>
              <a:xfrm flipV="1">
                <a:off x="1066021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6" name="2020"/>
              <p:cNvSpPr txBox="1"/>
              <p:nvPr/>
            </p:nvSpPr>
            <p:spPr>
              <a:xfrm>
                <a:off x="904928" y="117493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2020</a:t>
                </a:r>
              </a:p>
            </p:txBody>
          </p:sp>
          <p:sp>
            <p:nvSpPr>
              <p:cNvPr id="977" name="Line"/>
              <p:cNvSpPr/>
              <p:nvPr/>
            </p:nvSpPr>
            <p:spPr>
              <a:xfrm flipV="1">
                <a:off x="1970950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8" name="2021"/>
              <p:cNvSpPr txBox="1"/>
              <p:nvPr/>
            </p:nvSpPr>
            <p:spPr>
              <a:xfrm>
                <a:off x="1809856" y="117493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2021</a:t>
                </a:r>
              </a:p>
            </p:txBody>
          </p:sp>
          <p:sp>
            <p:nvSpPr>
              <p:cNvPr id="979" name="Line"/>
              <p:cNvSpPr/>
              <p:nvPr/>
            </p:nvSpPr>
            <p:spPr>
              <a:xfrm>
                <a:off x="37832" y="-1"/>
                <a:ext cx="2150382" cy="138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89" fill="norm" stroke="1" extrusionOk="0">
                    <a:moveTo>
                      <a:pt x="0" y="20889"/>
                    </a:moveTo>
                    <a:lnTo>
                      <a:pt x="10619" y="20211"/>
                    </a:lnTo>
                    <a:cubicBezTo>
                      <a:pt x="10591" y="9682"/>
                      <a:pt x="11128" y="737"/>
                      <a:pt x="11828" y="43"/>
                    </a:cubicBezTo>
                    <a:cubicBezTo>
                      <a:pt x="12590" y="-711"/>
                      <a:pt x="13235" y="8405"/>
                      <a:pt x="13229" y="19859"/>
                    </a:cubicBezTo>
                    <a:lnTo>
                      <a:pt x="21600" y="20029"/>
                    </a:lnTo>
                  </a:path>
                </a:pathLst>
              </a:cu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990" name="Group"/>
            <p:cNvGrpSpPr/>
            <p:nvPr/>
          </p:nvGrpSpPr>
          <p:grpSpPr>
            <a:xfrm>
              <a:off x="6167" y="1861098"/>
              <a:ext cx="2183288" cy="254528"/>
              <a:chOff x="0" y="0"/>
              <a:chExt cx="2183286" cy="254526"/>
            </a:xfrm>
          </p:grpSpPr>
          <p:sp>
            <p:nvSpPr>
              <p:cNvPr id="981" name="Line"/>
              <p:cNvSpPr/>
              <p:nvPr/>
            </p:nvSpPr>
            <p:spPr>
              <a:xfrm flipV="1">
                <a:off x="161091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82" name="1:00"/>
              <p:cNvSpPr txBox="1"/>
              <p:nvPr/>
            </p:nvSpPr>
            <p:spPr>
              <a:xfrm>
                <a:off x="0" y="38212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1:00</a:t>
                </a:r>
              </a:p>
            </p:txBody>
          </p:sp>
          <p:sp>
            <p:nvSpPr>
              <p:cNvPr id="983" name="2:00"/>
              <p:cNvSpPr txBox="1"/>
              <p:nvPr/>
            </p:nvSpPr>
            <p:spPr>
              <a:xfrm>
                <a:off x="603285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2:00</a:t>
                </a:r>
              </a:p>
            </p:txBody>
          </p:sp>
          <p:sp>
            <p:nvSpPr>
              <p:cNvPr id="984" name="Line"/>
              <p:cNvSpPr/>
              <p:nvPr/>
            </p:nvSpPr>
            <p:spPr>
              <a:xfrm flipV="1">
                <a:off x="1367663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85" name="3:00"/>
              <p:cNvSpPr txBox="1"/>
              <p:nvPr/>
            </p:nvSpPr>
            <p:spPr>
              <a:xfrm>
                <a:off x="1206571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3:00</a:t>
                </a:r>
              </a:p>
            </p:txBody>
          </p:sp>
          <p:sp>
            <p:nvSpPr>
              <p:cNvPr id="986" name="Line"/>
              <p:cNvSpPr/>
              <p:nvPr/>
            </p:nvSpPr>
            <p:spPr>
              <a:xfrm flipV="1">
                <a:off x="1970950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87" name="4:00"/>
              <p:cNvSpPr txBox="1"/>
              <p:nvPr/>
            </p:nvSpPr>
            <p:spPr>
              <a:xfrm>
                <a:off x="1809856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4:00</a:t>
                </a:r>
              </a:p>
            </p:txBody>
          </p:sp>
          <p:sp>
            <p:nvSpPr>
              <p:cNvPr id="988" name="Line"/>
              <p:cNvSpPr/>
              <p:nvPr/>
            </p:nvSpPr>
            <p:spPr>
              <a:xfrm>
                <a:off x="1361523" y="51714"/>
                <a:ext cx="821764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89" name="Line"/>
              <p:cNvSpPr/>
              <p:nvPr/>
            </p:nvSpPr>
            <p:spPr>
              <a:xfrm>
                <a:off x="38951" y="51714"/>
                <a:ext cx="732455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000" name="Group"/>
            <p:cNvGrpSpPr/>
            <p:nvPr/>
          </p:nvGrpSpPr>
          <p:grpSpPr>
            <a:xfrm>
              <a:off x="6167" y="1030072"/>
              <a:ext cx="2183288" cy="254528"/>
              <a:chOff x="0" y="0"/>
              <a:chExt cx="2183286" cy="254526"/>
            </a:xfrm>
          </p:grpSpPr>
          <p:sp>
            <p:nvSpPr>
              <p:cNvPr id="991" name="Line"/>
              <p:cNvSpPr/>
              <p:nvPr/>
            </p:nvSpPr>
            <p:spPr>
              <a:xfrm flipV="1">
                <a:off x="161091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92" name="1:00"/>
              <p:cNvSpPr txBox="1"/>
              <p:nvPr/>
            </p:nvSpPr>
            <p:spPr>
              <a:xfrm>
                <a:off x="0" y="38212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1:00</a:t>
                </a:r>
              </a:p>
            </p:txBody>
          </p:sp>
          <p:sp>
            <p:nvSpPr>
              <p:cNvPr id="993" name="Line"/>
              <p:cNvSpPr/>
              <p:nvPr/>
            </p:nvSpPr>
            <p:spPr>
              <a:xfrm flipV="1">
                <a:off x="764377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94" name="2:00"/>
              <p:cNvSpPr txBox="1"/>
              <p:nvPr/>
            </p:nvSpPr>
            <p:spPr>
              <a:xfrm>
                <a:off x="603285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2:00</a:t>
                </a:r>
              </a:p>
            </p:txBody>
          </p:sp>
          <p:sp>
            <p:nvSpPr>
              <p:cNvPr id="995" name="Line"/>
              <p:cNvSpPr/>
              <p:nvPr/>
            </p:nvSpPr>
            <p:spPr>
              <a:xfrm flipV="1">
                <a:off x="1367663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96" name="3:00"/>
              <p:cNvSpPr txBox="1"/>
              <p:nvPr/>
            </p:nvSpPr>
            <p:spPr>
              <a:xfrm>
                <a:off x="1206571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3:00</a:t>
                </a:r>
              </a:p>
            </p:txBody>
          </p:sp>
          <p:sp>
            <p:nvSpPr>
              <p:cNvPr id="997" name="Line"/>
              <p:cNvSpPr/>
              <p:nvPr/>
            </p:nvSpPr>
            <p:spPr>
              <a:xfrm flipV="1">
                <a:off x="1970950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98" name="4:00"/>
              <p:cNvSpPr txBox="1"/>
              <p:nvPr/>
            </p:nvSpPr>
            <p:spPr>
              <a:xfrm>
                <a:off x="1809856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4:00</a:t>
                </a:r>
              </a:p>
            </p:txBody>
          </p:sp>
          <p:sp>
            <p:nvSpPr>
              <p:cNvPr id="999" name="Line"/>
              <p:cNvSpPr/>
              <p:nvPr/>
            </p:nvSpPr>
            <p:spPr>
              <a:xfrm>
                <a:off x="38951" y="51714"/>
                <a:ext cx="214433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089" name="Group"/>
          <p:cNvGrpSpPr/>
          <p:nvPr/>
        </p:nvGrpSpPr>
        <p:grpSpPr>
          <a:xfrm>
            <a:off x="6078798" y="1043436"/>
            <a:ext cx="2276833" cy="3940294"/>
            <a:chOff x="0" y="0"/>
            <a:chExt cx="2276831" cy="3940292"/>
          </a:xfrm>
        </p:grpSpPr>
        <p:sp>
          <p:nvSpPr>
            <p:cNvPr id="1002" name="Durations track the passage of physical time, which deviates from clock time when irregularities occur.…"/>
            <p:cNvSpPr txBox="1"/>
            <p:nvPr/>
          </p:nvSpPr>
          <p:spPr>
            <a:xfrm>
              <a:off x="41631" y="0"/>
              <a:ext cx="2235201" cy="3940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Durations</a:t>
              </a:r>
              <a:r>
                <a:t> track the passage of physical time, which deviates from clock time when irregularities occur.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normal + dminutes(90)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gap + dminutes(90)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lap + dminutes(90)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0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leap + dyears(1)</a:t>
              </a:r>
            </a:p>
          </p:txBody>
        </p:sp>
        <p:grpSp>
          <p:nvGrpSpPr>
            <p:cNvPr id="1025" name="Group"/>
            <p:cNvGrpSpPr/>
            <p:nvPr/>
          </p:nvGrpSpPr>
          <p:grpSpPr>
            <a:xfrm>
              <a:off x="4926" y="2490363"/>
              <a:ext cx="2183288" cy="577930"/>
              <a:chOff x="0" y="0"/>
              <a:chExt cx="2183286" cy="577929"/>
            </a:xfrm>
          </p:grpSpPr>
          <p:grpSp>
            <p:nvGrpSpPr>
              <p:cNvPr id="1011" name="Group"/>
              <p:cNvGrpSpPr/>
              <p:nvPr/>
            </p:nvGrpSpPr>
            <p:grpSpPr>
              <a:xfrm>
                <a:off x="397798" y="2790"/>
                <a:ext cx="910772" cy="355601"/>
                <a:chOff x="0" y="0"/>
                <a:chExt cx="910770" cy="355600"/>
              </a:xfrm>
            </p:grpSpPr>
            <p:sp>
              <p:nvSpPr>
                <p:cNvPr id="1003" name="Circle"/>
                <p:cNvSpPr/>
                <p:nvPr/>
              </p:nvSpPr>
              <p:spPr>
                <a:xfrm>
                  <a:off x="0" y="228600"/>
                  <a:ext cx="127000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04" name="Circle"/>
                <p:cNvSpPr/>
                <p:nvPr/>
              </p:nvSpPr>
              <p:spPr>
                <a:xfrm>
                  <a:off x="130628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05" name="Circle"/>
                <p:cNvSpPr/>
                <p:nvPr/>
              </p:nvSpPr>
              <p:spPr>
                <a:xfrm>
                  <a:off x="261256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06" name="Circle"/>
                <p:cNvSpPr/>
                <p:nvPr/>
              </p:nvSpPr>
              <p:spPr>
                <a:xfrm>
                  <a:off x="391885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07" name="Circle"/>
                <p:cNvSpPr/>
                <p:nvPr/>
              </p:nvSpPr>
              <p:spPr>
                <a:xfrm>
                  <a:off x="522513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08" name="Circle"/>
                <p:cNvSpPr/>
                <p:nvPr/>
              </p:nvSpPr>
              <p:spPr>
                <a:xfrm>
                  <a:off x="653142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09" name="Circle"/>
                <p:cNvSpPr/>
                <p:nvPr/>
              </p:nvSpPr>
              <p:spPr>
                <a:xfrm>
                  <a:off x="783770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10" name="Circle"/>
                <p:cNvSpPr/>
                <p:nvPr/>
              </p:nvSpPr>
              <p:spPr>
                <a:xfrm>
                  <a:off x="304799" y="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grpSp>
            <p:nvGrpSpPr>
              <p:cNvPr id="1023" name="Group"/>
              <p:cNvGrpSpPr/>
              <p:nvPr/>
            </p:nvGrpSpPr>
            <p:grpSpPr>
              <a:xfrm>
                <a:off x="0" y="94802"/>
                <a:ext cx="2183287" cy="483128"/>
                <a:chOff x="0" y="-228599"/>
                <a:chExt cx="2183286" cy="483126"/>
              </a:xfrm>
            </p:grpSpPr>
            <p:sp>
              <p:nvSpPr>
                <p:cNvPr id="1012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13" name="12:00"/>
                <p:cNvSpPr txBox="1"/>
                <p:nvPr/>
              </p:nvSpPr>
              <p:spPr>
                <a:xfrm>
                  <a:off x="0" y="38212"/>
                  <a:ext cx="3348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12:00</a:t>
                  </a:r>
                </a:p>
              </p:txBody>
            </p:sp>
            <p:sp>
              <p:nvSpPr>
                <p:cNvPr id="1014" name="Line"/>
                <p:cNvSpPr/>
                <p:nvPr/>
              </p:nvSpPr>
              <p:spPr>
                <a:xfrm flipV="1">
                  <a:off x="764377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15" name="1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1016" name="2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1017" name="Line"/>
                <p:cNvSpPr/>
                <p:nvPr/>
              </p:nvSpPr>
              <p:spPr>
                <a:xfrm flipV="1">
                  <a:off x="1970948" y="-22860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18" name="3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1019" name="Line"/>
                <p:cNvSpPr/>
                <p:nvPr/>
              </p:nvSpPr>
              <p:spPr>
                <a:xfrm>
                  <a:off x="773601" y="-173711"/>
                  <a:ext cx="140968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20" name="Line"/>
                <p:cNvSpPr/>
                <p:nvPr/>
              </p:nvSpPr>
              <p:spPr>
                <a:xfrm>
                  <a:off x="38951" y="51714"/>
                  <a:ext cx="1343388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21" name="Line"/>
                <p:cNvSpPr/>
                <p:nvPr/>
              </p:nvSpPr>
              <p:spPr>
                <a:xfrm flipV="1">
                  <a:off x="764377" y="-22542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22" name="Line"/>
                <p:cNvSpPr/>
                <p:nvPr/>
              </p:nvSpPr>
              <p:spPr>
                <a:xfrm flipV="1">
                  <a:off x="1367663" y="-22542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024" name="Line"/>
              <p:cNvSpPr/>
              <p:nvPr/>
            </p:nvSpPr>
            <p:spPr>
              <a:xfrm flipV="1">
                <a:off x="375034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044" name="Group"/>
            <p:cNvGrpSpPr/>
            <p:nvPr/>
          </p:nvGrpSpPr>
          <p:grpSpPr>
            <a:xfrm>
              <a:off x="-1" y="3287938"/>
              <a:ext cx="2188215" cy="547595"/>
              <a:chOff x="0" y="0"/>
              <a:chExt cx="2188213" cy="547593"/>
            </a:xfrm>
          </p:grpSpPr>
          <p:grpSp>
            <p:nvGrpSpPr>
              <p:cNvPr id="1034" name="Group"/>
              <p:cNvGrpSpPr/>
              <p:nvPr/>
            </p:nvGrpSpPr>
            <p:grpSpPr>
              <a:xfrm>
                <a:off x="393683" y="63519"/>
                <a:ext cx="999672" cy="266701"/>
                <a:chOff x="0" y="-12700"/>
                <a:chExt cx="999670" cy="266700"/>
              </a:xfrm>
            </p:grpSpPr>
            <p:sp>
              <p:nvSpPr>
                <p:cNvPr id="1026" name="Circle"/>
                <p:cNvSpPr/>
                <p:nvPr/>
              </p:nvSpPr>
              <p:spPr>
                <a:xfrm>
                  <a:off x="0" y="127000"/>
                  <a:ext cx="127000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27" name="Circle"/>
                <p:cNvSpPr/>
                <p:nvPr/>
              </p:nvSpPr>
              <p:spPr>
                <a:xfrm>
                  <a:off x="130628" y="1270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28" name="Circle"/>
                <p:cNvSpPr/>
                <p:nvPr/>
              </p:nvSpPr>
              <p:spPr>
                <a:xfrm>
                  <a:off x="261256" y="1270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29" name="Circle"/>
                <p:cNvSpPr/>
                <p:nvPr/>
              </p:nvSpPr>
              <p:spPr>
                <a:xfrm>
                  <a:off x="391885" y="1270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30" name="Circle"/>
                <p:cNvSpPr/>
                <p:nvPr/>
              </p:nvSpPr>
              <p:spPr>
                <a:xfrm>
                  <a:off x="522513" y="1270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31" name="Circle"/>
                <p:cNvSpPr/>
                <p:nvPr/>
              </p:nvSpPr>
              <p:spPr>
                <a:xfrm>
                  <a:off x="627742" y="508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32" name="Circle"/>
                <p:cNvSpPr/>
                <p:nvPr/>
              </p:nvSpPr>
              <p:spPr>
                <a:xfrm>
                  <a:off x="745670" y="-127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33" name="Circle"/>
                <p:cNvSpPr/>
                <p:nvPr/>
              </p:nvSpPr>
              <p:spPr>
                <a:xfrm>
                  <a:off x="872670" y="25399"/>
                  <a:ext cx="127001" cy="127001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grpSp>
            <p:nvGrpSpPr>
              <p:cNvPr id="1042" name="Group"/>
              <p:cNvGrpSpPr/>
              <p:nvPr/>
            </p:nvGrpSpPr>
            <p:grpSpPr>
              <a:xfrm>
                <a:off x="0" y="213785"/>
                <a:ext cx="2188214" cy="333809"/>
                <a:chOff x="0" y="0"/>
                <a:chExt cx="2188213" cy="333807"/>
              </a:xfrm>
            </p:grpSpPr>
            <p:sp>
              <p:nvSpPr>
                <p:cNvPr id="1035" name="Line"/>
                <p:cNvSpPr/>
                <p:nvPr/>
              </p:nvSpPr>
              <p:spPr>
                <a:xfrm flipV="1">
                  <a:off x="16109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36" name="2019"/>
                <p:cNvSpPr txBox="1"/>
                <p:nvPr/>
              </p:nvSpPr>
              <p:spPr>
                <a:xfrm>
                  <a:off x="0" y="117493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2019</a:t>
                  </a:r>
                </a:p>
              </p:txBody>
            </p:sp>
            <p:sp>
              <p:nvSpPr>
                <p:cNvPr id="1037" name="Line"/>
                <p:cNvSpPr/>
                <p:nvPr/>
              </p:nvSpPr>
              <p:spPr>
                <a:xfrm flipV="1">
                  <a:off x="106602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38" name="2020"/>
                <p:cNvSpPr txBox="1"/>
                <p:nvPr/>
              </p:nvSpPr>
              <p:spPr>
                <a:xfrm>
                  <a:off x="904928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2020</a:t>
                  </a:r>
                </a:p>
              </p:txBody>
            </p:sp>
            <p:sp>
              <p:nvSpPr>
                <p:cNvPr id="1039" name="Line"/>
                <p:cNvSpPr/>
                <p:nvPr/>
              </p:nvSpPr>
              <p:spPr>
                <a:xfrm flipV="1">
                  <a:off x="1970950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40" name="2021"/>
                <p:cNvSpPr txBox="1"/>
                <p:nvPr/>
              </p:nvSpPr>
              <p:spPr>
                <a:xfrm>
                  <a:off x="1809856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2021</a:t>
                  </a:r>
                </a:p>
              </p:txBody>
            </p:sp>
            <p:sp>
              <p:nvSpPr>
                <p:cNvPr id="1041" name="Line"/>
                <p:cNvSpPr/>
                <p:nvPr/>
              </p:nvSpPr>
              <p:spPr>
                <a:xfrm>
                  <a:off x="37832" y="-1"/>
                  <a:ext cx="2150382" cy="1386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9" fill="norm" stroke="1" extrusionOk="0">
                      <a:moveTo>
                        <a:pt x="0" y="20889"/>
                      </a:moveTo>
                      <a:lnTo>
                        <a:pt x="10619" y="20211"/>
                      </a:lnTo>
                      <a:cubicBezTo>
                        <a:pt x="10591" y="9682"/>
                        <a:pt x="11128" y="737"/>
                        <a:pt x="11828" y="43"/>
                      </a:cubicBezTo>
                      <a:cubicBezTo>
                        <a:pt x="12590" y="-711"/>
                        <a:pt x="13235" y="8405"/>
                        <a:pt x="13229" y="19859"/>
                      </a:cubicBezTo>
                      <a:lnTo>
                        <a:pt x="21600" y="20029"/>
                      </a:lnTo>
                    </a:path>
                  </a:pathLst>
                </a:cu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043" name="Line"/>
              <p:cNvSpPr/>
              <p:nvPr/>
            </p:nvSpPr>
            <p:spPr>
              <a:xfrm flipV="1">
                <a:off x="379961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066" name="Group"/>
            <p:cNvGrpSpPr/>
            <p:nvPr/>
          </p:nvGrpSpPr>
          <p:grpSpPr>
            <a:xfrm>
              <a:off x="0" y="1563686"/>
              <a:ext cx="2183287" cy="572073"/>
              <a:chOff x="0" y="0"/>
              <a:chExt cx="2183286" cy="572072"/>
            </a:xfrm>
          </p:grpSpPr>
          <p:grpSp>
            <p:nvGrpSpPr>
              <p:cNvPr id="1064" name="Group"/>
              <p:cNvGrpSpPr/>
              <p:nvPr/>
            </p:nvGrpSpPr>
            <p:grpSpPr>
              <a:xfrm>
                <a:off x="0" y="224431"/>
                <a:ext cx="2183287" cy="347642"/>
                <a:chOff x="0" y="0"/>
                <a:chExt cx="2183286" cy="347640"/>
              </a:xfrm>
            </p:grpSpPr>
            <p:grpSp>
              <p:nvGrpSpPr>
                <p:cNvPr id="1053" name="Group"/>
                <p:cNvGrpSpPr/>
                <p:nvPr/>
              </p:nvGrpSpPr>
              <p:grpSpPr>
                <a:xfrm>
                  <a:off x="390508" y="0"/>
                  <a:ext cx="1612900" cy="127000"/>
                  <a:chOff x="0" y="0"/>
                  <a:chExt cx="1612899" cy="127000"/>
                </a:xfrm>
              </p:grpSpPr>
              <p:sp>
                <p:nvSpPr>
                  <p:cNvPr id="1045" name="Circle"/>
                  <p:cNvSpPr/>
                  <p:nvPr/>
                </p:nvSpPr>
                <p:spPr>
                  <a:xfrm>
                    <a:off x="0" y="0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046" name="Circle"/>
                  <p:cNvSpPr/>
                  <p:nvPr/>
                </p:nvSpPr>
                <p:spPr>
                  <a:xfrm>
                    <a:off x="130628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047" name="Circle"/>
                  <p:cNvSpPr/>
                  <p:nvPr/>
                </p:nvSpPr>
                <p:spPr>
                  <a:xfrm>
                    <a:off x="261256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048" name="Circle"/>
                  <p:cNvSpPr/>
                  <p:nvPr/>
                </p:nvSpPr>
                <p:spPr>
                  <a:xfrm>
                    <a:off x="963385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049" name="Circle"/>
                  <p:cNvSpPr/>
                  <p:nvPr/>
                </p:nvSpPr>
                <p:spPr>
                  <a:xfrm>
                    <a:off x="1094013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050" name="Circle"/>
                  <p:cNvSpPr/>
                  <p:nvPr/>
                </p:nvSpPr>
                <p:spPr>
                  <a:xfrm>
                    <a:off x="1224642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051" name="Circle"/>
                  <p:cNvSpPr/>
                  <p:nvPr/>
                </p:nvSpPr>
                <p:spPr>
                  <a:xfrm>
                    <a:off x="1355270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052" name="Circle"/>
                  <p:cNvSpPr/>
                  <p:nvPr/>
                </p:nvSpPr>
                <p:spPr>
                  <a:xfrm>
                    <a:off x="1485899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  <p:grpSp>
              <p:nvGrpSpPr>
                <p:cNvPr id="1063" name="Group"/>
                <p:cNvGrpSpPr/>
                <p:nvPr/>
              </p:nvGrpSpPr>
              <p:grpSpPr>
                <a:xfrm>
                  <a:off x="0" y="93114"/>
                  <a:ext cx="2183287" cy="254527"/>
                  <a:chOff x="0" y="0"/>
                  <a:chExt cx="2183286" cy="254526"/>
                </a:xfrm>
              </p:grpSpPr>
              <p:sp>
                <p:nvSpPr>
                  <p:cNvPr id="1054" name="Line"/>
                  <p:cNvSpPr/>
                  <p:nvPr/>
                </p:nvSpPr>
                <p:spPr>
                  <a:xfrm flipV="1">
                    <a:off x="161091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055" name="1:00"/>
                  <p:cNvSpPr txBox="1"/>
                  <p:nvPr/>
                </p:nvSpPr>
                <p:spPr>
                  <a:xfrm>
                    <a:off x="0" y="38212"/>
                    <a:ext cx="322185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1:00</a:t>
                    </a:r>
                  </a:p>
                </p:txBody>
              </p:sp>
              <p:sp>
                <p:nvSpPr>
                  <p:cNvPr id="1056" name="2:00"/>
                  <p:cNvSpPr txBox="1"/>
                  <p:nvPr/>
                </p:nvSpPr>
                <p:spPr>
                  <a:xfrm>
                    <a:off x="603285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2:00</a:t>
                    </a:r>
                  </a:p>
                </p:txBody>
              </p:sp>
              <p:sp>
                <p:nvSpPr>
                  <p:cNvPr id="1057" name="Line"/>
                  <p:cNvSpPr/>
                  <p:nvPr/>
                </p:nvSpPr>
                <p:spPr>
                  <a:xfrm flipV="1">
                    <a:off x="1367663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058" name="3:00"/>
                  <p:cNvSpPr txBox="1"/>
                  <p:nvPr/>
                </p:nvSpPr>
                <p:spPr>
                  <a:xfrm>
                    <a:off x="1206571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3:00</a:t>
                    </a:r>
                  </a:p>
                </p:txBody>
              </p:sp>
              <p:sp>
                <p:nvSpPr>
                  <p:cNvPr id="1059" name="Line"/>
                  <p:cNvSpPr/>
                  <p:nvPr/>
                </p:nvSpPr>
                <p:spPr>
                  <a:xfrm flipV="1">
                    <a:off x="1970950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060" name="4:00"/>
                  <p:cNvSpPr txBox="1"/>
                  <p:nvPr/>
                </p:nvSpPr>
                <p:spPr>
                  <a:xfrm>
                    <a:off x="1809856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4:00</a:t>
                    </a:r>
                  </a:p>
                </p:txBody>
              </p:sp>
              <p:sp>
                <p:nvSpPr>
                  <p:cNvPr id="1061" name="Line"/>
                  <p:cNvSpPr/>
                  <p:nvPr/>
                </p:nvSpPr>
                <p:spPr>
                  <a:xfrm>
                    <a:off x="1361523" y="51714"/>
                    <a:ext cx="821764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062" name="Line"/>
                  <p:cNvSpPr/>
                  <p:nvPr/>
                </p:nvSpPr>
                <p:spPr>
                  <a:xfrm>
                    <a:off x="38951" y="51714"/>
                    <a:ext cx="732455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</p:grpSp>
          <p:sp>
            <p:nvSpPr>
              <p:cNvPr id="1065" name="Line"/>
              <p:cNvSpPr/>
              <p:nvPr/>
            </p:nvSpPr>
            <p:spPr>
              <a:xfrm flipV="1">
                <a:off x="379961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088" name="Group"/>
            <p:cNvGrpSpPr/>
            <p:nvPr/>
          </p:nvGrpSpPr>
          <p:grpSpPr>
            <a:xfrm>
              <a:off x="-1" y="722383"/>
              <a:ext cx="2183288" cy="569650"/>
              <a:chOff x="0" y="0"/>
              <a:chExt cx="2183286" cy="569649"/>
            </a:xfrm>
          </p:grpSpPr>
          <p:grpSp>
            <p:nvGrpSpPr>
              <p:cNvPr id="1086" name="Group"/>
              <p:cNvGrpSpPr/>
              <p:nvPr/>
            </p:nvGrpSpPr>
            <p:grpSpPr>
              <a:xfrm>
                <a:off x="-1" y="228775"/>
                <a:ext cx="2183288" cy="340875"/>
                <a:chOff x="0" y="0"/>
                <a:chExt cx="2183286" cy="340874"/>
              </a:xfrm>
            </p:grpSpPr>
            <p:grpSp>
              <p:nvGrpSpPr>
                <p:cNvPr id="1075" name="Group"/>
                <p:cNvGrpSpPr/>
                <p:nvPr/>
              </p:nvGrpSpPr>
              <p:grpSpPr>
                <a:xfrm>
                  <a:off x="390508" y="0"/>
                  <a:ext cx="1041400" cy="127000"/>
                  <a:chOff x="0" y="0"/>
                  <a:chExt cx="1041399" cy="127000"/>
                </a:xfrm>
              </p:grpSpPr>
              <p:sp>
                <p:nvSpPr>
                  <p:cNvPr id="1067" name="Circle"/>
                  <p:cNvSpPr/>
                  <p:nvPr/>
                </p:nvSpPr>
                <p:spPr>
                  <a:xfrm>
                    <a:off x="0" y="0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068" name="Circle"/>
                  <p:cNvSpPr/>
                  <p:nvPr/>
                </p:nvSpPr>
                <p:spPr>
                  <a:xfrm>
                    <a:off x="130628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069" name="Circle"/>
                  <p:cNvSpPr/>
                  <p:nvPr/>
                </p:nvSpPr>
                <p:spPr>
                  <a:xfrm>
                    <a:off x="261256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070" name="Circle"/>
                  <p:cNvSpPr/>
                  <p:nvPr/>
                </p:nvSpPr>
                <p:spPr>
                  <a:xfrm>
                    <a:off x="391885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071" name="Circle"/>
                  <p:cNvSpPr/>
                  <p:nvPr/>
                </p:nvSpPr>
                <p:spPr>
                  <a:xfrm>
                    <a:off x="522513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072" name="Circle"/>
                  <p:cNvSpPr/>
                  <p:nvPr/>
                </p:nvSpPr>
                <p:spPr>
                  <a:xfrm>
                    <a:off x="653142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073" name="Circle"/>
                  <p:cNvSpPr/>
                  <p:nvPr/>
                </p:nvSpPr>
                <p:spPr>
                  <a:xfrm>
                    <a:off x="783770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074" name="Circle"/>
                  <p:cNvSpPr/>
                  <p:nvPr/>
                </p:nvSpPr>
                <p:spPr>
                  <a:xfrm>
                    <a:off x="914399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  <p:grpSp>
              <p:nvGrpSpPr>
                <p:cNvPr id="1085" name="Group"/>
                <p:cNvGrpSpPr/>
                <p:nvPr/>
              </p:nvGrpSpPr>
              <p:grpSpPr>
                <a:xfrm>
                  <a:off x="0" y="86347"/>
                  <a:ext cx="2183287" cy="254528"/>
                  <a:chOff x="0" y="0"/>
                  <a:chExt cx="2183286" cy="254526"/>
                </a:xfrm>
              </p:grpSpPr>
              <p:sp>
                <p:nvSpPr>
                  <p:cNvPr id="1076" name="Line"/>
                  <p:cNvSpPr/>
                  <p:nvPr/>
                </p:nvSpPr>
                <p:spPr>
                  <a:xfrm flipV="1">
                    <a:off x="161091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077" name="1:00"/>
                  <p:cNvSpPr txBox="1"/>
                  <p:nvPr/>
                </p:nvSpPr>
                <p:spPr>
                  <a:xfrm>
                    <a:off x="0" y="38212"/>
                    <a:ext cx="322185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1:00</a:t>
                    </a:r>
                  </a:p>
                </p:txBody>
              </p:sp>
              <p:sp>
                <p:nvSpPr>
                  <p:cNvPr id="1078" name="Line"/>
                  <p:cNvSpPr/>
                  <p:nvPr/>
                </p:nvSpPr>
                <p:spPr>
                  <a:xfrm flipV="1">
                    <a:off x="764377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079" name="2:00"/>
                  <p:cNvSpPr txBox="1"/>
                  <p:nvPr/>
                </p:nvSpPr>
                <p:spPr>
                  <a:xfrm>
                    <a:off x="603285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2:00</a:t>
                    </a:r>
                  </a:p>
                </p:txBody>
              </p:sp>
              <p:sp>
                <p:nvSpPr>
                  <p:cNvPr id="1080" name="Line"/>
                  <p:cNvSpPr/>
                  <p:nvPr/>
                </p:nvSpPr>
                <p:spPr>
                  <a:xfrm flipV="1">
                    <a:off x="1367663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081" name="3:00"/>
                  <p:cNvSpPr txBox="1"/>
                  <p:nvPr/>
                </p:nvSpPr>
                <p:spPr>
                  <a:xfrm>
                    <a:off x="1206571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3:00</a:t>
                    </a:r>
                  </a:p>
                </p:txBody>
              </p:sp>
              <p:sp>
                <p:nvSpPr>
                  <p:cNvPr id="1082" name="Line"/>
                  <p:cNvSpPr/>
                  <p:nvPr/>
                </p:nvSpPr>
                <p:spPr>
                  <a:xfrm flipV="1">
                    <a:off x="1970950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083" name="4:00"/>
                  <p:cNvSpPr txBox="1"/>
                  <p:nvPr/>
                </p:nvSpPr>
                <p:spPr>
                  <a:xfrm>
                    <a:off x="1809856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4:00</a:t>
                    </a:r>
                  </a:p>
                </p:txBody>
              </p:sp>
              <p:sp>
                <p:nvSpPr>
                  <p:cNvPr id="1084" name="Line"/>
                  <p:cNvSpPr/>
                  <p:nvPr/>
                </p:nvSpPr>
                <p:spPr>
                  <a:xfrm>
                    <a:off x="38951" y="51714"/>
                    <a:ext cx="2144336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</p:grpSp>
          <p:sp>
            <p:nvSpPr>
              <p:cNvPr id="1087" name="Line"/>
              <p:cNvSpPr/>
              <p:nvPr/>
            </p:nvSpPr>
            <p:spPr>
              <a:xfrm flipV="1">
                <a:off x="379961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144" name="Group"/>
          <p:cNvGrpSpPr/>
          <p:nvPr/>
        </p:nvGrpSpPr>
        <p:grpSpPr>
          <a:xfrm>
            <a:off x="3428999" y="1048346"/>
            <a:ext cx="2522025" cy="3833301"/>
            <a:chOff x="0" y="0"/>
            <a:chExt cx="2522023" cy="3833300"/>
          </a:xfrm>
        </p:grpSpPr>
        <p:sp>
          <p:nvSpPr>
            <p:cNvPr id="1090" name="Periods track changes in clock times, which ignore time line irregularities.…"/>
            <p:cNvSpPr txBox="1"/>
            <p:nvPr/>
          </p:nvSpPr>
          <p:spPr>
            <a:xfrm>
              <a:off x="40651" y="-1"/>
              <a:ext cx="2481373" cy="3593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Periods </a:t>
              </a:r>
              <a:r>
                <a:t>track changes in clock times, which ignore time line irregularities. </a:t>
              </a: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normal + 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gap + 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lap + 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0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leap + years(1)</a:t>
              </a:r>
            </a:p>
          </p:txBody>
        </p:sp>
        <p:grpSp>
          <p:nvGrpSpPr>
            <p:cNvPr id="1105" name="Group"/>
            <p:cNvGrpSpPr/>
            <p:nvPr/>
          </p:nvGrpSpPr>
          <p:grpSpPr>
            <a:xfrm>
              <a:off x="4926" y="2484563"/>
              <a:ext cx="2183288" cy="577369"/>
              <a:chOff x="0" y="0"/>
              <a:chExt cx="2183286" cy="577367"/>
            </a:xfrm>
          </p:grpSpPr>
          <p:sp>
            <p:nvSpPr>
              <p:cNvPr id="1091" name="Rectangle"/>
              <p:cNvSpPr/>
              <p:nvPr/>
            </p:nvSpPr>
            <p:spPr>
              <a:xfrm>
                <a:off x="422873" y="38566"/>
                <a:ext cx="954550" cy="348535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103" name="Group"/>
              <p:cNvGrpSpPr/>
              <p:nvPr/>
            </p:nvGrpSpPr>
            <p:grpSpPr>
              <a:xfrm>
                <a:off x="0" y="94240"/>
                <a:ext cx="2183287" cy="483128"/>
                <a:chOff x="0" y="-228599"/>
                <a:chExt cx="2183286" cy="483126"/>
              </a:xfrm>
            </p:grpSpPr>
            <p:sp>
              <p:nvSpPr>
                <p:cNvPr id="1092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93" name="12:00"/>
                <p:cNvSpPr txBox="1"/>
                <p:nvPr/>
              </p:nvSpPr>
              <p:spPr>
                <a:xfrm>
                  <a:off x="0" y="38212"/>
                  <a:ext cx="3348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12:00</a:t>
                  </a:r>
                </a:p>
              </p:txBody>
            </p:sp>
            <p:sp>
              <p:nvSpPr>
                <p:cNvPr id="1094" name="Line"/>
                <p:cNvSpPr/>
                <p:nvPr/>
              </p:nvSpPr>
              <p:spPr>
                <a:xfrm flipV="1">
                  <a:off x="764377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95" name="1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1096" name="2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1097" name="Line"/>
                <p:cNvSpPr/>
                <p:nvPr/>
              </p:nvSpPr>
              <p:spPr>
                <a:xfrm flipV="1">
                  <a:off x="1970948" y="-22860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98" name="3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1099" name="Line"/>
                <p:cNvSpPr/>
                <p:nvPr/>
              </p:nvSpPr>
              <p:spPr>
                <a:xfrm>
                  <a:off x="773601" y="-173711"/>
                  <a:ext cx="140968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100" name="Line"/>
                <p:cNvSpPr/>
                <p:nvPr/>
              </p:nvSpPr>
              <p:spPr>
                <a:xfrm>
                  <a:off x="38951" y="51714"/>
                  <a:ext cx="1343388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101" name="Line"/>
                <p:cNvSpPr/>
                <p:nvPr/>
              </p:nvSpPr>
              <p:spPr>
                <a:xfrm flipV="1">
                  <a:off x="764377" y="-22542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102" name="Line"/>
                <p:cNvSpPr/>
                <p:nvPr/>
              </p:nvSpPr>
              <p:spPr>
                <a:xfrm flipV="1">
                  <a:off x="1367663" y="-22542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104" name="Line"/>
              <p:cNvSpPr/>
              <p:nvPr/>
            </p:nvSpPr>
            <p:spPr>
              <a:xfrm flipV="1">
                <a:off x="421376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118" name="Group"/>
            <p:cNvGrpSpPr/>
            <p:nvPr/>
          </p:nvGrpSpPr>
          <p:grpSpPr>
            <a:xfrm>
              <a:off x="4926" y="1557887"/>
              <a:ext cx="2183287" cy="576529"/>
              <a:chOff x="0" y="0"/>
              <a:chExt cx="2183286" cy="576527"/>
            </a:xfrm>
          </p:grpSpPr>
          <p:sp>
            <p:nvSpPr>
              <p:cNvPr id="1106" name="Rectangle"/>
              <p:cNvSpPr/>
              <p:nvPr/>
            </p:nvSpPr>
            <p:spPr>
              <a:xfrm>
                <a:off x="426048" y="29226"/>
                <a:ext cx="954550" cy="348536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116" name="Group"/>
              <p:cNvGrpSpPr/>
              <p:nvPr/>
            </p:nvGrpSpPr>
            <p:grpSpPr>
              <a:xfrm>
                <a:off x="0" y="322001"/>
                <a:ext cx="2183287" cy="254527"/>
                <a:chOff x="0" y="0"/>
                <a:chExt cx="2183286" cy="254526"/>
              </a:xfrm>
            </p:grpSpPr>
            <p:sp>
              <p:nvSpPr>
                <p:cNvPr id="1107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108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1109" name="2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1110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111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1112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113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1114" name="Line"/>
                <p:cNvSpPr/>
                <p:nvPr/>
              </p:nvSpPr>
              <p:spPr>
                <a:xfrm>
                  <a:off x="1361523" y="51714"/>
                  <a:ext cx="821764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115" name="Line"/>
                <p:cNvSpPr/>
                <p:nvPr/>
              </p:nvSpPr>
              <p:spPr>
                <a:xfrm>
                  <a:off x="38951" y="51714"/>
                  <a:ext cx="732455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117" name="Line"/>
              <p:cNvSpPr/>
              <p:nvPr/>
            </p:nvSpPr>
            <p:spPr>
              <a:xfrm flipV="1">
                <a:off x="421376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131" name="Group"/>
            <p:cNvGrpSpPr/>
            <p:nvPr/>
          </p:nvGrpSpPr>
          <p:grpSpPr>
            <a:xfrm>
              <a:off x="4926" y="729284"/>
              <a:ext cx="2183288" cy="561371"/>
              <a:chOff x="0" y="0"/>
              <a:chExt cx="2183286" cy="561369"/>
            </a:xfrm>
          </p:grpSpPr>
          <p:sp>
            <p:nvSpPr>
              <p:cNvPr id="1119" name="Rectangle"/>
              <p:cNvSpPr/>
              <p:nvPr/>
            </p:nvSpPr>
            <p:spPr>
              <a:xfrm>
                <a:off x="426955" y="15857"/>
                <a:ext cx="954550" cy="348535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129" name="Group"/>
              <p:cNvGrpSpPr/>
              <p:nvPr/>
            </p:nvGrpSpPr>
            <p:grpSpPr>
              <a:xfrm>
                <a:off x="0" y="306843"/>
                <a:ext cx="2183287" cy="254527"/>
                <a:chOff x="0" y="0"/>
                <a:chExt cx="2183286" cy="254526"/>
              </a:xfrm>
            </p:grpSpPr>
            <p:sp>
              <p:nvSpPr>
                <p:cNvPr id="1120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121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1122" name="Line"/>
                <p:cNvSpPr/>
                <p:nvPr/>
              </p:nvSpPr>
              <p:spPr>
                <a:xfrm flipV="1">
                  <a:off x="764377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123" name="2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1124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125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1126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127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1128" name="Line"/>
                <p:cNvSpPr/>
                <p:nvPr/>
              </p:nvSpPr>
              <p:spPr>
                <a:xfrm>
                  <a:off x="38951" y="51714"/>
                  <a:ext cx="214433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130" name="Line"/>
              <p:cNvSpPr/>
              <p:nvPr/>
            </p:nvSpPr>
            <p:spPr>
              <a:xfrm flipV="1">
                <a:off x="421376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143" name="Group"/>
            <p:cNvGrpSpPr/>
            <p:nvPr/>
          </p:nvGrpSpPr>
          <p:grpSpPr>
            <a:xfrm>
              <a:off x="-1" y="3282139"/>
              <a:ext cx="2188215" cy="551162"/>
              <a:chOff x="0" y="0"/>
              <a:chExt cx="2188213" cy="551160"/>
            </a:xfrm>
          </p:grpSpPr>
          <p:grpSp>
            <p:nvGrpSpPr>
              <p:cNvPr id="1134" name="Group"/>
              <p:cNvGrpSpPr/>
              <p:nvPr/>
            </p:nvGrpSpPr>
            <p:grpSpPr>
              <a:xfrm>
                <a:off x="426303" y="0"/>
                <a:ext cx="955922" cy="364430"/>
                <a:chOff x="426303" y="0"/>
                <a:chExt cx="955921" cy="364429"/>
              </a:xfrm>
            </p:grpSpPr>
            <p:sp>
              <p:nvSpPr>
                <p:cNvPr id="1132" name="Rectangle"/>
                <p:cNvSpPr/>
                <p:nvPr/>
              </p:nvSpPr>
              <p:spPr>
                <a:xfrm>
                  <a:off x="427675" y="14801"/>
                  <a:ext cx="954550" cy="348535"/>
                </a:xfrm>
                <a:prstGeom prst="rect">
                  <a:avLst/>
                </a:prstGeom>
                <a:solidFill>
                  <a:schemeClr val="accent4">
                    <a:satOff val="12017"/>
                    <a:lumOff val="18149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133" name="Line"/>
                <p:cNvSpPr/>
                <p:nvPr/>
              </p:nvSpPr>
              <p:spPr>
                <a:xfrm flipV="1">
                  <a:off x="426303" y="0"/>
                  <a:ext cx="1" cy="364430"/>
                </a:xfrm>
                <a:prstGeom prst="line">
                  <a:avLst/>
                </a:prstGeom>
                <a:noFill/>
                <a:ln w="38100" cap="flat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grpSp>
            <p:nvGrpSpPr>
              <p:cNvPr id="1142" name="Group"/>
              <p:cNvGrpSpPr/>
              <p:nvPr/>
            </p:nvGrpSpPr>
            <p:grpSpPr>
              <a:xfrm>
                <a:off x="0" y="217353"/>
                <a:ext cx="2188214" cy="333808"/>
                <a:chOff x="0" y="0"/>
                <a:chExt cx="2188213" cy="333807"/>
              </a:xfrm>
            </p:grpSpPr>
            <p:sp>
              <p:nvSpPr>
                <p:cNvPr id="1135" name="Line"/>
                <p:cNvSpPr/>
                <p:nvPr/>
              </p:nvSpPr>
              <p:spPr>
                <a:xfrm flipV="1">
                  <a:off x="16109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136" name="2019"/>
                <p:cNvSpPr txBox="1"/>
                <p:nvPr/>
              </p:nvSpPr>
              <p:spPr>
                <a:xfrm>
                  <a:off x="0" y="117493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2019</a:t>
                  </a:r>
                </a:p>
              </p:txBody>
            </p:sp>
            <p:sp>
              <p:nvSpPr>
                <p:cNvPr id="1137" name="Line"/>
                <p:cNvSpPr/>
                <p:nvPr/>
              </p:nvSpPr>
              <p:spPr>
                <a:xfrm flipV="1">
                  <a:off x="106602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138" name="2020"/>
                <p:cNvSpPr txBox="1"/>
                <p:nvPr/>
              </p:nvSpPr>
              <p:spPr>
                <a:xfrm>
                  <a:off x="904928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2020</a:t>
                  </a:r>
                </a:p>
              </p:txBody>
            </p:sp>
            <p:sp>
              <p:nvSpPr>
                <p:cNvPr id="1139" name="Line"/>
                <p:cNvSpPr/>
                <p:nvPr/>
              </p:nvSpPr>
              <p:spPr>
                <a:xfrm flipV="1">
                  <a:off x="1970950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140" name="2021"/>
                <p:cNvSpPr txBox="1"/>
                <p:nvPr/>
              </p:nvSpPr>
              <p:spPr>
                <a:xfrm>
                  <a:off x="1809856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2021</a:t>
                  </a:r>
                </a:p>
              </p:txBody>
            </p:sp>
            <p:sp>
              <p:nvSpPr>
                <p:cNvPr id="1141" name="Line"/>
                <p:cNvSpPr/>
                <p:nvPr/>
              </p:nvSpPr>
              <p:spPr>
                <a:xfrm>
                  <a:off x="37832" y="-1"/>
                  <a:ext cx="2150382" cy="1386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9" fill="norm" stroke="1" extrusionOk="0">
                      <a:moveTo>
                        <a:pt x="0" y="20889"/>
                      </a:moveTo>
                      <a:lnTo>
                        <a:pt x="10619" y="20211"/>
                      </a:lnTo>
                      <a:cubicBezTo>
                        <a:pt x="10591" y="9682"/>
                        <a:pt x="11128" y="737"/>
                        <a:pt x="11828" y="43"/>
                      </a:cubicBezTo>
                      <a:cubicBezTo>
                        <a:pt x="12590" y="-711"/>
                        <a:pt x="13235" y="8405"/>
                        <a:pt x="13229" y="19859"/>
                      </a:cubicBezTo>
                      <a:lnTo>
                        <a:pt x="21600" y="20029"/>
                      </a:lnTo>
                    </a:path>
                  </a:pathLst>
                </a:cu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</p:grpSp>
      <p:grpSp>
        <p:nvGrpSpPr>
          <p:cNvPr id="1202" name="Group"/>
          <p:cNvGrpSpPr/>
          <p:nvPr/>
        </p:nvGrpSpPr>
        <p:grpSpPr>
          <a:xfrm>
            <a:off x="8681521" y="1048346"/>
            <a:ext cx="2276690" cy="3940293"/>
            <a:chOff x="0" y="0"/>
            <a:chExt cx="2276688" cy="3940292"/>
          </a:xfrm>
        </p:grpSpPr>
        <p:sp>
          <p:nvSpPr>
            <p:cNvPr id="1145" name="Intervals represent specific intervals of the timeline, bounded by start and end date-times.…"/>
            <p:cNvSpPr txBox="1"/>
            <p:nvPr/>
          </p:nvSpPr>
          <p:spPr>
            <a:xfrm>
              <a:off x="41488" y="0"/>
              <a:ext cx="2235201" cy="3940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Intervals</a:t>
              </a:r>
              <a:r>
                <a:t> represent specific intervals of the timeline, bounded by start and end date-times.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interval(normal, normal + minutes(90))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interval(gap, gap + minutes(90))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interval(lap, lap + minutes(90))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0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interval(leap, leap + years(1))</a:t>
              </a:r>
            </a:p>
          </p:txBody>
        </p:sp>
        <p:grpSp>
          <p:nvGrpSpPr>
            <p:cNvPr id="1161" name="Group"/>
            <p:cNvGrpSpPr/>
            <p:nvPr/>
          </p:nvGrpSpPr>
          <p:grpSpPr>
            <a:xfrm>
              <a:off x="4926" y="2473257"/>
              <a:ext cx="2183287" cy="588675"/>
              <a:chOff x="0" y="0"/>
              <a:chExt cx="2183285" cy="588673"/>
            </a:xfrm>
          </p:grpSpPr>
          <p:sp>
            <p:nvSpPr>
              <p:cNvPr id="1146" name="Arrow"/>
              <p:cNvSpPr/>
              <p:nvPr/>
            </p:nvSpPr>
            <p:spPr>
              <a:xfrm>
                <a:off x="426048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158" name="Group"/>
              <p:cNvGrpSpPr/>
              <p:nvPr/>
            </p:nvGrpSpPr>
            <p:grpSpPr>
              <a:xfrm>
                <a:off x="0" y="105547"/>
                <a:ext cx="2183286" cy="483127"/>
                <a:chOff x="0" y="0"/>
                <a:chExt cx="2183285" cy="483126"/>
              </a:xfrm>
            </p:grpSpPr>
            <p:sp>
              <p:nvSpPr>
                <p:cNvPr id="1147" name="Line"/>
                <p:cNvSpPr/>
                <p:nvPr/>
              </p:nvSpPr>
              <p:spPr>
                <a:xfrm>
                  <a:off x="38951" y="280314"/>
                  <a:ext cx="1343388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148" name="Line"/>
                <p:cNvSpPr/>
                <p:nvPr/>
              </p:nvSpPr>
              <p:spPr>
                <a:xfrm flipV="1">
                  <a:off x="161091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149" name="12:00"/>
                <p:cNvSpPr txBox="1"/>
                <p:nvPr/>
              </p:nvSpPr>
              <p:spPr>
                <a:xfrm>
                  <a:off x="0" y="266812"/>
                  <a:ext cx="3348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12:00</a:t>
                  </a:r>
                </a:p>
              </p:txBody>
            </p:sp>
            <p:sp>
              <p:nvSpPr>
                <p:cNvPr id="1150" name="Line"/>
                <p:cNvSpPr/>
                <p:nvPr/>
              </p:nvSpPr>
              <p:spPr>
                <a:xfrm flipV="1">
                  <a:off x="764376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151" name="1:00"/>
                <p:cNvSpPr txBox="1"/>
                <p:nvPr/>
              </p:nvSpPr>
              <p:spPr>
                <a:xfrm>
                  <a:off x="603284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1152" name="2:00"/>
                <p:cNvSpPr txBox="1"/>
                <p:nvPr/>
              </p:nvSpPr>
              <p:spPr>
                <a:xfrm>
                  <a:off x="1206571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1153" name="Line"/>
                <p:cNvSpPr/>
                <p:nvPr/>
              </p:nvSpPr>
              <p:spPr>
                <a:xfrm flipV="1">
                  <a:off x="1970948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154" name="3:00"/>
                <p:cNvSpPr txBox="1"/>
                <p:nvPr/>
              </p:nvSpPr>
              <p:spPr>
                <a:xfrm>
                  <a:off x="1809856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1155" name="Line"/>
                <p:cNvSpPr/>
                <p:nvPr/>
              </p:nvSpPr>
              <p:spPr>
                <a:xfrm>
                  <a:off x="773600" y="54889"/>
                  <a:ext cx="140968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156" name="Line"/>
                <p:cNvSpPr/>
                <p:nvPr/>
              </p:nvSpPr>
              <p:spPr>
                <a:xfrm flipV="1">
                  <a:off x="764376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157" name="Line"/>
                <p:cNvSpPr/>
                <p:nvPr/>
              </p:nvSpPr>
              <p:spPr>
                <a:xfrm flipV="1">
                  <a:off x="1367663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159" name="Line"/>
              <p:cNvSpPr/>
              <p:nvPr/>
            </p:nvSpPr>
            <p:spPr>
              <a:xfrm flipV="1">
                <a:off x="421376" y="11306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0" name="Line"/>
              <p:cNvSpPr/>
              <p:nvPr/>
            </p:nvSpPr>
            <p:spPr>
              <a:xfrm flipV="1">
                <a:off x="1367526" y="11306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175" name="Group"/>
            <p:cNvGrpSpPr/>
            <p:nvPr/>
          </p:nvGrpSpPr>
          <p:grpSpPr>
            <a:xfrm>
              <a:off x="4926" y="1542476"/>
              <a:ext cx="2183288" cy="591940"/>
              <a:chOff x="0" y="0"/>
              <a:chExt cx="2183286" cy="591938"/>
            </a:xfrm>
          </p:grpSpPr>
          <p:sp>
            <p:nvSpPr>
              <p:cNvPr id="1162" name="Arrow"/>
              <p:cNvSpPr/>
              <p:nvPr/>
            </p:nvSpPr>
            <p:spPr>
              <a:xfrm>
                <a:off x="426048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3" name="Line"/>
              <p:cNvSpPr/>
              <p:nvPr/>
            </p:nvSpPr>
            <p:spPr>
              <a:xfrm flipV="1">
                <a:off x="421376" y="1541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173" name="Group"/>
              <p:cNvGrpSpPr/>
              <p:nvPr/>
            </p:nvGrpSpPr>
            <p:grpSpPr>
              <a:xfrm>
                <a:off x="0" y="337412"/>
                <a:ext cx="2183287" cy="254527"/>
                <a:chOff x="0" y="0"/>
                <a:chExt cx="2183286" cy="254526"/>
              </a:xfrm>
            </p:grpSpPr>
            <p:sp>
              <p:nvSpPr>
                <p:cNvPr id="1164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165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1166" name="2:00"/>
                <p:cNvSpPr txBox="1"/>
                <p:nvPr/>
              </p:nvSpPr>
              <p:spPr>
                <a:xfrm>
                  <a:off x="603284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1167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168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1169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170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1171" name="Line"/>
                <p:cNvSpPr/>
                <p:nvPr/>
              </p:nvSpPr>
              <p:spPr>
                <a:xfrm>
                  <a:off x="1361523" y="51714"/>
                  <a:ext cx="821764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172" name="Line"/>
                <p:cNvSpPr/>
                <p:nvPr/>
              </p:nvSpPr>
              <p:spPr>
                <a:xfrm>
                  <a:off x="38951" y="51714"/>
                  <a:ext cx="732455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174" name="Line"/>
              <p:cNvSpPr/>
              <p:nvPr/>
            </p:nvSpPr>
            <p:spPr>
              <a:xfrm flipV="1">
                <a:off x="1367526" y="1541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189" name="Group"/>
            <p:cNvGrpSpPr/>
            <p:nvPr/>
          </p:nvGrpSpPr>
          <p:grpSpPr>
            <a:xfrm>
              <a:off x="4926" y="696736"/>
              <a:ext cx="2183288" cy="593919"/>
              <a:chOff x="0" y="0"/>
              <a:chExt cx="2183286" cy="593917"/>
            </a:xfrm>
          </p:grpSpPr>
          <p:sp>
            <p:nvSpPr>
              <p:cNvPr id="1176" name="Arrow"/>
              <p:cNvSpPr/>
              <p:nvPr/>
            </p:nvSpPr>
            <p:spPr>
              <a:xfrm>
                <a:off x="426048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7" name="Line"/>
              <p:cNvSpPr/>
              <p:nvPr/>
            </p:nvSpPr>
            <p:spPr>
              <a:xfrm flipV="1">
                <a:off x="421376" y="32547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187" name="Group"/>
              <p:cNvGrpSpPr/>
              <p:nvPr/>
            </p:nvGrpSpPr>
            <p:grpSpPr>
              <a:xfrm>
                <a:off x="0" y="339391"/>
                <a:ext cx="2183287" cy="254527"/>
                <a:chOff x="0" y="0"/>
                <a:chExt cx="2183286" cy="254526"/>
              </a:xfrm>
            </p:grpSpPr>
            <p:sp>
              <p:nvSpPr>
                <p:cNvPr id="1178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179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1180" name="2:00"/>
                <p:cNvSpPr txBox="1"/>
                <p:nvPr/>
              </p:nvSpPr>
              <p:spPr>
                <a:xfrm>
                  <a:off x="603284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1181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182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1183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184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1185" name="Line"/>
                <p:cNvSpPr/>
                <p:nvPr/>
              </p:nvSpPr>
              <p:spPr>
                <a:xfrm>
                  <a:off x="38951" y="51714"/>
                  <a:ext cx="214433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186" name="Line"/>
                <p:cNvSpPr/>
                <p:nvPr/>
              </p:nvSpPr>
              <p:spPr>
                <a:xfrm flipV="1">
                  <a:off x="764376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188" name="Line"/>
              <p:cNvSpPr/>
              <p:nvPr/>
            </p:nvSpPr>
            <p:spPr>
              <a:xfrm flipV="1">
                <a:off x="1367526" y="40457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201" name="Group"/>
            <p:cNvGrpSpPr/>
            <p:nvPr/>
          </p:nvGrpSpPr>
          <p:grpSpPr>
            <a:xfrm>
              <a:off x="-1" y="3248535"/>
              <a:ext cx="2188215" cy="584527"/>
              <a:chOff x="0" y="0"/>
              <a:chExt cx="2188213" cy="584525"/>
            </a:xfrm>
          </p:grpSpPr>
          <p:sp>
            <p:nvSpPr>
              <p:cNvPr id="1190" name="Arrow"/>
              <p:cNvSpPr/>
              <p:nvPr/>
            </p:nvSpPr>
            <p:spPr>
              <a:xfrm>
                <a:off x="430975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1" name="Line"/>
              <p:cNvSpPr/>
              <p:nvPr/>
            </p:nvSpPr>
            <p:spPr>
              <a:xfrm flipV="1">
                <a:off x="426303" y="33603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2" name="Line"/>
              <p:cNvSpPr/>
              <p:nvPr/>
            </p:nvSpPr>
            <p:spPr>
              <a:xfrm flipV="1">
                <a:off x="1372453" y="33603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200" name="Group"/>
              <p:cNvGrpSpPr/>
              <p:nvPr/>
            </p:nvGrpSpPr>
            <p:grpSpPr>
              <a:xfrm>
                <a:off x="0" y="250717"/>
                <a:ext cx="2188214" cy="333809"/>
                <a:chOff x="0" y="0"/>
                <a:chExt cx="2188213" cy="333807"/>
              </a:xfrm>
            </p:grpSpPr>
            <p:sp>
              <p:nvSpPr>
                <p:cNvPr id="1193" name="Line"/>
                <p:cNvSpPr/>
                <p:nvPr/>
              </p:nvSpPr>
              <p:spPr>
                <a:xfrm flipV="1">
                  <a:off x="16109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194" name="2019"/>
                <p:cNvSpPr txBox="1"/>
                <p:nvPr/>
              </p:nvSpPr>
              <p:spPr>
                <a:xfrm>
                  <a:off x="0" y="117493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2019</a:t>
                  </a:r>
                </a:p>
              </p:txBody>
            </p:sp>
            <p:sp>
              <p:nvSpPr>
                <p:cNvPr id="1195" name="Line"/>
                <p:cNvSpPr/>
                <p:nvPr/>
              </p:nvSpPr>
              <p:spPr>
                <a:xfrm flipV="1">
                  <a:off x="106602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196" name="2020"/>
                <p:cNvSpPr txBox="1"/>
                <p:nvPr/>
              </p:nvSpPr>
              <p:spPr>
                <a:xfrm>
                  <a:off x="904928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2020</a:t>
                  </a:r>
                </a:p>
              </p:txBody>
            </p:sp>
            <p:sp>
              <p:nvSpPr>
                <p:cNvPr id="1197" name="Line"/>
                <p:cNvSpPr/>
                <p:nvPr/>
              </p:nvSpPr>
              <p:spPr>
                <a:xfrm flipV="1">
                  <a:off x="1970950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198" name="2021"/>
                <p:cNvSpPr txBox="1"/>
                <p:nvPr/>
              </p:nvSpPr>
              <p:spPr>
                <a:xfrm>
                  <a:off x="1809856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2021</a:t>
                  </a:r>
                </a:p>
              </p:txBody>
            </p:sp>
            <p:sp>
              <p:nvSpPr>
                <p:cNvPr id="1199" name="Line"/>
                <p:cNvSpPr/>
                <p:nvPr/>
              </p:nvSpPr>
              <p:spPr>
                <a:xfrm>
                  <a:off x="37832" y="-1"/>
                  <a:ext cx="2150382" cy="1386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9" fill="norm" stroke="1" extrusionOk="0">
                      <a:moveTo>
                        <a:pt x="0" y="20889"/>
                      </a:moveTo>
                      <a:lnTo>
                        <a:pt x="10619" y="20211"/>
                      </a:lnTo>
                      <a:cubicBezTo>
                        <a:pt x="10591" y="9682"/>
                        <a:pt x="11128" y="737"/>
                        <a:pt x="11828" y="43"/>
                      </a:cubicBezTo>
                      <a:cubicBezTo>
                        <a:pt x="12590" y="-711"/>
                        <a:pt x="13235" y="8405"/>
                        <a:pt x="13229" y="19859"/>
                      </a:cubicBezTo>
                      <a:lnTo>
                        <a:pt x="21600" y="20029"/>
                      </a:lnTo>
                    </a:path>
                  </a:pathLst>
                </a:cu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</p:grpSp>
      <p:sp>
        <p:nvSpPr>
          <p:cNvPr id="1203" name="Not all years…"/>
          <p:cNvSpPr txBox="1"/>
          <p:nvPr/>
        </p:nvSpPr>
        <p:spPr>
          <a:xfrm>
            <a:off x="11262479" y="1048346"/>
            <a:ext cx="2398884" cy="3930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Not all years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are 365 days 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due to </a:t>
            </a:r>
            <a:r>
              <a:rPr b="1"/>
              <a:t>leap days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Not all minutes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are 60 seconds due to 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rPr b="1"/>
              <a:t>leap seconds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It is possible to create an imaginary date by adding </a:t>
            </a:r>
            <a:r>
              <a:rPr b="1"/>
              <a:t>months</a:t>
            </a:r>
            <a:r>
              <a:t>, e.g. February 31st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i="1" sz="1100">
                <a:solidFill>
                  <a:srgbClr val="000000"/>
                </a:solidFill>
              </a:defRPr>
            </a:pPr>
            <a:r>
              <a:t>jan31 &lt;- ymd(20180131)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i="1" sz="1100">
                <a:solidFill>
                  <a:srgbClr val="000000"/>
                </a:solidFill>
              </a:defRPr>
            </a:pPr>
            <a:r>
              <a:t>jan31 + months(1)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NA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rPr b="1"/>
              <a:t>%m+%</a:t>
            </a:r>
            <a:r>
              <a:t> and </a:t>
            </a:r>
            <a:r>
              <a:rPr b="1"/>
              <a:t>%m-%</a:t>
            </a:r>
            <a:r>
              <a:t> will roll imaginary dates to the last day of the previous month.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i="1" sz="1100">
                <a:solidFill>
                  <a:srgbClr val="000000"/>
                </a:solidFill>
              </a:defRPr>
            </a:pPr>
            <a:r>
              <a:t>jan31 %m+% months(1)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"2018-02-28"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rPr b="1"/>
              <a:t>add_with_rollback</a:t>
            </a:r>
            <a:r>
              <a:t>(e1, e2, roll_to_first = TRUE) will roll imaginary dates to the first day of the new month.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i="1" sz="1100">
                <a:solidFill>
                  <a:srgbClr val="000000"/>
                </a:solidFill>
              </a:defRPr>
            </a:pPr>
            <a:r>
              <a:t>add_with_rollback(jan31, months(1), roll_to_first = TRUE)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"2018-03-01"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2" name="Group"/>
          <p:cNvGrpSpPr/>
          <p:nvPr/>
        </p:nvGrpSpPr>
        <p:grpSpPr>
          <a:xfrm>
            <a:off x="5122833" y="7095220"/>
            <a:ext cx="1383743" cy="540139"/>
            <a:chOff x="0" y="0"/>
            <a:chExt cx="1383741" cy="540138"/>
          </a:xfrm>
        </p:grpSpPr>
        <p:sp>
          <p:nvSpPr>
            <p:cNvPr id="1205" name="Rectangle"/>
            <p:cNvSpPr/>
            <p:nvPr/>
          </p:nvSpPr>
          <p:spPr>
            <a:xfrm>
              <a:off x="2330" y="221117"/>
              <a:ext cx="225614" cy="40655"/>
            </a:xfrm>
            <a:prstGeom prst="rect">
              <a:avLst/>
            </a:prstGeom>
            <a:solidFill>
              <a:schemeClr val="accent4">
                <a:satOff val="12017"/>
                <a:lumOff val="1814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270" name="Group"/>
            <p:cNvGrpSpPr/>
            <p:nvPr/>
          </p:nvGrpSpPr>
          <p:grpSpPr>
            <a:xfrm>
              <a:off x="0" y="75620"/>
              <a:ext cx="1383742" cy="464519"/>
              <a:chOff x="0" y="0"/>
              <a:chExt cx="1383741" cy="464517"/>
            </a:xfrm>
          </p:grpSpPr>
          <p:sp>
            <p:nvSpPr>
              <p:cNvPr id="1206" name="J"/>
              <p:cNvSpPr txBox="1"/>
              <p:nvPr/>
            </p:nvSpPr>
            <p:spPr>
              <a:xfrm>
                <a:off x="17401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207" name="F"/>
              <p:cNvSpPr txBox="1"/>
              <p:nvPr/>
            </p:nvSpPr>
            <p:spPr>
              <a:xfrm>
                <a:off x="246016" y="-1"/>
                <a:ext cx="196721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sp>
            <p:nvSpPr>
              <p:cNvPr id="1208" name="M"/>
              <p:cNvSpPr txBox="1"/>
              <p:nvPr/>
            </p:nvSpPr>
            <p:spPr>
              <a:xfrm>
                <a:off x="459084" y="-1"/>
                <a:ext cx="23024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1209" name="A"/>
              <p:cNvSpPr txBox="1"/>
              <p:nvPr/>
            </p:nvSpPr>
            <p:spPr>
              <a:xfrm>
                <a:off x="702129" y="-1"/>
                <a:ext cx="203427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210" name="M"/>
              <p:cNvSpPr txBox="1"/>
              <p:nvPr/>
            </p:nvSpPr>
            <p:spPr>
              <a:xfrm>
                <a:off x="918451" y="-1"/>
                <a:ext cx="23024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1211" name="J"/>
              <p:cNvSpPr txBox="1"/>
              <p:nvPr/>
            </p:nvSpPr>
            <p:spPr>
              <a:xfrm>
                <a:off x="18425" y="177576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212" name="A"/>
              <p:cNvSpPr txBox="1"/>
              <p:nvPr/>
            </p:nvSpPr>
            <p:spPr>
              <a:xfrm>
                <a:off x="247040" y="177576"/>
                <a:ext cx="20342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213" name="S"/>
              <p:cNvSpPr txBox="1"/>
              <p:nvPr/>
            </p:nvSpPr>
            <p:spPr>
              <a:xfrm>
                <a:off x="460107" y="177576"/>
                <a:ext cx="200633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  <p:sp>
            <p:nvSpPr>
              <p:cNvPr id="1214" name="O"/>
              <p:cNvSpPr txBox="1"/>
              <p:nvPr/>
            </p:nvSpPr>
            <p:spPr>
              <a:xfrm>
                <a:off x="703153" y="177576"/>
                <a:ext cx="218514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O</a:t>
                </a:r>
              </a:p>
            </p:txBody>
          </p:sp>
          <p:sp>
            <p:nvSpPr>
              <p:cNvPr id="1215" name="N"/>
              <p:cNvSpPr txBox="1"/>
              <p:nvPr/>
            </p:nvSpPr>
            <p:spPr>
              <a:xfrm>
                <a:off x="919475" y="177576"/>
                <a:ext cx="215720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1216" name="J"/>
              <p:cNvSpPr txBox="1"/>
              <p:nvPr/>
            </p:nvSpPr>
            <p:spPr>
              <a:xfrm>
                <a:off x="1166065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217" name="D"/>
              <p:cNvSpPr txBox="1"/>
              <p:nvPr/>
            </p:nvSpPr>
            <p:spPr>
              <a:xfrm>
                <a:off x="1167089" y="177576"/>
                <a:ext cx="21152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1218" name="Line"/>
              <p:cNvSpPr/>
              <p:nvPr/>
            </p:nvSpPr>
            <p:spPr>
              <a:xfrm flipV="1">
                <a:off x="3275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9" name="Line"/>
              <p:cNvSpPr/>
              <p:nvPr/>
            </p:nvSpPr>
            <p:spPr>
              <a:xfrm flipV="1">
                <a:off x="6551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0" name="Line"/>
              <p:cNvSpPr/>
              <p:nvPr/>
            </p:nvSpPr>
            <p:spPr>
              <a:xfrm flipV="1">
                <a:off x="9826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1" name="Line"/>
              <p:cNvSpPr/>
              <p:nvPr/>
            </p:nvSpPr>
            <p:spPr>
              <a:xfrm flipV="1">
                <a:off x="13102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2" name="Line"/>
              <p:cNvSpPr/>
              <p:nvPr/>
            </p:nvSpPr>
            <p:spPr>
              <a:xfrm flipV="1">
                <a:off x="19653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3" name="Line"/>
              <p:cNvSpPr/>
              <p:nvPr/>
            </p:nvSpPr>
            <p:spPr>
              <a:xfrm flipV="1">
                <a:off x="26204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4" name="Line"/>
              <p:cNvSpPr/>
              <p:nvPr/>
            </p:nvSpPr>
            <p:spPr>
              <a:xfrm flipV="1">
                <a:off x="32755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5" name="Line"/>
              <p:cNvSpPr/>
              <p:nvPr/>
            </p:nvSpPr>
            <p:spPr>
              <a:xfrm flipV="1">
                <a:off x="16377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6" name="Line"/>
              <p:cNvSpPr/>
              <p:nvPr/>
            </p:nvSpPr>
            <p:spPr>
              <a:xfrm flipV="1">
                <a:off x="29479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7" name="Line"/>
              <p:cNvSpPr/>
              <p:nvPr/>
            </p:nvSpPr>
            <p:spPr>
              <a:xfrm flipV="1">
                <a:off x="36030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8" name="Line"/>
              <p:cNvSpPr/>
              <p:nvPr/>
            </p:nvSpPr>
            <p:spPr>
              <a:xfrm flipV="1">
                <a:off x="42582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9" name="Line"/>
              <p:cNvSpPr/>
              <p:nvPr/>
            </p:nvSpPr>
            <p:spPr>
              <a:xfrm flipV="1">
                <a:off x="49133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0" name="Line"/>
              <p:cNvSpPr/>
              <p:nvPr/>
            </p:nvSpPr>
            <p:spPr>
              <a:xfrm flipV="1">
                <a:off x="55684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1" name="Line"/>
              <p:cNvSpPr/>
              <p:nvPr/>
            </p:nvSpPr>
            <p:spPr>
              <a:xfrm flipV="1">
                <a:off x="39306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2" name="Line"/>
              <p:cNvSpPr/>
              <p:nvPr/>
            </p:nvSpPr>
            <p:spPr>
              <a:xfrm flipV="1">
                <a:off x="52408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3" name="Line"/>
              <p:cNvSpPr/>
              <p:nvPr/>
            </p:nvSpPr>
            <p:spPr>
              <a:xfrm flipV="1">
                <a:off x="58959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4" name="Line"/>
              <p:cNvSpPr/>
              <p:nvPr/>
            </p:nvSpPr>
            <p:spPr>
              <a:xfrm flipV="1">
                <a:off x="62235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5" name="Line"/>
              <p:cNvSpPr/>
              <p:nvPr/>
            </p:nvSpPr>
            <p:spPr>
              <a:xfrm flipV="1">
                <a:off x="65510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6" name="Line"/>
              <p:cNvSpPr/>
              <p:nvPr/>
            </p:nvSpPr>
            <p:spPr>
              <a:xfrm flipV="1">
                <a:off x="72061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7" name="Line"/>
              <p:cNvSpPr/>
              <p:nvPr/>
            </p:nvSpPr>
            <p:spPr>
              <a:xfrm flipV="1">
                <a:off x="75337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8" name="Line"/>
              <p:cNvSpPr/>
              <p:nvPr/>
            </p:nvSpPr>
            <p:spPr>
              <a:xfrm flipV="1">
                <a:off x="78613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9" name="Line"/>
              <p:cNvSpPr/>
              <p:nvPr/>
            </p:nvSpPr>
            <p:spPr>
              <a:xfrm flipV="1">
                <a:off x="81888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0" name="Line"/>
              <p:cNvSpPr/>
              <p:nvPr/>
            </p:nvSpPr>
            <p:spPr>
              <a:xfrm flipV="1">
                <a:off x="88439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1" name="Line"/>
              <p:cNvSpPr/>
              <p:nvPr/>
            </p:nvSpPr>
            <p:spPr>
              <a:xfrm flipV="1">
                <a:off x="94990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2" name="Line"/>
              <p:cNvSpPr/>
              <p:nvPr/>
            </p:nvSpPr>
            <p:spPr>
              <a:xfrm flipV="1">
                <a:off x="101541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3" name="Line"/>
              <p:cNvSpPr/>
              <p:nvPr/>
            </p:nvSpPr>
            <p:spPr>
              <a:xfrm flipV="1">
                <a:off x="85164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4" name="Line"/>
              <p:cNvSpPr/>
              <p:nvPr/>
            </p:nvSpPr>
            <p:spPr>
              <a:xfrm flipV="1">
                <a:off x="98266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5" name="Line"/>
              <p:cNvSpPr/>
              <p:nvPr/>
            </p:nvSpPr>
            <p:spPr>
              <a:xfrm flipV="1">
                <a:off x="104817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6" name="Line"/>
              <p:cNvSpPr/>
              <p:nvPr/>
            </p:nvSpPr>
            <p:spPr>
              <a:xfrm flipV="1">
                <a:off x="111368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7" name="Line"/>
              <p:cNvSpPr/>
              <p:nvPr/>
            </p:nvSpPr>
            <p:spPr>
              <a:xfrm flipV="1">
                <a:off x="117919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8" name="Line"/>
              <p:cNvSpPr/>
              <p:nvPr/>
            </p:nvSpPr>
            <p:spPr>
              <a:xfrm flipV="1">
                <a:off x="124470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9" name="Line"/>
              <p:cNvSpPr/>
              <p:nvPr/>
            </p:nvSpPr>
            <p:spPr>
              <a:xfrm flipV="1">
                <a:off x="108092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0" name="Line"/>
              <p:cNvSpPr/>
              <p:nvPr/>
            </p:nvSpPr>
            <p:spPr>
              <a:xfrm flipV="1">
                <a:off x="121195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1" name="Line"/>
              <p:cNvSpPr/>
              <p:nvPr/>
            </p:nvSpPr>
            <p:spPr>
              <a:xfrm flipV="1">
                <a:off x="127746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2" name="Line"/>
              <p:cNvSpPr/>
              <p:nvPr/>
            </p:nvSpPr>
            <p:spPr>
              <a:xfrm flipV="1">
                <a:off x="131021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3" name="Line"/>
              <p:cNvSpPr/>
              <p:nvPr/>
            </p:nvSpPr>
            <p:spPr>
              <a:xfrm flipV="1">
                <a:off x="134297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4" name="Rectangle"/>
              <p:cNvSpPr/>
              <p:nvPr/>
            </p:nvSpPr>
            <p:spPr>
              <a:xfrm>
                <a:off x="8603" y="215364"/>
                <a:ext cx="1373823" cy="396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5" name="Line"/>
              <p:cNvSpPr/>
              <p:nvPr/>
            </p:nvSpPr>
            <p:spPr>
              <a:xfrm flipV="1">
                <a:off x="688626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6" name="Rectangle"/>
              <p:cNvSpPr/>
              <p:nvPr/>
            </p:nvSpPr>
            <p:spPr>
              <a:xfrm>
                <a:off x="5122" y="40445"/>
                <a:ext cx="1373823" cy="361951"/>
              </a:xfrm>
              <a:prstGeom prst="rect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7" name="Line"/>
              <p:cNvSpPr/>
              <p:nvPr/>
            </p:nvSpPr>
            <p:spPr>
              <a:xfrm flipV="1">
                <a:off x="459084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8" name="Line"/>
              <p:cNvSpPr/>
              <p:nvPr/>
            </p:nvSpPr>
            <p:spPr>
              <a:xfrm flipV="1">
                <a:off x="229542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9" name="Line"/>
              <p:cNvSpPr/>
              <p:nvPr/>
            </p:nvSpPr>
            <p:spPr>
              <a:xfrm flipV="1">
                <a:off x="918168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0" name="Line"/>
              <p:cNvSpPr/>
              <p:nvPr/>
            </p:nvSpPr>
            <p:spPr>
              <a:xfrm flipV="1">
                <a:off x="1147710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1" name="Line"/>
              <p:cNvSpPr/>
              <p:nvPr/>
            </p:nvSpPr>
            <p:spPr>
              <a:xfrm>
                <a:off x="1373" y="112802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2" name="Line"/>
              <p:cNvSpPr/>
              <p:nvPr/>
            </p:nvSpPr>
            <p:spPr>
              <a:xfrm>
                <a:off x="686" y="147967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3" name="Line"/>
              <p:cNvSpPr/>
              <p:nvPr/>
            </p:nvSpPr>
            <p:spPr>
              <a:xfrm>
                <a:off x="0" y="183133"/>
                <a:ext cx="1383742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4" name="Line"/>
              <p:cNvSpPr/>
              <p:nvPr/>
            </p:nvSpPr>
            <p:spPr>
              <a:xfrm>
                <a:off x="1029" y="218298"/>
                <a:ext cx="1382713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5" name="Line"/>
              <p:cNvSpPr/>
              <p:nvPr/>
            </p:nvSpPr>
            <p:spPr>
              <a:xfrm>
                <a:off x="1373" y="323794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6" name="Line"/>
              <p:cNvSpPr/>
              <p:nvPr/>
            </p:nvSpPr>
            <p:spPr>
              <a:xfrm>
                <a:off x="686" y="358960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7" name="Line"/>
              <p:cNvSpPr/>
              <p:nvPr/>
            </p:nvSpPr>
            <p:spPr>
              <a:xfrm>
                <a:off x="1373" y="77636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8" name="Line"/>
              <p:cNvSpPr/>
              <p:nvPr/>
            </p:nvSpPr>
            <p:spPr>
              <a:xfrm>
                <a:off x="1373" y="253464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9" name="Line"/>
              <p:cNvSpPr/>
              <p:nvPr/>
            </p:nvSpPr>
            <p:spPr>
              <a:xfrm>
                <a:off x="1373" y="288629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271" name="x"/>
            <p:cNvSpPr txBox="1"/>
            <p:nvPr/>
          </p:nvSpPr>
          <p:spPr>
            <a:xfrm>
              <a:off x="278" y="0"/>
              <a:ext cx="242878" cy="398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5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Chalkduster"/>
                  <a:ea typeface="Chalkduster"/>
                  <a:cs typeface="Chalkduster"/>
                  <a:sym typeface="Chalkduster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1340" name="Group"/>
          <p:cNvGrpSpPr/>
          <p:nvPr/>
        </p:nvGrpSpPr>
        <p:grpSpPr>
          <a:xfrm>
            <a:off x="5122833" y="7606631"/>
            <a:ext cx="1383743" cy="540139"/>
            <a:chOff x="0" y="0"/>
            <a:chExt cx="1383741" cy="540138"/>
          </a:xfrm>
        </p:grpSpPr>
        <p:sp>
          <p:nvSpPr>
            <p:cNvPr id="1273" name="Rectangle"/>
            <p:cNvSpPr/>
            <p:nvPr/>
          </p:nvSpPr>
          <p:spPr>
            <a:xfrm>
              <a:off x="2330" y="152409"/>
              <a:ext cx="686498" cy="143147"/>
            </a:xfrm>
            <a:prstGeom prst="rect">
              <a:avLst/>
            </a:prstGeom>
            <a:solidFill>
              <a:schemeClr val="accent4">
                <a:satOff val="12017"/>
                <a:lumOff val="1814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338" name="Group"/>
            <p:cNvGrpSpPr/>
            <p:nvPr/>
          </p:nvGrpSpPr>
          <p:grpSpPr>
            <a:xfrm>
              <a:off x="0" y="75620"/>
              <a:ext cx="1383742" cy="464519"/>
              <a:chOff x="0" y="0"/>
              <a:chExt cx="1383741" cy="464517"/>
            </a:xfrm>
          </p:grpSpPr>
          <p:sp>
            <p:nvSpPr>
              <p:cNvPr id="1274" name="J"/>
              <p:cNvSpPr txBox="1"/>
              <p:nvPr/>
            </p:nvSpPr>
            <p:spPr>
              <a:xfrm>
                <a:off x="17401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275" name="F"/>
              <p:cNvSpPr txBox="1"/>
              <p:nvPr/>
            </p:nvSpPr>
            <p:spPr>
              <a:xfrm>
                <a:off x="246016" y="-1"/>
                <a:ext cx="196721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sp>
            <p:nvSpPr>
              <p:cNvPr id="1276" name="M"/>
              <p:cNvSpPr txBox="1"/>
              <p:nvPr/>
            </p:nvSpPr>
            <p:spPr>
              <a:xfrm>
                <a:off x="459084" y="-1"/>
                <a:ext cx="23024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1277" name="A"/>
              <p:cNvSpPr txBox="1"/>
              <p:nvPr/>
            </p:nvSpPr>
            <p:spPr>
              <a:xfrm>
                <a:off x="702129" y="-1"/>
                <a:ext cx="203427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278" name="M"/>
              <p:cNvSpPr txBox="1"/>
              <p:nvPr/>
            </p:nvSpPr>
            <p:spPr>
              <a:xfrm>
                <a:off x="918451" y="-1"/>
                <a:ext cx="23024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1279" name="J"/>
              <p:cNvSpPr txBox="1"/>
              <p:nvPr/>
            </p:nvSpPr>
            <p:spPr>
              <a:xfrm>
                <a:off x="18425" y="177576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280" name="A"/>
              <p:cNvSpPr txBox="1"/>
              <p:nvPr/>
            </p:nvSpPr>
            <p:spPr>
              <a:xfrm>
                <a:off x="247040" y="177576"/>
                <a:ext cx="20342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281" name="S"/>
              <p:cNvSpPr txBox="1"/>
              <p:nvPr/>
            </p:nvSpPr>
            <p:spPr>
              <a:xfrm>
                <a:off x="460107" y="177576"/>
                <a:ext cx="200633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  <p:sp>
            <p:nvSpPr>
              <p:cNvPr id="1282" name="O"/>
              <p:cNvSpPr txBox="1"/>
              <p:nvPr/>
            </p:nvSpPr>
            <p:spPr>
              <a:xfrm>
                <a:off x="703153" y="177576"/>
                <a:ext cx="218514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O</a:t>
                </a:r>
              </a:p>
            </p:txBody>
          </p:sp>
          <p:sp>
            <p:nvSpPr>
              <p:cNvPr id="1283" name="N"/>
              <p:cNvSpPr txBox="1"/>
              <p:nvPr/>
            </p:nvSpPr>
            <p:spPr>
              <a:xfrm>
                <a:off x="919475" y="177576"/>
                <a:ext cx="215720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1284" name="J"/>
              <p:cNvSpPr txBox="1"/>
              <p:nvPr/>
            </p:nvSpPr>
            <p:spPr>
              <a:xfrm>
                <a:off x="1166065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285" name="D"/>
              <p:cNvSpPr txBox="1"/>
              <p:nvPr/>
            </p:nvSpPr>
            <p:spPr>
              <a:xfrm>
                <a:off x="1167089" y="177576"/>
                <a:ext cx="21152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1286" name="Line"/>
              <p:cNvSpPr/>
              <p:nvPr/>
            </p:nvSpPr>
            <p:spPr>
              <a:xfrm flipV="1">
                <a:off x="3275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7" name="Line"/>
              <p:cNvSpPr/>
              <p:nvPr/>
            </p:nvSpPr>
            <p:spPr>
              <a:xfrm flipV="1">
                <a:off x="6551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8" name="Line"/>
              <p:cNvSpPr/>
              <p:nvPr/>
            </p:nvSpPr>
            <p:spPr>
              <a:xfrm flipV="1">
                <a:off x="9826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9" name="Line"/>
              <p:cNvSpPr/>
              <p:nvPr/>
            </p:nvSpPr>
            <p:spPr>
              <a:xfrm flipV="1">
                <a:off x="13102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0" name="Line"/>
              <p:cNvSpPr/>
              <p:nvPr/>
            </p:nvSpPr>
            <p:spPr>
              <a:xfrm flipV="1">
                <a:off x="19653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1" name="Line"/>
              <p:cNvSpPr/>
              <p:nvPr/>
            </p:nvSpPr>
            <p:spPr>
              <a:xfrm flipV="1">
                <a:off x="26204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2" name="Line"/>
              <p:cNvSpPr/>
              <p:nvPr/>
            </p:nvSpPr>
            <p:spPr>
              <a:xfrm flipV="1">
                <a:off x="32755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3" name="Line"/>
              <p:cNvSpPr/>
              <p:nvPr/>
            </p:nvSpPr>
            <p:spPr>
              <a:xfrm flipV="1">
                <a:off x="16377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4" name="Line"/>
              <p:cNvSpPr/>
              <p:nvPr/>
            </p:nvSpPr>
            <p:spPr>
              <a:xfrm flipV="1">
                <a:off x="29479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5" name="Line"/>
              <p:cNvSpPr/>
              <p:nvPr/>
            </p:nvSpPr>
            <p:spPr>
              <a:xfrm flipV="1">
                <a:off x="36030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6" name="Line"/>
              <p:cNvSpPr/>
              <p:nvPr/>
            </p:nvSpPr>
            <p:spPr>
              <a:xfrm flipV="1">
                <a:off x="42582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7" name="Line"/>
              <p:cNvSpPr/>
              <p:nvPr/>
            </p:nvSpPr>
            <p:spPr>
              <a:xfrm flipV="1">
                <a:off x="49133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8" name="Line"/>
              <p:cNvSpPr/>
              <p:nvPr/>
            </p:nvSpPr>
            <p:spPr>
              <a:xfrm flipV="1">
                <a:off x="55684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9" name="Line"/>
              <p:cNvSpPr/>
              <p:nvPr/>
            </p:nvSpPr>
            <p:spPr>
              <a:xfrm flipV="1">
                <a:off x="39306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0" name="Line"/>
              <p:cNvSpPr/>
              <p:nvPr/>
            </p:nvSpPr>
            <p:spPr>
              <a:xfrm flipV="1">
                <a:off x="52408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1" name="Line"/>
              <p:cNvSpPr/>
              <p:nvPr/>
            </p:nvSpPr>
            <p:spPr>
              <a:xfrm flipV="1">
                <a:off x="58959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2" name="Line"/>
              <p:cNvSpPr/>
              <p:nvPr/>
            </p:nvSpPr>
            <p:spPr>
              <a:xfrm flipV="1">
                <a:off x="62235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3" name="Line"/>
              <p:cNvSpPr/>
              <p:nvPr/>
            </p:nvSpPr>
            <p:spPr>
              <a:xfrm flipV="1">
                <a:off x="65510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4" name="Line"/>
              <p:cNvSpPr/>
              <p:nvPr/>
            </p:nvSpPr>
            <p:spPr>
              <a:xfrm flipV="1">
                <a:off x="72061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5" name="Line"/>
              <p:cNvSpPr/>
              <p:nvPr/>
            </p:nvSpPr>
            <p:spPr>
              <a:xfrm flipV="1">
                <a:off x="75337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6" name="Line"/>
              <p:cNvSpPr/>
              <p:nvPr/>
            </p:nvSpPr>
            <p:spPr>
              <a:xfrm flipV="1">
                <a:off x="78613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7" name="Line"/>
              <p:cNvSpPr/>
              <p:nvPr/>
            </p:nvSpPr>
            <p:spPr>
              <a:xfrm flipV="1">
                <a:off x="81888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8" name="Line"/>
              <p:cNvSpPr/>
              <p:nvPr/>
            </p:nvSpPr>
            <p:spPr>
              <a:xfrm flipV="1">
                <a:off x="88439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9" name="Line"/>
              <p:cNvSpPr/>
              <p:nvPr/>
            </p:nvSpPr>
            <p:spPr>
              <a:xfrm flipV="1">
                <a:off x="94990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0" name="Line"/>
              <p:cNvSpPr/>
              <p:nvPr/>
            </p:nvSpPr>
            <p:spPr>
              <a:xfrm flipV="1">
                <a:off x="101541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1" name="Line"/>
              <p:cNvSpPr/>
              <p:nvPr/>
            </p:nvSpPr>
            <p:spPr>
              <a:xfrm flipV="1">
                <a:off x="85164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2" name="Line"/>
              <p:cNvSpPr/>
              <p:nvPr/>
            </p:nvSpPr>
            <p:spPr>
              <a:xfrm flipV="1">
                <a:off x="98266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3" name="Line"/>
              <p:cNvSpPr/>
              <p:nvPr/>
            </p:nvSpPr>
            <p:spPr>
              <a:xfrm flipV="1">
                <a:off x="104817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4" name="Line"/>
              <p:cNvSpPr/>
              <p:nvPr/>
            </p:nvSpPr>
            <p:spPr>
              <a:xfrm flipV="1">
                <a:off x="111368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5" name="Line"/>
              <p:cNvSpPr/>
              <p:nvPr/>
            </p:nvSpPr>
            <p:spPr>
              <a:xfrm flipV="1">
                <a:off x="117919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6" name="Line"/>
              <p:cNvSpPr/>
              <p:nvPr/>
            </p:nvSpPr>
            <p:spPr>
              <a:xfrm flipV="1">
                <a:off x="124470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7" name="Line"/>
              <p:cNvSpPr/>
              <p:nvPr/>
            </p:nvSpPr>
            <p:spPr>
              <a:xfrm flipV="1">
                <a:off x="108092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8" name="Line"/>
              <p:cNvSpPr/>
              <p:nvPr/>
            </p:nvSpPr>
            <p:spPr>
              <a:xfrm flipV="1">
                <a:off x="121195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9" name="Line"/>
              <p:cNvSpPr/>
              <p:nvPr/>
            </p:nvSpPr>
            <p:spPr>
              <a:xfrm flipV="1">
                <a:off x="127746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0" name="Line"/>
              <p:cNvSpPr/>
              <p:nvPr/>
            </p:nvSpPr>
            <p:spPr>
              <a:xfrm flipV="1">
                <a:off x="131021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1" name="Line"/>
              <p:cNvSpPr/>
              <p:nvPr/>
            </p:nvSpPr>
            <p:spPr>
              <a:xfrm flipV="1">
                <a:off x="134297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2" name="Rectangle"/>
              <p:cNvSpPr/>
              <p:nvPr/>
            </p:nvSpPr>
            <p:spPr>
              <a:xfrm>
                <a:off x="8603" y="215364"/>
                <a:ext cx="1373823" cy="396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3" name="Line"/>
              <p:cNvSpPr/>
              <p:nvPr/>
            </p:nvSpPr>
            <p:spPr>
              <a:xfrm flipV="1">
                <a:off x="688626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4" name="Rectangle"/>
              <p:cNvSpPr/>
              <p:nvPr/>
            </p:nvSpPr>
            <p:spPr>
              <a:xfrm>
                <a:off x="5122" y="40445"/>
                <a:ext cx="1373823" cy="361951"/>
              </a:xfrm>
              <a:prstGeom prst="rect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5" name="Line"/>
              <p:cNvSpPr/>
              <p:nvPr/>
            </p:nvSpPr>
            <p:spPr>
              <a:xfrm flipV="1">
                <a:off x="459084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6" name="Line"/>
              <p:cNvSpPr/>
              <p:nvPr/>
            </p:nvSpPr>
            <p:spPr>
              <a:xfrm flipV="1">
                <a:off x="229542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7" name="Line"/>
              <p:cNvSpPr/>
              <p:nvPr/>
            </p:nvSpPr>
            <p:spPr>
              <a:xfrm flipV="1">
                <a:off x="918168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8" name="Line"/>
              <p:cNvSpPr/>
              <p:nvPr/>
            </p:nvSpPr>
            <p:spPr>
              <a:xfrm flipV="1">
                <a:off x="1147710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9" name="Line"/>
              <p:cNvSpPr/>
              <p:nvPr/>
            </p:nvSpPr>
            <p:spPr>
              <a:xfrm>
                <a:off x="1373" y="112802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0" name="Line"/>
              <p:cNvSpPr/>
              <p:nvPr/>
            </p:nvSpPr>
            <p:spPr>
              <a:xfrm>
                <a:off x="686" y="147967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1" name="Line"/>
              <p:cNvSpPr/>
              <p:nvPr/>
            </p:nvSpPr>
            <p:spPr>
              <a:xfrm>
                <a:off x="0" y="183133"/>
                <a:ext cx="1383742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2" name="Line"/>
              <p:cNvSpPr/>
              <p:nvPr/>
            </p:nvSpPr>
            <p:spPr>
              <a:xfrm>
                <a:off x="1029" y="218298"/>
                <a:ext cx="1382713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3" name="Line"/>
              <p:cNvSpPr/>
              <p:nvPr/>
            </p:nvSpPr>
            <p:spPr>
              <a:xfrm>
                <a:off x="1373" y="323794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4" name="Line"/>
              <p:cNvSpPr/>
              <p:nvPr/>
            </p:nvSpPr>
            <p:spPr>
              <a:xfrm>
                <a:off x="686" y="358960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5" name="Line"/>
              <p:cNvSpPr/>
              <p:nvPr/>
            </p:nvSpPr>
            <p:spPr>
              <a:xfrm>
                <a:off x="1373" y="77636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6" name="Line"/>
              <p:cNvSpPr/>
              <p:nvPr/>
            </p:nvSpPr>
            <p:spPr>
              <a:xfrm>
                <a:off x="1373" y="253464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7" name="Line"/>
              <p:cNvSpPr/>
              <p:nvPr/>
            </p:nvSpPr>
            <p:spPr>
              <a:xfrm>
                <a:off x="1373" y="288629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39" name="x"/>
            <p:cNvSpPr txBox="1"/>
            <p:nvPr/>
          </p:nvSpPr>
          <p:spPr>
            <a:xfrm>
              <a:off x="278" y="0"/>
              <a:ext cx="242878" cy="398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5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Chalkduster"/>
                  <a:ea typeface="Chalkduster"/>
                  <a:cs typeface="Chalkduster"/>
                  <a:sym typeface="Chalkduster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1343" name="Group"/>
          <p:cNvGrpSpPr/>
          <p:nvPr/>
        </p:nvGrpSpPr>
        <p:grpSpPr>
          <a:xfrm>
            <a:off x="5060467" y="5595742"/>
            <a:ext cx="1714421" cy="274242"/>
            <a:chOff x="0" y="0"/>
            <a:chExt cx="1714420" cy="274240"/>
          </a:xfrm>
        </p:grpSpPr>
        <p:sp>
          <p:nvSpPr>
            <p:cNvPr id="1341" name="Rounded Rectangle"/>
            <p:cNvSpPr/>
            <p:nvPr/>
          </p:nvSpPr>
          <p:spPr>
            <a:xfrm>
              <a:off x="716782" y="58350"/>
              <a:ext cx="1821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2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</a:t>
              </a:r>
              <a:r>
                <a:rPr>
                  <a:solidFill>
                    <a:srgbClr val="FFFFFF"/>
                  </a:solidFill>
                </a:rPr>
                <a:t>31</a:t>
              </a:r>
              <a:r>
                <a:t> 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11:59:59</a:t>
              </a:r>
            </a:p>
          </p:txBody>
        </p:sp>
      </p:grpSp>
      <p:grpSp>
        <p:nvGrpSpPr>
          <p:cNvPr id="1346" name="Group"/>
          <p:cNvGrpSpPr/>
          <p:nvPr/>
        </p:nvGrpSpPr>
        <p:grpSpPr>
          <a:xfrm>
            <a:off x="5060467" y="6830003"/>
            <a:ext cx="1714421" cy="274241"/>
            <a:chOff x="0" y="0"/>
            <a:chExt cx="1714420" cy="274240"/>
          </a:xfrm>
        </p:grpSpPr>
        <p:sp>
          <p:nvSpPr>
            <p:cNvPr id="1344" name="Rounded Rectangle"/>
            <p:cNvSpPr/>
            <p:nvPr/>
          </p:nvSpPr>
          <p:spPr>
            <a:xfrm>
              <a:off x="1475608" y="58350"/>
              <a:ext cx="182117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5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2018-01-31 11:59:</a:t>
              </a:r>
              <a:r>
                <a:rPr>
                  <a:solidFill>
                    <a:srgbClr val="FFFFFF"/>
                  </a:solidFill>
                </a:rPr>
                <a:t>59</a:t>
              </a:r>
            </a:p>
          </p:txBody>
        </p:sp>
      </p:grpSp>
      <p:grpSp>
        <p:nvGrpSpPr>
          <p:cNvPr id="1349" name="Group"/>
          <p:cNvGrpSpPr/>
          <p:nvPr/>
        </p:nvGrpSpPr>
        <p:grpSpPr>
          <a:xfrm>
            <a:off x="5060467" y="6506208"/>
            <a:ext cx="1714421" cy="274241"/>
            <a:chOff x="0" y="0"/>
            <a:chExt cx="1714420" cy="274240"/>
          </a:xfrm>
        </p:grpSpPr>
        <p:sp>
          <p:nvSpPr>
            <p:cNvPr id="1347" name="Rounded Rectangle"/>
            <p:cNvSpPr/>
            <p:nvPr/>
          </p:nvSpPr>
          <p:spPr>
            <a:xfrm>
              <a:off x="1231132" y="58350"/>
              <a:ext cx="1694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8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2018-01-31 11:</a:t>
              </a:r>
              <a:r>
                <a:rPr>
                  <a:solidFill>
                    <a:srgbClr val="FFFFFF"/>
                  </a:solidFill>
                </a:rPr>
                <a:t>59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:59</a:t>
              </a:r>
            </a:p>
          </p:txBody>
        </p:sp>
      </p:grpSp>
      <p:grpSp>
        <p:nvGrpSpPr>
          <p:cNvPr id="1352" name="Group"/>
          <p:cNvGrpSpPr/>
          <p:nvPr/>
        </p:nvGrpSpPr>
        <p:grpSpPr>
          <a:xfrm>
            <a:off x="5060467" y="6193194"/>
            <a:ext cx="1714421" cy="274242"/>
            <a:chOff x="0" y="0"/>
            <a:chExt cx="1714420" cy="274240"/>
          </a:xfrm>
        </p:grpSpPr>
        <p:sp>
          <p:nvSpPr>
            <p:cNvPr id="1350" name="Rounded Rectangle"/>
            <p:cNvSpPr/>
            <p:nvPr/>
          </p:nvSpPr>
          <p:spPr>
            <a:xfrm>
              <a:off x="977132" y="58349"/>
              <a:ext cx="1694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1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2018-01-31</a:t>
              </a:r>
              <a:r>
                <a:rPr>
                  <a:solidFill>
                    <a:schemeClr val="accent6">
                      <a:satOff val="-12200"/>
                      <a:lumOff val="-18965"/>
                    </a:schemeClr>
                  </a:solidFill>
                </a:rPr>
                <a:t> </a:t>
              </a:r>
              <a:r>
                <a:rPr>
                  <a:solidFill>
                    <a:srgbClr val="FFFFFF"/>
                  </a:solidFill>
                </a:rPr>
                <a:t>11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:59:59</a:t>
              </a:r>
            </a:p>
          </p:txBody>
        </p:sp>
      </p:grpSp>
      <p:grpSp>
        <p:nvGrpSpPr>
          <p:cNvPr id="1355" name="Group"/>
          <p:cNvGrpSpPr/>
          <p:nvPr/>
        </p:nvGrpSpPr>
        <p:grpSpPr>
          <a:xfrm>
            <a:off x="5060467" y="4665313"/>
            <a:ext cx="1714421" cy="274242"/>
            <a:chOff x="0" y="0"/>
            <a:chExt cx="1714420" cy="274240"/>
          </a:xfrm>
        </p:grpSpPr>
        <p:sp>
          <p:nvSpPr>
            <p:cNvPr id="1353" name="Rounded Rectangle"/>
            <p:cNvSpPr/>
            <p:nvPr/>
          </p:nvSpPr>
          <p:spPr>
            <a:xfrm>
              <a:off x="53039" y="58350"/>
              <a:ext cx="33823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4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rgbClr val="FFFFFF"/>
                  </a:solidFill>
                </a:rPr>
                <a:t>2018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-01-31 11:59:59</a:t>
              </a:r>
            </a:p>
          </p:txBody>
        </p:sp>
      </p:grpSp>
      <p:grpSp>
        <p:nvGrpSpPr>
          <p:cNvPr id="1358" name="Group"/>
          <p:cNvGrpSpPr/>
          <p:nvPr/>
        </p:nvGrpSpPr>
        <p:grpSpPr>
          <a:xfrm>
            <a:off x="5060467" y="5285043"/>
            <a:ext cx="1714421" cy="274242"/>
            <a:chOff x="0" y="0"/>
            <a:chExt cx="1714420" cy="274240"/>
          </a:xfrm>
        </p:grpSpPr>
        <p:sp>
          <p:nvSpPr>
            <p:cNvPr id="1356" name="Rounded Rectangle"/>
            <p:cNvSpPr/>
            <p:nvPr/>
          </p:nvSpPr>
          <p:spPr>
            <a:xfrm>
              <a:off x="462782" y="58350"/>
              <a:ext cx="1821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7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</a:t>
              </a:r>
              <a:r>
                <a:rPr>
                  <a:solidFill>
                    <a:srgbClr val="FFFFFF"/>
                  </a:solidFill>
                </a:rPr>
                <a:t>01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-31 11:59:59</a:t>
              </a:r>
            </a:p>
          </p:txBody>
        </p:sp>
      </p:grpSp>
      <p:grpSp>
        <p:nvGrpSpPr>
          <p:cNvPr id="1361" name="Group"/>
          <p:cNvGrpSpPr/>
          <p:nvPr/>
        </p:nvGrpSpPr>
        <p:grpSpPr>
          <a:xfrm>
            <a:off x="5060467" y="4335546"/>
            <a:ext cx="1714421" cy="274242"/>
            <a:chOff x="0" y="0"/>
            <a:chExt cx="1714420" cy="274240"/>
          </a:xfrm>
        </p:grpSpPr>
        <p:sp>
          <p:nvSpPr>
            <p:cNvPr id="1359" name="Rounded Rectangle"/>
            <p:cNvSpPr/>
            <p:nvPr/>
          </p:nvSpPr>
          <p:spPr>
            <a:xfrm>
              <a:off x="50839" y="58350"/>
              <a:ext cx="848061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0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rgbClr val="FFFFFF"/>
                  </a:solidFill>
                </a:rPr>
                <a:t>2018-01-31</a:t>
              </a:r>
              <a:r>
                <a:rPr>
                  <a:solidFill>
                    <a:schemeClr val="accent6">
                      <a:satOff val="-12200"/>
                      <a:lumOff val="-18965"/>
                    </a:schemeClr>
                  </a:solidFill>
                </a:rPr>
                <a:t> 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11:59:59</a:t>
              </a:r>
            </a:p>
          </p:txBody>
        </p:sp>
      </p:grpSp>
      <p:sp>
        <p:nvSpPr>
          <p:cNvPr id="1362" name="2017-11-28 12:00:00"/>
          <p:cNvSpPr txBox="1"/>
          <p:nvPr/>
        </p:nvSpPr>
        <p:spPr>
          <a:xfrm>
            <a:off x="304656" y="2502165"/>
            <a:ext cx="1786811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lvl1pPr>
          </a:lstStyle>
          <a:p>
            <a:pPr/>
            <a:r>
              <a:t>2017-11-28 12:00:00</a:t>
            </a:r>
          </a:p>
        </p:txBody>
      </p:sp>
      <p:sp>
        <p:nvSpPr>
          <p:cNvPr id="1363" name="Shape"/>
          <p:cNvSpPr/>
          <p:nvPr/>
        </p:nvSpPr>
        <p:spPr>
          <a:xfrm>
            <a:off x="371127" y="2328862"/>
            <a:ext cx="1614514" cy="304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156" y="0"/>
                </a:moveTo>
                <a:lnTo>
                  <a:pt x="0" y="21566"/>
                </a:lnTo>
                <a:lnTo>
                  <a:pt x="10800" y="21583"/>
                </a:lnTo>
                <a:lnTo>
                  <a:pt x="21600" y="21600"/>
                </a:lnTo>
                <a:lnTo>
                  <a:pt x="10156" y="0"/>
                </a:lnTo>
                <a:close/>
              </a:path>
            </a:pathLst>
          </a:custGeom>
          <a:gradFill>
            <a:gsLst>
              <a:gs pos="0">
                <a:srgbClr val="007600">
                  <a:alpha val="13682"/>
                </a:srgbClr>
              </a:gs>
              <a:gs pos="29219">
                <a:srgbClr val="7FBB7F">
                  <a:alpha val="13682"/>
                </a:srgbClr>
              </a:gs>
              <a:gs pos="91166">
                <a:srgbClr val="FFFFFF">
                  <a:alpha val="13682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3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5" name="lubridate.png" descr="lubrida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13158" y="217974"/>
            <a:ext cx="1358901" cy="1575118"/>
          </a:xfrm>
          <a:prstGeom prst="rect">
            <a:avLst/>
          </a:prstGeom>
          <a:ln w="12700">
            <a:miter lim="400000"/>
          </a:ln>
        </p:spPr>
      </p:pic>
      <p:sp>
        <p:nvSpPr>
          <p:cNvPr id="1366" name="RStudio® is a trademark of RStudio, Inc.  •  CC BY RStudio •  info@rstudio.com  •  844-448-1212 • rstudio.com •  Learn more at lubridate.tidyverse.org •  lubridate  1.6.0  •   Updated: 2017-1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7" invalidUrl="" action="" tgtFrame="" tooltip="" history="1" highlightClick="0" endSnd="0"/>
              </a:rPr>
              <a:t>lubridate.tidyverse.org</a:t>
            </a:r>
            <a:r>
              <a:t> •  lubridate  1.6.0  •   Updated: 2017-12</a:t>
            </a:r>
          </a:p>
        </p:txBody>
      </p:sp>
      <p:pic>
        <p:nvPicPr>
          <p:cNvPr id="1367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368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69" name="Line"/>
          <p:cNvSpPr/>
          <p:nvPr/>
        </p:nvSpPr>
        <p:spPr>
          <a:xfrm>
            <a:off x="9551538" y="1530350"/>
            <a:ext cx="2703962" cy="1270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70" name="Dates and times with lubridate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Dates and times with lubridate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371" name="Date-times"/>
          <p:cNvSpPr txBox="1"/>
          <p:nvPr/>
        </p:nvSpPr>
        <p:spPr>
          <a:xfrm>
            <a:off x="306210" y="1485899"/>
            <a:ext cx="14820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Date-times</a:t>
            </a:r>
          </a:p>
        </p:txBody>
      </p:sp>
      <p:sp>
        <p:nvSpPr>
          <p:cNvPr id="1372" name="Line"/>
          <p:cNvSpPr/>
          <p:nvPr/>
        </p:nvSpPr>
        <p:spPr>
          <a:xfrm>
            <a:off x="323328" y="1536700"/>
            <a:ext cx="8668273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73" name="Intervals"/>
          <p:cNvSpPr txBox="1"/>
          <p:nvPr/>
        </p:nvSpPr>
        <p:spPr>
          <a:xfrm>
            <a:off x="9557723" y="1492021"/>
            <a:ext cx="11896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Intervals</a:t>
            </a:r>
          </a:p>
        </p:txBody>
      </p:sp>
      <p:sp>
        <p:nvSpPr>
          <p:cNvPr id="1374" name="as.interval(x, start, …) Coerces difftime, Duration, Period and numeric class objects to intervals that begin at start date-time. as.interval(days(1), start = now())…"/>
          <p:cNvSpPr txBox="1"/>
          <p:nvPr/>
        </p:nvSpPr>
        <p:spPr>
          <a:xfrm>
            <a:off x="11177822" y="3523579"/>
            <a:ext cx="2489100" cy="7301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7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as.interval</a:t>
            </a:r>
            <a:r>
              <a:t>(x, start, …) Coerces difftime, Duration, Period and numeric class objects to intervals that begin at start date-time. </a:t>
            </a:r>
            <a:r>
              <a:rPr i="1"/>
              <a:t>as.interval(days(1), start = now())</a:t>
            </a:r>
            <a:endParaRPr i="1"/>
          </a:p>
          <a:p>
            <a:pPr>
              <a:lnSpc>
                <a:spcPct val="80000"/>
              </a:lnSpc>
              <a:spcBef>
                <a:spcPts val="17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is.interval</a:t>
            </a:r>
            <a:r>
              <a:t>(x) Is object x an interval? </a:t>
            </a:r>
            <a:r>
              <a:rPr i="1"/>
              <a:t>is.interval(j) </a:t>
            </a:r>
            <a:endParaRPr i="1"/>
          </a:p>
          <a:p>
            <a:pPr>
              <a:lnSpc>
                <a:spcPct val="80000"/>
              </a:lnSpc>
              <a:spcBef>
                <a:spcPts val="1700"/>
              </a:spcBef>
              <a:defRPr b="0" sz="1100">
                <a:solidFill>
                  <a:srgbClr val="000000"/>
                </a:solidFill>
              </a:defRPr>
            </a:pPr>
            <a:r>
              <a:t>a</a:t>
            </a:r>
            <a:r>
              <a:rPr i="1"/>
              <a:t> </a:t>
            </a:r>
            <a:r>
              <a:rPr b="1"/>
              <a:t>%within% </a:t>
            </a:r>
            <a:r>
              <a:t>b  Does interval or date-time a fall within interval b? </a:t>
            </a:r>
            <a:r>
              <a:rPr i="1"/>
              <a:t>now() %within% i</a:t>
            </a:r>
            <a:endParaRPr i="1"/>
          </a:p>
          <a:p>
            <a:pPr>
              <a:lnSpc>
                <a:spcPct val="80000"/>
              </a:lnSpc>
              <a:spcBef>
                <a:spcPts val="17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int_start</a:t>
            </a:r>
            <a:r>
              <a:t>(int) Access/set the start date-time of an interval. </a:t>
            </a:r>
            <a:r>
              <a:rPr i="1"/>
              <a:t>int_start(i) &lt;- now(); int_start(i)</a:t>
            </a:r>
          </a:p>
          <a:p>
            <a:pPr>
              <a:lnSpc>
                <a:spcPct val="80000"/>
              </a:lnSpc>
              <a:spcBef>
                <a:spcPts val="17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int_end</a:t>
            </a:r>
            <a:r>
              <a:t>(int) Access/set the end date-time of an interval. </a:t>
            </a:r>
            <a:r>
              <a:rPr i="1"/>
              <a:t>int_end(i) &lt;- now(); int_end(i) </a:t>
            </a:r>
            <a:endParaRPr i="1"/>
          </a:p>
          <a:p>
            <a:pPr>
              <a:lnSpc>
                <a:spcPct val="80000"/>
              </a:lnSpc>
              <a:spcBef>
                <a:spcPts val="17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int_aligns</a:t>
            </a:r>
            <a:r>
              <a:t>(int1, int2) Do two intervals share an endpoint? </a:t>
            </a:r>
            <a:r>
              <a:rPr i="1"/>
              <a:t>int_aligns(i, j)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int_diff</a:t>
            </a:r>
            <a:r>
              <a:t>(times) Make the intervals that occur between the date-times in a vector. </a:t>
            </a:r>
          </a:p>
          <a:p>
            <a:pPr>
              <a:lnSpc>
                <a:spcPct val="80000"/>
              </a:lnSpc>
              <a:spcBef>
                <a:spcPts val="1700"/>
              </a:spcBef>
              <a:defRPr b="0" sz="1100">
                <a:solidFill>
                  <a:srgbClr val="000000"/>
                </a:solidFill>
              </a:defRPr>
            </a:pPr>
            <a:r>
              <a:rPr i="1"/>
              <a:t>v &lt;-c(dt, dt + 100, dt + 1000)); int_diff(v)</a:t>
            </a:r>
            <a:endParaRPr i="1"/>
          </a:p>
          <a:p>
            <a:pPr>
              <a:lnSpc>
                <a:spcPct val="80000"/>
              </a:lnSpc>
              <a:spcBef>
                <a:spcPts val="17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int_flip</a:t>
            </a:r>
            <a:r>
              <a:t>(int) Swaps the endpoints of an interval to reverse its direction. </a:t>
            </a:r>
            <a:r>
              <a:rPr i="1"/>
              <a:t>int_flip(i)</a:t>
            </a:r>
            <a:endParaRPr i="1"/>
          </a:p>
          <a:p>
            <a:pPr>
              <a:lnSpc>
                <a:spcPct val="80000"/>
              </a:lnSpc>
              <a:spcBef>
                <a:spcPts val="17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int_length</a:t>
            </a:r>
            <a:r>
              <a:t>(int) Length of the interval in seconds. </a:t>
            </a:r>
            <a:r>
              <a:rPr i="1"/>
              <a:t>int_length(i)</a:t>
            </a:r>
            <a:endParaRPr i="1"/>
          </a:p>
          <a:p>
            <a:pPr>
              <a:lnSpc>
                <a:spcPct val="80000"/>
              </a:lnSpc>
              <a:spcBef>
                <a:spcPts val="17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int_overlaps</a:t>
            </a:r>
            <a:r>
              <a:t>(int1, int2) Do two intervals overlap? </a:t>
            </a:r>
            <a:r>
              <a:rPr i="1"/>
              <a:t>int_overlaps(i, j)</a:t>
            </a:r>
            <a:endParaRPr i="1"/>
          </a:p>
          <a:p>
            <a:pPr>
              <a:lnSpc>
                <a:spcPct val="80000"/>
              </a:lnSpc>
              <a:spcBef>
                <a:spcPts val="17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int_shift</a:t>
            </a:r>
            <a:r>
              <a:t>(int, by) Shifts an interval up or down the timeline by a timespan.* </a:t>
            </a:r>
            <a:r>
              <a:rPr i="1"/>
              <a:t>int_shift(i, days(-1))</a:t>
            </a:r>
            <a:endParaRPr i="1"/>
          </a:p>
          <a:p>
            <a:pPr>
              <a:lnSpc>
                <a:spcPct val="80000"/>
              </a:lnSpc>
              <a:spcBef>
                <a:spcPts val="17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int_standardize</a:t>
            </a:r>
            <a:r>
              <a:t>(int) Flips any non-positive intervals to ensure starts occur before ends. </a:t>
            </a:r>
            <a:r>
              <a:rPr i="1"/>
              <a:t>int_standardize(i)</a:t>
            </a:r>
          </a:p>
        </p:txBody>
      </p:sp>
      <p:sp>
        <p:nvSpPr>
          <p:cNvPr id="1375" name="An interval is the portion of the timeline between two date-times. Create an interval with interval() or %--%, e.g.…"/>
          <p:cNvSpPr txBox="1"/>
          <p:nvPr/>
        </p:nvSpPr>
        <p:spPr>
          <a:xfrm>
            <a:off x="11527781" y="1940627"/>
            <a:ext cx="2133601" cy="1511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An </a:t>
            </a:r>
            <a:r>
              <a:rPr b="1"/>
              <a:t>interval</a:t>
            </a:r>
            <a:r>
              <a:t> is the portion of the timeline between two date-times. Create an interval with </a:t>
            </a:r>
            <a:r>
              <a:rPr b="1"/>
              <a:t>interval</a:t>
            </a:r>
            <a:r>
              <a:t>() or </a:t>
            </a:r>
            <a:r>
              <a:rPr b="1"/>
              <a:t>%--%</a:t>
            </a:r>
            <a:r>
              <a:t>, e.g.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i &lt;- </a:t>
            </a:r>
            <a:r>
              <a:rPr i="1"/>
              <a:t>interval(ymd("2017-01-01"), d)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rPr i="1"/>
              <a:t>## 2017-01-01 UTC--2017-11-28 UTC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i="1"/>
              <a:t>j &lt;- d %--% ymd("2017-12-31")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rPr i="1"/>
              <a:t>## 2017-11-28 UTC--2017-12-31 UTC</a:t>
            </a:r>
          </a:p>
        </p:txBody>
      </p:sp>
      <p:sp>
        <p:nvSpPr>
          <p:cNvPr id="1376" name="2017-11-28 12:00:00…"/>
          <p:cNvSpPr txBox="1"/>
          <p:nvPr/>
        </p:nvSpPr>
        <p:spPr>
          <a:xfrm>
            <a:off x="2330757" y="1775527"/>
            <a:ext cx="2217290" cy="133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2017-11-28 12:00:00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date-time</a:t>
            </a:r>
            <a:r>
              <a:t> is a point on the timeline, stored as the number of seconds since 1970-01-01 00:00:00 UTC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dt &lt;-</a:t>
            </a:r>
            <a:r>
              <a:rPr b="1"/>
              <a:t> as_datetime</a:t>
            </a:r>
            <a:r>
              <a:t>(1511870400)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"2017-11-28 12:00:00 UTC"</a:t>
            </a:r>
          </a:p>
        </p:txBody>
      </p:sp>
      <p:sp>
        <p:nvSpPr>
          <p:cNvPr id="1377" name="Identify the order of the year (y), month (m), day (d), hour (h), minute (m) and second (s) elements in your data…"/>
          <p:cNvSpPr txBox="1"/>
          <p:nvPr/>
        </p:nvSpPr>
        <p:spPr>
          <a:xfrm>
            <a:off x="329846" y="3490764"/>
            <a:ext cx="4199578" cy="915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94027" indent="-194027">
              <a:lnSpc>
                <a:spcPct val="80000"/>
              </a:lnSpc>
              <a:spcBef>
                <a:spcPts val="4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Identify the order of the year (</a:t>
            </a:r>
            <a:r>
              <a:rPr b="1"/>
              <a:t>y</a:t>
            </a:r>
            <a:r>
              <a:t>), month (</a:t>
            </a:r>
            <a:r>
              <a:rPr b="1"/>
              <a:t>m</a:t>
            </a:r>
            <a:r>
              <a:t>), day (</a:t>
            </a:r>
            <a:r>
              <a:rPr b="1"/>
              <a:t>d</a:t>
            </a:r>
            <a:r>
              <a:t>), hour (</a:t>
            </a:r>
            <a:r>
              <a:rPr b="1"/>
              <a:t>h</a:t>
            </a:r>
            <a:r>
              <a:t>), minute (</a:t>
            </a:r>
            <a:r>
              <a:rPr b="1"/>
              <a:t>m</a:t>
            </a:r>
            <a:r>
              <a:t>) and second (</a:t>
            </a:r>
            <a:r>
              <a:rPr b="1"/>
              <a:t>s</a:t>
            </a:r>
            <a:r>
              <a:t>) elements in your data</a:t>
            </a:r>
          </a:p>
          <a:p>
            <a:pPr marL="194027" indent="-194027">
              <a:lnSpc>
                <a:spcPct val="80000"/>
              </a:lnSpc>
              <a:spcBef>
                <a:spcPts val="4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Use the function below whose name replicates the order. Each accepts a wide variety of input formats.</a:t>
            </a:r>
          </a:p>
        </p:txBody>
      </p:sp>
      <p:sp>
        <p:nvSpPr>
          <p:cNvPr id="1378" name="PARSE DATE-TIMES (Convert strings or numbers to date-times)"/>
          <p:cNvSpPr txBox="1"/>
          <p:nvPr/>
        </p:nvSpPr>
        <p:spPr>
          <a:xfrm>
            <a:off x="302789" y="3223514"/>
            <a:ext cx="402092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PARSE DATE-TIMES </a:t>
            </a:r>
            <a:r>
              <a:rPr b="0"/>
              <a:t>(Convert strings or numbers to date-times)</a:t>
            </a:r>
          </a:p>
        </p:txBody>
      </p:sp>
      <p:sp>
        <p:nvSpPr>
          <p:cNvPr id="1379" name="Line"/>
          <p:cNvSpPr/>
          <p:nvPr/>
        </p:nvSpPr>
        <p:spPr>
          <a:xfrm>
            <a:off x="313339" y="3185418"/>
            <a:ext cx="4233475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80" name="date_decimal(decimal, tz = &quot;UTC&quot;) Q for quarter. date_decimal(2017.5)…"/>
          <p:cNvSpPr txBox="1"/>
          <p:nvPr/>
        </p:nvSpPr>
        <p:spPr>
          <a:xfrm>
            <a:off x="2279957" y="8053752"/>
            <a:ext cx="2071122" cy="2687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date_decimal</a:t>
            </a:r>
            <a:r>
              <a:t>(decimal, tz = "UTC") Q for quarter. </a:t>
            </a:r>
            <a:r>
              <a:rPr i="1"/>
              <a:t>date_decimal(2017.5)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now</a:t>
            </a:r>
            <a:r>
              <a:t>(tzone = "") Current time in  tz (defaults to system tz). </a:t>
            </a:r>
            <a:r>
              <a:rPr i="1"/>
              <a:t>now()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today</a:t>
            </a:r>
            <a:r>
              <a:t>(tzone = "") Current date in a tz (defaults to system tz). </a:t>
            </a:r>
            <a:r>
              <a:rPr i="1"/>
              <a:t>today()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fast_strptime</a:t>
            </a:r>
            <a:r>
              <a:t>() Faster strptime. </a:t>
            </a:r>
            <a:r>
              <a:rPr i="1"/>
              <a:t>fast_strptime('9/1/01', '%y/%m/%d')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parse_date_time</a:t>
            </a:r>
            <a:r>
              <a:t>() Easier strptime. </a:t>
            </a:r>
            <a:r>
              <a:rPr i="1"/>
              <a:t>parse_date_time("9/1/01", "ymd")</a:t>
            </a:r>
          </a:p>
        </p:txBody>
      </p:sp>
      <p:sp>
        <p:nvSpPr>
          <p:cNvPr id="1381" name="ymd_hms(), ymd_hm(), ymd_h(). ymd_hms(&quot;2017-11-28T14:02:00&quot;)…"/>
          <p:cNvSpPr txBox="1"/>
          <p:nvPr/>
        </p:nvSpPr>
        <p:spPr>
          <a:xfrm>
            <a:off x="2279957" y="4381261"/>
            <a:ext cx="2071122" cy="3436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ymd_hms</a:t>
            </a:r>
            <a:r>
              <a:t>(), </a:t>
            </a:r>
            <a:r>
              <a:rPr b="1"/>
              <a:t>ymd_hm</a:t>
            </a:r>
            <a:r>
              <a:t>(), </a:t>
            </a:r>
            <a:r>
              <a:rPr b="1"/>
              <a:t>ymd_h</a:t>
            </a:r>
            <a:r>
              <a:t>(). </a:t>
            </a:r>
            <a:r>
              <a:rPr i="1"/>
              <a:t>ymd_hms("2017-11-28T14:02:00")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ydm_hms</a:t>
            </a:r>
            <a:r>
              <a:t>(), </a:t>
            </a:r>
            <a:r>
              <a:rPr b="1"/>
              <a:t>ydm_hm</a:t>
            </a:r>
            <a:r>
              <a:t>(), </a:t>
            </a:r>
            <a:r>
              <a:rPr b="1"/>
              <a:t>ydm_h</a:t>
            </a:r>
            <a:r>
              <a:t>(). </a:t>
            </a:r>
            <a:r>
              <a:rPr i="1"/>
              <a:t>ydm_hms("2017-22-12 10:00:00")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mdy_hms</a:t>
            </a:r>
            <a:r>
              <a:t>(), </a:t>
            </a:r>
            <a:r>
              <a:rPr b="1"/>
              <a:t>mdy_hm</a:t>
            </a:r>
            <a:r>
              <a:t>(), </a:t>
            </a:r>
            <a:r>
              <a:rPr b="1"/>
              <a:t>mdy_h</a:t>
            </a:r>
            <a:r>
              <a:t>(). </a:t>
            </a:r>
            <a:r>
              <a:rPr i="1"/>
              <a:t>mdy_hms("11/28/2017 1:02:03")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dmy_hms</a:t>
            </a:r>
            <a:r>
              <a:t>(), </a:t>
            </a:r>
            <a:r>
              <a:rPr b="1"/>
              <a:t>dmy_hm</a:t>
            </a:r>
            <a:r>
              <a:t>(), </a:t>
            </a:r>
            <a:r>
              <a:rPr b="1"/>
              <a:t>dmy_h</a:t>
            </a:r>
            <a:r>
              <a:t>(). </a:t>
            </a:r>
            <a:r>
              <a:rPr i="1"/>
              <a:t>dmy_hms("1 Jan 2017 23:59:59")</a:t>
            </a:r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ymd</a:t>
            </a:r>
            <a:r>
              <a:t>(), </a:t>
            </a:r>
            <a:r>
              <a:rPr b="1"/>
              <a:t>ydm</a:t>
            </a:r>
            <a:r>
              <a:t>(). </a:t>
            </a:r>
            <a:r>
              <a:rPr i="1"/>
              <a:t>ymd(20170131)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mdy</a:t>
            </a:r>
            <a:r>
              <a:t>(), </a:t>
            </a:r>
            <a:r>
              <a:rPr b="1"/>
              <a:t>myd</a:t>
            </a:r>
            <a:r>
              <a:t>(). </a:t>
            </a:r>
            <a:r>
              <a:rPr i="1"/>
              <a:t>mdy("July 4th, 2000")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dmy</a:t>
            </a:r>
            <a:r>
              <a:t>(), </a:t>
            </a:r>
            <a:r>
              <a:rPr b="1"/>
              <a:t>dym</a:t>
            </a:r>
            <a:r>
              <a:t>(). </a:t>
            </a:r>
            <a:r>
              <a:rPr i="1"/>
              <a:t>dmy("4th of July '99")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yq</a:t>
            </a:r>
            <a:r>
              <a:t>() Q for quarter. </a:t>
            </a:r>
            <a:r>
              <a:rPr i="1"/>
              <a:t>yq("2001: Q3")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t>hms::</a:t>
            </a:r>
            <a:r>
              <a:rPr b="1"/>
              <a:t>hms</a:t>
            </a:r>
            <a:r>
              <a:t>() Also lubridate::</a:t>
            </a:r>
            <a:r>
              <a:rPr b="1"/>
              <a:t>hms</a:t>
            </a:r>
            <a:r>
              <a:t>(), </a:t>
            </a:r>
            <a:r>
              <a:rPr b="1"/>
              <a:t>hm</a:t>
            </a:r>
            <a:r>
              <a:t>() and </a:t>
            </a:r>
            <a:r>
              <a:rPr b="1"/>
              <a:t>ms</a:t>
            </a:r>
            <a:r>
              <a:t>(), which return periods.* </a:t>
            </a:r>
            <a:r>
              <a:rPr i="1"/>
              <a:t>hms::hms(sec = 0, min= 1, hours = 2)</a:t>
            </a:r>
          </a:p>
        </p:txBody>
      </p:sp>
      <p:sp>
        <p:nvSpPr>
          <p:cNvPr id="1382" name="Line"/>
          <p:cNvSpPr/>
          <p:nvPr/>
        </p:nvSpPr>
        <p:spPr>
          <a:xfrm>
            <a:off x="313339" y="7950200"/>
            <a:ext cx="4004875" cy="0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83" name="2017-11-28T14:02:00"/>
          <p:cNvSpPr txBox="1"/>
          <p:nvPr/>
        </p:nvSpPr>
        <p:spPr>
          <a:xfrm>
            <a:off x="273180" y="4327457"/>
            <a:ext cx="1896754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chemeClr val="accent6">
                    <a:satOff val="-12200"/>
                    <a:lumOff val="-18965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rPr>
                <a:solidFill>
                  <a:srgbClr val="C0C0C0"/>
                </a:solidFill>
              </a:rPr>
              <a:t>-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11</a:t>
            </a:r>
            <a:r>
              <a:rPr>
                <a:solidFill>
                  <a:srgbClr val="C0C0C0"/>
                </a:solidFill>
              </a:rPr>
              <a:t>-</a:t>
            </a:r>
            <a:r>
              <a:rPr>
                <a:solidFill>
                  <a:schemeClr val="accent4"/>
                </a:solidFill>
              </a:rPr>
              <a:t>28</a:t>
            </a:r>
            <a:r>
              <a:rPr>
                <a:solidFill>
                  <a:srgbClr val="C0C0C0"/>
                </a:solidFill>
              </a:rPr>
              <a:t>T14:02:00</a:t>
            </a:r>
          </a:p>
        </p:txBody>
      </p:sp>
      <p:sp>
        <p:nvSpPr>
          <p:cNvPr id="1384" name="2017-22-12 10:00:00"/>
          <p:cNvSpPr txBox="1"/>
          <p:nvPr/>
        </p:nvSpPr>
        <p:spPr>
          <a:xfrm>
            <a:off x="273180" y="4740559"/>
            <a:ext cx="1796389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t>-</a:t>
            </a:r>
            <a:r>
              <a:rPr>
                <a:solidFill>
                  <a:schemeClr val="accent4"/>
                </a:solidFill>
              </a:rPr>
              <a:t>22</a:t>
            </a:r>
            <a:r>
              <a:t>-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12</a:t>
            </a:r>
            <a:r>
              <a:t> 10:00:00</a:t>
            </a:r>
          </a:p>
        </p:txBody>
      </p:sp>
      <p:sp>
        <p:nvSpPr>
          <p:cNvPr id="1385" name="11/28/2017 1:02:03"/>
          <p:cNvSpPr txBox="1"/>
          <p:nvPr/>
        </p:nvSpPr>
        <p:spPr>
          <a:xfrm>
            <a:off x="273180" y="5160637"/>
            <a:ext cx="1722125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11</a:t>
            </a:r>
            <a:r>
              <a:t>/</a:t>
            </a:r>
            <a:r>
              <a:rPr>
                <a:solidFill>
                  <a:schemeClr val="accent4"/>
                </a:solidFill>
              </a:rPr>
              <a:t>28</a:t>
            </a:r>
            <a:r>
              <a:t>/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t> 1:02:03</a:t>
            </a:r>
          </a:p>
        </p:txBody>
      </p:sp>
      <p:sp>
        <p:nvSpPr>
          <p:cNvPr id="1386" name="1 Jan 2017 23:59:59"/>
          <p:cNvSpPr txBox="1"/>
          <p:nvPr/>
        </p:nvSpPr>
        <p:spPr>
          <a:xfrm>
            <a:off x="273180" y="5586440"/>
            <a:ext cx="1782917" cy="335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/>
                </a:solidFill>
              </a:rPr>
              <a:t>1</a:t>
            </a:r>
            <a:r>
              <a:t>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Jan</a:t>
            </a:r>
            <a:r>
              <a:t> 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t> 23:59:59</a:t>
            </a:r>
          </a:p>
        </p:txBody>
      </p:sp>
      <p:sp>
        <p:nvSpPr>
          <p:cNvPr id="1387" name="20170131"/>
          <p:cNvSpPr txBox="1"/>
          <p:nvPr/>
        </p:nvSpPr>
        <p:spPr>
          <a:xfrm>
            <a:off x="273180" y="6010069"/>
            <a:ext cx="884346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01</a:t>
            </a:r>
            <a:r>
              <a:rPr>
                <a:solidFill>
                  <a:schemeClr val="accent4"/>
                </a:solidFill>
              </a:rPr>
              <a:t>31</a:t>
            </a:r>
          </a:p>
        </p:txBody>
      </p:sp>
      <p:sp>
        <p:nvSpPr>
          <p:cNvPr id="1388" name="July 4th, 2000"/>
          <p:cNvSpPr txBox="1"/>
          <p:nvPr/>
        </p:nvSpPr>
        <p:spPr>
          <a:xfrm>
            <a:off x="273180" y="6298674"/>
            <a:ext cx="1379267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July</a:t>
            </a:r>
            <a:r>
              <a:t> </a:t>
            </a:r>
            <a:r>
              <a:rPr>
                <a:solidFill>
                  <a:schemeClr val="accent4"/>
                </a:solidFill>
              </a:rPr>
              <a:t>4</a:t>
            </a:r>
            <a:r>
              <a:t>th, 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2000</a:t>
            </a:r>
          </a:p>
        </p:txBody>
      </p:sp>
      <p:sp>
        <p:nvSpPr>
          <p:cNvPr id="1389" name="4th of July '99"/>
          <p:cNvSpPr txBox="1"/>
          <p:nvPr/>
        </p:nvSpPr>
        <p:spPr>
          <a:xfrm>
            <a:off x="273180" y="6560177"/>
            <a:ext cx="1409074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/>
                </a:solidFill>
              </a:rPr>
              <a:t>4</a:t>
            </a:r>
            <a:r>
              <a:t>th of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July</a:t>
            </a:r>
            <a:r>
              <a:t> '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99</a:t>
            </a:r>
          </a:p>
        </p:txBody>
      </p:sp>
      <p:sp>
        <p:nvSpPr>
          <p:cNvPr id="1390" name="2001: Q3"/>
          <p:cNvSpPr txBox="1"/>
          <p:nvPr/>
        </p:nvSpPr>
        <p:spPr>
          <a:xfrm>
            <a:off x="273180" y="6855406"/>
            <a:ext cx="855550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2001</a:t>
            </a:r>
            <a:r>
              <a:t>: Q</a:t>
            </a:r>
            <a:r>
              <a:rPr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1391" name="2:01"/>
          <p:cNvSpPr txBox="1"/>
          <p:nvPr/>
        </p:nvSpPr>
        <p:spPr>
          <a:xfrm>
            <a:off x="273180" y="7138729"/>
            <a:ext cx="454764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</a:t>
            </a:r>
            <a:r>
              <a:t>: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01</a:t>
            </a:r>
          </a:p>
        </p:txBody>
      </p:sp>
      <p:sp>
        <p:nvSpPr>
          <p:cNvPr id="1392" name="2017.5"/>
          <p:cNvSpPr txBox="1"/>
          <p:nvPr/>
        </p:nvSpPr>
        <p:spPr>
          <a:xfrm>
            <a:off x="273180" y="7980669"/>
            <a:ext cx="626698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2017.5</a:t>
            </a:r>
          </a:p>
        </p:txBody>
      </p:sp>
      <p:grpSp>
        <p:nvGrpSpPr>
          <p:cNvPr id="1398" name="Group"/>
          <p:cNvGrpSpPr/>
          <p:nvPr/>
        </p:nvGrpSpPr>
        <p:grpSpPr>
          <a:xfrm>
            <a:off x="267715" y="8470688"/>
            <a:ext cx="414893" cy="406024"/>
            <a:chOff x="0" y="0"/>
            <a:chExt cx="414892" cy="406023"/>
          </a:xfrm>
        </p:grpSpPr>
        <p:sp>
          <p:nvSpPr>
            <p:cNvPr id="1393" name="Shape"/>
            <p:cNvSpPr/>
            <p:nvPr/>
          </p:nvSpPr>
          <p:spPr>
            <a:xfrm rot="19775911">
              <a:off x="62171" y="90881"/>
              <a:ext cx="170581" cy="292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600" fill="norm" stroke="1" extrusionOk="0">
                  <a:moveTo>
                    <a:pt x="18393" y="0"/>
                  </a:moveTo>
                  <a:cubicBezTo>
                    <a:pt x="8206" y="29"/>
                    <a:pt x="-20" y="4872"/>
                    <a:pt x="0" y="10827"/>
                  </a:cubicBezTo>
                  <a:cubicBezTo>
                    <a:pt x="20" y="16745"/>
                    <a:pt x="8187" y="21550"/>
                    <a:pt x="18310" y="21600"/>
                  </a:cubicBezTo>
                  <a:lnTo>
                    <a:pt x="21580" y="21589"/>
                  </a:lnTo>
                  <a:lnTo>
                    <a:pt x="20443" y="172"/>
                  </a:lnTo>
                  <a:lnTo>
                    <a:pt x="18393" y="0"/>
                  </a:lnTo>
                  <a:close/>
                </a:path>
              </a:pathLst>
            </a:custGeom>
            <a:solidFill>
              <a:schemeClr val="accent4">
                <a:satOff val="12017"/>
                <a:lumOff val="18149"/>
              </a:schemeClr>
            </a:solidFill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4" name="Circle"/>
            <p:cNvSpPr/>
            <p:nvPr/>
          </p:nvSpPr>
          <p:spPr>
            <a:xfrm rot="19775911">
              <a:off x="67915" y="53990"/>
              <a:ext cx="292987" cy="292987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5" name="Circle"/>
            <p:cNvSpPr/>
            <p:nvPr/>
          </p:nvSpPr>
          <p:spPr>
            <a:xfrm rot="19775911">
              <a:off x="85531" y="71606"/>
              <a:ext cx="257755" cy="257756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6" name="Triangle"/>
            <p:cNvSpPr/>
            <p:nvPr/>
          </p:nvSpPr>
          <p:spPr>
            <a:xfrm>
              <a:off x="209626" y="104952"/>
              <a:ext cx="17726" cy="108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7" name="Triangle"/>
            <p:cNvSpPr/>
            <p:nvPr/>
          </p:nvSpPr>
          <p:spPr>
            <a:xfrm rot="16200000">
              <a:off x="169188" y="166469"/>
              <a:ext cx="17725" cy="7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413" name="Group"/>
          <p:cNvGrpSpPr/>
          <p:nvPr/>
        </p:nvGrpSpPr>
        <p:grpSpPr>
          <a:xfrm>
            <a:off x="9566460" y="1932039"/>
            <a:ext cx="1814988" cy="602379"/>
            <a:chOff x="0" y="0"/>
            <a:chExt cx="1814987" cy="602377"/>
          </a:xfrm>
        </p:grpSpPr>
        <p:sp>
          <p:nvSpPr>
            <p:cNvPr id="1399" name="Line"/>
            <p:cNvSpPr/>
            <p:nvPr/>
          </p:nvSpPr>
          <p:spPr>
            <a:xfrm>
              <a:off x="38951" y="399566"/>
              <a:ext cx="1776037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0" name="Line"/>
            <p:cNvSpPr/>
            <p:nvPr/>
          </p:nvSpPr>
          <p:spPr>
            <a:xfrm flipV="1">
              <a:off x="161091" y="360551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1" name="Line"/>
            <p:cNvSpPr/>
            <p:nvPr/>
          </p:nvSpPr>
          <p:spPr>
            <a:xfrm flipV="1">
              <a:off x="531006" y="360551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2" name="Line"/>
            <p:cNvSpPr/>
            <p:nvPr/>
          </p:nvSpPr>
          <p:spPr>
            <a:xfrm flipV="1">
              <a:off x="900921" y="360551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3" name="Line"/>
            <p:cNvSpPr/>
            <p:nvPr/>
          </p:nvSpPr>
          <p:spPr>
            <a:xfrm flipV="1">
              <a:off x="1270835" y="360551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4" name="Line"/>
            <p:cNvSpPr/>
            <p:nvPr/>
          </p:nvSpPr>
          <p:spPr>
            <a:xfrm flipV="1">
              <a:off x="1640750" y="360551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5" name="2000"/>
            <p:cNvSpPr txBox="1"/>
            <p:nvPr/>
          </p:nvSpPr>
          <p:spPr>
            <a:xfrm>
              <a:off x="0" y="373363"/>
              <a:ext cx="322185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2000</a:t>
              </a:r>
            </a:p>
          </p:txBody>
        </p:sp>
        <p:sp>
          <p:nvSpPr>
            <p:cNvPr id="1406" name="2001"/>
            <p:cNvSpPr txBox="1"/>
            <p:nvPr/>
          </p:nvSpPr>
          <p:spPr>
            <a:xfrm>
              <a:off x="369914" y="373363"/>
              <a:ext cx="322186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2001</a:t>
              </a:r>
            </a:p>
          </p:txBody>
        </p:sp>
        <p:sp>
          <p:nvSpPr>
            <p:cNvPr id="1407" name="2002"/>
            <p:cNvSpPr txBox="1"/>
            <p:nvPr/>
          </p:nvSpPr>
          <p:spPr>
            <a:xfrm>
              <a:off x="739829" y="373363"/>
              <a:ext cx="322185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2002</a:t>
              </a:r>
            </a:p>
          </p:txBody>
        </p:sp>
        <p:sp>
          <p:nvSpPr>
            <p:cNvPr id="1408" name="2003"/>
            <p:cNvSpPr txBox="1"/>
            <p:nvPr/>
          </p:nvSpPr>
          <p:spPr>
            <a:xfrm>
              <a:off x="1109743" y="373363"/>
              <a:ext cx="322185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2003</a:t>
              </a:r>
            </a:p>
          </p:txBody>
        </p:sp>
        <p:sp>
          <p:nvSpPr>
            <p:cNvPr id="1409" name="2004"/>
            <p:cNvSpPr txBox="1"/>
            <p:nvPr/>
          </p:nvSpPr>
          <p:spPr>
            <a:xfrm>
              <a:off x="1479657" y="373363"/>
              <a:ext cx="322186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2004</a:t>
              </a:r>
            </a:p>
          </p:txBody>
        </p:sp>
        <p:sp>
          <p:nvSpPr>
            <p:cNvPr id="1410" name="Line"/>
            <p:cNvSpPr/>
            <p:nvPr/>
          </p:nvSpPr>
          <p:spPr>
            <a:xfrm flipV="1">
              <a:off x="1455793" y="40457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1" name="Arrow"/>
            <p:cNvSpPr/>
            <p:nvPr/>
          </p:nvSpPr>
          <p:spPr>
            <a:xfrm>
              <a:off x="330029" y="0"/>
              <a:ext cx="1101900" cy="445345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2" name="Line"/>
            <p:cNvSpPr/>
            <p:nvPr/>
          </p:nvSpPr>
          <p:spPr>
            <a:xfrm flipV="1">
              <a:off x="344969" y="40457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426" name="Group"/>
          <p:cNvGrpSpPr/>
          <p:nvPr/>
        </p:nvGrpSpPr>
        <p:grpSpPr>
          <a:xfrm>
            <a:off x="309466" y="1970139"/>
            <a:ext cx="1814989" cy="561921"/>
            <a:chOff x="0" y="3194"/>
            <a:chExt cx="1814987" cy="561920"/>
          </a:xfrm>
        </p:grpSpPr>
        <p:sp>
          <p:nvSpPr>
            <p:cNvPr id="1414" name="Line"/>
            <p:cNvSpPr/>
            <p:nvPr/>
          </p:nvSpPr>
          <p:spPr>
            <a:xfrm>
              <a:off x="38951" y="362302"/>
              <a:ext cx="1776037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5" name="Line"/>
            <p:cNvSpPr/>
            <p:nvPr/>
          </p:nvSpPr>
          <p:spPr>
            <a:xfrm flipV="1">
              <a:off x="161092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6" name="Line"/>
            <p:cNvSpPr/>
            <p:nvPr/>
          </p:nvSpPr>
          <p:spPr>
            <a:xfrm flipV="1">
              <a:off x="531006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7" name="Line"/>
            <p:cNvSpPr/>
            <p:nvPr/>
          </p:nvSpPr>
          <p:spPr>
            <a:xfrm flipV="1">
              <a:off x="900921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8" name="Line"/>
            <p:cNvSpPr/>
            <p:nvPr/>
          </p:nvSpPr>
          <p:spPr>
            <a:xfrm flipV="1">
              <a:off x="1270835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9" name="Line"/>
            <p:cNvSpPr/>
            <p:nvPr/>
          </p:nvSpPr>
          <p:spPr>
            <a:xfrm flipV="1">
              <a:off x="1640750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0" name="2016"/>
            <p:cNvSpPr txBox="1"/>
            <p:nvPr/>
          </p:nvSpPr>
          <p:spPr>
            <a:xfrm>
              <a:off x="0" y="336100"/>
              <a:ext cx="322185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2016</a:t>
              </a:r>
            </a:p>
          </p:txBody>
        </p:sp>
        <p:sp>
          <p:nvSpPr>
            <p:cNvPr id="1421" name="2017"/>
            <p:cNvSpPr txBox="1"/>
            <p:nvPr/>
          </p:nvSpPr>
          <p:spPr>
            <a:xfrm>
              <a:off x="369914" y="336100"/>
              <a:ext cx="322186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2017</a:t>
              </a:r>
            </a:p>
          </p:txBody>
        </p:sp>
        <p:sp>
          <p:nvSpPr>
            <p:cNvPr id="1422" name="2018"/>
            <p:cNvSpPr txBox="1"/>
            <p:nvPr/>
          </p:nvSpPr>
          <p:spPr>
            <a:xfrm>
              <a:off x="739829" y="336100"/>
              <a:ext cx="322185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2018</a:t>
              </a:r>
            </a:p>
          </p:txBody>
        </p:sp>
        <p:sp>
          <p:nvSpPr>
            <p:cNvPr id="1423" name="2019"/>
            <p:cNvSpPr txBox="1"/>
            <p:nvPr/>
          </p:nvSpPr>
          <p:spPr>
            <a:xfrm>
              <a:off x="1109742" y="336100"/>
              <a:ext cx="322186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2019</a:t>
              </a:r>
            </a:p>
          </p:txBody>
        </p:sp>
        <p:sp>
          <p:nvSpPr>
            <p:cNvPr id="1424" name="2020"/>
            <p:cNvSpPr txBox="1"/>
            <p:nvPr/>
          </p:nvSpPr>
          <p:spPr>
            <a:xfrm>
              <a:off x="1479657" y="336100"/>
              <a:ext cx="322186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2020</a:t>
              </a:r>
            </a:p>
          </p:txBody>
        </p:sp>
        <p:sp>
          <p:nvSpPr>
            <p:cNvPr id="1425" name="Line"/>
            <p:cNvSpPr/>
            <p:nvPr/>
          </p:nvSpPr>
          <p:spPr>
            <a:xfrm flipV="1">
              <a:off x="829386" y="3194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436" name="Group"/>
          <p:cNvGrpSpPr/>
          <p:nvPr/>
        </p:nvGrpSpPr>
        <p:grpSpPr>
          <a:xfrm>
            <a:off x="9898729" y="9797781"/>
            <a:ext cx="855551" cy="418946"/>
            <a:chOff x="0" y="0"/>
            <a:chExt cx="855549" cy="418944"/>
          </a:xfrm>
        </p:grpSpPr>
        <p:sp>
          <p:nvSpPr>
            <p:cNvPr id="1427" name="Line"/>
            <p:cNvSpPr/>
            <p:nvPr/>
          </p:nvSpPr>
          <p:spPr>
            <a:xfrm>
              <a:off x="360247" y="206130"/>
              <a:ext cx="120495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431" name="Group"/>
            <p:cNvGrpSpPr/>
            <p:nvPr/>
          </p:nvGrpSpPr>
          <p:grpSpPr>
            <a:xfrm>
              <a:off x="0" y="0"/>
              <a:ext cx="315827" cy="418945"/>
              <a:chOff x="0" y="0"/>
              <a:chExt cx="315826" cy="418944"/>
            </a:xfrm>
          </p:grpSpPr>
          <p:sp>
            <p:nvSpPr>
              <p:cNvPr id="1428" name="Arrow"/>
              <p:cNvSpPr/>
              <p:nvPr/>
            </p:nvSpPr>
            <p:spPr>
              <a:xfrm>
                <a:off x="0" y="0"/>
                <a:ext cx="226927" cy="136964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9" name="Arrow"/>
              <p:cNvSpPr/>
              <p:nvPr/>
            </p:nvSpPr>
            <p:spPr>
              <a:xfrm flipH="1">
                <a:off x="38100" y="142281"/>
                <a:ext cx="277727" cy="136964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0" name="Arrow"/>
              <p:cNvSpPr/>
              <p:nvPr/>
            </p:nvSpPr>
            <p:spPr>
              <a:xfrm>
                <a:off x="0" y="281981"/>
                <a:ext cx="252327" cy="136964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435" name="Group"/>
            <p:cNvGrpSpPr/>
            <p:nvPr/>
          </p:nvGrpSpPr>
          <p:grpSpPr>
            <a:xfrm>
              <a:off x="539722" y="0"/>
              <a:ext cx="315828" cy="418945"/>
              <a:chOff x="0" y="0"/>
              <a:chExt cx="315826" cy="418944"/>
            </a:xfrm>
          </p:grpSpPr>
          <p:sp>
            <p:nvSpPr>
              <p:cNvPr id="1432" name="Arrow"/>
              <p:cNvSpPr/>
              <p:nvPr/>
            </p:nvSpPr>
            <p:spPr>
              <a:xfrm>
                <a:off x="0" y="0"/>
                <a:ext cx="226927" cy="136964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3" name="Arrow"/>
              <p:cNvSpPr/>
              <p:nvPr/>
            </p:nvSpPr>
            <p:spPr>
              <a:xfrm>
                <a:off x="38100" y="142281"/>
                <a:ext cx="277727" cy="136964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4" name="Arrow"/>
              <p:cNvSpPr/>
              <p:nvPr/>
            </p:nvSpPr>
            <p:spPr>
              <a:xfrm>
                <a:off x="0" y="281981"/>
                <a:ext cx="252327" cy="136964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1437" name="Line"/>
          <p:cNvSpPr/>
          <p:nvPr/>
        </p:nvSpPr>
        <p:spPr>
          <a:xfrm>
            <a:off x="5054600" y="3185418"/>
            <a:ext cx="3937000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1505" name="Group"/>
          <p:cNvGrpSpPr/>
          <p:nvPr/>
        </p:nvGrpSpPr>
        <p:grpSpPr>
          <a:xfrm>
            <a:off x="5122833" y="8117263"/>
            <a:ext cx="1383743" cy="540139"/>
            <a:chOff x="0" y="0"/>
            <a:chExt cx="1383741" cy="540138"/>
          </a:xfrm>
        </p:grpSpPr>
        <p:sp>
          <p:nvSpPr>
            <p:cNvPr id="1438" name="Rectangle"/>
            <p:cNvSpPr/>
            <p:nvPr/>
          </p:nvSpPr>
          <p:spPr>
            <a:xfrm>
              <a:off x="2330" y="152409"/>
              <a:ext cx="1379082" cy="143147"/>
            </a:xfrm>
            <a:prstGeom prst="rect">
              <a:avLst/>
            </a:prstGeom>
            <a:solidFill>
              <a:schemeClr val="accent4">
                <a:satOff val="12017"/>
                <a:lumOff val="1814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503" name="Group"/>
            <p:cNvGrpSpPr/>
            <p:nvPr/>
          </p:nvGrpSpPr>
          <p:grpSpPr>
            <a:xfrm>
              <a:off x="0" y="75620"/>
              <a:ext cx="1383742" cy="464519"/>
              <a:chOff x="0" y="0"/>
              <a:chExt cx="1383741" cy="464517"/>
            </a:xfrm>
          </p:grpSpPr>
          <p:sp>
            <p:nvSpPr>
              <p:cNvPr id="1439" name="J"/>
              <p:cNvSpPr txBox="1"/>
              <p:nvPr/>
            </p:nvSpPr>
            <p:spPr>
              <a:xfrm>
                <a:off x="17401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440" name="F"/>
              <p:cNvSpPr txBox="1"/>
              <p:nvPr/>
            </p:nvSpPr>
            <p:spPr>
              <a:xfrm>
                <a:off x="246016" y="-1"/>
                <a:ext cx="196721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sp>
            <p:nvSpPr>
              <p:cNvPr id="1441" name="M"/>
              <p:cNvSpPr txBox="1"/>
              <p:nvPr/>
            </p:nvSpPr>
            <p:spPr>
              <a:xfrm>
                <a:off x="459084" y="-1"/>
                <a:ext cx="23024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1442" name="A"/>
              <p:cNvSpPr txBox="1"/>
              <p:nvPr/>
            </p:nvSpPr>
            <p:spPr>
              <a:xfrm>
                <a:off x="702129" y="-1"/>
                <a:ext cx="203427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443" name="M"/>
              <p:cNvSpPr txBox="1"/>
              <p:nvPr/>
            </p:nvSpPr>
            <p:spPr>
              <a:xfrm>
                <a:off x="918451" y="-1"/>
                <a:ext cx="23024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1444" name="J"/>
              <p:cNvSpPr txBox="1"/>
              <p:nvPr/>
            </p:nvSpPr>
            <p:spPr>
              <a:xfrm>
                <a:off x="18425" y="177576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445" name="A"/>
              <p:cNvSpPr txBox="1"/>
              <p:nvPr/>
            </p:nvSpPr>
            <p:spPr>
              <a:xfrm>
                <a:off x="247040" y="177576"/>
                <a:ext cx="20342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446" name="S"/>
              <p:cNvSpPr txBox="1"/>
              <p:nvPr/>
            </p:nvSpPr>
            <p:spPr>
              <a:xfrm>
                <a:off x="460107" y="177576"/>
                <a:ext cx="200633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  <p:sp>
            <p:nvSpPr>
              <p:cNvPr id="1447" name="O"/>
              <p:cNvSpPr txBox="1"/>
              <p:nvPr/>
            </p:nvSpPr>
            <p:spPr>
              <a:xfrm>
                <a:off x="703153" y="177576"/>
                <a:ext cx="218514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O</a:t>
                </a:r>
              </a:p>
            </p:txBody>
          </p:sp>
          <p:sp>
            <p:nvSpPr>
              <p:cNvPr id="1448" name="N"/>
              <p:cNvSpPr txBox="1"/>
              <p:nvPr/>
            </p:nvSpPr>
            <p:spPr>
              <a:xfrm>
                <a:off x="919475" y="177576"/>
                <a:ext cx="215720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1449" name="J"/>
              <p:cNvSpPr txBox="1"/>
              <p:nvPr/>
            </p:nvSpPr>
            <p:spPr>
              <a:xfrm>
                <a:off x="1166065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450" name="D"/>
              <p:cNvSpPr txBox="1"/>
              <p:nvPr/>
            </p:nvSpPr>
            <p:spPr>
              <a:xfrm>
                <a:off x="1167089" y="177576"/>
                <a:ext cx="21152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1451" name="Line"/>
              <p:cNvSpPr/>
              <p:nvPr/>
            </p:nvSpPr>
            <p:spPr>
              <a:xfrm flipV="1">
                <a:off x="3275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52" name="Line"/>
              <p:cNvSpPr/>
              <p:nvPr/>
            </p:nvSpPr>
            <p:spPr>
              <a:xfrm flipV="1">
                <a:off x="6551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53" name="Line"/>
              <p:cNvSpPr/>
              <p:nvPr/>
            </p:nvSpPr>
            <p:spPr>
              <a:xfrm flipV="1">
                <a:off x="9826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54" name="Line"/>
              <p:cNvSpPr/>
              <p:nvPr/>
            </p:nvSpPr>
            <p:spPr>
              <a:xfrm flipV="1">
                <a:off x="13102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55" name="Line"/>
              <p:cNvSpPr/>
              <p:nvPr/>
            </p:nvSpPr>
            <p:spPr>
              <a:xfrm flipV="1">
                <a:off x="19653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56" name="Line"/>
              <p:cNvSpPr/>
              <p:nvPr/>
            </p:nvSpPr>
            <p:spPr>
              <a:xfrm flipV="1">
                <a:off x="26204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57" name="Line"/>
              <p:cNvSpPr/>
              <p:nvPr/>
            </p:nvSpPr>
            <p:spPr>
              <a:xfrm flipV="1">
                <a:off x="32755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58" name="Line"/>
              <p:cNvSpPr/>
              <p:nvPr/>
            </p:nvSpPr>
            <p:spPr>
              <a:xfrm flipV="1">
                <a:off x="16377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59" name="Line"/>
              <p:cNvSpPr/>
              <p:nvPr/>
            </p:nvSpPr>
            <p:spPr>
              <a:xfrm flipV="1">
                <a:off x="29479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0" name="Line"/>
              <p:cNvSpPr/>
              <p:nvPr/>
            </p:nvSpPr>
            <p:spPr>
              <a:xfrm flipV="1">
                <a:off x="36030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1" name="Line"/>
              <p:cNvSpPr/>
              <p:nvPr/>
            </p:nvSpPr>
            <p:spPr>
              <a:xfrm flipV="1">
                <a:off x="42582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2" name="Line"/>
              <p:cNvSpPr/>
              <p:nvPr/>
            </p:nvSpPr>
            <p:spPr>
              <a:xfrm flipV="1">
                <a:off x="49133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3" name="Line"/>
              <p:cNvSpPr/>
              <p:nvPr/>
            </p:nvSpPr>
            <p:spPr>
              <a:xfrm flipV="1">
                <a:off x="55684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4" name="Line"/>
              <p:cNvSpPr/>
              <p:nvPr/>
            </p:nvSpPr>
            <p:spPr>
              <a:xfrm flipV="1">
                <a:off x="39306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5" name="Line"/>
              <p:cNvSpPr/>
              <p:nvPr/>
            </p:nvSpPr>
            <p:spPr>
              <a:xfrm flipV="1">
                <a:off x="52408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6" name="Line"/>
              <p:cNvSpPr/>
              <p:nvPr/>
            </p:nvSpPr>
            <p:spPr>
              <a:xfrm flipV="1">
                <a:off x="58959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7" name="Line"/>
              <p:cNvSpPr/>
              <p:nvPr/>
            </p:nvSpPr>
            <p:spPr>
              <a:xfrm flipV="1">
                <a:off x="62235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8" name="Line"/>
              <p:cNvSpPr/>
              <p:nvPr/>
            </p:nvSpPr>
            <p:spPr>
              <a:xfrm flipV="1">
                <a:off x="65510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9" name="Line"/>
              <p:cNvSpPr/>
              <p:nvPr/>
            </p:nvSpPr>
            <p:spPr>
              <a:xfrm flipV="1">
                <a:off x="72061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70" name="Line"/>
              <p:cNvSpPr/>
              <p:nvPr/>
            </p:nvSpPr>
            <p:spPr>
              <a:xfrm flipV="1">
                <a:off x="75337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71" name="Line"/>
              <p:cNvSpPr/>
              <p:nvPr/>
            </p:nvSpPr>
            <p:spPr>
              <a:xfrm flipV="1">
                <a:off x="78613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72" name="Line"/>
              <p:cNvSpPr/>
              <p:nvPr/>
            </p:nvSpPr>
            <p:spPr>
              <a:xfrm flipV="1">
                <a:off x="81888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73" name="Line"/>
              <p:cNvSpPr/>
              <p:nvPr/>
            </p:nvSpPr>
            <p:spPr>
              <a:xfrm flipV="1">
                <a:off x="88439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74" name="Line"/>
              <p:cNvSpPr/>
              <p:nvPr/>
            </p:nvSpPr>
            <p:spPr>
              <a:xfrm flipV="1">
                <a:off x="94990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75" name="Line"/>
              <p:cNvSpPr/>
              <p:nvPr/>
            </p:nvSpPr>
            <p:spPr>
              <a:xfrm flipV="1">
                <a:off x="101541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76" name="Line"/>
              <p:cNvSpPr/>
              <p:nvPr/>
            </p:nvSpPr>
            <p:spPr>
              <a:xfrm flipV="1">
                <a:off x="85164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77" name="Line"/>
              <p:cNvSpPr/>
              <p:nvPr/>
            </p:nvSpPr>
            <p:spPr>
              <a:xfrm flipV="1">
                <a:off x="98266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78" name="Line"/>
              <p:cNvSpPr/>
              <p:nvPr/>
            </p:nvSpPr>
            <p:spPr>
              <a:xfrm flipV="1">
                <a:off x="104817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79" name="Line"/>
              <p:cNvSpPr/>
              <p:nvPr/>
            </p:nvSpPr>
            <p:spPr>
              <a:xfrm flipV="1">
                <a:off x="111368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80" name="Line"/>
              <p:cNvSpPr/>
              <p:nvPr/>
            </p:nvSpPr>
            <p:spPr>
              <a:xfrm flipV="1">
                <a:off x="117919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81" name="Line"/>
              <p:cNvSpPr/>
              <p:nvPr/>
            </p:nvSpPr>
            <p:spPr>
              <a:xfrm flipV="1">
                <a:off x="124470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82" name="Line"/>
              <p:cNvSpPr/>
              <p:nvPr/>
            </p:nvSpPr>
            <p:spPr>
              <a:xfrm flipV="1">
                <a:off x="108092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83" name="Line"/>
              <p:cNvSpPr/>
              <p:nvPr/>
            </p:nvSpPr>
            <p:spPr>
              <a:xfrm flipV="1">
                <a:off x="121195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84" name="Line"/>
              <p:cNvSpPr/>
              <p:nvPr/>
            </p:nvSpPr>
            <p:spPr>
              <a:xfrm flipV="1">
                <a:off x="127746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85" name="Line"/>
              <p:cNvSpPr/>
              <p:nvPr/>
            </p:nvSpPr>
            <p:spPr>
              <a:xfrm flipV="1">
                <a:off x="131021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86" name="Line"/>
              <p:cNvSpPr/>
              <p:nvPr/>
            </p:nvSpPr>
            <p:spPr>
              <a:xfrm flipV="1">
                <a:off x="134297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87" name="Rectangle"/>
              <p:cNvSpPr/>
              <p:nvPr/>
            </p:nvSpPr>
            <p:spPr>
              <a:xfrm>
                <a:off x="8603" y="215364"/>
                <a:ext cx="1373823" cy="396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88" name="Line"/>
              <p:cNvSpPr/>
              <p:nvPr/>
            </p:nvSpPr>
            <p:spPr>
              <a:xfrm flipV="1">
                <a:off x="688626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89" name="Rectangle"/>
              <p:cNvSpPr/>
              <p:nvPr/>
            </p:nvSpPr>
            <p:spPr>
              <a:xfrm>
                <a:off x="5122" y="40445"/>
                <a:ext cx="1373823" cy="361951"/>
              </a:xfrm>
              <a:prstGeom prst="rect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90" name="Line"/>
              <p:cNvSpPr/>
              <p:nvPr/>
            </p:nvSpPr>
            <p:spPr>
              <a:xfrm flipV="1">
                <a:off x="459084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91" name="Line"/>
              <p:cNvSpPr/>
              <p:nvPr/>
            </p:nvSpPr>
            <p:spPr>
              <a:xfrm flipV="1">
                <a:off x="229542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92" name="Line"/>
              <p:cNvSpPr/>
              <p:nvPr/>
            </p:nvSpPr>
            <p:spPr>
              <a:xfrm flipV="1">
                <a:off x="918168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93" name="Line"/>
              <p:cNvSpPr/>
              <p:nvPr/>
            </p:nvSpPr>
            <p:spPr>
              <a:xfrm flipV="1">
                <a:off x="1147710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94" name="Line"/>
              <p:cNvSpPr/>
              <p:nvPr/>
            </p:nvSpPr>
            <p:spPr>
              <a:xfrm>
                <a:off x="1373" y="112802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95" name="Line"/>
              <p:cNvSpPr/>
              <p:nvPr/>
            </p:nvSpPr>
            <p:spPr>
              <a:xfrm>
                <a:off x="686" y="147967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96" name="Line"/>
              <p:cNvSpPr/>
              <p:nvPr/>
            </p:nvSpPr>
            <p:spPr>
              <a:xfrm>
                <a:off x="0" y="183133"/>
                <a:ext cx="1383742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97" name="Line"/>
              <p:cNvSpPr/>
              <p:nvPr/>
            </p:nvSpPr>
            <p:spPr>
              <a:xfrm>
                <a:off x="1029" y="218298"/>
                <a:ext cx="1382713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98" name="Line"/>
              <p:cNvSpPr/>
              <p:nvPr/>
            </p:nvSpPr>
            <p:spPr>
              <a:xfrm>
                <a:off x="1373" y="323794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99" name="Line"/>
              <p:cNvSpPr/>
              <p:nvPr/>
            </p:nvSpPr>
            <p:spPr>
              <a:xfrm>
                <a:off x="686" y="358960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00" name="Line"/>
              <p:cNvSpPr/>
              <p:nvPr/>
            </p:nvSpPr>
            <p:spPr>
              <a:xfrm>
                <a:off x="1373" y="77636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01" name="Line"/>
              <p:cNvSpPr/>
              <p:nvPr/>
            </p:nvSpPr>
            <p:spPr>
              <a:xfrm>
                <a:off x="1373" y="253464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02" name="Line"/>
              <p:cNvSpPr/>
              <p:nvPr/>
            </p:nvSpPr>
            <p:spPr>
              <a:xfrm>
                <a:off x="1373" y="288629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504" name="x"/>
            <p:cNvSpPr txBox="1"/>
            <p:nvPr/>
          </p:nvSpPr>
          <p:spPr>
            <a:xfrm>
              <a:off x="278" y="0"/>
              <a:ext cx="242878" cy="398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5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Chalkduster"/>
                  <a:ea typeface="Chalkduster"/>
                  <a:cs typeface="Chalkduster"/>
                  <a:sym typeface="Chalkduster"/>
                </a:defRPr>
              </a:lvl1pPr>
            </a:lstStyle>
            <a:p>
              <a:pPr/>
              <a:r>
                <a:t>x</a:t>
              </a:r>
            </a:p>
          </p:txBody>
        </p:sp>
      </p:grpSp>
      <p:sp>
        <p:nvSpPr>
          <p:cNvPr id="1506" name="2017-11-28…"/>
          <p:cNvSpPr txBox="1"/>
          <p:nvPr/>
        </p:nvSpPr>
        <p:spPr>
          <a:xfrm>
            <a:off x="5127764" y="1776994"/>
            <a:ext cx="1708784" cy="133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2017-11-28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date</a:t>
            </a:r>
            <a:r>
              <a:t> is a day, stored as the number of days since 1970-01-01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 &lt;- </a:t>
            </a:r>
            <a:r>
              <a:rPr b="1"/>
              <a:t>as_date</a:t>
            </a:r>
            <a:r>
              <a:t>(17498)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"2017-11-28"</a:t>
            </a:r>
          </a:p>
        </p:txBody>
      </p:sp>
      <p:sp>
        <p:nvSpPr>
          <p:cNvPr id="1507" name="12:00:00…"/>
          <p:cNvSpPr txBox="1"/>
          <p:nvPr/>
        </p:nvSpPr>
        <p:spPr>
          <a:xfrm>
            <a:off x="7471154" y="1776994"/>
            <a:ext cx="1541155" cy="133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12:00:00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An hms is a </a:t>
            </a:r>
            <a:r>
              <a:rPr b="1"/>
              <a:t>time</a:t>
            </a:r>
            <a:r>
              <a:t>, stored as the number of seconds since 00:00:00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t &lt;- hms::</a:t>
            </a:r>
            <a:r>
              <a:rPr b="1"/>
              <a:t>as.hms</a:t>
            </a:r>
            <a:r>
              <a:t>(85)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00:01:25</a:t>
            </a:r>
          </a:p>
        </p:txBody>
      </p:sp>
      <p:sp>
        <p:nvSpPr>
          <p:cNvPr id="1508" name="GET AND SET COMPONENTS"/>
          <p:cNvSpPr txBox="1"/>
          <p:nvPr/>
        </p:nvSpPr>
        <p:spPr>
          <a:xfrm>
            <a:off x="5132670" y="3224981"/>
            <a:ext cx="188381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GET AND SET COMPONENTS</a:t>
            </a:r>
          </a:p>
        </p:txBody>
      </p:sp>
      <p:sp>
        <p:nvSpPr>
          <p:cNvPr id="1509" name="date(x) Date component. date(dt)…"/>
          <p:cNvSpPr txBox="1"/>
          <p:nvPr/>
        </p:nvSpPr>
        <p:spPr>
          <a:xfrm>
            <a:off x="6984276" y="4382728"/>
            <a:ext cx="2046118" cy="603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date</a:t>
            </a:r>
            <a:r>
              <a:t>(x) Date component. </a:t>
            </a:r>
            <a:r>
              <a:rPr i="1"/>
              <a:t>date(dt)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year</a:t>
            </a:r>
            <a:r>
              <a:t>(x) Year. </a:t>
            </a:r>
            <a:r>
              <a:rPr i="1"/>
              <a:t>year(dt)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isoyear</a:t>
            </a:r>
            <a:r>
              <a:t>(x) The ISO 8601 year. 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epiyear</a:t>
            </a:r>
            <a:r>
              <a:t>(x) Epidemiological year.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month</a:t>
            </a:r>
            <a:r>
              <a:t>(x, label, abbr) Month. </a:t>
            </a:r>
            <a:r>
              <a:rPr i="1"/>
              <a:t>month(dt)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day</a:t>
            </a:r>
            <a:r>
              <a:t>(x) Day of month. </a:t>
            </a:r>
            <a:r>
              <a:rPr i="1"/>
              <a:t>day(dt)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wday</a:t>
            </a:r>
            <a:r>
              <a:t>(x,label,abbr) Day of week.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qday</a:t>
            </a:r>
            <a:r>
              <a:t>(x) Day of quarter.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hour</a:t>
            </a:r>
            <a:r>
              <a:t>(x) Hour. </a:t>
            </a:r>
            <a:r>
              <a:rPr i="1"/>
              <a:t>hour(dt)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minute</a:t>
            </a:r>
            <a:r>
              <a:t>(x) Minutes. </a:t>
            </a:r>
            <a:r>
              <a:rPr i="1"/>
              <a:t>minute(dt)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second</a:t>
            </a:r>
            <a:r>
              <a:t>(x) Seconds. </a:t>
            </a:r>
            <a:r>
              <a:rPr i="1"/>
              <a:t>second(dt)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week</a:t>
            </a:r>
            <a:r>
              <a:t>(x) Week of the year. </a:t>
            </a:r>
            <a:r>
              <a:rPr i="1"/>
              <a:t>week(dt)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isoweek</a:t>
            </a:r>
            <a:r>
              <a:t>() ISO 8601 week.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epiweek</a:t>
            </a:r>
            <a:r>
              <a:t>() Epidemiological week.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quarter</a:t>
            </a:r>
            <a:r>
              <a:t>(x, with_year = FALSE) Quarter. </a:t>
            </a:r>
            <a:r>
              <a:rPr i="1"/>
              <a:t>quarter(dt)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semester</a:t>
            </a:r>
            <a:r>
              <a:t>(x, with_year = FALSE) Semester. </a:t>
            </a:r>
            <a:r>
              <a:rPr i="1"/>
              <a:t>semester(dt)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am</a:t>
            </a:r>
            <a:r>
              <a:t>(x) Is it in the am? </a:t>
            </a:r>
            <a:r>
              <a:rPr i="1"/>
              <a:t>am(dt) 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pm</a:t>
            </a:r>
            <a:r>
              <a:t>(x) Is it in the pm?</a:t>
            </a:r>
            <a:r>
              <a:rPr i="1"/>
              <a:t> pm(dt)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dst</a:t>
            </a:r>
            <a:r>
              <a:t>(x) Is it daylight savings? </a:t>
            </a:r>
            <a:r>
              <a:rPr i="1"/>
              <a:t>dst(d)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leap_year</a:t>
            </a:r>
            <a:r>
              <a:t>(x) Is it a leap year? </a:t>
            </a:r>
            <a:r>
              <a:rPr i="1"/>
              <a:t>leap_year(d)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update</a:t>
            </a:r>
            <a:r>
              <a:t>(object, ..., simple = FALSE) </a:t>
            </a:r>
            <a:r>
              <a:rPr i="1"/>
              <a:t>update(dt, mday = 2, hour = 1)</a:t>
            </a:r>
          </a:p>
        </p:txBody>
      </p:sp>
      <p:sp>
        <p:nvSpPr>
          <p:cNvPr id="1510" name="Use an accessor function to get a component.…"/>
          <p:cNvSpPr txBox="1"/>
          <p:nvPr/>
        </p:nvSpPr>
        <p:spPr>
          <a:xfrm>
            <a:off x="5125093" y="3339831"/>
            <a:ext cx="2833122" cy="695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500"/>
              </a:spcBef>
              <a:defRPr b="0" sz="1100">
                <a:solidFill>
                  <a:srgbClr val="000000"/>
                </a:solidFill>
              </a:defRPr>
            </a:pPr>
            <a:r>
              <a:t>Use an accessor function to get a component. 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Assign into an accessor function to change a component in place. </a:t>
            </a:r>
          </a:p>
        </p:txBody>
      </p:sp>
      <p:sp>
        <p:nvSpPr>
          <p:cNvPr id="1511" name="d ## &quot;2017-11-28&quot;…"/>
          <p:cNvSpPr txBox="1"/>
          <p:nvPr/>
        </p:nvSpPr>
        <p:spPr>
          <a:xfrm>
            <a:off x="8019536" y="3339831"/>
            <a:ext cx="1093198" cy="695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</a:t>
            </a:r>
            <a:r>
              <a:rPr>
                <a:solidFill>
                  <a:schemeClr val="accent6">
                    <a:satOff val="-12200"/>
                    <a:lumOff val="-18965"/>
                  </a:schemeClr>
                </a:solidFill>
              </a:rPr>
              <a:t>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## "2017-11-28"</a:t>
            </a:r>
            <a:endParaRPr>
              <a:solidFill>
                <a:schemeClr val="accent4">
                  <a:satOff val="8634"/>
                  <a:lumOff val="-20316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500"/>
              </a:spcBef>
              <a:defRPr b="0" sz="1100">
                <a:solidFill>
                  <a:srgbClr val="000000"/>
                </a:solidFill>
              </a:defRPr>
            </a:pPr>
            <a:r>
              <a:rPr i="1"/>
              <a:t>day(d)</a:t>
            </a:r>
            <a:r>
              <a:rPr i="1">
                <a:solidFill>
                  <a:schemeClr val="accent6">
                    <a:satOff val="-12200"/>
                    <a:lumOff val="-18965"/>
                  </a:schemeClr>
                </a:solidFill>
              </a:rPr>
              <a:t> </a:t>
            </a:r>
            <a:r>
              <a:rPr i="1">
                <a:solidFill>
                  <a:schemeClr val="accent4">
                    <a:satOff val="8634"/>
                    <a:lumOff val="-20316"/>
                  </a:schemeClr>
                </a:solidFill>
              </a:rPr>
              <a:t>## 28</a:t>
            </a:r>
            <a:endParaRPr>
              <a:solidFill>
                <a:schemeClr val="accent6">
                  <a:satOff val="-12200"/>
                  <a:lumOff val="-18965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day(d) &lt;- 1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## "2017-11-01"</a:t>
            </a:r>
          </a:p>
        </p:txBody>
      </p:sp>
      <p:grpSp>
        <p:nvGrpSpPr>
          <p:cNvPr id="1530" name="Group"/>
          <p:cNvGrpSpPr/>
          <p:nvPr/>
        </p:nvGrpSpPr>
        <p:grpSpPr>
          <a:xfrm>
            <a:off x="5428847" y="8700567"/>
            <a:ext cx="771715" cy="324673"/>
            <a:chOff x="0" y="0"/>
            <a:chExt cx="771714" cy="324672"/>
          </a:xfrm>
        </p:grpSpPr>
        <p:grpSp>
          <p:nvGrpSpPr>
            <p:cNvPr id="1525" name="Group"/>
            <p:cNvGrpSpPr/>
            <p:nvPr/>
          </p:nvGrpSpPr>
          <p:grpSpPr>
            <a:xfrm>
              <a:off x="0" y="0"/>
              <a:ext cx="324866" cy="324673"/>
              <a:chOff x="0" y="0"/>
              <a:chExt cx="324865" cy="324672"/>
            </a:xfrm>
          </p:grpSpPr>
          <p:sp>
            <p:nvSpPr>
              <p:cNvPr id="1512" name="Shape"/>
              <p:cNvSpPr/>
              <p:nvPr/>
            </p:nvSpPr>
            <p:spPr>
              <a:xfrm>
                <a:off x="24833" y="77529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13" name="Shape"/>
              <p:cNvSpPr/>
              <p:nvPr/>
            </p:nvSpPr>
            <p:spPr>
              <a:xfrm rot="19667351">
                <a:off x="11121" y="137195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14" name="Shape"/>
              <p:cNvSpPr/>
              <p:nvPr/>
            </p:nvSpPr>
            <p:spPr>
              <a:xfrm rot="17876116">
                <a:off x="29677" y="194090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15" name="Shape"/>
              <p:cNvSpPr/>
              <p:nvPr/>
            </p:nvSpPr>
            <p:spPr>
              <a:xfrm rot="16002444">
                <a:off x="75149" y="234813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16" name="Shape"/>
              <p:cNvSpPr/>
              <p:nvPr/>
            </p:nvSpPr>
            <p:spPr>
              <a:xfrm rot="14366136">
                <a:off x="133992" y="248005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17" name="Shape"/>
              <p:cNvSpPr/>
              <p:nvPr/>
            </p:nvSpPr>
            <p:spPr>
              <a:xfrm rot="12433486">
                <a:off x="192340" y="229471"/>
                <a:ext cx="69710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18" name="Shape"/>
              <p:cNvSpPr/>
              <p:nvPr/>
            </p:nvSpPr>
            <p:spPr>
              <a:xfrm rot="10642253">
                <a:off x="231895" y="184562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19" name="Shape"/>
              <p:cNvSpPr/>
              <p:nvPr/>
            </p:nvSpPr>
            <p:spPr>
              <a:xfrm rot="8768578">
                <a:off x="243836" y="124700"/>
                <a:ext cx="69710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20" name="Shape"/>
              <p:cNvSpPr/>
              <p:nvPr/>
            </p:nvSpPr>
            <p:spPr>
              <a:xfrm rot="7160229">
                <a:off x="225693" y="68000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21" name="Shape"/>
              <p:cNvSpPr/>
              <p:nvPr/>
            </p:nvSpPr>
            <p:spPr>
              <a:xfrm rot="5227579">
                <a:off x="180397" y="26813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22" name="Shape"/>
              <p:cNvSpPr/>
              <p:nvPr/>
            </p:nvSpPr>
            <p:spPr>
              <a:xfrm rot="3436346">
                <a:off x="121707" y="15114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23" name="Shape"/>
              <p:cNvSpPr/>
              <p:nvPr/>
            </p:nvSpPr>
            <p:spPr>
              <a:xfrm rot="1562672">
                <a:off x="63928" y="34802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24" name="Circle"/>
              <p:cNvSpPr/>
              <p:nvPr/>
            </p:nvSpPr>
            <p:spPr>
              <a:xfrm>
                <a:off x="62611" y="66115"/>
                <a:ext cx="195780" cy="195780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grpSp>
          <p:nvGrpSpPr>
            <p:cNvPr id="1528" name="Group"/>
            <p:cNvGrpSpPr/>
            <p:nvPr/>
          </p:nvGrpSpPr>
          <p:grpSpPr>
            <a:xfrm>
              <a:off x="575935" y="64447"/>
              <a:ext cx="195780" cy="195779"/>
              <a:chOff x="0" y="0"/>
              <a:chExt cx="195778" cy="195778"/>
            </a:xfrm>
          </p:grpSpPr>
          <p:sp>
            <p:nvSpPr>
              <p:cNvPr id="1526" name="Circle"/>
              <p:cNvSpPr/>
              <p:nvPr/>
            </p:nvSpPr>
            <p:spPr>
              <a:xfrm>
                <a:off x="44715" y="7142"/>
                <a:ext cx="151064" cy="151064"/>
              </a:xfrm>
              <a:prstGeom prst="ellipse">
                <a:avLst/>
              </a:prstGeom>
              <a:solidFill>
                <a:schemeClr val="accent4">
                  <a:satOff val="8634"/>
                  <a:lumOff val="-2031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27" name="Circle"/>
              <p:cNvSpPr/>
              <p:nvPr/>
            </p:nvSpPr>
            <p:spPr>
              <a:xfrm>
                <a:off x="0" y="0"/>
                <a:ext cx="195779" cy="195779"/>
              </a:xfrm>
              <a:prstGeom prst="ellips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1529" name="Line"/>
            <p:cNvSpPr/>
            <p:nvPr/>
          </p:nvSpPr>
          <p:spPr>
            <a:xfrm flipV="1">
              <a:off x="450400" y="28662"/>
              <a:ext cx="1" cy="267348"/>
            </a:xfrm>
            <a:prstGeom prst="line">
              <a:avLst/>
            </a:prstGeom>
            <a:noFill/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534" name="Group"/>
          <p:cNvGrpSpPr/>
          <p:nvPr/>
        </p:nvGrpSpPr>
        <p:grpSpPr>
          <a:xfrm>
            <a:off x="9898729" y="5341152"/>
            <a:ext cx="848649" cy="335721"/>
            <a:chOff x="0" y="0"/>
            <a:chExt cx="848647" cy="335719"/>
          </a:xfrm>
        </p:grpSpPr>
        <p:sp>
          <p:nvSpPr>
            <p:cNvPr id="1531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2" name="Arrow"/>
            <p:cNvSpPr/>
            <p:nvPr/>
          </p:nvSpPr>
          <p:spPr>
            <a:xfrm>
              <a:off x="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3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539" name="Group"/>
          <p:cNvGrpSpPr/>
          <p:nvPr/>
        </p:nvGrpSpPr>
        <p:grpSpPr>
          <a:xfrm>
            <a:off x="9898729" y="4849440"/>
            <a:ext cx="848649" cy="335720"/>
            <a:chOff x="0" y="0"/>
            <a:chExt cx="848647" cy="335719"/>
          </a:xfrm>
        </p:grpSpPr>
        <p:sp>
          <p:nvSpPr>
            <p:cNvPr id="1535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6" name="Arrow"/>
            <p:cNvSpPr/>
            <p:nvPr/>
          </p:nvSpPr>
          <p:spPr>
            <a:xfrm>
              <a:off x="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4"/>
                  </a:solidFill>
                </a:defRPr>
              </a:pPr>
            </a:p>
          </p:txBody>
        </p:sp>
        <p:sp>
          <p:nvSpPr>
            <p:cNvPr id="1537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8" name="Line"/>
            <p:cNvSpPr/>
            <p:nvPr/>
          </p:nvSpPr>
          <p:spPr>
            <a:xfrm flipV="1">
              <a:off x="328761" y="30498"/>
              <a:ext cx="1" cy="274723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543" name="Group"/>
          <p:cNvGrpSpPr/>
          <p:nvPr/>
        </p:nvGrpSpPr>
        <p:grpSpPr>
          <a:xfrm>
            <a:off x="9898729" y="5989400"/>
            <a:ext cx="848649" cy="335721"/>
            <a:chOff x="0" y="0"/>
            <a:chExt cx="848647" cy="335719"/>
          </a:xfrm>
        </p:grpSpPr>
        <p:sp>
          <p:nvSpPr>
            <p:cNvPr id="1540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1" name="Arrow"/>
            <p:cNvSpPr/>
            <p:nvPr/>
          </p:nvSpPr>
          <p:spPr>
            <a:xfrm>
              <a:off x="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2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551" name="Group"/>
          <p:cNvGrpSpPr/>
          <p:nvPr/>
        </p:nvGrpSpPr>
        <p:grpSpPr>
          <a:xfrm>
            <a:off x="9898729" y="6987309"/>
            <a:ext cx="848649" cy="335720"/>
            <a:chOff x="0" y="0"/>
            <a:chExt cx="848647" cy="335719"/>
          </a:xfrm>
        </p:grpSpPr>
        <p:sp>
          <p:nvSpPr>
            <p:cNvPr id="1544" name="Arrow"/>
            <p:cNvSpPr/>
            <p:nvPr/>
          </p:nvSpPr>
          <p:spPr>
            <a:xfrm>
              <a:off x="569654" y="-1"/>
              <a:ext cx="265522" cy="335721"/>
            </a:xfrm>
            <a:prstGeom prst="rightArrow">
              <a:avLst>
                <a:gd name="adj1" fmla="val 59394"/>
                <a:gd name="adj2" fmla="val 47163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5" name="Arrow"/>
            <p:cNvSpPr/>
            <p:nvPr/>
          </p:nvSpPr>
          <p:spPr>
            <a:xfrm>
              <a:off x="271998" y="0"/>
              <a:ext cx="265521" cy="335720"/>
            </a:xfrm>
            <a:prstGeom prst="rightArrow">
              <a:avLst>
                <a:gd name="adj1" fmla="val 59394"/>
                <a:gd name="adj2" fmla="val 47163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6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7" name="Arrow"/>
            <p:cNvSpPr/>
            <p:nvPr/>
          </p:nvSpPr>
          <p:spPr>
            <a:xfrm>
              <a:off x="0" y="0"/>
              <a:ext cx="252821" cy="335720"/>
            </a:xfrm>
            <a:prstGeom prst="rightArrow">
              <a:avLst>
                <a:gd name="adj1" fmla="val 59394"/>
                <a:gd name="adj2" fmla="val 49532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8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9" name="Line"/>
            <p:cNvSpPr/>
            <p:nvPr/>
          </p:nvSpPr>
          <p:spPr>
            <a:xfrm flipV="1">
              <a:off x="265261" y="30498"/>
              <a:ext cx="1" cy="274723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0" name="Line"/>
            <p:cNvSpPr/>
            <p:nvPr/>
          </p:nvSpPr>
          <p:spPr>
            <a:xfrm flipV="1">
              <a:off x="556954" y="30498"/>
              <a:ext cx="1" cy="274723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555" name="Group"/>
          <p:cNvGrpSpPr/>
          <p:nvPr/>
        </p:nvGrpSpPr>
        <p:grpSpPr>
          <a:xfrm>
            <a:off x="9898729" y="6488728"/>
            <a:ext cx="830660" cy="332198"/>
            <a:chOff x="0" y="3522"/>
            <a:chExt cx="830658" cy="332197"/>
          </a:xfrm>
        </p:grpSpPr>
        <p:sp>
          <p:nvSpPr>
            <p:cNvPr id="1552" name="Arrow"/>
            <p:cNvSpPr/>
            <p:nvPr/>
          </p:nvSpPr>
          <p:spPr>
            <a:xfrm>
              <a:off x="0" y="3522"/>
              <a:ext cx="564802" cy="176623"/>
            </a:xfrm>
            <a:prstGeom prst="rightArrow">
              <a:avLst>
                <a:gd name="adj1" fmla="val 60724"/>
                <a:gd name="adj2" fmla="val 123628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3" name="Arrow"/>
            <p:cNvSpPr/>
            <p:nvPr/>
          </p:nvSpPr>
          <p:spPr>
            <a:xfrm>
              <a:off x="0" y="159097"/>
              <a:ext cx="830659" cy="176623"/>
            </a:xfrm>
            <a:prstGeom prst="rightArrow">
              <a:avLst>
                <a:gd name="adj1" fmla="val 60724"/>
                <a:gd name="adj2" fmla="val 123628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4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559" name="Group"/>
          <p:cNvGrpSpPr/>
          <p:nvPr/>
        </p:nvGrpSpPr>
        <p:grpSpPr>
          <a:xfrm>
            <a:off x="9898729" y="7652029"/>
            <a:ext cx="844798" cy="335721"/>
            <a:chOff x="11261" y="0"/>
            <a:chExt cx="844796" cy="335719"/>
          </a:xfrm>
        </p:grpSpPr>
        <p:sp>
          <p:nvSpPr>
            <p:cNvPr id="1556" name="Arrow"/>
            <p:cNvSpPr/>
            <p:nvPr/>
          </p:nvSpPr>
          <p:spPr>
            <a:xfrm flipH="1">
              <a:off x="2540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7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8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567" name="Group"/>
          <p:cNvGrpSpPr/>
          <p:nvPr/>
        </p:nvGrpSpPr>
        <p:grpSpPr>
          <a:xfrm>
            <a:off x="9898729" y="8151745"/>
            <a:ext cx="855551" cy="335721"/>
            <a:chOff x="0" y="0"/>
            <a:chExt cx="855549" cy="335719"/>
          </a:xfrm>
        </p:grpSpPr>
        <p:sp>
          <p:nvSpPr>
            <p:cNvPr id="1560" name="Line"/>
            <p:cNvSpPr/>
            <p:nvPr/>
          </p:nvSpPr>
          <p:spPr>
            <a:xfrm flipV="1">
              <a:off x="852096" y="30499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1" name="Arrow"/>
            <p:cNvSpPr/>
            <p:nvPr/>
          </p:nvSpPr>
          <p:spPr>
            <a:xfrm>
              <a:off x="3448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2" name="Line"/>
            <p:cNvSpPr/>
            <p:nvPr/>
          </p:nvSpPr>
          <p:spPr>
            <a:xfrm flipV="1">
              <a:off x="14710" y="30499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3" name="Line"/>
            <p:cNvSpPr/>
            <p:nvPr/>
          </p:nvSpPr>
          <p:spPr>
            <a:xfrm>
              <a:off x="0" y="167860"/>
              <a:ext cx="85555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4" name="Line"/>
            <p:cNvSpPr/>
            <p:nvPr/>
          </p:nvSpPr>
          <p:spPr>
            <a:xfrm flipV="1">
              <a:off x="6773" y="133087"/>
              <a:ext cx="1" cy="69547"/>
            </a:xfrm>
            <a:prstGeom prst="line">
              <a:avLst/>
            </a:prstGeom>
            <a:noFill/>
            <a:ln w="9525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5" name="Line"/>
            <p:cNvSpPr/>
            <p:nvPr/>
          </p:nvSpPr>
          <p:spPr>
            <a:xfrm flipV="1">
              <a:off x="853300" y="133087"/>
              <a:ext cx="1" cy="69547"/>
            </a:xfrm>
            <a:prstGeom prst="line">
              <a:avLst/>
            </a:prstGeom>
            <a:noFill/>
            <a:ln w="9525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6" name="l"/>
            <p:cNvSpPr txBox="1"/>
            <p:nvPr/>
          </p:nvSpPr>
          <p:spPr>
            <a:xfrm>
              <a:off x="271163" y="37089"/>
              <a:ext cx="287824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defRPr b="0" sz="11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Snell Roundhand Bold"/>
                  <a:ea typeface="Snell Roundhand Bold"/>
                  <a:cs typeface="Snell Roundhand Bold"/>
                  <a:sym typeface="Snell Roundhand Bold"/>
                </a:defRPr>
              </a:lvl1pPr>
            </a:lstStyle>
            <a:p>
              <a:pPr/>
              <a:r>
                <a:t> l </a:t>
              </a:r>
            </a:p>
          </p:txBody>
        </p:sp>
      </p:grpSp>
      <p:grpSp>
        <p:nvGrpSpPr>
          <p:cNvPr id="1571" name="Group"/>
          <p:cNvGrpSpPr/>
          <p:nvPr/>
        </p:nvGrpSpPr>
        <p:grpSpPr>
          <a:xfrm>
            <a:off x="9898729" y="8647743"/>
            <a:ext cx="830660" cy="335721"/>
            <a:chOff x="0" y="0"/>
            <a:chExt cx="830658" cy="335719"/>
          </a:xfrm>
        </p:grpSpPr>
        <p:sp>
          <p:nvSpPr>
            <p:cNvPr id="1568" name="Arrow"/>
            <p:cNvSpPr/>
            <p:nvPr/>
          </p:nvSpPr>
          <p:spPr>
            <a:xfrm>
              <a:off x="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9" name="Arrow"/>
            <p:cNvSpPr/>
            <p:nvPr/>
          </p:nvSpPr>
          <p:spPr>
            <a:xfrm>
              <a:off x="155575" y="0"/>
              <a:ext cx="3988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0" name="Arrow"/>
            <p:cNvSpPr/>
            <p:nvPr/>
          </p:nvSpPr>
          <p:spPr>
            <a:xfrm>
              <a:off x="130175" y="0"/>
              <a:ext cx="3988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575" name="Group"/>
          <p:cNvGrpSpPr/>
          <p:nvPr/>
        </p:nvGrpSpPr>
        <p:grpSpPr>
          <a:xfrm>
            <a:off x="9898729" y="9148485"/>
            <a:ext cx="578098" cy="335721"/>
            <a:chOff x="11261" y="0"/>
            <a:chExt cx="578096" cy="335719"/>
          </a:xfrm>
        </p:grpSpPr>
        <p:sp>
          <p:nvSpPr>
            <p:cNvPr id="1572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3" name="Line"/>
            <p:cNvSpPr/>
            <p:nvPr/>
          </p:nvSpPr>
          <p:spPr>
            <a:xfrm flipV="1">
              <a:off x="471353" y="30498"/>
              <a:ext cx="1" cy="274723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4" name="Arrow"/>
            <p:cNvSpPr/>
            <p:nvPr/>
          </p:nvSpPr>
          <p:spPr>
            <a:xfrm>
              <a:off x="139700" y="0"/>
              <a:ext cx="449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581" name="Group"/>
          <p:cNvGrpSpPr/>
          <p:nvPr/>
        </p:nvGrpSpPr>
        <p:grpSpPr>
          <a:xfrm>
            <a:off x="9898729" y="4204368"/>
            <a:ext cx="848649" cy="591742"/>
            <a:chOff x="0" y="-12699"/>
            <a:chExt cx="848647" cy="591740"/>
          </a:xfrm>
        </p:grpSpPr>
        <p:grpSp>
          <p:nvGrpSpPr>
            <p:cNvPr id="1579" name="Group"/>
            <p:cNvGrpSpPr/>
            <p:nvPr/>
          </p:nvGrpSpPr>
          <p:grpSpPr>
            <a:xfrm>
              <a:off x="0" y="128010"/>
              <a:ext cx="848648" cy="335721"/>
              <a:chOff x="0" y="0"/>
              <a:chExt cx="848647" cy="335719"/>
            </a:xfrm>
          </p:grpSpPr>
          <p:sp>
            <p:nvSpPr>
              <p:cNvPr id="1576" name="Line"/>
              <p:cNvSpPr/>
              <p:nvPr/>
            </p:nvSpPr>
            <p:spPr>
              <a:xfrm flipV="1">
                <a:off x="848647" y="30498"/>
                <a:ext cx="1" cy="274723"/>
              </a:xfrm>
              <a:prstGeom prst="line">
                <a:avLst/>
              </a:prstGeom>
              <a:noFill/>
              <a:ln w="254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77" name="Arrow"/>
              <p:cNvSpPr/>
              <p:nvPr/>
            </p:nvSpPr>
            <p:spPr>
              <a:xfrm>
                <a:off x="0" y="0"/>
                <a:ext cx="830659" cy="335720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78" name="Line"/>
              <p:cNvSpPr/>
              <p:nvPr/>
            </p:nvSpPr>
            <p:spPr>
              <a:xfrm flipV="1">
                <a:off x="11261" y="30498"/>
                <a:ext cx="1" cy="274723"/>
              </a:xfrm>
              <a:prstGeom prst="line">
                <a:avLst/>
              </a:prstGeom>
              <a:noFill/>
              <a:ln w="254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580" name="?"/>
            <p:cNvSpPr txBox="1"/>
            <p:nvPr/>
          </p:nvSpPr>
          <p:spPr>
            <a:xfrm>
              <a:off x="275201" y="-12700"/>
              <a:ext cx="298245" cy="591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30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1601" name="Group"/>
          <p:cNvGrpSpPr/>
          <p:nvPr/>
        </p:nvGrpSpPr>
        <p:grpSpPr>
          <a:xfrm>
            <a:off x="315970" y="8906315"/>
            <a:ext cx="541117" cy="485615"/>
            <a:chOff x="46306" y="10353"/>
            <a:chExt cx="541115" cy="485613"/>
          </a:xfrm>
        </p:grpSpPr>
        <p:grpSp>
          <p:nvGrpSpPr>
            <p:cNvPr id="1599" name="Group"/>
            <p:cNvGrpSpPr/>
            <p:nvPr/>
          </p:nvGrpSpPr>
          <p:grpSpPr>
            <a:xfrm>
              <a:off x="46306" y="69515"/>
              <a:ext cx="541116" cy="426453"/>
              <a:chOff x="0" y="0"/>
              <a:chExt cx="541115" cy="426451"/>
            </a:xfrm>
          </p:grpSpPr>
          <p:sp>
            <p:nvSpPr>
              <p:cNvPr id="1582" name="Shape"/>
              <p:cNvSpPr/>
              <p:nvPr/>
            </p:nvSpPr>
            <p:spPr>
              <a:xfrm>
                <a:off x="6216" y="75088"/>
                <a:ext cx="492307" cy="351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2"/>
                    </a:moveTo>
                    <a:lnTo>
                      <a:pt x="425" y="21600"/>
                    </a:lnTo>
                    <a:lnTo>
                      <a:pt x="21600" y="21381"/>
                    </a:lnTo>
                    <a:cubicBezTo>
                      <a:pt x="21147" y="18271"/>
                      <a:pt x="20856" y="15118"/>
                      <a:pt x="20728" y="11949"/>
                    </a:cubicBezTo>
                    <a:cubicBezTo>
                      <a:pt x="20568" y="7961"/>
                      <a:pt x="20666" y="3962"/>
                      <a:pt x="21022" y="0"/>
                    </a:cubicBezTo>
                    <a:lnTo>
                      <a:pt x="0" y="212"/>
                    </a:lnTo>
                    <a:close/>
                  </a:path>
                </a:pathLst>
              </a:custGeom>
              <a:solidFill>
                <a:schemeClr val="accent4">
                  <a:satOff val="12017"/>
                  <a:lumOff val="18149"/>
                </a:schemeClr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83" name="Shape"/>
              <p:cNvSpPr/>
              <p:nvPr/>
            </p:nvSpPr>
            <p:spPr>
              <a:xfrm>
                <a:off x="5990" y="71776"/>
                <a:ext cx="511199" cy="3435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"/>
                    </a:moveTo>
                    <a:cubicBezTo>
                      <a:pt x="72" y="4140"/>
                      <a:pt x="234" y="8059"/>
                      <a:pt x="487" y="11966"/>
                    </a:cubicBezTo>
                    <a:cubicBezTo>
                      <a:pt x="691" y="15117"/>
                      <a:pt x="954" y="18260"/>
                      <a:pt x="1275" y="21390"/>
                    </a:cubicBezTo>
                    <a:lnTo>
                      <a:pt x="21600" y="21600"/>
                    </a:lnTo>
                    <a:cubicBezTo>
                      <a:pt x="21003" y="17893"/>
                      <a:pt x="20593" y="14124"/>
                      <a:pt x="20373" y="10326"/>
                    </a:cubicBezTo>
                    <a:cubicBezTo>
                      <a:pt x="20174" y="6892"/>
                      <a:pt x="20132" y="3442"/>
                      <a:pt x="20246" y="0"/>
                    </a:cubicBezTo>
                    <a:lnTo>
                      <a:pt x="0" y="216"/>
                    </a:lnTo>
                    <a:close/>
                  </a:path>
                </a:pathLst>
              </a:custGeom>
              <a:solidFill>
                <a:schemeClr val="accent4">
                  <a:satOff val="12017"/>
                  <a:lumOff val="18149"/>
                </a:schemeClr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84" name="Shape"/>
              <p:cNvSpPr/>
              <p:nvPr/>
            </p:nvSpPr>
            <p:spPr>
              <a:xfrm>
                <a:off x="10027" y="57168"/>
                <a:ext cx="531089" cy="3490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" y="785"/>
                    </a:moveTo>
                    <a:lnTo>
                      <a:pt x="0" y="4798"/>
                    </a:lnTo>
                    <a:lnTo>
                      <a:pt x="37" y="7629"/>
                    </a:lnTo>
                    <a:lnTo>
                      <a:pt x="206" y="9868"/>
                    </a:lnTo>
                    <a:lnTo>
                      <a:pt x="566" y="13002"/>
                    </a:lnTo>
                    <a:lnTo>
                      <a:pt x="1066" y="16362"/>
                    </a:lnTo>
                    <a:lnTo>
                      <a:pt x="1702" y="19424"/>
                    </a:lnTo>
                    <a:lnTo>
                      <a:pt x="2225" y="21530"/>
                    </a:lnTo>
                    <a:lnTo>
                      <a:pt x="21600" y="21600"/>
                    </a:lnTo>
                    <a:lnTo>
                      <a:pt x="21033" y="19773"/>
                    </a:lnTo>
                    <a:lnTo>
                      <a:pt x="20317" y="16120"/>
                    </a:lnTo>
                    <a:lnTo>
                      <a:pt x="19863" y="12463"/>
                    </a:lnTo>
                    <a:lnTo>
                      <a:pt x="19384" y="8951"/>
                    </a:lnTo>
                    <a:lnTo>
                      <a:pt x="19640" y="0"/>
                    </a:lnTo>
                    <a:lnTo>
                      <a:pt x="30" y="78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85" name="Rectangle"/>
              <p:cNvSpPr/>
              <p:nvPr/>
            </p:nvSpPr>
            <p:spPr>
              <a:xfrm>
                <a:off x="0" y="0"/>
                <a:ext cx="487749" cy="79110"/>
              </a:xfrm>
              <a:prstGeom prst="rect">
                <a:avLst/>
              </a:prstGeom>
              <a:solidFill>
                <a:schemeClr val="accent4">
                  <a:satOff val="8634"/>
                  <a:lumOff val="-2031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86" name="Line"/>
              <p:cNvSpPr/>
              <p:nvPr/>
            </p:nvSpPr>
            <p:spPr>
              <a:xfrm rot="21452399">
                <a:off x="13998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87" name="Line"/>
              <p:cNvSpPr/>
              <p:nvPr/>
            </p:nvSpPr>
            <p:spPr>
              <a:xfrm rot="21452399">
                <a:off x="81461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88" name="Line"/>
              <p:cNvSpPr/>
              <p:nvPr/>
            </p:nvSpPr>
            <p:spPr>
              <a:xfrm rot="21452399">
                <a:off x="148925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89" name="Line"/>
              <p:cNvSpPr/>
              <p:nvPr/>
            </p:nvSpPr>
            <p:spPr>
              <a:xfrm rot="21452399">
                <a:off x="216388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90" name="Line"/>
              <p:cNvSpPr/>
              <p:nvPr/>
            </p:nvSpPr>
            <p:spPr>
              <a:xfrm rot="21452399">
                <a:off x="283851" y="68502"/>
                <a:ext cx="42625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91" name="Line"/>
              <p:cNvSpPr/>
              <p:nvPr/>
            </p:nvSpPr>
            <p:spPr>
              <a:xfrm rot="21452399">
                <a:off x="351315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92" name="Line"/>
              <p:cNvSpPr/>
              <p:nvPr/>
            </p:nvSpPr>
            <p:spPr>
              <a:xfrm rot="21452399">
                <a:off x="418778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93" name="Line"/>
              <p:cNvSpPr/>
              <p:nvPr/>
            </p:nvSpPr>
            <p:spPr>
              <a:xfrm rot="21452399">
                <a:off x="486242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94" name="Line"/>
              <p:cNvSpPr/>
              <p:nvPr/>
            </p:nvSpPr>
            <p:spPr>
              <a:xfrm>
                <a:off x="9997" y="13962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95" name="Line"/>
              <p:cNvSpPr/>
              <p:nvPr/>
            </p:nvSpPr>
            <p:spPr>
              <a:xfrm>
                <a:off x="18282" y="20590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96" name="Line"/>
              <p:cNvSpPr/>
              <p:nvPr/>
            </p:nvSpPr>
            <p:spPr>
              <a:xfrm>
                <a:off x="26567" y="27218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97" name="Line"/>
              <p:cNvSpPr/>
              <p:nvPr/>
            </p:nvSpPr>
            <p:spPr>
              <a:xfrm>
                <a:off x="59707" y="404745"/>
                <a:ext cx="476040" cy="1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98" name="Line"/>
              <p:cNvSpPr/>
              <p:nvPr/>
            </p:nvSpPr>
            <p:spPr>
              <a:xfrm>
                <a:off x="43137" y="33846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00" name="January"/>
            <p:cNvSpPr txBox="1"/>
            <p:nvPr/>
          </p:nvSpPr>
          <p:spPr>
            <a:xfrm>
              <a:off x="133109" y="10353"/>
              <a:ext cx="338884" cy="1853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January</a:t>
              </a:r>
            </a:p>
          </p:txBody>
        </p:sp>
      </p:grpSp>
      <p:sp>
        <p:nvSpPr>
          <p:cNvPr id="1602" name="x"/>
          <p:cNvSpPr txBox="1"/>
          <p:nvPr/>
        </p:nvSpPr>
        <p:spPr>
          <a:xfrm>
            <a:off x="396664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603" name="x"/>
          <p:cNvSpPr txBox="1"/>
          <p:nvPr/>
        </p:nvSpPr>
        <p:spPr>
          <a:xfrm>
            <a:off x="462881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604" name="x"/>
          <p:cNvSpPr txBox="1"/>
          <p:nvPr/>
        </p:nvSpPr>
        <p:spPr>
          <a:xfrm>
            <a:off x="536364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605" name="x"/>
          <p:cNvSpPr txBox="1"/>
          <p:nvPr/>
        </p:nvSpPr>
        <p:spPr>
          <a:xfrm>
            <a:off x="606018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606" name="x"/>
          <p:cNvSpPr txBox="1"/>
          <p:nvPr/>
        </p:nvSpPr>
        <p:spPr>
          <a:xfrm>
            <a:off x="672889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607" name="x"/>
          <p:cNvSpPr txBox="1"/>
          <p:nvPr/>
        </p:nvSpPr>
        <p:spPr>
          <a:xfrm>
            <a:off x="269664" y="895877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608" name="x"/>
          <p:cNvSpPr txBox="1"/>
          <p:nvPr/>
        </p:nvSpPr>
        <p:spPr>
          <a:xfrm>
            <a:off x="327726" y="8958772"/>
            <a:ext cx="202533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609" name="x"/>
          <p:cNvSpPr txBox="1"/>
          <p:nvPr/>
        </p:nvSpPr>
        <p:spPr>
          <a:xfrm>
            <a:off x="396664" y="89594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Line"/>
          <p:cNvSpPr/>
          <p:nvPr/>
        </p:nvSpPr>
        <p:spPr>
          <a:xfrm>
            <a:off x="9442450" y="3121057"/>
            <a:ext cx="4210572" cy="1"/>
          </a:xfrm>
          <a:prstGeom prst="line">
            <a:avLst/>
          </a:prstGeom>
          <a:ln w="12700">
            <a:solidFill>
              <a:schemeClr val="accent6">
                <a:hueOff val="-19731164"/>
                <a:satOff val="-29864"/>
                <a:lumOff val="-8972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6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22" name="Group"/>
          <p:cNvGrpSpPr/>
          <p:nvPr/>
        </p:nvGrpSpPr>
        <p:grpSpPr>
          <a:xfrm>
            <a:off x="9794537" y="2644736"/>
            <a:ext cx="1537582" cy="947245"/>
            <a:chOff x="0" y="0"/>
            <a:chExt cx="1537581" cy="947244"/>
          </a:xfrm>
        </p:grpSpPr>
        <p:grpSp>
          <p:nvGrpSpPr>
            <p:cNvPr id="1617" name="Group"/>
            <p:cNvGrpSpPr/>
            <p:nvPr/>
          </p:nvGrpSpPr>
          <p:grpSpPr>
            <a:xfrm>
              <a:off x="0" y="0"/>
              <a:ext cx="1537582" cy="947245"/>
              <a:chOff x="0" y="0"/>
              <a:chExt cx="1537581" cy="947244"/>
            </a:xfrm>
          </p:grpSpPr>
          <p:sp>
            <p:nvSpPr>
              <p:cNvPr id="1613" name="Shape"/>
              <p:cNvSpPr/>
              <p:nvPr/>
            </p:nvSpPr>
            <p:spPr>
              <a:xfrm>
                <a:off x="1027252" y="47908"/>
                <a:ext cx="510330" cy="8891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2" h="21473" fill="norm" stroke="1" extrusionOk="0">
                    <a:moveTo>
                      <a:pt x="0" y="7319"/>
                    </a:moveTo>
                    <a:lnTo>
                      <a:pt x="4606" y="17775"/>
                    </a:lnTo>
                    <a:cubicBezTo>
                      <a:pt x="4867" y="17779"/>
                      <a:pt x="5124" y="17737"/>
                      <a:pt x="5341" y="17655"/>
                    </a:cubicBezTo>
                    <a:cubicBezTo>
                      <a:pt x="5505" y="17593"/>
                      <a:pt x="5649" y="17507"/>
                      <a:pt x="5842" y="17484"/>
                    </a:cubicBezTo>
                    <a:cubicBezTo>
                      <a:pt x="6115" y="17451"/>
                      <a:pt x="6359" y="17542"/>
                      <a:pt x="6568" y="17640"/>
                    </a:cubicBezTo>
                    <a:cubicBezTo>
                      <a:pt x="7377" y="18017"/>
                      <a:pt x="7952" y="18539"/>
                      <a:pt x="8071" y="19137"/>
                    </a:cubicBezTo>
                    <a:cubicBezTo>
                      <a:pt x="8106" y="19312"/>
                      <a:pt x="8099" y="19493"/>
                      <a:pt x="8211" y="19658"/>
                    </a:cubicBezTo>
                    <a:cubicBezTo>
                      <a:pt x="8442" y="20002"/>
                      <a:pt x="9070" y="20170"/>
                      <a:pt x="9469" y="20442"/>
                    </a:cubicBezTo>
                    <a:cubicBezTo>
                      <a:pt x="10025" y="20821"/>
                      <a:pt x="10272" y="21429"/>
                      <a:pt x="11164" y="21471"/>
                    </a:cubicBezTo>
                    <a:cubicBezTo>
                      <a:pt x="11604" y="21492"/>
                      <a:pt x="12010" y="21336"/>
                      <a:pt x="12144" y="21094"/>
                    </a:cubicBezTo>
                    <a:cubicBezTo>
                      <a:pt x="12302" y="20527"/>
                      <a:pt x="12167" y="19946"/>
                      <a:pt x="11758" y="19422"/>
                    </a:cubicBezTo>
                    <a:cubicBezTo>
                      <a:pt x="11359" y="18910"/>
                      <a:pt x="10717" y="18479"/>
                      <a:pt x="10184" y="18010"/>
                    </a:cubicBezTo>
                    <a:cubicBezTo>
                      <a:pt x="9696" y="17580"/>
                      <a:pt x="9297" y="17110"/>
                      <a:pt x="9205" y="16598"/>
                    </a:cubicBezTo>
                    <a:cubicBezTo>
                      <a:pt x="9113" y="16086"/>
                      <a:pt x="9337" y="15575"/>
                      <a:pt x="9779" y="15126"/>
                    </a:cubicBezTo>
                    <a:cubicBezTo>
                      <a:pt x="10329" y="14568"/>
                      <a:pt x="11174" y="14141"/>
                      <a:pt x="12004" y="13716"/>
                    </a:cubicBezTo>
                    <a:cubicBezTo>
                      <a:pt x="12800" y="13308"/>
                      <a:pt x="13590" y="12896"/>
                      <a:pt x="14374" y="12480"/>
                    </a:cubicBezTo>
                    <a:cubicBezTo>
                      <a:pt x="14167" y="12329"/>
                      <a:pt x="14166" y="12117"/>
                      <a:pt x="14372" y="11965"/>
                    </a:cubicBezTo>
                    <a:cubicBezTo>
                      <a:pt x="14544" y="11838"/>
                      <a:pt x="14844" y="11777"/>
                      <a:pt x="14959" y="11628"/>
                    </a:cubicBezTo>
                    <a:cubicBezTo>
                      <a:pt x="15146" y="11387"/>
                      <a:pt x="14774" y="11159"/>
                      <a:pt x="14452" y="10955"/>
                    </a:cubicBezTo>
                    <a:cubicBezTo>
                      <a:pt x="13815" y="10553"/>
                      <a:pt x="13478" y="10048"/>
                      <a:pt x="13443" y="9535"/>
                    </a:cubicBezTo>
                    <a:lnTo>
                      <a:pt x="13637" y="9170"/>
                    </a:lnTo>
                    <a:lnTo>
                      <a:pt x="14326" y="9807"/>
                    </a:lnTo>
                    <a:cubicBezTo>
                      <a:pt x="14661" y="9727"/>
                      <a:pt x="14849" y="9521"/>
                      <a:pt x="14773" y="9318"/>
                    </a:cubicBezTo>
                    <a:cubicBezTo>
                      <a:pt x="14662" y="9017"/>
                      <a:pt x="13965" y="8786"/>
                      <a:pt x="14237" y="8482"/>
                    </a:cubicBezTo>
                    <a:cubicBezTo>
                      <a:pt x="14401" y="8299"/>
                      <a:pt x="14828" y="8296"/>
                      <a:pt x="15106" y="8176"/>
                    </a:cubicBezTo>
                    <a:cubicBezTo>
                      <a:pt x="15787" y="7881"/>
                      <a:pt x="15291" y="7346"/>
                      <a:pt x="15306" y="6903"/>
                    </a:cubicBezTo>
                    <a:cubicBezTo>
                      <a:pt x="15313" y="6696"/>
                      <a:pt x="15440" y="6495"/>
                      <a:pt x="15679" y="6340"/>
                    </a:cubicBezTo>
                    <a:cubicBezTo>
                      <a:pt x="16152" y="6034"/>
                      <a:pt x="16899" y="5980"/>
                      <a:pt x="17569" y="5872"/>
                    </a:cubicBezTo>
                    <a:cubicBezTo>
                      <a:pt x="18290" y="5757"/>
                      <a:pt x="18968" y="5565"/>
                      <a:pt x="19567" y="5308"/>
                    </a:cubicBezTo>
                    <a:cubicBezTo>
                      <a:pt x="19133" y="5182"/>
                      <a:pt x="18766" y="4992"/>
                      <a:pt x="18497" y="4759"/>
                    </a:cubicBezTo>
                    <a:cubicBezTo>
                      <a:pt x="18140" y="4451"/>
                      <a:pt x="17974" y="4081"/>
                      <a:pt x="18249" y="3770"/>
                    </a:cubicBezTo>
                    <a:cubicBezTo>
                      <a:pt x="18549" y="3432"/>
                      <a:pt x="19237" y="3313"/>
                      <a:pt x="19730" y="3076"/>
                    </a:cubicBezTo>
                    <a:cubicBezTo>
                      <a:pt x="20059" y="2918"/>
                      <a:pt x="20301" y="2691"/>
                      <a:pt x="20632" y="2555"/>
                    </a:cubicBezTo>
                    <a:cubicBezTo>
                      <a:pt x="20960" y="2420"/>
                      <a:pt x="21362" y="2338"/>
                      <a:pt x="21446" y="2104"/>
                    </a:cubicBezTo>
                    <a:cubicBezTo>
                      <a:pt x="21600" y="1677"/>
                      <a:pt x="20606" y="1548"/>
                      <a:pt x="20225" y="1225"/>
                    </a:cubicBezTo>
                    <a:cubicBezTo>
                      <a:pt x="20014" y="1046"/>
                      <a:pt x="20006" y="822"/>
                      <a:pt x="19925" y="612"/>
                    </a:cubicBezTo>
                    <a:cubicBezTo>
                      <a:pt x="19855" y="430"/>
                      <a:pt x="19727" y="257"/>
                      <a:pt x="19548" y="102"/>
                    </a:cubicBezTo>
                    <a:cubicBezTo>
                      <a:pt x="18904" y="-108"/>
                      <a:pt x="18088" y="17"/>
                      <a:pt x="17704" y="380"/>
                    </a:cubicBezTo>
                    <a:cubicBezTo>
                      <a:pt x="17318" y="745"/>
                      <a:pt x="17558" y="1207"/>
                      <a:pt x="17361" y="1614"/>
                    </a:cubicBezTo>
                    <a:cubicBezTo>
                      <a:pt x="17075" y="2204"/>
                      <a:pt x="16116" y="2525"/>
                      <a:pt x="15165" y="2716"/>
                    </a:cubicBezTo>
                    <a:cubicBezTo>
                      <a:pt x="14328" y="2883"/>
                      <a:pt x="13429" y="2968"/>
                      <a:pt x="12633" y="3223"/>
                    </a:cubicBezTo>
                    <a:cubicBezTo>
                      <a:pt x="12126" y="3386"/>
                      <a:pt x="11675" y="3631"/>
                      <a:pt x="11640" y="3960"/>
                    </a:cubicBezTo>
                    <a:cubicBezTo>
                      <a:pt x="11618" y="4173"/>
                      <a:pt x="11802" y="4389"/>
                      <a:pt x="11676" y="4593"/>
                    </a:cubicBezTo>
                    <a:cubicBezTo>
                      <a:pt x="11520" y="4844"/>
                      <a:pt x="11063" y="4946"/>
                      <a:pt x="10626" y="4955"/>
                    </a:cubicBezTo>
                    <a:cubicBezTo>
                      <a:pt x="10069" y="4967"/>
                      <a:pt x="9428" y="4870"/>
                      <a:pt x="9078" y="5128"/>
                    </a:cubicBezTo>
                    <a:cubicBezTo>
                      <a:pt x="8809" y="5326"/>
                      <a:pt x="8952" y="5610"/>
                      <a:pt x="8776" y="5835"/>
                    </a:cubicBezTo>
                    <a:cubicBezTo>
                      <a:pt x="8619" y="6035"/>
                      <a:pt x="8271" y="6140"/>
                      <a:pt x="7965" y="6255"/>
                    </a:cubicBezTo>
                    <a:cubicBezTo>
                      <a:pt x="7121" y="6571"/>
                      <a:pt x="6397" y="7036"/>
                      <a:pt x="5390" y="7113"/>
                    </a:cubicBezTo>
                    <a:cubicBezTo>
                      <a:pt x="5022" y="7142"/>
                      <a:pt x="4628" y="7087"/>
                      <a:pt x="4521" y="6898"/>
                    </a:cubicBezTo>
                    <a:cubicBezTo>
                      <a:pt x="4436" y="6747"/>
                      <a:pt x="4606" y="6602"/>
                      <a:pt x="4747" y="6465"/>
                    </a:cubicBezTo>
                    <a:cubicBezTo>
                      <a:pt x="5019" y="6203"/>
                      <a:pt x="5183" y="5904"/>
                      <a:pt x="5138" y="5600"/>
                    </a:cubicBezTo>
                    <a:cubicBezTo>
                      <a:pt x="5088" y="5268"/>
                      <a:pt x="4792" y="4963"/>
                      <a:pt x="4325" y="4765"/>
                    </a:cubicBezTo>
                    <a:cubicBezTo>
                      <a:pt x="4751" y="4963"/>
                      <a:pt x="4381" y="5353"/>
                      <a:pt x="3859" y="5255"/>
                    </a:cubicBezTo>
                    <a:cubicBezTo>
                      <a:pt x="3430" y="5174"/>
                      <a:pt x="3518" y="4854"/>
                      <a:pt x="3654" y="4577"/>
                    </a:cubicBezTo>
                    <a:cubicBezTo>
                      <a:pt x="3779" y="4324"/>
                      <a:pt x="3814" y="4049"/>
                      <a:pt x="3568" y="3829"/>
                    </a:cubicBezTo>
                    <a:cubicBezTo>
                      <a:pt x="3267" y="3559"/>
                      <a:pt x="2660" y="3465"/>
                      <a:pt x="2159" y="3606"/>
                    </a:cubicBezTo>
                    <a:cubicBezTo>
                      <a:pt x="1653" y="3750"/>
                      <a:pt x="1459" y="4064"/>
                      <a:pt x="1135" y="4317"/>
                    </a:cubicBezTo>
                    <a:cubicBezTo>
                      <a:pt x="870" y="4524"/>
                      <a:pt x="490" y="4699"/>
                      <a:pt x="332" y="4948"/>
                    </a:cubicBezTo>
                    <a:cubicBezTo>
                      <a:pt x="8" y="5457"/>
                      <a:pt x="670" y="5957"/>
                      <a:pt x="676" y="6474"/>
                    </a:cubicBezTo>
                    <a:cubicBezTo>
                      <a:pt x="680" y="6799"/>
                      <a:pt x="432" y="7109"/>
                      <a:pt x="0" y="7319"/>
                    </a:cubicBezTo>
                    <a:close/>
                  </a:path>
                </a:pathLst>
              </a:custGeom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4" name="Shape"/>
              <p:cNvSpPr/>
              <p:nvPr/>
            </p:nvSpPr>
            <p:spPr>
              <a:xfrm>
                <a:off x="589905" y="81286"/>
                <a:ext cx="551181" cy="8659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192" y="6802"/>
                    </a:moveTo>
                    <a:cubicBezTo>
                      <a:pt x="16656" y="6590"/>
                      <a:pt x="16282" y="6246"/>
                      <a:pt x="16162" y="5852"/>
                    </a:cubicBezTo>
                    <a:cubicBezTo>
                      <a:pt x="16015" y="5369"/>
                      <a:pt x="16258" y="4888"/>
                      <a:pt x="16305" y="4409"/>
                    </a:cubicBezTo>
                    <a:cubicBezTo>
                      <a:pt x="16336" y="4103"/>
                      <a:pt x="16286" y="3791"/>
                      <a:pt x="16433" y="3496"/>
                    </a:cubicBezTo>
                    <a:cubicBezTo>
                      <a:pt x="16572" y="3216"/>
                      <a:pt x="16862" y="2989"/>
                      <a:pt x="17239" y="2843"/>
                    </a:cubicBezTo>
                    <a:cubicBezTo>
                      <a:pt x="17621" y="2695"/>
                      <a:pt x="18136" y="2553"/>
                      <a:pt x="18590" y="2584"/>
                    </a:cubicBezTo>
                    <a:cubicBezTo>
                      <a:pt x="19071" y="2616"/>
                      <a:pt x="19524" y="2709"/>
                      <a:pt x="19710" y="2396"/>
                    </a:cubicBezTo>
                    <a:cubicBezTo>
                      <a:pt x="19922" y="2039"/>
                      <a:pt x="19153" y="1717"/>
                      <a:pt x="18291" y="1928"/>
                    </a:cubicBezTo>
                    <a:cubicBezTo>
                      <a:pt x="17567" y="2106"/>
                      <a:pt x="16829" y="2424"/>
                      <a:pt x="16142" y="2194"/>
                    </a:cubicBezTo>
                    <a:cubicBezTo>
                      <a:pt x="15687" y="2042"/>
                      <a:pt x="15485" y="1696"/>
                      <a:pt x="15669" y="1390"/>
                    </a:cubicBezTo>
                    <a:cubicBezTo>
                      <a:pt x="15235" y="1464"/>
                      <a:pt x="14852" y="1622"/>
                      <a:pt x="14572" y="1844"/>
                    </a:cubicBezTo>
                    <a:cubicBezTo>
                      <a:pt x="14173" y="2160"/>
                      <a:pt x="13751" y="2560"/>
                      <a:pt x="13221" y="2389"/>
                    </a:cubicBezTo>
                    <a:cubicBezTo>
                      <a:pt x="13049" y="2333"/>
                      <a:pt x="12955" y="2215"/>
                      <a:pt x="12809" y="2135"/>
                    </a:cubicBezTo>
                    <a:cubicBezTo>
                      <a:pt x="12511" y="1972"/>
                      <a:pt x="12067" y="1977"/>
                      <a:pt x="11778" y="2147"/>
                    </a:cubicBezTo>
                    <a:cubicBezTo>
                      <a:pt x="12023" y="1853"/>
                      <a:pt x="12379" y="1605"/>
                      <a:pt x="12798" y="1406"/>
                    </a:cubicBezTo>
                    <a:cubicBezTo>
                      <a:pt x="13123" y="1251"/>
                      <a:pt x="13489" y="1135"/>
                      <a:pt x="13872" y="1082"/>
                    </a:cubicBezTo>
                    <a:lnTo>
                      <a:pt x="9745" y="618"/>
                    </a:lnTo>
                    <a:lnTo>
                      <a:pt x="8375" y="0"/>
                    </a:lnTo>
                    <a:lnTo>
                      <a:pt x="7527" y="249"/>
                    </a:lnTo>
                    <a:lnTo>
                      <a:pt x="2998" y="245"/>
                    </a:lnTo>
                    <a:lnTo>
                      <a:pt x="0" y="17792"/>
                    </a:lnTo>
                    <a:cubicBezTo>
                      <a:pt x="419" y="17756"/>
                      <a:pt x="842" y="17835"/>
                      <a:pt x="1163" y="18011"/>
                    </a:cubicBezTo>
                    <a:cubicBezTo>
                      <a:pt x="1563" y="18230"/>
                      <a:pt x="1739" y="18553"/>
                      <a:pt x="1893" y="18863"/>
                    </a:cubicBezTo>
                    <a:cubicBezTo>
                      <a:pt x="2264" y="19608"/>
                      <a:pt x="2587" y="20394"/>
                      <a:pt x="3465" y="20954"/>
                    </a:cubicBezTo>
                    <a:cubicBezTo>
                      <a:pt x="4080" y="21346"/>
                      <a:pt x="4904" y="21576"/>
                      <a:pt x="5774" y="21600"/>
                    </a:cubicBezTo>
                    <a:cubicBezTo>
                      <a:pt x="5677" y="21212"/>
                      <a:pt x="5670" y="20817"/>
                      <a:pt x="5753" y="20427"/>
                    </a:cubicBezTo>
                    <a:cubicBezTo>
                      <a:pt x="5846" y="19992"/>
                      <a:pt x="6083" y="19548"/>
                      <a:pt x="6685" y="19343"/>
                    </a:cubicBezTo>
                    <a:cubicBezTo>
                      <a:pt x="7337" y="19121"/>
                      <a:pt x="8230" y="19284"/>
                      <a:pt x="8763" y="18938"/>
                    </a:cubicBezTo>
                    <a:cubicBezTo>
                      <a:pt x="8889" y="18857"/>
                      <a:pt x="8973" y="18755"/>
                      <a:pt x="9066" y="18657"/>
                    </a:cubicBezTo>
                    <a:cubicBezTo>
                      <a:pt x="9349" y="18362"/>
                      <a:pt x="9736" y="18097"/>
                      <a:pt x="10264" y="18016"/>
                    </a:cubicBezTo>
                    <a:cubicBezTo>
                      <a:pt x="10856" y="17924"/>
                      <a:pt x="11439" y="18092"/>
                      <a:pt x="12025" y="18140"/>
                    </a:cubicBezTo>
                    <a:cubicBezTo>
                      <a:pt x="12514" y="18181"/>
                      <a:pt x="13023" y="18142"/>
                      <a:pt x="13497" y="18244"/>
                    </a:cubicBezTo>
                    <a:cubicBezTo>
                      <a:pt x="13901" y="18331"/>
                      <a:pt x="14237" y="18513"/>
                      <a:pt x="14437" y="18752"/>
                    </a:cubicBezTo>
                    <a:cubicBezTo>
                      <a:pt x="14437" y="18333"/>
                      <a:pt x="15149" y="18071"/>
                      <a:pt x="15720" y="18280"/>
                    </a:cubicBezTo>
                    <a:cubicBezTo>
                      <a:pt x="15912" y="18350"/>
                      <a:pt x="16046" y="18474"/>
                      <a:pt x="16249" y="18530"/>
                    </a:cubicBezTo>
                    <a:cubicBezTo>
                      <a:pt x="16394" y="18569"/>
                      <a:pt x="16557" y="18570"/>
                      <a:pt x="16703" y="18532"/>
                    </a:cubicBezTo>
                    <a:cubicBezTo>
                      <a:pt x="16340" y="18424"/>
                      <a:pt x="16059" y="18228"/>
                      <a:pt x="15922" y="17989"/>
                    </a:cubicBezTo>
                    <a:cubicBezTo>
                      <a:pt x="15829" y="17826"/>
                      <a:pt x="15810" y="17645"/>
                      <a:pt x="15955" y="17500"/>
                    </a:cubicBezTo>
                    <a:cubicBezTo>
                      <a:pt x="16334" y="17121"/>
                      <a:pt x="17149" y="17344"/>
                      <a:pt x="17852" y="17369"/>
                    </a:cubicBezTo>
                    <a:cubicBezTo>
                      <a:pt x="18303" y="17385"/>
                      <a:pt x="18739" y="17287"/>
                      <a:pt x="19185" y="17244"/>
                    </a:cubicBezTo>
                    <a:cubicBezTo>
                      <a:pt x="19573" y="17206"/>
                      <a:pt x="19979" y="17213"/>
                      <a:pt x="20316" y="17341"/>
                    </a:cubicBezTo>
                    <a:cubicBezTo>
                      <a:pt x="20581" y="17441"/>
                      <a:pt x="20779" y="17608"/>
                      <a:pt x="21086" y="17641"/>
                    </a:cubicBezTo>
                    <a:cubicBezTo>
                      <a:pt x="21272" y="17662"/>
                      <a:pt x="21462" y="17625"/>
                      <a:pt x="21600" y="17543"/>
                    </a:cubicBezTo>
                    <a:lnTo>
                      <a:pt x="17192" y="6802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5" name="Shape"/>
              <p:cNvSpPr/>
              <p:nvPr/>
            </p:nvSpPr>
            <p:spPr>
              <a:xfrm>
                <a:off x="240090" y="47421"/>
                <a:ext cx="431950" cy="776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18" fill="norm" stroke="1" extrusionOk="0">
                    <a:moveTo>
                      <a:pt x="21600" y="1156"/>
                    </a:moveTo>
                    <a:cubicBezTo>
                      <a:pt x="18736" y="1120"/>
                      <a:pt x="15878" y="1007"/>
                      <a:pt x="13034" y="816"/>
                    </a:cubicBezTo>
                    <a:cubicBezTo>
                      <a:pt x="10156" y="623"/>
                      <a:pt x="7297" y="351"/>
                      <a:pt x="4468" y="0"/>
                    </a:cubicBezTo>
                    <a:lnTo>
                      <a:pt x="0" y="17248"/>
                    </a:lnTo>
                    <a:cubicBezTo>
                      <a:pt x="1268" y="17762"/>
                      <a:pt x="2674" y="18162"/>
                      <a:pt x="4167" y="18434"/>
                    </a:cubicBezTo>
                    <a:cubicBezTo>
                      <a:pt x="5395" y="18658"/>
                      <a:pt x="6671" y="18792"/>
                      <a:pt x="7962" y="18834"/>
                    </a:cubicBezTo>
                    <a:cubicBezTo>
                      <a:pt x="8324" y="18630"/>
                      <a:pt x="8810" y="18506"/>
                      <a:pt x="9326" y="18486"/>
                    </a:cubicBezTo>
                    <a:cubicBezTo>
                      <a:pt x="10423" y="18443"/>
                      <a:pt x="11339" y="18809"/>
                      <a:pt x="12058" y="19223"/>
                    </a:cubicBezTo>
                    <a:cubicBezTo>
                      <a:pt x="12536" y="19499"/>
                      <a:pt x="12961" y="19810"/>
                      <a:pt x="13319" y="20157"/>
                    </a:cubicBezTo>
                    <a:cubicBezTo>
                      <a:pt x="13364" y="20377"/>
                      <a:pt x="13473" y="20592"/>
                      <a:pt x="13642" y="20793"/>
                    </a:cubicBezTo>
                    <a:cubicBezTo>
                      <a:pt x="14021" y="21242"/>
                      <a:pt x="14756" y="21600"/>
                      <a:pt x="15591" y="21502"/>
                    </a:cubicBezTo>
                    <a:cubicBezTo>
                      <a:pt x="16091" y="21443"/>
                      <a:pt x="16440" y="21224"/>
                      <a:pt x="16812" y="21035"/>
                    </a:cubicBezTo>
                    <a:cubicBezTo>
                      <a:pt x="17121" y="20877"/>
                      <a:pt x="17458" y="20737"/>
                      <a:pt x="17818" y="20617"/>
                    </a:cubicBezTo>
                    <a:lnTo>
                      <a:pt x="21600" y="1156"/>
                    </a:lnTo>
                    <a:close/>
                  </a:path>
                </a:pathLst>
              </a:custGeom>
              <a:solidFill>
                <a:schemeClr val="accent4">
                  <a:satOff val="8634"/>
                  <a:lumOff val="-2031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6" name="Shape"/>
              <p:cNvSpPr/>
              <p:nvPr/>
            </p:nvSpPr>
            <p:spPr>
              <a:xfrm>
                <a:off x="0" y="0"/>
                <a:ext cx="331614" cy="6720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32"/>
                    </a:moveTo>
                    <a:lnTo>
                      <a:pt x="8684" y="0"/>
                    </a:lnTo>
                    <a:lnTo>
                      <a:pt x="8435" y="1125"/>
                    </a:lnTo>
                    <a:lnTo>
                      <a:pt x="5793" y="473"/>
                    </a:lnTo>
                    <a:lnTo>
                      <a:pt x="1392" y="7012"/>
                    </a:lnTo>
                    <a:lnTo>
                      <a:pt x="0" y="9596"/>
                    </a:lnTo>
                    <a:lnTo>
                      <a:pt x="874" y="10219"/>
                    </a:lnTo>
                    <a:lnTo>
                      <a:pt x="495" y="10996"/>
                    </a:lnTo>
                    <a:lnTo>
                      <a:pt x="2013" y="14943"/>
                    </a:lnTo>
                    <a:lnTo>
                      <a:pt x="3676" y="17292"/>
                    </a:lnTo>
                    <a:lnTo>
                      <a:pt x="8771" y="19249"/>
                    </a:lnTo>
                    <a:lnTo>
                      <a:pt x="8667" y="20065"/>
                    </a:lnTo>
                    <a:lnTo>
                      <a:pt x="10211" y="20662"/>
                    </a:lnTo>
                    <a:lnTo>
                      <a:pt x="15894" y="21600"/>
                    </a:lnTo>
                    <a:lnTo>
                      <a:pt x="21600" y="1432"/>
                    </a:lnTo>
                    <a:close/>
                  </a:path>
                </a:pathLst>
              </a:cu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18" name="PT"/>
            <p:cNvSpPr txBox="1"/>
            <p:nvPr/>
          </p:nvSpPr>
          <p:spPr>
            <a:xfrm>
              <a:off x="3554" y="157123"/>
              <a:ext cx="324178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PT</a:t>
              </a:r>
            </a:p>
          </p:txBody>
        </p:sp>
        <p:sp>
          <p:nvSpPr>
            <p:cNvPr id="1619" name="MT"/>
            <p:cNvSpPr txBox="1"/>
            <p:nvPr/>
          </p:nvSpPr>
          <p:spPr>
            <a:xfrm>
              <a:off x="285074" y="279351"/>
              <a:ext cx="356182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MT</a:t>
              </a:r>
            </a:p>
          </p:txBody>
        </p:sp>
        <p:sp>
          <p:nvSpPr>
            <p:cNvPr id="1620" name="CT"/>
            <p:cNvSpPr txBox="1"/>
            <p:nvPr/>
          </p:nvSpPr>
          <p:spPr>
            <a:xfrm>
              <a:off x="699788" y="364216"/>
              <a:ext cx="322044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CT</a:t>
              </a:r>
            </a:p>
          </p:txBody>
        </p:sp>
        <p:sp>
          <p:nvSpPr>
            <p:cNvPr id="1621" name="ET"/>
            <p:cNvSpPr txBox="1"/>
            <p:nvPr/>
          </p:nvSpPr>
          <p:spPr>
            <a:xfrm>
              <a:off x="1054963" y="300716"/>
              <a:ext cx="318133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ET</a:t>
              </a:r>
            </a:p>
          </p:txBody>
        </p:sp>
      </p:grpSp>
      <p:sp>
        <p:nvSpPr>
          <p:cNvPr id="1623" name="7:00…"/>
          <p:cNvSpPr txBox="1"/>
          <p:nvPr/>
        </p:nvSpPr>
        <p:spPr>
          <a:xfrm>
            <a:off x="11135397" y="2273982"/>
            <a:ext cx="611255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defRPr>
            </a:pPr>
            <a:r>
              <a:t>Eastern</a:t>
            </a:r>
          </a:p>
        </p:txBody>
      </p:sp>
      <p:sp>
        <p:nvSpPr>
          <p:cNvPr id="1624" name="6:00…"/>
          <p:cNvSpPr txBox="1"/>
          <p:nvPr/>
        </p:nvSpPr>
        <p:spPr>
          <a:xfrm>
            <a:off x="10631842" y="2063792"/>
            <a:ext cx="594752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/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6:00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/>
                </a:solidFill>
              </a:defRPr>
            </a:pPr>
            <a:r>
              <a:t>Central</a:t>
            </a:r>
          </a:p>
        </p:txBody>
      </p:sp>
      <p:sp>
        <p:nvSpPr>
          <p:cNvPr id="1625" name="5:00…"/>
          <p:cNvSpPr txBox="1"/>
          <p:nvPr/>
        </p:nvSpPr>
        <p:spPr>
          <a:xfrm>
            <a:off x="9821551" y="2063792"/>
            <a:ext cx="734521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5:00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Mountain</a:t>
            </a:r>
          </a:p>
        </p:txBody>
      </p:sp>
      <p:sp>
        <p:nvSpPr>
          <p:cNvPr id="1626" name="4:00…"/>
          <p:cNvSpPr txBox="1"/>
          <p:nvPr/>
        </p:nvSpPr>
        <p:spPr>
          <a:xfrm>
            <a:off x="9358909" y="2277841"/>
            <a:ext cx="559991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12017"/>
                    <a:lumOff val="1814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4:00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12017"/>
                    <a:lumOff val="18149"/>
                  </a:schemeClr>
                </a:solidFill>
              </a:defRPr>
            </a:pPr>
            <a:r>
              <a:t>Pacific</a:t>
            </a:r>
          </a:p>
        </p:txBody>
      </p:sp>
      <p:sp>
        <p:nvSpPr>
          <p:cNvPr id="1627" name="7:00…"/>
          <p:cNvSpPr txBox="1"/>
          <p:nvPr/>
        </p:nvSpPr>
        <p:spPr>
          <a:xfrm>
            <a:off x="11135397" y="3364013"/>
            <a:ext cx="611255" cy="427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defRPr>
            </a:pPr>
            <a:r>
              <a:t>Eastern</a:t>
            </a:r>
          </a:p>
        </p:txBody>
      </p:sp>
      <p:sp>
        <p:nvSpPr>
          <p:cNvPr id="1628" name="7:00…"/>
          <p:cNvSpPr txBox="1"/>
          <p:nvPr/>
        </p:nvSpPr>
        <p:spPr>
          <a:xfrm>
            <a:off x="10631842" y="3712622"/>
            <a:ext cx="594752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/>
                </a:solidFill>
              </a:defRPr>
            </a:pPr>
            <a:r>
              <a:t>Central</a:t>
            </a:r>
          </a:p>
        </p:txBody>
      </p:sp>
      <p:sp>
        <p:nvSpPr>
          <p:cNvPr id="1629" name="7:00…"/>
          <p:cNvSpPr txBox="1"/>
          <p:nvPr/>
        </p:nvSpPr>
        <p:spPr>
          <a:xfrm>
            <a:off x="9821551" y="3712622"/>
            <a:ext cx="734521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Mountain</a:t>
            </a:r>
          </a:p>
        </p:txBody>
      </p:sp>
      <p:sp>
        <p:nvSpPr>
          <p:cNvPr id="1630" name="7:00…"/>
          <p:cNvSpPr txBox="1"/>
          <p:nvPr/>
        </p:nvSpPr>
        <p:spPr>
          <a:xfrm>
            <a:off x="9358909" y="3367871"/>
            <a:ext cx="559991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12017"/>
                    <a:lumOff val="18149"/>
                  </a:schemeClr>
                </a:solidFill>
              </a:defRPr>
            </a:pPr>
            <a:r>
              <a:t>Pacific</a:t>
            </a:r>
          </a:p>
        </p:txBody>
      </p:sp>
      <p:sp>
        <p:nvSpPr>
          <p:cNvPr id="1631" name="The timeline has gaps, repetitions, and units with inconsistent lengths (e.g. months). Consider how the timeline behaves during:…"/>
          <p:cNvSpPr txBox="1"/>
          <p:nvPr/>
        </p:nvSpPr>
        <p:spPr>
          <a:xfrm>
            <a:off x="322079" y="1059119"/>
            <a:ext cx="2862373" cy="299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The timeline has gaps, repetitions, and units with inconsistent lengths (e.g. months). Consider how the timeline behaves during: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A normal day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50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The start of daylight savings (spring forward)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90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The end of daylight savings (fall back)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Leap years and leap seconds</a:t>
            </a:r>
          </a:p>
        </p:txBody>
      </p:sp>
      <p:sp>
        <p:nvSpPr>
          <p:cNvPr id="1632" name="Stamp functions derive a template from an example string and return a new function that will apply the template to date-times.…"/>
          <p:cNvSpPr txBox="1"/>
          <p:nvPr/>
        </p:nvSpPr>
        <p:spPr>
          <a:xfrm>
            <a:off x="9505950" y="7868001"/>
            <a:ext cx="4045472" cy="269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800"/>
              </a:spcBef>
              <a:defRPr sz="1100">
                <a:solidFill>
                  <a:srgbClr val="000000"/>
                </a:solidFill>
              </a:defRPr>
            </a:pPr>
            <a:r>
              <a:rPr b="0"/>
              <a:t>Stamp functions derive a template from an example string and return a new function that will apply the template to date-times.</a:t>
            </a:r>
            <a:endParaRPr b="0"/>
          </a:p>
          <a:p>
            <a:pPr marL="571500" indent="-152400">
              <a:lnSpc>
                <a:spcPct val="80000"/>
              </a:lnSpc>
              <a:spcBef>
                <a:spcPts val="0"/>
              </a:spcBef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rPr b="0"/>
              <a:t>Derive a template, create a function</a:t>
            </a:r>
            <a:endParaRPr b="0"/>
          </a:p>
          <a:p>
            <a:pPr indent="419100">
              <a:lnSpc>
                <a:spcPct val="80000"/>
              </a:lnSpc>
              <a:spcBef>
                <a:spcPts val="800"/>
              </a:spcBef>
              <a:defRPr b="0" i="1" sz="1100">
                <a:solidFill>
                  <a:srgbClr val="000000"/>
                </a:solidFill>
              </a:defRPr>
            </a:pPr>
            <a:r>
              <a:t>sf </a:t>
            </a:r>
            <a:r>
              <a:rPr>
                <a:solidFill>
                  <a:srgbClr val="264D66"/>
                </a:solidFill>
              </a:rPr>
              <a:t>&lt;-</a:t>
            </a:r>
            <a:r>
              <a:t> stamp("Created Sunday, Jan 17, 1999 3:34")</a:t>
            </a:r>
          </a:p>
          <a:p>
            <a:pPr marL="571500" indent="-152400">
              <a:lnSpc>
                <a:spcPct val="80000"/>
              </a:lnSpc>
              <a:spcBef>
                <a:spcPts val="0"/>
              </a:spcBef>
              <a:buSzPct val="100000"/>
              <a:buAutoNum type="arabicPeriod" startAt="2"/>
              <a:defRPr sz="1100">
                <a:solidFill>
                  <a:srgbClr val="000000"/>
                </a:solidFill>
              </a:defRPr>
            </a:pPr>
            <a:r>
              <a:rPr b="0"/>
              <a:t>Apply the template to dates</a:t>
            </a:r>
            <a:endParaRPr b="0"/>
          </a:p>
          <a:p>
            <a:pPr indent="419100">
              <a:lnSpc>
                <a:spcPct val="80000"/>
              </a:lnSpc>
              <a:spcBef>
                <a:spcPts val="0"/>
              </a:spcBef>
              <a:defRPr i="1" sz="1100">
                <a:solidFill>
                  <a:srgbClr val="000000"/>
                </a:solidFill>
              </a:defRPr>
            </a:pPr>
            <a:r>
              <a:rPr b="0"/>
              <a:t>D &lt;- ymd("2010-04-05") - days(1:2)</a:t>
            </a:r>
            <a:endParaRPr b="0"/>
          </a:p>
          <a:p>
            <a:pPr indent="419100">
              <a:lnSpc>
                <a:spcPct val="80000"/>
              </a:lnSpc>
              <a:spcBef>
                <a:spcPts val="0"/>
              </a:spcBef>
              <a:defRPr i="1" sz="1100">
                <a:solidFill>
                  <a:srgbClr val="000000"/>
                </a:solidFill>
              </a:defRPr>
            </a:pPr>
            <a:r>
              <a:rPr b="0"/>
              <a:t>sf(D)</a:t>
            </a:r>
            <a:endParaRPr b="0"/>
          </a:p>
          <a:p>
            <a:pPr indent="419100">
              <a:lnSpc>
                <a:spcPct val="80000"/>
              </a:lnSpc>
              <a:spcBef>
                <a:spcPts val="0"/>
              </a:spcBef>
              <a:defRPr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rPr b="0"/>
              <a:t>## [1] "Created Sunday, Apr 04, 2010 00:00"   </a:t>
            </a:r>
            <a:endParaRPr b="0"/>
          </a:p>
          <a:p>
            <a:pPr indent="419100">
              <a:lnSpc>
                <a:spcPct val="80000"/>
              </a:lnSpc>
              <a:spcBef>
                <a:spcPts val="800"/>
              </a:spcBef>
              <a:defRPr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rPr b="0"/>
              <a:t>## [2] "Created Saturday, Apr 03, 2010 00:00"</a:t>
            </a:r>
            <a:endParaRPr b="0"/>
          </a:p>
          <a:p>
            <a:pPr>
              <a:lnSpc>
                <a:spcPct val="80000"/>
              </a:lnSpc>
              <a:spcBef>
                <a:spcPts val="8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stamp</a:t>
            </a:r>
            <a:r>
              <a:t>(x, orders=lubridate_formats, locale=Sys.getlocale("LC_TIME"), quiet = FALSE) Stamp date-times. </a:t>
            </a:r>
            <a:r>
              <a:rPr i="1"/>
              <a:t>stamp("2000-01–31 01:59:59")(D)</a:t>
            </a:r>
            <a:endParaRPr i="1"/>
          </a:p>
          <a:p>
            <a:pPr>
              <a:lnSpc>
                <a:spcPct val="80000"/>
              </a:lnSpc>
              <a:spcBef>
                <a:spcPts val="8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stamp_date</a:t>
            </a:r>
            <a:r>
              <a:t>(x, locale = Sys.getlocale("LC_TIME")) Stamp dates.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stamp_time</a:t>
            </a:r>
            <a:r>
              <a:t>(x, locale = Sys.getlocale("LC_TIME")) Stamp times.</a:t>
            </a:r>
          </a:p>
        </p:txBody>
      </p:sp>
      <p:grpSp>
        <p:nvGrpSpPr>
          <p:cNvPr id="1635" name="Group"/>
          <p:cNvGrpSpPr/>
          <p:nvPr/>
        </p:nvGrpSpPr>
        <p:grpSpPr>
          <a:xfrm>
            <a:off x="12932651" y="8104947"/>
            <a:ext cx="752587" cy="571421"/>
            <a:chOff x="-3282" y="0"/>
            <a:chExt cx="752586" cy="571420"/>
          </a:xfrm>
        </p:grpSpPr>
        <p:sp>
          <p:nvSpPr>
            <p:cNvPr id="1633" name="Rounded Rectangle"/>
            <p:cNvSpPr/>
            <p:nvPr/>
          </p:nvSpPr>
          <p:spPr>
            <a:xfrm>
              <a:off x="24387" y="31888"/>
              <a:ext cx="697248" cy="507645"/>
            </a:xfrm>
            <a:prstGeom prst="roundRect">
              <a:avLst>
                <a:gd name="adj" fmla="val 3323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34" name="Tip: use a…"/>
            <p:cNvSpPr txBox="1"/>
            <p:nvPr/>
          </p:nvSpPr>
          <p:spPr>
            <a:xfrm>
              <a:off x="-3283" y="-1"/>
              <a:ext cx="752587" cy="5714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FFFFFF"/>
                  </a:solidFill>
                </a:defRPr>
              </a:pPr>
              <a:r>
                <a:rPr b="1"/>
                <a:t>Tip:</a:t>
              </a:r>
              <a: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use a 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r>
                <a:t>date with 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r>
                <a:t>day &gt; 12</a:t>
              </a:r>
            </a:p>
          </p:txBody>
        </p:sp>
      </p:grpSp>
      <p:sp>
        <p:nvSpPr>
          <p:cNvPr id="1636" name="Math with  Date-times"/>
          <p:cNvSpPr txBox="1"/>
          <p:nvPr/>
        </p:nvSpPr>
        <p:spPr>
          <a:xfrm>
            <a:off x="290701" y="628840"/>
            <a:ext cx="302164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Math with  Date-times</a:t>
            </a:r>
          </a:p>
        </p:txBody>
      </p:sp>
      <p:sp>
        <p:nvSpPr>
          <p:cNvPr id="1637" name="PERIODS"/>
          <p:cNvSpPr txBox="1"/>
          <p:nvPr/>
        </p:nvSpPr>
        <p:spPr>
          <a:xfrm>
            <a:off x="325477" y="4417314"/>
            <a:ext cx="63749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PERIODS</a:t>
            </a:r>
          </a:p>
        </p:txBody>
      </p:sp>
      <p:sp>
        <p:nvSpPr>
          <p:cNvPr id="1638" name="Line"/>
          <p:cNvSpPr/>
          <p:nvPr/>
        </p:nvSpPr>
        <p:spPr>
          <a:xfrm>
            <a:off x="310628" y="4379218"/>
            <a:ext cx="4233475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39" name="DURATIONS"/>
          <p:cNvSpPr txBox="1"/>
          <p:nvPr/>
        </p:nvSpPr>
        <p:spPr>
          <a:xfrm>
            <a:off x="4828330" y="4418744"/>
            <a:ext cx="82555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DURATIONS</a:t>
            </a:r>
          </a:p>
        </p:txBody>
      </p:sp>
      <p:sp>
        <p:nvSpPr>
          <p:cNvPr id="1640" name="Line"/>
          <p:cNvSpPr/>
          <p:nvPr/>
        </p:nvSpPr>
        <p:spPr>
          <a:xfrm>
            <a:off x="4800780" y="4380648"/>
            <a:ext cx="4373175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641" name="lubridate.png" descr="lubrida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13158" y="217974"/>
            <a:ext cx="1358901" cy="1575118"/>
          </a:xfrm>
          <a:prstGeom prst="rect">
            <a:avLst/>
          </a:prstGeom>
          <a:ln w="12700">
            <a:miter lim="400000"/>
          </a:ln>
        </p:spPr>
      </p:pic>
      <p:sp>
        <p:nvSpPr>
          <p:cNvPr id="1642" name="RStudio® is a trademark of RStudio, Inc.  •  CC BY RStudio •  info@rstudio.com  •  844-448-1212 • rstudio.com •  Learn more at lubridate.tidyverse.org •  lubridate  1.6.0  •   Updated: 2017-1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7" invalidUrl="" action="" tgtFrame="" tooltip="" history="1" highlightClick="0" endSnd="0"/>
              </a:rPr>
              <a:t>lubridate.tidyverse.org</a:t>
            </a:r>
            <a:r>
              <a:t> •  lubridate  1.6.0  •   Updated: 2017-12</a:t>
            </a:r>
          </a:p>
        </p:txBody>
      </p:sp>
      <p:pic>
        <p:nvPicPr>
          <p:cNvPr id="164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644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45" name="Line"/>
          <p:cNvSpPr/>
          <p:nvPr/>
        </p:nvSpPr>
        <p:spPr>
          <a:xfrm>
            <a:off x="9423400" y="622300"/>
            <a:ext cx="2794001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46" name="Time Zones"/>
          <p:cNvSpPr txBox="1"/>
          <p:nvPr/>
        </p:nvSpPr>
        <p:spPr>
          <a:xfrm>
            <a:off x="9432799" y="628840"/>
            <a:ext cx="157130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Time Zones</a:t>
            </a:r>
          </a:p>
        </p:txBody>
      </p:sp>
      <p:sp>
        <p:nvSpPr>
          <p:cNvPr id="1647" name="Line"/>
          <p:cNvSpPr/>
          <p:nvPr/>
        </p:nvSpPr>
        <p:spPr>
          <a:xfrm>
            <a:off x="9423400" y="4381350"/>
            <a:ext cx="4210572" cy="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48" name="Round Date-times"/>
          <p:cNvSpPr txBox="1"/>
          <p:nvPr/>
        </p:nvSpPr>
        <p:spPr>
          <a:xfrm>
            <a:off x="9432799" y="4387891"/>
            <a:ext cx="241776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Round Date-times</a:t>
            </a:r>
          </a:p>
        </p:txBody>
      </p:sp>
      <p:sp>
        <p:nvSpPr>
          <p:cNvPr id="1649" name="Line"/>
          <p:cNvSpPr/>
          <p:nvPr/>
        </p:nvSpPr>
        <p:spPr>
          <a:xfrm>
            <a:off x="9423400" y="7415117"/>
            <a:ext cx="4210572" cy="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50" name="Stamp Date-times"/>
          <p:cNvSpPr txBox="1"/>
          <p:nvPr/>
        </p:nvSpPr>
        <p:spPr>
          <a:xfrm>
            <a:off x="9432799" y="7421657"/>
            <a:ext cx="240760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Stamp Date-times</a:t>
            </a:r>
          </a:p>
        </p:txBody>
      </p:sp>
      <p:sp>
        <p:nvSpPr>
          <p:cNvPr id="1651" name="Line"/>
          <p:cNvSpPr/>
          <p:nvPr/>
        </p:nvSpPr>
        <p:spPr>
          <a:xfrm>
            <a:off x="334889" y="622300"/>
            <a:ext cx="8821812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52" name="R recognizes ~600 time zones, which also…"/>
          <p:cNvSpPr txBox="1"/>
          <p:nvPr/>
        </p:nvSpPr>
        <p:spPr>
          <a:xfrm>
            <a:off x="9442450" y="1082541"/>
            <a:ext cx="4210572" cy="1071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R recognizes ~600 time zones, which also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encode histories and Daylight Savings Time 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b="0" sz="1100">
                <a:solidFill>
                  <a:srgbClr val="000000"/>
                </a:solidFill>
              </a:defRPr>
            </a:pPr>
            <a:r>
              <a:t>for an area. R assigns </a:t>
            </a:r>
            <a:r>
              <a:rPr i="1"/>
              <a:t>one</a:t>
            </a:r>
            <a:r>
              <a:t> time zone per vector.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b="0" sz="1100">
                <a:solidFill>
                  <a:srgbClr val="000000"/>
                </a:solidFill>
              </a:defRPr>
            </a:pPr>
            <a:r>
              <a:t>Use the </a:t>
            </a:r>
            <a:r>
              <a:rPr b="1"/>
              <a:t>UTC</a:t>
            </a:r>
            <a:r>
              <a:t> time zone to avoid Daylight Savings.</a:t>
            </a:r>
          </a:p>
          <a:p>
            <a:pPr>
              <a:lnSpc>
                <a:spcPct val="80000"/>
              </a:lnSpc>
              <a:spcBef>
                <a:spcPts val="16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OlsonNames</a:t>
            </a:r>
            <a:r>
              <a:t>() Returns  a list of valid time zone names. </a:t>
            </a:r>
            <a:r>
              <a:rPr i="1"/>
              <a:t>OlsonNames()</a:t>
            </a:r>
          </a:p>
        </p:txBody>
      </p:sp>
      <p:sp>
        <p:nvSpPr>
          <p:cNvPr id="1653" name="with_tz(time, tzone = &quot;&quot;) Get the same instant in a new time zone (a new clock time). with_tz(dt, &quot;US/Pacific&quot;)…"/>
          <p:cNvSpPr txBox="1"/>
          <p:nvPr/>
        </p:nvSpPr>
        <p:spPr>
          <a:xfrm>
            <a:off x="11829774" y="2371725"/>
            <a:ext cx="1834781" cy="1680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4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with_tz</a:t>
            </a:r>
            <a:r>
              <a:t>(time, tzone = "") Get the </a:t>
            </a:r>
            <a:r>
              <a:rPr b="1"/>
              <a:t>same instant</a:t>
            </a:r>
            <a:r>
              <a:t> in a new time zone (a new clock time). </a:t>
            </a:r>
            <a:r>
              <a:rPr i="1"/>
              <a:t>with_tz(dt, "US/Pacific")</a:t>
            </a:r>
            <a:endParaRPr i="1"/>
          </a:p>
          <a:p>
            <a:pPr>
              <a:lnSpc>
                <a:spcPct val="80000"/>
              </a:lnSpc>
              <a:spcBef>
                <a:spcPts val="16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force_tz</a:t>
            </a:r>
            <a:r>
              <a:t>(time, tzone = "") Get the </a:t>
            </a:r>
            <a:r>
              <a:rPr b="1"/>
              <a:t>same clock time</a:t>
            </a:r>
            <a:r>
              <a:t> in a new time zone (a new instant).  </a:t>
            </a:r>
            <a:r>
              <a:rPr i="1"/>
              <a:t>force_tz(dt, "US/Pacific")</a:t>
            </a:r>
          </a:p>
        </p:txBody>
      </p:sp>
      <p:sp>
        <p:nvSpPr>
          <p:cNvPr id="1654" name="floor_date(x, unit = &quot;second&quot;) Round down to nearest unit. floor_date(dt, unit = &quot;month&quot;)…"/>
          <p:cNvSpPr txBox="1"/>
          <p:nvPr/>
        </p:nvSpPr>
        <p:spPr>
          <a:xfrm>
            <a:off x="11829774" y="4856988"/>
            <a:ext cx="1952159" cy="250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floor_date</a:t>
            </a:r>
            <a:r>
              <a:t>(x, unit = "second") Round down to nearest unit. </a:t>
            </a:r>
            <a:r>
              <a:rPr i="1"/>
              <a:t>floor_date(dt, unit = "month")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round_date</a:t>
            </a:r>
            <a:r>
              <a:t>(x, unit = "second") Round to nearest unit. </a:t>
            </a:r>
            <a:r>
              <a:rPr i="1"/>
              <a:t>round_date(dt, unit = "month")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ceiling_date</a:t>
            </a:r>
            <a:r>
              <a:t>(x, unit = "second", change_on_boundary = NULL) Round up to nearest unit. </a:t>
            </a:r>
            <a:r>
              <a:rPr i="1"/>
              <a:t>ceiling_date(dt, unit = "month")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rollback</a:t>
            </a:r>
            <a:r>
              <a:t>(dates, roll_to_first = FALSE, preserve_hms = TRUE) Roll back to last day of previous month. </a:t>
            </a:r>
            <a:r>
              <a:rPr i="1"/>
              <a:t>rollback(dt)</a:t>
            </a:r>
          </a:p>
        </p:txBody>
      </p:sp>
      <p:grpSp>
        <p:nvGrpSpPr>
          <p:cNvPr id="1667" name="Group"/>
          <p:cNvGrpSpPr/>
          <p:nvPr/>
        </p:nvGrpSpPr>
        <p:grpSpPr>
          <a:xfrm>
            <a:off x="9435730" y="4883460"/>
            <a:ext cx="2183287" cy="549221"/>
            <a:chOff x="0" y="0"/>
            <a:chExt cx="2183286" cy="549219"/>
          </a:xfrm>
        </p:grpSpPr>
        <p:sp>
          <p:nvSpPr>
            <p:cNvPr id="1655" name="Line"/>
            <p:cNvSpPr/>
            <p:nvPr/>
          </p:nvSpPr>
          <p:spPr>
            <a:xfrm flipV="1">
              <a:off x="161091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56" name="Jan"/>
            <p:cNvSpPr txBox="1"/>
            <p:nvPr/>
          </p:nvSpPr>
          <p:spPr>
            <a:xfrm>
              <a:off x="0" y="332905"/>
              <a:ext cx="322185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Jan</a:t>
              </a:r>
            </a:p>
          </p:txBody>
        </p:sp>
        <p:sp>
          <p:nvSpPr>
            <p:cNvPr id="1657" name="Line"/>
            <p:cNvSpPr/>
            <p:nvPr/>
          </p:nvSpPr>
          <p:spPr>
            <a:xfrm flipV="1">
              <a:off x="764377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58" name="Feb"/>
            <p:cNvSpPr txBox="1"/>
            <p:nvPr/>
          </p:nvSpPr>
          <p:spPr>
            <a:xfrm>
              <a:off x="603285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Feb</a:t>
              </a:r>
            </a:p>
          </p:txBody>
        </p:sp>
        <p:sp>
          <p:nvSpPr>
            <p:cNvPr id="1659" name="Line"/>
            <p:cNvSpPr/>
            <p:nvPr/>
          </p:nvSpPr>
          <p:spPr>
            <a:xfrm flipV="1">
              <a:off x="1367663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0" name="Mar"/>
            <p:cNvSpPr txBox="1"/>
            <p:nvPr/>
          </p:nvSpPr>
          <p:spPr>
            <a:xfrm>
              <a:off x="1206571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Mar</a:t>
              </a:r>
            </a:p>
          </p:txBody>
        </p:sp>
        <p:sp>
          <p:nvSpPr>
            <p:cNvPr id="1661" name="Line"/>
            <p:cNvSpPr/>
            <p:nvPr/>
          </p:nvSpPr>
          <p:spPr>
            <a:xfrm flipV="1">
              <a:off x="1970950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2" name="Apr"/>
            <p:cNvSpPr txBox="1"/>
            <p:nvPr/>
          </p:nvSpPr>
          <p:spPr>
            <a:xfrm>
              <a:off x="1809856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Apr</a:t>
              </a:r>
            </a:p>
          </p:txBody>
        </p:sp>
        <p:sp>
          <p:nvSpPr>
            <p:cNvPr id="1663" name="Line"/>
            <p:cNvSpPr/>
            <p:nvPr/>
          </p:nvSpPr>
          <p:spPr>
            <a:xfrm flipV="1">
              <a:off x="981785" y="0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4" name="Line"/>
            <p:cNvSpPr/>
            <p:nvPr/>
          </p:nvSpPr>
          <p:spPr>
            <a:xfrm flipV="1">
              <a:off x="764377" y="1335"/>
              <a:ext cx="1" cy="364431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5" name="Line"/>
            <p:cNvSpPr/>
            <p:nvPr/>
          </p:nvSpPr>
          <p:spPr>
            <a:xfrm flipH="1" flipV="1">
              <a:off x="776664" y="182214"/>
              <a:ext cx="154736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6" name="Line"/>
            <p:cNvSpPr/>
            <p:nvPr/>
          </p:nvSpPr>
          <p:spPr>
            <a:xfrm>
              <a:off x="38951" y="359108"/>
              <a:ext cx="2144336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680" name="Group"/>
          <p:cNvGrpSpPr/>
          <p:nvPr/>
        </p:nvGrpSpPr>
        <p:grpSpPr>
          <a:xfrm>
            <a:off x="9435730" y="6026691"/>
            <a:ext cx="2183287" cy="549221"/>
            <a:chOff x="0" y="0"/>
            <a:chExt cx="2183286" cy="549219"/>
          </a:xfrm>
        </p:grpSpPr>
        <p:sp>
          <p:nvSpPr>
            <p:cNvPr id="1668" name="Line"/>
            <p:cNvSpPr/>
            <p:nvPr/>
          </p:nvSpPr>
          <p:spPr>
            <a:xfrm flipV="1">
              <a:off x="161091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9" name="Jan"/>
            <p:cNvSpPr txBox="1"/>
            <p:nvPr/>
          </p:nvSpPr>
          <p:spPr>
            <a:xfrm>
              <a:off x="0" y="332905"/>
              <a:ext cx="322185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Jan</a:t>
              </a:r>
            </a:p>
          </p:txBody>
        </p:sp>
        <p:sp>
          <p:nvSpPr>
            <p:cNvPr id="1670" name="Line"/>
            <p:cNvSpPr/>
            <p:nvPr/>
          </p:nvSpPr>
          <p:spPr>
            <a:xfrm flipV="1">
              <a:off x="764377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1" name="Feb"/>
            <p:cNvSpPr txBox="1"/>
            <p:nvPr/>
          </p:nvSpPr>
          <p:spPr>
            <a:xfrm>
              <a:off x="603285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Feb</a:t>
              </a:r>
            </a:p>
          </p:txBody>
        </p:sp>
        <p:sp>
          <p:nvSpPr>
            <p:cNvPr id="1672" name="Line"/>
            <p:cNvSpPr/>
            <p:nvPr/>
          </p:nvSpPr>
          <p:spPr>
            <a:xfrm flipV="1">
              <a:off x="1367663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3" name="Mar"/>
            <p:cNvSpPr txBox="1"/>
            <p:nvPr/>
          </p:nvSpPr>
          <p:spPr>
            <a:xfrm>
              <a:off x="1206571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Mar</a:t>
              </a:r>
            </a:p>
          </p:txBody>
        </p:sp>
        <p:sp>
          <p:nvSpPr>
            <p:cNvPr id="1674" name="Line"/>
            <p:cNvSpPr/>
            <p:nvPr/>
          </p:nvSpPr>
          <p:spPr>
            <a:xfrm flipV="1">
              <a:off x="1970950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5" name="Apr"/>
            <p:cNvSpPr txBox="1"/>
            <p:nvPr/>
          </p:nvSpPr>
          <p:spPr>
            <a:xfrm>
              <a:off x="1809856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Apr</a:t>
              </a:r>
            </a:p>
          </p:txBody>
        </p:sp>
        <p:sp>
          <p:nvSpPr>
            <p:cNvPr id="1676" name="Line"/>
            <p:cNvSpPr/>
            <p:nvPr/>
          </p:nvSpPr>
          <p:spPr>
            <a:xfrm flipV="1">
              <a:off x="981785" y="0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7" name="Line"/>
            <p:cNvSpPr/>
            <p:nvPr/>
          </p:nvSpPr>
          <p:spPr>
            <a:xfrm flipV="1">
              <a:off x="1361277" y="1335"/>
              <a:ext cx="1" cy="364431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8" name="Line"/>
            <p:cNvSpPr/>
            <p:nvPr/>
          </p:nvSpPr>
          <p:spPr>
            <a:xfrm>
              <a:off x="1032999" y="182214"/>
              <a:ext cx="313593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9" name="Line"/>
            <p:cNvSpPr/>
            <p:nvPr/>
          </p:nvSpPr>
          <p:spPr>
            <a:xfrm>
              <a:off x="38951" y="359108"/>
              <a:ext cx="2144336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695" name="Group"/>
          <p:cNvGrpSpPr/>
          <p:nvPr/>
        </p:nvGrpSpPr>
        <p:grpSpPr>
          <a:xfrm>
            <a:off x="9435730" y="5452498"/>
            <a:ext cx="2183287" cy="549221"/>
            <a:chOff x="0" y="0"/>
            <a:chExt cx="2183286" cy="549219"/>
          </a:xfrm>
        </p:grpSpPr>
        <p:sp>
          <p:nvSpPr>
            <p:cNvPr id="1681" name="Line"/>
            <p:cNvSpPr/>
            <p:nvPr/>
          </p:nvSpPr>
          <p:spPr>
            <a:xfrm flipV="1">
              <a:off x="161091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2" name="Jan"/>
            <p:cNvSpPr txBox="1"/>
            <p:nvPr/>
          </p:nvSpPr>
          <p:spPr>
            <a:xfrm>
              <a:off x="0" y="332905"/>
              <a:ext cx="322185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Jan</a:t>
              </a:r>
            </a:p>
          </p:txBody>
        </p:sp>
        <p:sp>
          <p:nvSpPr>
            <p:cNvPr id="1683" name="Line"/>
            <p:cNvSpPr/>
            <p:nvPr/>
          </p:nvSpPr>
          <p:spPr>
            <a:xfrm flipV="1">
              <a:off x="764377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4" name="Feb"/>
            <p:cNvSpPr txBox="1"/>
            <p:nvPr/>
          </p:nvSpPr>
          <p:spPr>
            <a:xfrm>
              <a:off x="603285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Feb</a:t>
              </a:r>
            </a:p>
          </p:txBody>
        </p:sp>
        <p:sp>
          <p:nvSpPr>
            <p:cNvPr id="1685" name="Line"/>
            <p:cNvSpPr/>
            <p:nvPr/>
          </p:nvSpPr>
          <p:spPr>
            <a:xfrm flipV="1">
              <a:off x="1367663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6" name="Mar"/>
            <p:cNvSpPr txBox="1"/>
            <p:nvPr/>
          </p:nvSpPr>
          <p:spPr>
            <a:xfrm>
              <a:off x="1206571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Mar</a:t>
              </a:r>
            </a:p>
          </p:txBody>
        </p:sp>
        <p:sp>
          <p:nvSpPr>
            <p:cNvPr id="1687" name="Line"/>
            <p:cNvSpPr/>
            <p:nvPr/>
          </p:nvSpPr>
          <p:spPr>
            <a:xfrm flipV="1">
              <a:off x="1970950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8" name="Apr"/>
            <p:cNvSpPr txBox="1"/>
            <p:nvPr/>
          </p:nvSpPr>
          <p:spPr>
            <a:xfrm>
              <a:off x="1809856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Apr</a:t>
              </a:r>
            </a:p>
          </p:txBody>
        </p:sp>
        <p:sp>
          <p:nvSpPr>
            <p:cNvPr id="1689" name="Line"/>
            <p:cNvSpPr/>
            <p:nvPr/>
          </p:nvSpPr>
          <p:spPr>
            <a:xfrm flipV="1">
              <a:off x="981785" y="0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0" name="Line"/>
            <p:cNvSpPr/>
            <p:nvPr/>
          </p:nvSpPr>
          <p:spPr>
            <a:xfrm flipV="1">
              <a:off x="764377" y="1335"/>
              <a:ext cx="1" cy="364431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1" name="Line"/>
            <p:cNvSpPr/>
            <p:nvPr/>
          </p:nvSpPr>
          <p:spPr>
            <a:xfrm flipH="1" flipV="1">
              <a:off x="776664" y="182214"/>
              <a:ext cx="154736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2" name="Line"/>
            <p:cNvSpPr/>
            <p:nvPr/>
          </p:nvSpPr>
          <p:spPr>
            <a:xfrm>
              <a:off x="38951" y="359108"/>
              <a:ext cx="2144336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3" name="Line"/>
            <p:cNvSpPr/>
            <p:nvPr/>
          </p:nvSpPr>
          <p:spPr>
            <a:xfrm flipV="1">
              <a:off x="1367663" y="0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4" name="Line"/>
            <p:cNvSpPr/>
            <p:nvPr/>
          </p:nvSpPr>
          <p:spPr>
            <a:xfrm>
              <a:off x="1038101" y="182214"/>
              <a:ext cx="313593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696" name="years(x = 1) x years.…"/>
          <p:cNvSpPr txBox="1"/>
          <p:nvPr/>
        </p:nvSpPr>
        <p:spPr>
          <a:xfrm>
            <a:off x="2034960" y="5834396"/>
            <a:ext cx="2489201" cy="434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years</a:t>
            </a:r>
            <a:r>
              <a:t>(x = 1) x years.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months</a:t>
            </a:r>
            <a:r>
              <a:t>(x) x months.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weeks</a:t>
            </a:r>
            <a:r>
              <a:t>(x = 1) x weeks.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days</a:t>
            </a:r>
            <a:r>
              <a:t>(x = 1) x days.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hours</a:t>
            </a:r>
            <a:r>
              <a:t>(x = 1) x hours.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minutes</a:t>
            </a:r>
            <a:r>
              <a:t>(x = 1) x minutes.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seconds</a:t>
            </a:r>
            <a:r>
              <a:t>(x = 1) x seconds.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milliseconds</a:t>
            </a:r>
            <a:r>
              <a:t>(x = 1) x milliseconds.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microseconds</a:t>
            </a:r>
            <a:r>
              <a:t>(x = 1) x microseconds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nanoseconds</a:t>
            </a:r>
            <a:r>
              <a:t>(x = 1) x milliseconds.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picoseconds</a:t>
            </a:r>
            <a:r>
              <a:t>(x = 1) x picoseconds.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period</a:t>
            </a:r>
            <a:r>
              <a:t>(num = NULL, units = "second", ...) An automation friendly period constructor. </a:t>
            </a:r>
            <a:r>
              <a:rPr i="1"/>
              <a:t>period(5, unit = "years") 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as</a:t>
            </a:r>
            <a:r>
              <a:rPr b="1" i="1"/>
              <a:t>.</a:t>
            </a:r>
            <a:r>
              <a:rPr b="1"/>
              <a:t>period</a:t>
            </a:r>
            <a:r>
              <a:t>(x, unit) Coerce a timespan to a period, optionally in the specified units. </a:t>
            </a:r>
            <a:r>
              <a:rPr i="1"/>
              <a:t>as.period(i)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is.period</a:t>
            </a:r>
            <a:r>
              <a:rPr b="0"/>
              <a:t>(x) Is object x a period? </a:t>
            </a:r>
            <a:r>
              <a:rPr b="0" i="1"/>
              <a:t>is.period(p)</a:t>
            </a:r>
            <a:endParaRPr b="0"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 b="0"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period_to_seconds</a:t>
            </a:r>
            <a:r>
              <a:rPr b="0"/>
              <a:t>(x) Convert a period to the "standard" number of seconds implied by the period. </a:t>
            </a:r>
            <a:r>
              <a:rPr b="0" i="1"/>
              <a:t>period_to_seconds(p)</a:t>
            </a:r>
            <a:endParaRPr b="0"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 b="0"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seconds_to_period</a:t>
            </a:r>
            <a:r>
              <a:rPr b="0"/>
              <a:t>(x) Convert x seconds to a period that has days as the largest unit. </a:t>
            </a:r>
            <a:r>
              <a:rPr b="0" i="1"/>
              <a:t>seconds_to_period(99999)</a:t>
            </a:r>
          </a:p>
        </p:txBody>
      </p:sp>
      <p:sp>
        <p:nvSpPr>
          <p:cNvPr id="1697" name="Add or subtract periods to model events that happen at specific clock times, like the NYSE opening bell.…"/>
          <p:cNvSpPr txBox="1"/>
          <p:nvPr/>
        </p:nvSpPr>
        <p:spPr>
          <a:xfrm>
            <a:off x="328484" y="4648850"/>
            <a:ext cx="4210573" cy="1088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 sz="1100">
                <a:solidFill>
                  <a:srgbClr val="000000"/>
                </a:solidFill>
              </a:defRPr>
            </a:pPr>
            <a:r>
              <a:t>Add or subtract periods to model events that happen at specific clock times, like the NYSE opening bell.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leap &lt;- ymd(20190301)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leap + </a:t>
            </a:r>
            <a:r>
              <a:rPr b="1"/>
              <a:t>years</a:t>
            </a:r>
            <a:r>
              <a:t>(1)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## "2020-03-01"</a:t>
            </a:r>
          </a:p>
        </p:txBody>
      </p:sp>
      <p:sp>
        <p:nvSpPr>
          <p:cNvPr id="1698" name="dyears(x = 1) 31536000x seconds.…"/>
          <p:cNvSpPr txBox="1"/>
          <p:nvPr/>
        </p:nvSpPr>
        <p:spPr>
          <a:xfrm>
            <a:off x="6674881" y="5834396"/>
            <a:ext cx="2491260" cy="37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dyears</a:t>
            </a:r>
            <a:r>
              <a:t>(x = 1) 31536000x seconds.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dweeks</a:t>
            </a:r>
            <a:r>
              <a:t>(x = 1) 604800x seconds.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ddays</a:t>
            </a:r>
            <a:r>
              <a:t>(x = 1) 86400x seconds.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dhours</a:t>
            </a:r>
            <a:r>
              <a:t>(x = 1) 3600x seconds.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dminutes</a:t>
            </a:r>
            <a:r>
              <a:t>(x = 1) 60x seconds.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dseconds</a:t>
            </a:r>
            <a:r>
              <a:t>(x = 1) x  seconds.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dmilliseconds</a:t>
            </a:r>
            <a:r>
              <a:t>(x = 1)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-3</a:t>
            </a:r>
            <a:r>
              <a:t> seconds.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dmicroseconds</a:t>
            </a:r>
            <a:r>
              <a:t>(x = 1)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-6</a:t>
            </a:r>
            <a:r>
              <a:t> seconds.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dnanoseconds</a:t>
            </a:r>
            <a:r>
              <a:t>(x = 1)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-9</a:t>
            </a:r>
            <a:r>
              <a:t> seconds.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dpicoseconds</a:t>
            </a:r>
            <a:r>
              <a:t>(x = 1)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-12</a:t>
            </a:r>
            <a:r>
              <a:t> seconds.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duration</a:t>
            </a:r>
            <a:r>
              <a:t>(num = NULL, units = "second", ...) An automation friendly duration constructor. </a:t>
            </a:r>
            <a:r>
              <a:rPr i="1"/>
              <a:t>duration(5, unit = "years")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as</a:t>
            </a:r>
            <a:r>
              <a:rPr b="1" i="1"/>
              <a:t>.</a:t>
            </a:r>
            <a:r>
              <a:rPr b="1"/>
              <a:t>duration</a:t>
            </a:r>
            <a:r>
              <a:t>(x, …) Coerce a timespan to a duration. </a:t>
            </a:r>
            <a:r>
              <a:rPr i="1"/>
              <a:t>as.duration(i)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is.duration</a:t>
            </a:r>
            <a:r>
              <a:rPr b="0"/>
              <a:t>(x) Is object x a duration? Also </a:t>
            </a:r>
            <a:r>
              <a:t>is.difftime</a:t>
            </a:r>
            <a:r>
              <a:rPr b="0"/>
              <a:t>() </a:t>
            </a:r>
            <a:r>
              <a:rPr b="0" i="1"/>
              <a:t>is.duration(d)</a:t>
            </a:r>
            <a:endParaRPr b="0"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 b="0"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make_difftime</a:t>
            </a:r>
            <a:r>
              <a:rPr b="0"/>
              <a:t>(x) Make difftime with the specified number of units. </a:t>
            </a:r>
            <a:r>
              <a:rPr b="0" i="1"/>
              <a:t>make_difftime(99999)</a:t>
            </a:r>
          </a:p>
        </p:txBody>
      </p:sp>
      <p:sp>
        <p:nvSpPr>
          <p:cNvPr id="1699" name="Lubridate provides two classes of timespans to add to and subtract from dates and date-times. Periods track changes in clock times, which ignore time line irregularities."/>
          <p:cNvSpPr txBox="1"/>
          <p:nvPr/>
        </p:nvSpPr>
        <p:spPr>
          <a:xfrm>
            <a:off x="3558551" y="1048346"/>
            <a:ext cx="2735373" cy="866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Lubridate provides two classes of timespans to add to and subtract from dates and date-times. </a:t>
            </a:r>
            <a:r>
              <a:rPr b="1"/>
              <a:t>Periods </a:t>
            </a:r>
            <a:r>
              <a:t>track changes in clock times, which ignore time line irregularities. </a:t>
            </a:r>
          </a:p>
        </p:txBody>
      </p:sp>
      <p:sp>
        <p:nvSpPr>
          <p:cNvPr id="1700" name="Durations track the passage of physical time, which deviates from clock time when irregularities occur. Difftimes are a class of durations found in base R."/>
          <p:cNvSpPr txBox="1"/>
          <p:nvPr/>
        </p:nvSpPr>
        <p:spPr>
          <a:xfrm>
            <a:off x="6682261" y="1048346"/>
            <a:ext cx="2489201" cy="72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Durations</a:t>
            </a:r>
            <a:r>
              <a:t> track the passage of physical time, which deviates from clock time when irregularities occur. </a:t>
            </a:r>
            <a:r>
              <a:rPr b="1"/>
              <a:t>Difftimes</a:t>
            </a:r>
            <a:r>
              <a:t> are a class of durations found in base R.</a:t>
            </a:r>
          </a:p>
        </p:txBody>
      </p:sp>
      <p:sp>
        <p:nvSpPr>
          <p:cNvPr id="1701" name="Make a period with the name of a time unit pluralized, e.g.…"/>
          <p:cNvSpPr txBox="1"/>
          <p:nvPr/>
        </p:nvSpPr>
        <p:spPr>
          <a:xfrm>
            <a:off x="347292" y="5834396"/>
            <a:ext cx="1537583" cy="947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Make a period with the name of a time unit </a:t>
            </a:r>
            <a:r>
              <a:rPr b="1" i="1"/>
              <a:t>pluralized</a:t>
            </a:r>
            <a:r>
              <a:t>, e.g.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months(3) + days(12)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"3m 12d 0H 0M 0S"</a:t>
            </a:r>
          </a:p>
        </p:txBody>
      </p:sp>
      <p:sp>
        <p:nvSpPr>
          <p:cNvPr id="1702" name="Make a duration with the name of a period prefixed with a d, e.g.…"/>
          <p:cNvSpPr txBox="1"/>
          <p:nvPr/>
        </p:nvSpPr>
        <p:spPr>
          <a:xfrm>
            <a:off x="4891511" y="5834396"/>
            <a:ext cx="1537582" cy="1330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Make a duration with the name of a period prefixed with a </a:t>
            </a:r>
            <a:r>
              <a:rPr b="1" i="1"/>
              <a:t>d</a:t>
            </a:r>
            <a:r>
              <a:t>, e.g.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ddays(14)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"1209600s (~2 weeks)"</a:t>
            </a:r>
          </a:p>
        </p:txBody>
      </p:sp>
      <p:sp>
        <p:nvSpPr>
          <p:cNvPr id="1703" name="INTERVALS"/>
          <p:cNvSpPr txBox="1"/>
          <p:nvPr/>
        </p:nvSpPr>
        <p:spPr>
          <a:xfrm>
            <a:off x="4800562" y="9643667"/>
            <a:ext cx="77373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INTERVALS</a:t>
            </a:r>
          </a:p>
        </p:txBody>
      </p:sp>
      <p:sp>
        <p:nvSpPr>
          <p:cNvPr id="1704" name="Line"/>
          <p:cNvSpPr/>
          <p:nvPr/>
        </p:nvSpPr>
        <p:spPr>
          <a:xfrm>
            <a:off x="4798412" y="9605571"/>
            <a:ext cx="4373175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05" name="To measure the length of an interval, use as.period(), as.duration() or divide the interval by a timespan (/, %/%, or %%)."/>
          <p:cNvSpPr txBox="1"/>
          <p:nvPr/>
        </p:nvSpPr>
        <p:spPr>
          <a:xfrm>
            <a:off x="4794051" y="9842784"/>
            <a:ext cx="4210573" cy="331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To measure the length of an interval, use </a:t>
            </a:r>
            <a:r>
              <a:rPr b="1"/>
              <a:t>as.period</a:t>
            </a:r>
            <a:r>
              <a:t>(), </a:t>
            </a:r>
            <a:r>
              <a:rPr b="1"/>
              <a:t>as.duration</a:t>
            </a:r>
            <a:r>
              <a:t>() or divide the interval by a timespan (</a:t>
            </a:r>
            <a:r>
              <a:rPr b="1"/>
              <a:t>/</a:t>
            </a:r>
            <a:r>
              <a:t>, </a:t>
            </a:r>
            <a:r>
              <a:rPr b="1"/>
              <a:t>%/%</a:t>
            </a:r>
            <a:r>
              <a:t>, or </a:t>
            </a:r>
            <a:r>
              <a:rPr b="1"/>
              <a:t>%%</a:t>
            </a:r>
            <a:r>
              <a:t>).</a:t>
            </a:r>
          </a:p>
        </p:txBody>
      </p:sp>
      <p:grpSp>
        <p:nvGrpSpPr>
          <p:cNvPr id="1749" name="Group"/>
          <p:cNvGrpSpPr/>
          <p:nvPr/>
        </p:nvGrpSpPr>
        <p:grpSpPr>
          <a:xfrm>
            <a:off x="569547" y="2063792"/>
            <a:ext cx="2188214" cy="2163027"/>
            <a:chOff x="0" y="0"/>
            <a:chExt cx="2188213" cy="2163026"/>
          </a:xfrm>
        </p:grpSpPr>
        <p:grpSp>
          <p:nvGrpSpPr>
            <p:cNvPr id="1717" name="Group"/>
            <p:cNvGrpSpPr/>
            <p:nvPr/>
          </p:nvGrpSpPr>
          <p:grpSpPr>
            <a:xfrm>
              <a:off x="0" y="1074419"/>
              <a:ext cx="2183287" cy="483127"/>
              <a:chOff x="0" y="-228599"/>
              <a:chExt cx="2183286" cy="483126"/>
            </a:xfrm>
          </p:grpSpPr>
          <p:sp>
            <p:nvSpPr>
              <p:cNvPr id="1706" name="Line"/>
              <p:cNvSpPr/>
              <p:nvPr/>
            </p:nvSpPr>
            <p:spPr>
              <a:xfrm flipV="1">
                <a:off x="161091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07" name="12:00"/>
              <p:cNvSpPr txBox="1"/>
              <p:nvPr/>
            </p:nvSpPr>
            <p:spPr>
              <a:xfrm>
                <a:off x="0" y="38212"/>
                <a:ext cx="3348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12:00</a:t>
                </a:r>
              </a:p>
            </p:txBody>
          </p:sp>
          <p:sp>
            <p:nvSpPr>
              <p:cNvPr id="1708" name="Line"/>
              <p:cNvSpPr/>
              <p:nvPr/>
            </p:nvSpPr>
            <p:spPr>
              <a:xfrm flipV="1">
                <a:off x="764377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09" name="1:00"/>
              <p:cNvSpPr txBox="1"/>
              <p:nvPr/>
            </p:nvSpPr>
            <p:spPr>
              <a:xfrm>
                <a:off x="603285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1:00</a:t>
                </a:r>
              </a:p>
            </p:txBody>
          </p:sp>
          <p:sp>
            <p:nvSpPr>
              <p:cNvPr id="1710" name="2:00"/>
              <p:cNvSpPr txBox="1"/>
              <p:nvPr/>
            </p:nvSpPr>
            <p:spPr>
              <a:xfrm>
                <a:off x="1206571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2:00</a:t>
                </a:r>
              </a:p>
            </p:txBody>
          </p:sp>
          <p:sp>
            <p:nvSpPr>
              <p:cNvPr id="1711" name="Line"/>
              <p:cNvSpPr/>
              <p:nvPr/>
            </p:nvSpPr>
            <p:spPr>
              <a:xfrm flipV="1">
                <a:off x="1970948" y="-22860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12" name="3:00"/>
              <p:cNvSpPr txBox="1"/>
              <p:nvPr/>
            </p:nvSpPr>
            <p:spPr>
              <a:xfrm>
                <a:off x="1809856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3:00</a:t>
                </a:r>
              </a:p>
            </p:txBody>
          </p:sp>
          <p:sp>
            <p:nvSpPr>
              <p:cNvPr id="1713" name="Line"/>
              <p:cNvSpPr/>
              <p:nvPr/>
            </p:nvSpPr>
            <p:spPr>
              <a:xfrm>
                <a:off x="773601" y="-173711"/>
                <a:ext cx="140968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14" name="Line"/>
              <p:cNvSpPr/>
              <p:nvPr/>
            </p:nvSpPr>
            <p:spPr>
              <a:xfrm>
                <a:off x="38951" y="51714"/>
                <a:ext cx="1343388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15" name="Line"/>
              <p:cNvSpPr/>
              <p:nvPr/>
            </p:nvSpPr>
            <p:spPr>
              <a:xfrm flipV="1">
                <a:off x="764377" y="-225425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16" name="Line"/>
              <p:cNvSpPr/>
              <p:nvPr/>
            </p:nvSpPr>
            <p:spPr>
              <a:xfrm flipV="1">
                <a:off x="1367663" y="-225425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727" name="Group"/>
            <p:cNvGrpSpPr/>
            <p:nvPr/>
          </p:nvGrpSpPr>
          <p:grpSpPr>
            <a:xfrm>
              <a:off x="0" y="0"/>
              <a:ext cx="2183287" cy="254527"/>
              <a:chOff x="0" y="0"/>
              <a:chExt cx="2183286" cy="254526"/>
            </a:xfrm>
          </p:grpSpPr>
          <p:sp>
            <p:nvSpPr>
              <p:cNvPr id="1718" name="Line"/>
              <p:cNvSpPr/>
              <p:nvPr/>
            </p:nvSpPr>
            <p:spPr>
              <a:xfrm flipV="1">
                <a:off x="161091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19" name="1:00"/>
              <p:cNvSpPr txBox="1"/>
              <p:nvPr/>
            </p:nvSpPr>
            <p:spPr>
              <a:xfrm>
                <a:off x="0" y="38212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1:00</a:t>
                </a:r>
              </a:p>
            </p:txBody>
          </p:sp>
          <p:sp>
            <p:nvSpPr>
              <p:cNvPr id="1720" name="Line"/>
              <p:cNvSpPr/>
              <p:nvPr/>
            </p:nvSpPr>
            <p:spPr>
              <a:xfrm flipV="1">
                <a:off x="764377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21" name="2:00"/>
              <p:cNvSpPr txBox="1"/>
              <p:nvPr/>
            </p:nvSpPr>
            <p:spPr>
              <a:xfrm>
                <a:off x="603285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2:00</a:t>
                </a:r>
              </a:p>
            </p:txBody>
          </p:sp>
          <p:sp>
            <p:nvSpPr>
              <p:cNvPr id="1722" name="Line"/>
              <p:cNvSpPr/>
              <p:nvPr/>
            </p:nvSpPr>
            <p:spPr>
              <a:xfrm flipV="1">
                <a:off x="1367663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23" name="3:00"/>
              <p:cNvSpPr txBox="1"/>
              <p:nvPr/>
            </p:nvSpPr>
            <p:spPr>
              <a:xfrm>
                <a:off x="1206571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3:00</a:t>
                </a:r>
              </a:p>
            </p:txBody>
          </p:sp>
          <p:sp>
            <p:nvSpPr>
              <p:cNvPr id="1724" name="Line"/>
              <p:cNvSpPr/>
              <p:nvPr/>
            </p:nvSpPr>
            <p:spPr>
              <a:xfrm flipV="1">
                <a:off x="1970950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25" name="4:00"/>
              <p:cNvSpPr txBox="1"/>
              <p:nvPr/>
            </p:nvSpPr>
            <p:spPr>
              <a:xfrm>
                <a:off x="1809856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4:00</a:t>
                </a:r>
              </a:p>
            </p:txBody>
          </p:sp>
          <p:sp>
            <p:nvSpPr>
              <p:cNvPr id="1726" name="Line"/>
              <p:cNvSpPr/>
              <p:nvPr/>
            </p:nvSpPr>
            <p:spPr>
              <a:xfrm>
                <a:off x="38951" y="51714"/>
                <a:ext cx="214433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738" name="Group"/>
            <p:cNvGrpSpPr/>
            <p:nvPr/>
          </p:nvGrpSpPr>
          <p:grpSpPr>
            <a:xfrm>
              <a:off x="0" y="564326"/>
              <a:ext cx="2183287" cy="254527"/>
              <a:chOff x="0" y="0"/>
              <a:chExt cx="2183286" cy="254526"/>
            </a:xfrm>
          </p:grpSpPr>
          <p:sp>
            <p:nvSpPr>
              <p:cNvPr id="1728" name="Line"/>
              <p:cNvSpPr/>
              <p:nvPr/>
            </p:nvSpPr>
            <p:spPr>
              <a:xfrm flipV="1">
                <a:off x="161091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29" name="1:00"/>
              <p:cNvSpPr txBox="1"/>
              <p:nvPr/>
            </p:nvSpPr>
            <p:spPr>
              <a:xfrm>
                <a:off x="0" y="38212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1:00</a:t>
                </a:r>
              </a:p>
            </p:txBody>
          </p:sp>
          <p:sp>
            <p:nvSpPr>
              <p:cNvPr id="1730" name="Line"/>
              <p:cNvSpPr/>
              <p:nvPr/>
            </p:nvSpPr>
            <p:spPr>
              <a:xfrm flipV="1">
                <a:off x="764377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31" name="2:00"/>
              <p:cNvSpPr txBox="1"/>
              <p:nvPr/>
            </p:nvSpPr>
            <p:spPr>
              <a:xfrm>
                <a:off x="603285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2:00</a:t>
                </a:r>
              </a:p>
            </p:txBody>
          </p:sp>
          <p:sp>
            <p:nvSpPr>
              <p:cNvPr id="1732" name="Line"/>
              <p:cNvSpPr/>
              <p:nvPr/>
            </p:nvSpPr>
            <p:spPr>
              <a:xfrm flipV="1">
                <a:off x="1367663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33" name="3:00"/>
              <p:cNvSpPr txBox="1"/>
              <p:nvPr/>
            </p:nvSpPr>
            <p:spPr>
              <a:xfrm>
                <a:off x="1206571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3:00</a:t>
                </a:r>
              </a:p>
            </p:txBody>
          </p:sp>
          <p:sp>
            <p:nvSpPr>
              <p:cNvPr id="1734" name="Line"/>
              <p:cNvSpPr/>
              <p:nvPr/>
            </p:nvSpPr>
            <p:spPr>
              <a:xfrm flipV="1">
                <a:off x="1970950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35" name="4:00"/>
              <p:cNvSpPr txBox="1"/>
              <p:nvPr/>
            </p:nvSpPr>
            <p:spPr>
              <a:xfrm>
                <a:off x="1809856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4:00</a:t>
                </a:r>
              </a:p>
            </p:txBody>
          </p:sp>
          <p:sp>
            <p:nvSpPr>
              <p:cNvPr id="1736" name="Line"/>
              <p:cNvSpPr/>
              <p:nvPr/>
            </p:nvSpPr>
            <p:spPr>
              <a:xfrm>
                <a:off x="1361523" y="51714"/>
                <a:ext cx="821764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37" name="Line"/>
              <p:cNvSpPr/>
              <p:nvPr/>
            </p:nvSpPr>
            <p:spPr>
              <a:xfrm>
                <a:off x="38951" y="51714"/>
                <a:ext cx="732455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748" name="Group"/>
            <p:cNvGrpSpPr/>
            <p:nvPr/>
          </p:nvGrpSpPr>
          <p:grpSpPr>
            <a:xfrm>
              <a:off x="0" y="1829218"/>
              <a:ext cx="2188214" cy="333809"/>
              <a:chOff x="0" y="0"/>
              <a:chExt cx="2188213" cy="333807"/>
            </a:xfrm>
          </p:grpSpPr>
          <p:sp>
            <p:nvSpPr>
              <p:cNvPr id="1739" name="Line"/>
              <p:cNvSpPr/>
              <p:nvPr/>
            </p:nvSpPr>
            <p:spPr>
              <a:xfrm flipV="1">
                <a:off x="161091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40" name="Jan"/>
              <p:cNvSpPr txBox="1"/>
              <p:nvPr/>
            </p:nvSpPr>
            <p:spPr>
              <a:xfrm>
                <a:off x="0" y="117493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Jan</a:t>
                </a:r>
              </a:p>
            </p:txBody>
          </p:sp>
          <p:sp>
            <p:nvSpPr>
              <p:cNvPr id="1741" name="Line"/>
              <p:cNvSpPr/>
              <p:nvPr/>
            </p:nvSpPr>
            <p:spPr>
              <a:xfrm flipV="1">
                <a:off x="764377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42" name="Feb"/>
              <p:cNvSpPr txBox="1"/>
              <p:nvPr/>
            </p:nvSpPr>
            <p:spPr>
              <a:xfrm>
                <a:off x="603285" y="117493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Feb</a:t>
                </a:r>
              </a:p>
            </p:txBody>
          </p:sp>
          <p:sp>
            <p:nvSpPr>
              <p:cNvPr id="1743" name="Line"/>
              <p:cNvSpPr/>
              <p:nvPr/>
            </p:nvSpPr>
            <p:spPr>
              <a:xfrm flipV="1">
                <a:off x="1367663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44" name="Mar"/>
              <p:cNvSpPr txBox="1"/>
              <p:nvPr/>
            </p:nvSpPr>
            <p:spPr>
              <a:xfrm>
                <a:off x="1206571" y="117493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Mar</a:t>
                </a:r>
              </a:p>
            </p:txBody>
          </p:sp>
          <p:sp>
            <p:nvSpPr>
              <p:cNvPr id="1745" name="Line"/>
              <p:cNvSpPr/>
              <p:nvPr/>
            </p:nvSpPr>
            <p:spPr>
              <a:xfrm flipV="1">
                <a:off x="1970950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46" name="Apr"/>
              <p:cNvSpPr txBox="1"/>
              <p:nvPr/>
            </p:nvSpPr>
            <p:spPr>
              <a:xfrm>
                <a:off x="1809856" y="117493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Apr</a:t>
                </a:r>
              </a:p>
            </p:txBody>
          </p:sp>
          <p:sp>
            <p:nvSpPr>
              <p:cNvPr id="1747" name="Line"/>
              <p:cNvSpPr/>
              <p:nvPr/>
            </p:nvSpPr>
            <p:spPr>
              <a:xfrm>
                <a:off x="37832" y="-1"/>
                <a:ext cx="2150382" cy="138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89" fill="norm" stroke="1" extrusionOk="0">
                    <a:moveTo>
                      <a:pt x="0" y="20889"/>
                    </a:moveTo>
                    <a:lnTo>
                      <a:pt x="10236" y="20211"/>
                    </a:lnTo>
                    <a:cubicBezTo>
                      <a:pt x="10208" y="9682"/>
                      <a:pt x="10745" y="737"/>
                      <a:pt x="11446" y="43"/>
                    </a:cubicBezTo>
                    <a:cubicBezTo>
                      <a:pt x="12208" y="-711"/>
                      <a:pt x="12852" y="8405"/>
                      <a:pt x="12846" y="19859"/>
                    </a:cubicBezTo>
                    <a:lnTo>
                      <a:pt x="21600" y="20029"/>
                    </a:lnTo>
                  </a:path>
                </a:pathLst>
              </a:cu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805" name="Group"/>
          <p:cNvGrpSpPr/>
          <p:nvPr/>
        </p:nvGrpSpPr>
        <p:grpSpPr>
          <a:xfrm>
            <a:off x="3517899" y="1752230"/>
            <a:ext cx="2188215" cy="2469870"/>
            <a:chOff x="0" y="0"/>
            <a:chExt cx="2188213" cy="2469869"/>
          </a:xfrm>
        </p:grpSpPr>
        <p:grpSp>
          <p:nvGrpSpPr>
            <p:cNvPr id="1762" name="Group"/>
            <p:cNvGrpSpPr/>
            <p:nvPr/>
          </p:nvGrpSpPr>
          <p:grpSpPr>
            <a:xfrm>
              <a:off x="4926" y="0"/>
              <a:ext cx="2183288" cy="561370"/>
              <a:chOff x="0" y="0"/>
              <a:chExt cx="2183286" cy="561369"/>
            </a:xfrm>
          </p:grpSpPr>
          <p:sp>
            <p:nvSpPr>
              <p:cNvPr id="1750" name="Rectangle"/>
              <p:cNvSpPr/>
              <p:nvPr/>
            </p:nvSpPr>
            <p:spPr>
              <a:xfrm>
                <a:off x="426955" y="15857"/>
                <a:ext cx="954550" cy="348535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760" name="Group"/>
              <p:cNvGrpSpPr/>
              <p:nvPr/>
            </p:nvGrpSpPr>
            <p:grpSpPr>
              <a:xfrm>
                <a:off x="0" y="306843"/>
                <a:ext cx="2183287" cy="254527"/>
                <a:chOff x="0" y="0"/>
                <a:chExt cx="2183286" cy="254526"/>
              </a:xfrm>
            </p:grpSpPr>
            <p:sp>
              <p:nvSpPr>
                <p:cNvPr id="1751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752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1753" name="Line"/>
                <p:cNvSpPr/>
                <p:nvPr/>
              </p:nvSpPr>
              <p:spPr>
                <a:xfrm flipV="1">
                  <a:off x="764377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754" name="2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1755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756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1757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758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1759" name="Line"/>
                <p:cNvSpPr/>
                <p:nvPr/>
              </p:nvSpPr>
              <p:spPr>
                <a:xfrm>
                  <a:off x="38951" y="51714"/>
                  <a:ext cx="214433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761" name="Line"/>
              <p:cNvSpPr/>
              <p:nvPr/>
            </p:nvSpPr>
            <p:spPr>
              <a:xfrm flipV="1">
                <a:off x="421376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776" name="Group"/>
            <p:cNvGrpSpPr/>
            <p:nvPr/>
          </p:nvGrpSpPr>
          <p:grpSpPr>
            <a:xfrm>
              <a:off x="4926" y="561902"/>
              <a:ext cx="2183287" cy="576529"/>
              <a:chOff x="0" y="0"/>
              <a:chExt cx="2183286" cy="576527"/>
            </a:xfrm>
          </p:grpSpPr>
          <p:sp>
            <p:nvSpPr>
              <p:cNvPr id="1763" name="Rectangle"/>
              <p:cNvSpPr/>
              <p:nvPr/>
            </p:nvSpPr>
            <p:spPr>
              <a:xfrm>
                <a:off x="426048" y="29226"/>
                <a:ext cx="954550" cy="348536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774" name="Group"/>
              <p:cNvGrpSpPr/>
              <p:nvPr/>
            </p:nvGrpSpPr>
            <p:grpSpPr>
              <a:xfrm>
                <a:off x="0" y="322001"/>
                <a:ext cx="2183287" cy="254527"/>
                <a:chOff x="0" y="0"/>
                <a:chExt cx="2183286" cy="254526"/>
              </a:xfrm>
            </p:grpSpPr>
            <p:sp>
              <p:nvSpPr>
                <p:cNvPr id="1764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765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1766" name="Line"/>
                <p:cNvSpPr/>
                <p:nvPr/>
              </p:nvSpPr>
              <p:spPr>
                <a:xfrm flipV="1">
                  <a:off x="764377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767" name="2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1768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769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1770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771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1772" name="Line"/>
                <p:cNvSpPr/>
                <p:nvPr/>
              </p:nvSpPr>
              <p:spPr>
                <a:xfrm>
                  <a:off x="1361523" y="51714"/>
                  <a:ext cx="821764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773" name="Line"/>
                <p:cNvSpPr/>
                <p:nvPr/>
              </p:nvSpPr>
              <p:spPr>
                <a:xfrm>
                  <a:off x="38951" y="51714"/>
                  <a:ext cx="732455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775" name="Line"/>
              <p:cNvSpPr/>
              <p:nvPr/>
            </p:nvSpPr>
            <p:spPr>
              <a:xfrm flipV="1">
                <a:off x="421376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791" name="Group"/>
            <p:cNvGrpSpPr/>
            <p:nvPr/>
          </p:nvGrpSpPr>
          <p:grpSpPr>
            <a:xfrm>
              <a:off x="4926" y="1285379"/>
              <a:ext cx="2183288" cy="577368"/>
              <a:chOff x="0" y="0"/>
              <a:chExt cx="2183286" cy="577367"/>
            </a:xfrm>
          </p:grpSpPr>
          <p:sp>
            <p:nvSpPr>
              <p:cNvPr id="1777" name="Rectangle"/>
              <p:cNvSpPr/>
              <p:nvPr/>
            </p:nvSpPr>
            <p:spPr>
              <a:xfrm>
                <a:off x="422873" y="38566"/>
                <a:ext cx="954550" cy="348535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789" name="Group"/>
              <p:cNvGrpSpPr/>
              <p:nvPr/>
            </p:nvGrpSpPr>
            <p:grpSpPr>
              <a:xfrm>
                <a:off x="0" y="94240"/>
                <a:ext cx="2183287" cy="483128"/>
                <a:chOff x="0" y="-228599"/>
                <a:chExt cx="2183286" cy="483126"/>
              </a:xfrm>
            </p:grpSpPr>
            <p:sp>
              <p:nvSpPr>
                <p:cNvPr id="1778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779" name="12:00"/>
                <p:cNvSpPr txBox="1"/>
                <p:nvPr/>
              </p:nvSpPr>
              <p:spPr>
                <a:xfrm>
                  <a:off x="0" y="38212"/>
                  <a:ext cx="3348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12:00</a:t>
                  </a:r>
                </a:p>
              </p:txBody>
            </p:sp>
            <p:sp>
              <p:nvSpPr>
                <p:cNvPr id="1780" name="Line"/>
                <p:cNvSpPr/>
                <p:nvPr/>
              </p:nvSpPr>
              <p:spPr>
                <a:xfrm flipV="1">
                  <a:off x="764377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781" name="1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1782" name="2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1783" name="Line"/>
                <p:cNvSpPr/>
                <p:nvPr/>
              </p:nvSpPr>
              <p:spPr>
                <a:xfrm flipV="1">
                  <a:off x="1970948" y="-22860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784" name="3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1785" name="Line"/>
                <p:cNvSpPr/>
                <p:nvPr/>
              </p:nvSpPr>
              <p:spPr>
                <a:xfrm>
                  <a:off x="773601" y="-173711"/>
                  <a:ext cx="140968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786" name="Line"/>
                <p:cNvSpPr/>
                <p:nvPr/>
              </p:nvSpPr>
              <p:spPr>
                <a:xfrm>
                  <a:off x="38951" y="51714"/>
                  <a:ext cx="1343388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787" name="Line"/>
                <p:cNvSpPr/>
                <p:nvPr/>
              </p:nvSpPr>
              <p:spPr>
                <a:xfrm flipV="1">
                  <a:off x="764377" y="-22542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788" name="Line"/>
                <p:cNvSpPr/>
                <p:nvPr/>
              </p:nvSpPr>
              <p:spPr>
                <a:xfrm flipV="1">
                  <a:off x="1367663" y="-22542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790" name="Line"/>
              <p:cNvSpPr/>
              <p:nvPr/>
            </p:nvSpPr>
            <p:spPr>
              <a:xfrm flipV="1">
                <a:off x="421376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804" name="Group"/>
            <p:cNvGrpSpPr/>
            <p:nvPr/>
          </p:nvGrpSpPr>
          <p:grpSpPr>
            <a:xfrm>
              <a:off x="-1" y="1917855"/>
              <a:ext cx="2188215" cy="552015"/>
              <a:chOff x="0" y="0"/>
              <a:chExt cx="2188213" cy="552013"/>
            </a:xfrm>
          </p:grpSpPr>
          <p:sp>
            <p:nvSpPr>
              <p:cNvPr id="1792" name="Rectangle"/>
              <p:cNvSpPr/>
              <p:nvPr/>
            </p:nvSpPr>
            <p:spPr>
              <a:xfrm>
                <a:off x="427675" y="14801"/>
                <a:ext cx="954550" cy="348535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802" name="Group"/>
              <p:cNvGrpSpPr/>
              <p:nvPr/>
            </p:nvGrpSpPr>
            <p:grpSpPr>
              <a:xfrm>
                <a:off x="0" y="218206"/>
                <a:ext cx="2188214" cy="333808"/>
                <a:chOff x="0" y="0"/>
                <a:chExt cx="2188213" cy="333807"/>
              </a:xfrm>
            </p:grpSpPr>
            <p:sp>
              <p:nvSpPr>
                <p:cNvPr id="1793" name="Line"/>
                <p:cNvSpPr/>
                <p:nvPr/>
              </p:nvSpPr>
              <p:spPr>
                <a:xfrm flipV="1">
                  <a:off x="16109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794" name="Jan"/>
                <p:cNvSpPr txBox="1"/>
                <p:nvPr/>
              </p:nvSpPr>
              <p:spPr>
                <a:xfrm>
                  <a:off x="0" y="117493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Jan</a:t>
                  </a:r>
                </a:p>
              </p:txBody>
            </p:sp>
            <p:sp>
              <p:nvSpPr>
                <p:cNvPr id="1795" name="Line"/>
                <p:cNvSpPr/>
                <p:nvPr/>
              </p:nvSpPr>
              <p:spPr>
                <a:xfrm flipV="1">
                  <a:off x="764377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796" name="Feb"/>
                <p:cNvSpPr txBox="1"/>
                <p:nvPr/>
              </p:nvSpPr>
              <p:spPr>
                <a:xfrm>
                  <a:off x="603285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Feb</a:t>
                  </a:r>
                </a:p>
              </p:txBody>
            </p:sp>
            <p:sp>
              <p:nvSpPr>
                <p:cNvPr id="1797" name="Line"/>
                <p:cNvSpPr/>
                <p:nvPr/>
              </p:nvSpPr>
              <p:spPr>
                <a:xfrm flipV="1">
                  <a:off x="1367663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798" name="Mar"/>
                <p:cNvSpPr txBox="1"/>
                <p:nvPr/>
              </p:nvSpPr>
              <p:spPr>
                <a:xfrm>
                  <a:off x="1206571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Mar</a:t>
                  </a:r>
                </a:p>
              </p:txBody>
            </p:sp>
            <p:sp>
              <p:nvSpPr>
                <p:cNvPr id="1799" name="Line"/>
                <p:cNvSpPr/>
                <p:nvPr/>
              </p:nvSpPr>
              <p:spPr>
                <a:xfrm flipV="1">
                  <a:off x="1970950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00" name="Apr"/>
                <p:cNvSpPr txBox="1"/>
                <p:nvPr/>
              </p:nvSpPr>
              <p:spPr>
                <a:xfrm>
                  <a:off x="1809856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Apr</a:t>
                  </a:r>
                </a:p>
              </p:txBody>
            </p:sp>
            <p:sp>
              <p:nvSpPr>
                <p:cNvPr id="1801" name="Line"/>
                <p:cNvSpPr/>
                <p:nvPr/>
              </p:nvSpPr>
              <p:spPr>
                <a:xfrm>
                  <a:off x="37832" y="-1"/>
                  <a:ext cx="2150382" cy="1386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9" fill="norm" stroke="1" extrusionOk="0">
                      <a:moveTo>
                        <a:pt x="0" y="20889"/>
                      </a:moveTo>
                      <a:lnTo>
                        <a:pt x="10236" y="20211"/>
                      </a:lnTo>
                      <a:cubicBezTo>
                        <a:pt x="10208" y="9682"/>
                        <a:pt x="10745" y="737"/>
                        <a:pt x="11446" y="43"/>
                      </a:cubicBezTo>
                      <a:cubicBezTo>
                        <a:pt x="12208" y="-711"/>
                        <a:pt x="12852" y="8405"/>
                        <a:pt x="12846" y="19859"/>
                      </a:cubicBezTo>
                      <a:lnTo>
                        <a:pt x="21600" y="20029"/>
                      </a:lnTo>
                    </a:path>
                  </a:pathLst>
                </a:cu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803" name="Line"/>
              <p:cNvSpPr/>
              <p:nvPr/>
            </p:nvSpPr>
            <p:spPr>
              <a:xfrm flipV="1">
                <a:off x="426303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895" name="Group"/>
          <p:cNvGrpSpPr/>
          <p:nvPr/>
        </p:nvGrpSpPr>
        <p:grpSpPr>
          <a:xfrm>
            <a:off x="6640629" y="1745329"/>
            <a:ext cx="2188215" cy="2478150"/>
            <a:chOff x="0" y="0"/>
            <a:chExt cx="2188213" cy="2478148"/>
          </a:xfrm>
        </p:grpSpPr>
        <p:grpSp>
          <p:nvGrpSpPr>
            <p:cNvPr id="1827" name="Group"/>
            <p:cNvGrpSpPr/>
            <p:nvPr/>
          </p:nvGrpSpPr>
          <p:grpSpPr>
            <a:xfrm>
              <a:off x="-1" y="0"/>
              <a:ext cx="2183288" cy="569650"/>
              <a:chOff x="0" y="0"/>
              <a:chExt cx="2183286" cy="569649"/>
            </a:xfrm>
          </p:grpSpPr>
          <p:grpSp>
            <p:nvGrpSpPr>
              <p:cNvPr id="1825" name="Group"/>
              <p:cNvGrpSpPr/>
              <p:nvPr/>
            </p:nvGrpSpPr>
            <p:grpSpPr>
              <a:xfrm>
                <a:off x="-1" y="228775"/>
                <a:ext cx="2183288" cy="340875"/>
                <a:chOff x="0" y="0"/>
                <a:chExt cx="2183286" cy="340874"/>
              </a:xfrm>
            </p:grpSpPr>
            <p:grpSp>
              <p:nvGrpSpPr>
                <p:cNvPr id="1814" name="Group"/>
                <p:cNvGrpSpPr/>
                <p:nvPr/>
              </p:nvGrpSpPr>
              <p:grpSpPr>
                <a:xfrm>
                  <a:off x="390508" y="0"/>
                  <a:ext cx="1041400" cy="127000"/>
                  <a:chOff x="0" y="0"/>
                  <a:chExt cx="1041399" cy="127000"/>
                </a:xfrm>
              </p:grpSpPr>
              <p:sp>
                <p:nvSpPr>
                  <p:cNvPr id="1806" name="Circle"/>
                  <p:cNvSpPr/>
                  <p:nvPr/>
                </p:nvSpPr>
                <p:spPr>
                  <a:xfrm>
                    <a:off x="0" y="0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07" name="Circle"/>
                  <p:cNvSpPr/>
                  <p:nvPr/>
                </p:nvSpPr>
                <p:spPr>
                  <a:xfrm>
                    <a:off x="130628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08" name="Circle"/>
                  <p:cNvSpPr/>
                  <p:nvPr/>
                </p:nvSpPr>
                <p:spPr>
                  <a:xfrm>
                    <a:off x="261256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09" name="Circle"/>
                  <p:cNvSpPr/>
                  <p:nvPr/>
                </p:nvSpPr>
                <p:spPr>
                  <a:xfrm>
                    <a:off x="391885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10" name="Circle"/>
                  <p:cNvSpPr/>
                  <p:nvPr/>
                </p:nvSpPr>
                <p:spPr>
                  <a:xfrm>
                    <a:off x="522513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11" name="Circle"/>
                  <p:cNvSpPr/>
                  <p:nvPr/>
                </p:nvSpPr>
                <p:spPr>
                  <a:xfrm>
                    <a:off x="653142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12" name="Circle"/>
                  <p:cNvSpPr/>
                  <p:nvPr/>
                </p:nvSpPr>
                <p:spPr>
                  <a:xfrm>
                    <a:off x="783770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13" name="Circle"/>
                  <p:cNvSpPr/>
                  <p:nvPr/>
                </p:nvSpPr>
                <p:spPr>
                  <a:xfrm>
                    <a:off x="914399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  <p:grpSp>
              <p:nvGrpSpPr>
                <p:cNvPr id="1824" name="Group"/>
                <p:cNvGrpSpPr/>
                <p:nvPr/>
              </p:nvGrpSpPr>
              <p:grpSpPr>
                <a:xfrm>
                  <a:off x="0" y="86347"/>
                  <a:ext cx="2183287" cy="254528"/>
                  <a:chOff x="0" y="0"/>
                  <a:chExt cx="2183286" cy="254526"/>
                </a:xfrm>
              </p:grpSpPr>
              <p:sp>
                <p:nvSpPr>
                  <p:cNvPr id="1815" name="Line"/>
                  <p:cNvSpPr/>
                  <p:nvPr/>
                </p:nvSpPr>
                <p:spPr>
                  <a:xfrm flipV="1">
                    <a:off x="161091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16" name="1:00"/>
                  <p:cNvSpPr txBox="1"/>
                  <p:nvPr/>
                </p:nvSpPr>
                <p:spPr>
                  <a:xfrm>
                    <a:off x="0" y="38212"/>
                    <a:ext cx="322185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1:00</a:t>
                    </a:r>
                  </a:p>
                </p:txBody>
              </p:sp>
              <p:sp>
                <p:nvSpPr>
                  <p:cNvPr id="1817" name="Line"/>
                  <p:cNvSpPr/>
                  <p:nvPr/>
                </p:nvSpPr>
                <p:spPr>
                  <a:xfrm flipV="1">
                    <a:off x="764377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18" name="2:00"/>
                  <p:cNvSpPr txBox="1"/>
                  <p:nvPr/>
                </p:nvSpPr>
                <p:spPr>
                  <a:xfrm>
                    <a:off x="603285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2:00</a:t>
                    </a:r>
                  </a:p>
                </p:txBody>
              </p:sp>
              <p:sp>
                <p:nvSpPr>
                  <p:cNvPr id="1819" name="Line"/>
                  <p:cNvSpPr/>
                  <p:nvPr/>
                </p:nvSpPr>
                <p:spPr>
                  <a:xfrm flipV="1">
                    <a:off x="1367663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20" name="3:00"/>
                  <p:cNvSpPr txBox="1"/>
                  <p:nvPr/>
                </p:nvSpPr>
                <p:spPr>
                  <a:xfrm>
                    <a:off x="1206571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3:00</a:t>
                    </a:r>
                  </a:p>
                </p:txBody>
              </p:sp>
              <p:sp>
                <p:nvSpPr>
                  <p:cNvPr id="1821" name="Line"/>
                  <p:cNvSpPr/>
                  <p:nvPr/>
                </p:nvSpPr>
                <p:spPr>
                  <a:xfrm flipV="1">
                    <a:off x="1970950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22" name="4:00"/>
                  <p:cNvSpPr txBox="1"/>
                  <p:nvPr/>
                </p:nvSpPr>
                <p:spPr>
                  <a:xfrm>
                    <a:off x="1809856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4:00</a:t>
                    </a:r>
                  </a:p>
                </p:txBody>
              </p:sp>
              <p:sp>
                <p:nvSpPr>
                  <p:cNvPr id="1823" name="Line"/>
                  <p:cNvSpPr/>
                  <p:nvPr/>
                </p:nvSpPr>
                <p:spPr>
                  <a:xfrm>
                    <a:off x="38951" y="51714"/>
                    <a:ext cx="2144336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</p:grpSp>
          <p:sp>
            <p:nvSpPr>
              <p:cNvPr id="1826" name="Line"/>
              <p:cNvSpPr/>
              <p:nvPr/>
            </p:nvSpPr>
            <p:spPr>
              <a:xfrm flipV="1">
                <a:off x="379961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850" name="Group"/>
            <p:cNvGrpSpPr/>
            <p:nvPr/>
          </p:nvGrpSpPr>
          <p:grpSpPr>
            <a:xfrm>
              <a:off x="0" y="574602"/>
              <a:ext cx="2183287" cy="572074"/>
              <a:chOff x="0" y="0"/>
              <a:chExt cx="2183286" cy="572072"/>
            </a:xfrm>
          </p:grpSpPr>
          <p:grpSp>
            <p:nvGrpSpPr>
              <p:cNvPr id="1848" name="Group"/>
              <p:cNvGrpSpPr/>
              <p:nvPr/>
            </p:nvGrpSpPr>
            <p:grpSpPr>
              <a:xfrm>
                <a:off x="0" y="224431"/>
                <a:ext cx="2183287" cy="347642"/>
                <a:chOff x="0" y="0"/>
                <a:chExt cx="2183286" cy="347640"/>
              </a:xfrm>
            </p:grpSpPr>
            <p:grpSp>
              <p:nvGrpSpPr>
                <p:cNvPr id="1836" name="Group"/>
                <p:cNvGrpSpPr/>
                <p:nvPr/>
              </p:nvGrpSpPr>
              <p:grpSpPr>
                <a:xfrm>
                  <a:off x="390508" y="0"/>
                  <a:ext cx="1612900" cy="127000"/>
                  <a:chOff x="0" y="0"/>
                  <a:chExt cx="1612899" cy="127000"/>
                </a:xfrm>
              </p:grpSpPr>
              <p:sp>
                <p:nvSpPr>
                  <p:cNvPr id="1828" name="Circle"/>
                  <p:cNvSpPr/>
                  <p:nvPr/>
                </p:nvSpPr>
                <p:spPr>
                  <a:xfrm>
                    <a:off x="0" y="0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29" name="Circle"/>
                  <p:cNvSpPr/>
                  <p:nvPr/>
                </p:nvSpPr>
                <p:spPr>
                  <a:xfrm>
                    <a:off x="130628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30" name="Circle"/>
                  <p:cNvSpPr/>
                  <p:nvPr/>
                </p:nvSpPr>
                <p:spPr>
                  <a:xfrm>
                    <a:off x="261256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31" name="Circle"/>
                  <p:cNvSpPr/>
                  <p:nvPr/>
                </p:nvSpPr>
                <p:spPr>
                  <a:xfrm>
                    <a:off x="963385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32" name="Circle"/>
                  <p:cNvSpPr/>
                  <p:nvPr/>
                </p:nvSpPr>
                <p:spPr>
                  <a:xfrm>
                    <a:off x="1094013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33" name="Circle"/>
                  <p:cNvSpPr/>
                  <p:nvPr/>
                </p:nvSpPr>
                <p:spPr>
                  <a:xfrm>
                    <a:off x="1224642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34" name="Circle"/>
                  <p:cNvSpPr/>
                  <p:nvPr/>
                </p:nvSpPr>
                <p:spPr>
                  <a:xfrm>
                    <a:off x="1355270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35" name="Circle"/>
                  <p:cNvSpPr/>
                  <p:nvPr/>
                </p:nvSpPr>
                <p:spPr>
                  <a:xfrm>
                    <a:off x="1485899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  <p:grpSp>
              <p:nvGrpSpPr>
                <p:cNvPr id="1847" name="Group"/>
                <p:cNvGrpSpPr/>
                <p:nvPr/>
              </p:nvGrpSpPr>
              <p:grpSpPr>
                <a:xfrm>
                  <a:off x="0" y="93114"/>
                  <a:ext cx="2183287" cy="254527"/>
                  <a:chOff x="0" y="0"/>
                  <a:chExt cx="2183286" cy="254526"/>
                </a:xfrm>
              </p:grpSpPr>
              <p:sp>
                <p:nvSpPr>
                  <p:cNvPr id="1837" name="Line"/>
                  <p:cNvSpPr/>
                  <p:nvPr/>
                </p:nvSpPr>
                <p:spPr>
                  <a:xfrm flipV="1">
                    <a:off x="161091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38" name="1:00"/>
                  <p:cNvSpPr txBox="1"/>
                  <p:nvPr/>
                </p:nvSpPr>
                <p:spPr>
                  <a:xfrm>
                    <a:off x="0" y="38212"/>
                    <a:ext cx="322185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1:00</a:t>
                    </a:r>
                  </a:p>
                </p:txBody>
              </p:sp>
              <p:sp>
                <p:nvSpPr>
                  <p:cNvPr id="1839" name="Line"/>
                  <p:cNvSpPr/>
                  <p:nvPr/>
                </p:nvSpPr>
                <p:spPr>
                  <a:xfrm flipV="1">
                    <a:off x="764377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40" name="2:00"/>
                  <p:cNvSpPr txBox="1"/>
                  <p:nvPr/>
                </p:nvSpPr>
                <p:spPr>
                  <a:xfrm>
                    <a:off x="603285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2:00</a:t>
                    </a:r>
                  </a:p>
                </p:txBody>
              </p:sp>
              <p:sp>
                <p:nvSpPr>
                  <p:cNvPr id="1841" name="Line"/>
                  <p:cNvSpPr/>
                  <p:nvPr/>
                </p:nvSpPr>
                <p:spPr>
                  <a:xfrm flipV="1">
                    <a:off x="1367663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42" name="3:00"/>
                  <p:cNvSpPr txBox="1"/>
                  <p:nvPr/>
                </p:nvSpPr>
                <p:spPr>
                  <a:xfrm>
                    <a:off x="1206571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3:00</a:t>
                    </a:r>
                  </a:p>
                </p:txBody>
              </p:sp>
              <p:sp>
                <p:nvSpPr>
                  <p:cNvPr id="1843" name="Line"/>
                  <p:cNvSpPr/>
                  <p:nvPr/>
                </p:nvSpPr>
                <p:spPr>
                  <a:xfrm flipV="1">
                    <a:off x="1970950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44" name="4:00"/>
                  <p:cNvSpPr txBox="1"/>
                  <p:nvPr/>
                </p:nvSpPr>
                <p:spPr>
                  <a:xfrm>
                    <a:off x="1809856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4:00</a:t>
                    </a:r>
                  </a:p>
                </p:txBody>
              </p:sp>
              <p:sp>
                <p:nvSpPr>
                  <p:cNvPr id="1845" name="Line"/>
                  <p:cNvSpPr/>
                  <p:nvPr/>
                </p:nvSpPr>
                <p:spPr>
                  <a:xfrm>
                    <a:off x="1361523" y="51714"/>
                    <a:ext cx="821764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46" name="Line"/>
                  <p:cNvSpPr/>
                  <p:nvPr/>
                </p:nvSpPr>
                <p:spPr>
                  <a:xfrm>
                    <a:off x="38951" y="51714"/>
                    <a:ext cx="732455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</p:grpSp>
          <p:sp>
            <p:nvSpPr>
              <p:cNvPr id="1849" name="Line"/>
              <p:cNvSpPr/>
              <p:nvPr/>
            </p:nvSpPr>
            <p:spPr>
              <a:xfrm flipV="1">
                <a:off x="379961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873" name="Group"/>
            <p:cNvGrpSpPr/>
            <p:nvPr/>
          </p:nvGrpSpPr>
          <p:grpSpPr>
            <a:xfrm>
              <a:off x="4926" y="1298079"/>
              <a:ext cx="2183288" cy="577930"/>
              <a:chOff x="0" y="0"/>
              <a:chExt cx="2183286" cy="577929"/>
            </a:xfrm>
          </p:grpSpPr>
          <p:grpSp>
            <p:nvGrpSpPr>
              <p:cNvPr id="1859" name="Group"/>
              <p:cNvGrpSpPr/>
              <p:nvPr/>
            </p:nvGrpSpPr>
            <p:grpSpPr>
              <a:xfrm>
                <a:off x="397798" y="2790"/>
                <a:ext cx="910772" cy="355601"/>
                <a:chOff x="0" y="0"/>
                <a:chExt cx="910770" cy="355600"/>
              </a:xfrm>
            </p:grpSpPr>
            <p:sp>
              <p:nvSpPr>
                <p:cNvPr id="1851" name="Circle"/>
                <p:cNvSpPr/>
                <p:nvPr/>
              </p:nvSpPr>
              <p:spPr>
                <a:xfrm>
                  <a:off x="0" y="228600"/>
                  <a:ext cx="127000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52" name="Circle"/>
                <p:cNvSpPr/>
                <p:nvPr/>
              </p:nvSpPr>
              <p:spPr>
                <a:xfrm>
                  <a:off x="130628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53" name="Circle"/>
                <p:cNvSpPr/>
                <p:nvPr/>
              </p:nvSpPr>
              <p:spPr>
                <a:xfrm>
                  <a:off x="261256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54" name="Circle"/>
                <p:cNvSpPr/>
                <p:nvPr/>
              </p:nvSpPr>
              <p:spPr>
                <a:xfrm>
                  <a:off x="391885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55" name="Circle"/>
                <p:cNvSpPr/>
                <p:nvPr/>
              </p:nvSpPr>
              <p:spPr>
                <a:xfrm>
                  <a:off x="522513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56" name="Circle"/>
                <p:cNvSpPr/>
                <p:nvPr/>
              </p:nvSpPr>
              <p:spPr>
                <a:xfrm>
                  <a:off x="653142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57" name="Circle"/>
                <p:cNvSpPr/>
                <p:nvPr/>
              </p:nvSpPr>
              <p:spPr>
                <a:xfrm>
                  <a:off x="783770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58" name="Circle"/>
                <p:cNvSpPr/>
                <p:nvPr/>
              </p:nvSpPr>
              <p:spPr>
                <a:xfrm>
                  <a:off x="304799" y="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grpSp>
            <p:nvGrpSpPr>
              <p:cNvPr id="1871" name="Group"/>
              <p:cNvGrpSpPr/>
              <p:nvPr/>
            </p:nvGrpSpPr>
            <p:grpSpPr>
              <a:xfrm>
                <a:off x="0" y="94802"/>
                <a:ext cx="2183287" cy="483128"/>
                <a:chOff x="0" y="-228599"/>
                <a:chExt cx="2183286" cy="483126"/>
              </a:xfrm>
            </p:grpSpPr>
            <p:sp>
              <p:nvSpPr>
                <p:cNvPr id="1860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61" name="12:00"/>
                <p:cNvSpPr txBox="1"/>
                <p:nvPr/>
              </p:nvSpPr>
              <p:spPr>
                <a:xfrm>
                  <a:off x="0" y="38212"/>
                  <a:ext cx="3348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12:00</a:t>
                  </a:r>
                </a:p>
              </p:txBody>
            </p:sp>
            <p:sp>
              <p:nvSpPr>
                <p:cNvPr id="1862" name="Line"/>
                <p:cNvSpPr/>
                <p:nvPr/>
              </p:nvSpPr>
              <p:spPr>
                <a:xfrm flipV="1">
                  <a:off x="764377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63" name="1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1864" name="2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1865" name="Line"/>
                <p:cNvSpPr/>
                <p:nvPr/>
              </p:nvSpPr>
              <p:spPr>
                <a:xfrm flipV="1">
                  <a:off x="1970948" y="-22860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66" name="3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1867" name="Line"/>
                <p:cNvSpPr/>
                <p:nvPr/>
              </p:nvSpPr>
              <p:spPr>
                <a:xfrm>
                  <a:off x="773601" y="-173711"/>
                  <a:ext cx="140968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68" name="Line"/>
                <p:cNvSpPr/>
                <p:nvPr/>
              </p:nvSpPr>
              <p:spPr>
                <a:xfrm>
                  <a:off x="38951" y="51714"/>
                  <a:ext cx="1343388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69" name="Line"/>
                <p:cNvSpPr/>
                <p:nvPr/>
              </p:nvSpPr>
              <p:spPr>
                <a:xfrm flipV="1">
                  <a:off x="764377" y="-22542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70" name="Line"/>
                <p:cNvSpPr/>
                <p:nvPr/>
              </p:nvSpPr>
              <p:spPr>
                <a:xfrm flipV="1">
                  <a:off x="1367663" y="-22542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872" name="Line"/>
              <p:cNvSpPr/>
              <p:nvPr/>
            </p:nvSpPr>
            <p:spPr>
              <a:xfrm flipV="1">
                <a:off x="375034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894" name="Group"/>
            <p:cNvGrpSpPr/>
            <p:nvPr/>
          </p:nvGrpSpPr>
          <p:grpSpPr>
            <a:xfrm>
              <a:off x="-1" y="1930555"/>
              <a:ext cx="2188215" cy="547594"/>
              <a:chOff x="0" y="0"/>
              <a:chExt cx="2188213" cy="547593"/>
            </a:xfrm>
          </p:grpSpPr>
          <p:grpSp>
            <p:nvGrpSpPr>
              <p:cNvPr id="1892" name="Group"/>
              <p:cNvGrpSpPr/>
              <p:nvPr/>
            </p:nvGrpSpPr>
            <p:grpSpPr>
              <a:xfrm>
                <a:off x="-1" y="76219"/>
                <a:ext cx="2188215" cy="471375"/>
                <a:chOff x="0" y="0"/>
                <a:chExt cx="2188213" cy="471373"/>
              </a:xfrm>
            </p:grpSpPr>
            <p:grpSp>
              <p:nvGrpSpPr>
                <p:cNvPr id="1881" name="Group"/>
                <p:cNvGrpSpPr/>
                <p:nvPr/>
              </p:nvGrpSpPr>
              <p:grpSpPr>
                <a:xfrm>
                  <a:off x="393683" y="0"/>
                  <a:ext cx="872672" cy="254000"/>
                  <a:chOff x="0" y="0"/>
                  <a:chExt cx="872670" cy="254000"/>
                </a:xfrm>
              </p:grpSpPr>
              <p:sp>
                <p:nvSpPr>
                  <p:cNvPr id="1874" name="Circle"/>
                  <p:cNvSpPr/>
                  <p:nvPr/>
                </p:nvSpPr>
                <p:spPr>
                  <a:xfrm>
                    <a:off x="0" y="127000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75" name="Circle"/>
                  <p:cNvSpPr/>
                  <p:nvPr/>
                </p:nvSpPr>
                <p:spPr>
                  <a:xfrm>
                    <a:off x="130628" y="12700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76" name="Circle"/>
                  <p:cNvSpPr/>
                  <p:nvPr/>
                </p:nvSpPr>
                <p:spPr>
                  <a:xfrm>
                    <a:off x="261256" y="12700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77" name="Circle"/>
                  <p:cNvSpPr/>
                  <p:nvPr/>
                </p:nvSpPr>
                <p:spPr>
                  <a:xfrm>
                    <a:off x="391885" y="12700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78" name="Circle"/>
                  <p:cNvSpPr/>
                  <p:nvPr/>
                </p:nvSpPr>
                <p:spPr>
                  <a:xfrm>
                    <a:off x="522513" y="12700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79" name="Circle"/>
                  <p:cNvSpPr/>
                  <p:nvPr/>
                </p:nvSpPr>
                <p:spPr>
                  <a:xfrm>
                    <a:off x="615042" y="2540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80" name="Circle"/>
                  <p:cNvSpPr/>
                  <p:nvPr/>
                </p:nvSpPr>
                <p:spPr>
                  <a:xfrm>
                    <a:off x="745670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  <p:grpSp>
              <p:nvGrpSpPr>
                <p:cNvPr id="1891" name="Group"/>
                <p:cNvGrpSpPr/>
                <p:nvPr/>
              </p:nvGrpSpPr>
              <p:grpSpPr>
                <a:xfrm>
                  <a:off x="0" y="137565"/>
                  <a:ext cx="2188214" cy="333809"/>
                  <a:chOff x="0" y="0"/>
                  <a:chExt cx="2188213" cy="333807"/>
                </a:xfrm>
              </p:grpSpPr>
              <p:sp>
                <p:nvSpPr>
                  <p:cNvPr id="1882" name="Line"/>
                  <p:cNvSpPr/>
                  <p:nvPr/>
                </p:nvSpPr>
                <p:spPr>
                  <a:xfrm flipV="1">
                    <a:off x="161091" y="79280"/>
                    <a:ext cx="1" cy="10343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83" name="Jan"/>
                  <p:cNvSpPr txBox="1"/>
                  <p:nvPr/>
                </p:nvSpPr>
                <p:spPr>
                  <a:xfrm>
                    <a:off x="0" y="117493"/>
                    <a:ext cx="322185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Jan</a:t>
                    </a:r>
                  </a:p>
                </p:txBody>
              </p:sp>
              <p:sp>
                <p:nvSpPr>
                  <p:cNvPr id="1884" name="Line"/>
                  <p:cNvSpPr/>
                  <p:nvPr/>
                </p:nvSpPr>
                <p:spPr>
                  <a:xfrm flipV="1">
                    <a:off x="764377" y="79280"/>
                    <a:ext cx="1" cy="10343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85" name="Feb"/>
                  <p:cNvSpPr txBox="1"/>
                  <p:nvPr/>
                </p:nvSpPr>
                <p:spPr>
                  <a:xfrm>
                    <a:off x="603285" y="117493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Feb</a:t>
                    </a:r>
                  </a:p>
                </p:txBody>
              </p:sp>
              <p:sp>
                <p:nvSpPr>
                  <p:cNvPr id="1886" name="Line"/>
                  <p:cNvSpPr/>
                  <p:nvPr/>
                </p:nvSpPr>
                <p:spPr>
                  <a:xfrm flipV="1">
                    <a:off x="1367663" y="79280"/>
                    <a:ext cx="1" cy="10343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87" name="Mar"/>
                  <p:cNvSpPr txBox="1"/>
                  <p:nvPr/>
                </p:nvSpPr>
                <p:spPr>
                  <a:xfrm>
                    <a:off x="1206571" y="117493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Mar</a:t>
                    </a:r>
                  </a:p>
                </p:txBody>
              </p:sp>
              <p:sp>
                <p:nvSpPr>
                  <p:cNvPr id="1888" name="Line"/>
                  <p:cNvSpPr/>
                  <p:nvPr/>
                </p:nvSpPr>
                <p:spPr>
                  <a:xfrm flipV="1">
                    <a:off x="1970950" y="79280"/>
                    <a:ext cx="1" cy="10343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89" name="Apr"/>
                  <p:cNvSpPr txBox="1"/>
                  <p:nvPr/>
                </p:nvSpPr>
                <p:spPr>
                  <a:xfrm>
                    <a:off x="1809856" y="117493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Apr</a:t>
                    </a:r>
                  </a:p>
                </p:txBody>
              </p:sp>
              <p:sp>
                <p:nvSpPr>
                  <p:cNvPr id="1890" name="Line"/>
                  <p:cNvSpPr/>
                  <p:nvPr/>
                </p:nvSpPr>
                <p:spPr>
                  <a:xfrm>
                    <a:off x="37832" y="-1"/>
                    <a:ext cx="2150382" cy="13863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0889" fill="norm" stroke="1" extrusionOk="0">
                        <a:moveTo>
                          <a:pt x="0" y="20889"/>
                        </a:moveTo>
                        <a:lnTo>
                          <a:pt x="10236" y="20211"/>
                        </a:lnTo>
                        <a:cubicBezTo>
                          <a:pt x="10208" y="9682"/>
                          <a:pt x="10745" y="737"/>
                          <a:pt x="11446" y="43"/>
                        </a:cubicBezTo>
                        <a:cubicBezTo>
                          <a:pt x="12208" y="-711"/>
                          <a:pt x="12852" y="8405"/>
                          <a:pt x="12846" y="19859"/>
                        </a:cubicBezTo>
                        <a:lnTo>
                          <a:pt x="21600" y="20029"/>
                        </a:lnTo>
                      </a:path>
                    </a:pathLst>
                  </a:cu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</p:grpSp>
          <p:sp>
            <p:nvSpPr>
              <p:cNvPr id="1893" name="Line"/>
              <p:cNvSpPr/>
              <p:nvPr/>
            </p:nvSpPr>
            <p:spPr>
              <a:xfrm flipV="1">
                <a:off x="379961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1896" name="Add or subtract durations to model physical processes, like battery life. Durations are stored as seconds, the only time unit with a consistent length.…"/>
          <p:cNvSpPr txBox="1"/>
          <p:nvPr/>
        </p:nvSpPr>
        <p:spPr>
          <a:xfrm>
            <a:off x="4806751" y="4648850"/>
            <a:ext cx="4394598" cy="1115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 sz="1100">
                <a:solidFill>
                  <a:srgbClr val="000000"/>
                </a:solidFill>
              </a:defRPr>
            </a:pPr>
            <a:r>
              <a:t>Add or subtract durations to model physical processes, like battery life. Durations are stored as seconds, the only time unit with a consistent length.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leap + </a:t>
            </a:r>
            <a:r>
              <a:rPr b="1"/>
              <a:t>dyears</a:t>
            </a:r>
            <a:r>
              <a:t>(1)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## "2020-02-29"</a:t>
            </a:r>
          </a:p>
        </p:txBody>
      </p:sp>
      <p:grpSp>
        <p:nvGrpSpPr>
          <p:cNvPr id="1909" name="Group"/>
          <p:cNvGrpSpPr/>
          <p:nvPr/>
        </p:nvGrpSpPr>
        <p:grpSpPr>
          <a:xfrm>
            <a:off x="2045486" y="5293741"/>
            <a:ext cx="2188482" cy="552015"/>
            <a:chOff x="-267" y="0"/>
            <a:chExt cx="2188480" cy="552013"/>
          </a:xfrm>
        </p:grpSpPr>
        <p:sp>
          <p:nvSpPr>
            <p:cNvPr id="1897" name="Rectangle"/>
            <p:cNvSpPr/>
            <p:nvPr/>
          </p:nvSpPr>
          <p:spPr>
            <a:xfrm>
              <a:off x="26630" y="14801"/>
              <a:ext cx="1355595" cy="348535"/>
            </a:xfrm>
            <a:prstGeom prst="rect">
              <a:avLst/>
            </a:prstGeom>
            <a:solidFill>
              <a:schemeClr val="accent4">
                <a:satOff val="12017"/>
                <a:lumOff val="1814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907" name="Group"/>
            <p:cNvGrpSpPr/>
            <p:nvPr/>
          </p:nvGrpSpPr>
          <p:grpSpPr>
            <a:xfrm>
              <a:off x="-268" y="218206"/>
              <a:ext cx="2188482" cy="333808"/>
              <a:chOff x="-267" y="0"/>
              <a:chExt cx="2188480" cy="333807"/>
            </a:xfrm>
          </p:grpSpPr>
          <p:sp>
            <p:nvSpPr>
              <p:cNvPr id="1898" name="Line"/>
              <p:cNvSpPr/>
              <p:nvPr/>
            </p:nvSpPr>
            <p:spPr>
              <a:xfrm flipV="1">
                <a:off x="161091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99" name="Jan"/>
              <p:cNvSpPr txBox="1"/>
              <p:nvPr/>
            </p:nvSpPr>
            <p:spPr>
              <a:xfrm>
                <a:off x="0" y="117493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Jan</a:t>
                </a:r>
              </a:p>
            </p:txBody>
          </p:sp>
          <p:sp>
            <p:nvSpPr>
              <p:cNvPr id="1900" name="Line"/>
              <p:cNvSpPr/>
              <p:nvPr/>
            </p:nvSpPr>
            <p:spPr>
              <a:xfrm flipV="1">
                <a:off x="764377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01" name="Feb"/>
              <p:cNvSpPr txBox="1"/>
              <p:nvPr/>
            </p:nvSpPr>
            <p:spPr>
              <a:xfrm>
                <a:off x="603285" y="117493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Feb</a:t>
                </a:r>
              </a:p>
            </p:txBody>
          </p:sp>
          <p:sp>
            <p:nvSpPr>
              <p:cNvPr id="1902" name="Line"/>
              <p:cNvSpPr/>
              <p:nvPr/>
            </p:nvSpPr>
            <p:spPr>
              <a:xfrm flipV="1">
                <a:off x="1367663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03" name="Mar"/>
              <p:cNvSpPr txBox="1"/>
              <p:nvPr/>
            </p:nvSpPr>
            <p:spPr>
              <a:xfrm>
                <a:off x="1206571" y="117493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Mar</a:t>
                </a:r>
              </a:p>
            </p:txBody>
          </p:sp>
          <p:sp>
            <p:nvSpPr>
              <p:cNvPr id="1904" name="Line"/>
              <p:cNvSpPr/>
              <p:nvPr/>
            </p:nvSpPr>
            <p:spPr>
              <a:xfrm flipV="1">
                <a:off x="1970950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05" name="Apr"/>
              <p:cNvSpPr txBox="1"/>
              <p:nvPr/>
            </p:nvSpPr>
            <p:spPr>
              <a:xfrm>
                <a:off x="1809856" y="117493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Apr</a:t>
                </a:r>
              </a:p>
            </p:txBody>
          </p:sp>
          <p:sp>
            <p:nvSpPr>
              <p:cNvPr id="1906" name="Line"/>
              <p:cNvSpPr/>
              <p:nvPr/>
            </p:nvSpPr>
            <p:spPr>
              <a:xfrm>
                <a:off x="-268" y="-1"/>
                <a:ext cx="2188482" cy="138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89" fill="norm" stroke="1" extrusionOk="0">
                    <a:moveTo>
                      <a:pt x="0" y="20889"/>
                    </a:moveTo>
                    <a:lnTo>
                      <a:pt x="10434" y="20211"/>
                    </a:lnTo>
                    <a:cubicBezTo>
                      <a:pt x="10407" y="9682"/>
                      <a:pt x="10934" y="737"/>
                      <a:pt x="11623" y="43"/>
                    </a:cubicBezTo>
                    <a:cubicBezTo>
                      <a:pt x="12371" y="-711"/>
                      <a:pt x="13004" y="8405"/>
                      <a:pt x="12998" y="19859"/>
                    </a:cubicBezTo>
                    <a:lnTo>
                      <a:pt x="21600" y="20029"/>
                    </a:lnTo>
                  </a:path>
                </a:pathLst>
              </a:cu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908" name="Line"/>
            <p:cNvSpPr/>
            <p:nvPr/>
          </p:nvSpPr>
          <p:spPr>
            <a:xfrm flipV="1">
              <a:off x="19903" y="0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932" name="Group"/>
          <p:cNvGrpSpPr/>
          <p:nvPr/>
        </p:nvGrpSpPr>
        <p:grpSpPr>
          <a:xfrm>
            <a:off x="6693686" y="5293741"/>
            <a:ext cx="2188482" cy="552015"/>
            <a:chOff x="-267" y="0"/>
            <a:chExt cx="2188480" cy="552013"/>
          </a:xfrm>
        </p:grpSpPr>
        <p:grpSp>
          <p:nvGrpSpPr>
            <p:cNvPr id="1920" name="Group"/>
            <p:cNvGrpSpPr/>
            <p:nvPr/>
          </p:nvGrpSpPr>
          <p:grpSpPr>
            <a:xfrm>
              <a:off x="11519" y="80614"/>
              <a:ext cx="1268186" cy="254001"/>
              <a:chOff x="0" y="0"/>
              <a:chExt cx="1268184" cy="254000"/>
            </a:xfrm>
          </p:grpSpPr>
          <p:sp>
            <p:nvSpPr>
              <p:cNvPr id="1910" name="Circle"/>
              <p:cNvSpPr/>
              <p:nvPr/>
            </p:nvSpPr>
            <p:spPr>
              <a:xfrm>
                <a:off x="395514" y="127000"/>
                <a:ext cx="127001" cy="127001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11" name="Circle"/>
              <p:cNvSpPr/>
              <p:nvPr/>
            </p:nvSpPr>
            <p:spPr>
              <a:xfrm>
                <a:off x="526142" y="127000"/>
                <a:ext cx="127001" cy="127001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12" name="Circle"/>
              <p:cNvSpPr/>
              <p:nvPr/>
            </p:nvSpPr>
            <p:spPr>
              <a:xfrm>
                <a:off x="656771" y="127000"/>
                <a:ext cx="127001" cy="127001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13" name="Circle"/>
              <p:cNvSpPr/>
              <p:nvPr/>
            </p:nvSpPr>
            <p:spPr>
              <a:xfrm>
                <a:off x="787399" y="127000"/>
                <a:ext cx="127001" cy="127001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14" name="Circle"/>
              <p:cNvSpPr/>
              <p:nvPr/>
            </p:nvSpPr>
            <p:spPr>
              <a:xfrm>
                <a:off x="918028" y="127000"/>
                <a:ext cx="127001" cy="127001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15" name="Circle"/>
              <p:cNvSpPr/>
              <p:nvPr/>
            </p:nvSpPr>
            <p:spPr>
              <a:xfrm>
                <a:off x="1010556" y="25400"/>
                <a:ext cx="127001" cy="127000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16" name="Circle"/>
              <p:cNvSpPr/>
              <p:nvPr/>
            </p:nvSpPr>
            <p:spPr>
              <a:xfrm>
                <a:off x="1141184" y="0"/>
                <a:ext cx="127001" cy="127000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17" name="Circle"/>
              <p:cNvSpPr/>
              <p:nvPr/>
            </p:nvSpPr>
            <p:spPr>
              <a:xfrm>
                <a:off x="0" y="127000"/>
                <a:ext cx="127000" cy="127001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18" name="Circle"/>
              <p:cNvSpPr/>
              <p:nvPr/>
            </p:nvSpPr>
            <p:spPr>
              <a:xfrm>
                <a:off x="130628" y="127000"/>
                <a:ext cx="127001" cy="127001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19" name="Circle"/>
              <p:cNvSpPr/>
              <p:nvPr/>
            </p:nvSpPr>
            <p:spPr>
              <a:xfrm>
                <a:off x="261256" y="127000"/>
                <a:ext cx="127001" cy="127001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930" name="Group"/>
            <p:cNvGrpSpPr/>
            <p:nvPr/>
          </p:nvGrpSpPr>
          <p:grpSpPr>
            <a:xfrm>
              <a:off x="-268" y="218206"/>
              <a:ext cx="2188482" cy="333808"/>
              <a:chOff x="-267" y="0"/>
              <a:chExt cx="2188480" cy="333807"/>
            </a:xfrm>
          </p:grpSpPr>
          <p:sp>
            <p:nvSpPr>
              <p:cNvPr id="1921" name="Line"/>
              <p:cNvSpPr/>
              <p:nvPr/>
            </p:nvSpPr>
            <p:spPr>
              <a:xfrm flipV="1">
                <a:off x="161091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22" name="Jan"/>
              <p:cNvSpPr txBox="1"/>
              <p:nvPr/>
            </p:nvSpPr>
            <p:spPr>
              <a:xfrm>
                <a:off x="0" y="117493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Jan</a:t>
                </a:r>
              </a:p>
            </p:txBody>
          </p:sp>
          <p:sp>
            <p:nvSpPr>
              <p:cNvPr id="1923" name="Line"/>
              <p:cNvSpPr/>
              <p:nvPr/>
            </p:nvSpPr>
            <p:spPr>
              <a:xfrm flipV="1">
                <a:off x="764377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24" name="Feb"/>
              <p:cNvSpPr txBox="1"/>
              <p:nvPr/>
            </p:nvSpPr>
            <p:spPr>
              <a:xfrm>
                <a:off x="603285" y="117493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Feb</a:t>
                </a:r>
              </a:p>
            </p:txBody>
          </p:sp>
          <p:sp>
            <p:nvSpPr>
              <p:cNvPr id="1925" name="Line"/>
              <p:cNvSpPr/>
              <p:nvPr/>
            </p:nvSpPr>
            <p:spPr>
              <a:xfrm flipV="1">
                <a:off x="1367663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26" name="Mar"/>
              <p:cNvSpPr txBox="1"/>
              <p:nvPr/>
            </p:nvSpPr>
            <p:spPr>
              <a:xfrm>
                <a:off x="1206571" y="117493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Mar</a:t>
                </a:r>
              </a:p>
            </p:txBody>
          </p:sp>
          <p:sp>
            <p:nvSpPr>
              <p:cNvPr id="1927" name="Line"/>
              <p:cNvSpPr/>
              <p:nvPr/>
            </p:nvSpPr>
            <p:spPr>
              <a:xfrm flipV="1">
                <a:off x="1970950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28" name="Apr"/>
              <p:cNvSpPr txBox="1"/>
              <p:nvPr/>
            </p:nvSpPr>
            <p:spPr>
              <a:xfrm>
                <a:off x="1809856" y="117493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Apr</a:t>
                </a:r>
              </a:p>
            </p:txBody>
          </p:sp>
          <p:sp>
            <p:nvSpPr>
              <p:cNvPr id="1929" name="Line"/>
              <p:cNvSpPr/>
              <p:nvPr/>
            </p:nvSpPr>
            <p:spPr>
              <a:xfrm>
                <a:off x="-268" y="-1"/>
                <a:ext cx="2188482" cy="138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89" fill="norm" stroke="1" extrusionOk="0">
                    <a:moveTo>
                      <a:pt x="0" y="20889"/>
                    </a:moveTo>
                    <a:lnTo>
                      <a:pt x="10434" y="20211"/>
                    </a:lnTo>
                    <a:cubicBezTo>
                      <a:pt x="10407" y="9682"/>
                      <a:pt x="10934" y="737"/>
                      <a:pt x="11623" y="43"/>
                    </a:cubicBezTo>
                    <a:cubicBezTo>
                      <a:pt x="12371" y="-711"/>
                      <a:pt x="13004" y="8405"/>
                      <a:pt x="12998" y="19859"/>
                    </a:cubicBezTo>
                    <a:lnTo>
                      <a:pt x="21600" y="20029"/>
                    </a:lnTo>
                  </a:path>
                </a:pathLst>
              </a:cu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931" name="Line"/>
            <p:cNvSpPr/>
            <p:nvPr/>
          </p:nvSpPr>
          <p:spPr>
            <a:xfrm flipV="1">
              <a:off x="19903" y="0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937" name="Group"/>
          <p:cNvGrpSpPr/>
          <p:nvPr/>
        </p:nvGrpSpPr>
        <p:grpSpPr>
          <a:xfrm>
            <a:off x="793938" y="6653957"/>
            <a:ext cx="730619" cy="521573"/>
            <a:chOff x="0" y="12699"/>
            <a:chExt cx="730617" cy="521571"/>
          </a:xfrm>
        </p:grpSpPr>
        <p:sp>
          <p:nvSpPr>
            <p:cNvPr id="1933" name="Triangle"/>
            <p:cNvSpPr/>
            <p:nvPr/>
          </p:nvSpPr>
          <p:spPr>
            <a:xfrm rot="18082280">
              <a:off x="115878" y="-16931"/>
              <a:ext cx="121225" cy="339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936" name="Group"/>
            <p:cNvGrpSpPr/>
            <p:nvPr/>
          </p:nvGrpSpPr>
          <p:grpSpPr>
            <a:xfrm>
              <a:off x="167181" y="127951"/>
              <a:ext cx="563437" cy="406321"/>
              <a:chOff x="-11874" y="37216"/>
              <a:chExt cx="563436" cy="406320"/>
            </a:xfrm>
          </p:grpSpPr>
          <p:sp>
            <p:nvSpPr>
              <p:cNvPr id="1934" name="Quote Bubble"/>
              <p:cNvSpPr/>
              <p:nvPr/>
            </p:nvSpPr>
            <p:spPr>
              <a:xfrm>
                <a:off x="19018" y="69669"/>
                <a:ext cx="509653" cy="341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7442"/>
                    </a:moveTo>
                    <a:lnTo>
                      <a:pt x="0" y="4158"/>
                    </a:lnTo>
                    <a:cubicBezTo>
                      <a:pt x="0" y="1861"/>
                      <a:pt x="1247" y="0"/>
                      <a:pt x="2785" y="0"/>
                    </a:cubicBezTo>
                    <a:lnTo>
                      <a:pt x="18815" y="0"/>
                    </a:lnTo>
                    <a:cubicBezTo>
                      <a:pt x="20353" y="0"/>
                      <a:pt x="21600" y="1861"/>
                      <a:pt x="21600" y="4158"/>
                    </a:cubicBezTo>
                    <a:lnTo>
                      <a:pt x="21600" y="17442"/>
                    </a:lnTo>
                    <a:cubicBezTo>
                      <a:pt x="21600" y="19739"/>
                      <a:pt x="20353" y="21600"/>
                      <a:pt x="18815" y="21600"/>
                    </a:cubicBezTo>
                    <a:lnTo>
                      <a:pt x="2785" y="21600"/>
                    </a:lnTo>
                    <a:cubicBezTo>
                      <a:pt x="1247" y="21600"/>
                      <a:pt x="0" y="19739"/>
                      <a:pt x="0" y="174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35" name="Number of days"/>
              <p:cNvSpPr txBox="1"/>
              <p:nvPr/>
            </p:nvSpPr>
            <p:spPr>
              <a:xfrm>
                <a:off x="-11875" y="37216"/>
                <a:ext cx="563438" cy="4063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lvl1pPr>
              </a:lstStyle>
              <a:p>
                <a:pPr/>
                <a:r>
                  <a:t>Number of days</a:t>
                </a:r>
              </a:p>
            </p:txBody>
          </p:sp>
        </p:grpSp>
      </p:grpSp>
      <p:grpSp>
        <p:nvGrpSpPr>
          <p:cNvPr id="1940" name="Group"/>
          <p:cNvGrpSpPr/>
          <p:nvPr/>
        </p:nvGrpSpPr>
        <p:grpSpPr>
          <a:xfrm>
            <a:off x="1502707" y="6801661"/>
            <a:ext cx="321893" cy="341416"/>
            <a:chOff x="-11874" y="69669"/>
            <a:chExt cx="321892" cy="341414"/>
          </a:xfrm>
        </p:grpSpPr>
        <p:sp>
          <p:nvSpPr>
            <p:cNvPr id="1938" name="Quote Bubble"/>
            <p:cNvSpPr/>
            <p:nvPr/>
          </p:nvSpPr>
          <p:spPr>
            <a:xfrm>
              <a:off x="19018" y="69669"/>
              <a:ext cx="255653" cy="341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442"/>
                  </a:moveTo>
                  <a:lnTo>
                    <a:pt x="0" y="4158"/>
                  </a:lnTo>
                  <a:cubicBezTo>
                    <a:pt x="0" y="1861"/>
                    <a:pt x="2486" y="0"/>
                    <a:pt x="5552" y="0"/>
                  </a:cubicBezTo>
                  <a:lnTo>
                    <a:pt x="16048" y="0"/>
                  </a:lnTo>
                  <a:cubicBezTo>
                    <a:pt x="19114" y="0"/>
                    <a:pt x="21600" y="1861"/>
                    <a:pt x="21600" y="4158"/>
                  </a:cubicBezTo>
                  <a:lnTo>
                    <a:pt x="21600" y="17442"/>
                  </a:lnTo>
                  <a:cubicBezTo>
                    <a:pt x="21600" y="19739"/>
                    <a:pt x="19114" y="21600"/>
                    <a:pt x="16048" y="21600"/>
                  </a:cubicBezTo>
                  <a:lnTo>
                    <a:pt x="5552" y="21600"/>
                  </a:lnTo>
                  <a:cubicBezTo>
                    <a:pt x="2486" y="21600"/>
                    <a:pt x="0" y="19739"/>
                    <a:pt x="0" y="1744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39" name="etc."/>
            <p:cNvSpPr txBox="1"/>
            <p:nvPr/>
          </p:nvSpPr>
          <p:spPr>
            <a:xfrm>
              <a:off x="-11875" y="103256"/>
              <a:ext cx="321894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etc.</a:t>
              </a:r>
            </a:p>
          </p:txBody>
        </p:sp>
      </p:grpSp>
      <p:grpSp>
        <p:nvGrpSpPr>
          <p:cNvPr id="1945" name="Group"/>
          <p:cNvGrpSpPr/>
          <p:nvPr/>
        </p:nvGrpSpPr>
        <p:grpSpPr>
          <a:xfrm>
            <a:off x="307703" y="6693009"/>
            <a:ext cx="673039" cy="482521"/>
            <a:chOff x="0" y="0"/>
            <a:chExt cx="673037" cy="482520"/>
          </a:xfrm>
        </p:grpSpPr>
        <p:sp>
          <p:nvSpPr>
            <p:cNvPr id="1941" name="Triangle"/>
            <p:cNvSpPr/>
            <p:nvPr/>
          </p:nvSpPr>
          <p:spPr>
            <a:xfrm>
              <a:off x="103109" y="0"/>
              <a:ext cx="173811" cy="1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944" name="Group"/>
            <p:cNvGrpSpPr/>
            <p:nvPr/>
          </p:nvGrpSpPr>
          <p:grpSpPr>
            <a:xfrm>
              <a:off x="0" y="76199"/>
              <a:ext cx="673038" cy="406322"/>
              <a:chOff x="-11874" y="37216"/>
              <a:chExt cx="673037" cy="406320"/>
            </a:xfrm>
          </p:grpSpPr>
          <p:sp>
            <p:nvSpPr>
              <p:cNvPr id="1942" name="Quote Bubble"/>
              <p:cNvSpPr/>
              <p:nvPr/>
            </p:nvSpPr>
            <p:spPr>
              <a:xfrm>
                <a:off x="19018" y="69669"/>
                <a:ext cx="623953" cy="341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7442"/>
                    </a:moveTo>
                    <a:lnTo>
                      <a:pt x="0" y="4158"/>
                    </a:lnTo>
                    <a:cubicBezTo>
                      <a:pt x="0" y="1861"/>
                      <a:pt x="1019" y="0"/>
                      <a:pt x="2275" y="0"/>
                    </a:cubicBezTo>
                    <a:lnTo>
                      <a:pt x="19325" y="0"/>
                    </a:lnTo>
                    <a:cubicBezTo>
                      <a:pt x="20581" y="0"/>
                      <a:pt x="21600" y="1861"/>
                      <a:pt x="21600" y="4158"/>
                    </a:cubicBezTo>
                    <a:lnTo>
                      <a:pt x="21600" y="17442"/>
                    </a:lnTo>
                    <a:cubicBezTo>
                      <a:pt x="21600" y="19739"/>
                      <a:pt x="20581" y="21600"/>
                      <a:pt x="19325" y="21600"/>
                    </a:cubicBezTo>
                    <a:lnTo>
                      <a:pt x="2275" y="21600"/>
                    </a:lnTo>
                    <a:cubicBezTo>
                      <a:pt x="1019" y="21600"/>
                      <a:pt x="0" y="19739"/>
                      <a:pt x="0" y="174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43" name="Number of months"/>
              <p:cNvSpPr txBox="1"/>
              <p:nvPr/>
            </p:nvSpPr>
            <p:spPr>
              <a:xfrm>
                <a:off x="-11875" y="37216"/>
                <a:ext cx="673039" cy="4063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lvl1pPr>
              </a:lstStyle>
              <a:p>
                <a:pPr/>
                <a:r>
                  <a:t>Number of months</a:t>
                </a:r>
              </a:p>
            </p:txBody>
          </p:sp>
        </p:grpSp>
      </p:grpSp>
      <p:grpSp>
        <p:nvGrpSpPr>
          <p:cNvPr id="1950" name="Group"/>
          <p:cNvGrpSpPr/>
          <p:nvPr/>
        </p:nvGrpSpPr>
        <p:grpSpPr>
          <a:xfrm>
            <a:off x="4858605" y="6713711"/>
            <a:ext cx="595462" cy="561262"/>
            <a:chOff x="4818" y="38099"/>
            <a:chExt cx="595460" cy="561260"/>
          </a:xfrm>
        </p:grpSpPr>
        <p:sp>
          <p:nvSpPr>
            <p:cNvPr id="1946" name="Triangle"/>
            <p:cNvSpPr/>
            <p:nvPr/>
          </p:nvSpPr>
          <p:spPr>
            <a:xfrm>
              <a:off x="217409" y="38100"/>
              <a:ext cx="173811" cy="1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949" name="Group"/>
            <p:cNvGrpSpPr/>
            <p:nvPr/>
          </p:nvGrpSpPr>
          <p:grpSpPr>
            <a:xfrm>
              <a:off x="4818" y="60959"/>
              <a:ext cx="595461" cy="538402"/>
              <a:chOff x="-7055" y="9276"/>
              <a:chExt cx="595460" cy="538400"/>
            </a:xfrm>
          </p:grpSpPr>
          <p:sp>
            <p:nvSpPr>
              <p:cNvPr id="1947" name="Quote Bubble"/>
              <p:cNvSpPr/>
              <p:nvPr/>
            </p:nvSpPr>
            <p:spPr>
              <a:xfrm>
                <a:off x="19018" y="69669"/>
                <a:ext cx="543313" cy="4176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8201"/>
                    </a:moveTo>
                    <a:lnTo>
                      <a:pt x="0" y="3399"/>
                    </a:lnTo>
                    <a:cubicBezTo>
                      <a:pt x="0" y="1522"/>
                      <a:pt x="1170" y="0"/>
                      <a:pt x="2613" y="0"/>
                    </a:cubicBezTo>
                    <a:lnTo>
                      <a:pt x="18987" y="0"/>
                    </a:lnTo>
                    <a:cubicBezTo>
                      <a:pt x="20430" y="0"/>
                      <a:pt x="21600" y="1522"/>
                      <a:pt x="21600" y="3399"/>
                    </a:cubicBezTo>
                    <a:lnTo>
                      <a:pt x="21600" y="18201"/>
                    </a:lnTo>
                    <a:cubicBezTo>
                      <a:pt x="21600" y="20078"/>
                      <a:pt x="20430" y="21600"/>
                      <a:pt x="18987" y="21600"/>
                    </a:cubicBezTo>
                    <a:lnTo>
                      <a:pt x="2613" y="21600"/>
                    </a:lnTo>
                    <a:cubicBezTo>
                      <a:pt x="1170" y="21600"/>
                      <a:pt x="0" y="20078"/>
                      <a:pt x="0" y="1820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48" name="Exact length in seconds"/>
              <p:cNvSpPr txBox="1"/>
              <p:nvPr/>
            </p:nvSpPr>
            <p:spPr>
              <a:xfrm>
                <a:off x="-7056" y="9276"/>
                <a:ext cx="595461" cy="5384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lvl1pPr>
              </a:lstStyle>
              <a:p>
                <a:pPr/>
                <a:r>
                  <a:t>Exact length in seconds</a:t>
                </a:r>
              </a:p>
            </p:txBody>
          </p:sp>
        </p:grpSp>
      </p:grpSp>
      <p:grpSp>
        <p:nvGrpSpPr>
          <p:cNvPr id="1955" name="Group"/>
          <p:cNvGrpSpPr/>
          <p:nvPr/>
        </p:nvGrpSpPr>
        <p:grpSpPr>
          <a:xfrm>
            <a:off x="5443300" y="6713711"/>
            <a:ext cx="722995" cy="561262"/>
            <a:chOff x="4619" y="38099"/>
            <a:chExt cx="722993" cy="561260"/>
          </a:xfrm>
        </p:grpSpPr>
        <p:sp>
          <p:nvSpPr>
            <p:cNvPr id="1951" name="Triangle"/>
            <p:cNvSpPr/>
            <p:nvPr/>
          </p:nvSpPr>
          <p:spPr>
            <a:xfrm>
              <a:off x="255509" y="38100"/>
              <a:ext cx="173811" cy="1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954" name="Group"/>
            <p:cNvGrpSpPr/>
            <p:nvPr/>
          </p:nvGrpSpPr>
          <p:grpSpPr>
            <a:xfrm>
              <a:off x="4619" y="60959"/>
              <a:ext cx="722995" cy="538402"/>
              <a:chOff x="-7254" y="9276"/>
              <a:chExt cx="722993" cy="538400"/>
            </a:xfrm>
          </p:grpSpPr>
          <p:sp>
            <p:nvSpPr>
              <p:cNvPr id="1952" name="Quote Bubble"/>
              <p:cNvSpPr/>
              <p:nvPr/>
            </p:nvSpPr>
            <p:spPr>
              <a:xfrm>
                <a:off x="19018" y="69669"/>
                <a:ext cx="670449" cy="4176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8201"/>
                    </a:moveTo>
                    <a:lnTo>
                      <a:pt x="0" y="3399"/>
                    </a:lnTo>
                    <a:cubicBezTo>
                      <a:pt x="0" y="1522"/>
                      <a:pt x="948" y="0"/>
                      <a:pt x="2117" y="0"/>
                    </a:cubicBezTo>
                    <a:lnTo>
                      <a:pt x="19483" y="0"/>
                    </a:lnTo>
                    <a:cubicBezTo>
                      <a:pt x="20652" y="0"/>
                      <a:pt x="21600" y="1522"/>
                      <a:pt x="21600" y="3399"/>
                    </a:cubicBezTo>
                    <a:lnTo>
                      <a:pt x="21600" y="18201"/>
                    </a:lnTo>
                    <a:cubicBezTo>
                      <a:pt x="21600" y="20078"/>
                      <a:pt x="20652" y="21600"/>
                      <a:pt x="19483" y="21600"/>
                    </a:cubicBezTo>
                    <a:lnTo>
                      <a:pt x="2117" y="21600"/>
                    </a:lnTo>
                    <a:cubicBezTo>
                      <a:pt x="948" y="21600"/>
                      <a:pt x="0" y="20078"/>
                      <a:pt x="0" y="1820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53" name="Equivalent…"/>
              <p:cNvSpPr txBox="1"/>
              <p:nvPr/>
            </p:nvSpPr>
            <p:spPr>
              <a:xfrm>
                <a:off x="-7255" y="9276"/>
                <a:ext cx="722995" cy="5384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t>Equivalent </a:t>
                </a:r>
              </a:p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t>in common units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78A779"/>
      </a:accent4>
      <a:accent5>
        <a:srgbClr val="FF80A9"/>
      </a:accent5>
      <a:accent6>
        <a:srgbClr val="AA7FD6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78A779"/>
      </a:accent4>
      <a:accent5>
        <a:srgbClr val="FF80A9"/>
      </a:accent5>
      <a:accent6>
        <a:srgbClr val="AA7FD6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