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77" r:id="rId6"/>
    <p:sldId id="263" r:id="rId7"/>
    <p:sldId id="279" r:id="rId8"/>
    <p:sldId id="260" r:id="rId9"/>
    <p:sldId id="281" r:id="rId10"/>
    <p:sldId id="280" r:id="rId11"/>
    <p:sldId id="261" r:id="rId12"/>
    <p:sldId id="282" r:id="rId13"/>
    <p:sldId id="283" r:id="rId14"/>
    <p:sldId id="284" r:id="rId15"/>
    <p:sldId id="285" r:id="rId16"/>
    <p:sldId id="289" r:id="rId17"/>
    <p:sldId id="286" r:id="rId18"/>
    <p:sldId id="287" r:id="rId19"/>
    <p:sldId id="288" r:id="rId20"/>
    <p:sldId id="291" r:id="rId21"/>
    <p:sldId id="290" r:id="rId22"/>
    <p:sldId id="273" r:id="rId23"/>
  </p:sldIdLst>
  <p:sldSz cx="12192000" cy="6858000"/>
  <p:notesSz cx="6858000" cy="9144000"/>
  <p:embeddedFontLst>
    <p:embeddedFont>
      <p:font typeface="新細明體" panose="020B0604020202020204" charset="-120"/>
      <p:regular r:id="rId25"/>
    </p:embeddedFont>
    <p:embeddedFont>
      <p:font typeface="Arial Black" panose="020B0A04020102020204" pitchFamily="34" charset="0"/>
      <p:bold r:id="rId26"/>
    </p:embeddedFont>
    <p:embeddedFont>
      <p:font typeface="Century Gothic" panose="020B0502020202020204" pitchFamily="34" charset="0"/>
      <p:regular r:id="rId27"/>
      <p:bold r:id="rId28"/>
      <p:italic r:id="rId29"/>
      <p:boldItalic r:id="rId30"/>
    </p:embeddedFont>
    <p:embeddedFont>
      <p:font typeface="微软雅黑" panose="020B0503020204020204" pitchFamily="34" charset="-122"/>
      <p:regular r:id="rId31"/>
      <p:bold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Verdana" panose="020B0604030504040204" pitchFamily="34" charset="0"/>
      <p:regular r:id="rId37"/>
      <p:bold r:id="rId38"/>
      <p:italic r:id="rId39"/>
      <p:boldItalic r:id="rId4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3137"/>
    <a:srgbClr val="0163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26" autoAdjust="0"/>
  </p:normalViewPr>
  <p:slideViewPr>
    <p:cSldViewPr snapToGrid="0">
      <p:cViewPr>
        <p:scale>
          <a:sx n="70" d="100"/>
          <a:sy n="70" d="100"/>
        </p:scale>
        <p:origin x="450" y="-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F2DDA-55A4-4D21-BF18-711B130F0337}" type="datetimeFigureOut">
              <a:rPr lang="zh-CN" altLang="en-US" smtClean="0"/>
              <a:t>2017/6/9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56950A-6F09-4E9A-BF41-40ACCC63C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470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6950A-6F09-4E9A-BF41-40ACCC63C78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155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6950A-6F09-4E9A-BF41-40ACCC63C78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282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版权声明：</a:t>
            </a:r>
            <a:r>
              <a:rPr lang="en-US" altLang="zh-CN" dirty="0" smtClean="0"/>
              <a:t>300</a:t>
            </a:r>
            <a:r>
              <a:rPr lang="zh-CN" altLang="en-US" dirty="0" smtClean="0"/>
              <a:t>套精品模板商业授权，请联系</a:t>
            </a:r>
            <a:r>
              <a:rPr lang="en-US" altLang="zh-CN" dirty="0" smtClean="0"/>
              <a:t>【</a:t>
            </a:r>
            <a:r>
              <a:rPr lang="zh-CN" altLang="en-US" dirty="0" smtClean="0"/>
              <a:t>锐旗设计</a:t>
            </a:r>
            <a:r>
              <a:rPr lang="en-US" altLang="zh-CN" dirty="0" smtClean="0"/>
              <a:t>】:https://9ppt.taobao.com</a:t>
            </a:r>
            <a:r>
              <a:rPr lang="zh-CN" altLang="en-US" dirty="0" smtClean="0"/>
              <a:t>，专业</a:t>
            </a:r>
            <a:r>
              <a:rPr lang="en-US" altLang="zh-CN" dirty="0" smtClean="0"/>
              <a:t>PPT</a:t>
            </a:r>
            <a:r>
              <a:rPr lang="zh-CN" altLang="en-US" dirty="0" smtClean="0"/>
              <a:t>老师为你解决所有</a:t>
            </a:r>
            <a:r>
              <a:rPr lang="en-US" altLang="zh-CN" dirty="0" smtClean="0"/>
              <a:t>PPT</a:t>
            </a:r>
            <a:r>
              <a:rPr lang="zh-CN" altLang="en-US" dirty="0" smtClean="0"/>
              <a:t>问题！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6950A-6F09-4E9A-BF41-40ACCC63C78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974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6950A-6F09-4E9A-BF41-40ACCC63C78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641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494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6156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414984" y="283085"/>
            <a:ext cx="1295400" cy="307775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ctr"/>
            <a:r>
              <a:rPr lang="zh-CN" altLang="en-US" sz="1400" spc="300" dirty="0">
                <a:solidFill>
                  <a:srgbClr val="0163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HK" altLang="en-US" sz="1400" spc="300" dirty="0">
              <a:solidFill>
                <a:srgbClr val="0163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65524" y="283085"/>
            <a:ext cx="1295400" cy="307775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ctr"/>
            <a:r>
              <a:rPr lang="zh-CN" altLang="en-US" sz="1400" spc="300" dirty="0">
                <a:solidFill>
                  <a:srgbClr val="0163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HK" altLang="en-US" sz="1400" spc="300" dirty="0">
              <a:solidFill>
                <a:srgbClr val="0163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116064" y="283085"/>
            <a:ext cx="1295400" cy="307775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ctr"/>
            <a:r>
              <a:rPr lang="zh-CN" altLang="en-US" sz="1400" spc="300" dirty="0">
                <a:solidFill>
                  <a:srgbClr val="0163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研究结果</a:t>
            </a:r>
            <a:endParaRPr lang="zh-HK" altLang="en-US" sz="1400" spc="300" dirty="0">
              <a:solidFill>
                <a:srgbClr val="0163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466604" y="283085"/>
            <a:ext cx="1295400" cy="307775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ctr"/>
            <a:r>
              <a:rPr lang="zh-CN" altLang="en-US" sz="1400" spc="300" dirty="0">
                <a:solidFill>
                  <a:srgbClr val="0163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问题讨论</a:t>
            </a:r>
            <a:endParaRPr lang="zh-HK" altLang="en-US" sz="1400" spc="300" dirty="0">
              <a:solidFill>
                <a:srgbClr val="0163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817148" y="283085"/>
            <a:ext cx="1295400" cy="307775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ctr"/>
            <a:r>
              <a:rPr lang="zh-CN" altLang="en-US" sz="1400" spc="300" dirty="0">
                <a:solidFill>
                  <a:srgbClr val="0163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zh-HK" altLang="en-US" sz="1400" spc="300" dirty="0">
              <a:solidFill>
                <a:srgbClr val="0163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8"/>
          <p:cNvCxnSpPr/>
          <p:nvPr/>
        </p:nvCxnSpPr>
        <p:spPr>
          <a:xfrm>
            <a:off x="3387414" y="301177"/>
            <a:ext cx="0" cy="271591"/>
          </a:xfrm>
          <a:prstGeom prst="line">
            <a:avLst/>
          </a:prstGeom>
          <a:ln>
            <a:solidFill>
              <a:srgbClr val="0163A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30"/>
          <p:cNvCxnSpPr/>
          <p:nvPr/>
        </p:nvCxnSpPr>
        <p:spPr>
          <a:xfrm>
            <a:off x="4737954" y="301177"/>
            <a:ext cx="0" cy="271591"/>
          </a:xfrm>
          <a:prstGeom prst="line">
            <a:avLst/>
          </a:prstGeom>
          <a:ln>
            <a:solidFill>
              <a:srgbClr val="0163A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31"/>
          <p:cNvCxnSpPr/>
          <p:nvPr/>
        </p:nvCxnSpPr>
        <p:spPr>
          <a:xfrm>
            <a:off x="6088494" y="301177"/>
            <a:ext cx="0" cy="271591"/>
          </a:xfrm>
          <a:prstGeom prst="line">
            <a:avLst/>
          </a:prstGeom>
          <a:ln>
            <a:solidFill>
              <a:srgbClr val="0163A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32"/>
          <p:cNvCxnSpPr/>
          <p:nvPr/>
        </p:nvCxnSpPr>
        <p:spPr>
          <a:xfrm>
            <a:off x="7439034" y="301177"/>
            <a:ext cx="0" cy="271591"/>
          </a:xfrm>
          <a:prstGeom prst="line">
            <a:avLst/>
          </a:prstGeom>
          <a:ln>
            <a:solidFill>
              <a:srgbClr val="0163A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33"/>
          <p:cNvCxnSpPr/>
          <p:nvPr/>
        </p:nvCxnSpPr>
        <p:spPr>
          <a:xfrm>
            <a:off x="8789574" y="301177"/>
            <a:ext cx="0" cy="271591"/>
          </a:xfrm>
          <a:prstGeom prst="line">
            <a:avLst/>
          </a:prstGeom>
          <a:ln>
            <a:solidFill>
              <a:srgbClr val="0163A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079452" y="283085"/>
            <a:ext cx="1280392" cy="307775"/>
          </a:xfrm>
          <a:prstGeom prst="rect">
            <a:avLst/>
          </a:prstGeom>
          <a:solidFill>
            <a:srgbClr val="0163AA"/>
          </a:solidFill>
        </p:spPr>
        <p:txBody>
          <a:bodyPr wrap="square" lIns="91436" tIns="45719" rIns="91436" bIns="45719" rtlCol="0">
            <a:spAutoFit/>
          </a:bodyPr>
          <a:lstStyle/>
          <a:p>
            <a:pPr algn="ctr"/>
            <a:r>
              <a:rPr lang="zh-CN" altLang="en-US" sz="1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论文绪论</a:t>
            </a:r>
            <a:endParaRPr lang="zh-HK" altLang="en-US" sz="14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3183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414984" y="283085"/>
            <a:ext cx="1295400" cy="307775"/>
          </a:xfrm>
          <a:prstGeom prst="rect">
            <a:avLst/>
          </a:prstGeom>
          <a:solidFill>
            <a:srgbClr val="0163AA"/>
          </a:solidFill>
        </p:spPr>
        <p:txBody>
          <a:bodyPr wrap="square" lIns="91436" tIns="45719" rIns="91436" bIns="45719" rtlCol="0">
            <a:spAutoFit/>
          </a:bodyPr>
          <a:lstStyle>
            <a:defPPr>
              <a:defRPr lang="zh-CN"/>
            </a:defPPr>
            <a:lvl1pPr algn="ctr">
              <a:defRPr sz="1400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研究背景</a:t>
            </a:r>
            <a:endParaRPr lang="zh-HK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765524" y="283085"/>
            <a:ext cx="1295400" cy="307775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ctr"/>
            <a:r>
              <a:rPr lang="zh-CN" altLang="en-US" sz="1400" spc="300" dirty="0">
                <a:solidFill>
                  <a:srgbClr val="0163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HK" altLang="en-US" sz="1400" spc="300" dirty="0">
              <a:solidFill>
                <a:srgbClr val="0163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116064" y="283085"/>
            <a:ext cx="1295400" cy="307775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ctr"/>
            <a:r>
              <a:rPr lang="zh-CN" altLang="en-US" sz="1400" spc="300" dirty="0">
                <a:solidFill>
                  <a:srgbClr val="0163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研究结果</a:t>
            </a:r>
            <a:endParaRPr lang="zh-HK" altLang="en-US" sz="1400" spc="300" dirty="0">
              <a:solidFill>
                <a:srgbClr val="0163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466604" y="283085"/>
            <a:ext cx="1295400" cy="307775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ctr"/>
            <a:r>
              <a:rPr lang="zh-CN" altLang="en-US" sz="1400" spc="300" dirty="0">
                <a:solidFill>
                  <a:srgbClr val="0163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问题讨论</a:t>
            </a:r>
            <a:endParaRPr lang="zh-HK" altLang="en-US" sz="1400" spc="300" dirty="0">
              <a:solidFill>
                <a:srgbClr val="0163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817148" y="283085"/>
            <a:ext cx="1295400" cy="307775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ctr"/>
            <a:r>
              <a:rPr lang="zh-CN" altLang="en-US" sz="1400" spc="300" dirty="0">
                <a:solidFill>
                  <a:srgbClr val="0163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zh-HK" altLang="en-US" sz="1400" spc="300" dirty="0">
              <a:solidFill>
                <a:srgbClr val="0163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8"/>
          <p:cNvCxnSpPr/>
          <p:nvPr/>
        </p:nvCxnSpPr>
        <p:spPr>
          <a:xfrm>
            <a:off x="3387414" y="301177"/>
            <a:ext cx="0" cy="271591"/>
          </a:xfrm>
          <a:prstGeom prst="line">
            <a:avLst/>
          </a:prstGeom>
          <a:ln>
            <a:solidFill>
              <a:srgbClr val="0163A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30"/>
          <p:cNvCxnSpPr/>
          <p:nvPr/>
        </p:nvCxnSpPr>
        <p:spPr>
          <a:xfrm>
            <a:off x="4737954" y="301177"/>
            <a:ext cx="0" cy="271591"/>
          </a:xfrm>
          <a:prstGeom prst="line">
            <a:avLst/>
          </a:prstGeom>
          <a:ln>
            <a:solidFill>
              <a:srgbClr val="0163A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31"/>
          <p:cNvCxnSpPr/>
          <p:nvPr/>
        </p:nvCxnSpPr>
        <p:spPr>
          <a:xfrm>
            <a:off x="6088494" y="301177"/>
            <a:ext cx="0" cy="271591"/>
          </a:xfrm>
          <a:prstGeom prst="line">
            <a:avLst/>
          </a:prstGeom>
          <a:ln>
            <a:solidFill>
              <a:srgbClr val="0163A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32"/>
          <p:cNvCxnSpPr/>
          <p:nvPr/>
        </p:nvCxnSpPr>
        <p:spPr>
          <a:xfrm>
            <a:off x="7439034" y="301177"/>
            <a:ext cx="0" cy="271591"/>
          </a:xfrm>
          <a:prstGeom prst="line">
            <a:avLst/>
          </a:prstGeom>
          <a:ln>
            <a:solidFill>
              <a:srgbClr val="0163A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33"/>
          <p:cNvCxnSpPr/>
          <p:nvPr/>
        </p:nvCxnSpPr>
        <p:spPr>
          <a:xfrm>
            <a:off x="8789574" y="301177"/>
            <a:ext cx="0" cy="271591"/>
          </a:xfrm>
          <a:prstGeom prst="line">
            <a:avLst/>
          </a:prstGeom>
          <a:ln>
            <a:solidFill>
              <a:srgbClr val="0163A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079452" y="283085"/>
            <a:ext cx="1280392" cy="307775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>
            <a:defPPr>
              <a:defRPr lang="zh-CN"/>
            </a:defPPr>
            <a:lvl1pPr algn="ctr">
              <a:defRPr sz="1400" spc="300">
                <a:solidFill>
                  <a:srgbClr val="0163A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论文绪论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223830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414984" y="283085"/>
            <a:ext cx="1295400" cy="307775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>
            <a:defPPr>
              <a:defRPr lang="zh-CN"/>
            </a:defPPr>
            <a:lvl1pPr algn="ctr">
              <a:defRPr sz="1400" spc="300">
                <a:solidFill>
                  <a:srgbClr val="0163A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研究背景</a:t>
            </a:r>
            <a:endParaRPr lang="zh-HK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765524" y="283085"/>
            <a:ext cx="1295400" cy="307775"/>
          </a:xfrm>
          <a:prstGeom prst="rect">
            <a:avLst/>
          </a:prstGeom>
          <a:solidFill>
            <a:srgbClr val="0163AA"/>
          </a:solidFill>
        </p:spPr>
        <p:txBody>
          <a:bodyPr wrap="square" lIns="91436" tIns="45719" rIns="91436" bIns="45719" rtlCol="0">
            <a:spAutoFit/>
          </a:bodyPr>
          <a:lstStyle>
            <a:defPPr>
              <a:defRPr lang="zh-CN"/>
            </a:defPPr>
            <a:lvl1pPr lvl="0" algn="ctr">
              <a:defRPr sz="1400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研究方法</a:t>
            </a:r>
            <a:endParaRPr lang="zh-HK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116064" y="283085"/>
            <a:ext cx="1295400" cy="307775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ctr"/>
            <a:r>
              <a:rPr lang="zh-CN" altLang="en-US" sz="1400" spc="300" dirty="0">
                <a:solidFill>
                  <a:srgbClr val="0163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研究结果</a:t>
            </a:r>
            <a:endParaRPr lang="zh-HK" altLang="en-US" sz="1400" spc="300" dirty="0">
              <a:solidFill>
                <a:srgbClr val="0163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466604" y="283085"/>
            <a:ext cx="1295400" cy="307775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ctr"/>
            <a:r>
              <a:rPr lang="zh-CN" altLang="en-US" sz="1400" spc="300" dirty="0">
                <a:solidFill>
                  <a:srgbClr val="0163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问题讨论</a:t>
            </a:r>
            <a:endParaRPr lang="zh-HK" altLang="en-US" sz="1400" spc="300" dirty="0">
              <a:solidFill>
                <a:srgbClr val="0163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817148" y="283085"/>
            <a:ext cx="1295400" cy="307775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ctr"/>
            <a:r>
              <a:rPr lang="zh-CN" altLang="en-US" sz="1400" spc="300" dirty="0">
                <a:solidFill>
                  <a:srgbClr val="0163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zh-HK" altLang="en-US" sz="1400" spc="300" dirty="0">
              <a:solidFill>
                <a:srgbClr val="0163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8"/>
          <p:cNvCxnSpPr/>
          <p:nvPr/>
        </p:nvCxnSpPr>
        <p:spPr>
          <a:xfrm>
            <a:off x="3387414" y="301177"/>
            <a:ext cx="0" cy="271591"/>
          </a:xfrm>
          <a:prstGeom prst="line">
            <a:avLst/>
          </a:prstGeom>
          <a:ln>
            <a:solidFill>
              <a:srgbClr val="0163A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30"/>
          <p:cNvCxnSpPr/>
          <p:nvPr/>
        </p:nvCxnSpPr>
        <p:spPr>
          <a:xfrm>
            <a:off x="4737954" y="301177"/>
            <a:ext cx="0" cy="271591"/>
          </a:xfrm>
          <a:prstGeom prst="line">
            <a:avLst/>
          </a:prstGeom>
          <a:ln>
            <a:solidFill>
              <a:srgbClr val="0163A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31"/>
          <p:cNvCxnSpPr/>
          <p:nvPr/>
        </p:nvCxnSpPr>
        <p:spPr>
          <a:xfrm>
            <a:off x="6088494" y="301177"/>
            <a:ext cx="0" cy="271591"/>
          </a:xfrm>
          <a:prstGeom prst="line">
            <a:avLst/>
          </a:prstGeom>
          <a:ln>
            <a:solidFill>
              <a:srgbClr val="0163A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32"/>
          <p:cNvCxnSpPr/>
          <p:nvPr/>
        </p:nvCxnSpPr>
        <p:spPr>
          <a:xfrm>
            <a:off x="7439034" y="301177"/>
            <a:ext cx="0" cy="271591"/>
          </a:xfrm>
          <a:prstGeom prst="line">
            <a:avLst/>
          </a:prstGeom>
          <a:ln>
            <a:solidFill>
              <a:srgbClr val="0163A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33"/>
          <p:cNvCxnSpPr/>
          <p:nvPr/>
        </p:nvCxnSpPr>
        <p:spPr>
          <a:xfrm>
            <a:off x="8789574" y="301177"/>
            <a:ext cx="0" cy="271591"/>
          </a:xfrm>
          <a:prstGeom prst="line">
            <a:avLst/>
          </a:prstGeom>
          <a:ln>
            <a:solidFill>
              <a:srgbClr val="0163A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079452" y="283085"/>
            <a:ext cx="1280392" cy="307775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>
            <a:defPPr>
              <a:defRPr lang="zh-CN"/>
            </a:defPPr>
            <a:lvl1pPr algn="ctr">
              <a:defRPr sz="1400" spc="300">
                <a:solidFill>
                  <a:srgbClr val="0163A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论文绪论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9789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414984" y="283085"/>
            <a:ext cx="1295400" cy="307775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>
            <a:defPPr>
              <a:defRPr lang="zh-CN"/>
            </a:defPPr>
            <a:lvl1pPr algn="ctr">
              <a:defRPr sz="1400" spc="300">
                <a:solidFill>
                  <a:srgbClr val="0163A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研究背景</a:t>
            </a:r>
            <a:endParaRPr lang="zh-HK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765524" y="283085"/>
            <a:ext cx="1295400" cy="307775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>
            <a:defPPr>
              <a:defRPr lang="zh-CN"/>
            </a:defPPr>
            <a:lvl1pPr algn="ctr">
              <a:defRPr sz="1400" spc="300">
                <a:solidFill>
                  <a:srgbClr val="0163A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研究方法</a:t>
            </a:r>
            <a:endParaRPr lang="zh-HK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116064" y="283085"/>
            <a:ext cx="1295400" cy="307775"/>
          </a:xfrm>
          <a:prstGeom prst="rect">
            <a:avLst/>
          </a:prstGeom>
          <a:solidFill>
            <a:srgbClr val="0163AA"/>
          </a:solidFill>
        </p:spPr>
        <p:txBody>
          <a:bodyPr wrap="square" lIns="91436" tIns="45719" rIns="91436" bIns="45719" rtlCol="0">
            <a:spAutoFit/>
          </a:bodyPr>
          <a:lstStyle>
            <a:defPPr>
              <a:defRPr lang="zh-CN"/>
            </a:defPPr>
            <a:lvl1pPr lvl="0" algn="ctr">
              <a:defRPr sz="1400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研究结果</a:t>
            </a:r>
            <a:endParaRPr lang="zh-HK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466604" y="283085"/>
            <a:ext cx="1295400" cy="307775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ctr"/>
            <a:r>
              <a:rPr lang="zh-CN" altLang="en-US" sz="1400" spc="300" dirty="0">
                <a:solidFill>
                  <a:srgbClr val="0163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问题讨论</a:t>
            </a:r>
            <a:endParaRPr lang="zh-HK" altLang="en-US" sz="1400" spc="300" dirty="0">
              <a:solidFill>
                <a:srgbClr val="0163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817148" y="283085"/>
            <a:ext cx="1295400" cy="307775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ctr"/>
            <a:r>
              <a:rPr lang="zh-CN" altLang="en-US" sz="1400" spc="300" dirty="0">
                <a:solidFill>
                  <a:srgbClr val="0163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zh-HK" altLang="en-US" sz="1400" spc="300" dirty="0">
              <a:solidFill>
                <a:srgbClr val="0163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8"/>
          <p:cNvCxnSpPr/>
          <p:nvPr/>
        </p:nvCxnSpPr>
        <p:spPr>
          <a:xfrm>
            <a:off x="3387414" y="301177"/>
            <a:ext cx="0" cy="271591"/>
          </a:xfrm>
          <a:prstGeom prst="line">
            <a:avLst/>
          </a:prstGeom>
          <a:ln>
            <a:solidFill>
              <a:srgbClr val="0163A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30"/>
          <p:cNvCxnSpPr/>
          <p:nvPr/>
        </p:nvCxnSpPr>
        <p:spPr>
          <a:xfrm>
            <a:off x="4737954" y="301177"/>
            <a:ext cx="0" cy="271591"/>
          </a:xfrm>
          <a:prstGeom prst="line">
            <a:avLst/>
          </a:prstGeom>
          <a:ln>
            <a:solidFill>
              <a:srgbClr val="0163A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31"/>
          <p:cNvCxnSpPr/>
          <p:nvPr/>
        </p:nvCxnSpPr>
        <p:spPr>
          <a:xfrm>
            <a:off x="6088494" y="301177"/>
            <a:ext cx="0" cy="271591"/>
          </a:xfrm>
          <a:prstGeom prst="line">
            <a:avLst/>
          </a:prstGeom>
          <a:ln>
            <a:solidFill>
              <a:srgbClr val="0163A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32"/>
          <p:cNvCxnSpPr/>
          <p:nvPr/>
        </p:nvCxnSpPr>
        <p:spPr>
          <a:xfrm>
            <a:off x="7439034" y="301177"/>
            <a:ext cx="0" cy="271591"/>
          </a:xfrm>
          <a:prstGeom prst="line">
            <a:avLst/>
          </a:prstGeom>
          <a:ln>
            <a:solidFill>
              <a:srgbClr val="0163A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33"/>
          <p:cNvCxnSpPr/>
          <p:nvPr/>
        </p:nvCxnSpPr>
        <p:spPr>
          <a:xfrm>
            <a:off x="8789574" y="301177"/>
            <a:ext cx="0" cy="271591"/>
          </a:xfrm>
          <a:prstGeom prst="line">
            <a:avLst/>
          </a:prstGeom>
          <a:ln>
            <a:solidFill>
              <a:srgbClr val="0163A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079452" y="283085"/>
            <a:ext cx="1280392" cy="307775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>
            <a:defPPr>
              <a:defRPr lang="zh-CN"/>
            </a:defPPr>
            <a:lvl1pPr algn="ctr">
              <a:defRPr sz="1400" spc="300">
                <a:solidFill>
                  <a:srgbClr val="0163A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论文绪论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690778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414984" y="283085"/>
            <a:ext cx="1295400" cy="307775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>
            <a:defPPr>
              <a:defRPr lang="zh-CN"/>
            </a:defPPr>
            <a:lvl1pPr algn="ctr">
              <a:defRPr sz="1400" spc="300">
                <a:solidFill>
                  <a:srgbClr val="0163A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研究背景</a:t>
            </a:r>
            <a:endParaRPr lang="zh-HK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765524" y="283085"/>
            <a:ext cx="1295400" cy="307775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>
            <a:defPPr>
              <a:defRPr lang="zh-CN"/>
            </a:defPPr>
            <a:lvl1pPr algn="ctr">
              <a:defRPr sz="1400" spc="300">
                <a:solidFill>
                  <a:srgbClr val="0163A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研究方法</a:t>
            </a:r>
            <a:endParaRPr lang="zh-HK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116064" y="283085"/>
            <a:ext cx="1295400" cy="307775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>
            <a:defPPr>
              <a:defRPr lang="zh-CN"/>
            </a:defPPr>
            <a:lvl1pPr algn="ctr">
              <a:defRPr sz="1400" spc="300">
                <a:solidFill>
                  <a:srgbClr val="0163A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研究结果</a:t>
            </a:r>
            <a:endParaRPr lang="zh-HK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466604" y="283085"/>
            <a:ext cx="1295400" cy="307775"/>
          </a:xfrm>
          <a:prstGeom prst="rect">
            <a:avLst/>
          </a:prstGeom>
          <a:solidFill>
            <a:srgbClr val="0163AA"/>
          </a:solidFill>
        </p:spPr>
        <p:txBody>
          <a:bodyPr wrap="square" lIns="91436" tIns="45719" rIns="91436" bIns="45719" rtlCol="0">
            <a:spAutoFit/>
          </a:bodyPr>
          <a:lstStyle>
            <a:defPPr>
              <a:defRPr lang="zh-CN"/>
            </a:defPPr>
            <a:lvl1pPr lvl="0" algn="ctr">
              <a:defRPr sz="1400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问题讨论</a:t>
            </a:r>
            <a:endParaRPr lang="zh-HK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817148" y="283085"/>
            <a:ext cx="1295400" cy="307775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ctr"/>
            <a:r>
              <a:rPr lang="zh-CN" altLang="en-US" sz="1400" spc="300" dirty="0">
                <a:solidFill>
                  <a:srgbClr val="0163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zh-HK" altLang="en-US" sz="1400" spc="300" dirty="0">
              <a:solidFill>
                <a:srgbClr val="0163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8"/>
          <p:cNvCxnSpPr/>
          <p:nvPr/>
        </p:nvCxnSpPr>
        <p:spPr>
          <a:xfrm>
            <a:off x="3387414" y="301177"/>
            <a:ext cx="0" cy="271591"/>
          </a:xfrm>
          <a:prstGeom prst="line">
            <a:avLst/>
          </a:prstGeom>
          <a:ln>
            <a:solidFill>
              <a:srgbClr val="0163A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30"/>
          <p:cNvCxnSpPr/>
          <p:nvPr/>
        </p:nvCxnSpPr>
        <p:spPr>
          <a:xfrm>
            <a:off x="4737954" y="301177"/>
            <a:ext cx="0" cy="271591"/>
          </a:xfrm>
          <a:prstGeom prst="line">
            <a:avLst/>
          </a:prstGeom>
          <a:ln>
            <a:solidFill>
              <a:srgbClr val="0163A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31"/>
          <p:cNvCxnSpPr/>
          <p:nvPr/>
        </p:nvCxnSpPr>
        <p:spPr>
          <a:xfrm>
            <a:off x="6088494" y="301177"/>
            <a:ext cx="0" cy="271591"/>
          </a:xfrm>
          <a:prstGeom prst="line">
            <a:avLst/>
          </a:prstGeom>
          <a:ln>
            <a:solidFill>
              <a:srgbClr val="0163A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32"/>
          <p:cNvCxnSpPr/>
          <p:nvPr/>
        </p:nvCxnSpPr>
        <p:spPr>
          <a:xfrm>
            <a:off x="7439034" y="301177"/>
            <a:ext cx="0" cy="271591"/>
          </a:xfrm>
          <a:prstGeom prst="line">
            <a:avLst/>
          </a:prstGeom>
          <a:ln>
            <a:solidFill>
              <a:srgbClr val="0163A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33"/>
          <p:cNvCxnSpPr/>
          <p:nvPr/>
        </p:nvCxnSpPr>
        <p:spPr>
          <a:xfrm>
            <a:off x="8789574" y="301177"/>
            <a:ext cx="0" cy="271591"/>
          </a:xfrm>
          <a:prstGeom prst="line">
            <a:avLst/>
          </a:prstGeom>
          <a:ln>
            <a:solidFill>
              <a:srgbClr val="0163A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079452" y="283085"/>
            <a:ext cx="1280392" cy="307775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>
            <a:defPPr>
              <a:defRPr lang="zh-CN"/>
            </a:defPPr>
            <a:lvl1pPr algn="ctr">
              <a:defRPr sz="1400" spc="300">
                <a:solidFill>
                  <a:srgbClr val="0163A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论文绪论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556508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414984" y="283085"/>
            <a:ext cx="1295400" cy="307775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>
            <a:defPPr>
              <a:defRPr lang="zh-CN"/>
            </a:defPPr>
            <a:lvl1pPr algn="ctr">
              <a:defRPr sz="1400" spc="300">
                <a:solidFill>
                  <a:srgbClr val="0163A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研究背景</a:t>
            </a:r>
            <a:endParaRPr lang="zh-HK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765524" y="283085"/>
            <a:ext cx="1295400" cy="307775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>
            <a:defPPr>
              <a:defRPr lang="zh-CN"/>
            </a:defPPr>
            <a:lvl1pPr algn="ctr">
              <a:defRPr sz="1400" spc="300">
                <a:solidFill>
                  <a:srgbClr val="0163A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研究方法</a:t>
            </a:r>
            <a:endParaRPr lang="zh-HK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116064" y="283085"/>
            <a:ext cx="1295400" cy="307775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>
            <a:defPPr>
              <a:defRPr lang="zh-CN"/>
            </a:defPPr>
            <a:lvl1pPr algn="ctr">
              <a:defRPr sz="1400" spc="300">
                <a:solidFill>
                  <a:srgbClr val="0163A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研究结果</a:t>
            </a:r>
            <a:endParaRPr lang="zh-HK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466604" y="283085"/>
            <a:ext cx="1295400" cy="307775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>
            <a:defPPr>
              <a:defRPr lang="zh-CN"/>
            </a:defPPr>
            <a:lvl1pPr lvl="0" algn="ctr">
              <a:defRPr sz="1400" spc="300">
                <a:solidFill>
                  <a:srgbClr val="0163A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问题讨论</a:t>
            </a:r>
            <a:endParaRPr lang="zh-HK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817148" y="283085"/>
            <a:ext cx="1295400" cy="307775"/>
          </a:xfrm>
          <a:prstGeom prst="rect">
            <a:avLst/>
          </a:prstGeom>
          <a:solidFill>
            <a:srgbClr val="0163AA"/>
          </a:solidFill>
        </p:spPr>
        <p:txBody>
          <a:bodyPr wrap="square" lIns="91436" tIns="45719" rIns="91436" bIns="45719" rtlCol="0">
            <a:spAutoFit/>
          </a:bodyPr>
          <a:lstStyle>
            <a:defPPr>
              <a:defRPr lang="zh-CN"/>
            </a:defPPr>
            <a:lvl1pPr lvl="0" algn="ctr">
              <a:defRPr sz="1400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论文总结</a:t>
            </a:r>
            <a:endParaRPr lang="zh-HK" altLang="en-US" dirty="0"/>
          </a:p>
        </p:txBody>
      </p:sp>
      <p:cxnSp>
        <p:nvCxnSpPr>
          <p:cNvPr id="11" name="直接连接符 18"/>
          <p:cNvCxnSpPr/>
          <p:nvPr/>
        </p:nvCxnSpPr>
        <p:spPr>
          <a:xfrm>
            <a:off x="3387414" y="301177"/>
            <a:ext cx="0" cy="271591"/>
          </a:xfrm>
          <a:prstGeom prst="line">
            <a:avLst/>
          </a:prstGeom>
          <a:ln>
            <a:solidFill>
              <a:srgbClr val="0163A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30"/>
          <p:cNvCxnSpPr/>
          <p:nvPr/>
        </p:nvCxnSpPr>
        <p:spPr>
          <a:xfrm>
            <a:off x="4737954" y="301177"/>
            <a:ext cx="0" cy="271591"/>
          </a:xfrm>
          <a:prstGeom prst="line">
            <a:avLst/>
          </a:prstGeom>
          <a:ln>
            <a:solidFill>
              <a:srgbClr val="0163A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31"/>
          <p:cNvCxnSpPr/>
          <p:nvPr/>
        </p:nvCxnSpPr>
        <p:spPr>
          <a:xfrm>
            <a:off x="6088494" y="301177"/>
            <a:ext cx="0" cy="271591"/>
          </a:xfrm>
          <a:prstGeom prst="line">
            <a:avLst/>
          </a:prstGeom>
          <a:ln>
            <a:solidFill>
              <a:srgbClr val="0163A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32"/>
          <p:cNvCxnSpPr/>
          <p:nvPr/>
        </p:nvCxnSpPr>
        <p:spPr>
          <a:xfrm>
            <a:off x="7439034" y="301177"/>
            <a:ext cx="0" cy="271591"/>
          </a:xfrm>
          <a:prstGeom prst="line">
            <a:avLst/>
          </a:prstGeom>
          <a:ln>
            <a:solidFill>
              <a:srgbClr val="0163A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33"/>
          <p:cNvCxnSpPr/>
          <p:nvPr/>
        </p:nvCxnSpPr>
        <p:spPr>
          <a:xfrm>
            <a:off x="8789574" y="301177"/>
            <a:ext cx="0" cy="271591"/>
          </a:xfrm>
          <a:prstGeom prst="line">
            <a:avLst/>
          </a:prstGeom>
          <a:ln>
            <a:solidFill>
              <a:srgbClr val="0163A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079452" y="283085"/>
            <a:ext cx="1280392" cy="307775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>
            <a:defPPr>
              <a:defRPr lang="zh-CN"/>
            </a:defPPr>
            <a:lvl1pPr algn="ctr">
              <a:defRPr sz="1400" spc="300">
                <a:solidFill>
                  <a:srgbClr val="0163A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论文绪论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619937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3243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8587541" y="4723548"/>
            <a:ext cx="1357313" cy="40005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r>
              <a:rPr lang="zh-CN" altLang="en-US" sz="1900" b="1" spc="300" dirty="0">
                <a:solidFill>
                  <a:srgbClr val="0163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</a:t>
            </a:r>
            <a:endParaRPr lang="zh-HK" altLang="en-US" sz="1900" b="1" spc="300" dirty="0">
              <a:solidFill>
                <a:srgbClr val="0163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587541" y="5245042"/>
            <a:ext cx="1357313" cy="40005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r>
              <a:rPr lang="zh-CN" altLang="en-US" sz="1900" b="1" spc="300" dirty="0">
                <a:solidFill>
                  <a:srgbClr val="0163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</a:t>
            </a:r>
            <a:endParaRPr lang="zh-HK" altLang="en-US" sz="1900" b="1" spc="300" dirty="0">
              <a:solidFill>
                <a:srgbClr val="0163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228310" y="4738908"/>
            <a:ext cx="1614489" cy="384719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sz="1900" b="1" spc="300" dirty="0">
                <a:solidFill>
                  <a:srgbClr val="0163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韩昊</a:t>
            </a:r>
            <a:endParaRPr lang="zh-HK" altLang="en-US" sz="1900" b="1" spc="300" dirty="0">
              <a:solidFill>
                <a:srgbClr val="0163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228310" y="5260402"/>
            <a:ext cx="1614489" cy="384719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sz="1900" b="1" spc="300" dirty="0">
                <a:solidFill>
                  <a:srgbClr val="0163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张喜平</a:t>
            </a:r>
            <a:endParaRPr lang="zh-HK" altLang="en-US" sz="1900" b="1" spc="300" dirty="0">
              <a:solidFill>
                <a:srgbClr val="0163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422587" y="953764"/>
            <a:ext cx="9346827" cy="2630353"/>
            <a:chOff x="1131298" y="1196334"/>
            <a:chExt cx="9346827" cy="2630353"/>
          </a:xfrm>
        </p:grpSpPr>
        <p:sp>
          <p:nvSpPr>
            <p:cNvPr id="16" name="文本框 15"/>
            <p:cNvSpPr txBox="1"/>
            <p:nvPr/>
          </p:nvSpPr>
          <p:spPr>
            <a:xfrm>
              <a:off x="1715585" y="1859486"/>
              <a:ext cx="8762540" cy="1569658"/>
            </a:xfrm>
            <a:prstGeom prst="rect">
              <a:avLst/>
            </a:prstGeom>
            <a:noFill/>
            <a:ln w="3175">
              <a:solidFill>
                <a:schemeClr val="bg1"/>
              </a:solidFill>
            </a:ln>
          </p:spPr>
          <p:txBody>
            <a:bodyPr wrap="square" lIns="91436" tIns="45719" rIns="91436" bIns="45719" rtlCol="0">
              <a:spAutoFit/>
            </a:bodyPr>
            <a:lstStyle/>
            <a:p>
              <a:pPr algn="ctr"/>
              <a:r>
                <a:rPr lang="zh-CN" altLang="en-US" sz="48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酒店预订系统</a:t>
              </a:r>
              <a:endParaRPr lang="en-US" altLang="zh-CN" sz="48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48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设计与实现</a:t>
              </a:r>
              <a:endParaRPr lang="en-US" altLang="zh-CN" sz="4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864571" y="3303467"/>
              <a:ext cx="6114853" cy="523220"/>
            </a:xfrm>
            <a:prstGeom prst="rect">
              <a:avLst/>
            </a:prstGeom>
            <a:noFill/>
          </p:spPr>
          <p:txBody>
            <a:bodyPr wrap="square" lIns="91436" tIns="45719" rIns="91436" bIns="45719" rtlCol="0">
              <a:spAutoFit/>
            </a:bodyPr>
            <a:lstStyle/>
            <a:p>
              <a:r>
                <a:rPr lang="zh-CN" altLang="en-US" sz="2800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点击此处添加副标题</a:t>
              </a:r>
              <a:endParaRPr lang="zh-HK" altLang="en-US" sz="28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2" name="Group 4"/>
            <p:cNvGrpSpPr>
              <a:grpSpLocks noChangeAspect="1"/>
            </p:cNvGrpSpPr>
            <p:nvPr/>
          </p:nvGrpSpPr>
          <p:grpSpPr bwMode="auto">
            <a:xfrm rot="19764056">
              <a:off x="1131298" y="1196334"/>
              <a:ext cx="1424066" cy="1326299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24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545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3780328" y="2010466"/>
            <a:ext cx="5009662" cy="132343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91436" tIns="45719" rIns="91436" bIns="45719" rtlCol="0">
            <a:spAutoFit/>
          </a:bodyPr>
          <a:lstStyle/>
          <a:p>
            <a:pPr algn="ctr"/>
            <a:r>
              <a:rPr lang="zh-CN" altLang="en-US" sz="80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系统设计</a:t>
            </a:r>
            <a:endParaRPr lang="en-US" altLang="zh-CN" sz="80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Group 4"/>
          <p:cNvGrpSpPr>
            <a:grpSpLocks noChangeAspect="1"/>
          </p:cNvGrpSpPr>
          <p:nvPr/>
        </p:nvGrpSpPr>
        <p:grpSpPr bwMode="auto">
          <a:xfrm rot="19764056">
            <a:off x="3147175" y="1347315"/>
            <a:ext cx="1424066" cy="1326299"/>
            <a:chOff x="1164" y="687"/>
            <a:chExt cx="3219" cy="299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051843" y="6318582"/>
            <a:ext cx="8688200" cy="357680"/>
            <a:chOff x="2090892" y="6318582"/>
            <a:chExt cx="8058704" cy="357680"/>
          </a:xfrm>
        </p:grpSpPr>
        <p:sp>
          <p:nvSpPr>
            <p:cNvPr id="2" name="文本框 1"/>
            <p:cNvSpPr txBox="1"/>
            <p:nvPr/>
          </p:nvSpPr>
          <p:spPr>
            <a:xfrm>
              <a:off x="3540549" y="6319382"/>
              <a:ext cx="1108338" cy="338552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91436" tIns="45719" rIns="91436" bIns="45719" rtlCol="0">
              <a:spAutoFit/>
            </a:bodyPr>
            <a:lstStyle/>
            <a:p>
              <a:pPr algn="ctr"/>
              <a:r>
                <a:rPr lang="zh-CN" altLang="en-US" sz="1600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</a:t>
              </a:r>
              <a:r>
                <a:rPr lang="zh-CN" altLang="en-US" sz="1600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思路</a:t>
              </a:r>
              <a:endParaRPr lang="zh-HK" altLang="en-US" sz="16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4802572" y="6318582"/>
              <a:ext cx="1214914" cy="3385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36" tIns="45719" rIns="91436" bIns="45719" rtlCol="0">
              <a:spAutoFit/>
            </a:bodyPr>
            <a:lstStyle/>
            <a:p>
              <a:pPr algn="ctr"/>
              <a:r>
                <a:rPr lang="zh-CN" altLang="en-US" sz="1600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</a:t>
              </a:r>
              <a:r>
                <a:rPr lang="zh-CN" altLang="en-US" sz="1600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</a:t>
              </a:r>
              <a:endParaRPr lang="zh-HK" altLang="en-US" sz="16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6266108" y="6335006"/>
              <a:ext cx="1071965" cy="33855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lt1"/>
              </a:solidFill>
            </a:ln>
          </p:spPr>
          <p:txBody>
            <a:bodyPr wrap="square" lIns="91436" tIns="45719" rIns="91436" bIns="45719" rtlCol="0">
              <a:spAutoFit/>
            </a:bodyPr>
            <a:lstStyle/>
            <a:p>
              <a:pPr algn="ctr"/>
              <a:r>
                <a:rPr lang="zh-CN" altLang="en-US" sz="1600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系统设计</a:t>
              </a:r>
              <a:endParaRPr lang="zh-HK" altLang="en-US" sz="16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7448512" y="6335006"/>
              <a:ext cx="1561018" cy="338552"/>
            </a:xfrm>
            <a:prstGeom prst="rect">
              <a:avLst/>
            </a:prstGeom>
            <a:noFill/>
          </p:spPr>
          <p:txBody>
            <a:bodyPr wrap="square" lIns="91436" tIns="45719" rIns="91436" bIns="45719" rtlCol="0">
              <a:spAutoFit/>
            </a:bodyPr>
            <a:lstStyle/>
            <a:p>
              <a:pPr algn="ctr"/>
              <a:r>
                <a:rPr lang="zh-CN" altLang="en-US" sz="1600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</a:t>
              </a:r>
              <a:r>
                <a:rPr lang="zh-CN" altLang="en-US" sz="1600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</a:t>
              </a:r>
              <a:endParaRPr lang="zh-HK" altLang="en-US" sz="16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854196" y="6335006"/>
              <a:ext cx="1295400" cy="338552"/>
            </a:xfrm>
            <a:prstGeom prst="rect">
              <a:avLst/>
            </a:prstGeom>
            <a:noFill/>
          </p:spPr>
          <p:txBody>
            <a:bodyPr wrap="square" lIns="91436" tIns="45719" rIns="91436" bIns="45719" rtlCol="0">
              <a:spAutoFit/>
            </a:bodyPr>
            <a:lstStyle/>
            <a:p>
              <a:pPr algn="ctr"/>
              <a:r>
                <a:rPr lang="zh-CN" altLang="en-US" sz="1600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总结与展望</a:t>
              </a:r>
              <a:endParaRPr lang="zh-HK" altLang="en-US" sz="16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" name="直接连接符 18"/>
            <p:cNvCxnSpPr/>
            <p:nvPr/>
          </p:nvCxnSpPr>
          <p:spPr>
            <a:xfrm>
              <a:off x="3424462" y="6337710"/>
              <a:ext cx="0" cy="271591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30"/>
            <p:cNvCxnSpPr/>
            <p:nvPr/>
          </p:nvCxnSpPr>
          <p:spPr>
            <a:xfrm>
              <a:off x="4715748" y="6335006"/>
              <a:ext cx="0" cy="271591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31"/>
            <p:cNvCxnSpPr/>
            <p:nvPr/>
          </p:nvCxnSpPr>
          <p:spPr>
            <a:xfrm>
              <a:off x="6125542" y="6337710"/>
              <a:ext cx="0" cy="271591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32"/>
            <p:cNvCxnSpPr/>
            <p:nvPr/>
          </p:nvCxnSpPr>
          <p:spPr>
            <a:xfrm>
              <a:off x="7476082" y="6337710"/>
              <a:ext cx="0" cy="271591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33"/>
            <p:cNvCxnSpPr/>
            <p:nvPr/>
          </p:nvCxnSpPr>
          <p:spPr>
            <a:xfrm>
              <a:off x="8854196" y="6355801"/>
              <a:ext cx="0" cy="271591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2090892" y="6335006"/>
              <a:ext cx="1295401" cy="3412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36" tIns="45719" rIns="91436" bIns="45719" rtlCol="0">
              <a:spAutoFit/>
            </a:bodyPr>
            <a:lstStyle/>
            <a:p>
              <a:pPr algn="ctr"/>
              <a:r>
                <a:rPr lang="zh-CN" altLang="en-US" sz="1600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选题</a:t>
              </a:r>
              <a:r>
                <a:rPr lang="zh-CN" altLang="en-US" sz="1600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背景</a:t>
              </a:r>
              <a:endParaRPr lang="zh-HK" altLang="en-US" sz="16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058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/>
          <p:cNvGrpSpPr>
            <a:grpSpLocks/>
          </p:cNvGrpSpPr>
          <p:nvPr/>
        </p:nvGrpSpPr>
        <p:grpSpPr bwMode="auto">
          <a:xfrm>
            <a:off x="1785064" y="430845"/>
            <a:ext cx="8621872" cy="633730"/>
            <a:chOff x="1853" y="20"/>
            <a:chExt cx="12515" cy="998"/>
          </a:xfrm>
        </p:grpSpPr>
        <p:grpSp>
          <p:nvGrpSpPr>
            <p:cNvPr id="11" name="组合 7"/>
            <p:cNvGrpSpPr>
              <a:grpSpLocks/>
            </p:cNvGrpSpPr>
            <p:nvPr/>
          </p:nvGrpSpPr>
          <p:grpSpPr bwMode="auto">
            <a:xfrm>
              <a:off x="2467" y="211"/>
              <a:ext cx="6993" cy="807"/>
              <a:chOff x="0" y="0"/>
              <a:chExt cx="10352355" cy="1306322"/>
            </a:xfrm>
          </p:grpSpPr>
          <p:sp>
            <p:nvSpPr>
              <p:cNvPr id="24" name="矩形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165412" cy="71717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lnSpc>
                    <a:spcPct val="150000"/>
                  </a:lnSpc>
                  <a:buFont typeface="Arial" pitchFamily="34" charset="0"/>
                  <a:buNone/>
                </a:pPr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25" name="等腰三角形 6"/>
              <p:cNvSpPr>
                <a:spLocks noChangeArrowheads="1"/>
              </p:cNvSpPr>
              <p:nvPr/>
            </p:nvSpPr>
            <p:spPr bwMode="auto">
              <a:xfrm rot="10800000">
                <a:off x="9186990" y="786656"/>
                <a:ext cx="1165365" cy="519666"/>
              </a:xfrm>
              <a:prstGeom prst="triangle">
                <a:avLst>
                  <a:gd name="adj" fmla="val 50000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lnSpc>
                    <a:spcPct val="150000"/>
                  </a:lnSpc>
                  <a:buFont typeface="Arial" pitchFamily="34" charset="0"/>
                  <a:buNone/>
                </a:pPr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p:grp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943" y="20"/>
              <a:ext cx="12425" cy="659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3" name="文本框 12"/>
            <p:cNvSpPr>
              <a:spLocks noChangeArrowheads="1"/>
            </p:cNvSpPr>
            <p:nvPr/>
          </p:nvSpPr>
          <p:spPr bwMode="auto">
            <a:xfrm>
              <a:off x="1853" y="57"/>
              <a:ext cx="2015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选题背景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4" name="直接连接符 13"/>
            <p:cNvSpPr>
              <a:spLocks noChangeShapeType="1"/>
            </p:cNvSpPr>
            <p:nvPr/>
          </p:nvSpPr>
          <p:spPr bwMode="auto">
            <a:xfrm>
              <a:off x="3733" y="111"/>
              <a:ext cx="0" cy="429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文本框 23"/>
            <p:cNvSpPr>
              <a:spLocks noChangeArrowheads="1"/>
            </p:cNvSpPr>
            <p:nvPr/>
          </p:nvSpPr>
          <p:spPr bwMode="auto">
            <a:xfrm>
              <a:off x="3763" y="57"/>
              <a:ext cx="2040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研究思路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6" name="文本框 24"/>
            <p:cNvSpPr>
              <a:spLocks noChangeArrowheads="1"/>
            </p:cNvSpPr>
            <p:nvPr/>
          </p:nvSpPr>
          <p:spPr bwMode="auto">
            <a:xfrm>
              <a:off x="5906" y="57"/>
              <a:ext cx="2040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r>
                <a:rPr lang="zh-CN" altLang="en-US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系统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分析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7" name="文本框 25"/>
            <p:cNvSpPr>
              <a:spLocks noChangeArrowheads="1"/>
            </p:cNvSpPr>
            <p:nvPr/>
          </p:nvSpPr>
          <p:spPr bwMode="auto">
            <a:xfrm>
              <a:off x="8046" y="57"/>
              <a:ext cx="2040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r>
                <a:rPr lang="zh-CN" altLang="en-US" b="1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系统设计</a:t>
              </a:r>
              <a:endParaRPr lang="zh-CN" altLang="en-US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8" name="文本框 28"/>
            <p:cNvSpPr>
              <a:spLocks noChangeArrowheads="1"/>
            </p:cNvSpPr>
            <p:nvPr/>
          </p:nvSpPr>
          <p:spPr bwMode="auto">
            <a:xfrm>
              <a:off x="10188" y="57"/>
              <a:ext cx="2040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系统实现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9" name="文本框 29"/>
            <p:cNvSpPr>
              <a:spLocks noChangeArrowheads="1"/>
            </p:cNvSpPr>
            <p:nvPr/>
          </p:nvSpPr>
          <p:spPr bwMode="auto">
            <a:xfrm>
              <a:off x="12328" y="57"/>
              <a:ext cx="2040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总结与展望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0" name="直接连接符 30"/>
            <p:cNvSpPr>
              <a:spLocks noChangeShapeType="1"/>
            </p:cNvSpPr>
            <p:nvPr/>
          </p:nvSpPr>
          <p:spPr bwMode="auto">
            <a:xfrm>
              <a:off x="5783" y="111"/>
              <a:ext cx="3" cy="429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直接连接符 31"/>
            <p:cNvSpPr>
              <a:spLocks noChangeShapeType="1"/>
            </p:cNvSpPr>
            <p:nvPr/>
          </p:nvSpPr>
          <p:spPr bwMode="auto">
            <a:xfrm>
              <a:off x="7946" y="111"/>
              <a:ext cx="0" cy="429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直接连接符 32"/>
            <p:cNvSpPr>
              <a:spLocks noChangeShapeType="1"/>
            </p:cNvSpPr>
            <p:nvPr/>
          </p:nvSpPr>
          <p:spPr bwMode="auto">
            <a:xfrm>
              <a:off x="10038" y="111"/>
              <a:ext cx="0" cy="429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直接连接符 33"/>
            <p:cNvSpPr>
              <a:spLocks noChangeShapeType="1"/>
            </p:cNvSpPr>
            <p:nvPr/>
          </p:nvSpPr>
          <p:spPr bwMode="auto">
            <a:xfrm>
              <a:off x="12228" y="111"/>
              <a:ext cx="0" cy="429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26" name="直接连接符 25"/>
          <p:cNvCxnSpPr/>
          <p:nvPr/>
        </p:nvCxnSpPr>
        <p:spPr>
          <a:xfrm>
            <a:off x="0" y="1045810"/>
            <a:ext cx="12192000" cy="0"/>
          </a:xfrm>
          <a:prstGeom prst="line">
            <a:avLst/>
          </a:prstGeom>
          <a:ln>
            <a:solidFill>
              <a:srgbClr val="3131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 descr="E:\Chrome下载\member (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685" y="1045810"/>
            <a:ext cx="3709715" cy="47271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直接连接符 2"/>
          <p:cNvCxnSpPr/>
          <p:nvPr/>
        </p:nvCxnSpPr>
        <p:spPr>
          <a:xfrm>
            <a:off x="5982672" y="1045810"/>
            <a:ext cx="0" cy="472719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 descr="E:\Chrome下载\admin (2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470" y="1052634"/>
            <a:ext cx="4424264" cy="482630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479235" y="5650173"/>
            <a:ext cx="179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会员功能模块</a:t>
            </a:r>
            <a:endParaRPr lang="zh-CN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106768" y="5650173"/>
            <a:ext cx="201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管理员功能模块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8129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785064" y="430845"/>
            <a:ext cx="8621872" cy="633730"/>
            <a:chOff x="1853" y="20"/>
            <a:chExt cx="12515" cy="998"/>
          </a:xfrm>
        </p:grpSpPr>
        <p:grpSp>
          <p:nvGrpSpPr>
            <p:cNvPr id="3" name="组合 7"/>
            <p:cNvGrpSpPr>
              <a:grpSpLocks/>
            </p:cNvGrpSpPr>
            <p:nvPr/>
          </p:nvGrpSpPr>
          <p:grpSpPr bwMode="auto">
            <a:xfrm>
              <a:off x="2467" y="211"/>
              <a:ext cx="6993" cy="807"/>
              <a:chOff x="0" y="0"/>
              <a:chExt cx="10352355" cy="1306322"/>
            </a:xfrm>
          </p:grpSpPr>
          <p:sp>
            <p:nvSpPr>
              <p:cNvPr id="16" name="矩形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165412" cy="71717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lnSpc>
                    <a:spcPct val="150000"/>
                  </a:lnSpc>
                  <a:buFont typeface="Arial" pitchFamily="34" charset="0"/>
                  <a:buNone/>
                </a:pPr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17" name="等腰三角形 6"/>
              <p:cNvSpPr>
                <a:spLocks noChangeArrowheads="1"/>
              </p:cNvSpPr>
              <p:nvPr/>
            </p:nvSpPr>
            <p:spPr bwMode="auto">
              <a:xfrm rot="10800000">
                <a:off x="9186990" y="786656"/>
                <a:ext cx="1165365" cy="519666"/>
              </a:xfrm>
              <a:prstGeom prst="triangle">
                <a:avLst>
                  <a:gd name="adj" fmla="val 50000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lnSpc>
                    <a:spcPct val="150000"/>
                  </a:lnSpc>
                  <a:buFont typeface="Arial" pitchFamily="34" charset="0"/>
                  <a:buNone/>
                </a:pPr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p:grpSp>
        <p:sp>
          <p:nvSpPr>
            <p:cNvPr id="4" name="矩形 3"/>
            <p:cNvSpPr>
              <a:spLocks noChangeArrowheads="1"/>
            </p:cNvSpPr>
            <p:nvPr/>
          </p:nvSpPr>
          <p:spPr bwMode="auto">
            <a:xfrm>
              <a:off x="1943" y="20"/>
              <a:ext cx="12425" cy="659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5" name="文本框 12"/>
            <p:cNvSpPr>
              <a:spLocks noChangeArrowheads="1"/>
            </p:cNvSpPr>
            <p:nvPr/>
          </p:nvSpPr>
          <p:spPr bwMode="auto">
            <a:xfrm>
              <a:off x="1853" y="57"/>
              <a:ext cx="2015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选题背景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6" name="直接连接符 5"/>
            <p:cNvSpPr>
              <a:spLocks noChangeShapeType="1"/>
            </p:cNvSpPr>
            <p:nvPr/>
          </p:nvSpPr>
          <p:spPr bwMode="auto">
            <a:xfrm>
              <a:off x="3733" y="111"/>
              <a:ext cx="0" cy="429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文本框 23"/>
            <p:cNvSpPr>
              <a:spLocks noChangeArrowheads="1"/>
            </p:cNvSpPr>
            <p:nvPr/>
          </p:nvSpPr>
          <p:spPr bwMode="auto">
            <a:xfrm>
              <a:off x="3763" y="57"/>
              <a:ext cx="2040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研究思路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8" name="文本框 24"/>
            <p:cNvSpPr>
              <a:spLocks noChangeArrowheads="1"/>
            </p:cNvSpPr>
            <p:nvPr/>
          </p:nvSpPr>
          <p:spPr bwMode="auto">
            <a:xfrm>
              <a:off x="5906" y="57"/>
              <a:ext cx="2040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r>
                <a:rPr lang="zh-CN" altLang="en-US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系统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分析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9" name="文本框 25"/>
            <p:cNvSpPr>
              <a:spLocks noChangeArrowheads="1"/>
            </p:cNvSpPr>
            <p:nvPr/>
          </p:nvSpPr>
          <p:spPr bwMode="auto">
            <a:xfrm>
              <a:off x="8046" y="57"/>
              <a:ext cx="2040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r>
                <a:rPr lang="zh-CN" altLang="en-US" b="1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系统设计</a:t>
              </a:r>
              <a:endParaRPr lang="zh-CN" altLang="en-US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0" name="文本框 28"/>
            <p:cNvSpPr>
              <a:spLocks noChangeArrowheads="1"/>
            </p:cNvSpPr>
            <p:nvPr/>
          </p:nvSpPr>
          <p:spPr bwMode="auto">
            <a:xfrm>
              <a:off x="10188" y="57"/>
              <a:ext cx="2040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系统实现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1" name="文本框 29"/>
            <p:cNvSpPr>
              <a:spLocks noChangeArrowheads="1"/>
            </p:cNvSpPr>
            <p:nvPr/>
          </p:nvSpPr>
          <p:spPr bwMode="auto">
            <a:xfrm>
              <a:off x="12328" y="57"/>
              <a:ext cx="2040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总结与展望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2" name="直接连接符 30"/>
            <p:cNvSpPr>
              <a:spLocks noChangeShapeType="1"/>
            </p:cNvSpPr>
            <p:nvPr/>
          </p:nvSpPr>
          <p:spPr bwMode="auto">
            <a:xfrm>
              <a:off x="5783" y="111"/>
              <a:ext cx="3" cy="429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直接连接符 31"/>
            <p:cNvSpPr>
              <a:spLocks noChangeShapeType="1"/>
            </p:cNvSpPr>
            <p:nvPr/>
          </p:nvSpPr>
          <p:spPr bwMode="auto">
            <a:xfrm>
              <a:off x="7946" y="111"/>
              <a:ext cx="0" cy="429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直接连接符 32"/>
            <p:cNvSpPr>
              <a:spLocks noChangeShapeType="1"/>
            </p:cNvSpPr>
            <p:nvPr/>
          </p:nvSpPr>
          <p:spPr bwMode="auto">
            <a:xfrm>
              <a:off x="10038" y="111"/>
              <a:ext cx="0" cy="429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直接连接符 33"/>
            <p:cNvSpPr>
              <a:spLocks noChangeShapeType="1"/>
            </p:cNvSpPr>
            <p:nvPr/>
          </p:nvSpPr>
          <p:spPr bwMode="auto">
            <a:xfrm>
              <a:off x="12228" y="111"/>
              <a:ext cx="0" cy="429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0" y="1045810"/>
            <a:ext cx="12192000" cy="0"/>
          </a:xfrm>
          <a:prstGeom prst="line">
            <a:avLst/>
          </a:prstGeom>
          <a:ln>
            <a:solidFill>
              <a:srgbClr val="3131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970" y="1045809"/>
            <a:ext cx="4834100" cy="5315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图片 1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067" y="1045810"/>
            <a:ext cx="3155426" cy="53153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直接连接符 21"/>
          <p:cNvCxnSpPr/>
          <p:nvPr/>
        </p:nvCxnSpPr>
        <p:spPr>
          <a:xfrm flipH="1">
            <a:off x="5431809" y="1064575"/>
            <a:ext cx="13648" cy="529655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361063" y="6361132"/>
            <a:ext cx="221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会员登录流程图</a:t>
            </a:r>
            <a:endParaRPr lang="zh-CN" alt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025702" y="6361132"/>
            <a:ext cx="2841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会员预订客房流程图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024474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785064" y="430845"/>
            <a:ext cx="8621872" cy="633730"/>
            <a:chOff x="1853" y="20"/>
            <a:chExt cx="12515" cy="998"/>
          </a:xfrm>
        </p:grpSpPr>
        <p:grpSp>
          <p:nvGrpSpPr>
            <p:cNvPr id="3" name="组合 7"/>
            <p:cNvGrpSpPr>
              <a:grpSpLocks/>
            </p:cNvGrpSpPr>
            <p:nvPr/>
          </p:nvGrpSpPr>
          <p:grpSpPr bwMode="auto">
            <a:xfrm>
              <a:off x="2467" y="211"/>
              <a:ext cx="6993" cy="807"/>
              <a:chOff x="0" y="0"/>
              <a:chExt cx="10352355" cy="1306322"/>
            </a:xfrm>
          </p:grpSpPr>
          <p:sp>
            <p:nvSpPr>
              <p:cNvPr id="16" name="矩形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165412" cy="71717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lnSpc>
                    <a:spcPct val="150000"/>
                  </a:lnSpc>
                  <a:buFont typeface="Arial" pitchFamily="34" charset="0"/>
                  <a:buNone/>
                </a:pPr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17" name="等腰三角形 6"/>
              <p:cNvSpPr>
                <a:spLocks noChangeArrowheads="1"/>
              </p:cNvSpPr>
              <p:nvPr/>
            </p:nvSpPr>
            <p:spPr bwMode="auto">
              <a:xfrm rot="10800000">
                <a:off x="9186990" y="786656"/>
                <a:ext cx="1165365" cy="519666"/>
              </a:xfrm>
              <a:prstGeom prst="triangle">
                <a:avLst>
                  <a:gd name="adj" fmla="val 50000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lnSpc>
                    <a:spcPct val="150000"/>
                  </a:lnSpc>
                  <a:buFont typeface="Arial" pitchFamily="34" charset="0"/>
                  <a:buNone/>
                </a:pPr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p:grpSp>
        <p:sp>
          <p:nvSpPr>
            <p:cNvPr id="4" name="矩形 3"/>
            <p:cNvSpPr>
              <a:spLocks noChangeArrowheads="1"/>
            </p:cNvSpPr>
            <p:nvPr/>
          </p:nvSpPr>
          <p:spPr bwMode="auto">
            <a:xfrm>
              <a:off x="1943" y="20"/>
              <a:ext cx="12425" cy="659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5" name="文本框 12"/>
            <p:cNvSpPr>
              <a:spLocks noChangeArrowheads="1"/>
            </p:cNvSpPr>
            <p:nvPr/>
          </p:nvSpPr>
          <p:spPr bwMode="auto">
            <a:xfrm>
              <a:off x="1853" y="57"/>
              <a:ext cx="2015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选题背景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6" name="直接连接符 5"/>
            <p:cNvSpPr>
              <a:spLocks noChangeShapeType="1"/>
            </p:cNvSpPr>
            <p:nvPr/>
          </p:nvSpPr>
          <p:spPr bwMode="auto">
            <a:xfrm>
              <a:off x="3733" y="111"/>
              <a:ext cx="0" cy="429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文本框 23"/>
            <p:cNvSpPr>
              <a:spLocks noChangeArrowheads="1"/>
            </p:cNvSpPr>
            <p:nvPr/>
          </p:nvSpPr>
          <p:spPr bwMode="auto">
            <a:xfrm>
              <a:off x="3763" y="57"/>
              <a:ext cx="2040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研究思路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8" name="文本框 24"/>
            <p:cNvSpPr>
              <a:spLocks noChangeArrowheads="1"/>
            </p:cNvSpPr>
            <p:nvPr/>
          </p:nvSpPr>
          <p:spPr bwMode="auto">
            <a:xfrm>
              <a:off x="5906" y="57"/>
              <a:ext cx="2040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r>
                <a:rPr lang="zh-CN" altLang="en-US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系统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分析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9" name="文本框 25"/>
            <p:cNvSpPr>
              <a:spLocks noChangeArrowheads="1"/>
            </p:cNvSpPr>
            <p:nvPr/>
          </p:nvSpPr>
          <p:spPr bwMode="auto">
            <a:xfrm>
              <a:off x="8046" y="57"/>
              <a:ext cx="2040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r>
                <a:rPr lang="zh-CN" altLang="en-US" b="1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系统设计</a:t>
              </a:r>
              <a:endParaRPr lang="zh-CN" altLang="en-US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0" name="文本框 28"/>
            <p:cNvSpPr>
              <a:spLocks noChangeArrowheads="1"/>
            </p:cNvSpPr>
            <p:nvPr/>
          </p:nvSpPr>
          <p:spPr bwMode="auto">
            <a:xfrm>
              <a:off x="10188" y="57"/>
              <a:ext cx="2040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系统实现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1" name="文本框 29"/>
            <p:cNvSpPr>
              <a:spLocks noChangeArrowheads="1"/>
            </p:cNvSpPr>
            <p:nvPr/>
          </p:nvSpPr>
          <p:spPr bwMode="auto">
            <a:xfrm>
              <a:off x="12328" y="57"/>
              <a:ext cx="2040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总结与展望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2" name="直接连接符 30"/>
            <p:cNvSpPr>
              <a:spLocks noChangeShapeType="1"/>
            </p:cNvSpPr>
            <p:nvPr/>
          </p:nvSpPr>
          <p:spPr bwMode="auto">
            <a:xfrm>
              <a:off x="5783" y="111"/>
              <a:ext cx="3" cy="429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直接连接符 31"/>
            <p:cNvSpPr>
              <a:spLocks noChangeShapeType="1"/>
            </p:cNvSpPr>
            <p:nvPr/>
          </p:nvSpPr>
          <p:spPr bwMode="auto">
            <a:xfrm>
              <a:off x="7946" y="111"/>
              <a:ext cx="0" cy="429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直接连接符 32"/>
            <p:cNvSpPr>
              <a:spLocks noChangeShapeType="1"/>
            </p:cNvSpPr>
            <p:nvPr/>
          </p:nvSpPr>
          <p:spPr bwMode="auto">
            <a:xfrm>
              <a:off x="10038" y="111"/>
              <a:ext cx="0" cy="429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直接连接符 33"/>
            <p:cNvSpPr>
              <a:spLocks noChangeShapeType="1"/>
            </p:cNvSpPr>
            <p:nvPr/>
          </p:nvSpPr>
          <p:spPr bwMode="auto">
            <a:xfrm>
              <a:off x="12228" y="111"/>
              <a:ext cx="0" cy="429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0" y="1045810"/>
            <a:ext cx="12192000" cy="0"/>
          </a:xfrm>
          <a:prstGeom prst="line">
            <a:avLst/>
          </a:prstGeom>
          <a:ln>
            <a:solidFill>
              <a:srgbClr val="3131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236" y="1064575"/>
            <a:ext cx="5399405" cy="532257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/>
          <p:cNvSpPr txBox="1"/>
          <p:nvPr/>
        </p:nvSpPr>
        <p:spPr>
          <a:xfrm>
            <a:off x="4611330" y="6353454"/>
            <a:ext cx="3243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修改密码流程图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059193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785064" y="430845"/>
            <a:ext cx="8621872" cy="633730"/>
            <a:chOff x="1853" y="20"/>
            <a:chExt cx="12515" cy="998"/>
          </a:xfrm>
        </p:grpSpPr>
        <p:grpSp>
          <p:nvGrpSpPr>
            <p:cNvPr id="3" name="组合 7"/>
            <p:cNvGrpSpPr>
              <a:grpSpLocks/>
            </p:cNvGrpSpPr>
            <p:nvPr/>
          </p:nvGrpSpPr>
          <p:grpSpPr bwMode="auto">
            <a:xfrm>
              <a:off x="2467" y="211"/>
              <a:ext cx="6993" cy="807"/>
              <a:chOff x="0" y="0"/>
              <a:chExt cx="10352355" cy="1306322"/>
            </a:xfrm>
          </p:grpSpPr>
          <p:sp>
            <p:nvSpPr>
              <p:cNvPr id="16" name="矩形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165412" cy="71717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lnSpc>
                    <a:spcPct val="150000"/>
                  </a:lnSpc>
                  <a:buFont typeface="Arial" pitchFamily="34" charset="0"/>
                  <a:buNone/>
                </a:pPr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17" name="等腰三角形 6"/>
              <p:cNvSpPr>
                <a:spLocks noChangeArrowheads="1"/>
              </p:cNvSpPr>
              <p:nvPr/>
            </p:nvSpPr>
            <p:spPr bwMode="auto">
              <a:xfrm rot="10800000">
                <a:off x="9186990" y="786656"/>
                <a:ext cx="1165365" cy="519666"/>
              </a:xfrm>
              <a:prstGeom prst="triangle">
                <a:avLst>
                  <a:gd name="adj" fmla="val 50000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lnSpc>
                    <a:spcPct val="150000"/>
                  </a:lnSpc>
                  <a:buFont typeface="Arial" pitchFamily="34" charset="0"/>
                  <a:buNone/>
                </a:pPr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p:grpSp>
        <p:sp>
          <p:nvSpPr>
            <p:cNvPr id="4" name="矩形 3"/>
            <p:cNvSpPr>
              <a:spLocks noChangeArrowheads="1"/>
            </p:cNvSpPr>
            <p:nvPr/>
          </p:nvSpPr>
          <p:spPr bwMode="auto">
            <a:xfrm>
              <a:off x="1943" y="20"/>
              <a:ext cx="12425" cy="659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5" name="文本框 12"/>
            <p:cNvSpPr>
              <a:spLocks noChangeArrowheads="1"/>
            </p:cNvSpPr>
            <p:nvPr/>
          </p:nvSpPr>
          <p:spPr bwMode="auto">
            <a:xfrm>
              <a:off x="1853" y="57"/>
              <a:ext cx="2015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选题背景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6" name="直接连接符 5"/>
            <p:cNvSpPr>
              <a:spLocks noChangeShapeType="1"/>
            </p:cNvSpPr>
            <p:nvPr/>
          </p:nvSpPr>
          <p:spPr bwMode="auto">
            <a:xfrm>
              <a:off x="3733" y="111"/>
              <a:ext cx="0" cy="429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文本框 23"/>
            <p:cNvSpPr>
              <a:spLocks noChangeArrowheads="1"/>
            </p:cNvSpPr>
            <p:nvPr/>
          </p:nvSpPr>
          <p:spPr bwMode="auto">
            <a:xfrm>
              <a:off x="3763" y="57"/>
              <a:ext cx="2040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研究思路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8" name="文本框 24"/>
            <p:cNvSpPr>
              <a:spLocks noChangeArrowheads="1"/>
            </p:cNvSpPr>
            <p:nvPr/>
          </p:nvSpPr>
          <p:spPr bwMode="auto">
            <a:xfrm>
              <a:off x="5906" y="57"/>
              <a:ext cx="2040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r>
                <a:rPr lang="zh-CN" altLang="en-US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系统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分析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9" name="文本框 25"/>
            <p:cNvSpPr>
              <a:spLocks noChangeArrowheads="1"/>
            </p:cNvSpPr>
            <p:nvPr/>
          </p:nvSpPr>
          <p:spPr bwMode="auto">
            <a:xfrm>
              <a:off x="8046" y="57"/>
              <a:ext cx="2040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r>
                <a:rPr lang="zh-CN" altLang="en-US" b="1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系统设计</a:t>
              </a:r>
              <a:endParaRPr lang="zh-CN" altLang="en-US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0" name="文本框 28"/>
            <p:cNvSpPr>
              <a:spLocks noChangeArrowheads="1"/>
            </p:cNvSpPr>
            <p:nvPr/>
          </p:nvSpPr>
          <p:spPr bwMode="auto">
            <a:xfrm>
              <a:off x="10188" y="57"/>
              <a:ext cx="2040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系统实现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1" name="文本框 29"/>
            <p:cNvSpPr>
              <a:spLocks noChangeArrowheads="1"/>
            </p:cNvSpPr>
            <p:nvPr/>
          </p:nvSpPr>
          <p:spPr bwMode="auto">
            <a:xfrm>
              <a:off x="12328" y="57"/>
              <a:ext cx="2040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总结与展望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2" name="直接连接符 30"/>
            <p:cNvSpPr>
              <a:spLocks noChangeShapeType="1"/>
            </p:cNvSpPr>
            <p:nvPr/>
          </p:nvSpPr>
          <p:spPr bwMode="auto">
            <a:xfrm>
              <a:off x="5783" y="111"/>
              <a:ext cx="3" cy="429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直接连接符 31"/>
            <p:cNvSpPr>
              <a:spLocks noChangeShapeType="1"/>
            </p:cNvSpPr>
            <p:nvPr/>
          </p:nvSpPr>
          <p:spPr bwMode="auto">
            <a:xfrm>
              <a:off x="7946" y="111"/>
              <a:ext cx="0" cy="429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直接连接符 32"/>
            <p:cNvSpPr>
              <a:spLocks noChangeShapeType="1"/>
            </p:cNvSpPr>
            <p:nvPr/>
          </p:nvSpPr>
          <p:spPr bwMode="auto">
            <a:xfrm>
              <a:off x="10038" y="111"/>
              <a:ext cx="0" cy="429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直接连接符 33"/>
            <p:cNvSpPr>
              <a:spLocks noChangeShapeType="1"/>
            </p:cNvSpPr>
            <p:nvPr/>
          </p:nvSpPr>
          <p:spPr bwMode="auto">
            <a:xfrm>
              <a:off x="12228" y="111"/>
              <a:ext cx="0" cy="429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0" y="1045810"/>
            <a:ext cx="12192000" cy="0"/>
          </a:xfrm>
          <a:prstGeom prst="line">
            <a:avLst/>
          </a:prstGeom>
          <a:ln>
            <a:solidFill>
              <a:srgbClr val="3131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 descr="SSM框架设计 (2)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260" y="1064575"/>
            <a:ext cx="5400675" cy="4143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" name="直接连接符 20"/>
          <p:cNvCxnSpPr/>
          <p:nvPr/>
        </p:nvCxnSpPr>
        <p:spPr>
          <a:xfrm>
            <a:off x="4492532" y="1064575"/>
            <a:ext cx="0" cy="432629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32561" y="5207950"/>
            <a:ext cx="260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系统架构设计</a:t>
            </a:r>
            <a:endParaRPr lang="zh-CN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847067" y="1555845"/>
            <a:ext cx="2329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 酒店预订系统选择使用三层架构设计，选择使用的成熟框架为</a:t>
            </a:r>
            <a:r>
              <a:rPr lang="en-US" altLang="zh-CN" dirty="0" smtClean="0"/>
              <a:t>SSM</a:t>
            </a:r>
            <a:r>
              <a:rPr lang="zh-CN" altLang="en-US" dirty="0" smtClean="0"/>
              <a:t>框架。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8889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785064" y="430845"/>
            <a:ext cx="8621872" cy="633730"/>
            <a:chOff x="1853" y="20"/>
            <a:chExt cx="12515" cy="998"/>
          </a:xfrm>
        </p:grpSpPr>
        <p:grpSp>
          <p:nvGrpSpPr>
            <p:cNvPr id="3" name="组合 7"/>
            <p:cNvGrpSpPr>
              <a:grpSpLocks/>
            </p:cNvGrpSpPr>
            <p:nvPr/>
          </p:nvGrpSpPr>
          <p:grpSpPr bwMode="auto">
            <a:xfrm>
              <a:off x="2467" y="211"/>
              <a:ext cx="6993" cy="807"/>
              <a:chOff x="0" y="0"/>
              <a:chExt cx="10352355" cy="1306322"/>
            </a:xfrm>
          </p:grpSpPr>
          <p:sp>
            <p:nvSpPr>
              <p:cNvPr id="16" name="矩形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165412" cy="71717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lnSpc>
                    <a:spcPct val="150000"/>
                  </a:lnSpc>
                  <a:buFont typeface="Arial" pitchFamily="34" charset="0"/>
                  <a:buNone/>
                </a:pPr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17" name="等腰三角形 6"/>
              <p:cNvSpPr>
                <a:spLocks noChangeArrowheads="1"/>
              </p:cNvSpPr>
              <p:nvPr/>
            </p:nvSpPr>
            <p:spPr bwMode="auto">
              <a:xfrm rot="10800000">
                <a:off x="9186990" y="786656"/>
                <a:ext cx="1165365" cy="519666"/>
              </a:xfrm>
              <a:prstGeom prst="triangle">
                <a:avLst>
                  <a:gd name="adj" fmla="val 50000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lnSpc>
                    <a:spcPct val="150000"/>
                  </a:lnSpc>
                  <a:buFont typeface="Arial" pitchFamily="34" charset="0"/>
                  <a:buNone/>
                </a:pPr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p:grpSp>
        <p:sp>
          <p:nvSpPr>
            <p:cNvPr id="4" name="矩形 3"/>
            <p:cNvSpPr>
              <a:spLocks noChangeArrowheads="1"/>
            </p:cNvSpPr>
            <p:nvPr/>
          </p:nvSpPr>
          <p:spPr bwMode="auto">
            <a:xfrm>
              <a:off x="1943" y="20"/>
              <a:ext cx="12425" cy="659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5" name="文本框 12"/>
            <p:cNvSpPr>
              <a:spLocks noChangeArrowheads="1"/>
            </p:cNvSpPr>
            <p:nvPr/>
          </p:nvSpPr>
          <p:spPr bwMode="auto">
            <a:xfrm>
              <a:off x="1853" y="57"/>
              <a:ext cx="2015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选题背景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6" name="直接连接符 5"/>
            <p:cNvSpPr>
              <a:spLocks noChangeShapeType="1"/>
            </p:cNvSpPr>
            <p:nvPr/>
          </p:nvSpPr>
          <p:spPr bwMode="auto">
            <a:xfrm>
              <a:off x="3733" y="111"/>
              <a:ext cx="0" cy="429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文本框 23"/>
            <p:cNvSpPr>
              <a:spLocks noChangeArrowheads="1"/>
            </p:cNvSpPr>
            <p:nvPr/>
          </p:nvSpPr>
          <p:spPr bwMode="auto">
            <a:xfrm>
              <a:off x="3763" y="57"/>
              <a:ext cx="2040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研究思路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8" name="文本框 24"/>
            <p:cNvSpPr>
              <a:spLocks noChangeArrowheads="1"/>
            </p:cNvSpPr>
            <p:nvPr/>
          </p:nvSpPr>
          <p:spPr bwMode="auto">
            <a:xfrm>
              <a:off x="5906" y="57"/>
              <a:ext cx="2040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r>
                <a:rPr lang="zh-CN" altLang="en-US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系统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分析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9" name="文本框 25"/>
            <p:cNvSpPr>
              <a:spLocks noChangeArrowheads="1"/>
            </p:cNvSpPr>
            <p:nvPr/>
          </p:nvSpPr>
          <p:spPr bwMode="auto">
            <a:xfrm>
              <a:off x="8046" y="57"/>
              <a:ext cx="2040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r>
                <a:rPr lang="zh-CN" altLang="en-US" b="1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系统设计</a:t>
              </a:r>
              <a:endParaRPr lang="zh-CN" altLang="en-US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0" name="文本框 28"/>
            <p:cNvSpPr>
              <a:spLocks noChangeArrowheads="1"/>
            </p:cNvSpPr>
            <p:nvPr/>
          </p:nvSpPr>
          <p:spPr bwMode="auto">
            <a:xfrm>
              <a:off x="10188" y="57"/>
              <a:ext cx="2040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系统实现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1" name="文本框 29"/>
            <p:cNvSpPr>
              <a:spLocks noChangeArrowheads="1"/>
            </p:cNvSpPr>
            <p:nvPr/>
          </p:nvSpPr>
          <p:spPr bwMode="auto">
            <a:xfrm>
              <a:off x="12328" y="57"/>
              <a:ext cx="2040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总结与展望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2" name="直接连接符 30"/>
            <p:cNvSpPr>
              <a:spLocks noChangeShapeType="1"/>
            </p:cNvSpPr>
            <p:nvPr/>
          </p:nvSpPr>
          <p:spPr bwMode="auto">
            <a:xfrm>
              <a:off x="5783" y="111"/>
              <a:ext cx="3" cy="429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直接连接符 31"/>
            <p:cNvSpPr>
              <a:spLocks noChangeShapeType="1"/>
            </p:cNvSpPr>
            <p:nvPr/>
          </p:nvSpPr>
          <p:spPr bwMode="auto">
            <a:xfrm>
              <a:off x="7946" y="111"/>
              <a:ext cx="0" cy="429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直接连接符 32"/>
            <p:cNvSpPr>
              <a:spLocks noChangeShapeType="1"/>
            </p:cNvSpPr>
            <p:nvPr/>
          </p:nvSpPr>
          <p:spPr bwMode="auto">
            <a:xfrm>
              <a:off x="10038" y="111"/>
              <a:ext cx="0" cy="429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直接连接符 33"/>
            <p:cNvSpPr>
              <a:spLocks noChangeShapeType="1"/>
            </p:cNvSpPr>
            <p:nvPr/>
          </p:nvSpPr>
          <p:spPr bwMode="auto">
            <a:xfrm>
              <a:off x="12228" y="111"/>
              <a:ext cx="0" cy="429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0" y="1045810"/>
            <a:ext cx="12192000" cy="0"/>
          </a:xfrm>
          <a:prstGeom prst="line">
            <a:avLst/>
          </a:prstGeom>
          <a:ln>
            <a:solidFill>
              <a:srgbClr val="3131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524" y="1238566"/>
            <a:ext cx="6198079" cy="50666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/>
          <p:cNvSpPr txBox="1"/>
          <p:nvPr/>
        </p:nvSpPr>
        <p:spPr>
          <a:xfrm>
            <a:off x="4339988" y="6305265"/>
            <a:ext cx="2947916" cy="382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会员客房预订时序图</a:t>
            </a:r>
          </a:p>
        </p:txBody>
      </p:sp>
    </p:spTree>
    <p:extLst>
      <p:ext uri="{BB962C8B-B14F-4D97-AF65-F5344CB8AC3E}">
        <p14:creationId xmlns:p14="http://schemas.microsoft.com/office/powerpoint/2010/main" val="656849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785064" y="430845"/>
            <a:ext cx="8621872" cy="633730"/>
            <a:chOff x="1853" y="20"/>
            <a:chExt cx="12515" cy="998"/>
          </a:xfrm>
        </p:grpSpPr>
        <p:grpSp>
          <p:nvGrpSpPr>
            <p:cNvPr id="3" name="组合 7"/>
            <p:cNvGrpSpPr>
              <a:grpSpLocks/>
            </p:cNvGrpSpPr>
            <p:nvPr/>
          </p:nvGrpSpPr>
          <p:grpSpPr bwMode="auto">
            <a:xfrm>
              <a:off x="2467" y="211"/>
              <a:ext cx="6993" cy="807"/>
              <a:chOff x="0" y="0"/>
              <a:chExt cx="10352355" cy="1306322"/>
            </a:xfrm>
          </p:grpSpPr>
          <p:sp>
            <p:nvSpPr>
              <p:cNvPr id="16" name="矩形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165412" cy="71717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lnSpc>
                    <a:spcPct val="150000"/>
                  </a:lnSpc>
                  <a:buFont typeface="Arial" pitchFamily="34" charset="0"/>
                  <a:buNone/>
                </a:pPr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17" name="等腰三角形 6"/>
              <p:cNvSpPr>
                <a:spLocks noChangeArrowheads="1"/>
              </p:cNvSpPr>
              <p:nvPr/>
            </p:nvSpPr>
            <p:spPr bwMode="auto">
              <a:xfrm rot="10800000">
                <a:off x="9186990" y="786656"/>
                <a:ext cx="1165365" cy="519666"/>
              </a:xfrm>
              <a:prstGeom prst="triangle">
                <a:avLst>
                  <a:gd name="adj" fmla="val 50000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lnSpc>
                    <a:spcPct val="150000"/>
                  </a:lnSpc>
                  <a:buFont typeface="Arial" pitchFamily="34" charset="0"/>
                  <a:buNone/>
                </a:pPr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p:grpSp>
        <p:sp>
          <p:nvSpPr>
            <p:cNvPr id="4" name="矩形 3"/>
            <p:cNvSpPr>
              <a:spLocks noChangeArrowheads="1"/>
            </p:cNvSpPr>
            <p:nvPr/>
          </p:nvSpPr>
          <p:spPr bwMode="auto">
            <a:xfrm>
              <a:off x="1943" y="20"/>
              <a:ext cx="12425" cy="659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5" name="文本框 12"/>
            <p:cNvSpPr>
              <a:spLocks noChangeArrowheads="1"/>
            </p:cNvSpPr>
            <p:nvPr/>
          </p:nvSpPr>
          <p:spPr bwMode="auto">
            <a:xfrm>
              <a:off x="1853" y="57"/>
              <a:ext cx="2015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选题背景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6" name="直接连接符 5"/>
            <p:cNvSpPr>
              <a:spLocks noChangeShapeType="1"/>
            </p:cNvSpPr>
            <p:nvPr/>
          </p:nvSpPr>
          <p:spPr bwMode="auto">
            <a:xfrm>
              <a:off x="3733" y="111"/>
              <a:ext cx="0" cy="429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文本框 23"/>
            <p:cNvSpPr>
              <a:spLocks noChangeArrowheads="1"/>
            </p:cNvSpPr>
            <p:nvPr/>
          </p:nvSpPr>
          <p:spPr bwMode="auto">
            <a:xfrm>
              <a:off x="3763" y="57"/>
              <a:ext cx="2040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研究思路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8" name="文本框 24"/>
            <p:cNvSpPr>
              <a:spLocks noChangeArrowheads="1"/>
            </p:cNvSpPr>
            <p:nvPr/>
          </p:nvSpPr>
          <p:spPr bwMode="auto">
            <a:xfrm>
              <a:off x="5906" y="57"/>
              <a:ext cx="2040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r>
                <a:rPr lang="zh-CN" altLang="en-US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系统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分析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9" name="文本框 25"/>
            <p:cNvSpPr>
              <a:spLocks noChangeArrowheads="1"/>
            </p:cNvSpPr>
            <p:nvPr/>
          </p:nvSpPr>
          <p:spPr bwMode="auto">
            <a:xfrm>
              <a:off x="8046" y="57"/>
              <a:ext cx="2040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r>
                <a:rPr lang="zh-CN" altLang="en-US" b="1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系统设计</a:t>
              </a:r>
              <a:endParaRPr lang="zh-CN" altLang="en-US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0" name="文本框 28"/>
            <p:cNvSpPr>
              <a:spLocks noChangeArrowheads="1"/>
            </p:cNvSpPr>
            <p:nvPr/>
          </p:nvSpPr>
          <p:spPr bwMode="auto">
            <a:xfrm>
              <a:off x="10188" y="57"/>
              <a:ext cx="2040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系统实现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1" name="文本框 29"/>
            <p:cNvSpPr>
              <a:spLocks noChangeArrowheads="1"/>
            </p:cNvSpPr>
            <p:nvPr/>
          </p:nvSpPr>
          <p:spPr bwMode="auto">
            <a:xfrm>
              <a:off x="12328" y="57"/>
              <a:ext cx="2040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总结与展望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2" name="直接连接符 30"/>
            <p:cNvSpPr>
              <a:spLocks noChangeShapeType="1"/>
            </p:cNvSpPr>
            <p:nvPr/>
          </p:nvSpPr>
          <p:spPr bwMode="auto">
            <a:xfrm>
              <a:off x="5783" y="111"/>
              <a:ext cx="3" cy="429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直接连接符 31"/>
            <p:cNvSpPr>
              <a:spLocks noChangeShapeType="1"/>
            </p:cNvSpPr>
            <p:nvPr/>
          </p:nvSpPr>
          <p:spPr bwMode="auto">
            <a:xfrm>
              <a:off x="7946" y="111"/>
              <a:ext cx="0" cy="429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直接连接符 32"/>
            <p:cNvSpPr>
              <a:spLocks noChangeShapeType="1"/>
            </p:cNvSpPr>
            <p:nvPr/>
          </p:nvSpPr>
          <p:spPr bwMode="auto">
            <a:xfrm>
              <a:off x="10038" y="111"/>
              <a:ext cx="0" cy="429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直接连接符 33"/>
            <p:cNvSpPr>
              <a:spLocks noChangeShapeType="1"/>
            </p:cNvSpPr>
            <p:nvPr/>
          </p:nvSpPr>
          <p:spPr bwMode="auto">
            <a:xfrm>
              <a:off x="12228" y="111"/>
              <a:ext cx="0" cy="429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0" y="1045810"/>
            <a:ext cx="12192000" cy="0"/>
          </a:xfrm>
          <a:prstGeom prst="line">
            <a:avLst/>
          </a:prstGeom>
          <a:ln>
            <a:solidFill>
              <a:srgbClr val="3131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531" y="1258884"/>
            <a:ext cx="5399405" cy="48247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" name="直接连接符 20"/>
          <p:cNvCxnSpPr/>
          <p:nvPr/>
        </p:nvCxnSpPr>
        <p:spPr>
          <a:xfrm>
            <a:off x="4492532" y="1064575"/>
            <a:ext cx="0" cy="522704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847067" y="1378424"/>
            <a:ext cx="22882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项目目录规范，较为重要的包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dao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包已经列出必需的类名或接口名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127001" y="6083614"/>
            <a:ext cx="270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项目整体目录规范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71261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3780328" y="2010466"/>
            <a:ext cx="5009662" cy="132343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91436" tIns="45719" rIns="91436" bIns="45719" rtlCol="0">
            <a:spAutoFit/>
          </a:bodyPr>
          <a:lstStyle/>
          <a:p>
            <a:pPr algn="ctr"/>
            <a:r>
              <a:rPr lang="zh-CN" altLang="en-US" sz="8000" b="1" spc="3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sz="8000" b="1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8000" b="1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Group 4"/>
          <p:cNvGrpSpPr>
            <a:grpSpLocks noChangeAspect="1"/>
          </p:cNvGrpSpPr>
          <p:nvPr/>
        </p:nvGrpSpPr>
        <p:grpSpPr bwMode="auto">
          <a:xfrm rot="19764056">
            <a:off x="3147175" y="1347315"/>
            <a:ext cx="1424066" cy="1326299"/>
            <a:chOff x="1164" y="687"/>
            <a:chExt cx="3219" cy="299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051843" y="6318582"/>
            <a:ext cx="8688200" cy="357680"/>
            <a:chOff x="2090892" y="6318582"/>
            <a:chExt cx="8058704" cy="357680"/>
          </a:xfrm>
        </p:grpSpPr>
        <p:sp>
          <p:nvSpPr>
            <p:cNvPr id="2" name="文本框 1"/>
            <p:cNvSpPr txBox="1"/>
            <p:nvPr/>
          </p:nvSpPr>
          <p:spPr>
            <a:xfrm>
              <a:off x="3540549" y="6319382"/>
              <a:ext cx="1108338" cy="338552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91436" tIns="45719" rIns="91436" bIns="45719" rtlCol="0">
              <a:spAutoFit/>
            </a:bodyPr>
            <a:lstStyle/>
            <a:p>
              <a:pPr algn="ctr"/>
              <a:r>
                <a:rPr lang="zh-CN" altLang="en-US" sz="1600" spc="3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</a:t>
              </a:r>
              <a:r>
                <a:rPr lang="zh-CN" altLang="en-US" sz="1600" spc="3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思路</a:t>
              </a:r>
              <a:endParaRPr lang="zh-HK" altLang="en-US" sz="16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4802572" y="6318582"/>
              <a:ext cx="1214914" cy="3385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36" tIns="45719" rIns="91436" bIns="45719" rtlCol="0">
              <a:spAutoFit/>
            </a:bodyPr>
            <a:lstStyle/>
            <a:p>
              <a:pPr algn="ctr"/>
              <a:r>
                <a:rPr lang="zh-CN" altLang="en-US" sz="1600" spc="3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</a:t>
              </a:r>
              <a:r>
                <a:rPr lang="zh-CN" altLang="en-US" sz="1600" spc="3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</a:t>
              </a:r>
              <a:endParaRPr lang="zh-HK" altLang="en-US" sz="16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6266108" y="6335006"/>
              <a:ext cx="1071965" cy="3385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36" tIns="45719" rIns="91436" bIns="45719" rtlCol="0">
              <a:spAutoFit/>
            </a:bodyPr>
            <a:lstStyle/>
            <a:p>
              <a:pPr algn="ctr"/>
              <a:r>
                <a:rPr lang="zh-CN" altLang="en-US" sz="1600" spc="3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系统设计</a:t>
              </a:r>
              <a:endParaRPr lang="zh-HK" altLang="en-US" sz="16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7593184" y="6335006"/>
              <a:ext cx="1139304" cy="33855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lt1"/>
              </a:solidFill>
            </a:ln>
          </p:spPr>
          <p:txBody>
            <a:bodyPr wrap="square" lIns="91436" tIns="45719" rIns="91436" bIns="45719" rtlCol="0">
              <a:spAutoFit/>
            </a:bodyPr>
            <a:lstStyle/>
            <a:p>
              <a:pPr algn="ctr"/>
              <a:r>
                <a:rPr lang="zh-CN" altLang="en-US" sz="1600" spc="3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</a:t>
              </a:r>
              <a:r>
                <a:rPr lang="zh-CN" altLang="en-US" sz="1600" spc="3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</a:t>
              </a:r>
              <a:endParaRPr lang="zh-HK" altLang="en-US" sz="16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854196" y="6335006"/>
              <a:ext cx="1295400" cy="338552"/>
            </a:xfrm>
            <a:prstGeom prst="rect">
              <a:avLst/>
            </a:prstGeom>
            <a:noFill/>
          </p:spPr>
          <p:txBody>
            <a:bodyPr wrap="square" lIns="91436" tIns="45719" rIns="91436" bIns="45719" rtlCol="0">
              <a:spAutoFit/>
            </a:bodyPr>
            <a:lstStyle/>
            <a:p>
              <a:pPr algn="ctr"/>
              <a:r>
                <a:rPr lang="zh-CN" altLang="en-US" sz="1600" spc="3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总结与展望</a:t>
              </a:r>
              <a:endParaRPr lang="zh-HK" altLang="en-US" sz="16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" name="直接连接符 18"/>
            <p:cNvCxnSpPr/>
            <p:nvPr/>
          </p:nvCxnSpPr>
          <p:spPr>
            <a:xfrm>
              <a:off x="3424462" y="6337710"/>
              <a:ext cx="0" cy="271591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30"/>
            <p:cNvCxnSpPr/>
            <p:nvPr/>
          </p:nvCxnSpPr>
          <p:spPr>
            <a:xfrm>
              <a:off x="4715748" y="6335006"/>
              <a:ext cx="0" cy="271591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31"/>
            <p:cNvCxnSpPr/>
            <p:nvPr/>
          </p:nvCxnSpPr>
          <p:spPr>
            <a:xfrm>
              <a:off x="6125542" y="6337710"/>
              <a:ext cx="0" cy="271591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32"/>
            <p:cNvCxnSpPr/>
            <p:nvPr/>
          </p:nvCxnSpPr>
          <p:spPr>
            <a:xfrm>
              <a:off x="7476082" y="6337710"/>
              <a:ext cx="0" cy="271591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33"/>
            <p:cNvCxnSpPr/>
            <p:nvPr/>
          </p:nvCxnSpPr>
          <p:spPr>
            <a:xfrm>
              <a:off x="8854196" y="6355801"/>
              <a:ext cx="0" cy="271591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2090892" y="6335006"/>
              <a:ext cx="1295401" cy="3412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36" tIns="45719" rIns="91436" bIns="45719" rtlCol="0">
              <a:spAutoFit/>
            </a:bodyPr>
            <a:lstStyle/>
            <a:p>
              <a:pPr algn="ctr"/>
              <a:r>
                <a:rPr lang="zh-CN" altLang="en-US" sz="1600" spc="3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选题</a:t>
              </a:r>
              <a:r>
                <a:rPr lang="zh-CN" altLang="en-US" sz="1600" spc="3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背景</a:t>
              </a:r>
              <a:endParaRPr lang="zh-HK" altLang="en-US" sz="16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224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785064" y="430845"/>
            <a:ext cx="8621872" cy="633730"/>
            <a:chOff x="1853" y="20"/>
            <a:chExt cx="12515" cy="998"/>
          </a:xfrm>
        </p:grpSpPr>
        <p:grpSp>
          <p:nvGrpSpPr>
            <p:cNvPr id="3" name="组合 7"/>
            <p:cNvGrpSpPr>
              <a:grpSpLocks/>
            </p:cNvGrpSpPr>
            <p:nvPr/>
          </p:nvGrpSpPr>
          <p:grpSpPr bwMode="auto">
            <a:xfrm>
              <a:off x="2467" y="211"/>
              <a:ext cx="9135" cy="807"/>
              <a:chOff x="0" y="0"/>
              <a:chExt cx="13522755" cy="1306322"/>
            </a:xfrm>
          </p:grpSpPr>
          <p:sp>
            <p:nvSpPr>
              <p:cNvPr id="16" name="矩形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165412" cy="71717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lnSpc>
                    <a:spcPct val="150000"/>
                  </a:lnSpc>
                  <a:buFont typeface="Arial" pitchFamily="34" charset="0"/>
                  <a:buNone/>
                </a:pPr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17" name="等腰三角形 6"/>
              <p:cNvSpPr>
                <a:spLocks noChangeArrowheads="1"/>
              </p:cNvSpPr>
              <p:nvPr/>
            </p:nvSpPr>
            <p:spPr bwMode="auto">
              <a:xfrm rot="10800000">
                <a:off x="12357390" y="786656"/>
                <a:ext cx="1165365" cy="519666"/>
              </a:xfrm>
              <a:prstGeom prst="triangle">
                <a:avLst>
                  <a:gd name="adj" fmla="val 50000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lnSpc>
                    <a:spcPct val="150000"/>
                  </a:lnSpc>
                  <a:buFont typeface="Arial" pitchFamily="34" charset="0"/>
                  <a:buNone/>
                </a:pPr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p:grpSp>
        <p:sp>
          <p:nvSpPr>
            <p:cNvPr id="4" name="矩形 3"/>
            <p:cNvSpPr>
              <a:spLocks noChangeArrowheads="1"/>
            </p:cNvSpPr>
            <p:nvPr/>
          </p:nvSpPr>
          <p:spPr bwMode="auto">
            <a:xfrm>
              <a:off x="1943" y="20"/>
              <a:ext cx="12425" cy="659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5" name="文本框 12"/>
            <p:cNvSpPr>
              <a:spLocks noChangeArrowheads="1"/>
            </p:cNvSpPr>
            <p:nvPr/>
          </p:nvSpPr>
          <p:spPr bwMode="auto">
            <a:xfrm>
              <a:off x="1853" y="57"/>
              <a:ext cx="2015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选题背景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6" name="直接连接符 5"/>
            <p:cNvSpPr>
              <a:spLocks noChangeShapeType="1"/>
            </p:cNvSpPr>
            <p:nvPr/>
          </p:nvSpPr>
          <p:spPr bwMode="auto">
            <a:xfrm>
              <a:off x="3733" y="111"/>
              <a:ext cx="0" cy="429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文本框 23"/>
            <p:cNvSpPr>
              <a:spLocks noChangeArrowheads="1"/>
            </p:cNvSpPr>
            <p:nvPr/>
          </p:nvSpPr>
          <p:spPr bwMode="auto">
            <a:xfrm>
              <a:off x="3763" y="57"/>
              <a:ext cx="2040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研究思路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8" name="文本框 24"/>
            <p:cNvSpPr>
              <a:spLocks noChangeArrowheads="1"/>
            </p:cNvSpPr>
            <p:nvPr/>
          </p:nvSpPr>
          <p:spPr bwMode="auto">
            <a:xfrm>
              <a:off x="5906" y="57"/>
              <a:ext cx="2040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r>
                <a:rPr lang="zh-CN" altLang="en-US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系统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分析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9" name="文本框 25"/>
            <p:cNvSpPr>
              <a:spLocks noChangeArrowheads="1"/>
            </p:cNvSpPr>
            <p:nvPr/>
          </p:nvSpPr>
          <p:spPr bwMode="auto">
            <a:xfrm>
              <a:off x="8046" y="57"/>
              <a:ext cx="2040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系统设计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0" name="文本框 28"/>
            <p:cNvSpPr>
              <a:spLocks noChangeArrowheads="1"/>
            </p:cNvSpPr>
            <p:nvPr/>
          </p:nvSpPr>
          <p:spPr bwMode="auto">
            <a:xfrm>
              <a:off x="10188" y="57"/>
              <a:ext cx="2040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r>
                <a:rPr lang="zh-CN" altLang="en-US" b="1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系统实现</a:t>
              </a:r>
              <a:endParaRPr lang="zh-CN" altLang="en-US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1" name="文本框 29"/>
            <p:cNvSpPr>
              <a:spLocks noChangeArrowheads="1"/>
            </p:cNvSpPr>
            <p:nvPr/>
          </p:nvSpPr>
          <p:spPr bwMode="auto">
            <a:xfrm>
              <a:off x="12328" y="57"/>
              <a:ext cx="2040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总结与展望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2" name="直接连接符 30"/>
            <p:cNvSpPr>
              <a:spLocks noChangeShapeType="1"/>
            </p:cNvSpPr>
            <p:nvPr/>
          </p:nvSpPr>
          <p:spPr bwMode="auto">
            <a:xfrm>
              <a:off x="5783" y="111"/>
              <a:ext cx="3" cy="429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直接连接符 31"/>
            <p:cNvSpPr>
              <a:spLocks noChangeShapeType="1"/>
            </p:cNvSpPr>
            <p:nvPr/>
          </p:nvSpPr>
          <p:spPr bwMode="auto">
            <a:xfrm>
              <a:off x="7946" y="111"/>
              <a:ext cx="0" cy="429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直接连接符 32"/>
            <p:cNvSpPr>
              <a:spLocks noChangeShapeType="1"/>
            </p:cNvSpPr>
            <p:nvPr/>
          </p:nvSpPr>
          <p:spPr bwMode="auto">
            <a:xfrm>
              <a:off x="10038" y="111"/>
              <a:ext cx="0" cy="429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直接连接符 33"/>
            <p:cNvSpPr>
              <a:spLocks noChangeShapeType="1"/>
            </p:cNvSpPr>
            <p:nvPr/>
          </p:nvSpPr>
          <p:spPr bwMode="auto">
            <a:xfrm>
              <a:off x="12228" y="111"/>
              <a:ext cx="0" cy="429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0" y="1045810"/>
            <a:ext cx="12192000" cy="0"/>
          </a:xfrm>
          <a:prstGeom prst="line">
            <a:avLst/>
          </a:prstGeom>
          <a:ln>
            <a:solidFill>
              <a:srgbClr val="3131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/>
          <p:nvPr/>
        </p:nvPicPr>
        <p:blipFill>
          <a:blip r:embed="rId2"/>
          <a:stretch>
            <a:fillRect/>
          </a:stretch>
        </p:blipFill>
        <p:spPr>
          <a:xfrm>
            <a:off x="3489846" y="1245750"/>
            <a:ext cx="5274310" cy="1391285"/>
          </a:xfrm>
          <a:prstGeom prst="rect">
            <a:avLst/>
          </a:prstGeom>
        </p:spPr>
      </p:pic>
      <p:pic>
        <p:nvPicPr>
          <p:cNvPr id="20" name="图片 19"/>
          <p:cNvPicPr/>
          <p:nvPr/>
        </p:nvPicPr>
        <p:blipFill>
          <a:blip r:embed="rId3"/>
          <a:stretch>
            <a:fillRect/>
          </a:stretch>
        </p:blipFill>
        <p:spPr>
          <a:xfrm>
            <a:off x="3489846" y="2810984"/>
            <a:ext cx="5274310" cy="2164080"/>
          </a:xfrm>
          <a:prstGeom prst="rect">
            <a:avLst/>
          </a:prstGeom>
        </p:spPr>
      </p:pic>
      <p:pic>
        <p:nvPicPr>
          <p:cNvPr id="21" name="图片 20"/>
          <p:cNvPicPr/>
          <p:nvPr/>
        </p:nvPicPr>
        <p:blipFill>
          <a:blip r:embed="rId4"/>
          <a:stretch>
            <a:fillRect/>
          </a:stretch>
        </p:blipFill>
        <p:spPr>
          <a:xfrm>
            <a:off x="3489846" y="5046715"/>
            <a:ext cx="5274310" cy="121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224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785064" y="430845"/>
            <a:ext cx="8621872" cy="633730"/>
            <a:chOff x="1853" y="20"/>
            <a:chExt cx="12515" cy="998"/>
          </a:xfrm>
        </p:grpSpPr>
        <p:grpSp>
          <p:nvGrpSpPr>
            <p:cNvPr id="3" name="组合 7"/>
            <p:cNvGrpSpPr>
              <a:grpSpLocks/>
            </p:cNvGrpSpPr>
            <p:nvPr/>
          </p:nvGrpSpPr>
          <p:grpSpPr bwMode="auto">
            <a:xfrm>
              <a:off x="2467" y="211"/>
              <a:ext cx="9135" cy="807"/>
              <a:chOff x="0" y="0"/>
              <a:chExt cx="13522755" cy="1306322"/>
            </a:xfrm>
          </p:grpSpPr>
          <p:sp>
            <p:nvSpPr>
              <p:cNvPr id="16" name="矩形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165412" cy="71717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lnSpc>
                    <a:spcPct val="150000"/>
                  </a:lnSpc>
                  <a:buFont typeface="Arial" pitchFamily="34" charset="0"/>
                  <a:buNone/>
                </a:pPr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17" name="等腰三角形 6"/>
              <p:cNvSpPr>
                <a:spLocks noChangeArrowheads="1"/>
              </p:cNvSpPr>
              <p:nvPr/>
            </p:nvSpPr>
            <p:spPr bwMode="auto">
              <a:xfrm rot="10800000">
                <a:off x="12357390" y="786656"/>
                <a:ext cx="1165365" cy="519666"/>
              </a:xfrm>
              <a:prstGeom prst="triangle">
                <a:avLst>
                  <a:gd name="adj" fmla="val 50000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lnSpc>
                    <a:spcPct val="150000"/>
                  </a:lnSpc>
                  <a:buFont typeface="Arial" pitchFamily="34" charset="0"/>
                  <a:buNone/>
                </a:pPr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p:grpSp>
        <p:sp>
          <p:nvSpPr>
            <p:cNvPr id="4" name="矩形 3"/>
            <p:cNvSpPr>
              <a:spLocks noChangeArrowheads="1"/>
            </p:cNvSpPr>
            <p:nvPr/>
          </p:nvSpPr>
          <p:spPr bwMode="auto">
            <a:xfrm>
              <a:off x="1943" y="20"/>
              <a:ext cx="12425" cy="659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5" name="文本框 12"/>
            <p:cNvSpPr>
              <a:spLocks noChangeArrowheads="1"/>
            </p:cNvSpPr>
            <p:nvPr/>
          </p:nvSpPr>
          <p:spPr bwMode="auto">
            <a:xfrm>
              <a:off x="1853" y="57"/>
              <a:ext cx="2015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选题背景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6" name="直接连接符 5"/>
            <p:cNvSpPr>
              <a:spLocks noChangeShapeType="1"/>
            </p:cNvSpPr>
            <p:nvPr/>
          </p:nvSpPr>
          <p:spPr bwMode="auto">
            <a:xfrm>
              <a:off x="3733" y="111"/>
              <a:ext cx="0" cy="429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文本框 23"/>
            <p:cNvSpPr>
              <a:spLocks noChangeArrowheads="1"/>
            </p:cNvSpPr>
            <p:nvPr/>
          </p:nvSpPr>
          <p:spPr bwMode="auto">
            <a:xfrm>
              <a:off x="3763" y="57"/>
              <a:ext cx="2040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研究思路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8" name="文本框 24"/>
            <p:cNvSpPr>
              <a:spLocks noChangeArrowheads="1"/>
            </p:cNvSpPr>
            <p:nvPr/>
          </p:nvSpPr>
          <p:spPr bwMode="auto">
            <a:xfrm>
              <a:off x="5906" y="57"/>
              <a:ext cx="2040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r>
                <a:rPr lang="zh-CN" altLang="en-US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系统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分析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9" name="文本框 25"/>
            <p:cNvSpPr>
              <a:spLocks noChangeArrowheads="1"/>
            </p:cNvSpPr>
            <p:nvPr/>
          </p:nvSpPr>
          <p:spPr bwMode="auto">
            <a:xfrm>
              <a:off x="8046" y="57"/>
              <a:ext cx="2040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系统设计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0" name="文本框 28"/>
            <p:cNvSpPr>
              <a:spLocks noChangeArrowheads="1"/>
            </p:cNvSpPr>
            <p:nvPr/>
          </p:nvSpPr>
          <p:spPr bwMode="auto">
            <a:xfrm>
              <a:off x="10188" y="57"/>
              <a:ext cx="2040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r>
                <a:rPr lang="zh-CN" altLang="en-US" b="1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系统实现</a:t>
              </a:r>
              <a:endParaRPr lang="zh-CN" altLang="en-US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1" name="文本框 29"/>
            <p:cNvSpPr>
              <a:spLocks noChangeArrowheads="1"/>
            </p:cNvSpPr>
            <p:nvPr/>
          </p:nvSpPr>
          <p:spPr bwMode="auto">
            <a:xfrm>
              <a:off x="12328" y="57"/>
              <a:ext cx="2040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总结与展望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2" name="直接连接符 30"/>
            <p:cNvSpPr>
              <a:spLocks noChangeShapeType="1"/>
            </p:cNvSpPr>
            <p:nvPr/>
          </p:nvSpPr>
          <p:spPr bwMode="auto">
            <a:xfrm>
              <a:off x="5783" y="111"/>
              <a:ext cx="3" cy="429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直接连接符 31"/>
            <p:cNvSpPr>
              <a:spLocks noChangeShapeType="1"/>
            </p:cNvSpPr>
            <p:nvPr/>
          </p:nvSpPr>
          <p:spPr bwMode="auto">
            <a:xfrm>
              <a:off x="7946" y="111"/>
              <a:ext cx="0" cy="429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直接连接符 32"/>
            <p:cNvSpPr>
              <a:spLocks noChangeShapeType="1"/>
            </p:cNvSpPr>
            <p:nvPr/>
          </p:nvSpPr>
          <p:spPr bwMode="auto">
            <a:xfrm>
              <a:off x="10038" y="111"/>
              <a:ext cx="0" cy="429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直接连接符 33"/>
            <p:cNvSpPr>
              <a:spLocks noChangeShapeType="1"/>
            </p:cNvSpPr>
            <p:nvPr/>
          </p:nvSpPr>
          <p:spPr bwMode="auto">
            <a:xfrm>
              <a:off x="12228" y="111"/>
              <a:ext cx="0" cy="429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0" y="1045810"/>
            <a:ext cx="12192000" cy="0"/>
          </a:xfrm>
          <a:prstGeom prst="line">
            <a:avLst/>
          </a:prstGeom>
          <a:ln>
            <a:solidFill>
              <a:srgbClr val="3131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/>
          <p:nvPr/>
        </p:nvPicPr>
        <p:blipFill>
          <a:blip r:embed="rId2"/>
          <a:stretch>
            <a:fillRect/>
          </a:stretch>
        </p:blipFill>
        <p:spPr>
          <a:xfrm>
            <a:off x="2653346" y="1446712"/>
            <a:ext cx="6658652" cy="382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99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3"/>
          <p:cNvCxnSpPr/>
          <p:nvPr/>
        </p:nvCxnSpPr>
        <p:spPr>
          <a:xfrm>
            <a:off x="3431784" y="1929112"/>
            <a:ext cx="0" cy="3386139"/>
          </a:xfrm>
          <a:prstGeom prst="line">
            <a:avLst/>
          </a:prstGeom>
          <a:ln>
            <a:solidFill>
              <a:srgbClr val="0163A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981380" y="1494166"/>
            <a:ext cx="2213687" cy="584775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sz="3200" b="1" spc="300" dirty="0">
                <a:solidFill>
                  <a:srgbClr val="3131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</a:t>
            </a:r>
            <a:r>
              <a:rPr lang="zh-CN" altLang="en-US" sz="3200" b="1" spc="300" dirty="0" smtClean="0">
                <a:solidFill>
                  <a:srgbClr val="3131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HK" altLang="en-US" sz="3200" b="1" spc="300" dirty="0">
              <a:solidFill>
                <a:srgbClr val="3131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81379" y="2204668"/>
            <a:ext cx="2213689" cy="584775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sz="3200" b="1" spc="300" dirty="0" smtClean="0">
                <a:solidFill>
                  <a:srgbClr val="3131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研究思路</a:t>
            </a:r>
            <a:endParaRPr lang="zh-HK" altLang="en-US" sz="3200" b="1" spc="300" dirty="0">
              <a:solidFill>
                <a:srgbClr val="3131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81379" y="2915170"/>
            <a:ext cx="2213689" cy="584775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sz="3200" b="1" spc="300" dirty="0">
                <a:solidFill>
                  <a:srgbClr val="3131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sz="3200" b="1" spc="300" dirty="0" smtClean="0">
                <a:solidFill>
                  <a:srgbClr val="3131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zh-HK" altLang="en-US" sz="3200" b="1" spc="300" dirty="0">
              <a:solidFill>
                <a:srgbClr val="3131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81379" y="3625672"/>
            <a:ext cx="2213689" cy="584775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sz="3200" b="1" spc="300" dirty="0" smtClean="0">
                <a:solidFill>
                  <a:srgbClr val="3131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系统设计</a:t>
            </a:r>
            <a:endParaRPr lang="zh-HK" altLang="en-US" sz="3200" b="1" spc="300" dirty="0">
              <a:solidFill>
                <a:srgbClr val="3131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81379" y="4336174"/>
            <a:ext cx="2588265" cy="584773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sz="3200" b="1" spc="300" dirty="0" smtClean="0">
                <a:solidFill>
                  <a:srgbClr val="3131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系统实现</a:t>
            </a:r>
            <a:endParaRPr lang="zh-HK" altLang="en-US" sz="3200" b="1" spc="300" dirty="0">
              <a:solidFill>
                <a:srgbClr val="3131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81379" y="5046674"/>
            <a:ext cx="2452672" cy="584773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sz="3200" b="1" spc="300" dirty="0" smtClean="0">
                <a:solidFill>
                  <a:srgbClr val="3131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总结与展望</a:t>
            </a:r>
            <a:endParaRPr lang="zh-HK" altLang="en-US" sz="3200" b="1" spc="300" dirty="0">
              <a:solidFill>
                <a:srgbClr val="3131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18"/>
          <p:cNvGrpSpPr/>
          <p:nvPr/>
        </p:nvGrpSpPr>
        <p:grpSpPr>
          <a:xfrm>
            <a:off x="854318" y="2351581"/>
            <a:ext cx="1947861" cy="1940713"/>
            <a:chOff x="1709739" y="2636838"/>
            <a:chExt cx="1590160" cy="1584325"/>
          </a:xfrm>
          <a:solidFill>
            <a:srgbClr val="0163AA"/>
          </a:solidFill>
          <a:effectLst/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1709739" y="2636838"/>
              <a:ext cx="1468102" cy="1467130"/>
            </a:xfrm>
            <a:custGeom>
              <a:avLst/>
              <a:gdLst>
                <a:gd name="T0" fmla="*/ 691 w 1276"/>
                <a:gd name="T1" fmla="*/ 1168 h 1274"/>
                <a:gd name="T2" fmla="*/ 662 w 1276"/>
                <a:gd name="T3" fmla="*/ 1267 h 1274"/>
                <a:gd name="T4" fmla="*/ 654 w 1276"/>
                <a:gd name="T5" fmla="*/ 1273 h 1274"/>
                <a:gd name="T6" fmla="*/ 643 w 1276"/>
                <a:gd name="T7" fmla="*/ 1274 h 1274"/>
                <a:gd name="T8" fmla="*/ 172 w 1276"/>
                <a:gd name="T9" fmla="*/ 1274 h 1274"/>
                <a:gd name="T10" fmla="*/ 81 w 1276"/>
                <a:gd name="T11" fmla="*/ 1253 h 1274"/>
                <a:gd name="T12" fmla="*/ 1 w 1276"/>
                <a:gd name="T13" fmla="*/ 1113 h 1274"/>
                <a:gd name="T14" fmla="*/ 0 w 1276"/>
                <a:gd name="T15" fmla="*/ 892 h 1274"/>
                <a:gd name="T16" fmla="*/ 0 w 1276"/>
                <a:gd name="T17" fmla="*/ 170 h 1274"/>
                <a:gd name="T18" fmla="*/ 170 w 1276"/>
                <a:gd name="T19" fmla="*/ 0 h 1274"/>
                <a:gd name="T20" fmla="*/ 1110 w 1276"/>
                <a:gd name="T21" fmla="*/ 0 h 1274"/>
                <a:gd name="T22" fmla="*/ 1273 w 1276"/>
                <a:gd name="T23" fmla="*/ 131 h 1274"/>
                <a:gd name="T24" fmla="*/ 1276 w 1276"/>
                <a:gd name="T25" fmla="*/ 168 h 1274"/>
                <a:gd name="T26" fmla="*/ 1276 w 1276"/>
                <a:gd name="T27" fmla="*/ 629 h 1274"/>
                <a:gd name="T28" fmla="*/ 1275 w 1276"/>
                <a:gd name="T29" fmla="*/ 645 h 1274"/>
                <a:gd name="T30" fmla="*/ 1171 w 1276"/>
                <a:gd name="T31" fmla="*/ 659 h 1274"/>
                <a:gd name="T32" fmla="*/ 1171 w 1276"/>
                <a:gd name="T33" fmla="*/ 214 h 1274"/>
                <a:gd name="T34" fmla="*/ 106 w 1276"/>
                <a:gd name="T35" fmla="*/ 214 h 1274"/>
                <a:gd name="T36" fmla="*/ 106 w 1276"/>
                <a:gd name="T37" fmla="*/ 230 h 1274"/>
                <a:gd name="T38" fmla="*/ 105 w 1276"/>
                <a:gd name="T39" fmla="*/ 1102 h 1274"/>
                <a:gd name="T40" fmla="*/ 171 w 1276"/>
                <a:gd name="T41" fmla="*/ 1168 h 1274"/>
                <a:gd name="T42" fmla="*/ 671 w 1276"/>
                <a:gd name="T43" fmla="*/ 1168 h 1274"/>
                <a:gd name="T44" fmla="*/ 691 w 1276"/>
                <a:gd name="T45" fmla="*/ 1168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6" h="1274">
                  <a:moveTo>
                    <a:pt x="691" y="1168"/>
                  </a:moveTo>
                  <a:cubicBezTo>
                    <a:pt x="681" y="1203"/>
                    <a:pt x="672" y="1235"/>
                    <a:pt x="662" y="1267"/>
                  </a:cubicBezTo>
                  <a:cubicBezTo>
                    <a:pt x="661" y="1270"/>
                    <a:pt x="657" y="1272"/>
                    <a:pt x="654" y="1273"/>
                  </a:cubicBezTo>
                  <a:cubicBezTo>
                    <a:pt x="651" y="1274"/>
                    <a:pt x="647" y="1274"/>
                    <a:pt x="643" y="1274"/>
                  </a:cubicBezTo>
                  <a:cubicBezTo>
                    <a:pt x="486" y="1274"/>
                    <a:pt x="329" y="1273"/>
                    <a:pt x="172" y="1274"/>
                  </a:cubicBezTo>
                  <a:cubicBezTo>
                    <a:pt x="140" y="1274"/>
                    <a:pt x="109" y="1269"/>
                    <a:pt x="81" y="1253"/>
                  </a:cubicBezTo>
                  <a:cubicBezTo>
                    <a:pt x="29" y="1221"/>
                    <a:pt x="1" y="1174"/>
                    <a:pt x="1" y="1113"/>
                  </a:cubicBezTo>
                  <a:cubicBezTo>
                    <a:pt x="0" y="1039"/>
                    <a:pt x="0" y="966"/>
                    <a:pt x="0" y="892"/>
                  </a:cubicBezTo>
                  <a:cubicBezTo>
                    <a:pt x="0" y="651"/>
                    <a:pt x="0" y="411"/>
                    <a:pt x="0" y="170"/>
                  </a:cubicBezTo>
                  <a:cubicBezTo>
                    <a:pt x="0" y="68"/>
                    <a:pt x="68" y="0"/>
                    <a:pt x="170" y="0"/>
                  </a:cubicBezTo>
                  <a:cubicBezTo>
                    <a:pt x="483" y="0"/>
                    <a:pt x="797" y="0"/>
                    <a:pt x="1110" y="0"/>
                  </a:cubicBezTo>
                  <a:cubicBezTo>
                    <a:pt x="1194" y="0"/>
                    <a:pt x="1258" y="51"/>
                    <a:pt x="1273" y="131"/>
                  </a:cubicBezTo>
                  <a:cubicBezTo>
                    <a:pt x="1276" y="143"/>
                    <a:pt x="1276" y="156"/>
                    <a:pt x="1276" y="168"/>
                  </a:cubicBezTo>
                  <a:cubicBezTo>
                    <a:pt x="1276" y="322"/>
                    <a:pt x="1276" y="475"/>
                    <a:pt x="1276" y="629"/>
                  </a:cubicBezTo>
                  <a:cubicBezTo>
                    <a:pt x="1276" y="634"/>
                    <a:pt x="1276" y="638"/>
                    <a:pt x="1275" y="645"/>
                  </a:cubicBezTo>
                  <a:cubicBezTo>
                    <a:pt x="1239" y="640"/>
                    <a:pt x="1205" y="643"/>
                    <a:pt x="1171" y="659"/>
                  </a:cubicBezTo>
                  <a:cubicBezTo>
                    <a:pt x="1171" y="509"/>
                    <a:pt x="1171" y="362"/>
                    <a:pt x="1171" y="214"/>
                  </a:cubicBezTo>
                  <a:cubicBezTo>
                    <a:pt x="816" y="214"/>
                    <a:pt x="462" y="214"/>
                    <a:pt x="106" y="214"/>
                  </a:cubicBezTo>
                  <a:cubicBezTo>
                    <a:pt x="106" y="219"/>
                    <a:pt x="106" y="224"/>
                    <a:pt x="106" y="230"/>
                  </a:cubicBezTo>
                  <a:cubicBezTo>
                    <a:pt x="106" y="521"/>
                    <a:pt x="106" y="812"/>
                    <a:pt x="105" y="1102"/>
                  </a:cubicBezTo>
                  <a:cubicBezTo>
                    <a:pt x="105" y="1141"/>
                    <a:pt x="125" y="1169"/>
                    <a:pt x="171" y="1168"/>
                  </a:cubicBezTo>
                  <a:cubicBezTo>
                    <a:pt x="338" y="1167"/>
                    <a:pt x="504" y="1168"/>
                    <a:pt x="671" y="1168"/>
                  </a:cubicBezTo>
                  <a:cubicBezTo>
                    <a:pt x="677" y="1168"/>
                    <a:pt x="683" y="1168"/>
                    <a:pt x="691" y="1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solidFill>
                  <a:srgbClr val="313137"/>
                </a:solidFill>
              </a:endParaRPr>
            </a:p>
          </p:txBody>
        </p:sp>
        <p:sp>
          <p:nvSpPr>
            <p:cNvPr id="11" name="Freeform 7"/>
            <p:cNvSpPr>
              <a:spLocks noEditPoints="1"/>
            </p:cNvSpPr>
            <p:nvPr/>
          </p:nvSpPr>
          <p:spPr bwMode="auto">
            <a:xfrm>
              <a:off x="2571440" y="3653665"/>
              <a:ext cx="569443" cy="567498"/>
            </a:xfrm>
            <a:custGeom>
              <a:avLst/>
              <a:gdLst>
                <a:gd name="T0" fmla="*/ 328 w 495"/>
                <a:gd name="T1" fmla="*/ 1 h 493"/>
                <a:gd name="T2" fmla="*/ 495 w 495"/>
                <a:gd name="T3" fmla="*/ 167 h 493"/>
                <a:gd name="T4" fmla="*/ 427 w 495"/>
                <a:gd name="T5" fmla="*/ 236 h 493"/>
                <a:gd name="T6" fmla="*/ 240 w 495"/>
                <a:gd name="T7" fmla="*/ 421 h 493"/>
                <a:gd name="T8" fmla="*/ 216 w 495"/>
                <a:gd name="T9" fmla="*/ 436 h 493"/>
                <a:gd name="T10" fmla="*/ 40 w 495"/>
                <a:gd name="T11" fmla="*/ 488 h 493"/>
                <a:gd name="T12" fmla="*/ 9 w 495"/>
                <a:gd name="T13" fmla="*/ 484 h 493"/>
                <a:gd name="T14" fmla="*/ 6 w 495"/>
                <a:gd name="T15" fmla="*/ 454 h 493"/>
                <a:gd name="T16" fmla="*/ 58 w 495"/>
                <a:gd name="T17" fmla="*/ 276 h 493"/>
                <a:gd name="T18" fmla="*/ 67 w 495"/>
                <a:gd name="T19" fmla="*/ 259 h 493"/>
                <a:gd name="T20" fmla="*/ 327 w 495"/>
                <a:gd name="T21" fmla="*/ 1 h 493"/>
                <a:gd name="T22" fmla="*/ 328 w 495"/>
                <a:gd name="T23" fmla="*/ 1 h 493"/>
                <a:gd name="T24" fmla="*/ 102 w 495"/>
                <a:gd name="T25" fmla="*/ 292 h 493"/>
                <a:gd name="T26" fmla="*/ 72 w 495"/>
                <a:gd name="T27" fmla="*/ 396 h 493"/>
                <a:gd name="T28" fmla="*/ 74 w 495"/>
                <a:gd name="T29" fmla="*/ 405 h 493"/>
                <a:gd name="T30" fmla="*/ 113 w 495"/>
                <a:gd name="T31" fmla="*/ 418 h 493"/>
                <a:gd name="T32" fmla="*/ 148 w 495"/>
                <a:gd name="T33" fmla="*/ 408 h 493"/>
                <a:gd name="T34" fmla="*/ 200 w 495"/>
                <a:gd name="T35" fmla="*/ 393 h 493"/>
                <a:gd name="T36" fmla="*/ 185 w 495"/>
                <a:gd name="T37" fmla="*/ 316 h 493"/>
                <a:gd name="T38" fmla="*/ 178 w 495"/>
                <a:gd name="T39" fmla="*/ 308 h 493"/>
                <a:gd name="T40" fmla="*/ 102 w 495"/>
                <a:gd name="T41" fmla="*/ 292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5" h="493">
                  <a:moveTo>
                    <a:pt x="328" y="1"/>
                  </a:moveTo>
                  <a:cubicBezTo>
                    <a:pt x="384" y="56"/>
                    <a:pt x="439" y="112"/>
                    <a:pt x="495" y="167"/>
                  </a:cubicBezTo>
                  <a:cubicBezTo>
                    <a:pt x="473" y="190"/>
                    <a:pt x="450" y="213"/>
                    <a:pt x="427" y="236"/>
                  </a:cubicBezTo>
                  <a:cubicBezTo>
                    <a:pt x="365" y="298"/>
                    <a:pt x="303" y="360"/>
                    <a:pt x="240" y="421"/>
                  </a:cubicBezTo>
                  <a:cubicBezTo>
                    <a:pt x="233" y="428"/>
                    <a:pt x="225" y="433"/>
                    <a:pt x="216" y="436"/>
                  </a:cubicBezTo>
                  <a:cubicBezTo>
                    <a:pt x="157" y="454"/>
                    <a:pt x="98" y="471"/>
                    <a:pt x="40" y="488"/>
                  </a:cubicBezTo>
                  <a:cubicBezTo>
                    <a:pt x="28" y="492"/>
                    <a:pt x="18" y="493"/>
                    <a:pt x="9" y="484"/>
                  </a:cubicBezTo>
                  <a:cubicBezTo>
                    <a:pt x="0" y="475"/>
                    <a:pt x="3" y="464"/>
                    <a:pt x="6" y="454"/>
                  </a:cubicBezTo>
                  <a:cubicBezTo>
                    <a:pt x="23" y="395"/>
                    <a:pt x="40" y="335"/>
                    <a:pt x="58" y="276"/>
                  </a:cubicBezTo>
                  <a:cubicBezTo>
                    <a:pt x="60" y="270"/>
                    <a:pt x="63" y="264"/>
                    <a:pt x="67" y="259"/>
                  </a:cubicBezTo>
                  <a:cubicBezTo>
                    <a:pt x="154" y="173"/>
                    <a:pt x="240" y="87"/>
                    <a:pt x="327" y="1"/>
                  </a:cubicBezTo>
                  <a:cubicBezTo>
                    <a:pt x="328" y="1"/>
                    <a:pt x="329" y="0"/>
                    <a:pt x="328" y="1"/>
                  </a:cubicBezTo>
                  <a:close/>
                  <a:moveTo>
                    <a:pt x="102" y="292"/>
                  </a:moveTo>
                  <a:cubicBezTo>
                    <a:pt x="91" y="327"/>
                    <a:pt x="81" y="362"/>
                    <a:pt x="72" y="396"/>
                  </a:cubicBezTo>
                  <a:cubicBezTo>
                    <a:pt x="71" y="399"/>
                    <a:pt x="72" y="403"/>
                    <a:pt x="74" y="405"/>
                  </a:cubicBezTo>
                  <a:cubicBezTo>
                    <a:pt x="87" y="423"/>
                    <a:pt x="92" y="425"/>
                    <a:pt x="113" y="418"/>
                  </a:cubicBezTo>
                  <a:cubicBezTo>
                    <a:pt x="125" y="415"/>
                    <a:pt x="136" y="411"/>
                    <a:pt x="148" y="408"/>
                  </a:cubicBezTo>
                  <a:cubicBezTo>
                    <a:pt x="165" y="403"/>
                    <a:pt x="182" y="398"/>
                    <a:pt x="200" y="393"/>
                  </a:cubicBezTo>
                  <a:cubicBezTo>
                    <a:pt x="195" y="365"/>
                    <a:pt x="190" y="341"/>
                    <a:pt x="185" y="316"/>
                  </a:cubicBezTo>
                  <a:cubicBezTo>
                    <a:pt x="185" y="313"/>
                    <a:pt x="181" y="309"/>
                    <a:pt x="178" y="308"/>
                  </a:cubicBezTo>
                  <a:cubicBezTo>
                    <a:pt x="153" y="302"/>
                    <a:pt x="128" y="297"/>
                    <a:pt x="102" y="2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solidFill>
                  <a:srgbClr val="313137"/>
                </a:solidFill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2262162" y="3371619"/>
              <a:ext cx="608346" cy="119627"/>
            </a:xfrm>
            <a:custGeom>
              <a:avLst/>
              <a:gdLst>
                <a:gd name="T0" fmla="*/ 0 w 529"/>
                <a:gd name="T1" fmla="*/ 104 h 104"/>
                <a:gd name="T2" fmla="*/ 0 w 529"/>
                <a:gd name="T3" fmla="*/ 0 h 104"/>
                <a:gd name="T4" fmla="*/ 529 w 529"/>
                <a:gd name="T5" fmla="*/ 0 h 104"/>
                <a:gd name="T6" fmla="*/ 529 w 529"/>
                <a:gd name="T7" fmla="*/ 104 h 104"/>
                <a:gd name="T8" fmla="*/ 0 w 529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104">
                  <a:moveTo>
                    <a:pt x="0" y="104"/>
                  </a:moveTo>
                  <a:cubicBezTo>
                    <a:pt x="0" y="69"/>
                    <a:pt x="0" y="35"/>
                    <a:pt x="0" y="0"/>
                  </a:cubicBezTo>
                  <a:cubicBezTo>
                    <a:pt x="177" y="0"/>
                    <a:pt x="352" y="0"/>
                    <a:pt x="529" y="0"/>
                  </a:cubicBezTo>
                  <a:cubicBezTo>
                    <a:pt x="529" y="35"/>
                    <a:pt x="529" y="69"/>
                    <a:pt x="529" y="104"/>
                  </a:cubicBezTo>
                  <a:cubicBezTo>
                    <a:pt x="353" y="104"/>
                    <a:pt x="177" y="104"/>
                    <a:pt x="0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solidFill>
                  <a:srgbClr val="313137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2263134" y="3127502"/>
              <a:ext cx="607373" cy="119627"/>
            </a:xfrm>
            <a:custGeom>
              <a:avLst/>
              <a:gdLst>
                <a:gd name="T0" fmla="*/ 528 w 528"/>
                <a:gd name="T1" fmla="*/ 0 h 104"/>
                <a:gd name="T2" fmla="*/ 528 w 528"/>
                <a:gd name="T3" fmla="*/ 104 h 104"/>
                <a:gd name="T4" fmla="*/ 0 w 528"/>
                <a:gd name="T5" fmla="*/ 104 h 104"/>
                <a:gd name="T6" fmla="*/ 0 w 528"/>
                <a:gd name="T7" fmla="*/ 0 h 104"/>
                <a:gd name="T8" fmla="*/ 528 w 528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104">
                  <a:moveTo>
                    <a:pt x="528" y="0"/>
                  </a:moveTo>
                  <a:cubicBezTo>
                    <a:pt x="528" y="35"/>
                    <a:pt x="528" y="69"/>
                    <a:pt x="528" y="104"/>
                  </a:cubicBezTo>
                  <a:cubicBezTo>
                    <a:pt x="352" y="104"/>
                    <a:pt x="177" y="104"/>
                    <a:pt x="0" y="104"/>
                  </a:cubicBezTo>
                  <a:cubicBezTo>
                    <a:pt x="0" y="70"/>
                    <a:pt x="0" y="36"/>
                    <a:pt x="0" y="0"/>
                  </a:cubicBezTo>
                  <a:cubicBezTo>
                    <a:pt x="176" y="0"/>
                    <a:pt x="352" y="0"/>
                    <a:pt x="5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solidFill>
                  <a:srgbClr val="313137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263134" y="3615735"/>
              <a:ext cx="549991" cy="120599"/>
            </a:xfrm>
            <a:custGeom>
              <a:avLst/>
              <a:gdLst>
                <a:gd name="T0" fmla="*/ 0 w 478"/>
                <a:gd name="T1" fmla="*/ 0 h 105"/>
                <a:gd name="T2" fmla="*/ 478 w 478"/>
                <a:gd name="T3" fmla="*/ 0 h 105"/>
                <a:gd name="T4" fmla="*/ 472 w 478"/>
                <a:gd name="T5" fmla="*/ 8 h 105"/>
                <a:gd name="T6" fmla="*/ 383 w 478"/>
                <a:gd name="T7" fmla="*/ 97 h 105"/>
                <a:gd name="T8" fmla="*/ 366 w 478"/>
                <a:gd name="T9" fmla="*/ 104 h 105"/>
                <a:gd name="T10" fmla="*/ 8 w 478"/>
                <a:gd name="T11" fmla="*/ 105 h 105"/>
                <a:gd name="T12" fmla="*/ 0 w 478"/>
                <a:gd name="T13" fmla="*/ 104 h 105"/>
                <a:gd name="T14" fmla="*/ 0 w 478"/>
                <a:gd name="T1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8" h="105">
                  <a:moveTo>
                    <a:pt x="0" y="0"/>
                  </a:moveTo>
                  <a:cubicBezTo>
                    <a:pt x="159" y="0"/>
                    <a:pt x="318" y="0"/>
                    <a:pt x="478" y="0"/>
                  </a:cubicBezTo>
                  <a:cubicBezTo>
                    <a:pt x="476" y="3"/>
                    <a:pt x="474" y="6"/>
                    <a:pt x="472" y="8"/>
                  </a:cubicBezTo>
                  <a:cubicBezTo>
                    <a:pt x="443" y="38"/>
                    <a:pt x="413" y="68"/>
                    <a:pt x="383" y="97"/>
                  </a:cubicBezTo>
                  <a:cubicBezTo>
                    <a:pt x="379" y="101"/>
                    <a:pt x="372" y="104"/>
                    <a:pt x="366" y="104"/>
                  </a:cubicBezTo>
                  <a:cubicBezTo>
                    <a:pt x="247" y="105"/>
                    <a:pt x="127" y="105"/>
                    <a:pt x="8" y="105"/>
                  </a:cubicBezTo>
                  <a:cubicBezTo>
                    <a:pt x="6" y="105"/>
                    <a:pt x="3" y="104"/>
                    <a:pt x="0" y="104"/>
                  </a:cubicBezTo>
                  <a:cubicBezTo>
                    <a:pt x="0" y="69"/>
                    <a:pt x="0" y="3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solidFill>
                  <a:srgbClr val="313137"/>
                </a:solidFill>
              </a:endParaRPr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3016880" y="3492218"/>
              <a:ext cx="283019" cy="281074"/>
            </a:xfrm>
            <a:custGeom>
              <a:avLst/>
              <a:gdLst>
                <a:gd name="T0" fmla="*/ 0 w 246"/>
                <a:gd name="T1" fmla="*/ 87 h 244"/>
                <a:gd name="T2" fmla="*/ 66 w 246"/>
                <a:gd name="T3" fmla="*/ 20 h 244"/>
                <a:gd name="T4" fmla="*/ 139 w 246"/>
                <a:gd name="T5" fmla="*/ 20 h 244"/>
                <a:gd name="T6" fmla="*/ 225 w 246"/>
                <a:gd name="T7" fmla="*/ 106 h 244"/>
                <a:gd name="T8" fmla="*/ 227 w 246"/>
                <a:gd name="T9" fmla="*/ 178 h 244"/>
                <a:gd name="T10" fmla="*/ 159 w 246"/>
                <a:gd name="T11" fmla="*/ 244 h 244"/>
                <a:gd name="T12" fmla="*/ 0 w 246"/>
                <a:gd name="T13" fmla="*/ 87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244">
                  <a:moveTo>
                    <a:pt x="0" y="87"/>
                  </a:moveTo>
                  <a:cubicBezTo>
                    <a:pt x="22" y="64"/>
                    <a:pt x="43" y="41"/>
                    <a:pt x="66" y="20"/>
                  </a:cubicBezTo>
                  <a:cubicBezTo>
                    <a:pt x="87" y="1"/>
                    <a:pt x="118" y="0"/>
                    <a:pt x="139" y="20"/>
                  </a:cubicBezTo>
                  <a:cubicBezTo>
                    <a:pt x="169" y="48"/>
                    <a:pt x="198" y="76"/>
                    <a:pt x="225" y="106"/>
                  </a:cubicBezTo>
                  <a:cubicBezTo>
                    <a:pt x="245" y="127"/>
                    <a:pt x="246" y="158"/>
                    <a:pt x="227" y="178"/>
                  </a:cubicBezTo>
                  <a:cubicBezTo>
                    <a:pt x="205" y="202"/>
                    <a:pt x="181" y="223"/>
                    <a:pt x="159" y="244"/>
                  </a:cubicBezTo>
                  <a:cubicBezTo>
                    <a:pt x="107" y="193"/>
                    <a:pt x="54" y="140"/>
                    <a:pt x="0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solidFill>
                  <a:srgbClr val="313137"/>
                </a:solidFill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2017073" y="3372591"/>
              <a:ext cx="119627" cy="117682"/>
            </a:xfrm>
            <a:custGeom>
              <a:avLst/>
              <a:gdLst>
                <a:gd name="T0" fmla="*/ 0 w 104"/>
                <a:gd name="T1" fmla="*/ 102 h 102"/>
                <a:gd name="T2" fmla="*/ 0 w 104"/>
                <a:gd name="T3" fmla="*/ 0 h 102"/>
                <a:gd name="T4" fmla="*/ 104 w 104"/>
                <a:gd name="T5" fmla="*/ 0 h 102"/>
                <a:gd name="T6" fmla="*/ 104 w 104"/>
                <a:gd name="T7" fmla="*/ 102 h 102"/>
                <a:gd name="T8" fmla="*/ 0 w 10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2">
                  <a:moveTo>
                    <a:pt x="0" y="102"/>
                  </a:moveTo>
                  <a:cubicBezTo>
                    <a:pt x="0" y="68"/>
                    <a:pt x="0" y="34"/>
                    <a:pt x="0" y="0"/>
                  </a:cubicBezTo>
                  <a:cubicBezTo>
                    <a:pt x="35" y="0"/>
                    <a:pt x="69" y="0"/>
                    <a:pt x="104" y="0"/>
                  </a:cubicBezTo>
                  <a:cubicBezTo>
                    <a:pt x="104" y="34"/>
                    <a:pt x="104" y="67"/>
                    <a:pt x="104" y="102"/>
                  </a:cubicBezTo>
                  <a:cubicBezTo>
                    <a:pt x="70" y="102"/>
                    <a:pt x="36" y="102"/>
                    <a:pt x="0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solidFill>
                  <a:srgbClr val="313137"/>
                </a:solidFill>
              </a:endParaRPr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2018045" y="3128475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4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4"/>
                    <a:pt x="103" y="68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solidFill>
                  <a:srgbClr val="313137"/>
                </a:solidFill>
              </a:endParaRPr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2018045" y="3616708"/>
              <a:ext cx="118654" cy="118654"/>
            </a:xfrm>
            <a:custGeom>
              <a:avLst/>
              <a:gdLst>
                <a:gd name="T0" fmla="*/ 103 w 103"/>
                <a:gd name="T1" fmla="*/ 103 h 103"/>
                <a:gd name="T2" fmla="*/ 0 w 103"/>
                <a:gd name="T3" fmla="*/ 103 h 103"/>
                <a:gd name="T4" fmla="*/ 0 w 103"/>
                <a:gd name="T5" fmla="*/ 0 h 103"/>
                <a:gd name="T6" fmla="*/ 103 w 103"/>
                <a:gd name="T7" fmla="*/ 0 h 103"/>
                <a:gd name="T8" fmla="*/ 103 w 103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3">
                  <a:moveTo>
                    <a:pt x="103" y="103"/>
                  </a:moveTo>
                  <a:cubicBezTo>
                    <a:pt x="68" y="103"/>
                    <a:pt x="35" y="103"/>
                    <a:pt x="0" y="103"/>
                  </a:cubicBezTo>
                  <a:cubicBezTo>
                    <a:pt x="0" y="68"/>
                    <a:pt x="0" y="35"/>
                    <a:pt x="0" y="0"/>
                  </a:cubicBezTo>
                  <a:cubicBezTo>
                    <a:pt x="34" y="0"/>
                    <a:pt x="68" y="0"/>
                    <a:pt x="103" y="0"/>
                  </a:cubicBezTo>
                  <a:cubicBezTo>
                    <a:pt x="103" y="33"/>
                    <a:pt x="103" y="67"/>
                    <a:pt x="103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b="1">
                <a:solidFill>
                  <a:srgbClr val="313137"/>
                </a:solidFill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732705" y="333021"/>
            <a:ext cx="3578462" cy="646329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ctr"/>
            <a:r>
              <a:rPr lang="en-US" altLang="zh-CN" sz="3600" spc="300" dirty="0">
                <a:solidFill>
                  <a:srgbClr val="313137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CONTENTS</a:t>
            </a:r>
            <a:endParaRPr lang="zh-HK" altLang="en-US" sz="3600" spc="300" dirty="0">
              <a:solidFill>
                <a:srgbClr val="313137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644" y="1289935"/>
            <a:ext cx="4544823" cy="4671474"/>
          </a:xfrm>
          <a:prstGeom prst="snip2DiagRect">
            <a:avLst>
              <a:gd name="adj1" fmla="val 0"/>
              <a:gd name="adj2" fmla="val 13271"/>
            </a:avLst>
          </a:prstGeom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30493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3780328" y="2010466"/>
            <a:ext cx="5563126" cy="132343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91436" tIns="45719" rIns="91436" bIns="45719" rtlCol="0">
            <a:spAutoFit/>
          </a:bodyPr>
          <a:lstStyle/>
          <a:p>
            <a:pPr algn="ctr"/>
            <a:r>
              <a:rPr lang="zh-CN" altLang="en-US" sz="8000" b="1" spc="3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总结与展望</a:t>
            </a:r>
            <a:endParaRPr lang="en-US" altLang="zh-CN" sz="8000" b="1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Group 4"/>
          <p:cNvGrpSpPr>
            <a:grpSpLocks noChangeAspect="1"/>
          </p:cNvGrpSpPr>
          <p:nvPr/>
        </p:nvGrpSpPr>
        <p:grpSpPr bwMode="auto">
          <a:xfrm rot="19764056">
            <a:off x="3147175" y="1347315"/>
            <a:ext cx="1424066" cy="1326299"/>
            <a:chOff x="1164" y="687"/>
            <a:chExt cx="3219" cy="299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051843" y="6318582"/>
            <a:ext cx="8688200" cy="357680"/>
            <a:chOff x="2090892" y="6318582"/>
            <a:chExt cx="8058704" cy="357680"/>
          </a:xfrm>
        </p:grpSpPr>
        <p:sp>
          <p:nvSpPr>
            <p:cNvPr id="2" name="文本框 1"/>
            <p:cNvSpPr txBox="1"/>
            <p:nvPr/>
          </p:nvSpPr>
          <p:spPr>
            <a:xfrm>
              <a:off x="3540549" y="6319382"/>
              <a:ext cx="1108338" cy="338552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91436" tIns="45719" rIns="91436" bIns="45719" rtlCol="0">
              <a:spAutoFit/>
            </a:bodyPr>
            <a:lstStyle/>
            <a:p>
              <a:pPr algn="ctr"/>
              <a:r>
                <a:rPr lang="zh-CN" altLang="en-US" sz="1600" spc="3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</a:t>
              </a:r>
              <a:r>
                <a:rPr lang="zh-CN" altLang="en-US" sz="1600" spc="3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思路</a:t>
              </a:r>
              <a:endParaRPr lang="zh-HK" altLang="en-US" sz="16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4802572" y="6318582"/>
              <a:ext cx="1214914" cy="3385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36" tIns="45719" rIns="91436" bIns="45719" rtlCol="0">
              <a:spAutoFit/>
            </a:bodyPr>
            <a:lstStyle/>
            <a:p>
              <a:pPr algn="ctr"/>
              <a:r>
                <a:rPr lang="zh-CN" altLang="en-US" sz="1600" spc="3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</a:t>
              </a:r>
              <a:r>
                <a:rPr lang="zh-CN" altLang="en-US" sz="1600" spc="3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</a:t>
              </a:r>
              <a:endParaRPr lang="zh-HK" altLang="en-US" sz="16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6266108" y="6335006"/>
              <a:ext cx="1071965" cy="3385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36" tIns="45719" rIns="91436" bIns="45719" rtlCol="0">
              <a:spAutoFit/>
            </a:bodyPr>
            <a:lstStyle/>
            <a:p>
              <a:pPr algn="ctr"/>
              <a:r>
                <a:rPr lang="zh-CN" altLang="en-US" sz="1600" spc="3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系统设计</a:t>
              </a:r>
              <a:endParaRPr lang="zh-HK" altLang="en-US" sz="16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7593184" y="6335006"/>
              <a:ext cx="1139304" cy="3385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36" tIns="45719" rIns="91436" bIns="45719" rtlCol="0">
              <a:spAutoFit/>
            </a:bodyPr>
            <a:lstStyle/>
            <a:p>
              <a:pPr algn="ctr"/>
              <a:r>
                <a:rPr lang="zh-CN" altLang="en-US" sz="1600" spc="3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</a:t>
              </a:r>
              <a:r>
                <a:rPr lang="zh-CN" altLang="en-US" sz="1600" spc="3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</a:t>
              </a:r>
              <a:endParaRPr lang="zh-HK" altLang="en-US" sz="16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854196" y="6335006"/>
              <a:ext cx="1295400" cy="33855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lt1"/>
              </a:solidFill>
            </a:ln>
          </p:spPr>
          <p:txBody>
            <a:bodyPr wrap="square" lIns="91436" tIns="45719" rIns="91436" bIns="45719" rtlCol="0">
              <a:spAutoFit/>
            </a:bodyPr>
            <a:lstStyle/>
            <a:p>
              <a:pPr algn="ctr"/>
              <a:r>
                <a:rPr lang="zh-CN" altLang="en-US" sz="1600" spc="3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总结与展望</a:t>
              </a:r>
              <a:endParaRPr lang="zh-HK" altLang="en-US" sz="16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" name="直接连接符 18"/>
            <p:cNvCxnSpPr/>
            <p:nvPr/>
          </p:nvCxnSpPr>
          <p:spPr>
            <a:xfrm>
              <a:off x="3424462" y="6337710"/>
              <a:ext cx="0" cy="271591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30"/>
            <p:cNvCxnSpPr/>
            <p:nvPr/>
          </p:nvCxnSpPr>
          <p:spPr>
            <a:xfrm>
              <a:off x="4715748" y="6335006"/>
              <a:ext cx="0" cy="271591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31"/>
            <p:cNvCxnSpPr/>
            <p:nvPr/>
          </p:nvCxnSpPr>
          <p:spPr>
            <a:xfrm>
              <a:off x="6125542" y="6337710"/>
              <a:ext cx="0" cy="271591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32"/>
            <p:cNvCxnSpPr/>
            <p:nvPr/>
          </p:nvCxnSpPr>
          <p:spPr>
            <a:xfrm>
              <a:off x="7476082" y="6337710"/>
              <a:ext cx="0" cy="271591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33"/>
            <p:cNvCxnSpPr/>
            <p:nvPr/>
          </p:nvCxnSpPr>
          <p:spPr>
            <a:xfrm>
              <a:off x="8732488" y="6355801"/>
              <a:ext cx="0" cy="271591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2090892" y="6335006"/>
              <a:ext cx="1295401" cy="3412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36" tIns="45719" rIns="91436" bIns="45719" rtlCol="0">
              <a:spAutoFit/>
            </a:bodyPr>
            <a:lstStyle/>
            <a:p>
              <a:pPr algn="ctr"/>
              <a:r>
                <a:rPr lang="zh-CN" altLang="en-US" sz="1600" spc="3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选题</a:t>
              </a:r>
              <a:r>
                <a:rPr lang="zh-CN" altLang="en-US" sz="1600" spc="3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背景</a:t>
              </a:r>
              <a:endParaRPr lang="zh-HK" altLang="en-US" sz="16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634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785064" y="430845"/>
            <a:ext cx="8621872" cy="633730"/>
            <a:chOff x="1853" y="20"/>
            <a:chExt cx="12515" cy="998"/>
          </a:xfrm>
        </p:grpSpPr>
        <p:grpSp>
          <p:nvGrpSpPr>
            <p:cNvPr id="3" name="组合 7"/>
            <p:cNvGrpSpPr>
              <a:grpSpLocks/>
            </p:cNvGrpSpPr>
            <p:nvPr/>
          </p:nvGrpSpPr>
          <p:grpSpPr bwMode="auto">
            <a:xfrm>
              <a:off x="2467" y="211"/>
              <a:ext cx="11275" cy="807"/>
              <a:chOff x="0" y="0"/>
              <a:chExt cx="16690081" cy="1306322"/>
            </a:xfrm>
          </p:grpSpPr>
          <p:sp>
            <p:nvSpPr>
              <p:cNvPr id="16" name="矩形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165412" cy="71717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lnSpc>
                    <a:spcPct val="150000"/>
                  </a:lnSpc>
                  <a:buFont typeface="Arial" pitchFamily="34" charset="0"/>
                  <a:buNone/>
                </a:pPr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17" name="等腰三角形 6"/>
              <p:cNvSpPr>
                <a:spLocks noChangeArrowheads="1"/>
              </p:cNvSpPr>
              <p:nvPr/>
            </p:nvSpPr>
            <p:spPr bwMode="auto">
              <a:xfrm rot="10800000">
                <a:off x="15524715" y="786656"/>
                <a:ext cx="1165366" cy="519666"/>
              </a:xfrm>
              <a:prstGeom prst="triangle">
                <a:avLst>
                  <a:gd name="adj" fmla="val 50000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lnSpc>
                    <a:spcPct val="150000"/>
                  </a:lnSpc>
                  <a:buFont typeface="Arial" pitchFamily="34" charset="0"/>
                  <a:buNone/>
                </a:pPr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p:grpSp>
        <p:sp>
          <p:nvSpPr>
            <p:cNvPr id="4" name="矩形 3"/>
            <p:cNvSpPr>
              <a:spLocks noChangeArrowheads="1"/>
            </p:cNvSpPr>
            <p:nvPr/>
          </p:nvSpPr>
          <p:spPr bwMode="auto">
            <a:xfrm>
              <a:off x="1943" y="20"/>
              <a:ext cx="12425" cy="659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5" name="文本框 12"/>
            <p:cNvSpPr>
              <a:spLocks noChangeArrowheads="1"/>
            </p:cNvSpPr>
            <p:nvPr/>
          </p:nvSpPr>
          <p:spPr bwMode="auto">
            <a:xfrm>
              <a:off x="1853" y="57"/>
              <a:ext cx="2015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选题背景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6" name="直接连接符 5"/>
            <p:cNvSpPr>
              <a:spLocks noChangeShapeType="1"/>
            </p:cNvSpPr>
            <p:nvPr/>
          </p:nvSpPr>
          <p:spPr bwMode="auto">
            <a:xfrm>
              <a:off x="3733" y="111"/>
              <a:ext cx="0" cy="429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文本框 23"/>
            <p:cNvSpPr>
              <a:spLocks noChangeArrowheads="1"/>
            </p:cNvSpPr>
            <p:nvPr/>
          </p:nvSpPr>
          <p:spPr bwMode="auto">
            <a:xfrm>
              <a:off x="3763" y="57"/>
              <a:ext cx="2040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研究思路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8" name="文本框 24"/>
            <p:cNvSpPr>
              <a:spLocks noChangeArrowheads="1"/>
            </p:cNvSpPr>
            <p:nvPr/>
          </p:nvSpPr>
          <p:spPr bwMode="auto">
            <a:xfrm>
              <a:off x="5906" y="57"/>
              <a:ext cx="2040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r>
                <a:rPr lang="zh-CN" altLang="en-US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系统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分析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9" name="文本框 25"/>
            <p:cNvSpPr>
              <a:spLocks noChangeArrowheads="1"/>
            </p:cNvSpPr>
            <p:nvPr/>
          </p:nvSpPr>
          <p:spPr bwMode="auto">
            <a:xfrm>
              <a:off x="8046" y="57"/>
              <a:ext cx="2040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系统设计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0" name="文本框 28"/>
            <p:cNvSpPr>
              <a:spLocks noChangeArrowheads="1"/>
            </p:cNvSpPr>
            <p:nvPr/>
          </p:nvSpPr>
          <p:spPr bwMode="auto">
            <a:xfrm>
              <a:off x="10188" y="57"/>
              <a:ext cx="2040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系统实现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1" name="文本框 29"/>
            <p:cNvSpPr>
              <a:spLocks noChangeArrowheads="1"/>
            </p:cNvSpPr>
            <p:nvPr/>
          </p:nvSpPr>
          <p:spPr bwMode="auto">
            <a:xfrm>
              <a:off x="12328" y="57"/>
              <a:ext cx="2040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b="1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总结与展望</a:t>
              </a:r>
              <a:endParaRPr lang="zh-CN" altLang="en-US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2" name="直接连接符 30"/>
            <p:cNvSpPr>
              <a:spLocks noChangeShapeType="1"/>
            </p:cNvSpPr>
            <p:nvPr/>
          </p:nvSpPr>
          <p:spPr bwMode="auto">
            <a:xfrm>
              <a:off x="5783" y="111"/>
              <a:ext cx="3" cy="429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直接连接符 31"/>
            <p:cNvSpPr>
              <a:spLocks noChangeShapeType="1"/>
            </p:cNvSpPr>
            <p:nvPr/>
          </p:nvSpPr>
          <p:spPr bwMode="auto">
            <a:xfrm>
              <a:off x="7946" y="111"/>
              <a:ext cx="0" cy="429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直接连接符 32"/>
            <p:cNvSpPr>
              <a:spLocks noChangeShapeType="1"/>
            </p:cNvSpPr>
            <p:nvPr/>
          </p:nvSpPr>
          <p:spPr bwMode="auto">
            <a:xfrm>
              <a:off x="10038" y="111"/>
              <a:ext cx="0" cy="429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直接连接符 33"/>
            <p:cNvSpPr>
              <a:spLocks noChangeShapeType="1"/>
            </p:cNvSpPr>
            <p:nvPr/>
          </p:nvSpPr>
          <p:spPr bwMode="auto">
            <a:xfrm>
              <a:off x="12228" y="111"/>
              <a:ext cx="0" cy="429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0" y="1045810"/>
            <a:ext cx="12192000" cy="0"/>
          </a:xfrm>
          <a:prstGeom prst="line">
            <a:avLst/>
          </a:prstGeom>
          <a:ln>
            <a:solidFill>
              <a:srgbClr val="3131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65981" y="1249809"/>
            <a:ext cx="1837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总结</a:t>
            </a:r>
            <a:endParaRPr lang="zh-CN" altLang="en-US" sz="3200" b="1" dirty="0"/>
          </a:p>
        </p:txBody>
      </p:sp>
      <p:cxnSp>
        <p:nvCxnSpPr>
          <p:cNvPr id="21" name="直接连接符 20"/>
          <p:cNvCxnSpPr/>
          <p:nvPr/>
        </p:nvCxnSpPr>
        <p:spPr>
          <a:xfrm>
            <a:off x="5982672" y="1045810"/>
            <a:ext cx="0" cy="5082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92573" y="2331907"/>
            <a:ext cx="35620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通过</a:t>
            </a:r>
            <a:r>
              <a:rPr lang="zh-CN" altLang="en-US" dirty="0"/>
              <a:t>这次毕业设计，我主要学习了如何使用</a:t>
            </a:r>
            <a:r>
              <a:rPr lang="en-US" altLang="zh-CN" dirty="0"/>
              <a:t>Java</a:t>
            </a:r>
            <a:r>
              <a:rPr lang="zh-CN" altLang="en-US" dirty="0"/>
              <a:t>进行服务端的开发，同时复习了关于软件工程以及数据库方面的知识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zh-CN" altLang="en-US" dirty="0" smtClean="0"/>
              <a:t>当然也发现了自己的一些不足，比如对软件工程理解的还是比较浅显的，在设计方面前端设计比较困难。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792872" y="1249808"/>
            <a:ext cx="2034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展望</a:t>
            </a:r>
            <a:endParaRPr lang="zh-CN" altLang="en-US" sz="3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083188" y="2331907"/>
            <a:ext cx="36848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 在</a:t>
            </a:r>
            <a:r>
              <a:rPr lang="zh-CN" altLang="en-US" dirty="0"/>
              <a:t>移动支付盛行的今天，后序系统可以加入二维码支付，做到真正的自动化预订和管理功能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  <a:r>
              <a:rPr lang="zh-CN" altLang="en-US" dirty="0" smtClean="0"/>
              <a:t>二</a:t>
            </a:r>
            <a:r>
              <a:rPr lang="zh-CN" altLang="en-US" dirty="0"/>
              <a:t>维码将附带个人身份信息，取消房卡，使用一张二维码即可实现支付功能、房卡功能，做到真正的是“一码一房”。</a:t>
            </a:r>
          </a:p>
        </p:txBody>
      </p:sp>
    </p:spTree>
    <p:extLst>
      <p:ext uri="{BB962C8B-B14F-4D97-AF65-F5344CB8AC3E}">
        <p14:creationId xmlns:p14="http://schemas.microsoft.com/office/powerpoint/2010/main" val="450060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8587541" y="4723548"/>
            <a:ext cx="1357313" cy="40005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r>
              <a:rPr lang="zh-CN" altLang="en-US" sz="1900" b="1" spc="300" dirty="0">
                <a:solidFill>
                  <a:srgbClr val="0163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</a:t>
            </a:r>
            <a:endParaRPr lang="zh-HK" altLang="en-US" sz="1900" b="1" spc="300" dirty="0">
              <a:solidFill>
                <a:srgbClr val="0163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587541" y="5245042"/>
            <a:ext cx="1357313" cy="40005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r>
              <a:rPr lang="zh-CN" altLang="en-US" sz="1900" b="1" spc="300" dirty="0">
                <a:solidFill>
                  <a:srgbClr val="0163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</a:t>
            </a:r>
            <a:endParaRPr lang="zh-HK" altLang="en-US" sz="1900" b="1" spc="300" dirty="0">
              <a:solidFill>
                <a:srgbClr val="0163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228310" y="4738908"/>
            <a:ext cx="1614489" cy="384719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sz="1900" b="1" spc="300" dirty="0">
                <a:solidFill>
                  <a:srgbClr val="0163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韩昊</a:t>
            </a:r>
            <a:endParaRPr lang="zh-HK" altLang="en-US" sz="1900" b="1" spc="300" dirty="0">
              <a:solidFill>
                <a:srgbClr val="0163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228310" y="5260402"/>
            <a:ext cx="1614489" cy="384719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sz="1900" b="1" spc="300" dirty="0">
                <a:solidFill>
                  <a:srgbClr val="0163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张喜平</a:t>
            </a:r>
            <a:endParaRPr lang="zh-HK" altLang="en-US" sz="1900" b="1" spc="300" dirty="0">
              <a:solidFill>
                <a:srgbClr val="0163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422587" y="953764"/>
            <a:ext cx="9346827" cy="2630353"/>
            <a:chOff x="1131298" y="1196334"/>
            <a:chExt cx="9346827" cy="2630353"/>
          </a:xfrm>
        </p:grpSpPr>
        <p:sp>
          <p:nvSpPr>
            <p:cNvPr id="16" name="文本框 15"/>
            <p:cNvSpPr txBox="1"/>
            <p:nvPr/>
          </p:nvSpPr>
          <p:spPr>
            <a:xfrm>
              <a:off x="1715585" y="1859486"/>
              <a:ext cx="8762540" cy="1200327"/>
            </a:xfrm>
            <a:prstGeom prst="rect">
              <a:avLst/>
            </a:prstGeom>
            <a:noFill/>
            <a:ln w="3175">
              <a:solidFill>
                <a:schemeClr val="bg1"/>
              </a:solidFill>
            </a:ln>
          </p:spPr>
          <p:txBody>
            <a:bodyPr wrap="square" lIns="91436" tIns="45719" rIns="91436" bIns="45719" rtlCol="0">
              <a:spAutoFit/>
            </a:bodyPr>
            <a:lstStyle/>
            <a:p>
              <a:pPr algn="ctr"/>
              <a:r>
                <a:rPr lang="zh-CN" altLang="en-US" sz="70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谢谢观看，欢迎指正</a:t>
              </a:r>
              <a:endParaRPr lang="en-US" altLang="zh-CN" sz="7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864571" y="3303467"/>
              <a:ext cx="6114853" cy="523220"/>
            </a:xfrm>
            <a:prstGeom prst="rect">
              <a:avLst/>
            </a:prstGeom>
            <a:noFill/>
          </p:spPr>
          <p:txBody>
            <a:bodyPr wrap="square" lIns="91436" tIns="45719" rIns="91436" bIns="45719" rtlCol="0">
              <a:spAutoFit/>
            </a:bodyPr>
            <a:lstStyle/>
            <a:p>
              <a:r>
                <a:rPr lang="zh-CN" altLang="en-US" sz="2800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点击此处添加副标题</a:t>
              </a:r>
              <a:endParaRPr lang="zh-HK" altLang="en-US" sz="28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2" name="Group 4"/>
            <p:cNvGrpSpPr>
              <a:grpSpLocks noChangeAspect="1"/>
            </p:cNvGrpSpPr>
            <p:nvPr/>
          </p:nvGrpSpPr>
          <p:grpSpPr bwMode="auto">
            <a:xfrm rot="19764056">
              <a:off x="1131298" y="1196334"/>
              <a:ext cx="1424066" cy="1326299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" name="Freeform 6"/>
              <p:cNvSpPr>
                <a:spLocks/>
              </p:cNvSpPr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  <p:sp>
            <p:nvSpPr>
              <p:cNvPr id="24" name="Freeform 7"/>
              <p:cNvSpPr>
                <a:spLocks/>
              </p:cNvSpPr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2235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3780328" y="2010466"/>
            <a:ext cx="5009662" cy="132343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91436" tIns="45719" rIns="91436" bIns="45719" rtlCol="0">
            <a:spAutoFit/>
          </a:bodyPr>
          <a:lstStyle/>
          <a:p>
            <a:pPr algn="ctr"/>
            <a:r>
              <a:rPr lang="zh-CN" altLang="en-US" sz="80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  <a:endParaRPr lang="en-US" altLang="zh-CN" sz="80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Group 4"/>
          <p:cNvGrpSpPr>
            <a:grpSpLocks noChangeAspect="1"/>
          </p:cNvGrpSpPr>
          <p:nvPr/>
        </p:nvGrpSpPr>
        <p:grpSpPr bwMode="auto">
          <a:xfrm rot="19764056">
            <a:off x="3147175" y="1347315"/>
            <a:ext cx="1424066" cy="1326299"/>
            <a:chOff x="1164" y="687"/>
            <a:chExt cx="3219" cy="299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051843" y="6335006"/>
            <a:ext cx="8688200" cy="341256"/>
            <a:chOff x="2090892" y="6335006"/>
            <a:chExt cx="8058704" cy="341256"/>
          </a:xfrm>
        </p:grpSpPr>
        <p:sp>
          <p:nvSpPr>
            <p:cNvPr id="2" name="文本框 1"/>
            <p:cNvSpPr txBox="1"/>
            <p:nvPr/>
          </p:nvSpPr>
          <p:spPr>
            <a:xfrm>
              <a:off x="3527134" y="6335006"/>
              <a:ext cx="1295400" cy="338552"/>
            </a:xfrm>
            <a:prstGeom prst="rect">
              <a:avLst/>
            </a:prstGeom>
            <a:noFill/>
          </p:spPr>
          <p:txBody>
            <a:bodyPr wrap="square" lIns="91436" tIns="45719" rIns="91436" bIns="45719" rtlCol="0">
              <a:spAutoFit/>
            </a:bodyPr>
            <a:lstStyle/>
            <a:p>
              <a:pPr algn="ctr"/>
              <a:r>
                <a:rPr lang="zh-CN" altLang="en-US" sz="1600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</a:t>
              </a:r>
              <a:r>
                <a:rPr lang="zh-CN" altLang="en-US" sz="1600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思路</a:t>
              </a:r>
              <a:endParaRPr lang="zh-HK" altLang="en-US" sz="16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4802572" y="6335006"/>
              <a:ext cx="1295400" cy="338552"/>
            </a:xfrm>
            <a:prstGeom prst="rect">
              <a:avLst/>
            </a:prstGeom>
            <a:noFill/>
          </p:spPr>
          <p:txBody>
            <a:bodyPr wrap="square" lIns="91436" tIns="45719" rIns="91436" bIns="45719" rtlCol="0">
              <a:spAutoFit/>
            </a:bodyPr>
            <a:lstStyle/>
            <a:p>
              <a:pPr algn="ctr"/>
              <a:r>
                <a:rPr lang="zh-CN" altLang="en-US" sz="1600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</a:t>
              </a:r>
              <a:r>
                <a:rPr lang="zh-CN" altLang="en-US" sz="1600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</a:t>
              </a:r>
              <a:endParaRPr lang="zh-HK" altLang="en-US" sz="16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6153112" y="6335006"/>
              <a:ext cx="1295400" cy="338552"/>
            </a:xfrm>
            <a:prstGeom prst="rect">
              <a:avLst/>
            </a:prstGeom>
            <a:noFill/>
          </p:spPr>
          <p:txBody>
            <a:bodyPr wrap="square" lIns="91436" tIns="45719" rIns="91436" bIns="45719" rtlCol="0">
              <a:spAutoFit/>
            </a:bodyPr>
            <a:lstStyle/>
            <a:p>
              <a:pPr algn="ctr"/>
              <a:r>
                <a:rPr lang="zh-CN" altLang="en-US" sz="1600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系统设计</a:t>
              </a:r>
              <a:endParaRPr lang="zh-HK" altLang="en-US" sz="16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7448512" y="6335006"/>
              <a:ext cx="1561018" cy="338552"/>
            </a:xfrm>
            <a:prstGeom prst="rect">
              <a:avLst/>
            </a:prstGeom>
            <a:noFill/>
          </p:spPr>
          <p:txBody>
            <a:bodyPr wrap="square" lIns="91436" tIns="45719" rIns="91436" bIns="45719" rtlCol="0">
              <a:spAutoFit/>
            </a:bodyPr>
            <a:lstStyle/>
            <a:p>
              <a:pPr algn="ctr"/>
              <a:r>
                <a:rPr lang="zh-CN" altLang="en-US" sz="1600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</a:t>
              </a:r>
              <a:r>
                <a:rPr lang="zh-CN" altLang="en-US" sz="1600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</a:t>
              </a:r>
              <a:endParaRPr lang="zh-HK" altLang="en-US" sz="16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854196" y="6335006"/>
              <a:ext cx="1295400" cy="338552"/>
            </a:xfrm>
            <a:prstGeom prst="rect">
              <a:avLst/>
            </a:prstGeom>
            <a:noFill/>
          </p:spPr>
          <p:txBody>
            <a:bodyPr wrap="square" lIns="91436" tIns="45719" rIns="91436" bIns="45719" rtlCol="0">
              <a:spAutoFit/>
            </a:bodyPr>
            <a:lstStyle/>
            <a:p>
              <a:pPr algn="ctr"/>
              <a:r>
                <a:rPr lang="zh-CN" altLang="en-US" sz="1600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总结与展望</a:t>
              </a:r>
              <a:endParaRPr lang="zh-HK" altLang="en-US" sz="16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" name="直接连接符 18"/>
            <p:cNvCxnSpPr/>
            <p:nvPr/>
          </p:nvCxnSpPr>
          <p:spPr>
            <a:xfrm>
              <a:off x="3424462" y="6337710"/>
              <a:ext cx="0" cy="271591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30"/>
            <p:cNvCxnSpPr/>
            <p:nvPr/>
          </p:nvCxnSpPr>
          <p:spPr>
            <a:xfrm>
              <a:off x="4715748" y="6335006"/>
              <a:ext cx="0" cy="271591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31"/>
            <p:cNvCxnSpPr/>
            <p:nvPr/>
          </p:nvCxnSpPr>
          <p:spPr>
            <a:xfrm>
              <a:off x="6125542" y="6337710"/>
              <a:ext cx="0" cy="271591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32"/>
            <p:cNvCxnSpPr/>
            <p:nvPr/>
          </p:nvCxnSpPr>
          <p:spPr>
            <a:xfrm>
              <a:off x="7476082" y="6337710"/>
              <a:ext cx="0" cy="271591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33"/>
            <p:cNvCxnSpPr/>
            <p:nvPr/>
          </p:nvCxnSpPr>
          <p:spPr>
            <a:xfrm>
              <a:off x="8854196" y="6355801"/>
              <a:ext cx="0" cy="271591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2090892" y="6337710"/>
              <a:ext cx="1269793" cy="33855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91436" tIns="45719" rIns="91436" bIns="45719" rtlCol="0">
              <a:spAutoFit/>
            </a:bodyPr>
            <a:lstStyle/>
            <a:p>
              <a:pPr algn="ctr"/>
              <a:r>
                <a:rPr lang="zh-CN" altLang="en-US" sz="1600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选题</a:t>
              </a:r>
              <a:r>
                <a:rPr lang="zh-CN" altLang="en-US" sz="1600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背景</a:t>
              </a:r>
              <a:endParaRPr lang="zh-HK" altLang="en-US" sz="16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638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72186" y="3108215"/>
            <a:ext cx="5089511" cy="10525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36" tIns="45719" rIns="91436" bIns="45719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400" dirty="0" smtClean="0">
                <a:latin typeface="Century Gothic"/>
                <a:ea typeface="微软雅黑"/>
              </a:rPr>
              <a:t>构建信息化、智能化的酒店管理体系是现代化酒店的发展方向</a:t>
            </a:r>
            <a:endParaRPr lang="en-US" altLang="zh-CN" sz="2400" dirty="0" smtClean="0">
              <a:latin typeface="Century Gothic"/>
              <a:ea typeface="微软雅黑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8086" y="655928"/>
            <a:ext cx="1439862" cy="2602057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HK" sz="13900" dirty="0">
                <a:solidFill>
                  <a:srgbClr val="3131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endParaRPr lang="zh-HK" altLang="en-US" sz="13900" dirty="0">
              <a:solidFill>
                <a:srgbClr val="3131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551901" y="4606447"/>
            <a:ext cx="1439862" cy="2215991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r>
              <a:rPr lang="en-US" altLang="zh-HK" sz="13900" dirty="0">
                <a:solidFill>
                  <a:srgbClr val="3131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zh-HK" altLang="en-US" sz="13900" dirty="0">
              <a:solidFill>
                <a:srgbClr val="3131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91865" y="4908179"/>
            <a:ext cx="4271962" cy="5724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36" tIns="45719" rIns="91436" bIns="45719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400" dirty="0" smtClean="0">
                <a:latin typeface="Century Gothic"/>
                <a:ea typeface="微软雅黑"/>
              </a:rPr>
              <a:t>开发酒店预订系统的意义 </a:t>
            </a:r>
            <a:endParaRPr lang="en-US" altLang="zh-CN" sz="2400" dirty="0" smtClean="0">
              <a:latin typeface="Century Gothic"/>
              <a:ea typeface="微软雅黑"/>
            </a:endParaRPr>
          </a:p>
        </p:txBody>
      </p:sp>
      <p:cxnSp>
        <p:nvCxnSpPr>
          <p:cNvPr id="46" name="直接连接符 18"/>
          <p:cNvCxnSpPr/>
          <p:nvPr/>
        </p:nvCxnSpPr>
        <p:spPr>
          <a:xfrm>
            <a:off x="3489583" y="6337710"/>
            <a:ext cx="0" cy="27159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6"/>
          <p:cNvGrpSpPr>
            <a:grpSpLocks/>
          </p:cNvGrpSpPr>
          <p:nvPr/>
        </p:nvGrpSpPr>
        <p:grpSpPr bwMode="auto">
          <a:xfrm>
            <a:off x="1884397" y="516254"/>
            <a:ext cx="8621872" cy="606425"/>
            <a:chOff x="1853" y="20"/>
            <a:chExt cx="12515" cy="955"/>
          </a:xfrm>
        </p:grpSpPr>
        <p:grpSp>
          <p:nvGrpSpPr>
            <p:cNvPr id="52" name="组合 7"/>
            <p:cNvGrpSpPr>
              <a:grpSpLocks/>
            </p:cNvGrpSpPr>
            <p:nvPr/>
          </p:nvGrpSpPr>
          <p:grpSpPr bwMode="auto">
            <a:xfrm>
              <a:off x="2467" y="211"/>
              <a:ext cx="787" cy="764"/>
              <a:chOff x="0" y="0"/>
              <a:chExt cx="1165412" cy="1237128"/>
            </a:xfrm>
          </p:grpSpPr>
          <p:sp>
            <p:nvSpPr>
              <p:cNvPr id="68" name="矩形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165412" cy="71717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lnSpc>
                    <a:spcPct val="150000"/>
                  </a:lnSpc>
                  <a:buFont typeface="Arial" pitchFamily="34" charset="0"/>
                  <a:buNone/>
                </a:pPr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69" name="等腰三角形 6"/>
              <p:cNvSpPr>
                <a:spLocks noChangeArrowheads="1"/>
              </p:cNvSpPr>
              <p:nvPr/>
            </p:nvSpPr>
            <p:spPr bwMode="auto">
              <a:xfrm rot="10800000">
                <a:off x="0" y="717175"/>
                <a:ext cx="1165412" cy="519953"/>
              </a:xfrm>
              <a:prstGeom prst="triangle">
                <a:avLst>
                  <a:gd name="adj" fmla="val 50000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lnSpc>
                    <a:spcPct val="150000"/>
                  </a:lnSpc>
                  <a:buFont typeface="Arial" pitchFamily="34" charset="0"/>
                  <a:buNone/>
                </a:pPr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p:grpSp>
        <p:sp>
          <p:nvSpPr>
            <p:cNvPr id="53" name="矩形 11"/>
            <p:cNvSpPr>
              <a:spLocks noChangeArrowheads="1"/>
            </p:cNvSpPr>
            <p:nvPr/>
          </p:nvSpPr>
          <p:spPr bwMode="auto">
            <a:xfrm>
              <a:off x="1943" y="20"/>
              <a:ext cx="12425" cy="659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54" name="文本框 12"/>
            <p:cNvSpPr>
              <a:spLocks noChangeArrowheads="1"/>
            </p:cNvSpPr>
            <p:nvPr/>
          </p:nvSpPr>
          <p:spPr bwMode="auto">
            <a:xfrm>
              <a:off x="1853" y="57"/>
              <a:ext cx="2015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r>
                <a:rPr lang="zh-CN" altLang="en-US" b="1" dirty="0" smtClean="0">
                  <a:solidFill>
                    <a:srgbClr val="FFFFCC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选题背景</a:t>
              </a:r>
              <a:endParaRPr lang="zh-CN" altLang="en-US" b="1" dirty="0">
                <a:solidFill>
                  <a:srgbClr val="FFFFCC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55" name="直接连接符 18"/>
            <p:cNvSpPr>
              <a:spLocks noChangeShapeType="1"/>
            </p:cNvSpPr>
            <p:nvPr/>
          </p:nvSpPr>
          <p:spPr bwMode="auto">
            <a:xfrm>
              <a:off x="3733" y="111"/>
              <a:ext cx="0" cy="429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文本框 23"/>
            <p:cNvSpPr>
              <a:spLocks noChangeArrowheads="1"/>
            </p:cNvSpPr>
            <p:nvPr/>
          </p:nvSpPr>
          <p:spPr bwMode="auto">
            <a:xfrm>
              <a:off x="3763" y="57"/>
              <a:ext cx="2040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研究思路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57" name="文本框 24"/>
            <p:cNvSpPr>
              <a:spLocks noChangeArrowheads="1"/>
            </p:cNvSpPr>
            <p:nvPr/>
          </p:nvSpPr>
          <p:spPr bwMode="auto">
            <a:xfrm>
              <a:off x="5906" y="57"/>
              <a:ext cx="2040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系统分析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58" name="文本框 25"/>
            <p:cNvSpPr>
              <a:spLocks noChangeArrowheads="1"/>
            </p:cNvSpPr>
            <p:nvPr/>
          </p:nvSpPr>
          <p:spPr bwMode="auto">
            <a:xfrm>
              <a:off x="8046" y="57"/>
              <a:ext cx="2040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系统设计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59" name="文本框 28"/>
            <p:cNvSpPr>
              <a:spLocks noChangeArrowheads="1"/>
            </p:cNvSpPr>
            <p:nvPr/>
          </p:nvSpPr>
          <p:spPr bwMode="auto">
            <a:xfrm>
              <a:off x="10188" y="57"/>
              <a:ext cx="2040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系统实现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60" name="文本框 29"/>
            <p:cNvSpPr>
              <a:spLocks noChangeArrowheads="1"/>
            </p:cNvSpPr>
            <p:nvPr/>
          </p:nvSpPr>
          <p:spPr bwMode="auto">
            <a:xfrm>
              <a:off x="12328" y="57"/>
              <a:ext cx="2040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总结与展望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61" name="直接连接符 30"/>
            <p:cNvSpPr>
              <a:spLocks noChangeShapeType="1"/>
            </p:cNvSpPr>
            <p:nvPr/>
          </p:nvSpPr>
          <p:spPr bwMode="auto">
            <a:xfrm>
              <a:off x="5783" y="111"/>
              <a:ext cx="3" cy="429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直接连接符 31"/>
            <p:cNvSpPr>
              <a:spLocks noChangeShapeType="1"/>
            </p:cNvSpPr>
            <p:nvPr/>
          </p:nvSpPr>
          <p:spPr bwMode="auto">
            <a:xfrm>
              <a:off x="7946" y="111"/>
              <a:ext cx="0" cy="429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直接连接符 32"/>
            <p:cNvSpPr>
              <a:spLocks noChangeShapeType="1"/>
            </p:cNvSpPr>
            <p:nvPr/>
          </p:nvSpPr>
          <p:spPr bwMode="auto">
            <a:xfrm>
              <a:off x="10038" y="111"/>
              <a:ext cx="0" cy="429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直接连接符 33"/>
            <p:cNvSpPr>
              <a:spLocks noChangeShapeType="1"/>
            </p:cNvSpPr>
            <p:nvPr/>
          </p:nvSpPr>
          <p:spPr bwMode="auto">
            <a:xfrm>
              <a:off x="12228" y="111"/>
              <a:ext cx="0" cy="429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70" name="直接连接符 69"/>
          <p:cNvCxnSpPr/>
          <p:nvPr/>
        </p:nvCxnSpPr>
        <p:spPr>
          <a:xfrm>
            <a:off x="-44436" y="1122679"/>
            <a:ext cx="12192000" cy="0"/>
          </a:xfrm>
          <a:prstGeom prst="line">
            <a:avLst/>
          </a:prstGeom>
          <a:ln>
            <a:solidFill>
              <a:srgbClr val="3131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033046" y="1765300"/>
            <a:ext cx="6692513" cy="5724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400" dirty="0">
                <a:latin typeface="Century Gothic"/>
                <a:ea typeface="微软雅黑"/>
              </a:rPr>
              <a:t>网上搜索需要的信息已经成为大部分人的习惯</a:t>
            </a:r>
          </a:p>
        </p:txBody>
      </p:sp>
    </p:spTree>
    <p:extLst>
      <p:ext uri="{BB962C8B-B14F-4D97-AF65-F5344CB8AC3E}">
        <p14:creationId xmlns:p14="http://schemas.microsoft.com/office/powerpoint/2010/main" val="65604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3780328" y="2010466"/>
            <a:ext cx="5009662" cy="132343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91436" tIns="45719" rIns="91436" bIns="45719" rtlCol="0">
            <a:spAutoFit/>
          </a:bodyPr>
          <a:lstStyle/>
          <a:p>
            <a:pPr algn="ctr"/>
            <a:r>
              <a:rPr lang="zh-CN" altLang="en-US" sz="80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研究思路</a:t>
            </a:r>
            <a:endParaRPr lang="en-US" altLang="zh-CN" sz="80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Group 4"/>
          <p:cNvGrpSpPr>
            <a:grpSpLocks noChangeAspect="1"/>
          </p:cNvGrpSpPr>
          <p:nvPr/>
        </p:nvGrpSpPr>
        <p:grpSpPr bwMode="auto">
          <a:xfrm rot="19764056">
            <a:off x="3147175" y="1347315"/>
            <a:ext cx="1424066" cy="1326299"/>
            <a:chOff x="1164" y="687"/>
            <a:chExt cx="3219" cy="299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051843" y="6319382"/>
            <a:ext cx="8688200" cy="356880"/>
            <a:chOff x="2090892" y="6319382"/>
            <a:chExt cx="8058704" cy="356880"/>
          </a:xfrm>
        </p:grpSpPr>
        <p:sp>
          <p:nvSpPr>
            <p:cNvPr id="2" name="文本框 1"/>
            <p:cNvSpPr txBox="1"/>
            <p:nvPr/>
          </p:nvSpPr>
          <p:spPr>
            <a:xfrm>
              <a:off x="3540549" y="6319382"/>
              <a:ext cx="1108338" cy="338552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91436" tIns="45719" rIns="91436" bIns="45719" rtlCol="0">
              <a:spAutoFit/>
            </a:bodyPr>
            <a:lstStyle/>
            <a:p>
              <a:pPr algn="ctr"/>
              <a:r>
                <a:rPr lang="zh-CN" altLang="en-US" sz="1600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</a:t>
              </a:r>
              <a:r>
                <a:rPr lang="zh-CN" altLang="en-US" sz="1600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思路</a:t>
              </a:r>
              <a:endParaRPr lang="zh-HK" altLang="en-US" sz="16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4802572" y="6335006"/>
              <a:ext cx="1295400" cy="338552"/>
            </a:xfrm>
            <a:prstGeom prst="rect">
              <a:avLst/>
            </a:prstGeom>
            <a:noFill/>
          </p:spPr>
          <p:txBody>
            <a:bodyPr wrap="square" lIns="91436" tIns="45719" rIns="91436" bIns="45719" rtlCol="0">
              <a:spAutoFit/>
            </a:bodyPr>
            <a:lstStyle/>
            <a:p>
              <a:pPr algn="ctr"/>
              <a:r>
                <a:rPr lang="zh-CN" altLang="en-US" sz="1600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需求分析</a:t>
              </a:r>
              <a:endParaRPr lang="zh-HK" altLang="en-US" sz="16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6153112" y="6335006"/>
              <a:ext cx="1295400" cy="338552"/>
            </a:xfrm>
            <a:prstGeom prst="rect">
              <a:avLst/>
            </a:prstGeom>
            <a:noFill/>
          </p:spPr>
          <p:txBody>
            <a:bodyPr wrap="square" lIns="91436" tIns="45719" rIns="91436" bIns="45719" rtlCol="0">
              <a:spAutoFit/>
            </a:bodyPr>
            <a:lstStyle/>
            <a:p>
              <a:pPr algn="ctr"/>
              <a:r>
                <a:rPr lang="zh-CN" altLang="en-US" sz="1600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系统设计</a:t>
              </a:r>
              <a:endParaRPr lang="zh-HK" altLang="en-US" sz="16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7448512" y="6335006"/>
              <a:ext cx="1561018" cy="338552"/>
            </a:xfrm>
            <a:prstGeom prst="rect">
              <a:avLst/>
            </a:prstGeom>
            <a:noFill/>
          </p:spPr>
          <p:txBody>
            <a:bodyPr wrap="square" lIns="91436" tIns="45719" rIns="91436" bIns="45719" rtlCol="0">
              <a:spAutoFit/>
            </a:bodyPr>
            <a:lstStyle/>
            <a:p>
              <a:pPr algn="ctr"/>
              <a:r>
                <a:rPr lang="zh-CN" altLang="en-US" sz="1600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系统实现</a:t>
              </a:r>
              <a:endParaRPr lang="zh-HK" altLang="en-US" sz="16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854196" y="6335006"/>
              <a:ext cx="1295400" cy="338552"/>
            </a:xfrm>
            <a:prstGeom prst="rect">
              <a:avLst/>
            </a:prstGeom>
            <a:noFill/>
          </p:spPr>
          <p:txBody>
            <a:bodyPr wrap="square" lIns="91436" tIns="45719" rIns="91436" bIns="45719" rtlCol="0">
              <a:spAutoFit/>
            </a:bodyPr>
            <a:lstStyle/>
            <a:p>
              <a:pPr algn="ctr"/>
              <a:r>
                <a:rPr lang="zh-CN" altLang="en-US" sz="1600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总结与展望</a:t>
              </a:r>
              <a:endParaRPr lang="zh-HK" altLang="en-US" sz="16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" name="直接连接符 18"/>
            <p:cNvCxnSpPr/>
            <p:nvPr/>
          </p:nvCxnSpPr>
          <p:spPr>
            <a:xfrm>
              <a:off x="3424462" y="6337710"/>
              <a:ext cx="0" cy="271591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30"/>
            <p:cNvCxnSpPr/>
            <p:nvPr/>
          </p:nvCxnSpPr>
          <p:spPr>
            <a:xfrm>
              <a:off x="4715748" y="6335006"/>
              <a:ext cx="0" cy="271591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31"/>
            <p:cNvCxnSpPr/>
            <p:nvPr/>
          </p:nvCxnSpPr>
          <p:spPr>
            <a:xfrm>
              <a:off x="6125542" y="6337710"/>
              <a:ext cx="0" cy="271591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32"/>
            <p:cNvCxnSpPr/>
            <p:nvPr/>
          </p:nvCxnSpPr>
          <p:spPr>
            <a:xfrm>
              <a:off x="7476082" y="6337710"/>
              <a:ext cx="0" cy="271591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33"/>
            <p:cNvCxnSpPr/>
            <p:nvPr/>
          </p:nvCxnSpPr>
          <p:spPr>
            <a:xfrm>
              <a:off x="8854196" y="6355801"/>
              <a:ext cx="0" cy="271591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2090892" y="6335006"/>
              <a:ext cx="1295401" cy="3412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36" tIns="45719" rIns="91436" bIns="45719" rtlCol="0">
              <a:spAutoFit/>
            </a:bodyPr>
            <a:lstStyle/>
            <a:p>
              <a:pPr algn="ctr"/>
              <a:r>
                <a:rPr lang="zh-CN" altLang="en-US" sz="1600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选题</a:t>
              </a:r>
              <a:r>
                <a:rPr lang="zh-CN" altLang="en-US" sz="1600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背景</a:t>
              </a:r>
              <a:endParaRPr lang="zh-HK" altLang="en-US" sz="16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17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422452" y="1560510"/>
            <a:ext cx="1117600" cy="1323439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lIns="91436" tIns="45719" rIns="91436" bIns="45719" rtlCol="0">
            <a:spAutoFit/>
          </a:bodyPr>
          <a:lstStyle/>
          <a:p>
            <a:pPr algn="ctr"/>
            <a:r>
              <a:rPr lang="en-US" altLang="zh-CN" sz="8000" b="1" dirty="0">
                <a:solidFill>
                  <a:srgbClr val="0163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HK" altLang="en-US" sz="8000" b="1" dirty="0">
              <a:solidFill>
                <a:srgbClr val="0163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22452" y="2844549"/>
            <a:ext cx="1117600" cy="1323439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lIns="91436" tIns="45719" rIns="91436" bIns="45719" rtlCol="0">
            <a:spAutoFit/>
          </a:bodyPr>
          <a:lstStyle/>
          <a:p>
            <a:pPr algn="ctr"/>
            <a:r>
              <a:rPr lang="en-US" altLang="zh-CN" sz="8000" b="1" dirty="0">
                <a:solidFill>
                  <a:srgbClr val="0163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HK" altLang="en-US" sz="8000" b="1" dirty="0">
              <a:solidFill>
                <a:srgbClr val="0163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22452" y="4128587"/>
            <a:ext cx="1117600" cy="1323439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lIns="91436" tIns="45719" rIns="91436" bIns="45719" rtlCol="0">
            <a:spAutoFit/>
          </a:bodyPr>
          <a:lstStyle/>
          <a:p>
            <a:pPr algn="ctr"/>
            <a:r>
              <a:rPr lang="en-US" altLang="zh-CN" sz="8000" b="1" dirty="0">
                <a:solidFill>
                  <a:srgbClr val="0163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HK" altLang="en-US" sz="8000" b="1" dirty="0">
              <a:solidFill>
                <a:srgbClr val="0163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42103" y="1716245"/>
            <a:ext cx="2618921" cy="400108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sz="2000" b="1" spc="300" dirty="0">
                <a:solidFill>
                  <a:srgbClr val="3131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sz="2000" b="1" spc="300" dirty="0" smtClean="0">
                <a:solidFill>
                  <a:srgbClr val="3131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zh-HK" altLang="en-US" sz="2000" b="1" spc="300" dirty="0">
              <a:solidFill>
                <a:srgbClr val="3131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42103" y="2116353"/>
            <a:ext cx="5721203" cy="646329"/>
          </a:xfrm>
          <a:prstGeom prst="rect">
            <a:avLst/>
          </a:prstGeom>
        </p:spPr>
        <p:txBody>
          <a:bodyPr wrap="square" lIns="91436" tIns="45719" rIns="91436" bIns="45719">
            <a:spAutoFit/>
          </a:bodyPr>
          <a:lstStyle/>
          <a:p>
            <a:pPr>
              <a:defRPr/>
            </a:pPr>
            <a:endParaRPr lang="en-US" altLang="zh-CN" sz="1200" dirty="0" smtClean="0">
              <a:solidFill>
                <a:srgbClr val="003366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sz="1200" dirty="0" smtClean="0">
                <a:solidFill>
                  <a:srgbClr val="003366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系统可行性分析</a:t>
            </a:r>
            <a:endParaRPr lang="en-US" altLang="zh-CN" sz="1200" dirty="0" smtClean="0">
              <a:solidFill>
                <a:srgbClr val="003366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sz="1200" dirty="0" smtClean="0">
                <a:solidFill>
                  <a:srgbClr val="003366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系统需求分析</a:t>
            </a:r>
            <a:endParaRPr lang="en-US" altLang="zh-CN" sz="1200" dirty="0">
              <a:solidFill>
                <a:srgbClr val="003366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86539" y="3000283"/>
            <a:ext cx="2618921" cy="400108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sz="2000" b="1" spc="300" dirty="0" smtClean="0">
                <a:solidFill>
                  <a:srgbClr val="3131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系统设计</a:t>
            </a:r>
            <a:endParaRPr lang="zh-HK" altLang="en-US" sz="2000" b="1" spc="300" dirty="0">
              <a:solidFill>
                <a:srgbClr val="3131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42103" y="3511217"/>
            <a:ext cx="5721203" cy="461663"/>
          </a:xfrm>
          <a:prstGeom prst="rect">
            <a:avLst/>
          </a:prstGeom>
        </p:spPr>
        <p:txBody>
          <a:bodyPr wrap="square" lIns="91436" tIns="45719" rIns="91436" bIns="45719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1200" dirty="0" smtClean="0">
                <a:solidFill>
                  <a:srgbClr val="003366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系统概要设计</a:t>
            </a:r>
            <a:endParaRPr lang="en-US" altLang="zh-CN" sz="1200" dirty="0" smtClean="0">
              <a:solidFill>
                <a:srgbClr val="003366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1200" dirty="0" smtClean="0">
                <a:solidFill>
                  <a:srgbClr val="003366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系统详细设计</a:t>
            </a:r>
            <a:endParaRPr lang="zh-CN" altLang="en-US" sz="1200" dirty="0">
              <a:solidFill>
                <a:srgbClr val="003366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742101" y="4390198"/>
            <a:ext cx="2618921" cy="400108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r>
              <a:rPr lang="zh-CN" altLang="en-US" sz="2000" b="1" spc="300" dirty="0" smtClean="0">
                <a:solidFill>
                  <a:srgbClr val="31313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编码与测试</a:t>
            </a:r>
            <a:endParaRPr lang="zh-HK" altLang="en-US" sz="2000" b="1" spc="300" dirty="0">
              <a:solidFill>
                <a:srgbClr val="31313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42101" y="4797118"/>
            <a:ext cx="3181583" cy="276997"/>
          </a:xfrm>
          <a:prstGeom prst="rect">
            <a:avLst/>
          </a:prstGeom>
        </p:spPr>
        <p:txBody>
          <a:bodyPr wrap="square" lIns="91436" tIns="45719" rIns="91436" bIns="45719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1200" dirty="0">
                <a:solidFill>
                  <a:srgbClr val="003366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系统核心代码说明测试用例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-44436" y="1045810"/>
            <a:ext cx="12192000" cy="0"/>
          </a:xfrm>
          <a:prstGeom prst="line">
            <a:avLst/>
          </a:prstGeom>
          <a:ln>
            <a:solidFill>
              <a:srgbClr val="3131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6"/>
          <p:cNvGrpSpPr>
            <a:grpSpLocks/>
          </p:cNvGrpSpPr>
          <p:nvPr/>
        </p:nvGrpSpPr>
        <p:grpSpPr bwMode="auto">
          <a:xfrm>
            <a:off x="1785064" y="430845"/>
            <a:ext cx="8621872" cy="622300"/>
            <a:chOff x="1853" y="20"/>
            <a:chExt cx="12515" cy="980"/>
          </a:xfrm>
        </p:grpSpPr>
        <p:grpSp>
          <p:nvGrpSpPr>
            <p:cNvPr id="16" name="组合 7"/>
            <p:cNvGrpSpPr>
              <a:grpSpLocks/>
            </p:cNvGrpSpPr>
            <p:nvPr/>
          </p:nvGrpSpPr>
          <p:grpSpPr bwMode="auto">
            <a:xfrm>
              <a:off x="2467" y="211"/>
              <a:ext cx="2690" cy="789"/>
              <a:chOff x="0" y="0"/>
              <a:chExt cx="3983021" cy="1277776"/>
            </a:xfrm>
          </p:grpSpPr>
          <p:sp>
            <p:nvSpPr>
              <p:cNvPr id="29" name="矩形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165412" cy="71717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lnSpc>
                    <a:spcPct val="150000"/>
                  </a:lnSpc>
                  <a:buFont typeface="Arial" pitchFamily="34" charset="0"/>
                  <a:buNone/>
                </a:pPr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30" name="等腰三角形 6"/>
              <p:cNvSpPr>
                <a:spLocks noChangeArrowheads="1"/>
              </p:cNvSpPr>
              <p:nvPr/>
            </p:nvSpPr>
            <p:spPr bwMode="auto">
              <a:xfrm rot="10800000">
                <a:off x="2817609" y="757822"/>
                <a:ext cx="1165412" cy="519954"/>
              </a:xfrm>
              <a:prstGeom prst="triangle">
                <a:avLst>
                  <a:gd name="adj" fmla="val 50000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lnSpc>
                    <a:spcPct val="150000"/>
                  </a:lnSpc>
                  <a:buFont typeface="Arial" pitchFamily="34" charset="0"/>
                  <a:buNone/>
                </a:pPr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p:grpSp>
        <p:sp>
          <p:nvSpPr>
            <p:cNvPr id="17" name="矩形 11"/>
            <p:cNvSpPr>
              <a:spLocks noChangeArrowheads="1"/>
            </p:cNvSpPr>
            <p:nvPr/>
          </p:nvSpPr>
          <p:spPr bwMode="auto">
            <a:xfrm>
              <a:off x="1943" y="20"/>
              <a:ext cx="12425" cy="659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8" name="文本框 12"/>
            <p:cNvSpPr>
              <a:spLocks noChangeArrowheads="1"/>
            </p:cNvSpPr>
            <p:nvPr/>
          </p:nvSpPr>
          <p:spPr bwMode="auto">
            <a:xfrm>
              <a:off x="1853" y="57"/>
              <a:ext cx="2015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选题背景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9" name="直接连接符 18"/>
            <p:cNvSpPr>
              <a:spLocks noChangeShapeType="1"/>
            </p:cNvSpPr>
            <p:nvPr/>
          </p:nvSpPr>
          <p:spPr bwMode="auto">
            <a:xfrm>
              <a:off x="3733" y="111"/>
              <a:ext cx="0" cy="429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文本框 23"/>
            <p:cNvSpPr>
              <a:spLocks noChangeArrowheads="1"/>
            </p:cNvSpPr>
            <p:nvPr/>
          </p:nvSpPr>
          <p:spPr bwMode="auto">
            <a:xfrm>
              <a:off x="3763" y="57"/>
              <a:ext cx="2040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r>
                <a:rPr lang="zh-CN" altLang="en-US" b="1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研究思路</a:t>
              </a:r>
              <a:endParaRPr lang="zh-CN" altLang="en-US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1" name="文本框 24"/>
            <p:cNvSpPr>
              <a:spLocks noChangeArrowheads="1"/>
            </p:cNvSpPr>
            <p:nvPr/>
          </p:nvSpPr>
          <p:spPr bwMode="auto">
            <a:xfrm>
              <a:off x="5906" y="57"/>
              <a:ext cx="2040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r>
                <a:rPr lang="zh-CN" altLang="en-US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系统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分析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2" name="文本框 25"/>
            <p:cNvSpPr>
              <a:spLocks noChangeArrowheads="1"/>
            </p:cNvSpPr>
            <p:nvPr/>
          </p:nvSpPr>
          <p:spPr bwMode="auto">
            <a:xfrm>
              <a:off x="8046" y="57"/>
              <a:ext cx="2040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系统设计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3" name="文本框 28"/>
            <p:cNvSpPr>
              <a:spLocks noChangeArrowheads="1"/>
            </p:cNvSpPr>
            <p:nvPr/>
          </p:nvSpPr>
          <p:spPr bwMode="auto">
            <a:xfrm>
              <a:off x="10188" y="57"/>
              <a:ext cx="2040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系统实现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4" name="文本框 29"/>
            <p:cNvSpPr>
              <a:spLocks noChangeArrowheads="1"/>
            </p:cNvSpPr>
            <p:nvPr/>
          </p:nvSpPr>
          <p:spPr bwMode="auto">
            <a:xfrm>
              <a:off x="12328" y="57"/>
              <a:ext cx="2040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总结与展望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5" name="直接连接符 30"/>
            <p:cNvSpPr>
              <a:spLocks noChangeShapeType="1"/>
            </p:cNvSpPr>
            <p:nvPr/>
          </p:nvSpPr>
          <p:spPr bwMode="auto">
            <a:xfrm>
              <a:off x="5783" y="111"/>
              <a:ext cx="3" cy="429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直接连接符 31"/>
            <p:cNvSpPr>
              <a:spLocks noChangeShapeType="1"/>
            </p:cNvSpPr>
            <p:nvPr/>
          </p:nvSpPr>
          <p:spPr bwMode="auto">
            <a:xfrm>
              <a:off x="7946" y="111"/>
              <a:ext cx="0" cy="429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直接连接符 32"/>
            <p:cNvSpPr>
              <a:spLocks noChangeShapeType="1"/>
            </p:cNvSpPr>
            <p:nvPr/>
          </p:nvSpPr>
          <p:spPr bwMode="auto">
            <a:xfrm>
              <a:off x="10038" y="111"/>
              <a:ext cx="0" cy="429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直接连接符 33"/>
            <p:cNvSpPr>
              <a:spLocks noChangeShapeType="1"/>
            </p:cNvSpPr>
            <p:nvPr/>
          </p:nvSpPr>
          <p:spPr bwMode="auto">
            <a:xfrm>
              <a:off x="12228" y="111"/>
              <a:ext cx="0" cy="429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226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3780328" y="2010466"/>
            <a:ext cx="5009662" cy="132343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91436" tIns="45719" rIns="91436" bIns="45719" rtlCol="0">
            <a:spAutoFit/>
          </a:bodyPr>
          <a:lstStyle/>
          <a:p>
            <a:pPr algn="ctr"/>
            <a:r>
              <a:rPr lang="zh-CN" altLang="en-US" sz="8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sz="80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en-US" altLang="zh-CN" sz="80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Group 4"/>
          <p:cNvGrpSpPr>
            <a:grpSpLocks noChangeAspect="1"/>
          </p:cNvGrpSpPr>
          <p:nvPr/>
        </p:nvGrpSpPr>
        <p:grpSpPr bwMode="auto">
          <a:xfrm rot="19764056">
            <a:off x="3147175" y="1347315"/>
            <a:ext cx="1424066" cy="1326299"/>
            <a:chOff x="1164" y="687"/>
            <a:chExt cx="3219" cy="299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051843" y="6318582"/>
            <a:ext cx="8688200" cy="357680"/>
            <a:chOff x="2090892" y="6318582"/>
            <a:chExt cx="8058704" cy="357680"/>
          </a:xfrm>
        </p:grpSpPr>
        <p:sp>
          <p:nvSpPr>
            <p:cNvPr id="2" name="文本框 1"/>
            <p:cNvSpPr txBox="1"/>
            <p:nvPr/>
          </p:nvSpPr>
          <p:spPr>
            <a:xfrm>
              <a:off x="3540549" y="6319382"/>
              <a:ext cx="1108338" cy="338552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91436" tIns="45719" rIns="91436" bIns="45719" rtlCol="0">
              <a:spAutoFit/>
            </a:bodyPr>
            <a:lstStyle/>
            <a:p>
              <a:pPr algn="ctr"/>
              <a:r>
                <a:rPr lang="zh-CN" altLang="en-US" sz="1600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</a:t>
              </a:r>
              <a:r>
                <a:rPr lang="zh-CN" altLang="en-US" sz="1600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思路</a:t>
              </a:r>
              <a:endParaRPr lang="zh-HK" altLang="en-US" sz="16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4802572" y="6318582"/>
              <a:ext cx="1214914" cy="33855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lt1"/>
              </a:solidFill>
            </a:ln>
          </p:spPr>
          <p:txBody>
            <a:bodyPr wrap="square" lIns="91436" tIns="45719" rIns="91436" bIns="45719" rtlCol="0">
              <a:spAutoFit/>
            </a:bodyPr>
            <a:lstStyle/>
            <a:p>
              <a:pPr algn="ctr"/>
              <a:r>
                <a:rPr lang="zh-CN" altLang="en-US" sz="1600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</a:t>
              </a:r>
              <a:r>
                <a:rPr lang="zh-CN" altLang="en-US" sz="1600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</a:t>
              </a:r>
              <a:endParaRPr lang="zh-HK" altLang="en-US" sz="16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6153112" y="6335006"/>
              <a:ext cx="1295400" cy="338552"/>
            </a:xfrm>
            <a:prstGeom prst="rect">
              <a:avLst/>
            </a:prstGeom>
            <a:noFill/>
          </p:spPr>
          <p:txBody>
            <a:bodyPr wrap="square" lIns="91436" tIns="45719" rIns="91436" bIns="45719" rtlCol="0">
              <a:spAutoFit/>
            </a:bodyPr>
            <a:lstStyle/>
            <a:p>
              <a:pPr algn="ctr"/>
              <a:r>
                <a:rPr lang="zh-CN" altLang="en-US" sz="1600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系统设计</a:t>
              </a:r>
              <a:endParaRPr lang="zh-HK" altLang="en-US" sz="16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7448512" y="6335006"/>
              <a:ext cx="1561018" cy="338552"/>
            </a:xfrm>
            <a:prstGeom prst="rect">
              <a:avLst/>
            </a:prstGeom>
            <a:noFill/>
          </p:spPr>
          <p:txBody>
            <a:bodyPr wrap="square" lIns="91436" tIns="45719" rIns="91436" bIns="45719" rtlCol="0">
              <a:spAutoFit/>
            </a:bodyPr>
            <a:lstStyle/>
            <a:p>
              <a:pPr algn="ctr"/>
              <a:r>
                <a:rPr lang="zh-CN" altLang="en-US" sz="1600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系统实现</a:t>
              </a:r>
              <a:endParaRPr lang="zh-HK" altLang="en-US" sz="16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854196" y="6335006"/>
              <a:ext cx="1295400" cy="338552"/>
            </a:xfrm>
            <a:prstGeom prst="rect">
              <a:avLst/>
            </a:prstGeom>
            <a:noFill/>
          </p:spPr>
          <p:txBody>
            <a:bodyPr wrap="square" lIns="91436" tIns="45719" rIns="91436" bIns="45719" rtlCol="0">
              <a:spAutoFit/>
            </a:bodyPr>
            <a:lstStyle/>
            <a:p>
              <a:pPr algn="ctr"/>
              <a:r>
                <a:rPr lang="zh-CN" altLang="en-US" sz="1600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总结与展望</a:t>
              </a:r>
              <a:endParaRPr lang="zh-HK" altLang="en-US" sz="16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" name="直接连接符 18"/>
            <p:cNvCxnSpPr/>
            <p:nvPr/>
          </p:nvCxnSpPr>
          <p:spPr>
            <a:xfrm>
              <a:off x="3424462" y="6337710"/>
              <a:ext cx="0" cy="271591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30"/>
            <p:cNvCxnSpPr/>
            <p:nvPr/>
          </p:nvCxnSpPr>
          <p:spPr>
            <a:xfrm>
              <a:off x="4715748" y="6335006"/>
              <a:ext cx="0" cy="271591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31"/>
            <p:cNvCxnSpPr/>
            <p:nvPr/>
          </p:nvCxnSpPr>
          <p:spPr>
            <a:xfrm>
              <a:off x="6125542" y="6337710"/>
              <a:ext cx="0" cy="271591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32"/>
            <p:cNvCxnSpPr/>
            <p:nvPr/>
          </p:nvCxnSpPr>
          <p:spPr>
            <a:xfrm>
              <a:off x="7476082" y="6337710"/>
              <a:ext cx="0" cy="271591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33"/>
            <p:cNvCxnSpPr/>
            <p:nvPr/>
          </p:nvCxnSpPr>
          <p:spPr>
            <a:xfrm>
              <a:off x="8854196" y="6355801"/>
              <a:ext cx="0" cy="271591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2090892" y="6335006"/>
              <a:ext cx="1295401" cy="3412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36" tIns="45719" rIns="91436" bIns="45719" rtlCol="0">
              <a:spAutoFit/>
            </a:bodyPr>
            <a:lstStyle/>
            <a:p>
              <a:pPr algn="ctr"/>
              <a:r>
                <a:rPr lang="zh-CN" altLang="en-US" sz="1600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选题</a:t>
              </a:r>
              <a:r>
                <a:rPr lang="zh-CN" altLang="en-US" sz="1600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背景</a:t>
              </a:r>
              <a:endParaRPr lang="zh-HK" altLang="en-US" sz="16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870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1785064" y="430845"/>
            <a:ext cx="8621872" cy="622300"/>
            <a:chOff x="1853" y="20"/>
            <a:chExt cx="12515" cy="980"/>
          </a:xfrm>
        </p:grpSpPr>
        <p:grpSp>
          <p:nvGrpSpPr>
            <p:cNvPr id="11" name="组合 7"/>
            <p:cNvGrpSpPr>
              <a:grpSpLocks/>
            </p:cNvGrpSpPr>
            <p:nvPr/>
          </p:nvGrpSpPr>
          <p:grpSpPr bwMode="auto">
            <a:xfrm>
              <a:off x="2467" y="211"/>
              <a:ext cx="4853" cy="789"/>
              <a:chOff x="0" y="0"/>
              <a:chExt cx="7185043" cy="1277875"/>
            </a:xfrm>
          </p:grpSpPr>
          <p:sp>
            <p:nvSpPr>
              <p:cNvPr id="24" name="矩形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165412" cy="71717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lnSpc>
                    <a:spcPct val="150000"/>
                  </a:lnSpc>
                  <a:buFont typeface="Arial" pitchFamily="34" charset="0"/>
                  <a:buNone/>
                </a:pPr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25" name="等腰三角形 6"/>
              <p:cNvSpPr>
                <a:spLocks noChangeArrowheads="1"/>
              </p:cNvSpPr>
              <p:nvPr/>
            </p:nvSpPr>
            <p:spPr bwMode="auto">
              <a:xfrm rot="10800000">
                <a:off x="6019631" y="757920"/>
                <a:ext cx="1165412" cy="519955"/>
              </a:xfrm>
              <a:prstGeom prst="triangle">
                <a:avLst>
                  <a:gd name="adj" fmla="val 50000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lnSpc>
                    <a:spcPct val="150000"/>
                  </a:lnSpc>
                  <a:buFont typeface="Arial" pitchFamily="34" charset="0"/>
                  <a:buNone/>
                </a:pPr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p:grp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943" y="20"/>
              <a:ext cx="12425" cy="659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3" name="文本框 12"/>
            <p:cNvSpPr>
              <a:spLocks noChangeArrowheads="1"/>
            </p:cNvSpPr>
            <p:nvPr/>
          </p:nvSpPr>
          <p:spPr bwMode="auto">
            <a:xfrm>
              <a:off x="1853" y="57"/>
              <a:ext cx="2015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选题背景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4" name="直接连接符 13"/>
            <p:cNvSpPr>
              <a:spLocks noChangeShapeType="1"/>
            </p:cNvSpPr>
            <p:nvPr/>
          </p:nvSpPr>
          <p:spPr bwMode="auto">
            <a:xfrm>
              <a:off x="3733" y="111"/>
              <a:ext cx="0" cy="429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文本框 23"/>
            <p:cNvSpPr>
              <a:spLocks noChangeArrowheads="1"/>
            </p:cNvSpPr>
            <p:nvPr/>
          </p:nvSpPr>
          <p:spPr bwMode="auto">
            <a:xfrm>
              <a:off x="3763" y="57"/>
              <a:ext cx="2040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研究思路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6" name="文本框 24"/>
            <p:cNvSpPr>
              <a:spLocks noChangeArrowheads="1"/>
            </p:cNvSpPr>
            <p:nvPr/>
          </p:nvSpPr>
          <p:spPr bwMode="auto">
            <a:xfrm>
              <a:off x="5906" y="57"/>
              <a:ext cx="2040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r>
                <a:rPr lang="zh-CN" altLang="en-US" b="1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系统</a:t>
              </a:r>
              <a:r>
                <a:rPr lang="zh-CN" altLang="en-US" b="1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分析</a:t>
              </a:r>
              <a:endParaRPr lang="zh-CN" altLang="en-US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7" name="文本框 25"/>
            <p:cNvSpPr>
              <a:spLocks noChangeArrowheads="1"/>
            </p:cNvSpPr>
            <p:nvPr/>
          </p:nvSpPr>
          <p:spPr bwMode="auto">
            <a:xfrm>
              <a:off x="8046" y="57"/>
              <a:ext cx="2040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系统设计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8" name="文本框 28"/>
            <p:cNvSpPr>
              <a:spLocks noChangeArrowheads="1"/>
            </p:cNvSpPr>
            <p:nvPr/>
          </p:nvSpPr>
          <p:spPr bwMode="auto">
            <a:xfrm>
              <a:off x="10188" y="57"/>
              <a:ext cx="2040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系统实现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9" name="文本框 29"/>
            <p:cNvSpPr>
              <a:spLocks noChangeArrowheads="1"/>
            </p:cNvSpPr>
            <p:nvPr/>
          </p:nvSpPr>
          <p:spPr bwMode="auto">
            <a:xfrm>
              <a:off x="12328" y="57"/>
              <a:ext cx="2040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总结与展望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20" name="直接连接符 30"/>
            <p:cNvSpPr>
              <a:spLocks noChangeShapeType="1"/>
            </p:cNvSpPr>
            <p:nvPr/>
          </p:nvSpPr>
          <p:spPr bwMode="auto">
            <a:xfrm>
              <a:off x="5783" y="111"/>
              <a:ext cx="3" cy="429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直接连接符 31"/>
            <p:cNvSpPr>
              <a:spLocks noChangeShapeType="1"/>
            </p:cNvSpPr>
            <p:nvPr/>
          </p:nvSpPr>
          <p:spPr bwMode="auto">
            <a:xfrm>
              <a:off x="7946" y="111"/>
              <a:ext cx="0" cy="429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直接连接符 32"/>
            <p:cNvSpPr>
              <a:spLocks noChangeShapeType="1"/>
            </p:cNvSpPr>
            <p:nvPr/>
          </p:nvSpPr>
          <p:spPr bwMode="auto">
            <a:xfrm>
              <a:off x="10038" y="111"/>
              <a:ext cx="0" cy="429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直接连接符 33"/>
            <p:cNvSpPr>
              <a:spLocks noChangeShapeType="1"/>
            </p:cNvSpPr>
            <p:nvPr/>
          </p:nvSpPr>
          <p:spPr bwMode="auto">
            <a:xfrm>
              <a:off x="12228" y="111"/>
              <a:ext cx="0" cy="429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27" name="直接连接符 26"/>
          <p:cNvCxnSpPr/>
          <p:nvPr/>
        </p:nvCxnSpPr>
        <p:spPr>
          <a:xfrm>
            <a:off x="-44436" y="1045810"/>
            <a:ext cx="12192000" cy="0"/>
          </a:xfrm>
          <a:prstGeom prst="line">
            <a:avLst/>
          </a:prstGeom>
          <a:ln>
            <a:solidFill>
              <a:srgbClr val="3131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32611" y="1422400"/>
            <a:ext cx="2140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+mj-ea"/>
                <a:ea typeface="+mj-ea"/>
              </a:rPr>
              <a:t>可行性分析</a:t>
            </a:r>
            <a:endParaRPr lang="zh-CN" altLang="en-US" sz="2800" b="1" dirty="0"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93900" y="2374900"/>
            <a:ext cx="13335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技术可行性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93900" y="3429000"/>
            <a:ext cx="13335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经济可行性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93900" y="4546600"/>
            <a:ext cx="13335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市场可行性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4813300" y="1053145"/>
            <a:ext cx="6350" cy="444595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10201" y="1422400"/>
            <a:ext cx="162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需求分析</a:t>
            </a:r>
            <a:endParaRPr lang="zh-CN" altLang="en-US" sz="28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551409" y="2286000"/>
            <a:ext cx="252579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为客户提供便捷的服务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551409" y="3429000"/>
            <a:ext cx="345012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提高酒店的管理效率和工作效率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752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785064" y="430845"/>
            <a:ext cx="8621872" cy="593090"/>
            <a:chOff x="1853" y="20"/>
            <a:chExt cx="12515" cy="934"/>
          </a:xfrm>
        </p:grpSpPr>
        <p:grpSp>
          <p:nvGrpSpPr>
            <p:cNvPr id="3" name="组合 7"/>
            <p:cNvGrpSpPr>
              <a:grpSpLocks/>
            </p:cNvGrpSpPr>
            <p:nvPr/>
          </p:nvGrpSpPr>
          <p:grpSpPr bwMode="auto">
            <a:xfrm>
              <a:off x="2467" y="211"/>
              <a:ext cx="4853" cy="743"/>
              <a:chOff x="0" y="0"/>
              <a:chExt cx="7183731" cy="1202774"/>
            </a:xfrm>
          </p:grpSpPr>
          <p:sp>
            <p:nvSpPr>
              <p:cNvPr id="16" name="矩形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165412" cy="71717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lnSpc>
                    <a:spcPct val="150000"/>
                  </a:lnSpc>
                  <a:buFont typeface="Arial" pitchFamily="34" charset="0"/>
                  <a:buNone/>
                </a:pPr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  <p:sp>
            <p:nvSpPr>
              <p:cNvPr id="17" name="等腰三角形 6"/>
              <p:cNvSpPr>
                <a:spLocks noChangeArrowheads="1"/>
              </p:cNvSpPr>
              <p:nvPr/>
            </p:nvSpPr>
            <p:spPr bwMode="auto">
              <a:xfrm rot="10800000">
                <a:off x="6018366" y="683108"/>
                <a:ext cx="1165365" cy="519666"/>
              </a:xfrm>
              <a:prstGeom prst="triangle">
                <a:avLst>
                  <a:gd name="adj" fmla="val 50000"/>
                </a:avLst>
              </a:prstGeom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lnSpc>
                    <a:spcPct val="150000"/>
                  </a:lnSpc>
                  <a:buFont typeface="Arial" pitchFamily="34" charset="0"/>
                  <a:buNone/>
                </a:pPr>
                <a:endParaRPr lang="zh-CN" altLang="zh-CN">
                  <a:solidFill>
                    <a:srgbClr val="FFFFFF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p:grpSp>
        <p:sp>
          <p:nvSpPr>
            <p:cNvPr id="4" name="矩形 3"/>
            <p:cNvSpPr>
              <a:spLocks noChangeArrowheads="1"/>
            </p:cNvSpPr>
            <p:nvPr/>
          </p:nvSpPr>
          <p:spPr bwMode="auto">
            <a:xfrm>
              <a:off x="1943" y="20"/>
              <a:ext cx="12425" cy="659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5" name="文本框 12"/>
            <p:cNvSpPr>
              <a:spLocks noChangeArrowheads="1"/>
            </p:cNvSpPr>
            <p:nvPr/>
          </p:nvSpPr>
          <p:spPr bwMode="auto">
            <a:xfrm>
              <a:off x="1853" y="57"/>
              <a:ext cx="2015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选题背景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6" name="直接连接符 5"/>
            <p:cNvSpPr>
              <a:spLocks noChangeShapeType="1"/>
            </p:cNvSpPr>
            <p:nvPr/>
          </p:nvSpPr>
          <p:spPr bwMode="auto">
            <a:xfrm>
              <a:off x="3733" y="111"/>
              <a:ext cx="0" cy="429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文本框 23"/>
            <p:cNvSpPr>
              <a:spLocks noChangeArrowheads="1"/>
            </p:cNvSpPr>
            <p:nvPr/>
          </p:nvSpPr>
          <p:spPr bwMode="auto">
            <a:xfrm>
              <a:off x="3763" y="57"/>
              <a:ext cx="2040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研究思路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8" name="文本框 24"/>
            <p:cNvSpPr>
              <a:spLocks noChangeArrowheads="1"/>
            </p:cNvSpPr>
            <p:nvPr/>
          </p:nvSpPr>
          <p:spPr bwMode="auto">
            <a:xfrm>
              <a:off x="5906" y="57"/>
              <a:ext cx="2040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r>
                <a:rPr lang="zh-CN" altLang="en-US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系统</a:t>
              </a:r>
              <a:r>
                <a:rPr lang="zh-CN" altLang="en-US" b="1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分析</a:t>
              </a:r>
              <a:endParaRPr lang="zh-CN" altLang="en-US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9" name="文本框 25"/>
            <p:cNvSpPr>
              <a:spLocks noChangeArrowheads="1"/>
            </p:cNvSpPr>
            <p:nvPr/>
          </p:nvSpPr>
          <p:spPr bwMode="auto">
            <a:xfrm>
              <a:off x="8046" y="57"/>
              <a:ext cx="2040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系统设计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0" name="文本框 28"/>
            <p:cNvSpPr>
              <a:spLocks noChangeArrowheads="1"/>
            </p:cNvSpPr>
            <p:nvPr/>
          </p:nvSpPr>
          <p:spPr bwMode="auto">
            <a:xfrm>
              <a:off x="10188" y="57"/>
              <a:ext cx="2040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buFont typeface="Arial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系统实现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1" name="文本框 29"/>
            <p:cNvSpPr>
              <a:spLocks noChangeArrowheads="1"/>
            </p:cNvSpPr>
            <p:nvPr/>
          </p:nvSpPr>
          <p:spPr bwMode="auto">
            <a:xfrm>
              <a:off x="12328" y="57"/>
              <a:ext cx="2040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总结与展望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2" name="直接连接符 30"/>
            <p:cNvSpPr>
              <a:spLocks noChangeShapeType="1"/>
            </p:cNvSpPr>
            <p:nvPr/>
          </p:nvSpPr>
          <p:spPr bwMode="auto">
            <a:xfrm>
              <a:off x="5783" y="111"/>
              <a:ext cx="3" cy="429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直接连接符 31"/>
            <p:cNvSpPr>
              <a:spLocks noChangeShapeType="1"/>
            </p:cNvSpPr>
            <p:nvPr/>
          </p:nvSpPr>
          <p:spPr bwMode="auto">
            <a:xfrm>
              <a:off x="7946" y="111"/>
              <a:ext cx="0" cy="429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直接连接符 32"/>
            <p:cNvSpPr>
              <a:spLocks noChangeShapeType="1"/>
            </p:cNvSpPr>
            <p:nvPr/>
          </p:nvSpPr>
          <p:spPr bwMode="auto">
            <a:xfrm>
              <a:off x="10038" y="111"/>
              <a:ext cx="0" cy="429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直接连接符 33"/>
            <p:cNvSpPr>
              <a:spLocks noChangeShapeType="1"/>
            </p:cNvSpPr>
            <p:nvPr/>
          </p:nvSpPr>
          <p:spPr bwMode="auto">
            <a:xfrm>
              <a:off x="12228" y="111"/>
              <a:ext cx="0" cy="429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-44436" y="1045810"/>
            <a:ext cx="12192000" cy="0"/>
          </a:xfrm>
          <a:prstGeom prst="line">
            <a:avLst/>
          </a:prstGeom>
          <a:ln>
            <a:solidFill>
              <a:srgbClr val="3131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067" y="1284287"/>
            <a:ext cx="3905250" cy="4543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" name="直接连接符 20"/>
          <p:cNvCxnSpPr/>
          <p:nvPr/>
        </p:nvCxnSpPr>
        <p:spPr>
          <a:xfrm>
            <a:off x="6051564" y="1045810"/>
            <a:ext cx="0" cy="517719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750452" y="5827712"/>
            <a:ext cx="1826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会员用例图</a:t>
            </a:r>
            <a:endParaRPr lang="zh-CN" altLang="en-US" b="1" dirty="0"/>
          </a:p>
        </p:txBody>
      </p:sp>
      <p:pic>
        <p:nvPicPr>
          <p:cNvPr id="26" name="图片 2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962" y="1284286"/>
            <a:ext cx="3944938" cy="454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extBox 26"/>
          <p:cNvSpPr txBox="1"/>
          <p:nvPr/>
        </p:nvSpPr>
        <p:spPr>
          <a:xfrm>
            <a:off x="7423899" y="5827712"/>
            <a:ext cx="189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管理员用例图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567655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1387</TotalTime>
  <Words>581</Words>
  <Application>Microsoft Office PowerPoint</Application>
  <PresentationFormat>自定义</PresentationFormat>
  <Paragraphs>189</Paragraphs>
  <Slides>22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Arial</vt:lpstr>
      <vt:lpstr>宋体</vt:lpstr>
      <vt:lpstr>新細明體</vt:lpstr>
      <vt:lpstr>Arial Black</vt:lpstr>
      <vt:lpstr>Century Gothic</vt:lpstr>
      <vt:lpstr>微软雅黑</vt:lpstr>
      <vt:lpstr>Calibri</vt:lpstr>
      <vt:lpstr>Verdana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锐旗设计；https://9ppt.taobao.com</cp:keywords>
  <cp:lastModifiedBy>hp</cp:lastModifiedBy>
  <cp:revision>160</cp:revision>
  <dcterms:created xsi:type="dcterms:W3CDTF">2015-11-24T02:31:46Z</dcterms:created>
  <dcterms:modified xsi:type="dcterms:W3CDTF">2017-06-09T07:56:55Z</dcterms:modified>
  <cp:category>锐旗设计；https://9ppt.taobao.com</cp:category>
</cp:coreProperties>
</file>