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Open Sans ExtraBold"/>
      <p:bold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045CF0-7157-4131-9002-3F2844ABCA0E}">
  <a:tblStyle styleId="{DF045CF0-7157-4131-9002-3F2844ABC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ExtraBold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0f1aefee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60f1aefe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0f1aefee_1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60f1aefee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0d5b4617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0d5b4617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0d5b4617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60d5b4617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0d5b4617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60d5b4617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0f1aefee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060f1aefe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0dcc8660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60dcc866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0dcc8660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60dcc866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0dcc8660_0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60dcc866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0f1aefee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60f1aefe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0dcc8660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60dcc866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0dcc866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0dcc866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60dcc8660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60dcc866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hyperlink" Target="https://gudok.ru/news/?ID=156725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/>
        </p:nvSpPr>
        <p:spPr>
          <a:xfrm>
            <a:off x="164992" y="1130412"/>
            <a:ext cx="8814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" sz="43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Формирование зарядной инфраструктуры для электромашин</a:t>
            </a:r>
            <a:endParaRPr b="1" i="0" sz="43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1099548" y="1933750"/>
            <a:ext cx="431700" cy="745500"/>
          </a:xfrm>
          <a:prstGeom prst="parallelogram">
            <a:avLst>
              <a:gd fmla="val 72590" name="adj"/>
            </a:avLst>
          </a:prstGeom>
          <a:solidFill>
            <a:srgbClr val="E986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314875" y="3727675"/>
            <a:ext cx="851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ru" sz="22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DS Ninjas</a:t>
            </a:r>
            <a:endParaRPr b="1" i="0" sz="22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748" y="1086198"/>
            <a:ext cx="217950" cy="2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/>
          <p:nvPr/>
        </p:nvSpPr>
        <p:spPr>
          <a:xfrm>
            <a:off x="7629348" y="1981350"/>
            <a:ext cx="431700" cy="745500"/>
          </a:xfrm>
          <a:prstGeom prst="parallelogram">
            <a:avLst>
              <a:gd fmla="val 72590" name="adj"/>
            </a:avLst>
          </a:prstGeom>
          <a:solidFill>
            <a:srgbClr val="E986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4678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0" y="1248424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ru" sz="3400" u="none" cap="none" strike="noStrike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Команда</a:t>
            </a:r>
            <a:endParaRPr b="1" i="0" sz="34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314875" y="2540750"/>
            <a:ext cx="8514300" cy="24075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71225" y="2749450"/>
            <a:ext cx="8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55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14383" r="0" t="0"/>
          <a:stretch/>
        </p:blipFill>
        <p:spPr>
          <a:xfrm>
            <a:off x="2771274" y="2161770"/>
            <a:ext cx="1201517" cy="146941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8376" l="-3112" r="-3123" t="3260"/>
          <a:stretch/>
        </p:blipFill>
        <p:spPr>
          <a:xfrm>
            <a:off x="701352" y="2161770"/>
            <a:ext cx="1201517" cy="146941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227" name="Google Shape;227;p32"/>
          <p:cNvSpPr txBox="1"/>
          <p:nvPr/>
        </p:nvSpPr>
        <p:spPr>
          <a:xfrm>
            <a:off x="6569231" y="3768622"/>
            <a:ext cx="177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Дарья Копина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@Dasha_Kopina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2363671" y="3768618"/>
            <a:ext cx="1655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Наталья Завертяева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@n_zavertyaeva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630264" y="3768615"/>
            <a:ext cx="134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Павел Петров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Капитан, </a:t>
            </a: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+7 903 687 0398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5">
            <a:alphaModFix/>
          </a:blip>
          <a:srcRect b="35505" l="39921" r="27550" t="6354"/>
          <a:stretch/>
        </p:blipFill>
        <p:spPr>
          <a:xfrm>
            <a:off x="4885963" y="2165925"/>
            <a:ext cx="1201525" cy="1469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6">
            <a:alphaModFix/>
          </a:blip>
          <a:srcRect b="8113" l="0" r="0" t="0"/>
          <a:stretch/>
        </p:blipFill>
        <p:spPr>
          <a:xfrm>
            <a:off x="6924446" y="2127824"/>
            <a:ext cx="1201518" cy="146941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232" name="Google Shape;232;p32"/>
          <p:cNvSpPr txBox="1"/>
          <p:nvPr/>
        </p:nvSpPr>
        <p:spPr>
          <a:xfrm>
            <a:off x="4523269" y="3768622"/>
            <a:ext cx="177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Ринат Курбанов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+7 987 731 3035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251425" y="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Приложение 1. </a:t>
            </a:r>
            <a:r>
              <a:rPr lang="ru" sz="2120"/>
              <a:t>Средний запас электроэнергии для электрокара</a:t>
            </a:r>
            <a:endParaRPr sz="2120"/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371975" y="6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{DF045CF0-7157-4131-9002-3F2844ABCA0E}</a:tableStyleId>
              </a:tblPr>
              <a:tblGrid>
                <a:gridCol w="1757200"/>
                <a:gridCol w="2503100"/>
                <a:gridCol w="2514425"/>
                <a:gridCol w="1745850"/>
              </a:tblGrid>
              <a:tr h="62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</a:rPr>
                        <a:t>целевой сегмент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</a:rPr>
                        <a:t>Марка транспорта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Расход ЭЭ на км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Время полной зарядки, ч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общественный транспорт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00"/>
                        <a:t>КамАЗ-6282, электроавтобус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до 70 км при ёмкости аккумулятора 80 кВт*час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 </a:t>
                      </a:r>
                      <a:r>
                        <a:rPr lang="ru" sz="105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80 % занимает 20 минут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общественный транспорт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СитиРитм-12ЕLF, электроавтобус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 260 км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на 100% - 6 часов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легковой </a:t>
                      </a: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транспорт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Hyundai Ioniq 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 480 км </a:t>
                      </a: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при ёмкости аккумулятора 72,6 кВт*час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на 80% требуется лишь 18 минут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легковой транспорт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Zetta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 560 км при ёмкости аккумулятора 32 кВт*час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данных нет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легковой транспорт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BMW i3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 310 км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на 80% требуется лишь 30 минут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легковой транспорт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Nissan Leaf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 170 км п</a:t>
                      </a: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ри ёмкости аккумулятора 24 кВт*час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на 80% требуется лишь 30 минут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грузовой транспорт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Tesla Semi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 800 км при ёмкости аккумулятора 200 кВт*ч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данных нет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251425" y="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120"/>
              <a:t>Приложение 2. </a:t>
            </a:r>
            <a:r>
              <a:rPr lang="ru" sz="2120"/>
              <a:t>Средний запас электроэнергии для электрокара</a:t>
            </a:r>
            <a:endParaRPr sz="2120"/>
          </a:p>
        </p:txBody>
      </p:sp>
      <p:graphicFrame>
        <p:nvGraphicFramePr>
          <p:cNvPr id="244" name="Google Shape;244;p34"/>
          <p:cNvGraphicFramePr/>
          <p:nvPr/>
        </p:nvGraphicFramePr>
        <p:xfrm>
          <a:off x="371975" y="84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{DF045CF0-7157-4131-9002-3F2844ABCA0E}</a:tableStyleId>
              </a:tblPr>
              <a:tblGrid>
                <a:gridCol w="1667600"/>
                <a:gridCol w="1201525"/>
                <a:gridCol w="1330900"/>
                <a:gridCol w="1437675"/>
                <a:gridCol w="1564475"/>
                <a:gridCol w="1318425"/>
              </a:tblGrid>
              <a:tr h="3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dk1"/>
                          </a:solidFill>
                        </a:rPr>
                        <a:t>Трасса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dk1"/>
                          </a:solidFill>
                        </a:rPr>
                        <a:t>Протяженность трассы, км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Количество автозаправочных станций, шт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Среднее расстояние между автозаправками, км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Предполагаемое количество электрозаправочных станций, шт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Предполагаемые инвестиции, млн.руб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Москва - Санкт-Петербург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684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120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5,7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120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300-840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Москва - Н.Новгород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402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154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2,6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154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385-1078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Москва - Иннополис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3,2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557-1561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Санкт-Петербург - Иннополис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1499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313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4,8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313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782-2191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Санкт-Петербург - Н.Новгород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1135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4,5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250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625-1750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7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Санкт-Петербург - Калининград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970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12,4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195-546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Москва - Калининград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1281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189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6,8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189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472-1323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251425" y="5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Приложение 3. </a:t>
            </a:r>
            <a:r>
              <a:rPr lang="ru" sz="2020"/>
              <a:t>Кто устанавливает электрозаправки для электрокара</a:t>
            </a:r>
            <a:endParaRPr sz="2020"/>
          </a:p>
        </p:txBody>
      </p:sp>
      <p:graphicFrame>
        <p:nvGraphicFramePr>
          <p:cNvPr id="250" name="Google Shape;250;p35"/>
          <p:cNvGraphicFramePr/>
          <p:nvPr/>
        </p:nvGraphicFramePr>
        <p:xfrm>
          <a:off x="371975" y="6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{DF045CF0-7157-4131-9002-3F2844ABCA0E}</a:tableStyleId>
              </a:tblPr>
              <a:tblGrid>
                <a:gridCol w="1510550"/>
                <a:gridCol w="2077025"/>
                <a:gridCol w="1401750"/>
                <a:gridCol w="1916325"/>
                <a:gridCol w="1614950"/>
              </a:tblGrid>
              <a:tr h="3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Город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Компания владелец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Количество, шт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Что необходимо для пользования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Приложение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Москва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«Мосэнерго»</a:t>
                      </a:r>
                      <a:endParaRPr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70-100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карта “Тройка”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ru" sz="1200"/>
                        <a:t>PlugShare https://www.plugshare.com/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Москва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ПАО «Россети»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карта МОЭСК-EV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/>
                        <a:t>PlugShare https://www.plugshare.com/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Санкт-Петербург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ПАО «Россети Ленэнерго»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бесплатно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Н.Новгород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компания «TOUCH»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 более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Калининград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АО “ЯнтарьЭнерго”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Челябинск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компания “Мир электромобилей”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ПАО «Россети»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Иннополис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нет точной инфо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3422" y="2840655"/>
            <a:ext cx="1655378" cy="16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8722" y="3694487"/>
            <a:ext cx="504779" cy="1623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314850" y="1006862"/>
            <a:ext cx="851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ru" sz="35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Идея по долгосрочному плану развития компании</a:t>
            </a:r>
            <a:r>
              <a:rPr b="1" i="0" lang="ru" sz="3500" u="none" cap="none" strike="noStrike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35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871800" y="2251050"/>
            <a:ext cx="7400400" cy="24075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5325" y="1641650"/>
            <a:ext cx="2422397" cy="24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77190" y="2891104"/>
            <a:ext cx="738668" cy="23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/>
        </p:nvSpPr>
        <p:spPr>
          <a:xfrm>
            <a:off x="1140900" y="2440450"/>
            <a:ext cx="68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55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0" name="Google Shape;110;p24"/>
          <p:cNvSpPr txBox="1"/>
          <p:nvPr>
            <p:ph idx="4294967295" type="title"/>
          </p:nvPr>
        </p:nvSpPr>
        <p:spPr>
          <a:xfrm>
            <a:off x="3950690" y="3788555"/>
            <a:ext cx="41181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0"/>
              <a:t>Интер РАО - </a:t>
            </a:r>
            <a:r>
              <a:rPr lang="ru" sz="1720">
                <a:solidFill>
                  <a:srgbClr val="E9862A"/>
                </a:solidFill>
              </a:rPr>
              <a:t>международный оператор зарядной инфраструктуры для электромобилей</a:t>
            </a:r>
            <a:endParaRPr sz="1720">
              <a:solidFill>
                <a:srgbClr val="E9862A"/>
              </a:solidFill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909900" y="2211900"/>
            <a:ext cx="342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Интер РАО - российская энергетическая компания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2420355" y="2414078"/>
            <a:ext cx="4642371" cy="1866551"/>
          </a:xfrm>
          <a:custGeom>
            <a:rect b="b" l="l" r="r" t="t"/>
            <a:pathLst>
              <a:path extrusionOk="0" h="124499" w="257302">
                <a:moveTo>
                  <a:pt x="94315" y="2411"/>
                </a:moveTo>
                <a:cubicBezTo>
                  <a:pt x="115869" y="2373"/>
                  <a:pt x="199144" y="-2789"/>
                  <a:pt x="223637" y="2185"/>
                </a:cubicBezTo>
                <a:cubicBezTo>
                  <a:pt x="248130" y="7159"/>
                  <a:pt x="275261" y="19142"/>
                  <a:pt x="241272" y="32255"/>
                </a:cubicBezTo>
                <a:cubicBezTo>
                  <a:pt x="207284" y="45368"/>
                  <a:pt x="56709" y="67487"/>
                  <a:pt x="19706" y="80864"/>
                </a:cubicBezTo>
                <a:cubicBezTo>
                  <a:pt x="-17297" y="94241"/>
                  <a:pt x="7045" y="105244"/>
                  <a:pt x="19254" y="112516"/>
                </a:cubicBezTo>
                <a:cubicBezTo>
                  <a:pt x="31463" y="119789"/>
                  <a:pt x="80674" y="122502"/>
                  <a:pt x="92958" y="12449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0" y="29224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ru" sz="34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Обоснование идеи</a:t>
            </a:r>
            <a:endParaRPr b="1" sz="340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0" y="867900"/>
            <a:ext cx="8702400" cy="281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Рынок электромобилей и зарядных станций развивается динамично: </a:t>
            </a: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темпы прироста — до 80% ежегодно.</a:t>
            </a:r>
            <a:endParaRPr b="1" i="0" sz="1400" u="none" cap="none" strike="noStrike">
              <a:solidFill>
                <a:srgbClr val="3B6696"/>
              </a:solidFill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631100" y="1256175"/>
            <a:ext cx="8484600" cy="281100"/>
          </a:xfrm>
          <a:prstGeom prst="rect">
            <a:avLst/>
          </a:prstGeom>
          <a:solidFill>
            <a:srgbClr val="9E9E9E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E9862A"/>
                </a:solidFill>
                <a:latin typeface="Roboto"/>
                <a:ea typeface="Roboto"/>
                <a:cs typeface="Roboto"/>
                <a:sym typeface="Roboto"/>
              </a:rPr>
              <a:t>К концу первого квартала 2021 года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России было зарегистрировано </a:t>
            </a:r>
            <a:r>
              <a:rPr b="1" lang="ru" sz="1300">
                <a:solidFill>
                  <a:srgbClr val="E9862A"/>
                </a:solidFill>
                <a:latin typeface="Roboto"/>
                <a:ea typeface="Roboto"/>
                <a:cs typeface="Roboto"/>
                <a:sym typeface="Roboto"/>
              </a:rPr>
              <a:t>12,4 тысячи электромобилей.</a:t>
            </a:r>
            <a:endParaRPr b="1" i="0" sz="1400" u="none" cap="none" strike="noStrike">
              <a:solidFill>
                <a:srgbClr val="E9862A"/>
              </a:solidFill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5966750" y="1748413"/>
            <a:ext cx="3170700" cy="9327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2025 году ожидается </a:t>
            </a: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увеличение продаж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электромашин </a:t>
            </a: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до объема 100 тысяч единиц.</a:t>
            </a:r>
            <a:endParaRPr b="1" sz="1300">
              <a:solidFill>
                <a:srgbClr val="3B66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5966750" y="2807475"/>
            <a:ext cx="3170700" cy="578400"/>
          </a:xfrm>
          <a:prstGeom prst="rect">
            <a:avLst/>
          </a:prstGeom>
          <a:solidFill>
            <a:srgbClr val="9E9E9E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E9862A"/>
                </a:solidFill>
                <a:latin typeface="Roboto"/>
                <a:ea typeface="Roboto"/>
                <a:cs typeface="Roboto"/>
                <a:sym typeface="Roboto"/>
              </a:rPr>
              <a:t>К 2030 году 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количество электромобилей достигнет </a:t>
            </a:r>
            <a:r>
              <a:rPr b="1" lang="ru" sz="1300">
                <a:solidFill>
                  <a:srgbClr val="E9862A"/>
                </a:solidFill>
                <a:latin typeface="Roboto"/>
                <a:ea typeface="Roboto"/>
                <a:cs typeface="Roboto"/>
                <a:sym typeface="Roboto"/>
              </a:rPr>
              <a:t>1,5 млн единиц.</a:t>
            </a:r>
            <a:endParaRPr b="1" i="0" sz="1400" u="none" cap="none" strike="noStrike">
              <a:solidFill>
                <a:srgbClr val="E9862A"/>
              </a:solidFill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0" y="3593150"/>
            <a:ext cx="8459400" cy="4116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 2024 года на развитие электротранспорта из федерального бюджета правительство совместно с Минэкономразвития предполагает потратить более 30 млрд рублей.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602900" y="4089175"/>
            <a:ext cx="8541000" cy="411600"/>
          </a:xfrm>
          <a:prstGeom prst="rect">
            <a:avLst/>
          </a:prstGeom>
          <a:solidFill>
            <a:srgbClr val="9E9E9E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Программы льготного лизинга на электроавтомобили в соответствии с Концепцией по развитию производства и использования электротранспорта до 2030 года начнут действие в ближайшее время.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0" y="4585200"/>
            <a:ext cx="8572500" cy="458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Софинансирование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создания инфраструктуры со стороны государства </a:t>
            </a: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составит </a:t>
            </a: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почти 50% стоимости</a:t>
            </a:r>
            <a:r>
              <a:rPr b="1" lang="ru" sz="1300">
                <a:solidFill>
                  <a:srgbClr val="3B669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строительства быстрых электрозаправок. На одну электрозаправку будет выделяться до 3,5 млн рублей.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804"/>
            <a:ext cx="5839200" cy="182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6295588" y="1880900"/>
            <a:ext cx="2742900" cy="99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 2024 года на развитие электротранспорта из федерального бюджета правительство совместно с Минэкономразвития предполагает потратить более 30 млрд рублей. </a:t>
            </a:r>
            <a:endParaRPr sz="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1630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0" y="105424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ru" sz="34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Описание бизнес-модели</a:t>
            </a:r>
            <a:endParaRPr b="1" sz="340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1891575" y="4058900"/>
            <a:ext cx="3677100" cy="9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для крупных таксопарков или транспортных компаний можно выделять отдельные места на заправке, чтобы они в любой момент могли подъехать и заправиться без очереди</a:t>
            </a:r>
            <a:endParaRPr sz="1300"/>
          </a:p>
        </p:txBody>
      </p:sp>
      <p:sp>
        <p:nvSpPr>
          <p:cNvPr id="134" name="Google Shape;134;p26"/>
          <p:cNvSpPr/>
          <p:nvPr/>
        </p:nvSpPr>
        <p:spPr>
          <a:xfrm>
            <a:off x="125175" y="3579500"/>
            <a:ext cx="1842600" cy="10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разделение </a:t>
            </a:r>
            <a:r>
              <a:rPr lang="ru"/>
              <a:t>зарядных станций для юр. и физ. лиц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622425" y="2216075"/>
            <a:ext cx="2846100" cy="78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- </a:t>
            </a:r>
            <a:r>
              <a:rPr lang="ru" sz="1300"/>
              <a:t>производители авто ГАЗ ВАЗ КАМАЗ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- иностранные компании</a:t>
            </a:r>
            <a:endParaRPr sz="1300"/>
          </a:p>
        </p:txBody>
      </p:sp>
      <p:sp>
        <p:nvSpPr>
          <p:cNvPr id="136" name="Google Shape;136;p26"/>
          <p:cNvSpPr/>
          <p:nvPr/>
        </p:nvSpPr>
        <p:spPr>
          <a:xfrm>
            <a:off x="320700" y="1256675"/>
            <a:ext cx="1842600" cy="10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сотрудничество с производителями электротранспорта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6208575" y="1312388"/>
            <a:ext cx="2657700" cy="50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Программы льготного лизинга на электроавтомобили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75" y="879875"/>
            <a:ext cx="893100" cy="8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700" y="1087600"/>
            <a:ext cx="1128475" cy="11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/>
          <p:nvPr/>
        </p:nvSpPr>
        <p:spPr>
          <a:xfrm>
            <a:off x="3457675" y="1599617"/>
            <a:ext cx="1249150" cy="1128475"/>
          </a:xfrm>
          <a:custGeom>
            <a:rect b="b" l="l" r="r" t="t"/>
            <a:pathLst>
              <a:path extrusionOk="0" h="45139" w="49966">
                <a:moveTo>
                  <a:pt x="0" y="42126"/>
                </a:moveTo>
                <a:cubicBezTo>
                  <a:pt x="5615" y="42126"/>
                  <a:pt x="31238" y="48833"/>
                  <a:pt x="33687" y="42126"/>
                </a:cubicBezTo>
                <a:cubicBezTo>
                  <a:pt x="36136" y="35419"/>
                  <a:pt x="11983" y="7760"/>
                  <a:pt x="14696" y="1882"/>
                </a:cubicBezTo>
                <a:cubicBezTo>
                  <a:pt x="17409" y="-3996"/>
                  <a:pt x="44088" y="6027"/>
                  <a:pt x="49966" y="685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2779">
            <a:off x="7102800" y="2763450"/>
            <a:ext cx="1128475" cy="11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4250" y="3192225"/>
            <a:ext cx="1128475" cy="11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/>
          <p:nvPr/>
        </p:nvSpPr>
        <p:spPr>
          <a:xfrm>
            <a:off x="6955875" y="4031250"/>
            <a:ext cx="1842600" cy="105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сотрудничество с транспортными компаниями 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621750" y="2319275"/>
            <a:ext cx="4312387" cy="1712014"/>
          </a:xfrm>
          <a:custGeom>
            <a:rect b="b" l="l" r="r" t="t"/>
            <a:pathLst>
              <a:path extrusionOk="0" h="61722" w="172031">
                <a:moveTo>
                  <a:pt x="45890" y="0"/>
                </a:moveTo>
                <a:cubicBezTo>
                  <a:pt x="38994" y="8177"/>
                  <a:pt x="-15681" y="40922"/>
                  <a:pt x="4516" y="49061"/>
                </a:cubicBezTo>
                <a:cubicBezTo>
                  <a:pt x="24713" y="57200"/>
                  <a:pt x="146236" y="46725"/>
                  <a:pt x="167074" y="48835"/>
                </a:cubicBezTo>
                <a:cubicBezTo>
                  <a:pt x="187912" y="50945"/>
                  <a:pt x="135798" y="59574"/>
                  <a:pt x="129543" y="6172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45" name="Google Shape;145;p26"/>
          <p:cNvSpPr/>
          <p:nvPr/>
        </p:nvSpPr>
        <p:spPr>
          <a:xfrm>
            <a:off x="4469350" y="1772963"/>
            <a:ext cx="1842600" cy="8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частичное финансирование за счет государства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0" y="105424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ru" sz="34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Целевой сегмент</a:t>
            </a:r>
            <a:endParaRPr b="1" sz="340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6228200" y="813425"/>
            <a:ext cx="1812900" cy="5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629">
                <a:solidFill>
                  <a:srgbClr val="3B6696"/>
                </a:solidFill>
              </a:rPr>
              <a:t>Т</a:t>
            </a:r>
            <a:r>
              <a:rPr b="1" lang="ru" sz="1629">
                <a:solidFill>
                  <a:srgbClr val="3B6696"/>
                </a:solidFill>
              </a:rPr>
              <a:t>ип компании</a:t>
            </a:r>
            <a:endParaRPr b="1" sz="1629">
              <a:solidFill>
                <a:srgbClr val="3B6696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1418475" y="932100"/>
            <a:ext cx="188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B6696"/>
                </a:solidFill>
              </a:rPr>
              <a:t>В</a:t>
            </a:r>
            <a:r>
              <a:rPr b="1" lang="ru" sz="1600">
                <a:solidFill>
                  <a:srgbClr val="3B6696"/>
                </a:solidFill>
              </a:rPr>
              <a:t>ид транспорта</a:t>
            </a:r>
            <a:endParaRPr>
              <a:solidFill>
                <a:srgbClr val="3B6696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580925" y="1430150"/>
            <a:ext cx="3543900" cy="3927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/>
              <a:t>таксопарки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580925" y="1963550"/>
            <a:ext cx="3543900" cy="3927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автобусные парки, трамвайные депо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27"/>
          <p:cNvSpPr/>
          <p:nvPr/>
        </p:nvSpPr>
        <p:spPr>
          <a:xfrm>
            <a:off x="580925" y="2532175"/>
            <a:ext cx="3543900" cy="431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каршеринг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580925" y="3149450"/>
            <a:ext cx="3543900" cy="431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/>
              <a:t>грузовой транспорт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580925" y="3762350"/>
            <a:ext cx="3543900" cy="431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железнодорожный транспорт</a:t>
            </a:r>
            <a:endParaRPr sz="1200"/>
          </a:p>
        </p:txBody>
      </p:sp>
      <p:sp>
        <p:nvSpPr>
          <p:cNvPr id="158" name="Google Shape;158;p27"/>
          <p:cNvSpPr/>
          <p:nvPr/>
        </p:nvSpPr>
        <p:spPr>
          <a:xfrm>
            <a:off x="580925" y="4332425"/>
            <a:ext cx="3543900" cy="431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/>
              <a:t>электролеты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5152925" y="1391700"/>
            <a:ext cx="3543900" cy="4311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коммерческие компании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27"/>
          <p:cNvSpPr/>
          <p:nvPr/>
        </p:nvSpPr>
        <p:spPr>
          <a:xfrm>
            <a:off x="5152925" y="1973663"/>
            <a:ext cx="3543900" cy="4311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ГУП «Мосгортранс»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5152925" y="2563363"/>
            <a:ext cx="3543900" cy="4311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коммерческие компании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5152925" y="3153050"/>
            <a:ext cx="3543900" cy="4311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транспортные компании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5152925" y="3742738"/>
            <a:ext cx="3543900" cy="4311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АО “РЖД”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152925" y="4332425"/>
            <a:ext cx="3543900" cy="431100"/>
          </a:xfrm>
          <a:prstGeom prst="rect">
            <a:avLst/>
          </a:prstGeom>
          <a:solidFill>
            <a:srgbClr val="E7F1FC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C24"/>
                </a:solidFill>
              </a:rPr>
              <a:t>ЦИАМ им. П.И. Баранова </a:t>
            </a:r>
            <a:endParaRPr sz="1200">
              <a:solidFill>
                <a:srgbClr val="000C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C24"/>
                </a:solidFill>
              </a:rPr>
              <a:t>ФГУП СибНИА им. Чаплыгина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314879" y="20918"/>
            <a:ext cx="857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ru" sz="28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Сценарий 1. Установка ЗС без аренды территории</a:t>
            </a:r>
            <a:endParaRPr b="1" i="0" sz="28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678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3063" l="3521" r="0" t="0"/>
          <a:stretch/>
        </p:blipFill>
        <p:spPr>
          <a:xfrm>
            <a:off x="2892050" y="1071850"/>
            <a:ext cx="6026950" cy="3866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4" name="Google Shape;174;p28"/>
          <p:cNvSpPr/>
          <p:nvPr/>
        </p:nvSpPr>
        <p:spPr>
          <a:xfrm>
            <a:off x="204825" y="1071850"/>
            <a:ext cx="2379000" cy="38379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86864" y="1101019"/>
            <a:ext cx="220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-возможные клиенты: </a:t>
            </a:r>
            <a:r>
              <a:rPr lang="ru"/>
              <a:t>транспортные компании, таксопарки, каршеринг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-приложение для отображения технического состояния зарядных станций уже </a:t>
            </a:r>
            <a:r>
              <a:rPr lang="ru"/>
              <a:t>реализовано</a:t>
            </a:r>
            <a:r>
              <a:rPr lang="ru"/>
              <a:t> компанией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-дополнительно можно создать приложение для пользователей ЗС, в котором можно установить два доступа: для юр. и физ. лиц (отличие в форме оплаты)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8089" y="3388029"/>
            <a:ext cx="1940925" cy="19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14879" y="20918"/>
            <a:ext cx="857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ru" sz="28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Сценарий 2. Установка ЗС на </a:t>
            </a:r>
            <a:endParaRPr b="1" sz="280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ru" sz="28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арендуемой площадке</a:t>
            </a:r>
            <a:endParaRPr b="1" i="0" sz="28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67895" y="2975925"/>
            <a:ext cx="842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04825" y="1071850"/>
            <a:ext cx="2379000" cy="39981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86864" y="1024819"/>
            <a:ext cx="2205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-возможные клиенты: </a:t>
            </a:r>
            <a:r>
              <a:rPr lang="ru"/>
              <a:t>транспортные компании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-локации: </a:t>
            </a:r>
            <a:r>
              <a:rPr lang="ru"/>
              <a:t>ТЦ, гостиницы, бизнес центры, перехватывающие парковки, парковки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</a:t>
            </a:r>
            <a:r>
              <a:rPr lang="ru">
                <a:solidFill>
                  <a:schemeClr val="dk1"/>
                </a:solidFill>
              </a:rPr>
              <a:t>для крупных таксопарков,транспортных компаний можно выделять отдельные места на заправке - для обслуживания вне очереди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-стоимость аренды фиксирована, пересматривается при продлении договора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2657" l="0" r="0" t="0"/>
          <a:stretch/>
        </p:blipFill>
        <p:spPr>
          <a:xfrm>
            <a:off x="2861575" y="1071850"/>
            <a:ext cx="5988050" cy="386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5112150" y="109675"/>
            <a:ext cx="1788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msfo_group_name</a:t>
            </a:r>
            <a:endParaRPr b="1" sz="12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32454" l="25031" r="46625" t="36491"/>
          <a:stretch/>
        </p:blipFill>
        <p:spPr>
          <a:xfrm>
            <a:off x="6720175" y="900500"/>
            <a:ext cx="2189880" cy="134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 b="25015" l="24592" r="32057" t="33018"/>
          <a:stretch/>
        </p:blipFill>
        <p:spPr>
          <a:xfrm>
            <a:off x="3672675" y="542350"/>
            <a:ext cx="3136397" cy="17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/>
          <p:nvPr/>
        </p:nvSpPr>
        <p:spPr>
          <a:xfrm>
            <a:off x="4543550" y="1857750"/>
            <a:ext cx="4366500" cy="14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51600" y="1214400"/>
            <a:ext cx="3744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ru" sz="19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1) </a:t>
            </a:r>
            <a:r>
              <a:rPr b="1" lang="ru" sz="19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реализовать проекты развития скоростных и высокоскоростных перевозок, обеспечить перевозку с новым уровнем скоростей до 20 % к 2030 году;</a:t>
            </a:r>
            <a:endParaRPr b="1" sz="190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52400" y="152400"/>
            <a:ext cx="4169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В стратегии развития АО РЖД до 2030 года есть два направления: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115650" y="3654575"/>
            <a:ext cx="4243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2) отдавать приоритет зеленым» технологиям, обеспечить снижение нагрузки на окружающую среду в 2 раза;</a:t>
            </a:r>
            <a:endParaRPr b="1" sz="1900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776825" y="2341349"/>
            <a:ext cx="4133100" cy="12666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919358" y="2320222"/>
            <a:ext cx="38325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В июне текущего года ОАО «РЖД», АО «РОСНАНО» и АО «Группа «Синара» </a:t>
            </a:r>
            <a:r>
              <a:rPr lang="ru" sz="105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подписали</a:t>
            </a:r>
            <a:r>
              <a:rPr lang="ru" sz="1050">
                <a:solidFill>
                  <a:schemeClr val="dk1"/>
                </a:solidFill>
              </a:rPr>
              <a:t> соглашение о сотрудничестве в сфере разработки магистральных локомотивов с использованием силовой установки на базе электрохимических водородных топливных элементов совместно с литий-ионными аккумуляторными батареями.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776825" y="3793749"/>
            <a:ext cx="4133100" cy="12666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919358" y="3772622"/>
            <a:ext cx="3832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Интер РАО может выступить в качестве посредника PlugPower - разработкой систем водородных топливных элементов.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</a:rPr>
              <a:t>Что еще важнее, с поддержкой PlugPower можно создать </a:t>
            </a:r>
            <a:r>
              <a:rPr b="1" lang="ru" sz="1050">
                <a:solidFill>
                  <a:srgbClr val="1560C1"/>
                </a:solidFill>
              </a:rPr>
              <a:t>транспортный парк мобильных зарядных станций.</a:t>
            </a:r>
            <a:endParaRPr b="1" sz="1050">
              <a:solidFill>
                <a:srgbClr val="1560C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4879" y="20918"/>
            <a:ext cx="857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ru" sz="3500" u="none" cap="none" strike="noStrike">
                <a:solidFill>
                  <a:srgbClr val="002552"/>
                </a:solidFill>
                <a:latin typeface="Open Sans"/>
                <a:ea typeface="Open Sans"/>
                <a:cs typeface="Open Sans"/>
                <a:sym typeface="Open Sans"/>
              </a:rPr>
              <a:t>Коммерческий потенциал</a:t>
            </a:r>
            <a:endParaRPr b="1" i="0" sz="3500" u="none" cap="none" strike="noStrike">
              <a:solidFill>
                <a:srgbClr val="0025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50" y="164238"/>
            <a:ext cx="59675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7923899" y="76200"/>
            <a:ext cx="995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Energy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Data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Science 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ru" sz="950" u="none" cap="none" strike="noStrike">
                <a:solidFill>
                  <a:srgbClr val="00255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Challenge</a:t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00255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2780" y="2840655"/>
            <a:ext cx="1655378" cy="16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20" y="3694487"/>
            <a:ext cx="504779" cy="162381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436575" y="1038025"/>
            <a:ext cx="2732400" cy="12417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71438" rotWithShape="0" algn="bl" dir="7140000" dist="66675">
              <a:srgbClr val="666666">
                <a:alpha val="137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600"/>
              <a:t>окупаемость проекта наступает </a:t>
            </a:r>
            <a:r>
              <a:rPr b="1" lang="ru" sz="1600">
                <a:solidFill>
                  <a:srgbClr val="E9862A"/>
                </a:solidFill>
              </a:rPr>
              <a:t>на пятый год</a:t>
            </a:r>
            <a:r>
              <a:rPr lang="ru" sz="1600"/>
              <a:t> внедрения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39761" y="1641650"/>
            <a:ext cx="2422397" cy="24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104" y="2891104"/>
            <a:ext cx="738668" cy="23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850" y="1038025"/>
            <a:ext cx="5584150" cy="38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