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75" r:id="rId6"/>
    <p:sldId id="262" r:id="rId7"/>
    <p:sldId id="269" r:id="rId8"/>
    <p:sldId id="270" r:id="rId9"/>
    <p:sldId id="276" r:id="rId10"/>
    <p:sldId id="278" r:id="rId11"/>
    <p:sldId id="259" r:id="rId12"/>
    <p:sldId id="265" r:id="rId13"/>
    <p:sldId id="264" r:id="rId14"/>
    <p:sldId id="266" r:id="rId15"/>
    <p:sldId id="271" r:id="rId16"/>
    <p:sldId id="260" r:id="rId17"/>
    <p:sldId id="267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3444D-539B-4C8E-BDEA-A87B6366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35C5B-7AF3-4D79-8522-635AC5BE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7973EF-BE00-4B89-8A96-910A4F40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6E725-B2B5-42E0-8A23-1738728E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5CF4C-F3D1-441D-99EE-D1F0B325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0369A-93FE-408B-8690-B30AE136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F11A09-AF2C-4B2A-BD36-C715866E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C57E52-3929-4B68-8C98-69CE7F19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D397B-1F27-4472-B228-7E7757BC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4252A-DBD5-4A8A-B5B7-BC277A25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2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D9C942-5F76-4F56-B49D-CF0E6BB0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213E7-787A-45AC-B625-A74B6216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8E45D-7656-4C3C-A7C0-9D8D8FF3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3E153-E763-4882-BCDB-299BD0A3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1F676-F297-49E4-8F90-1917ABBB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5C677-1DB3-4C92-A27B-A55F7511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9B492-FC8B-43AF-B3DA-F9F352EF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0A6F8-FEC3-4C1F-BBD4-FE16B9AA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29A53-6BB0-4F3A-937A-E85AA883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E6B9D-A834-49D1-8EB8-1D4234FB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4C7B4-7E03-45D9-AF50-4782549D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6C351-C900-4171-817A-C825B51A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0658-3116-4406-8853-0093E224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1DC42-E58D-436D-8F10-8F831F1F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06DB2-7425-44C4-9C5A-6171F50E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BDEDA-6CF8-45A6-9B3E-ACB6C9DD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D7F648-FB71-437B-BD85-A1AE35654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EE1093-C642-4540-B98C-ADE3D68B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61914-DEFE-424C-924A-E950D1F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99B1E-A20E-46FD-948E-952DAC30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9EB6F-DEE4-4079-95C0-4154A13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0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C5002-7944-4E03-892A-E9A36088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08901-BB27-48DA-B406-BB386360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C2BE08-7C70-449F-A7A5-23C4DB5D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A11DBE-D6B6-4BC0-9059-067A00842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7853F-162A-4852-B556-55EC89C7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77AF10-E3E8-4BE5-AB77-AE461A03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1290B3-D7E7-423F-BB23-61A39B0C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C1CB77-8FED-4923-B37A-12270D6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9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43D99-358A-4F40-A2C9-B39F898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896AD8-B5CA-4F05-8926-9080C364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994CE9-A357-4177-83A0-ADDEA377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6C14B0-02AB-406E-8E69-21E353C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AC6BAD-5416-485F-87D0-B5F9C604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B457B6-060D-43E8-98CC-BCAACC3C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0D3179-8D09-4298-B08A-6D8B8A25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7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415A-D4CB-4EC5-B044-5A0EDF94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F07C8-B930-4E73-8733-EE230595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8A111-EFFF-4C49-8851-F2EE668B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9BC547-BD98-482A-AD42-A550060F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01768B-799A-4B80-9676-ABCF2AF2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0CA1A-56E9-41FE-BFCD-DD74DF19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0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7BEAE-63D7-4C94-B4E0-928F451A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63BA1D-7106-46A9-ADE5-13C8E2DE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723451-46E1-40C3-97CC-C17A4E5B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680B45-DC0F-4F47-A791-E589EBCE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C664AC-7711-4EEA-BF77-E8DFE42D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33EC6-63A1-4FDC-B938-BE79AE8B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4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D5CEA-D7F4-45E4-976A-FCC32F99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A3595-359C-4367-AD8D-C1DDB874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8B00B-A5B0-4B50-81C1-6729555A9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C700-FABC-406A-9FD8-581EBD99AF8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9373B-CAEA-4815-A072-5095B6F5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E1CBF-65D7-4F2A-9599-482A8959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D139-A5C4-48F3-A7BE-2F0D3532B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?id=7330" TargetMode="External"/><Relationship Id="rId2" Type="http://schemas.openxmlformats.org/officeDocument/2006/relationships/hyperlink" Target="https://aviado.ru/airlines/jets/boeing-737/737-3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?id=7330" TargetMode="External"/><Relationship Id="rId2" Type="http://schemas.openxmlformats.org/officeDocument/2006/relationships/hyperlink" Target="https://aviado.ru/airlines/jets/boeing-737/737-3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?id=7330" TargetMode="External"/><Relationship Id="rId2" Type="http://schemas.openxmlformats.org/officeDocument/2006/relationships/hyperlink" Target="https://aviado.ru/airlines/jets/boeing-737/737-3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?id=7330" TargetMode="External"/><Relationship Id="rId2" Type="http://schemas.openxmlformats.org/officeDocument/2006/relationships/hyperlink" Target="https://aviado.ru/airlines/jets/boeing-737/737-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urister.ru/tips/5427" TargetMode="External"/><Relationship Id="rId4" Type="http://schemas.openxmlformats.org/officeDocument/2006/relationships/hyperlink" Target="https://aviakompaniya.info/samolet/boeing-737-300-shema-salon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m-invest.com/ru/Features-of-profit-and-profitability-of-airlin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ABA3F-A442-4523-828A-FE7AA0A6E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4BDC53-4FED-4469-8A20-91DEB5A94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3227"/>
          </a:xfrm>
        </p:spPr>
        <p:txBody>
          <a:bodyPr>
            <a:normAutofit lnSpcReduction="10000"/>
          </a:bodyPr>
          <a:lstStyle/>
          <a:p>
            <a:r>
              <a:rPr lang="ru-RU" b="1" spc="600" dirty="0"/>
              <a:t>АВИАРЕЙСЫ БЕЗ ПОТЕРЬ</a:t>
            </a:r>
          </a:p>
          <a:p>
            <a:endParaRPr lang="ru-RU" dirty="0"/>
          </a:p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ЮНИТ 4</a:t>
            </a:r>
          </a:p>
          <a:p>
            <a:endParaRPr lang="ru-RU" dirty="0"/>
          </a:p>
          <a:p>
            <a:pPr algn="l"/>
            <a:r>
              <a:rPr lang="ru-RU" b="1" dirty="0"/>
              <a:t>Выполнил: Петров Павел</a:t>
            </a:r>
          </a:p>
          <a:p>
            <a:pPr algn="l"/>
            <a:r>
              <a:rPr lang="ru-RU" dirty="0"/>
              <a:t>Поток: </a:t>
            </a:r>
            <a:r>
              <a:rPr lang="en-US" dirty="0"/>
              <a:t>#</a:t>
            </a:r>
            <a:r>
              <a:rPr lang="ru-RU" dirty="0"/>
              <a:t>57</a:t>
            </a:r>
          </a:p>
          <a:p>
            <a:pPr algn="l"/>
            <a:r>
              <a:rPr lang="ru-RU" dirty="0"/>
              <a:t>Курс: </a:t>
            </a:r>
            <a:r>
              <a:rPr lang="en-US" dirty="0"/>
              <a:t>DST-PRO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70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977D3-BD13-49A2-9244-410250D00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3623" r="807" b="4202"/>
          <a:stretch/>
        </p:blipFill>
        <p:spPr>
          <a:xfrm>
            <a:off x="288235" y="1292791"/>
            <a:ext cx="10145506" cy="53465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Структуру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en-US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2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задействованные таблицы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)</a:t>
            </a:r>
            <a:endParaRPr lang="ru-RU" sz="2400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70EC24E-0C1F-49F7-85B0-36EB9A79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245" y="6185098"/>
            <a:ext cx="4853755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Структура </a:t>
            </a:r>
            <a:r>
              <a:rPr lang="ru-RU" altLang="ru-RU" sz="2000" b="1" dirty="0" err="1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датасета</a:t>
            </a:r>
            <a:r>
              <a:rPr lang="ru-RU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в </a:t>
            </a:r>
            <a:r>
              <a:rPr lang="en-US" altLang="ru-RU" sz="2000" b="1" dirty="0" err="1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MetaBase</a:t>
            </a:r>
            <a:r>
              <a:rPr lang="en-US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PostgreSQL</a:t>
            </a:r>
          </a:p>
        </p:txBody>
      </p:sp>
    </p:spTree>
    <p:extLst>
      <p:ext uri="{BB962C8B-B14F-4D97-AF65-F5344CB8AC3E}">
        <p14:creationId xmlns:p14="http://schemas.microsoft.com/office/powerpoint/2010/main" val="196996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F042-BBF7-4718-94CD-036FD19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Данные, которые можно добавить в таблицу, но они не найдены в базе данных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3DE9-B01C-4EAF-A2F8-758C38A1F5B3}"/>
              </a:ext>
            </a:extLst>
          </p:cNvPr>
          <p:cNvSpPr txBox="1"/>
          <p:nvPr/>
        </p:nvSpPr>
        <p:spPr>
          <a:xfrm>
            <a:off x="838200" y="1625599"/>
            <a:ext cx="10515600" cy="4893647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ru-RU" sz="2400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Стоимость 1 тонны топлива в рублях в зимний период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sz="2400" dirty="0"/>
              <a:t>Amount</a:t>
            </a:r>
            <a:r>
              <a:rPr lang="ru-RU" sz="2400" dirty="0"/>
              <a:t>_</a:t>
            </a:r>
            <a:r>
              <a:rPr lang="en-US" sz="2400" dirty="0"/>
              <a:t>Flight (</a:t>
            </a:r>
            <a:r>
              <a:rPr lang="ru-RU" sz="2400" dirty="0"/>
              <a:t>расходы на топливо для выполнения перелета в рублях)</a:t>
            </a:r>
          </a:p>
          <a:p>
            <a:pPr>
              <a:buClr>
                <a:srgbClr val="FF0000"/>
              </a:buClr>
            </a:pPr>
            <a:endParaRPr lang="ru-RU" sz="2400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Средний расход топлива у каждой модели самолёта (кг</a:t>
            </a:r>
            <a:r>
              <a:rPr lang="en-US" sz="2400" dirty="0"/>
              <a:t>/</a:t>
            </a:r>
            <a:r>
              <a:rPr lang="ru-RU" sz="2400" dirty="0"/>
              <a:t>ч или т</a:t>
            </a:r>
            <a:r>
              <a:rPr lang="en-US" sz="2400" dirty="0"/>
              <a:t>/</a:t>
            </a:r>
            <a:r>
              <a:rPr lang="ru-RU" sz="2400" dirty="0"/>
              <a:t>ч)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Средняя скорость полёта (км</a:t>
            </a:r>
            <a:r>
              <a:rPr lang="en-US" sz="2400" dirty="0"/>
              <a:t>/</a:t>
            </a:r>
            <a:r>
              <a:rPr lang="ru-RU" sz="2400" dirty="0"/>
              <a:t>ч)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Максимальная дальность полета в часах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Максимальный объем, заправляемый в самолет в тоннах</a:t>
            </a:r>
          </a:p>
          <a:p>
            <a:pPr>
              <a:buClr>
                <a:srgbClr val="FF0000"/>
              </a:buClr>
            </a:pPr>
            <a:endParaRPr lang="ru-RU" sz="2400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Общее количество мест у каждой модели самолета, ед.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Количество мест в бизнес-классе и в эконом-классе, ед.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Максимальное допустимое количество свободных мест, ед.</a:t>
            </a:r>
          </a:p>
          <a:p>
            <a:pPr>
              <a:buClr>
                <a:srgbClr val="FF0000"/>
              </a:buClr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322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F042-BBF7-4718-94CD-036FD19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Данные, которые можно добавить в таблицу, но они не найдены в базе данных: справочные о самолетах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3DE9-B01C-4EAF-A2F8-758C38A1F5B3}"/>
              </a:ext>
            </a:extLst>
          </p:cNvPr>
          <p:cNvSpPr txBox="1"/>
          <p:nvPr/>
        </p:nvSpPr>
        <p:spPr>
          <a:xfrm>
            <a:off x="838199" y="1368424"/>
            <a:ext cx="10734673" cy="64633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Летно-технические характеристики: </a:t>
            </a:r>
            <a:r>
              <a:rPr lang="en-US" sz="1600" b="1" i="1" dirty="0">
                <a:hlinkClick r:id="rId2"/>
              </a:rPr>
              <a:t>https://aviado.ru/airlines/jets/boeing-737/737-300</a:t>
            </a:r>
            <a:endParaRPr lang="ru-RU" b="1" i="1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Расход топлива самолетов (разные сайты найденные через </a:t>
            </a:r>
            <a:r>
              <a:rPr lang="en-US" dirty="0"/>
              <a:t>Google</a:t>
            </a:r>
            <a:r>
              <a:rPr lang="ru-RU" dirty="0"/>
              <a:t>):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6FDC7A0-F897-417F-AAFA-5D53F50B9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06547"/>
              </p:ext>
            </p:extLst>
          </p:nvPr>
        </p:nvGraphicFramePr>
        <p:xfrm>
          <a:off x="835411" y="2112962"/>
          <a:ext cx="1072515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56">
                  <a:extLst>
                    <a:ext uri="{9D8B030D-6E8A-4147-A177-3AD203B41FA5}">
                      <a16:colId xmlns:a16="http://schemas.microsoft.com/office/drawing/2014/main" val="3935240867"/>
                    </a:ext>
                  </a:extLst>
                </a:gridCol>
                <a:gridCol w="2390343">
                  <a:extLst>
                    <a:ext uri="{9D8B030D-6E8A-4147-A177-3AD203B41FA5}">
                      <a16:colId xmlns:a16="http://schemas.microsoft.com/office/drawing/2014/main" val="2206116252"/>
                    </a:ext>
                  </a:extLst>
                </a:gridCol>
                <a:gridCol w="1509616">
                  <a:extLst>
                    <a:ext uri="{9D8B030D-6E8A-4147-A177-3AD203B41FA5}">
                      <a16:colId xmlns:a16="http://schemas.microsoft.com/office/drawing/2014/main" val="111050556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851077297"/>
                    </a:ext>
                  </a:extLst>
                </a:gridCol>
                <a:gridCol w="1670824">
                  <a:extLst>
                    <a:ext uri="{9D8B030D-6E8A-4147-A177-3AD203B41FA5}">
                      <a16:colId xmlns:a16="http://schemas.microsoft.com/office/drawing/2014/main" val="1717038597"/>
                    </a:ext>
                  </a:extLst>
                </a:gridCol>
                <a:gridCol w="1306290">
                  <a:extLst>
                    <a:ext uri="{9D8B030D-6E8A-4147-A177-3AD203B41FA5}">
                      <a16:colId xmlns:a16="http://schemas.microsoft.com/office/drawing/2014/main" val="355925664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Город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Месяц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Стоимость* (средняя) топлива в зимний период </a:t>
                      </a:r>
                    </a:p>
                    <a:p>
                      <a:pPr algn="ctr"/>
                      <a:r>
                        <a:rPr lang="ru-RU" sz="1800" dirty="0"/>
                        <a:t>(дек., янв., февр.) в Анапе, руб.</a:t>
                      </a:r>
                      <a:r>
                        <a:rPr lang="en-US" sz="1800" dirty="0"/>
                        <a:t>/</a:t>
                      </a:r>
                      <a:r>
                        <a:rPr lang="ru-RU" sz="1800" dirty="0"/>
                        <a:t>тонна по годам: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555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Анапа</a:t>
                      </a:r>
                      <a:endParaRPr lang="en-US" sz="14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Январь</a:t>
                      </a:r>
                      <a:endParaRPr lang="en-US" sz="14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36620,00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41435,00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49482,00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Анапа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Февраль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34346,00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39553,00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48576,00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Анапа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декабрь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38867,00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47101,00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58582,00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Анапа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за период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36611,00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42696,33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52213,33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215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CCE08-F30F-4C31-9FDF-99774F3FEFA4}"/>
              </a:ext>
            </a:extLst>
          </p:cNvPr>
          <p:cNvSpPr txBox="1"/>
          <p:nvPr/>
        </p:nvSpPr>
        <p:spPr>
          <a:xfrm>
            <a:off x="847724" y="5560039"/>
            <a:ext cx="10725149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* стоимость по данным сайта: </a:t>
            </a:r>
            <a:r>
              <a:rPr lang="en-US" sz="1600" b="1" i="1" dirty="0">
                <a:hlinkClick r:id="rId3"/>
              </a:rPr>
              <a:t>https://favt.gov.ru/dejatelnost-ajeroporty-i-ajerodromy-ceny-na-aviagsm/?id=7330</a:t>
            </a:r>
            <a:r>
              <a:rPr lang="ru-RU" sz="1600" b="1" i="1" dirty="0"/>
              <a:t> 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b="1" i="1" dirty="0"/>
              <a:t> </a:t>
            </a:r>
            <a:r>
              <a:rPr lang="ru-RU" dirty="0"/>
              <a:t>здесь и на следующих слайдах красным цветом отмечены рейсы вылетевшие из </a:t>
            </a:r>
            <a:r>
              <a:rPr lang="ru-RU" dirty="0" err="1"/>
              <a:t>г.Анапа</a:t>
            </a:r>
            <a:r>
              <a:rPr lang="ru-RU" dirty="0"/>
              <a:t> в зимний период 2017 года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зимний период 2017 года: 01.12.2016, 01.01.2017, 01.02.2017, 01.12.2017</a:t>
            </a:r>
          </a:p>
        </p:txBody>
      </p:sp>
    </p:spTree>
    <p:extLst>
      <p:ext uri="{BB962C8B-B14F-4D97-AF65-F5344CB8AC3E}">
        <p14:creationId xmlns:p14="http://schemas.microsoft.com/office/powerpoint/2010/main" val="332722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F042-BBF7-4718-94CD-036FD19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Данные, которые можно добавить в таблицу, но они не найдены в базе данных: справочные о самолетах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3DE9-B01C-4EAF-A2F8-758C38A1F5B3}"/>
              </a:ext>
            </a:extLst>
          </p:cNvPr>
          <p:cNvSpPr txBox="1"/>
          <p:nvPr/>
        </p:nvSpPr>
        <p:spPr>
          <a:xfrm>
            <a:off x="838199" y="1368424"/>
            <a:ext cx="10734673" cy="64633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Летно-технические характеристики: </a:t>
            </a:r>
            <a:r>
              <a:rPr lang="en-US" sz="1600" b="1" i="1" dirty="0">
                <a:hlinkClick r:id="rId2"/>
              </a:rPr>
              <a:t>https://aviado.ru/airlines/jets/boeing-737/737-300</a:t>
            </a:r>
            <a:endParaRPr lang="ru-RU" b="1" i="1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Расход топлива самолетов (разные сайты найденные через </a:t>
            </a:r>
            <a:r>
              <a:rPr lang="en-US" dirty="0"/>
              <a:t>Google</a:t>
            </a:r>
            <a:r>
              <a:rPr lang="ru-RU" dirty="0"/>
              <a:t>):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6FDC7A0-F897-417F-AAFA-5D53F50B9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10971"/>
              </p:ext>
            </p:extLst>
          </p:nvPr>
        </p:nvGraphicFramePr>
        <p:xfrm>
          <a:off x="835411" y="2112962"/>
          <a:ext cx="10737463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8">
                  <a:extLst>
                    <a:ext uri="{9D8B030D-6E8A-4147-A177-3AD203B41FA5}">
                      <a16:colId xmlns:a16="http://schemas.microsoft.com/office/drawing/2014/main" val="3935240867"/>
                    </a:ext>
                  </a:extLst>
                </a:gridCol>
                <a:gridCol w="1850951">
                  <a:extLst>
                    <a:ext uri="{9D8B030D-6E8A-4147-A177-3AD203B41FA5}">
                      <a16:colId xmlns:a16="http://schemas.microsoft.com/office/drawing/2014/main" val="220611625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0363088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3123438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553366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0505562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3851077297"/>
                    </a:ext>
                  </a:extLst>
                </a:gridCol>
                <a:gridCol w="1029518">
                  <a:extLst>
                    <a:ext uri="{9D8B030D-6E8A-4147-A177-3AD203B41FA5}">
                      <a16:colId xmlns:a16="http://schemas.microsoft.com/office/drawing/2014/main" val="1717038597"/>
                    </a:ext>
                  </a:extLst>
                </a:gridCol>
                <a:gridCol w="804902">
                  <a:extLst>
                    <a:ext uri="{9D8B030D-6E8A-4147-A177-3AD203B41FA5}">
                      <a16:colId xmlns:a16="http://schemas.microsoft.com/office/drawing/2014/main" val="355925664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Aircraft_code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  <a:r>
                        <a:rPr lang="ru-RU" sz="1400" dirty="0"/>
                        <a:t>, км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Средняя скорость, км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ч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Средний расход топлива, кг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час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Стоимость* (средняя) топлива в зимний период (дек., янв., февр.) в Анапе, руб. по годам: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555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773</a:t>
                      </a:r>
                      <a:endParaRPr lang="en-US" sz="14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 777-300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2155397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2513658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3073952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763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767-300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1631362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1902521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2326592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Sukhoi Superjet-100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224959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262351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320829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A320-200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621079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724313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885762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A321-200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781035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910855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1113884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7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A319-100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759242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885441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1082805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737-300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439332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512356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626560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2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Cessna 208 Caravan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18829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26853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7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Bombardier CRJ-200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150151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175109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7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CCE08-F30F-4C31-9FDF-99774F3FEFA4}"/>
              </a:ext>
            </a:extLst>
          </p:cNvPr>
          <p:cNvSpPr txBox="1"/>
          <p:nvPr/>
        </p:nvSpPr>
        <p:spPr>
          <a:xfrm>
            <a:off x="847724" y="6454774"/>
            <a:ext cx="107251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* стоимость по данным сайта: </a:t>
            </a:r>
            <a:r>
              <a:rPr lang="en-US" sz="1600" b="1" i="1" dirty="0">
                <a:hlinkClick r:id="rId3"/>
              </a:rPr>
              <a:t>https://favt.gov.ru/dejatelnost-ajeroporty-i-ajerodromy-ceny-na-aviagsm/?id=7330</a:t>
            </a:r>
            <a:r>
              <a:rPr lang="ru-RU" sz="1600" b="1" i="1" dirty="0"/>
              <a:t>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523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F042-BBF7-4718-94CD-036FD19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Данные, которые можно добавить в таблицу, но они не найдены в базе данных: справочные о самолетах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3DE9-B01C-4EAF-A2F8-758C38A1F5B3}"/>
              </a:ext>
            </a:extLst>
          </p:cNvPr>
          <p:cNvSpPr txBox="1"/>
          <p:nvPr/>
        </p:nvSpPr>
        <p:spPr>
          <a:xfrm>
            <a:off x="838199" y="1368424"/>
            <a:ext cx="10734673" cy="64633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Летно-технические характеристики: </a:t>
            </a:r>
            <a:r>
              <a:rPr lang="en-US" sz="1600" b="1" i="1" dirty="0">
                <a:hlinkClick r:id="rId2"/>
              </a:rPr>
              <a:t>https://aviado.ru/airlines/jets/boeing-737/737-300</a:t>
            </a:r>
            <a:endParaRPr lang="ru-RU" b="1" i="1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Расход топлива самолетов (разные сайты найденные через </a:t>
            </a:r>
            <a:r>
              <a:rPr lang="en-US" dirty="0"/>
              <a:t>Google</a:t>
            </a:r>
            <a:r>
              <a:rPr lang="ru-RU" dirty="0"/>
              <a:t>):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6FDC7A0-F897-417F-AAFA-5D53F50B9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09394"/>
              </p:ext>
            </p:extLst>
          </p:nvPr>
        </p:nvGraphicFramePr>
        <p:xfrm>
          <a:off x="835411" y="2112962"/>
          <a:ext cx="10737463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8">
                  <a:extLst>
                    <a:ext uri="{9D8B030D-6E8A-4147-A177-3AD203B41FA5}">
                      <a16:colId xmlns:a16="http://schemas.microsoft.com/office/drawing/2014/main" val="3935240867"/>
                    </a:ext>
                  </a:extLst>
                </a:gridCol>
                <a:gridCol w="1850951">
                  <a:extLst>
                    <a:ext uri="{9D8B030D-6E8A-4147-A177-3AD203B41FA5}">
                      <a16:colId xmlns:a16="http://schemas.microsoft.com/office/drawing/2014/main" val="220611625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03630881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53123438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553366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0505562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3851077297"/>
                    </a:ext>
                  </a:extLst>
                </a:gridCol>
                <a:gridCol w="1029518">
                  <a:extLst>
                    <a:ext uri="{9D8B030D-6E8A-4147-A177-3AD203B41FA5}">
                      <a16:colId xmlns:a16="http://schemas.microsoft.com/office/drawing/2014/main" val="1717038597"/>
                    </a:ext>
                  </a:extLst>
                </a:gridCol>
                <a:gridCol w="804902">
                  <a:extLst>
                    <a:ext uri="{9D8B030D-6E8A-4147-A177-3AD203B41FA5}">
                      <a16:colId xmlns:a16="http://schemas.microsoft.com/office/drawing/2014/main" val="3559256642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Aircraft_code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  <a:r>
                        <a:rPr lang="ru-RU" sz="1400" dirty="0"/>
                        <a:t>, км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err="1"/>
                        <a:t>Макс.дальность</a:t>
                      </a:r>
                      <a:r>
                        <a:rPr lang="ru-RU" sz="1400" dirty="0"/>
                        <a:t> полёта, час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err="1"/>
                        <a:t>Макс.объём</a:t>
                      </a:r>
                      <a:r>
                        <a:rPr lang="ru-RU" sz="1400" dirty="0"/>
                        <a:t> топлива, т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Стоимость* (средняя) топлива в зимний период (дек., янв., февр.) в Анапе, руб. по годам: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555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773</a:t>
                      </a:r>
                      <a:endParaRPr lang="en-US" sz="14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 777-300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2155397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2513658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3073952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763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767-300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1631362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1902521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2326592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Sukhoi Superjet-100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224959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262351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320829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A320-200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621079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724313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885762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A321-200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781035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910855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1113884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7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A319-100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759242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885441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1082805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737-300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439332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512356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626560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2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Cessna 208 Caravan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18829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26853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7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Bombardier CRJ-200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150151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175109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214141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7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CCE08-F30F-4C31-9FDF-99774F3FEFA4}"/>
              </a:ext>
            </a:extLst>
          </p:cNvPr>
          <p:cNvSpPr txBox="1"/>
          <p:nvPr/>
        </p:nvSpPr>
        <p:spPr>
          <a:xfrm>
            <a:off x="847724" y="6454774"/>
            <a:ext cx="107251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* стоимость по данным сайта: </a:t>
            </a:r>
            <a:r>
              <a:rPr lang="en-US" sz="1600" b="1" i="1" dirty="0">
                <a:hlinkClick r:id="rId3"/>
              </a:rPr>
              <a:t>https://favt.gov.ru/dejatelnost-ajeroporty-i-ajerodromy-ceny-na-aviagsm/?id=7330</a:t>
            </a:r>
            <a:r>
              <a:rPr lang="ru-RU" sz="1600" b="1" i="1" dirty="0"/>
              <a:t>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79139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F042-BBF7-4718-94CD-036FD19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Данные, которые можно добавить в таблицу, но они не найдены в базе данных: справочные о самолетах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3DE9-B01C-4EAF-A2F8-758C38A1F5B3}"/>
              </a:ext>
            </a:extLst>
          </p:cNvPr>
          <p:cNvSpPr txBox="1"/>
          <p:nvPr/>
        </p:nvSpPr>
        <p:spPr>
          <a:xfrm>
            <a:off x="838199" y="1368424"/>
            <a:ext cx="10734673" cy="64633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Летно-технические характеристики: </a:t>
            </a:r>
            <a:r>
              <a:rPr lang="en-US" sz="1600" b="1" i="1" dirty="0">
                <a:hlinkClick r:id="rId2"/>
              </a:rPr>
              <a:t>https://aviado.ru/airlines/jets/boeing-737/737-300</a:t>
            </a:r>
            <a:endParaRPr lang="ru-RU" b="1" i="1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Расход топлива самолетов (разные сайты найденные через </a:t>
            </a:r>
            <a:r>
              <a:rPr lang="en-US" dirty="0"/>
              <a:t>Google</a:t>
            </a:r>
            <a:r>
              <a:rPr lang="ru-RU" dirty="0"/>
              <a:t>):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6FDC7A0-F897-417F-AAFA-5D53F50B9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657"/>
              </p:ext>
            </p:extLst>
          </p:nvPr>
        </p:nvGraphicFramePr>
        <p:xfrm>
          <a:off x="835410" y="2112962"/>
          <a:ext cx="1073467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67">
                  <a:extLst>
                    <a:ext uri="{9D8B030D-6E8A-4147-A177-3AD203B41FA5}">
                      <a16:colId xmlns:a16="http://schemas.microsoft.com/office/drawing/2014/main" val="3935240867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2206116252"/>
                    </a:ext>
                  </a:extLst>
                </a:gridCol>
                <a:gridCol w="864994">
                  <a:extLst>
                    <a:ext uri="{9D8B030D-6E8A-4147-A177-3AD203B41FA5}">
                      <a16:colId xmlns:a16="http://schemas.microsoft.com/office/drawing/2014/main" val="4036308811"/>
                    </a:ext>
                  </a:extLst>
                </a:gridCol>
                <a:gridCol w="757329">
                  <a:extLst>
                    <a:ext uri="{9D8B030D-6E8A-4147-A177-3AD203B41FA5}">
                      <a16:colId xmlns:a16="http://schemas.microsoft.com/office/drawing/2014/main" val="2091574427"/>
                    </a:ext>
                  </a:extLst>
                </a:gridCol>
                <a:gridCol w="737419">
                  <a:extLst>
                    <a:ext uri="{9D8B030D-6E8A-4147-A177-3AD203B41FA5}">
                      <a16:colId xmlns:a16="http://schemas.microsoft.com/office/drawing/2014/main" val="2806437901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3531234380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55336625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1110505562"/>
                    </a:ext>
                  </a:extLst>
                </a:gridCol>
                <a:gridCol w="1357131">
                  <a:extLst>
                    <a:ext uri="{9D8B030D-6E8A-4147-A177-3AD203B41FA5}">
                      <a16:colId xmlns:a16="http://schemas.microsoft.com/office/drawing/2014/main" val="3851077297"/>
                    </a:ext>
                  </a:extLst>
                </a:gridCol>
                <a:gridCol w="852643">
                  <a:extLst>
                    <a:ext uri="{9D8B030D-6E8A-4147-A177-3AD203B41FA5}">
                      <a16:colId xmlns:a16="http://schemas.microsoft.com/office/drawing/2014/main" val="1717038597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Aircraft_code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Кол-во мест, ед.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Класс </a:t>
                      </a:r>
                      <a:r>
                        <a:rPr lang="en-US" sz="1200" dirty="0"/>
                        <a:t>Business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Класс </a:t>
                      </a:r>
                      <a:r>
                        <a:rPr lang="en-US" sz="1200" dirty="0" err="1"/>
                        <a:t>Econom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Макс.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дальность полёта, час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Макс.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объём топлива, т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Стоимость* (средняя) топлива в зимний период (дек., янв., февр.) в Анапе, руб. по годам: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555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1096"/>
                  </a:ext>
                </a:extLst>
              </a:tr>
              <a:tr h="23301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773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 777-300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402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2155397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2513658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3073952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9748"/>
                  </a:ext>
                </a:extLst>
              </a:tr>
              <a:tr h="2438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763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767-300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1631362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1902521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2326592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0514"/>
                  </a:ext>
                </a:extLst>
              </a:tr>
              <a:tr h="1697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Sukhoi Superjet-100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en-US" sz="12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ru-RU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224959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262351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320829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4925"/>
                  </a:ext>
                </a:extLst>
              </a:tr>
              <a:tr h="259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A320-200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621079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724313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885762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21520"/>
                  </a:ext>
                </a:extLst>
              </a:tr>
              <a:tr h="2503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A321-200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781035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910855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1113884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74003"/>
                  </a:ext>
                </a:extLst>
              </a:tr>
              <a:tr h="251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Airbus A319-100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759242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885441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1082805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059"/>
                  </a:ext>
                </a:extLst>
              </a:tr>
              <a:tr h="2523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Boeing 737-300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sz="12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439332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512356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626560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2257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Cessna 208 Caravan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18829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26853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70088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Bombardier CRJ-200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150151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175109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214141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7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CCE08-F30F-4C31-9FDF-99774F3FEFA4}"/>
              </a:ext>
            </a:extLst>
          </p:cNvPr>
          <p:cNvSpPr txBox="1"/>
          <p:nvPr/>
        </p:nvSpPr>
        <p:spPr>
          <a:xfrm>
            <a:off x="847724" y="5589537"/>
            <a:ext cx="10725149" cy="116955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* стоимость по данным сайта: </a:t>
            </a:r>
            <a:r>
              <a:rPr lang="en-US" sz="1600" b="1" i="1" dirty="0">
                <a:hlinkClick r:id="rId3"/>
              </a:rPr>
              <a:t>https://favt.gov.ru/dejatelnost-ajeroporty-i-ajerodromy-ceny-na-aviagsm/?id=7330</a:t>
            </a:r>
            <a:endParaRPr lang="ru-RU" sz="1600" b="1" i="1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Количество мест в самолете по данным сайтов: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Для </a:t>
            </a:r>
            <a:r>
              <a:rPr lang="en-US" dirty="0"/>
              <a:t>Boeing 737-300 - </a:t>
            </a:r>
            <a:r>
              <a:rPr lang="en-US" sz="1600" b="1" i="1" dirty="0">
                <a:hlinkClick r:id="rId4"/>
              </a:rPr>
              <a:t>https://aviakompaniya.info/samolet/boeing-737-300-shema-salona</a:t>
            </a:r>
            <a:endParaRPr lang="en-US" sz="1600" b="1" i="1" dirty="0"/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Для </a:t>
            </a: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Sukhoi Superjet-100</a:t>
            </a:r>
            <a:r>
              <a:rPr lang="ru-RU" kern="1200" dirty="0"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600" b="1" i="1" kern="1200" dirty="0">
                <a:effectLst/>
                <a:latin typeface="+mn-lt"/>
                <a:ea typeface="+mn-ea"/>
                <a:cs typeface="+mn-cs"/>
                <a:hlinkClick r:id="rId5"/>
              </a:rPr>
              <a:t>https://www.tourister.ru/tips/5427</a:t>
            </a:r>
            <a:r>
              <a:rPr lang="ru-RU" sz="1600" b="1" i="1" kern="1200" dirty="0"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1" i="1" kern="1200" dirty="0"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7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4BAE-7F5A-4595-AD13-AECA98EB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Возможные способы оценки прибыльности рейсов на основе подготовленного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8616-D3AA-4C9D-8DB3-0A1F2A2CCA74}"/>
              </a:ext>
            </a:extLst>
          </p:cNvPr>
          <p:cNvSpPr txBox="1"/>
          <p:nvPr/>
        </p:nvSpPr>
        <p:spPr>
          <a:xfrm>
            <a:off x="838201" y="1625599"/>
            <a:ext cx="5562600" cy="5016758"/>
          </a:xfrm>
          <a:prstGeom prst="rect">
            <a:avLst/>
          </a:prstGeom>
          <a:solidFill>
            <a:srgbClr val="FFC00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Критерии, принятые в авиаперевозках для оценки рентабельности (прибыльности) рейса:</a:t>
            </a:r>
            <a:endParaRPr lang="ru-RU" sz="2400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i="0" dirty="0">
                <a:solidFill>
                  <a:srgbClr val="000000"/>
                </a:solidFill>
                <a:effectLst/>
                <a:latin typeface="myriad-pro-semi-condensed"/>
              </a:rPr>
              <a:t>Если загрузка кресел меньше, чем 75%, то рейс становится нерентабельным (</a:t>
            </a:r>
            <a:r>
              <a:rPr lang="en-US" sz="1600" i="1" dirty="0">
                <a:solidFill>
                  <a:srgbClr val="000000"/>
                </a:solidFill>
                <a:effectLst/>
                <a:latin typeface="myriad-pro-semi-condensed"/>
              </a:rPr>
              <a:t>https://www.kommersant.ru/doc/3246832</a:t>
            </a:r>
            <a:r>
              <a:rPr lang="ru-RU" sz="2400" i="0" dirty="0">
                <a:solidFill>
                  <a:srgbClr val="000000"/>
                </a:solidFill>
                <a:effectLst/>
                <a:latin typeface="myriad-pro-semi-condensed"/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Для самолетов А321, В733, </a:t>
            </a:r>
            <a:r>
              <a:rPr lang="en-US" sz="2400" dirty="0"/>
              <a:t>DH8D/M – </a:t>
            </a:r>
            <a:r>
              <a:rPr lang="ru-RU" sz="2400" dirty="0"/>
              <a:t>на графике представлено сравнение рентабельности при различной загрузке самолета (</a:t>
            </a:r>
            <a:r>
              <a:rPr lang="ru-RU" sz="1600" i="1" dirty="0"/>
              <a:t>И.Н. Смирнов Сравнительный анализ рентабельности авиационных перевозок на рынке авиатранспортных услуг. </a:t>
            </a:r>
            <a:r>
              <a:rPr lang="en-US" sz="1600" i="1" dirty="0"/>
              <a:t>//</a:t>
            </a:r>
            <a:r>
              <a:rPr lang="ru-RU" sz="1600" i="1" dirty="0"/>
              <a:t> Экономика и предпринимательство, № 5 (ч.2), 2014 г</a:t>
            </a:r>
            <a:r>
              <a:rPr lang="ru-RU" sz="2400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0EFA25-53DD-47EA-966A-718164E12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906" t="43032" r="29844" b="11666"/>
          <a:stretch/>
        </p:blipFill>
        <p:spPr>
          <a:xfrm>
            <a:off x="6677025" y="3554797"/>
            <a:ext cx="5029201" cy="3106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74A3E4-0B9E-4E64-912F-B52A66933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94" t="23939" r="13828" b="33725"/>
          <a:stretch/>
        </p:blipFill>
        <p:spPr>
          <a:xfrm>
            <a:off x="7181850" y="1252762"/>
            <a:ext cx="3390901" cy="23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4BAE-7F5A-4595-AD13-AECA98EB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Возможные способы оценки прибыльности рейсов на основе подготовленного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: что рекомендуется для повышения рентабельности рейса</a:t>
            </a:r>
            <a:endParaRPr lang="ru-RU" sz="2400" b="1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8616-D3AA-4C9D-8DB3-0A1F2A2CCA74}"/>
              </a:ext>
            </a:extLst>
          </p:cNvPr>
          <p:cNvSpPr txBox="1"/>
          <p:nvPr/>
        </p:nvSpPr>
        <p:spPr>
          <a:xfrm>
            <a:off x="838199" y="1625599"/>
            <a:ext cx="10734673" cy="4524315"/>
          </a:xfrm>
          <a:prstGeom prst="rect">
            <a:avLst/>
          </a:prstGeom>
          <a:solidFill>
            <a:srgbClr val="FFC00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хеджирование топлива, т.е. если авиакомпания считает, что в ближайшее время цены на топливо поднимутся, то она может заключить договор блокировки цен </a:t>
            </a:r>
            <a:r>
              <a:rPr lang="ru-RU" sz="2400" i="1" dirty="0"/>
              <a:t>(в зимний период выгодно)</a:t>
            </a:r>
            <a:r>
              <a:rPr lang="ru-RU" sz="2400" dirty="0"/>
              <a:t>;</a:t>
            </a:r>
          </a:p>
          <a:p>
            <a:pPr marL="285750" indent="-285750" fontAlgn="base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использование только одного типа самолета - снижает издержки не только на обслуживание и ремонт, но и на повышение квалификации пилотов и бортпроводников;</a:t>
            </a:r>
          </a:p>
          <a:p>
            <a:pPr marL="285750" indent="-285750" fontAlgn="base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dirty="0"/>
              <a:t>прямые продажи билетов - через веб-сайты авиакомпании, без посредников;</a:t>
            </a:r>
          </a:p>
          <a:p>
            <a:pPr marL="285750" indent="-285750" fontAlgn="base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b="1" dirty="0"/>
              <a:t>использование системы скидок</a:t>
            </a:r>
            <a:r>
              <a:rPr lang="ru-RU" sz="2400" dirty="0"/>
              <a:t> для стимулирования роста и заполнения пустых мест в самолете;</a:t>
            </a:r>
          </a:p>
          <a:p>
            <a:pPr marL="285750" indent="-285750" fontAlgn="base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2400" b="1" dirty="0"/>
              <a:t>продажа билетов по высоким тарифам </a:t>
            </a:r>
            <a:r>
              <a:rPr lang="ru-RU" sz="2400" dirty="0"/>
              <a:t>в случае, если билеты покупаются в </a:t>
            </a:r>
            <a:r>
              <a:rPr lang="ru-RU" sz="2400" b="1" dirty="0"/>
              <a:t>последний момент</a:t>
            </a:r>
            <a:r>
              <a:rPr lang="ru-RU" sz="2400" dirty="0"/>
              <a:t>, в остальное время продажа по тарифам со скидками. Это поможем минимизировать риск иметь пустые места в самолете.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2487-D2DC-4D76-952D-F87B32B67831}"/>
              </a:ext>
            </a:extLst>
          </p:cNvPr>
          <p:cNvSpPr txBox="1"/>
          <p:nvPr/>
        </p:nvSpPr>
        <p:spPr>
          <a:xfrm>
            <a:off x="847724" y="6454774"/>
            <a:ext cx="107251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* стоимость по данным сайта: </a:t>
            </a:r>
            <a:r>
              <a:rPr lang="en-US" sz="1600" b="1" i="1" dirty="0">
                <a:hlinkClick r:id="rId2"/>
              </a:rPr>
              <a:t>https://www.esm-invest.com/ru/Features-of-profit-and-profitability-of-airlines</a:t>
            </a:r>
            <a:r>
              <a:rPr lang="ru-RU" sz="1600" b="1" i="1" dirty="0"/>
              <a:t>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68871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4BAE-7F5A-4595-AD13-AECA98EB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Возможные способы оценки прибыльности рейсов на основе подготовленного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: что рекомендуется для повышении рентабельности рейса 136844, 136807, 136887</a:t>
            </a:r>
            <a:endParaRPr lang="ru-RU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4FC9CB-4ACD-4CD7-B668-4DF16D980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3" t="28244" r="27984" b="6810"/>
          <a:stretch/>
        </p:blipFill>
        <p:spPr>
          <a:xfrm>
            <a:off x="838199" y="1690688"/>
            <a:ext cx="7424071" cy="500462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C1C3293-F7A1-4F50-88DE-63409746BE69}"/>
              </a:ext>
            </a:extLst>
          </p:cNvPr>
          <p:cNvSpPr/>
          <p:nvPr/>
        </p:nvSpPr>
        <p:spPr>
          <a:xfrm>
            <a:off x="838199" y="1582994"/>
            <a:ext cx="7424071" cy="1032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C216ABA-2C3F-4AC3-B2AC-0271616C4B5D}"/>
              </a:ext>
            </a:extLst>
          </p:cNvPr>
          <p:cNvSpPr/>
          <p:nvPr/>
        </p:nvSpPr>
        <p:spPr>
          <a:xfrm>
            <a:off x="6528619" y="6145160"/>
            <a:ext cx="1733652" cy="452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6B59C-96F3-44D6-9E85-03E9D0B460C9}"/>
              </a:ext>
            </a:extLst>
          </p:cNvPr>
          <p:cNvSpPr txBox="1"/>
          <p:nvPr/>
        </p:nvSpPr>
        <p:spPr>
          <a:xfrm>
            <a:off x="8416413" y="1229041"/>
            <a:ext cx="3382602" cy="5509200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Модели самолетов </a:t>
            </a:r>
            <a:r>
              <a:rPr lang="en-US" sz="1600" dirty="0"/>
              <a:t>Boeing 737-300 </a:t>
            </a:r>
            <a:r>
              <a:rPr lang="ru-RU" sz="1600" dirty="0"/>
              <a:t>и </a:t>
            </a:r>
            <a:r>
              <a:rPr lang="en-US" sz="1600" dirty="0"/>
              <a:t>Sukhoi Superjet-100</a:t>
            </a:r>
            <a:r>
              <a:rPr lang="ru-RU" sz="1600" dirty="0"/>
              <a:t> являются экономически выгодными для применения на рейсах с малой дальностью полета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Рейсы с низкой рентабельностью выполняются самолетом </a:t>
            </a:r>
            <a:r>
              <a:rPr lang="en-US" sz="1600" dirty="0"/>
              <a:t>Sukhoi Superjet-100</a:t>
            </a:r>
            <a:endParaRPr lang="ru-RU" sz="1600" dirty="0"/>
          </a:p>
          <a:p>
            <a:pPr>
              <a:buClr>
                <a:srgbClr val="FF0000"/>
              </a:buClr>
            </a:pPr>
            <a:r>
              <a:rPr lang="ru-RU" sz="1600" dirty="0"/>
              <a:t>Рекомендации, на основе открытых методик (</a:t>
            </a:r>
            <a:r>
              <a:rPr lang="ru-RU" sz="1600" dirty="0" err="1"/>
              <a:t>см.слайд</a:t>
            </a:r>
            <a:r>
              <a:rPr lang="ru-RU" sz="1600" dirty="0"/>
              <a:t> 17 и 18):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Сделать скидки на билеты бизнес-класса на рейс, вылетающий 23.02.2017 (праздничный день)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Сделать скидки на билеты бизнес-класса на рейс, вылетающий 20.01.2017 и 28.02.2017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sz="1600" dirty="0"/>
              <a:t>Сделать скидки на билеты эконом-класса на рейс, вылетающий 23.02.2017</a:t>
            </a:r>
          </a:p>
        </p:txBody>
      </p:sp>
    </p:spTree>
    <p:extLst>
      <p:ext uri="{BB962C8B-B14F-4D97-AF65-F5344CB8AC3E}">
        <p14:creationId xmlns:p14="http://schemas.microsoft.com/office/powerpoint/2010/main" val="41014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5319-C46E-47B8-8BD3-D2D828E5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Задача: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EF2CD-29DE-4ECA-BC2E-BF766A3C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Необходимо выяснить, от каких самых малоприбыльных рейсов из Анапы в зимний период 2017 года мы можем отказаться в зимнее время на основе построения </a:t>
            </a:r>
            <a:r>
              <a:rPr lang="ru-RU" sz="2400" b="1" dirty="0">
                <a:solidFill>
                  <a:srgbClr val="FF0000"/>
                </a:solidFill>
              </a:rPr>
              <a:t>модели оценки прибыльности</a:t>
            </a:r>
            <a:r>
              <a:rPr lang="ru-RU" sz="2400" dirty="0">
                <a:solidFill>
                  <a:srgbClr val="FF0000"/>
                </a:solidFill>
              </a:rPr>
              <a:t>. </a:t>
            </a:r>
          </a:p>
          <a:p>
            <a:pPr lvl="1" algn="just"/>
            <a:r>
              <a:rPr lang="ru-RU" dirty="0"/>
              <a:t>для этого требуется собрать </a:t>
            </a:r>
            <a:r>
              <a:rPr lang="ru-RU" b="1" dirty="0" err="1"/>
              <a:t>датасет</a:t>
            </a:r>
            <a:endParaRPr lang="ru-RU" b="1" dirty="0"/>
          </a:p>
          <a:p>
            <a:pPr lvl="1" algn="just"/>
            <a:r>
              <a:rPr lang="ru-RU" b="1" dirty="0" err="1"/>
              <a:t>датасет</a:t>
            </a:r>
            <a:r>
              <a:rPr lang="ru-RU" dirty="0"/>
              <a:t> должен обязательно включать </a:t>
            </a:r>
            <a:r>
              <a:rPr lang="ru-RU" dirty="0" err="1"/>
              <a:t>id</a:t>
            </a:r>
            <a:r>
              <a:rPr lang="ru-RU" dirty="0"/>
              <a:t> рейса и города вылета (Анапа) и прилета. </a:t>
            </a:r>
          </a:p>
          <a:p>
            <a:pPr lvl="1" algn="just"/>
            <a:r>
              <a:rPr lang="ru-RU" b="1" dirty="0" err="1"/>
              <a:t>датасет</a:t>
            </a:r>
            <a:r>
              <a:rPr lang="ru-RU" dirty="0"/>
              <a:t> также  может включать такие данные, как модель самолёта и его характеристики, суммарную стоимость всех билетов на рейсе, затраченное время в полёте и прочее, что позволит определить </a:t>
            </a:r>
            <a:r>
              <a:rPr lang="ru-RU" b="1" i="0" dirty="0">
                <a:solidFill>
                  <a:srgbClr val="00B43F"/>
                </a:solidFill>
                <a:effectLst/>
              </a:rPr>
              <a:t>прибыльность рейса</a:t>
            </a:r>
            <a:endParaRPr lang="ru-RU" dirty="0"/>
          </a:p>
          <a:p>
            <a:pPr algn="just"/>
            <a:r>
              <a:rPr lang="ru-RU" sz="2400" b="1" i="0" dirty="0">
                <a:effectLst/>
              </a:rPr>
              <a:t>Примечание: </a:t>
            </a:r>
            <a:r>
              <a:rPr lang="ru-RU" sz="2400" b="1" i="0" dirty="0">
                <a:solidFill>
                  <a:srgbClr val="00B43F"/>
                </a:solidFill>
                <a:effectLst/>
              </a:rPr>
              <a:t>прибыльность рейса - </a:t>
            </a:r>
            <a:r>
              <a:rPr lang="ru-RU" sz="2400" b="0" i="0" dirty="0">
                <a:solidFill>
                  <a:srgbClr val="313131"/>
                </a:solidFill>
                <a:effectLst/>
              </a:rPr>
              <a:t>разница между доходом от продаж билетов и расходом на полет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74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5319-C46E-47B8-8BD3-D2D828E5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Что должно быть в запросе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:</a:t>
            </a: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E7669-C584-465F-B3A4-430223CB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694"/>
            <a:ext cx="8124825" cy="41338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8E7D2C-F029-4237-B017-11702B714674}"/>
              </a:ext>
            </a:extLst>
          </p:cNvPr>
          <p:cNvSpPr txBox="1">
            <a:spLocks/>
          </p:cNvSpPr>
          <p:nvPr/>
        </p:nvSpPr>
        <p:spPr>
          <a:xfrm>
            <a:off x="9242323" y="1799917"/>
            <a:ext cx="2792361" cy="22411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313131"/>
                </a:solidFill>
                <a:latin typeface="Open Sans" panose="020B0606030504020204" pitchFamily="34" charset="0"/>
              </a:rPr>
              <a:t>минимальный набор данных для примерного расчета рентабельности рейсов в зимний период</a:t>
            </a:r>
            <a:endParaRPr lang="ru-RU" sz="2000" b="1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8AE5F558-D9D5-44C0-B8FB-9DF988428076}"/>
              </a:ext>
            </a:extLst>
          </p:cNvPr>
          <p:cNvSpPr/>
          <p:nvPr/>
        </p:nvSpPr>
        <p:spPr>
          <a:xfrm rot="10800000">
            <a:off x="8649861" y="2777919"/>
            <a:ext cx="452813" cy="28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2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Структуру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en-US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1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первоначальный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)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1B25A-DD0E-460A-9C19-38AD7012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0" y="1435099"/>
            <a:ext cx="3759201" cy="53459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идентификационный номер рейса;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endParaRPr lang="ru-RU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номер рейса;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вылета по расписанию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прилета по расписанию</a:t>
            </a:r>
            <a:r>
              <a:rPr lang="ru-RU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 вылета (отправления)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 прилета (прибытия)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рейса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 самолета </a:t>
            </a:r>
            <a:r>
              <a:rPr lang="en-US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IATA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 время вылета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None/>
            </a:pPr>
            <a:endParaRPr lang="ru-RU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 время прилёта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E10FA-7F98-4C25-AEBE-731C6FB12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" t="27902" r="77570" b="14074"/>
          <a:stretch/>
        </p:blipFill>
        <p:spPr>
          <a:xfrm>
            <a:off x="838200" y="1310217"/>
            <a:ext cx="3378201" cy="5345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8EF2E-1D25-4027-92CB-9B9D253F0998}"/>
              </a:ext>
            </a:extLst>
          </p:cNvPr>
          <p:cNvSpPr txBox="1"/>
          <p:nvPr/>
        </p:nvSpPr>
        <p:spPr>
          <a:xfrm>
            <a:off x="7975602" y="1435099"/>
            <a:ext cx="4117974" cy="313932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Комментарий:</a:t>
            </a:r>
          </a:p>
          <a:p>
            <a:endParaRPr lang="ru-RU" b="1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Поля взяты из таблицы «</a:t>
            </a:r>
            <a:r>
              <a:rPr lang="en-US" dirty="0"/>
              <a:t>Flights</a:t>
            </a:r>
            <a:r>
              <a:rPr lang="ru-RU" dirty="0"/>
              <a:t>» 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Часть полей не нужна для расчетов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Некоторые поля, необходимые для расчета, хранятся в других таблицах: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Airports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Aircrafts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Seats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Ticket_Flights</a:t>
            </a:r>
            <a:endParaRPr lang="en-US" dirty="0"/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Boarding_Passes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8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Структуру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en-US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1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первоначальный запрос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)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8EF2E-1D25-4027-92CB-9B9D253F0998}"/>
              </a:ext>
            </a:extLst>
          </p:cNvPr>
          <p:cNvSpPr txBox="1"/>
          <p:nvPr/>
        </p:nvSpPr>
        <p:spPr>
          <a:xfrm>
            <a:off x="7975602" y="1435099"/>
            <a:ext cx="4117974" cy="313932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Комментарий:</a:t>
            </a:r>
          </a:p>
          <a:p>
            <a:endParaRPr lang="ru-RU" b="1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Поля взяты из таблицы «</a:t>
            </a:r>
            <a:r>
              <a:rPr lang="en-US" dirty="0"/>
              <a:t>Flights</a:t>
            </a:r>
            <a:r>
              <a:rPr lang="ru-RU" dirty="0"/>
              <a:t>» 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Часть полей не нужна для расчетов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Некоторые поля, необходимые для расчета, хранятся в других таблицах: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Airports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Aircrafts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Seats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Ticket_Flights</a:t>
            </a:r>
            <a:endParaRPr lang="en-US" dirty="0"/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Boarding_Passes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70EC24E-0C1F-49F7-85B0-36EB9A79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72" y="3297131"/>
            <a:ext cx="686045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dst_project.flights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departure_airport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'AAQ’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date_trunc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month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scheduled_departure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'2017-01-01'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'2017-02-01'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'2017-12-01’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‘2016-12-01’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))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1313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status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Cancelled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625" cy="1325563"/>
          </a:xfrm>
        </p:spPr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Структуру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en-US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2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с учётом дополнительных полей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)</a:t>
            </a:r>
            <a:endParaRPr lang="ru-RU" sz="2400" b="1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7F1595-62A5-4FED-BC37-16A6ADEBCA69}"/>
              </a:ext>
            </a:extLst>
          </p:cNvPr>
          <p:cNvGrpSpPr/>
          <p:nvPr/>
        </p:nvGrpSpPr>
        <p:grpSpPr>
          <a:xfrm>
            <a:off x="5238961" y="1379332"/>
            <a:ext cx="3424958" cy="2345834"/>
            <a:chOff x="4383554" y="1379332"/>
            <a:chExt cx="3424958" cy="234583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4CF9B92-DA7C-4355-BA9D-1E7BF93CD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639"/>
            <a:stretch/>
          </p:blipFill>
          <p:spPr>
            <a:xfrm>
              <a:off x="4383555" y="2483270"/>
              <a:ext cx="3378201" cy="520579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563A898-0C53-4BBC-BA88-1D7D2F5F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255"/>
            <a:stretch/>
          </p:blipFill>
          <p:spPr>
            <a:xfrm>
              <a:off x="4394490" y="1379332"/>
              <a:ext cx="3414022" cy="1031425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FCEB6D0-5749-4383-A32E-D8650CDF8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054"/>
            <a:stretch/>
          </p:blipFill>
          <p:spPr>
            <a:xfrm>
              <a:off x="4383554" y="3130827"/>
              <a:ext cx="3378201" cy="594339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6991D8F-8CF3-49C5-A6D4-2C4156ED64C1}"/>
              </a:ext>
            </a:extLst>
          </p:cNvPr>
          <p:cNvGrpSpPr/>
          <p:nvPr/>
        </p:nvGrpSpPr>
        <p:grpSpPr>
          <a:xfrm>
            <a:off x="838199" y="1379332"/>
            <a:ext cx="3378201" cy="4998621"/>
            <a:chOff x="7986601" y="1310216"/>
            <a:chExt cx="3378201" cy="499862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0B46F0E-C8A7-4FCB-92FF-ED35395EB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05" t="27902" r="77570" b="54304"/>
            <a:stretch/>
          </p:blipFill>
          <p:spPr>
            <a:xfrm>
              <a:off x="7986601" y="1310216"/>
              <a:ext cx="3378201" cy="1639461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1E3C02E-EF86-48C1-9E16-819D43046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05" t="51433" r="77570" b="14074"/>
            <a:stretch/>
          </p:blipFill>
          <p:spPr>
            <a:xfrm>
              <a:off x="7986601" y="3130827"/>
              <a:ext cx="3378201" cy="3178010"/>
            </a:xfrm>
            <a:prstGeom prst="rect">
              <a:avLst/>
            </a:prstGeom>
          </p:spPr>
        </p:pic>
      </p:grp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487DD602-F7BA-488C-92CD-701028911286}"/>
              </a:ext>
            </a:extLst>
          </p:cNvPr>
          <p:cNvSpPr/>
          <p:nvPr/>
        </p:nvSpPr>
        <p:spPr>
          <a:xfrm>
            <a:off x="4216401" y="5323656"/>
            <a:ext cx="167154" cy="978822"/>
          </a:xfrm>
          <a:prstGeom prst="rightBrace">
            <a:avLst>
              <a:gd name="adj1" fmla="val 6626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656CBDB4-F5A0-44B0-8251-9B78D619E330}"/>
              </a:ext>
            </a:extLst>
          </p:cNvPr>
          <p:cNvSpPr/>
          <p:nvPr/>
        </p:nvSpPr>
        <p:spPr>
          <a:xfrm>
            <a:off x="4434398" y="5670499"/>
            <a:ext cx="452813" cy="28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CE0AC-262D-4A3A-8870-987B1A6B701A}"/>
              </a:ext>
            </a:extLst>
          </p:cNvPr>
          <p:cNvSpPr txBox="1"/>
          <p:nvPr/>
        </p:nvSpPr>
        <p:spPr>
          <a:xfrm>
            <a:off x="4938054" y="5628401"/>
            <a:ext cx="305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Длительность полёта</a:t>
            </a:r>
          </a:p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(расчётное значение)</a:t>
            </a:r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B3348D5-DE19-45F0-B242-98611C82985D}"/>
              </a:ext>
            </a:extLst>
          </p:cNvPr>
          <p:cNvCxnSpPr/>
          <p:nvPr/>
        </p:nvCxnSpPr>
        <p:spPr>
          <a:xfrm flipV="1">
            <a:off x="4031226" y="1553497"/>
            <a:ext cx="1081019" cy="348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093C82C-12F7-408F-A0C3-39BDC83D4E6C}"/>
              </a:ext>
            </a:extLst>
          </p:cNvPr>
          <p:cNvCxnSpPr/>
          <p:nvPr/>
        </p:nvCxnSpPr>
        <p:spPr>
          <a:xfrm flipV="1">
            <a:off x="4031226" y="2199062"/>
            <a:ext cx="1070083" cy="283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9C18AE6A-5292-4034-AAB1-55B1C8C0077F}"/>
              </a:ext>
            </a:extLst>
          </p:cNvPr>
          <p:cNvSpPr/>
          <p:nvPr/>
        </p:nvSpPr>
        <p:spPr>
          <a:xfrm rot="10800000">
            <a:off x="5110607" y="1339557"/>
            <a:ext cx="139290" cy="1639461"/>
          </a:xfrm>
          <a:prstGeom prst="rightBrace">
            <a:avLst>
              <a:gd name="adj1" fmla="val 6626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52B3E94-7578-42A8-8CA5-C62511DE84DA}"/>
              </a:ext>
            </a:extLst>
          </p:cNvPr>
          <p:cNvCxnSpPr/>
          <p:nvPr/>
        </p:nvCxnSpPr>
        <p:spPr>
          <a:xfrm flipV="1">
            <a:off x="4031226" y="2723535"/>
            <a:ext cx="1079381" cy="231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129D893-6BD9-472E-A06C-29C3A8EFF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858" y="1342594"/>
            <a:ext cx="3078420" cy="49603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1F6CD21-4264-47A7-B5C5-63576FF43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858" y="1902103"/>
            <a:ext cx="3078420" cy="1031426"/>
          </a:xfrm>
          <a:prstGeom prst="rect">
            <a:avLst/>
          </a:prstGeom>
        </p:spPr>
      </p:pic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34D22BF2-3A7B-4E0E-BD49-0B5AA3AB9582}"/>
              </a:ext>
            </a:extLst>
          </p:cNvPr>
          <p:cNvSpPr/>
          <p:nvPr/>
        </p:nvSpPr>
        <p:spPr>
          <a:xfrm rot="13482679">
            <a:off x="8256271" y="3734624"/>
            <a:ext cx="452813" cy="28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0AC401-2B94-4C97-A490-E539F7DC5D82}"/>
              </a:ext>
            </a:extLst>
          </p:cNvPr>
          <p:cNvSpPr txBox="1"/>
          <p:nvPr/>
        </p:nvSpPr>
        <p:spPr>
          <a:xfrm>
            <a:off x="8617162" y="4014406"/>
            <a:ext cx="3367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Признак для оценки распределения свободных мест по классам обслуживания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3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9650"/>
            <a:ext cx="7975601" cy="768350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1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задействованные таблицы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8EF2E-1D25-4027-92CB-9B9D253F0998}"/>
              </a:ext>
            </a:extLst>
          </p:cNvPr>
          <p:cNvSpPr txBox="1"/>
          <p:nvPr/>
        </p:nvSpPr>
        <p:spPr>
          <a:xfrm>
            <a:off x="7975602" y="1435099"/>
            <a:ext cx="4117974" cy="5078313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Поля для добавления в </a:t>
            </a:r>
            <a:r>
              <a:rPr lang="ru-RU" b="1" dirty="0" err="1">
                <a:solidFill>
                  <a:srgbClr val="313131"/>
                </a:solidFill>
                <a:latin typeface="Open Sans" panose="020B0606030504020204" pitchFamily="34" charset="0"/>
              </a:rPr>
              <a:t>датасет</a:t>
            </a:r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:</a:t>
            </a:r>
          </a:p>
          <a:p>
            <a:endParaRPr lang="ru-RU" b="1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Ticket</a:t>
            </a:r>
            <a:r>
              <a:rPr lang="ru-RU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_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Flights</a:t>
            </a:r>
            <a:r>
              <a:rPr lang="ru-RU" dirty="0"/>
              <a:t>»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fare_conditions</a:t>
            </a:r>
            <a:r>
              <a:rPr lang="ru-RU" dirty="0"/>
              <a:t> (класс обслуживания)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amount (</a:t>
            </a:r>
            <a:r>
              <a:rPr lang="ru-RU" dirty="0"/>
              <a:t>стоимость перелета)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ticket_no</a:t>
            </a:r>
            <a:r>
              <a:rPr lang="en-US" dirty="0"/>
              <a:t> (</a:t>
            </a:r>
            <a:r>
              <a:rPr lang="ru-RU" dirty="0"/>
              <a:t>номер купленного билета</a:t>
            </a:r>
            <a:r>
              <a:rPr lang="en-US" dirty="0"/>
              <a:t>)</a:t>
            </a:r>
            <a:endParaRPr lang="ru-RU" dirty="0"/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Aircrafts</a:t>
            </a:r>
            <a:r>
              <a:rPr lang="ru-RU" dirty="0"/>
              <a:t>»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model</a:t>
            </a:r>
            <a:r>
              <a:rPr lang="ru-RU" dirty="0"/>
              <a:t> (модель самолёта по </a:t>
            </a:r>
            <a:r>
              <a:rPr lang="en-US" dirty="0"/>
              <a:t>IATA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range (max</a:t>
            </a:r>
            <a:r>
              <a:rPr lang="ru-RU" dirty="0"/>
              <a:t> дальность полёта)</a:t>
            </a: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/>
              <a:t>Seats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seat_no</a:t>
            </a:r>
            <a:r>
              <a:rPr lang="en-US" dirty="0"/>
              <a:t> (</a:t>
            </a:r>
            <a:r>
              <a:rPr lang="ru-RU" dirty="0"/>
              <a:t>номер места в самолете) </a:t>
            </a: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 err="1"/>
              <a:t>Boarding_passes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seat_no</a:t>
            </a:r>
            <a:r>
              <a:rPr lang="en-US" dirty="0"/>
              <a:t> </a:t>
            </a:r>
            <a:r>
              <a:rPr lang="ru-RU" dirty="0"/>
              <a:t>(занятое место в самолете)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boarding_no</a:t>
            </a:r>
            <a:r>
              <a:rPr lang="en-US" dirty="0"/>
              <a:t> (</a:t>
            </a:r>
            <a:r>
              <a:rPr lang="ru-RU" dirty="0"/>
              <a:t>номер посадочного талона</a:t>
            </a:r>
            <a:r>
              <a:rPr lang="en-US" dirty="0"/>
              <a:t>)</a:t>
            </a:r>
            <a:endParaRPr lang="ru-RU" dirty="0"/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/>
              <a:t>Airports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/>
              <a:t>city (</a:t>
            </a:r>
            <a:r>
              <a:rPr lang="ru-RU" dirty="0"/>
              <a:t>город) </a:t>
            </a:r>
          </a:p>
          <a:p>
            <a:pPr>
              <a:buClr>
                <a:srgbClr val="FF0000"/>
              </a:buClr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C5627A-45C9-4838-B43A-935489A42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557" t="36592" r="32389" b="20843"/>
          <a:stretch/>
        </p:blipFill>
        <p:spPr>
          <a:xfrm>
            <a:off x="2187574" y="1771649"/>
            <a:ext cx="3660776" cy="445180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4D6745F-020C-416E-A552-E4B6D88EF5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>
                <a:solidFill>
                  <a:srgbClr val="313131"/>
                </a:solidFill>
                <a:latin typeface="Open Sans" panose="020B0606030504020204" pitchFamily="34" charset="0"/>
              </a:rPr>
              <a:t>Описание данных и их отношение к оценке прибыльности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2588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51550"/>
            <a:ext cx="7975602" cy="806450"/>
          </a:xfrm>
        </p:spPr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2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задействованные таблицы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8EF2E-1D25-4027-92CB-9B9D253F0998}"/>
              </a:ext>
            </a:extLst>
          </p:cNvPr>
          <p:cNvSpPr txBox="1"/>
          <p:nvPr/>
        </p:nvSpPr>
        <p:spPr>
          <a:xfrm>
            <a:off x="7975602" y="1435099"/>
            <a:ext cx="4117974" cy="5078313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Поля добавленные в </a:t>
            </a:r>
            <a:r>
              <a:rPr lang="ru-RU" b="1" dirty="0" err="1">
                <a:solidFill>
                  <a:srgbClr val="313131"/>
                </a:solidFill>
                <a:latin typeface="Open Sans" panose="020B0606030504020204" pitchFamily="34" charset="0"/>
              </a:rPr>
              <a:t>датасет</a:t>
            </a:r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:</a:t>
            </a:r>
          </a:p>
          <a:p>
            <a:endParaRPr lang="ru-RU" b="1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Ticket</a:t>
            </a:r>
            <a:r>
              <a:rPr lang="ru-RU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_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Flights</a:t>
            </a:r>
            <a:r>
              <a:rPr lang="ru-RU" dirty="0"/>
              <a:t>»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fare_conditions</a:t>
            </a:r>
            <a:r>
              <a:rPr lang="ru-RU" dirty="0"/>
              <a:t> (класс обслуживания)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amount (</a:t>
            </a:r>
            <a:r>
              <a:rPr lang="ru-RU" dirty="0"/>
              <a:t>стоимость перелета)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ticket_no</a:t>
            </a:r>
            <a:r>
              <a:rPr lang="en-US" dirty="0"/>
              <a:t> (</a:t>
            </a:r>
            <a:r>
              <a:rPr lang="ru-RU" dirty="0"/>
              <a:t>номер купленного билета</a:t>
            </a:r>
            <a:r>
              <a:rPr lang="en-US" dirty="0"/>
              <a:t>)</a:t>
            </a:r>
            <a:endParaRPr lang="ru-RU" dirty="0"/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i="0" dirty="0">
                <a:solidFill>
                  <a:srgbClr val="2E353B"/>
                </a:solidFill>
                <a:effectLst/>
                <a:latin typeface="Lato" panose="020F0502020204030203" pitchFamily="34" charset="0"/>
              </a:rPr>
              <a:t>Aircrafts</a:t>
            </a:r>
            <a:r>
              <a:rPr lang="ru-RU" dirty="0"/>
              <a:t>»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model</a:t>
            </a:r>
            <a:r>
              <a:rPr lang="ru-RU" dirty="0"/>
              <a:t> (модель самолёта по </a:t>
            </a:r>
            <a:r>
              <a:rPr lang="en-US" dirty="0"/>
              <a:t>IATA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range (max</a:t>
            </a:r>
            <a:r>
              <a:rPr lang="ru-RU" dirty="0"/>
              <a:t> дальность полёта)</a:t>
            </a: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/>
              <a:t>Seats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seat_no</a:t>
            </a:r>
            <a:r>
              <a:rPr lang="en-US" dirty="0"/>
              <a:t> (</a:t>
            </a:r>
            <a:r>
              <a:rPr lang="ru-RU" dirty="0"/>
              <a:t>номер места в самолете) </a:t>
            </a:r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 err="1"/>
              <a:t>Boarding_passes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seat_no</a:t>
            </a:r>
            <a:r>
              <a:rPr lang="en-US" dirty="0"/>
              <a:t> </a:t>
            </a:r>
            <a:r>
              <a:rPr lang="ru-RU" dirty="0"/>
              <a:t>(занятое место в самолете)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 err="1"/>
              <a:t>boarding_no</a:t>
            </a:r>
            <a:r>
              <a:rPr lang="en-US" dirty="0"/>
              <a:t> (</a:t>
            </a:r>
            <a:r>
              <a:rPr lang="ru-RU" dirty="0"/>
              <a:t>номер посадочного талона</a:t>
            </a:r>
            <a:r>
              <a:rPr lang="en-US" dirty="0"/>
              <a:t>)</a:t>
            </a:r>
            <a:endParaRPr lang="ru-RU" dirty="0"/>
          </a:p>
          <a:p>
            <a:pPr>
              <a:buClr>
                <a:srgbClr val="FF0000"/>
              </a:buClr>
            </a:pPr>
            <a:r>
              <a:rPr lang="ru-RU" dirty="0"/>
              <a:t>Таблица «</a:t>
            </a:r>
            <a:r>
              <a:rPr lang="en-US" b="1" dirty="0"/>
              <a:t>Airports</a:t>
            </a:r>
            <a:r>
              <a:rPr lang="ru-RU" dirty="0"/>
              <a:t>»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 </a:t>
            </a:r>
            <a:r>
              <a:rPr lang="en-US" dirty="0"/>
              <a:t>city (</a:t>
            </a:r>
            <a:r>
              <a:rPr lang="ru-RU" dirty="0"/>
              <a:t>город) </a:t>
            </a:r>
          </a:p>
          <a:p>
            <a:pPr>
              <a:buClr>
                <a:srgbClr val="FF0000"/>
              </a:buClr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C5627A-45C9-4838-B43A-935489A4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5229" y="1435099"/>
            <a:ext cx="5112114" cy="46815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9AA6C2-4783-4047-926C-4A8E32E3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>
                <a:solidFill>
                  <a:srgbClr val="313131"/>
                </a:solidFill>
                <a:latin typeface="Open Sans" panose="020B0606030504020204" pitchFamily="34" charset="0"/>
              </a:rPr>
              <a:t>Описание данных и их отношение к оценке прибыльности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512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3C3F-5BEF-4E00-8658-B1F1393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Структуру </a:t>
            </a:r>
            <a:r>
              <a:rPr lang="ru-RU" sz="2400" b="1" i="0" dirty="0" err="1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датасета</a:t>
            </a:r>
            <a:r>
              <a:rPr lang="en-US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вариант 2</a:t>
            </a:r>
            <a:r>
              <a:rPr lang="ru-RU" sz="2400" b="1" dirty="0">
                <a:solidFill>
                  <a:srgbClr val="313131"/>
                </a:solidFill>
                <a:latin typeface="Open Sans" panose="020B0606030504020204" pitchFamily="34" charset="0"/>
              </a:rPr>
              <a:t>, задействованные таблицы</a:t>
            </a:r>
            <a:r>
              <a:rPr lang="ru-RU" sz="24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)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8EF2E-1D25-4027-92CB-9B9D253F0998}"/>
              </a:ext>
            </a:extLst>
          </p:cNvPr>
          <p:cNvSpPr txBox="1"/>
          <p:nvPr/>
        </p:nvSpPr>
        <p:spPr>
          <a:xfrm>
            <a:off x="7975602" y="1435099"/>
            <a:ext cx="4117974" cy="3139321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57625"/>
                      <a:gd name="connsiteY0" fmla="*/ 0 h 1200329"/>
                      <a:gd name="connsiteX1" fmla="*/ 3857625 w 3857625"/>
                      <a:gd name="connsiteY1" fmla="*/ 0 h 1200329"/>
                      <a:gd name="connsiteX2" fmla="*/ 3857625 w 3857625"/>
                      <a:gd name="connsiteY2" fmla="*/ 1200329 h 1200329"/>
                      <a:gd name="connsiteX3" fmla="*/ 0 w 3857625"/>
                      <a:gd name="connsiteY3" fmla="*/ 1200329 h 1200329"/>
                      <a:gd name="connsiteX4" fmla="*/ 0 w 3857625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25" h="1200329" fill="none" extrusionOk="0">
                        <a:moveTo>
                          <a:pt x="0" y="0"/>
                        </a:moveTo>
                        <a:cubicBezTo>
                          <a:pt x="1184189" y="-49533"/>
                          <a:pt x="2924506" y="-14809"/>
                          <a:pt x="3857625" y="0"/>
                        </a:cubicBezTo>
                        <a:cubicBezTo>
                          <a:pt x="3838857" y="121298"/>
                          <a:pt x="3888572" y="834541"/>
                          <a:pt x="3857625" y="1200329"/>
                        </a:cubicBezTo>
                        <a:cubicBezTo>
                          <a:pt x="2137930" y="1152098"/>
                          <a:pt x="1195723" y="1284784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3857625" h="1200329" stroke="0" extrusionOk="0">
                        <a:moveTo>
                          <a:pt x="0" y="0"/>
                        </a:moveTo>
                        <a:cubicBezTo>
                          <a:pt x="1341890" y="118645"/>
                          <a:pt x="2555142" y="116012"/>
                          <a:pt x="3857625" y="0"/>
                        </a:cubicBezTo>
                        <a:cubicBezTo>
                          <a:pt x="3826511" y="337080"/>
                          <a:pt x="3897115" y="899796"/>
                          <a:pt x="3857625" y="1200329"/>
                        </a:cubicBezTo>
                        <a:cubicBezTo>
                          <a:pt x="2362035" y="1334929"/>
                          <a:pt x="1680592" y="1043133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 panose="020B0606030504020204" pitchFamily="34" charset="0"/>
              </a:rPr>
              <a:t>Комментарий:</a:t>
            </a:r>
          </a:p>
          <a:p>
            <a:endParaRPr lang="ru-RU" b="1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Поля взяты из таблицы «</a:t>
            </a:r>
            <a:r>
              <a:rPr lang="en-US" dirty="0"/>
              <a:t>Flights</a:t>
            </a:r>
            <a:r>
              <a:rPr lang="ru-RU" dirty="0"/>
              <a:t>» </a:t>
            </a:r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Часть полей не нужна для расчетов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ru-RU" dirty="0"/>
              <a:t>Некоторые поля, необходимые для расчета, хранятся в других таблицах: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Airports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Aircrafts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/>
              <a:t>Seats</a:t>
            </a:r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Ticket_Flights</a:t>
            </a:r>
            <a:endParaRPr lang="en-US" dirty="0"/>
          </a:p>
          <a:p>
            <a:pPr marL="742950" lvl="1" indent="-285750">
              <a:buClr>
                <a:srgbClr val="FF0000"/>
              </a:buClr>
              <a:buFont typeface="Wingdings 2" panose="05020102010507070707" pitchFamily="18" charset="2"/>
              <a:buChar char=""/>
            </a:pPr>
            <a:r>
              <a:rPr lang="en-US" dirty="0" err="1"/>
              <a:t>Boarding_Passes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70EC24E-0C1F-49F7-85B0-36EB9A79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821" y="5001997"/>
            <a:ext cx="485375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Структура </a:t>
            </a:r>
            <a:r>
              <a:rPr lang="ru-RU" altLang="ru-RU" sz="2000" b="1" dirty="0" err="1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датасета</a:t>
            </a:r>
            <a:r>
              <a:rPr lang="ru-RU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для анализа в </a:t>
            </a:r>
            <a:r>
              <a:rPr lang="en-US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Python – Google </a:t>
            </a:r>
            <a:r>
              <a:rPr lang="en-US" altLang="ru-RU" sz="2000" b="1" dirty="0" err="1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Colab</a:t>
            </a:r>
            <a:endParaRPr lang="ru-RU" altLang="ru-RU" sz="2000" b="1" dirty="0">
              <a:solidFill>
                <a:srgbClr val="AA22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Датасет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подготовлен в </a:t>
            </a:r>
            <a:r>
              <a:rPr lang="en-US" altLang="ru-RU" sz="2000" b="1" dirty="0" err="1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MetaBase</a:t>
            </a:r>
            <a:r>
              <a:rPr lang="en-US" altLang="ru-RU" sz="2000" b="1" dirty="0">
                <a:solidFill>
                  <a:srgbClr val="AA22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PostgreSQL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9F3174-8D90-4F12-A740-5882A6A9D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1" t="28925" r="36936" b="20926"/>
          <a:stretch/>
        </p:blipFill>
        <p:spPr>
          <a:xfrm>
            <a:off x="275303" y="1435099"/>
            <a:ext cx="6860457" cy="51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54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1861</Words>
  <Application>Microsoft Office PowerPoint</Application>
  <PresentationFormat>Широкоэкранный</PresentationFormat>
  <Paragraphs>467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myriad-pro-semi-condensed</vt:lpstr>
      <vt:lpstr>Open Sans</vt:lpstr>
      <vt:lpstr>Times New Roman</vt:lpstr>
      <vt:lpstr>Wingdings</vt:lpstr>
      <vt:lpstr>Wingdings 2</vt:lpstr>
      <vt:lpstr>Тема Office</vt:lpstr>
      <vt:lpstr>ПРОЕКТ</vt:lpstr>
      <vt:lpstr>Задача:</vt:lpstr>
      <vt:lpstr>Что должно быть в запросе:</vt:lpstr>
      <vt:lpstr>Структуру датасета (вариант 1, первоначальный)</vt:lpstr>
      <vt:lpstr>Структуру датасета (вариант 1, первоначальный запрос)</vt:lpstr>
      <vt:lpstr>Структуру датасета (вариант 2, с учётом дополнительных полей)</vt:lpstr>
      <vt:lpstr>вариант 1, задействованные таблицы</vt:lpstr>
      <vt:lpstr>вариант 2, задействованные таблицы</vt:lpstr>
      <vt:lpstr>Структуру датасета (вариант 2, задействованные таблицы)</vt:lpstr>
      <vt:lpstr>Структуру датасета (вариант 2, задействованные таблицы)</vt:lpstr>
      <vt:lpstr>Данные, которые можно добавить в таблицу, но они не найдены в базе данных</vt:lpstr>
      <vt:lpstr>Данные, которые можно добавить в таблицу, но они не найдены в базе данных: справочные о самолетах</vt:lpstr>
      <vt:lpstr>Данные, которые можно добавить в таблицу, но они не найдены в базе данных: справочные о самолетах</vt:lpstr>
      <vt:lpstr>Данные, которые можно добавить в таблицу, но они не найдены в базе данных: справочные о самолетах</vt:lpstr>
      <vt:lpstr>Данные, которые можно добавить в таблицу, но они не найдены в базе данных: справочные о самолетах</vt:lpstr>
      <vt:lpstr>Возможные способы оценки прибыльности рейсов на основе подготовленного датасета</vt:lpstr>
      <vt:lpstr>Возможные способы оценки прибыльности рейсов на основе подготовленного датасета: что рекомендуется для повышения рентабельности рейса</vt:lpstr>
      <vt:lpstr>Возможные способы оценки прибыльности рейсов на основе подготовленного датасета: что рекомендуется для повышении рентабельности рейса 136844, 136807, 136887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Павел Петров</dc:creator>
  <cp:lastModifiedBy>Павел Петров</cp:lastModifiedBy>
  <cp:revision>93</cp:revision>
  <dcterms:created xsi:type="dcterms:W3CDTF">2022-01-04T21:38:09Z</dcterms:created>
  <dcterms:modified xsi:type="dcterms:W3CDTF">2022-01-07T12:37:47Z</dcterms:modified>
</cp:coreProperties>
</file>