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9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97" r:id="rId27"/>
    <p:sldId id="298" r:id="rId28"/>
    <p:sldId id="299" r:id="rId29"/>
    <p:sldId id="283" r:id="rId30"/>
    <p:sldId id="301" r:id="rId31"/>
    <p:sldId id="284" r:id="rId32"/>
    <p:sldId id="30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02" r:id="rId42"/>
    <p:sldId id="293" r:id="rId43"/>
    <p:sldId id="294" r:id="rId44"/>
    <p:sldId id="296" r:id="rId4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59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 ohri" userId="5f460e859343ae9f" providerId="LiveId" clId="{578313D3-9D86-42A1-8EB7-72C46EBA810F}"/>
    <pc:docChg chg="addSld modSld">
      <pc:chgData name="kriti ohri" userId="5f460e859343ae9f" providerId="LiveId" clId="{578313D3-9D86-42A1-8EB7-72C46EBA810F}" dt="2021-09-13T14:19:23.921" v="56" actId="20577"/>
      <pc:docMkLst>
        <pc:docMk/>
      </pc:docMkLst>
      <pc:sldChg chg="modSp mod">
        <pc:chgData name="kriti ohri" userId="5f460e859343ae9f" providerId="LiveId" clId="{578313D3-9D86-42A1-8EB7-72C46EBA810F}" dt="2021-09-13T13:45:41.747" v="1" actId="20577"/>
        <pc:sldMkLst>
          <pc:docMk/>
          <pc:sldMk cId="0" sldId="258"/>
        </pc:sldMkLst>
        <pc:spChg chg="mod">
          <ac:chgData name="kriti ohri" userId="5f460e859343ae9f" providerId="LiveId" clId="{578313D3-9D86-42A1-8EB7-72C46EBA810F}" dt="2021-09-13T13:45:41.747" v="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kriti ohri" userId="5f460e859343ae9f" providerId="LiveId" clId="{578313D3-9D86-42A1-8EB7-72C46EBA810F}" dt="2021-09-13T14:01:16.432" v="2" actId="207"/>
        <pc:sldMkLst>
          <pc:docMk/>
          <pc:sldMk cId="0" sldId="278"/>
        </pc:sldMkLst>
        <pc:spChg chg="mod">
          <ac:chgData name="kriti ohri" userId="5f460e859343ae9f" providerId="LiveId" clId="{578313D3-9D86-42A1-8EB7-72C46EBA810F}" dt="2021-09-13T14:01:16.432" v="2" actId="20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kriti ohri" userId="5f460e859343ae9f" providerId="LiveId" clId="{578313D3-9D86-42A1-8EB7-72C46EBA810F}" dt="2021-09-13T14:19:23.921" v="56" actId="20577"/>
        <pc:sldMkLst>
          <pc:docMk/>
          <pc:sldMk cId="0" sldId="282"/>
        </pc:sldMkLst>
        <pc:spChg chg="mod">
          <ac:chgData name="kriti ohri" userId="5f460e859343ae9f" providerId="LiveId" clId="{578313D3-9D86-42A1-8EB7-72C46EBA810F}" dt="2021-09-13T14:19:23.921" v="56" actId="20577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kriti ohri" userId="5f460e859343ae9f" providerId="LiveId" clId="{578313D3-9D86-42A1-8EB7-72C46EBA810F}" dt="2021-09-13T14:10:57.911" v="55" actId="1076"/>
        <pc:sldMkLst>
          <pc:docMk/>
          <pc:sldMk cId="0" sldId="283"/>
        </pc:sldMkLst>
        <pc:spChg chg="mod">
          <ac:chgData name="kriti ohri" userId="5f460e859343ae9f" providerId="LiveId" clId="{578313D3-9D86-42A1-8EB7-72C46EBA810F}" dt="2021-09-13T14:10:57.911" v="55" actId="1076"/>
          <ac:spMkLst>
            <pc:docMk/>
            <pc:sldMk cId="0" sldId="283"/>
            <ac:spMk id="2" creationId="{00000000-0000-0000-0000-000000000000}"/>
          </ac:spMkLst>
        </pc:spChg>
      </pc:sldChg>
      <pc:sldChg chg="mod modShow">
        <pc:chgData name="kriti ohri" userId="5f460e859343ae9f" providerId="LiveId" clId="{578313D3-9D86-42A1-8EB7-72C46EBA810F}" dt="2021-09-13T14:02:58.487" v="3" actId="729"/>
        <pc:sldMkLst>
          <pc:docMk/>
          <pc:sldMk cId="4061957909" sldId="297"/>
        </pc:sldMkLst>
      </pc:sldChg>
      <pc:sldChg chg="addSp modSp new mod">
        <pc:chgData name="kriti ohri" userId="5f460e859343ae9f" providerId="LiveId" clId="{578313D3-9D86-42A1-8EB7-72C46EBA810F}" dt="2021-09-13T14:10:43.951" v="53" actId="20577"/>
        <pc:sldMkLst>
          <pc:docMk/>
          <pc:sldMk cId="3633819776" sldId="299"/>
        </pc:sldMkLst>
        <pc:spChg chg="mod">
          <ac:chgData name="kriti ohri" userId="5f460e859343ae9f" providerId="LiveId" clId="{578313D3-9D86-42A1-8EB7-72C46EBA810F}" dt="2021-09-13T14:10:43.951" v="53" actId="20577"/>
          <ac:spMkLst>
            <pc:docMk/>
            <pc:sldMk cId="3633819776" sldId="299"/>
            <ac:spMk id="2" creationId="{81CEB3E5-DA97-4114-94CF-458694FD50F7}"/>
          </ac:spMkLst>
        </pc:spChg>
        <pc:picChg chg="add mod">
          <ac:chgData name="kriti ohri" userId="5f460e859343ae9f" providerId="LiveId" clId="{578313D3-9D86-42A1-8EB7-72C46EBA810F}" dt="2021-09-13T14:10:30.228" v="7" actId="1076"/>
          <ac:picMkLst>
            <pc:docMk/>
            <pc:sldMk cId="3633819776" sldId="299"/>
            <ac:picMk id="5" creationId="{EB6C0CE4-2262-41F6-8299-2C40B75263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FA9D1-ACD0-4E6F-B619-D95FEE74AB8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C7476-FD20-4C79-8F3C-4A8B4A94E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0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C7476-FD20-4C79-8F3C-4A8B4A94EA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64 bit integer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C7476-FD20-4C79-8F3C-4A8B4A94EA7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2860" y="385648"/>
            <a:ext cx="40182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2860" y="385648"/>
            <a:ext cx="4018279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7056"/>
            <a:ext cx="8072119" cy="223583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2860" y="385648"/>
            <a:ext cx="4018279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2860" y="385648"/>
            <a:ext cx="4018279" cy="45211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jennybc/gapminder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63AB-48C2-488C-B6C5-025BDEBA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169660"/>
            <a:ext cx="4018279" cy="430887"/>
          </a:xfrm>
        </p:spPr>
        <p:txBody>
          <a:bodyPr/>
          <a:lstStyle/>
          <a:p>
            <a:r>
              <a:rPr lang="en-US" dirty="0"/>
              <a:t>Python Fundamentals-1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1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318"/>
            <a:ext cx="4617720" cy="3585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571110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596510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598288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584191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590287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385648"/>
            <a:ext cx="359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548ED4"/>
                </a:solidFill>
              </a:rPr>
              <a:t>Why </a:t>
            </a:r>
            <a:r>
              <a:rPr spc="-10" dirty="0">
                <a:solidFill>
                  <a:srgbClr val="548ED4"/>
                </a:solidFill>
              </a:rPr>
              <a:t>Jupyter</a:t>
            </a:r>
            <a:r>
              <a:rPr spc="-15" dirty="0">
                <a:solidFill>
                  <a:srgbClr val="548ED4"/>
                </a:solidFill>
              </a:rPr>
              <a:t> </a:t>
            </a:r>
            <a:r>
              <a:rPr spc="-10" dirty="0">
                <a:solidFill>
                  <a:srgbClr val="548ED4"/>
                </a:solidFill>
              </a:rPr>
              <a:t>NoteBook?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2727" y="1269491"/>
            <a:ext cx="6719570" cy="2863850"/>
            <a:chOff x="1252727" y="1269491"/>
            <a:chExt cx="6719570" cy="2863850"/>
          </a:xfrm>
        </p:grpSpPr>
        <p:sp>
          <p:nvSpPr>
            <p:cNvPr id="4" name="object 4"/>
            <p:cNvSpPr/>
            <p:nvPr/>
          </p:nvSpPr>
          <p:spPr>
            <a:xfrm>
              <a:off x="1252727" y="1269491"/>
              <a:ext cx="6719316" cy="2863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811" y="1944115"/>
              <a:ext cx="1513077" cy="1474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811" y="1944115"/>
              <a:ext cx="1513205" cy="1475105"/>
            </a:xfrm>
            <a:custGeom>
              <a:avLst/>
              <a:gdLst/>
              <a:ahLst/>
              <a:cxnLst/>
              <a:rect l="l" t="t" r="r" b="b"/>
              <a:pathLst>
                <a:path w="1513205" h="1475104">
                  <a:moveTo>
                    <a:pt x="0" y="147446"/>
                  </a:moveTo>
                  <a:lnTo>
                    <a:pt x="7519" y="100852"/>
                  </a:lnTo>
                  <a:lnTo>
                    <a:pt x="28456" y="60377"/>
                  </a:lnTo>
                  <a:lnTo>
                    <a:pt x="60377" y="28456"/>
                  </a:lnTo>
                  <a:lnTo>
                    <a:pt x="100852" y="7519"/>
                  </a:lnTo>
                  <a:lnTo>
                    <a:pt x="147446" y="0"/>
                  </a:lnTo>
                  <a:lnTo>
                    <a:pt x="1365631" y="0"/>
                  </a:lnTo>
                  <a:lnTo>
                    <a:pt x="1412225" y="7519"/>
                  </a:lnTo>
                  <a:lnTo>
                    <a:pt x="1452700" y="28456"/>
                  </a:lnTo>
                  <a:lnTo>
                    <a:pt x="1484621" y="60377"/>
                  </a:lnTo>
                  <a:lnTo>
                    <a:pt x="1505558" y="100852"/>
                  </a:lnTo>
                  <a:lnTo>
                    <a:pt x="1513077" y="147446"/>
                  </a:lnTo>
                  <a:lnTo>
                    <a:pt x="1513077" y="1327150"/>
                  </a:lnTo>
                  <a:lnTo>
                    <a:pt x="1505558" y="1373744"/>
                  </a:lnTo>
                  <a:lnTo>
                    <a:pt x="1484621" y="1414219"/>
                  </a:lnTo>
                  <a:lnTo>
                    <a:pt x="1452700" y="1446140"/>
                  </a:lnTo>
                  <a:lnTo>
                    <a:pt x="1412225" y="1467077"/>
                  </a:lnTo>
                  <a:lnTo>
                    <a:pt x="1365631" y="1474596"/>
                  </a:lnTo>
                  <a:lnTo>
                    <a:pt x="147446" y="1474596"/>
                  </a:lnTo>
                  <a:lnTo>
                    <a:pt x="100852" y="1467077"/>
                  </a:lnTo>
                  <a:lnTo>
                    <a:pt x="60377" y="1446140"/>
                  </a:lnTo>
                  <a:lnTo>
                    <a:pt x="28456" y="1414219"/>
                  </a:lnTo>
                  <a:lnTo>
                    <a:pt x="7519" y="1373744"/>
                  </a:lnTo>
                  <a:lnTo>
                    <a:pt x="0" y="1327150"/>
                  </a:lnTo>
                  <a:lnTo>
                    <a:pt x="0" y="14744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88333" y="1659127"/>
            <a:ext cx="313372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9C090"/>
                </a:solidFill>
                <a:latin typeface="Carlito"/>
                <a:cs typeface="Carlito"/>
              </a:rPr>
              <a:t>Why?</a:t>
            </a:r>
            <a:endParaRPr sz="2400">
              <a:latin typeface="Carlito"/>
              <a:cs typeface="Carlito"/>
            </a:endParaRPr>
          </a:p>
          <a:p>
            <a:pPr marL="443865" indent="-4318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Edit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browser</a:t>
            </a:r>
            <a:endParaRPr sz="2000">
              <a:latin typeface="Carlito"/>
              <a:cs typeface="Carlito"/>
            </a:endParaRPr>
          </a:p>
          <a:p>
            <a:pPr marL="443865" indent="-431800">
              <a:lnSpc>
                <a:spcPct val="100000"/>
              </a:lnSpc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documentation</a:t>
            </a:r>
            <a:endParaRPr sz="2000">
              <a:latin typeface="Carlito"/>
              <a:cs typeface="Carlito"/>
            </a:endParaRPr>
          </a:p>
          <a:p>
            <a:pPr marL="443865" indent="-431800">
              <a:lnSpc>
                <a:spcPct val="100000"/>
              </a:lnSpc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demonstration</a:t>
            </a:r>
            <a:endParaRPr sz="2000">
              <a:latin typeface="Carlito"/>
              <a:cs typeface="Carlito"/>
            </a:endParaRPr>
          </a:p>
          <a:p>
            <a:pPr marL="443865" indent="-431800">
              <a:lnSpc>
                <a:spcPct val="100000"/>
              </a:lnSpc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User- friendly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1858" y="1645462"/>
            <a:ext cx="1275842" cy="984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385648"/>
            <a:ext cx="2890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15" dirty="0"/>
              <a:t>Jupyter</a:t>
            </a:r>
          </a:p>
        </p:txBody>
      </p:sp>
      <p:sp>
        <p:nvSpPr>
          <p:cNvPr id="3" name="object 3"/>
          <p:cNvSpPr/>
          <p:nvPr/>
        </p:nvSpPr>
        <p:spPr>
          <a:xfrm>
            <a:off x="1850770" y="1019644"/>
            <a:ext cx="1295272" cy="121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5001" y="2197735"/>
            <a:ext cx="292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Python </a:t>
            </a:r>
            <a:r>
              <a:rPr sz="1800" spc="-10" dirty="0">
                <a:latin typeface="Carlito"/>
                <a:cs typeface="Carlito"/>
              </a:rPr>
              <a:t>Programming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Language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6727" y="1015771"/>
            <a:ext cx="1033208" cy="1197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65219" y="1414907"/>
            <a:ext cx="564515" cy="436245"/>
            <a:chOff x="4165219" y="1414907"/>
            <a:chExt cx="564515" cy="436245"/>
          </a:xfrm>
        </p:grpSpPr>
        <p:sp>
          <p:nvSpPr>
            <p:cNvPr id="7" name="object 7"/>
            <p:cNvSpPr/>
            <p:nvPr/>
          </p:nvSpPr>
          <p:spPr>
            <a:xfrm>
              <a:off x="4177919" y="1427479"/>
              <a:ext cx="539115" cy="410209"/>
            </a:xfrm>
            <a:custGeom>
              <a:avLst/>
              <a:gdLst/>
              <a:ahLst/>
              <a:cxnLst/>
              <a:rect l="l" t="t" r="r" b="b"/>
              <a:pathLst>
                <a:path w="539114" h="410210">
                  <a:moveTo>
                    <a:pt x="538607" y="139700"/>
                  </a:moveTo>
                  <a:lnTo>
                    <a:pt x="335026" y="139700"/>
                  </a:lnTo>
                  <a:lnTo>
                    <a:pt x="335026" y="0"/>
                  </a:lnTo>
                  <a:lnTo>
                    <a:pt x="203581" y="0"/>
                  </a:lnTo>
                  <a:lnTo>
                    <a:pt x="203581" y="139700"/>
                  </a:lnTo>
                  <a:lnTo>
                    <a:pt x="0" y="139700"/>
                  </a:lnTo>
                  <a:lnTo>
                    <a:pt x="0" y="270510"/>
                  </a:lnTo>
                  <a:lnTo>
                    <a:pt x="203581" y="270510"/>
                  </a:lnTo>
                  <a:lnTo>
                    <a:pt x="203581" y="410210"/>
                  </a:lnTo>
                  <a:lnTo>
                    <a:pt x="335026" y="410210"/>
                  </a:lnTo>
                  <a:lnTo>
                    <a:pt x="335026" y="270510"/>
                  </a:lnTo>
                  <a:lnTo>
                    <a:pt x="538607" y="270510"/>
                  </a:lnTo>
                  <a:lnTo>
                    <a:pt x="538607" y="13970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7919" y="1427607"/>
              <a:ext cx="539115" cy="410845"/>
            </a:xfrm>
            <a:custGeom>
              <a:avLst/>
              <a:gdLst/>
              <a:ahLst/>
              <a:cxnLst/>
              <a:rect l="l" t="t" r="r" b="b"/>
              <a:pathLst>
                <a:path w="539114" h="410844">
                  <a:moveTo>
                    <a:pt x="0" y="139572"/>
                  </a:moveTo>
                  <a:lnTo>
                    <a:pt x="203580" y="139572"/>
                  </a:lnTo>
                  <a:lnTo>
                    <a:pt x="203580" y="0"/>
                  </a:lnTo>
                  <a:lnTo>
                    <a:pt x="335025" y="0"/>
                  </a:lnTo>
                  <a:lnTo>
                    <a:pt x="335025" y="139572"/>
                  </a:lnTo>
                  <a:lnTo>
                    <a:pt x="538606" y="139572"/>
                  </a:lnTo>
                  <a:lnTo>
                    <a:pt x="538606" y="270890"/>
                  </a:lnTo>
                  <a:lnTo>
                    <a:pt x="335025" y="270890"/>
                  </a:lnTo>
                  <a:lnTo>
                    <a:pt x="335025" y="410463"/>
                  </a:lnTo>
                  <a:lnTo>
                    <a:pt x="203580" y="410463"/>
                  </a:lnTo>
                  <a:lnTo>
                    <a:pt x="203580" y="270890"/>
                  </a:lnTo>
                  <a:lnTo>
                    <a:pt x="0" y="270890"/>
                  </a:lnTo>
                  <a:lnTo>
                    <a:pt x="0" y="13957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87573" y="2524632"/>
            <a:ext cx="5521960" cy="2152015"/>
            <a:chOff x="2687573" y="2524632"/>
            <a:chExt cx="5521960" cy="2152015"/>
          </a:xfrm>
        </p:grpSpPr>
        <p:sp>
          <p:nvSpPr>
            <p:cNvPr id="10" name="object 10"/>
            <p:cNvSpPr/>
            <p:nvPr/>
          </p:nvSpPr>
          <p:spPr>
            <a:xfrm>
              <a:off x="3262248" y="2956394"/>
              <a:ext cx="4947285" cy="453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1175" y="2956394"/>
              <a:ext cx="2618740" cy="453390"/>
            </a:xfrm>
            <a:custGeom>
              <a:avLst/>
              <a:gdLst/>
              <a:ahLst/>
              <a:cxnLst/>
              <a:rect l="l" t="t" r="r" b="b"/>
              <a:pathLst>
                <a:path w="2618740" h="453389">
                  <a:moveTo>
                    <a:pt x="2618358" y="0"/>
                  </a:moveTo>
                  <a:lnTo>
                    <a:pt x="0" y="0"/>
                  </a:lnTo>
                  <a:lnTo>
                    <a:pt x="0" y="453174"/>
                  </a:lnTo>
                  <a:lnTo>
                    <a:pt x="2618358" y="453174"/>
                  </a:lnTo>
                  <a:lnTo>
                    <a:pt x="2618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7574" y="2524632"/>
              <a:ext cx="3745229" cy="450850"/>
            </a:xfrm>
            <a:custGeom>
              <a:avLst/>
              <a:gdLst/>
              <a:ahLst/>
              <a:cxnLst/>
              <a:rect l="l" t="t" r="r" b="b"/>
              <a:pathLst>
                <a:path w="3745229" h="450850">
                  <a:moveTo>
                    <a:pt x="1522349" y="431800"/>
                  </a:moveTo>
                  <a:lnTo>
                    <a:pt x="1516557" y="426593"/>
                  </a:lnTo>
                  <a:lnTo>
                    <a:pt x="1451102" y="367665"/>
                  </a:lnTo>
                  <a:lnTo>
                    <a:pt x="1443469" y="395262"/>
                  </a:lnTo>
                  <a:lnTo>
                    <a:pt x="7620" y="0"/>
                  </a:lnTo>
                  <a:lnTo>
                    <a:pt x="0" y="27559"/>
                  </a:lnTo>
                  <a:lnTo>
                    <a:pt x="1435862" y="422783"/>
                  </a:lnTo>
                  <a:lnTo>
                    <a:pt x="1428242" y="450342"/>
                  </a:lnTo>
                  <a:lnTo>
                    <a:pt x="1522349" y="431800"/>
                  </a:lnTo>
                  <a:close/>
                </a:path>
                <a:path w="3745229" h="450850">
                  <a:moveTo>
                    <a:pt x="3744722" y="60833"/>
                  </a:moveTo>
                  <a:lnTo>
                    <a:pt x="3736975" y="33401"/>
                  </a:lnTo>
                  <a:lnTo>
                    <a:pt x="2430907" y="395109"/>
                  </a:lnTo>
                  <a:lnTo>
                    <a:pt x="2423287" y="367538"/>
                  </a:lnTo>
                  <a:lnTo>
                    <a:pt x="2352167" y="431800"/>
                  </a:lnTo>
                  <a:lnTo>
                    <a:pt x="2446147" y="450215"/>
                  </a:lnTo>
                  <a:lnTo>
                    <a:pt x="2439568" y="426466"/>
                  </a:lnTo>
                  <a:lnTo>
                    <a:pt x="2438527" y="422668"/>
                  </a:lnTo>
                  <a:lnTo>
                    <a:pt x="3744722" y="6083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4703" y="3491318"/>
              <a:ext cx="1184998" cy="1184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4888" y="3352545"/>
              <a:ext cx="85725" cy="358775"/>
            </a:xfrm>
            <a:custGeom>
              <a:avLst/>
              <a:gdLst/>
              <a:ahLst/>
              <a:cxnLst/>
              <a:rect l="l" t="t" r="r" b="b"/>
              <a:pathLst>
                <a:path w="85725" h="358775">
                  <a:moveTo>
                    <a:pt x="28575" y="272668"/>
                  </a:moveTo>
                  <a:lnTo>
                    <a:pt x="0" y="272668"/>
                  </a:lnTo>
                  <a:lnTo>
                    <a:pt x="42925" y="358393"/>
                  </a:lnTo>
                  <a:lnTo>
                    <a:pt x="78623" y="286892"/>
                  </a:lnTo>
                  <a:lnTo>
                    <a:pt x="28575" y="286892"/>
                  </a:lnTo>
                  <a:lnTo>
                    <a:pt x="28575" y="272668"/>
                  </a:lnTo>
                  <a:close/>
                </a:path>
                <a:path w="85725" h="358775">
                  <a:moveTo>
                    <a:pt x="57150" y="0"/>
                  </a:moveTo>
                  <a:lnTo>
                    <a:pt x="28575" y="0"/>
                  </a:lnTo>
                  <a:lnTo>
                    <a:pt x="28575" y="286892"/>
                  </a:lnTo>
                  <a:lnTo>
                    <a:pt x="57150" y="286892"/>
                  </a:lnTo>
                  <a:lnTo>
                    <a:pt x="57150" y="0"/>
                  </a:lnTo>
                  <a:close/>
                </a:path>
                <a:path w="85725" h="358775">
                  <a:moveTo>
                    <a:pt x="85725" y="272668"/>
                  </a:moveTo>
                  <a:lnTo>
                    <a:pt x="57150" y="272668"/>
                  </a:lnTo>
                  <a:lnTo>
                    <a:pt x="57150" y="286892"/>
                  </a:lnTo>
                  <a:lnTo>
                    <a:pt x="78623" y="286892"/>
                  </a:lnTo>
                  <a:lnTo>
                    <a:pt x="85725" y="27266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19420" y="2220848"/>
            <a:ext cx="318325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Jupyter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Carlito"/>
              <a:cs typeface="Carlito"/>
            </a:endParaRPr>
          </a:p>
          <a:p>
            <a:pPr marL="2159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Software </a:t>
            </a:r>
            <a:r>
              <a:rPr sz="1800" spc="-15" dirty="0">
                <a:latin typeface="Carlito"/>
                <a:cs typeface="Carlito"/>
              </a:rPr>
              <a:t>Package </a:t>
            </a:r>
            <a:r>
              <a:rPr sz="1800" spc="-10" dirty="0">
                <a:latin typeface="Carlito"/>
                <a:cs typeface="Carlito"/>
              </a:rPr>
              <a:t>contains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both</a:t>
            </a:r>
            <a:endParaRPr sz="1800">
              <a:latin typeface="Carlito"/>
              <a:cs typeface="Carlito"/>
            </a:endParaRPr>
          </a:p>
          <a:p>
            <a:pPr marL="215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python and </a:t>
            </a:r>
            <a:r>
              <a:rPr sz="1800" spc="-10" dirty="0">
                <a:latin typeface="Carlito"/>
                <a:cs typeface="Carlito"/>
              </a:rPr>
              <a:t>jupyter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8" y="502564"/>
            <a:ext cx="8885936" cy="3826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914" y="385648"/>
            <a:ext cx="3662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About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Jupyter</a:t>
            </a: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 NoteBook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1433" y="1214577"/>
            <a:ext cx="8083550" cy="3239135"/>
            <a:chOff x="551433" y="1214577"/>
            <a:chExt cx="8083550" cy="3239135"/>
          </a:xfrm>
        </p:grpSpPr>
        <p:sp>
          <p:nvSpPr>
            <p:cNvPr id="4" name="object 4"/>
            <p:cNvSpPr/>
            <p:nvPr/>
          </p:nvSpPr>
          <p:spPr>
            <a:xfrm>
              <a:off x="551433" y="1214577"/>
              <a:ext cx="8083042" cy="3238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4301" y="2896742"/>
              <a:ext cx="6638290" cy="363220"/>
            </a:xfrm>
            <a:custGeom>
              <a:avLst/>
              <a:gdLst/>
              <a:ahLst/>
              <a:cxnLst/>
              <a:rect l="l" t="t" r="r" b="b"/>
              <a:pathLst>
                <a:path w="6638290" h="363220">
                  <a:moveTo>
                    <a:pt x="0" y="362966"/>
                  </a:moveTo>
                  <a:lnTo>
                    <a:pt x="6638163" y="362966"/>
                  </a:lnTo>
                  <a:lnTo>
                    <a:pt x="6638163" y="0"/>
                  </a:lnTo>
                  <a:lnTo>
                    <a:pt x="0" y="0"/>
                  </a:lnTo>
                  <a:lnTo>
                    <a:pt x="0" y="36296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954" y="3259708"/>
              <a:ext cx="266065" cy="340360"/>
            </a:xfrm>
            <a:custGeom>
              <a:avLst/>
              <a:gdLst/>
              <a:ahLst/>
              <a:cxnLst/>
              <a:rect l="l" t="t" r="r" b="b"/>
              <a:pathLst>
                <a:path w="266064" h="340360">
                  <a:moveTo>
                    <a:pt x="213978" y="56372"/>
                  </a:moveTo>
                  <a:lnTo>
                    <a:pt x="0" y="332486"/>
                  </a:lnTo>
                  <a:lnTo>
                    <a:pt x="10159" y="340233"/>
                  </a:lnTo>
                  <a:lnTo>
                    <a:pt x="224011" y="64125"/>
                  </a:lnTo>
                  <a:lnTo>
                    <a:pt x="213978" y="56372"/>
                  </a:lnTo>
                  <a:close/>
                </a:path>
                <a:path w="266064" h="340360">
                  <a:moveTo>
                    <a:pt x="256525" y="46355"/>
                  </a:moveTo>
                  <a:lnTo>
                    <a:pt x="221741" y="46355"/>
                  </a:lnTo>
                  <a:lnTo>
                    <a:pt x="231775" y="54102"/>
                  </a:lnTo>
                  <a:lnTo>
                    <a:pt x="224011" y="64125"/>
                  </a:lnTo>
                  <a:lnTo>
                    <a:pt x="249173" y="83566"/>
                  </a:lnTo>
                  <a:lnTo>
                    <a:pt x="256525" y="46355"/>
                  </a:lnTo>
                  <a:close/>
                </a:path>
                <a:path w="266064" h="340360">
                  <a:moveTo>
                    <a:pt x="221741" y="46355"/>
                  </a:moveTo>
                  <a:lnTo>
                    <a:pt x="213978" y="56372"/>
                  </a:lnTo>
                  <a:lnTo>
                    <a:pt x="224011" y="64125"/>
                  </a:lnTo>
                  <a:lnTo>
                    <a:pt x="231775" y="54102"/>
                  </a:lnTo>
                  <a:lnTo>
                    <a:pt x="221741" y="46355"/>
                  </a:lnTo>
                  <a:close/>
                </a:path>
                <a:path w="266064" h="340360">
                  <a:moveTo>
                    <a:pt x="265683" y="0"/>
                  </a:moveTo>
                  <a:lnTo>
                    <a:pt x="188848" y="36957"/>
                  </a:lnTo>
                  <a:lnTo>
                    <a:pt x="213978" y="56372"/>
                  </a:lnTo>
                  <a:lnTo>
                    <a:pt x="221741" y="46355"/>
                  </a:lnTo>
                  <a:lnTo>
                    <a:pt x="256525" y="46355"/>
                  </a:lnTo>
                  <a:lnTo>
                    <a:pt x="2656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9001" y="3570478"/>
            <a:ext cx="3052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Cell -&gt; </a:t>
            </a:r>
            <a:r>
              <a:rPr sz="2000" dirty="0">
                <a:latin typeface="Carlito"/>
                <a:cs typeface="Carlito"/>
              </a:rPr>
              <a:t>Access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Enter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Key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385648"/>
            <a:ext cx="2872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767" y="975711"/>
            <a:ext cx="306578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Installing</a:t>
            </a:r>
            <a:r>
              <a:rPr sz="2000" dirty="0">
                <a:latin typeface="Carlito"/>
                <a:cs typeface="Carlito"/>
              </a:rPr>
              <a:t> Python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Fundamentals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3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Python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5" dirty="0">
                <a:latin typeface="Carlito"/>
                <a:cs typeface="Carlito"/>
              </a:rPr>
              <a:t> Visualisation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914" y="385648"/>
            <a:ext cx="3662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 </a:t>
            </a:r>
            <a:r>
              <a:rPr spc="-10" dirty="0"/>
              <a:t>Jupyter</a:t>
            </a:r>
            <a:r>
              <a:rPr spc="-15" dirty="0"/>
              <a:t> NoteBook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640" y="1216152"/>
            <a:ext cx="8083550" cy="3237230"/>
            <a:chOff x="548640" y="1216152"/>
            <a:chExt cx="8083550" cy="3237230"/>
          </a:xfrm>
        </p:grpSpPr>
        <p:sp>
          <p:nvSpPr>
            <p:cNvPr id="4" name="object 4"/>
            <p:cNvSpPr/>
            <p:nvPr/>
          </p:nvSpPr>
          <p:spPr>
            <a:xfrm>
              <a:off x="548640" y="1216152"/>
              <a:ext cx="8083296" cy="3236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5194" y="2809481"/>
              <a:ext cx="7344409" cy="546100"/>
            </a:xfrm>
            <a:custGeom>
              <a:avLst/>
              <a:gdLst/>
              <a:ahLst/>
              <a:cxnLst/>
              <a:rect l="l" t="t" r="r" b="b"/>
              <a:pathLst>
                <a:path w="7344409" h="546100">
                  <a:moveTo>
                    <a:pt x="0" y="545477"/>
                  </a:moveTo>
                  <a:lnTo>
                    <a:pt x="7343902" y="545477"/>
                  </a:lnTo>
                  <a:lnTo>
                    <a:pt x="7343902" y="0"/>
                  </a:lnTo>
                  <a:lnTo>
                    <a:pt x="0" y="0"/>
                  </a:lnTo>
                  <a:lnTo>
                    <a:pt x="0" y="545477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7743" y="3354959"/>
              <a:ext cx="190500" cy="311785"/>
            </a:xfrm>
            <a:custGeom>
              <a:avLst/>
              <a:gdLst/>
              <a:ahLst/>
              <a:cxnLst/>
              <a:rect l="l" t="t" r="r" b="b"/>
              <a:pathLst>
                <a:path w="190500" h="311785">
                  <a:moveTo>
                    <a:pt x="145588" y="62128"/>
                  </a:moveTo>
                  <a:lnTo>
                    <a:pt x="0" y="305181"/>
                  </a:lnTo>
                  <a:lnTo>
                    <a:pt x="10921" y="311785"/>
                  </a:lnTo>
                  <a:lnTo>
                    <a:pt x="156542" y="68679"/>
                  </a:lnTo>
                  <a:lnTo>
                    <a:pt x="145588" y="62128"/>
                  </a:lnTo>
                  <a:close/>
                </a:path>
                <a:path w="190500" h="311785">
                  <a:moveTo>
                    <a:pt x="186344" y="51181"/>
                  </a:moveTo>
                  <a:lnTo>
                    <a:pt x="152145" y="51181"/>
                  </a:lnTo>
                  <a:lnTo>
                    <a:pt x="163068" y="57785"/>
                  </a:lnTo>
                  <a:lnTo>
                    <a:pt x="156542" y="68679"/>
                  </a:lnTo>
                  <a:lnTo>
                    <a:pt x="183769" y="84963"/>
                  </a:lnTo>
                  <a:lnTo>
                    <a:pt x="186344" y="51181"/>
                  </a:lnTo>
                  <a:close/>
                </a:path>
                <a:path w="190500" h="311785">
                  <a:moveTo>
                    <a:pt x="152145" y="51181"/>
                  </a:moveTo>
                  <a:lnTo>
                    <a:pt x="145588" y="62128"/>
                  </a:lnTo>
                  <a:lnTo>
                    <a:pt x="156542" y="68679"/>
                  </a:lnTo>
                  <a:lnTo>
                    <a:pt x="163068" y="57785"/>
                  </a:lnTo>
                  <a:lnTo>
                    <a:pt x="152145" y="51181"/>
                  </a:lnTo>
                  <a:close/>
                </a:path>
                <a:path w="190500" h="311785">
                  <a:moveTo>
                    <a:pt x="190245" y="0"/>
                  </a:moveTo>
                  <a:lnTo>
                    <a:pt x="118363" y="45847"/>
                  </a:lnTo>
                  <a:lnTo>
                    <a:pt x="145588" y="62128"/>
                  </a:lnTo>
                  <a:lnTo>
                    <a:pt x="152145" y="51181"/>
                  </a:lnTo>
                  <a:lnTo>
                    <a:pt x="186344" y="51181"/>
                  </a:lnTo>
                  <a:lnTo>
                    <a:pt x="1902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8422" y="3582161"/>
            <a:ext cx="4716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Input Field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-&gt;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Green </a:t>
            </a:r>
            <a:r>
              <a:rPr sz="1800" spc="-10" dirty="0">
                <a:latin typeface="Carlito"/>
                <a:cs typeface="Carlito"/>
              </a:rPr>
              <a:t>color indicates </a:t>
            </a:r>
            <a:r>
              <a:rPr sz="1800" dirty="0">
                <a:latin typeface="Carlito"/>
                <a:cs typeface="Carlito"/>
              </a:rPr>
              <a:t>edit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914" y="385648"/>
            <a:ext cx="3662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 </a:t>
            </a:r>
            <a:r>
              <a:rPr spc="-10" dirty="0"/>
              <a:t>Jupyter</a:t>
            </a:r>
            <a:r>
              <a:rPr spc="-15" dirty="0"/>
              <a:t> NoteBook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640" y="1216152"/>
            <a:ext cx="8083550" cy="3237230"/>
            <a:chOff x="548640" y="1216152"/>
            <a:chExt cx="8083550" cy="3237230"/>
          </a:xfrm>
        </p:grpSpPr>
        <p:sp>
          <p:nvSpPr>
            <p:cNvPr id="4" name="object 4"/>
            <p:cNvSpPr/>
            <p:nvPr/>
          </p:nvSpPr>
          <p:spPr>
            <a:xfrm>
              <a:off x="548640" y="1216152"/>
              <a:ext cx="8083296" cy="3236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5528" y="2298954"/>
              <a:ext cx="575945" cy="391795"/>
            </a:xfrm>
            <a:custGeom>
              <a:avLst/>
              <a:gdLst/>
              <a:ahLst/>
              <a:cxnLst/>
              <a:rect l="l" t="t" r="r" b="b"/>
              <a:pathLst>
                <a:path w="575945" h="391794">
                  <a:moveTo>
                    <a:pt x="0" y="195706"/>
                  </a:moveTo>
                  <a:lnTo>
                    <a:pt x="5849" y="156267"/>
                  </a:lnTo>
                  <a:lnTo>
                    <a:pt x="22625" y="119532"/>
                  </a:lnTo>
                  <a:lnTo>
                    <a:pt x="49171" y="86289"/>
                  </a:lnTo>
                  <a:lnTo>
                    <a:pt x="84327" y="57324"/>
                  </a:lnTo>
                  <a:lnTo>
                    <a:pt x="126937" y="33426"/>
                  </a:lnTo>
                  <a:lnTo>
                    <a:pt x="175843" y="15380"/>
                  </a:lnTo>
                  <a:lnTo>
                    <a:pt x="229886" y="3976"/>
                  </a:lnTo>
                  <a:lnTo>
                    <a:pt x="287909" y="0"/>
                  </a:lnTo>
                  <a:lnTo>
                    <a:pt x="345931" y="3976"/>
                  </a:lnTo>
                  <a:lnTo>
                    <a:pt x="399974" y="15380"/>
                  </a:lnTo>
                  <a:lnTo>
                    <a:pt x="448880" y="33426"/>
                  </a:lnTo>
                  <a:lnTo>
                    <a:pt x="491489" y="57324"/>
                  </a:lnTo>
                  <a:lnTo>
                    <a:pt x="526646" y="86289"/>
                  </a:lnTo>
                  <a:lnTo>
                    <a:pt x="553192" y="119532"/>
                  </a:lnTo>
                  <a:lnTo>
                    <a:pt x="569968" y="156267"/>
                  </a:lnTo>
                  <a:lnTo>
                    <a:pt x="575818" y="195706"/>
                  </a:lnTo>
                  <a:lnTo>
                    <a:pt x="569968" y="235146"/>
                  </a:lnTo>
                  <a:lnTo>
                    <a:pt x="553192" y="271881"/>
                  </a:lnTo>
                  <a:lnTo>
                    <a:pt x="526646" y="305124"/>
                  </a:lnTo>
                  <a:lnTo>
                    <a:pt x="491490" y="334089"/>
                  </a:lnTo>
                  <a:lnTo>
                    <a:pt x="448880" y="357987"/>
                  </a:lnTo>
                  <a:lnTo>
                    <a:pt x="399974" y="376033"/>
                  </a:lnTo>
                  <a:lnTo>
                    <a:pt x="345931" y="387437"/>
                  </a:lnTo>
                  <a:lnTo>
                    <a:pt x="287909" y="391413"/>
                  </a:lnTo>
                  <a:lnTo>
                    <a:pt x="229886" y="387437"/>
                  </a:lnTo>
                  <a:lnTo>
                    <a:pt x="175843" y="376033"/>
                  </a:lnTo>
                  <a:lnTo>
                    <a:pt x="126937" y="357987"/>
                  </a:lnTo>
                  <a:lnTo>
                    <a:pt x="84328" y="334089"/>
                  </a:lnTo>
                  <a:lnTo>
                    <a:pt x="49171" y="305124"/>
                  </a:lnTo>
                  <a:lnTo>
                    <a:pt x="22625" y="271881"/>
                  </a:lnTo>
                  <a:lnTo>
                    <a:pt x="5849" y="235146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3204" y="2633091"/>
              <a:ext cx="636905" cy="774065"/>
            </a:xfrm>
            <a:custGeom>
              <a:avLst/>
              <a:gdLst/>
              <a:ahLst/>
              <a:cxnLst/>
              <a:rect l="l" t="t" r="r" b="b"/>
              <a:pathLst>
                <a:path w="636904" h="774064">
                  <a:moveTo>
                    <a:pt x="583406" y="54876"/>
                  </a:moveTo>
                  <a:lnTo>
                    <a:pt x="0" y="766063"/>
                  </a:lnTo>
                  <a:lnTo>
                    <a:pt x="9778" y="774064"/>
                  </a:lnTo>
                  <a:lnTo>
                    <a:pt x="593171" y="62894"/>
                  </a:lnTo>
                  <a:lnTo>
                    <a:pt x="583406" y="54876"/>
                  </a:lnTo>
                  <a:close/>
                </a:path>
                <a:path w="636904" h="774064">
                  <a:moveTo>
                    <a:pt x="626379" y="45084"/>
                  </a:moveTo>
                  <a:lnTo>
                    <a:pt x="591439" y="45084"/>
                  </a:lnTo>
                  <a:lnTo>
                    <a:pt x="601218" y="53085"/>
                  </a:lnTo>
                  <a:lnTo>
                    <a:pt x="593171" y="62894"/>
                  </a:lnTo>
                  <a:lnTo>
                    <a:pt x="617728" y="83057"/>
                  </a:lnTo>
                  <a:lnTo>
                    <a:pt x="626379" y="45084"/>
                  </a:lnTo>
                  <a:close/>
                </a:path>
                <a:path w="636904" h="774064">
                  <a:moveTo>
                    <a:pt x="591439" y="45084"/>
                  </a:moveTo>
                  <a:lnTo>
                    <a:pt x="583406" y="54876"/>
                  </a:lnTo>
                  <a:lnTo>
                    <a:pt x="593171" y="62894"/>
                  </a:lnTo>
                  <a:lnTo>
                    <a:pt x="601218" y="53085"/>
                  </a:lnTo>
                  <a:lnTo>
                    <a:pt x="591439" y="45084"/>
                  </a:lnTo>
                  <a:close/>
                </a:path>
                <a:path w="636904" h="774064">
                  <a:moveTo>
                    <a:pt x="636650" y="0"/>
                  </a:moveTo>
                  <a:lnTo>
                    <a:pt x="558799" y="34670"/>
                  </a:lnTo>
                  <a:lnTo>
                    <a:pt x="583406" y="54876"/>
                  </a:lnTo>
                  <a:lnTo>
                    <a:pt x="591439" y="45084"/>
                  </a:lnTo>
                  <a:lnTo>
                    <a:pt x="626379" y="45084"/>
                  </a:lnTo>
                  <a:lnTo>
                    <a:pt x="636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5350" y="3422141"/>
            <a:ext cx="270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-&gt; It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contains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documentation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-&gt; </a:t>
            </a:r>
            <a:r>
              <a:rPr sz="1800" spc="-45" dirty="0">
                <a:solidFill>
                  <a:srgbClr val="FF0000"/>
                </a:solidFill>
                <a:latin typeface="Carlito"/>
                <a:cs typeface="Carlito"/>
              </a:rPr>
              <a:t>Text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executed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as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385648"/>
            <a:ext cx="3654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 </a:t>
            </a:r>
            <a:r>
              <a:rPr spc="-10" dirty="0"/>
              <a:t>Jupyter </a:t>
            </a:r>
            <a:r>
              <a:rPr spc="-15" dirty="0"/>
              <a:t>Notebook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4366"/>
            <a:ext cx="650684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Command </a:t>
            </a:r>
            <a:r>
              <a:rPr sz="2400" dirty="0">
                <a:latin typeface="Carlito"/>
                <a:cs typeface="Carlito"/>
              </a:rPr>
              <a:t>mode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edit </a:t>
            </a:r>
            <a:r>
              <a:rPr sz="2400" spc="-10" dirty="0">
                <a:latin typeface="Carlito"/>
                <a:cs typeface="Carlito"/>
              </a:rPr>
              <a:t>notebook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whole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close </a:t>
            </a:r>
            <a:r>
              <a:rPr sz="2400" dirty="0">
                <a:latin typeface="Carlito"/>
                <a:cs typeface="Carlito"/>
              </a:rPr>
              <a:t>edit mode </a:t>
            </a:r>
            <a:r>
              <a:rPr sz="2400" spc="-10" dirty="0">
                <a:latin typeface="Carlito"/>
                <a:cs typeface="Carlito"/>
              </a:rPr>
              <a:t>(Press </a:t>
            </a:r>
            <a:r>
              <a:rPr sz="2400" spc="-5" dirty="0">
                <a:latin typeface="Carlito"/>
                <a:cs typeface="Carlito"/>
              </a:rPr>
              <a:t>Escape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key)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Execution (Three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ways)</a:t>
            </a:r>
            <a:endParaRPr sz="2400" dirty="0">
              <a:latin typeface="Carlito"/>
              <a:cs typeface="Carlito"/>
            </a:endParaRPr>
          </a:p>
          <a:p>
            <a:pPr marL="847090" lvl="1" indent="-287020">
              <a:lnSpc>
                <a:spcPct val="100000"/>
              </a:lnSpc>
              <a:spcBef>
                <a:spcPts val="1695"/>
              </a:spcBef>
              <a:buFont typeface="Courier New"/>
              <a:buChar char="o"/>
              <a:tabLst>
                <a:tab pos="847725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Ctrl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+Enter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(Output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field can not be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modified)</a:t>
            </a:r>
          </a:p>
          <a:p>
            <a:pPr marL="847090" lvl="1" indent="-287020">
              <a:lnSpc>
                <a:spcPct val="100000"/>
              </a:lnSpc>
              <a:buFont typeface="Courier New"/>
              <a:buChar char="o"/>
              <a:tabLst>
                <a:tab pos="847725" algn="l"/>
              </a:tabLst>
            </a:pPr>
            <a:r>
              <a:rPr sz="2000" dirty="0">
                <a:latin typeface="Carlito"/>
                <a:cs typeface="Carlito"/>
              </a:rPr>
              <a:t>Shift </a:t>
            </a:r>
            <a:r>
              <a:rPr sz="2000" spc="-10" dirty="0">
                <a:latin typeface="Carlito"/>
                <a:cs typeface="Carlito"/>
              </a:rPr>
              <a:t>+Enter </a:t>
            </a:r>
            <a:r>
              <a:rPr sz="2000" dirty="0">
                <a:latin typeface="Carlito"/>
                <a:cs typeface="Carlito"/>
              </a:rPr>
              <a:t>(Output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modified)</a:t>
            </a:r>
          </a:p>
          <a:p>
            <a:pPr marL="847090" lvl="1" indent="-287020">
              <a:lnSpc>
                <a:spcPct val="100000"/>
              </a:lnSpc>
              <a:buFont typeface="Courier New"/>
              <a:buChar char="o"/>
              <a:tabLst>
                <a:tab pos="847725" algn="l"/>
              </a:tabLst>
            </a:pPr>
            <a:r>
              <a:rPr sz="2000" dirty="0">
                <a:latin typeface="Carlito"/>
                <a:cs typeface="Carlito"/>
              </a:rPr>
              <a:t>Run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spc="-5" dirty="0">
                <a:latin typeface="Carlito"/>
                <a:cs typeface="Carlito"/>
              </a:rPr>
              <a:t>on Jupyter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6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Comment </a:t>
            </a:r>
            <a:r>
              <a:rPr sz="2400" dirty="0">
                <a:latin typeface="Carlito"/>
                <a:cs typeface="Carlito"/>
              </a:rPr>
              <a:t>line is </a:t>
            </a:r>
            <a:r>
              <a:rPr sz="2400" spc="-10" dirty="0">
                <a:latin typeface="Carlito"/>
                <a:cs typeface="Carlito"/>
              </a:rPr>
              <a:t>written </a:t>
            </a:r>
            <a:r>
              <a:rPr sz="2400" spc="-5" dirty="0">
                <a:latin typeface="Carlito"/>
                <a:cs typeface="Carlito"/>
              </a:rPr>
              <a:t>preceding </a:t>
            </a:r>
            <a:r>
              <a:rPr sz="2400" dirty="0">
                <a:latin typeface="Carlito"/>
                <a:cs typeface="Carlito"/>
              </a:rPr>
              <a:t>with #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symbol.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385648"/>
            <a:ext cx="3654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 </a:t>
            </a:r>
            <a:r>
              <a:rPr spc="-10" dirty="0"/>
              <a:t>Jupyter </a:t>
            </a:r>
            <a:r>
              <a:rPr spc="-15" dirty="0"/>
              <a:t>Notebook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7531"/>
            <a:ext cx="3545840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Important </a:t>
            </a:r>
            <a:r>
              <a:rPr sz="2400" spc="-5" dirty="0">
                <a:latin typeface="Carlito"/>
                <a:cs typeface="Carlito"/>
              </a:rPr>
              <a:t>shortcut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keys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630555" lvl="1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631190" algn="l"/>
                <a:tab pos="1235710" algn="l"/>
              </a:tabLst>
            </a:pPr>
            <a:r>
              <a:rPr sz="2000" dirty="0">
                <a:latin typeface="Carlito"/>
                <a:cs typeface="Carlito"/>
              </a:rPr>
              <a:t>A	</a:t>
            </a:r>
            <a:r>
              <a:rPr sz="2000" spc="-5" dirty="0">
                <a:latin typeface="Carlito"/>
                <a:cs typeface="Carlito"/>
              </a:rPr>
              <a:t>-&gt; </a:t>
            </a: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cell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above</a:t>
            </a:r>
            <a:endParaRPr sz="2000" dirty="0">
              <a:latin typeface="Carlito"/>
              <a:cs typeface="Carlito"/>
            </a:endParaRPr>
          </a:p>
          <a:p>
            <a:pPr marL="63055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631190" algn="l"/>
                <a:tab pos="1226820" algn="l"/>
              </a:tabLst>
            </a:pPr>
            <a:r>
              <a:rPr sz="2000" dirty="0">
                <a:latin typeface="Carlito"/>
                <a:cs typeface="Carlito"/>
              </a:rPr>
              <a:t>B	</a:t>
            </a:r>
            <a:r>
              <a:rPr sz="2000" spc="-5" dirty="0">
                <a:latin typeface="Carlito"/>
                <a:cs typeface="Carlito"/>
              </a:rPr>
              <a:t>-&gt; </a:t>
            </a: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cell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below</a:t>
            </a:r>
            <a:endParaRPr sz="2000" dirty="0">
              <a:latin typeface="Carlito"/>
              <a:cs typeface="Carlito"/>
            </a:endParaRPr>
          </a:p>
          <a:p>
            <a:pPr marL="63055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631190" algn="l"/>
              </a:tabLst>
            </a:pPr>
            <a:r>
              <a:rPr sz="2000" dirty="0">
                <a:latin typeface="Carlito"/>
                <a:cs typeface="Carlito"/>
              </a:rPr>
              <a:t>D + D </a:t>
            </a:r>
            <a:r>
              <a:rPr sz="2000" spc="-5" dirty="0">
                <a:latin typeface="Carlito"/>
                <a:cs typeface="Carlito"/>
              </a:rPr>
              <a:t>-&gt; </a:t>
            </a: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deleting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cell</a:t>
            </a:r>
          </a:p>
          <a:p>
            <a:pPr marL="63055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631190" algn="l"/>
                <a:tab pos="1247775" algn="l"/>
              </a:tabLst>
            </a:pPr>
            <a:r>
              <a:rPr sz="2000" dirty="0">
                <a:latin typeface="Carlito"/>
                <a:cs typeface="Carlito"/>
              </a:rPr>
              <a:t>M	</a:t>
            </a:r>
            <a:r>
              <a:rPr sz="2000" spc="-5" dirty="0">
                <a:latin typeface="Carlito"/>
                <a:cs typeface="Carlito"/>
              </a:rPr>
              <a:t>-&gt; </a:t>
            </a:r>
            <a:r>
              <a:rPr sz="2000" spc="-10" dirty="0">
                <a:latin typeface="Carlito"/>
                <a:cs typeface="Carlito"/>
              </a:rPr>
              <a:t>For markdown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cell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85648"/>
            <a:ext cx="3640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548ED4"/>
                </a:solidFill>
              </a:rPr>
              <a:t>Fundamentals </a:t>
            </a:r>
            <a:r>
              <a:rPr spc="-5" dirty="0">
                <a:solidFill>
                  <a:srgbClr val="548ED4"/>
                </a:solidFill>
              </a:rPr>
              <a:t>of </a:t>
            </a:r>
            <a:r>
              <a:rPr dirty="0">
                <a:solidFill>
                  <a:srgbClr val="548ED4"/>
                </a:solidFill>
              </a:rPr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7056"/>
            <a:ext cx="7576184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Loading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simple delimited </a:t>
            </a:r>
            <a:r>
              <a:rPr sz="2500" spc="-20" dirty="0">
                <a:latin typeface="Carlito"/>
                <a:cs typeface="Carlito"/>
              </a:rPr>
              <a:t>data</a:t>
            </a:r>
            <a:r>
              <a:rPr sz="2500" spc="7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file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Counting how </a:t>
            </a:r>
            <a:r>
              <a:rPr sz="2500" spc="-15" dirty="0">
                <a:latin typeface="Carlito"/>
                <a:cs typeface="Carlito"/>
              </a:rPr>
              <a:t>many </a:t>
            </a:r>
            <a:r>
              <a:rPr sz="2500" spc="-20" dirty="0">
                <a:latin typeface="Carlito"/>
                <a:cs typeface="Carlito"/>
              </a:rPr>
              <a:t>rows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columns </a:t>
            </a:r>
            <a:r>
              <a:rPr sz="2500" spc="-15" dirty="0">
                <a:latin typeface="Carlito"/>
                <a:cs typeface="Carlito"/>
              </a:rPr>
              <a:t>were</a:t>
            </a:r>
            <a:r>
              <a:rPr sz="2500" spc="7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loaded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Determining which </a:t>
            </a:r>
            <a:r>
              <a:rPr sz="2500" dirty="0">
                <a:latin typeface="Carlito"/>
                <a:cs typeface="Carlito"/>
              </a:rPr>
              <a:t>type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20" dirty="0">
                <a:latin typeface="Carlito"/>
                <a:cs typeface="Carlito"/>
              </a:rPr>
              <a:t>data </a:t>
            </a:r>
            <a:r>
              <a:rPr sz="2500" spc="-10" dirty="0">
                <a:latin typeface="Carlito"/>
                <a:cs typeface="Carlito"/>
              </a:rPr>
              <a:t>was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loaded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Looking </a:t>
            </a:r>
            <a:r>
              <a:rPr sz="2500" spc="-15" dirty="0">
                <a:latin typeface="Carlito"/>
                <a:cs typeface="Carlito"/>
              </a:rPr>
              <a:t>at </a:t>
            </a:r>
            <a:r>
              <a:rPr sz="2500" spc="-20" dirty="0">
                <a:latin typeface="Carlito"/>
                <a:cs typeface="Carlito"/>
              </a:rPr>
              <a:t>different </a:t>
            </a:r>
            <a:r>
              <a:rPr sz="2500" spc="-5" dirty="0">
                <a:latin typeface="Carlito"/>
                <a:cs typeface="Carlito"/>
              </a:rPr>
              <a:t>parts of the </a:t>
            </a:r>
            <a:r>
              <a:rPr sz="2500" spc="-20" dirty="0">
                <a:latin typeface="Carlito"/>
                <a:cs typeface="Carlito"/>
              </a:rPr>
              <a:t>data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spc="-15" dirty="0">
                <a:latin typeface="Carlito"/>
                <a:cs typeface="Carlito"/>
              </a:rPr>
              <a:t>subsetting </a:t>
            </a:r>
            <a:r>
              <a:rPr sz="2500" spc="-20" dirty="0">
                <a:latin typeface="Carlito"/>
                <a:cs typeface="Carlito"/>
              </a:rPr>
              <a:t>rows  </a:t>
            </a:r>
            <a:r>
              <a:rPr sz="2500" spc="-5" dirty="0">
                <a:latin typeface="Carlito"/>
                <a:cs typeface="Carlito"/>
              </a:rPr>
              <a:t>and</a:t>
            </a:r>
            <a:r>
              <a:rPr sz="2500" spc="-10" dirty="0">
                <a:latin typeface="Carlito"/>
                <a:cs typeface="Carlito"/>
              </a:rPr>
              <a:t> columns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5" y="385648"/>
            <a:ext cx="5271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548ED4"/>
                </a:solidFill>
              </a:rPr>
              <a:t>Loading a simple </a:t>
            </a:r>
            <a:r>
              <a:rPr spc="-10" dirty="0">
                <a:solidFill>
                  <a:srgbClr val="548ED4"/>
                </a:solidFill>
              </a:rPr>
              <a:t>delimited </a:t>
            </a:r>
            <a:r>
              <a:rPr spc="-15" dirty="0">
                <a:solidFill>
                  <a:srgbClr val="548ED4"/>
                </a:solidFill>
              </a:rPr>
              <a:t>data</a:t>
            </a:r>
            <a:r>
              <a:rPr spc="65" dirty="0">
                <a:solidFill>
                  <a:srgbClr val="548ED4"/>
                </a:solidFill>
              </a:rPr>
              <a:t> </a:t>
            </a:r>
            <a:r>
              <a:rPr spc="-10" dirty="0">
                <a:solidFill>
                  <a:srgbClr val="548ED4"/>
                </a:solidFill>
              </a:rPr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493900"/>
            <a:ext cx="8839200" cy="206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2483357" y="3711650"/>
            <a:ext cx="52171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Data Source:</a:t>
            </a:r>
            <a:r>
              <a:rPr sz="15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 </a:t>
            </a:r>
            <a:r>
              <a:rPr sz="15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www.github.com/jennybc/gapminder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lang="en-US" sz="1500" spc="-5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9E0FE-FB08-44FB-8B59-4F371939EB1E}"/>
              </a:ext>
            </a:extLst>
          </p:cNvPr>
          <p:cNvSpPr/>
          <p:nvPr/>
        </p:nvSpPr>
        <p:spPr>
          <a:xfrm>
            <a:off x="1219200" y="2571750"/>
            <a:ext cx="7620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df = </a:t>
            </a:r>
            <a:r>
              <a:rPr lang="en-IN" sz="1400" dirty="0" err="1">
                <a:solidFill>
                  <a:schemeClr val="tx1"/>
                </a:solidFill>
              </a:rPr>
              <a:t>pd.read_csv</a:t>
            </a:r>
            <a:r>
              <a:rPr lang="en-IN" sz="1400" dirty="0">
                <a:solidFill>
                  <a:schemeClr val="tx1"/>
                </a:solidFill>
              </a:rPr>
              <a:t>('C:/Users/kriti/Desktop/machine Learning/experiments/gapminder-FiveYearData.csv')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CF59-4656-4C43-8A67-A256387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2F0C-7244-4D3C-B2A9-6A6E807C4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What is Python Pandas?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Pandas is used for data manipulation, analysis and cleaning. Python pandas is well suited for different kinds of data, such as: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Tabular data with heterogeneously-typed columns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Ordered and unordered time series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Arbitrary matrix data with row &amp; column labels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A4A4A"/>
                </a:solidFill>
                <a:effectLst/>
                <a:latin typeface="Open Sans"/>
              </a:rPr>
              <a:t>Unlabelled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Any other form of observational or statistical data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5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93AB-E388-4A44-B7E6-578EE670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EB8B-6B55-4AE7-BDAC-88A07121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What are NumPy Arrays?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NumPy is a Python package that stands for ‘Numerical Python’. It is the core library for scientific computing, which contains a powerful n-dimensional array object.</a:t>
            </a:r>
          </a:p>
          <a:p>
            <a:pPr algn="just"/>
            <a:r>
              <a:rPr lang="en-US" b="1" i="0" dirty="0" err="1">
                <a:solidFill>
                  <a:srgbClr val="4A4A4A"/>
                </a:solidFill>
                <a:effectLst/>
                <a:latin typeface="Open Sans"/>
              </a:rPr>
              <a:t>matplotlib.pyplot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is a plotting library used for 2D graphics in python programming language. It can be used in python scripts, shell, web application servers and other graphical user interface toolkits.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26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B3E5-DA97-4114-94CF-458694FD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999-0671-4650-A8F7-C2F7C463C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0CE4-2262-41F6-8299-2C40B752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95502"/>
            <a:ext cx="2050632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819150"/>
            <a:ext cx="7944357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90955"/>
            <a:ext cx="7912100" cy="3406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Installation Process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endParaRPr lang="en-US"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rlito"/>
                <a:cs typeface="Carlito"/>
              </a:rPr>
              <a:t>https://www.anaconda.com/products/individual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2510"/>
              </a:lnSpc>
            </a:pPr>
            <a:r>
              <a:rPr sz="2200" spc="-15" dirty="0">
                <a:latin typeface="Carlito"/>
                <a:cs typeface="Carlito"/>
              </a:rPr>
              <a:t>Step </a:t>
            </a:r>
            <a:r>
              <a:rPr sz="2200" spc="-5" dirty="0">
                <a:latin typeface="Carlito"/>
                <a:cs typeface="Carlito"/>
              </a:rPr>
              <a:t>1: </a:t>
            </a:r>
            <a:r>
              <a:rPr sz="2200" spc="-30" dirty="0">
                <a:latin typeface="Carlito"/>
                <a:cs typeface="Carlito"/>
              </a:rPr>
              <a:t>Type </a:t>
            </a:r>
            <a:r>
              <a:rPr lang="en-IN" sz="2400" dirty="0">
                <a:latin typeface="Carlito"/>
                <a:cs typeface="Carlito"/>
              </a:rPr>
              <a:t>https://www.anaconda.com/products/individual</a:t>
            </a:r>
          </a:p>
          <a:p>
            <a:pPr marL="12700">
              <a:lnSpc>
                <a:spcPts val="2510"/>
              </a:lnSpc>
            </a:pP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address </a:t>
            </a:r>
            <a:r>
              <a:rPr sz="2200" spc="-10" dirty="0">
                <a:latin typeface="Carlito"/>
                <a:cs typeface="Carlito"/>
              </a:rPr>
              <a:t>bar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web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browser.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latin typeface="Carlito"/>
                <a:cs typeface="Carlito"/>
              </a:rPr>
              <a:t>Step </a:t>
            </a:r>
            <a:r>
              <a:rPr sz="2200" spc="-5" dirty="0">
                <a:latin typeface="Carlito"/>
                <a:cs typeface="Carlito"/>
              </a:rPr>
              <a:t>2: </a:t>
            </a:r>
            <a:r>
              <a:rPr sz="2200" spc="-10" dirty="0">
                <a:latin typeface="Carlito"/>
                <a:cs typeface="Carlito"/>
              </a:rPr>
              <a:t>Click </a:t>
            </a:r>
            <a:r>
              <a:rPr sz="2200" spc="-5" dirty="0">
                <a:latin typeface="Carlito"/>
                <a:cs typeface="Carlito"/>
              </a:rPr>
              <a:t>on download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button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latin typeface="Carlito"/>
                <a:cs typeface="Carlito"/>
              </a:rPr>
              <a:t>Step </a:t>
            </a:r>
            <a:r>
              <a:rPr sz="2200" spc="-5" dirty="0">
                <a:latin typeface="Carlito"/>
                <a:cs typeface="Carlito"/>
              </a:rPr>
              <a:t>3: </a:t>
            </a:r>
            <a:r>
              <a:rPr sz="2200" spc="-10" dirty="0">
                <a:latin typeface="Carlito"/>
                <a:cs typeface="Carlito"/>
              </a:rPr>
              <a:t>Download </a:t>
            </a:r>
            <a:r>
              <a:rPr sz="2200" spc="-5" dirty="0">
                <a:latin typeface="Carlito"/>
                <a:cs typeface="Carlito"/>
              </a:rPr>
              <a:t>python 3.</a:t>
            </a:r>
            <a:r>
              <a:rPr lang="en-US" sz="2200" spc="-5" dirty="0">
                <a:latin typeface="Carlito"/>
                <a:cs typeface="Carlito"/>
              </a:rPr>
              <a:t>8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version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windows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OS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Carlito"/>
                <a:cs typeface="Carlito"/>
              </a:rPr>
              <a:t>Step </a:t>
            </a:r>
            <a:r>
              <a:rPr sz="2200" spc="-5" dirty="0">
                <a:latin typeface="Carlito"/>
                <a:cs typeface="Carlito"/>
              </a:rPr>
              <a:t>4: Double click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run the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latin typeface="Carlito"/>
                <a:cs typeface="Carlito"/>
              </a:rPr>
              <a:t>Step </a:t>
            </a:r>
            <a:r>
              <a:rPr sz="2200" spc="-5" dirty="0">
                <a:latin typeface="Carlito"/>
                <a:cs typeface="Carlito"/>
              </a:rPr>
              <a:t>5: </a:t>
            </a:r>
            <a:r>
              <a:rPr sz="2200" spc="-10" dirty="0">
                <a:latin typeface="Carlito"/>
                <a:cs typeface="Carlito"/>
              </a:rPr>
              <a:t>Follow </a:t>
            </a:r>
            <a:r>
              <a:rPr sz="2200" spc="-5" dirty="0">
                <a:latin typeface="Carlito"/>
                <a:cs typeface="Carlito"/>
              </a:rPr>
              <a:t>the instructions </a:t>
            </a:r>
            <a:r>
              <a:rPr sz="2200" spc="-10" dirty="0">
                <a:latin typeface="Carlito"/>
                <a:cs typeface="Carlito"/>
              </a:rPr>
              <a:t>until completion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installation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process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EBC6-EE13-13E6-FEF6-9924DAB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see all the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EF1B-7738-DD0E-86CD-ECC6D9A29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pd.set_option</a:t>
            </a:r>
            <a:r>
              <a:rPr lang="en-IN" dirty="0"/>
              <a:t>('</a:t>
            </a:r>
            <a:r>
              <a:rPr lang="en-IN" dirty="0" err="1"/>
              <a:t>display.max_rows</a:t>
            </a:r>
            <a:r>
              <a:rPr lang="en-IN" dirty="0"/>
              <a:t>', 1704)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('C:/Users/kriti/OneDrive/Desktop/machine Learning/experiments/gapminder-FiveYearData.csv’)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7737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3866"/>
            <a:ext cx="59601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head </a:t>
            </a:r>
            <a:r>
              <a:rPr sz="2500" spc="-5" dirty="0">
                <a:latin typeface="Carlito"/>
                <a:cs typeface="Carlito"/>
              </a:rPr>
              <a:t>method </a:t>
            </a:r>
            <a:r>
              <a:rPr sz="2500" spc="-15" dirty="0">
                <a:latin typeface="Carlito"/>
                <a:cs typeface="Carlito"/>
              </a:rPr>
              <a:t>shows </a:t>
            </a:r>
            <a:r>
              <a:rPr sz="2500" spc="-5" dirty="0">
                <a:latin typeface="Carlito"/>
                <a:cs typeface="Carlito"/>
              </a:rPr>
              <a:t>us </a:t>
            </a:r>
            <a:r>
              <a:rPr sz="2500" spc="-10" dirty="0">
                <a:latin typeface="Carlito"/>
                <a:cs typeface="Carlito"/>
              </a:rPr>
              <a:t>only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first </a:t>
            </a:r>
            <a:r>
              <a:rPr sz="2500" spc="-5" dirty="0">
                <a:latin typeface="Carlito"/>
                <a:cs typeface="Carlito"/>
              </a:rPr>
              <a:t>5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rows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195576"/>
            <a:ext cx="8373999" cy="182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4107-F5DB-F156-8919-2BE547BC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860" y="385648"/>
            <a:ext cx="4018279" cy="430887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D10E9-18C9-0A84-BF4B-EC71D205EF2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66800" y="1297927"/>
            <a:ext cx="6400800" cy="276999"/>
          </a:xfrm>
        </p:spPr>
        <p:txBody>
          <a:bodyPr/>
          <a:lstStyle/>
          <a:p>
            <a:r>
              <a:rPr lang="en-IN" dirty="0"/>
              <a:t>1) Retrieve first 10 records</a:t>
            </a:r>
          </a:p>
        </p:txBody>
      </p:sp>
    </p:spTree>
    <p:extLst>
      <p:ext uri="{BB962C8B-B14F-4D97-AF65-F5344CB8AC3E}">
        <p14:creationId xmlns:p14="http://schemas.microsoft.com/office/powerpoint/2010/main" val="25203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385648"/>
            <a:ext cx="5518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548ED4"/>
                </a:solidFill>
              </a:rPr>
              <a:t>Get </a:t>
            </a:r>
            <a:r>
              <a:rPr spc="-5" dirty="0">
                <a:solidFill>
                  <a:srgbClr val="548ED4"/>
                </a:solidFill>
              </a:rPr>
              <a:t>the number of </a:t>
            </a:r>
            <a:r>
              <a:rPr spc="-15" dirty="0">
                <a:solidFill>
                  <a:srgbClr val="548ED4"/>
                </a:solidFill>
              </a:rPr>
              <a:t>rows </a:t>
            </a:r>
            <a:r>
              <a:rPr spc="-5" dirty="0">
                <a:solidFill>
                  <a:srgbClr val="548ED4"/>
                </a:solidFill>
              </a:rPr>
              <a:t>and</a:t>
            </a:r>
            <a:r>
              <a:rPr spc="55" dirty="0">
                <a:solidFill>
                  <a:srgbClr val="548ED4"/>
                </a:solidFill>
              </a:rPr>
              <a:t> </a:t>
            </a:r>
            <a:r>
              <a:rPr spc="-5" dirty="0">
                <a:solidFill>
                  <a:srgbClr val="548ED4"/>
                </a:solidFill>
              </a:rPr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923312"/>
            <a:ext cx="8417509" cy="102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0305" y="385648"/>
            <a:ext cx="272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548ED4"/>
                </a:solidFill>
              </a:rPr>
              <a:t>get </a:t>
            </a:r>
            <a:r>
              <a:rPr spc="-5" dirty="0">
                <a:solidFill>
                  <a:srgbClr val="548ED4"/>
                </a:solidFill>
              </a:rPr>
              <a:t>column</a:t>
            </a:r>
            <a:r>
              <a:rPr spc="-25" dirty="0">
                <a:solidFill>
                  <a:srgbClr val="548ED4"/>
                </a:solidFill>
              </a:rPr>
              <a:t> </a:t>
            </a:r>
            <a:r>
              <a:rPr spc="-5" dirty="0">
                <a:solidFill>
                  <a:srgbClr val="548ED4"/>
                </a:solidFill>
              </a:rPr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189090" y="2196223"/>
            <a:ext cx="8726310" cy="113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729" y="385648"/>
            <a:ext cx="433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548ED4"/>
                </a:solidFill>
              </a:rPr>
              <a:t>get </a:t>
            </a:r>
            <a:r>
              <a:rPr spc="-5" dirty="0">
                <a:solidFill>
                  <a:srgbClr val="548ED4"/>
                </a:solidFill>
              </a:rPr>
              <a:t>the dtype of each</a:t>
            </a:r>
            <a:r>
              <a:rPr spc="35" dirty="0">
                <a:solidFill>
                  <a:srgbClr val="548ED4"/>
                </a:solidFill>
              </a:rPr>
              <a:t> </a:t>
            </a:r>
            <a:r>
              <a:rPr spc="-5" dirty="0">
                <a:solidFill>
                  <a:srgbClr val="548ED4"/>
                </a:solidFill>
              </a:rPr>
              <a:t>column</a:t>
            </a:r>
          </a:p>
        </p:txBody>
      </p:sp>
      <p:sp>
        <p:nvSpPr>
          <p:cNvPr id="3" name="object 3"/>
          <p:cNvSpPr/>
          <p:nvPr/>
        </p:nvSpPr>
        <p:spPr>
          <a:xfrm>
            <a:off x="882484" y="1200150"/>
            <a:ext cx="5295900" cy="3171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85" y="385648"/>
            <a:ext cx="511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548ED4"/>
                </a:solidFill>
              </a:rPr>
              <a:t>Pandas </a:t>
            </a:r>
            <a:r>
              <a:rPr spc="-25" dirty="0">
                <a:solidFill>
                  <a:srgbClr val="548ED4"/>
                </a:solidFill>
              </a:rPr>
              <a:t>Types </a:t>
            </a:r>
            <a:r>
              <a:rPr spc="-35" dirty="0">
                <a:solidFill>
                  <a:srgbClr val="548ED4"/>
                </a:solidFill>
              </a:rPr>
              <a:t>Versus </a:t>
            </a:r>
            <a:r>
              <a:rPr dirty="0">
                <a:solidFill>
                  <a:srgbClr val="548ED4"/>
                </a:solidFill>
              </a:rPr>
              <a:t>Python</a:t>
            </a:r>
            <a:r>
              <a:rPr spc="60" dirty="0">
                <a:solidFill>
                  <a:srgbClr val="548ED4"/>
                </a:solidFill>
              </a:rPr>
              <a:t> </a:t>
            </a:r>
            <a:r>
              <a:rPr spc="-25" dirty="0">
                <a:solidFill>
                  <a:srgbClr val="548ED4"/>
                </a:solidFill>
              </a:rPr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24483" y="1582889"/>
            <a:ext cx="6677025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697" y="385648"/>
            <a:ext cx="484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6715" algn="l"/>
              </a:tabLst>
            </a:pPr>
            <a:r>
              <a:rPr b="0" spc="-30" dirty="0">
                <a:solidFill>
                  <a:srgbClr val="548ED4"/>
                </a:solidFill>
                <a:latin typeface="Carlito"/>
                <a:cs typeface="Carlito"/>
              </a:rPr>
              <a:t>g</a:t>
            </a:r>
            <a:r>
              <a:rPr b="0" spc="-20" dirty="0">
                <a:solidFill>
                  <a:srgbClr val="548ED4"/>
                </a:solidFill>
                <a:latin typeface="Carlito"/>
                <a:cs typeface="Carlito"/>
              </a:rPr>
              <a:t>e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t</a:t>
            </a:r>
            <a:r>
              <a:rPr b="0" spc="-1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mo</a:t>
            </a:r>
            <a:r>
              <a:rPr b="0" spc="-50" dirty="0">
                <a:solidFill>
                  <a:srgbClr val="548ED4"/>
                </a:solidFill>
                <a:latin typeface="Carlito"/>
                <a:cs typeface="Carlito"/>
              </a:rPr>
              <a:t>r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e</a:t>
            </a:r>
            <a:r>
              <a:rPr b="0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i</a:t>
            </a:r>
            <a:r>
              <a:rPr b="0" spc="-30" dirty="0">
                <a:solidFill>
                  <a:srgbClr val="548ED4"/>
                </a:solidFill>
                <a:latin typeface="Carlito"/>
                <a:cs typeface="Carlito"/>
              </a:rPr>
              <a:t>n</a:t>
            </a:r>
            <a:r>
              <a:rPr b="0" spc="-70" dirty="0">
                <a:solidFill>
                  <a:srgbClr val="548ED4"/>
                </a:solidFill>
                <a:latin typeface="Carlito"/>
                <a:cs typeface="Carlito"/>
              </a:rPr>
              <a:t>f</a:t>
            </a:r>
            <a:r>
              <a:rPr b="0" spc="-10" dirty="0">
                <a:solidFill>
                  <a:srgbClr val="548ED4"/>
                </a:solidFill>
                <a:latin typeface="Carlito"/>
                <a:cs typeface="Carlito"/>
              </a:rPr>
              <a:t>orm</a:t>
            </a:r>
            <a:r>
              <a:rPr b="0" spc="-35" dirty="0">
                <a:solidFill>
                  <a:srgbClr val="548ED4"/>
                </a:solidFill>
                <a:latin typeface="Carlito"/>
                <a:cs typeface="Carlito"/>
              </a:rPr>
              <a:t>a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t</a:t>
            </a:r>
            <a:r>
              <a:rPr b="0" spc="-15" dirty="0">
                <a:solidFill>
                  <a:srgbClr val="548ED4"/>
                </a:solidFill>
                <a:latin typeface="Carlito"/>
                <a:cs typeface="Carlito"/>
              </a:rPr>
              <a:t>i</a:t>
            </a:r>
            <a:r>
              <a:rPr b="0" spc="-10" dirty="0">
                <a:solidFill>
                  <a:srgbClr val="548ED4"/>
                </a:solidFill>
                <a:latin typeface="Carlito"/>
                <a:cs typeface="Carlito"/>
              </a:rPr>
              <a:t>o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n</a:t>
            </a:r>
            <a:r>
              <a:rPr b="0" spc="1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about</a:t>
            </a:r>
            <a:r>
              <a:rPr b="0" dirty="0">
                <a:solidFill>
                  <a:srgbClr val="548ED4"/>
                </a:solidFill>
                <a:latin typeface="Carlito"/>
                <a:cs typeface="Carlito"/>
              </a:rPr>
              <a:t>	</a:t>
            </a:r>
            <a:r>
              <a:rPr b="0" spc="-10" dirty="0">
                <a:solidFill>
                  <a:srgbClr val="548ED4"/>
                </a:solidFill>
                <a:latin typeface="Carlito"/>
                <a:cs typeface="Carlito"/>
              </a:rPr>
              <a:t>d</a:t>
            </a:r>
            <a:r>
              <a:rPr b="0" spc="-35" dirty="0">
                <a:solidFill>
                  <a:srgbClr val="548ED4"/>
                </a:solidFill>
                <a:latin typeface="Carlito"/>
                <a:cs typeface="Carlito"/>
              </a:rPr>
              <a:t>a</a:t>
            </a:r>
            <a:r>
              <a:rPr b="0" spc="-45" dirty="0">
                <a:solidFill>
                  <a:srgbClr val="548ED4"/>
                </a:solidFill>
                <a:latin typeface="Carlito"/>
                <a:cs typeface="Carlito"/>
              </a:rPr>
              <a:t>t</a:t>
            </a:r>
            <a:r>
              <a:rPr b="0" spc="-5" dirty="0">
                <a:solidFill>
                  <a:srgbClr val="548ED4"/>
                </a:solidFill>
                <a:latin typeface="Carlito"/>
                <a:cs typeface="Carlito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962023" y="1255141"/>
            <a:ext cx="4528566" cy="3221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385648"/>
            <a:ext cx="536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548ED4"/>
                </a:solidFill>
              </a:rPr>
              <a:t>Looking </a:t>
            </a:r>
            <a:r>
              <a:rPr spc="-15" dirty="0">
                <a:solidFill>
                  <a:srgbClr val="548ED4"/>
                </a:solidFill>
              </a:rPr>
              <a:t>at </a:t>
            </a:r>
            <a:r>
              <a:rPr spc="-5" dirty="0">
                <a:solidFill>
                  <a:srgbClr val="548ED4"/>
                </a:solidFill>
              </a:rPr>
              <a:t>Columns, </a:t>
            </a:r>
            <a:r>
              <a:rPr spc="-15" dirty="0">
                <a:solidFill>
                  <a:srgbClr val="548ED4"/>
                </a:solidFill>
              </a:rPr>
              <a:t>Rows, </a:t>
            </a:r>
            <a:r>
              <a:rPr spc="-5" dirty="0">
                <a:solidFill>
                  <a:srgbClr val="548ED4"/>
                </a:solidFill>
              </a:rPr>
              <a:t>and</a:t>
            </a:r>
            <a:r>
              <a:rPr spc="25" dirty="0">
                <a:solidFill>
                  <a:srgbClr val="548ED4"/>
                </a:solidFill>
              </a:rPr>
              <a:t> </a:t>
            </a:r>
            <a:r>
              <a:rPr spc="-10" dirty="0">
                <a:solidFill>
                  <a:srgbClr val="548ED4"/>
                </a:solidFill>
              </a:rPr>
              <a:t>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866"/>
            <a:ext cx="75539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57225" algn="l"/>
              </a:tabLst>
            </a:pPr>
            <a:r>
              <a:rPr sz="2500" i="1" spc="-5" dirty="0">
                <a:latin typeface="Carlito"/>
                <a:cs typeface="Carlito"/>
              </a:rPr>
              <a:t>#	</a:t>
            </a:r>
            <a:r>
              <a:rPr sz="2500" i="1" spc="-15" dirty="0">
                <a:latin typeface="Carlito"/>
                <a:cs typeface="Carlito"/>
              </a:rPr>
              <a:t>get </a:t>
            </a:r>
            <a:r>
              <a:rPr sz="2500" i="1" spc="-5" dirty="0">
                <a:latin typeface="Carlito"/>
                <a:cs typeface="Carlito"/>
              </a:rPr>
              <a:t>the </a:t>
            </a:r>
            <a:r>
              <a:rPr sz="2500" i="1" spc="-10" dirty="0">
                <a:latin typeface="Carlito"/>
                <a:cs typeface="Carlito"/>
              </a:rPr>
              <a:t>country column and </a:t>
            </a:r>
            <a:r>
              <a:rPr sz="2500" i="1" spc="-5" dirty="0">
                <a:latin typeface="Carlito"/>
                <a:cs typeface="Carlito"/>
              </a:rPr>
              <a:t>save </a:t>
            </a:r>
            <a:r>
              <a:rPr sz="2500" i="1" dirty="0">
                <a:latin typeface="Carlito"/>
                <a:cs typeface="Carlito"/>
              </a:rPr>
              <a:t>it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dirty="0">
                <a:latin typeface="Carlito"/>
                <a:cs typeface="Carlito"/>
              </a:rPr>
              <a:t>its </a:t>
            </a:r>
            <a:r>
              <a:rPr sz="2500" i="1" spc="-10" dirty="0">
                <a:latin typeface="Carlito"/>
                <a:cs typeface="Carlito"/>
              </a:rPr>
              <a:t>own</a:t>
            </a:r>
            <a:r>
              <a:rPr sz="2500" i="1" spc="110" dirty="0">
                <a:latin typeface="Carlito"/>
                <a:cs typeface="Carlito"/>
              </a:rPr>
              <a:t> </a:t>
            </a:r>
            <a:r>
              <a:rPr sz="2500" i="1" spc="-5" dirty="0">
                <a:latin typeface="Carlito"/>
                <a:cs typeface="Carlito"/>
              </a:rPr>
              <a:t>variable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024" y="2182266"/>
            <a:ext cx="8656955" cy="62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385648"/>
            <a:ext cx="44208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# show </a:t>
            </a:r>
            <a:r>
              <a:rPr b="0" i="1" spc="-10" dirty="0">
                <a:solidFill>
                  <a:srgbClr val="548ED4"/>
                </a:solidFill>
                <a:latin typeface="Carlito"/>
                <a:cs typeface="Carlito"/>
              </a:rPr>
              <a:t>the </a:t>
            </a:r>
            <a:r>
              <a:rPr b="0" i="1" spc="-15" dirty="0">
                <a:solidFill>
                  <a:srgbClr val="548ED4"/>
                </a:solidFill>
                <a:latin typeface="Carlito"/>
                <a:cs typeface="Carlito"/>
              </a:rPr>
              <a:t>first </a:t>
            </a: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5</a:t>
            </a:r>
            <a:r>
              <a:rPr b="0" i="1" spc="30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observations</a:t>
            </a:r>
            <a:r>
              <a:rPr lang="en-IN" b="0" i="1" spc="-5" dirty="0">
                <a:solidFill>
                  <a:srgbClr val="548ED4"/>
                </a:solidFill>
                <a:latin typeface="Carlito"/>
                <a:cs typeface="Carlito"/>
              </a:rPr>
              <a:t> in country column </a:t>
            </a:r>
            <a:endParaRPr b="0" i="1" spc="-5" dirty="0">
              <a:solidFill>
                <a:srgbClr val="548ED4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49551"/>
            <a:ext cx="9143978" cy="162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11CB3-E653-496E-991C-5DE89858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123950"/>
            <a:ext cx="596184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917" y="385648"/>
            <a:ext cx="4373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# show </a:t>
            </a:r>
            <a:r>
              <a:rPr b="0" i="1" spc="-10" dirty="0">
                <a:solidFill>
                  <a:srgbClr val="548ED4"/>
                </a:solidFill>
                <a:latin typeface="Carlito"/>
                <a:cs typeface="Carlito"/>
              </a:rPr>
              <a:t>the </a:t>
            </a:r>
            <a:r>
              <a:rPr b="0" i="1" spc="-15" dirty="0">
                <a:solidFill>
                  <a:srgbClr val="548ED4"/>
                </a:solidFill>
                <a:latin typeface="Carlito"/>
                <a:cs typeface="Carlito"/>
              </a:rPr>
              <a:t>last </a:t>
            </a: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5</a:t>
            </a:r>
            <a:r>
              <a:rPr b="0" i="1" spc="20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observations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6026" y="1580514"/>
            <a:ext cx="8511921" cy="1494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35DC-6B22-BDC2-E589-0356B57F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038350"/>
            <a:ext cx="5715000" cy="452119"/>
          </a:xfrm>
        </p:spPr>
        <p:txBody>
          <a:bodyPr/>
          <a:lstStyle/>
          <a:p>
            <a:r>
              <a:rPr lang="en-US" b="0" i="1" spc="-5" dirty="0">
                <a:solidFill>
                  <a:srgbClr val="548ED4"/>
                </a:solidFill>
                <a:latin typeface="Carlito"/>
                <a:cs typeface="Carlito"/>
              </a:rPr>
              <a:t># show </a:t>
            </a:r>
            <a:r>
              <a:rPr lang="en-US" b="0" i="1" spc="-10" dirty="0">
                <a:solidFill>
                  <a:srgbClr val="548ED4"/>
                </a:solidFill>
                <a:latin typeface="Carlito"/>
                <a:cs typeface="Carlito"/>
              </a:rPr>
              <a:t>the </a:t>
            </a:r>
            <a:r>
              <a:rPr lang="en-US" b="0" i="1" spc="-15" dirty="0">
                <a:solidFill>
                  <a:srgbClr val="548ED4"/>
                </a:solidFill>
                <a:latin typeface="Carlito"/>
                <a:cs typeface="Carlito"/>
              </a:rPr>
              <a:t>last </a:t>
            </a:r>
            <a:r>
              <a:rPr lang="en-US" b="0" i="1" spc="-5" dirty="0">
                <a:solidFill>
                  <a:srgbClr val="548ED4"/>
                </a:solidFill>
                <a:latin typeface="Carlito"/>
                <a:cs typeface="Carlito"/>
              </a:rPr>
              <a:t>10</a:t>
            </a:r>
            <a:r>
              <a:rPr lang="en-US" b="0" i="1" spc="20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lang="en-US" b="0" i="1" spc="-5" dirty="0">
                <a:solidFill>
                  <a:srgbClr val="548ED4"/>
                </a:solidFill>
                <a:latin typeface="Carlito"/>
                <a:cs typeface="Carlito"/>
              </a:rPr>
              <a:t>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153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441" y="385648"/>
            <a:ext cx="589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# Looking at </a:t>
            </a:r>
            <a:r>
              <a:rPr b="0" i="1" spc="-30" dirty="0">
                <a:solidFill>
                  <a:srgbClr val="548ED4"/>
                </a:solidFill>
                <a:latin typeface="Carlito"/>
                <a:cs typeface="Carlito"/>
              </a:rPr>
              <a:t>country, </a:t>
            </a:r>
            <a:r>
              <a:rPr b="0" i="1" spc="-15" dirty="0">
                <a:solidFill>
                  <a:srgbClr val="548ED4"/>
                </a:solidFill>
                <a:latin typeface="Carlito"/>
                <a:cs typeface="Carlito"/>
              </a:rPr>
              <a:t>continent, </a:t>
            </a:r>
            <a:r>
              <a:rPr b="0" i="1" spc="-5" dirty="0">
                <a:solidFill>
                  <a:srgbClr val="548ED4"/>
                </a:solidFill>
                <a:latin typeface="Carlito"/>
                <a:cs typeface="Carlito"/>
              </a:rPr>
              <a:t>and</a:t>
            </a:r>
            <a:r>
              <a:rPr b="0" i="1" spc="2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b="0" i="1" spc="-10" dirty="0">
                <a:solidFill>
                  <a:srgbClr val="548ED4"/>
                </a:solidFill>
                <a:latin typeface="Carlito"/>
                <a:cs typeface="Carlito"/>
              </a:rPr>
              <a:t>year</a:t>
            </a:r>
          </a:p>
        </p:txBody>
      </p:sp>
      <p:sp>
        <p:nvSpPr>
          <p:cNvPr id="3" name="object 3"/>
          <p:cNvSpPr/>
          <p:nvPr/>
        </p:nvSpPr>
        <p:spPr>
          <a:xfrm>
            <a:off x="81955" y="1475866"/>
            <a:ext cx="8717661" cy="1688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792" y="1237868"/>
            <a:ext cx="6279008" cy="2629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38D09-A73A-486F-AFC6-8C255D3EA6E1}"/>
              </a:ext>
            </a:extLst>
          </p:cNvPr>
          <p:cNvSpPr txBox="1"/>
          <p:nvPr/>
        </p:nvSpPr>
        <p:spPr>
          <a:xfrm>
            <a:off x="3352800" y="231014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-30" dirty="0">
                <a:solidFill>
                  <a:srgbClr val="548ED4"/>
                </a:solidFill>
                <a:latin typeface="Carlito"/>
                <a:ea typeface="+mj-ea"/>
              </a:rPr>
              <a:t>THANK YOU</a:t>
            </a:r>
            <a:endParaRPr lang="en-IN" sz="2800" i="1" spc="-30" dirty="0">
              <a:solidFill>
                <a:srgbClr val="548ED4"/>
              </a:solidFill>
              <a:latin typeface="Carlito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258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0579"/>
            <a:ext cx="5490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3: </a:t>
            </a:r>
            <a:r>
              <a:rPr sz="2000" spc="-5" dirty="0">
                <a:latin typeface="Carlito"/>
                <a:cs typeface="Carlito"/>
              </a:rPr>
              <a:t>Download </a:t>
            </a:r>
            <a:r>
              <a:rPr sz="2000" dirty="0">
                <a:latin typeface="Carlito"/>
                <a:cs typeface="Carlito"/>
              </a:rPr>
              <a:t>python 3.7 </a:t>
            </a:r>
            <a:r>
              <a:rPr sz="2000" spc="-15" dirty="0">
                <a:latin typeface="Carlito"/>
                <a:cs typeface="Carlito"/>
              </a:rPr>
              <a:t>version for </a:t>
            </a:r>
            <a:r>
              <a:rPr sz="2000" spc="-5" dirty="0">
                <a:latin typeface="Carlito"/>
                <a:cs typeface="Carlito"/>
              </a:rPr>
              <a:t>windows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123" y="1618614"/>
            <a:ext cx="5127752" cy="3048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0579"/>
            <a:ext cx="503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4: </a:t>
            </a:r>
            <a:r>
              <a:rPr sz="2000" spc="-5" dirty="0">
                <a:latin typeface="Carlito"/>
                <a:cs typeface="Carlito"/>
              </a:rPr>
              <a:t>Double </a:t>
            </a:r>
            <a:r>
              <a:rPr sz="2000" dirty="0">
                <a:latin typeface="Carlito"/>
                <a:cs typeface="Carlito"/>
              </a:rPr>
              <a:t>click on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run 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4576" y="2109762"/>
            <a:ext cx="4949316" cy="82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60092" y="1097267"/>
            <a:ext cx="4617720" cy="356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280"/>
            <a:ext cx="4617974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Python </a:t>
            </a:r>
            <a:r>
              <a:rPr spc="-15" dirty="0"/>
              <a:t>Installation</a:t>
            </a:r>
            <a:r>
              <a:rPr spc="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58567" y="1097318"/>
            <a:ext cx="4617720" cy="3585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9229</TotalTime>
  <Words>706</Words>
  <Application>Microsoft Office PowerPoint</Application>
  <PresentationFormat>On-screen Show (16:9)</PresentationFormat>
  <Paragraphs>142</Paragraphs>
  <Slides>44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Carlito</vt:lpstr>
      <vt:lpstr>Courier New</vt:lpstr>
      <vt:lpstr>Open Sans</vt:lpstr>
      <vt:lpstr>Times New Roman</vt:lpstr>
      <vt:lpstr>Office Theme</vt:lpstr>
      <vt:lpstr>Python Fundamentals-1</vt:lpstr>
      <vt:lpstr>Learning objectives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Python Installation Process</vt:lpstr>
      <vt:lpstr>Why Jupyter NoteBook?</vt:lpstr>
      <vt:lpstr>Python and Jupyter</vt:lpstr>
      <vt:lpstr>PowerPoint Presentation</vt:lpstr>
      <vt:lpstr>PowerPoint Presentation</vt:lpstr>
      <vt:lpstr>About Jupyter NoteBook</vt:lpstr>
      <vt:lpstr>About Jupyter NoteBook</vt:lpstr>
      <vt:lpstr>About Jupyter Notebook</vt:lpstr>
      <vt:lpstr>About Jupyter Notebook</vt:lpstr>
      <vt:lpstr>Fundamentals of Python</vt:lpstr>
      <vt:lpstr>Loading a simple delimited data file</vt:lpstr>
      <vt:lpstr>PowerPoint Presentation</vt:lpstr>
      <vt:lpstr>PowerPoint Presentation</vt:lpstr>
      <vt:lpstr>PowerPoint Presentation</vt:lpstr>
      <vt:lpstr>PowerPoint Presentation</vt:lpstr>
      <vt:lpstr>To see all the records</vt:lpstr>
      <vt:lpstr>PowerPoint Presentation</vt:lpstr>
      <vt:lpstr>Question</vt:lpstr>
      <vt:lpstr>Get the number of rows and columns</vt:lpstr>
      <vt:lpstr>get column names</vt:lpstr>
      <vt:lpstr>get the dtype of each column</vt:lpstr>
      <vt:lpstr>Pandas Types Versus Python Types</vt:lpstr>
      <vt:lpstr>get more information about data</vt:lpstr>
      <vt:lpstr>Looking at Columns, Rows, and Cells</vt:lpstr>
      <vt:lpstr># show the first 5 observations in country column </vt:lpstr>
      <vt:lpstr># show the last 5 observations</vt:lpstr>
      <vt:lpstr># show the last 10 observations</vt:lpstr>
      <vt:lpstr># Looking at country, continent, and year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kriti ohri</cp:lastModifiedBy>
  <cp:revision>22</cp:revision>
  <dcterms:created xsi:type="dcterms:W3CDTF">2021-03-20T15:22:03Z</dcterms:created>
  <dcterms:modified xsi:type="dcterms:W3CDTF">2022-08-24T01:22:53Z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2021-03-20T00:00:00Z</vt:filetime>
  </property>
</Properties>
</file>