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45" r:id="rId1"/>
  </p:sldMasterIdLst>
  <p:sldIdLst>
    <p:sldId id="256" r:id="rId2"/>
    <p:sldId id="258" r:id="rId3"/>
    <p:sldId id="259" r:id="rId4"/>
    <p:sldId id="267" r:id="rId5"/>
    <p:sldId id="303" r:id="rId6"/>
    <p:sldId id="268" r:id="rId7"/>
    <p:sldId id="269" r:id="rId8"/>
    <p:sldId id="266" r:id="rId9"/>
    <p:sldId id="296" r:id="rId10"/>
    <p:sldId id="297" r:id="rId11"/>
    <p:sldId id="306" r:id="rId12"/>
    <p:sldId id="307" r:id="rId13"/>
    <p:sldId id="298" r:id="rId14"/>
    <p:sldId id="308" r:id="rId15"/>
    <p:sldId id="309" r:id="rId16"/>
    <p:sldId id="299" r:id="rId17"/>
    <p:sldId id="310" r:id="rId18"/>
    <p:sldId id="300" r:id="rId19"/>
    <p:sldId id="311" r:id="rId20"/>
    <p:sldId id="312" r:id="rId21"/>
    <p:sldId id="301" r:id="rId22"/>
    <p:sldId id="313" r:id="rId23"/>
    <p:sldId id="314" r:id="rId24"/>
    <p:sldId id="288" r:id="rId25"/>
    <p:sldId id="302" r:id="rId26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9" y="6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2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55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662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820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54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35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99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12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679556" y="1836986"/>
            <a:ext cx="6940550" cy="6369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265568" y="1833339"/>
            <a:ext cx="7781925" cy="605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12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1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5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0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4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94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42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39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9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2">
            <a:extLst>
              <a:ext uri="{FF2B5EF4-FFF2-40B4-BE49-F238E27FC236}">
                <a16:creationId xmlns:a16="http://schemas.microsoft.com/office/drawing/2014/main" id="{AF8D0460-53FD-FBA1-E00E-7E62D94C91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4581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5245" y="2317762"/>
            <a:ext cx="17824423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7800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6"/>
                </a:solidFill>
                <a:latin typeface="Georgia" panose="02040502050405020303" pitchFamily="18" charset="0"/>
                <a:ea typeface="Open Sauce Bold"/>
                <a:cs typeface="Open Sauce Bold"/>
                <a:sym typeface="Open Sauce Bold"/>
              </a:rPr>
              <a:t>Project Review and Management </a:t>
            </a:r>
            <a:r>
              <a:rPr lang="en-US" b="1" dirty="0">
                <a:solidFill>
                  <a:schemeClr val="accent6"/>
                </a:solidFill>
                <a:latin typeface="Georgia" panose="02040502050405020303" pitchFamily="18" charset="0"/>
                <a:ea typeface="Open Sauce Bold"/>
                <a:cs typeface="Open Sauce Bold"/>
                <a:sym typeface="Open Sauce Bold"/>
              </a:rPr>
              <a:t>S</a:t>
            </a:r>
            <a:r>
              <a:rPr lang="en-US" sz="8000" b="1" dirty="0">
                <a:solidFill>
                  <a:schemeClr val="accent6"/>
                </a:solidFill>
                <a:latin typeface="Georgia" panose="02040502050405020303" pitchFamily="18" charset="0"/>
                <a:ea typeface="Open Sauce Bold"/>
                <a:cs typeface="Open Sauce Bold"/>
                <a:sym typeface="Open Sauce Bold"/>
              </a:rPr>
              <a:t>ystem</a:t>
            </a:r>
          </a:p>
        </p:txBody>
      </p:sp>
      <p:sp>
        <p:nvSpPr>
          <p:cNvPr id="4" name="object 4"/>
          <p:cNvSpPr/>
          <p:nvPr/>
        </p:nvSpPr>
        <p:spPr>
          <a:xfrm flipV="1">
            <a:off x="1524000" y="5653476"/>
            <a:ext cx="14186491" cy="45719"/>
          </a:xfrm>
          <a:custGeom>
            <a:avLst/>
            <a:gdLst/>
            <a:ahLst/>
            <a:cxnLst/>
            <a:rect l="l" t="t" r="r" b="b"/>
            <a:pathLst>
              <a:path w="9688194" h="20954">
                <a:moveTo>
                  <a:pt x="0" y="20505"/>
                </a:moveTo>
                <a:lnTo>
                  <a:pt x="9687993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4309467"/>
            <a:ext cx="179131" cy="1790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3874618"/>
            <a:ext cx="179131" cy="1790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3874618"/>
            <a:ext cx="179130" cy="1790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43623" y="3439768"/>
            <a:ext cx="179131" cy="1790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00982" y="3439768"/>
            <a:ext cx="179130" cy="1790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858812" y="3439768"/>
            <a:ext cx="179130" cy="1790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3004918"/>
            <a:ext cx="179131" cy="1790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3004918"/>
            <a:ext cx="179130" cy="17902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00982" y="3004918"/>
            <a:ext cx="179130" cy="17902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6173" y="3004918"/>
            <a:ext cx="179130" cy="17902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2570069"/>
            <a:ext cx="179131" cy="179028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00982" y="2570069"/>
            <a:ext cx="179130" cy="17902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2570069"/>
            <a:ext cx="179130" cy="17902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6173" y="2570069"/>
            <a:ext cx="179130" cy="17902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73531" y="2570069"/>
            <a:ext cx="179130" cy="17902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43623" y="2135691"/>
            <a:ext cx="179131" cy="179027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300982" y="2135691"/>
            <a:ext cx="179130" cy="17902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858812" y="2135691"/>
            <a:ext cx="179130" cy="179027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416173" y="2135691"/>
            <a:ext cx="179130" cy="179027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973531" y="2135691"/>
            <a:ext cx="179130" cy="17902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531362" y="2135691"/>
            <a:ext cx="179130" cy="17902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7743623" y="1700841"/>
            <a:ext cx="179131" cy="17902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1700841"/>
            <a:ext cx="179130" cy="1790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300982" y="1700841"/>
            <a:ext cx="179130" cy="17902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1700841"/>
            <a:ext cx="179130" cy="179027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531362" y="1700841"/>
            <a:ext cx="179130" cy="179027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1700841"/>
            <a:ext cx="179130" cy="1790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088722" y="1700841"/>
            <a:ext cx="179131" cy="1790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43623" y="1265992"/>
            <a:ext cx="179131" cy="17902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300982" y="1265992"/>
            <a:ext cx="179130" cy="179027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58812" y="1265992"/>
            <a:ext cx="179130" cy="179027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16173" y="1265992"/>
            <a:ext cx="179130" cy="17902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973531" y="1265992"/>
            <a:ext cx="179130" cy="179027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531362" y="1265992"/>
            <a:ext cx="179130" cy="17902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088722" y="1265992"/>
            <a:ext cx="179131" cy="17902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46081" y="1265992"/>
            <a:ext cx="179130" cy="179027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831142"/>
            <a:ext cx="179131" cy="179027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831142"/>
            <a:ext cx="179130" cy="179027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831142"/>
            <a:ext cx="179130" cy="17902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831142"/>
            <a:ext cx="179130" cy="179027"/>
          </a:xfrm>
          <a:prstGeom prst="rect">
            <a:avLst/>
          </a:prstGeom>
          <a:noFill/>
          <a:ln>
            <a:gradFill flip="none" rotWithShape="1">
              <a:gsLst>
                <a:gs pos="63000">
                  <a:srgbClr val="F6B1AF"/>
                </a:gs>
                <a:gs pos="52466">
                  <a:srgbClr val="F4A2A0"/>
                </a:gs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831142"/>
            <a:ext cx="179130" cy="179027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531362" y="831142"/>
            <a:ext cx="179130" cy="179027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088722" y="831142"/>
            <a:ext cx="179131" cy="179027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646081" y="831142"/>
            <a:ext cx="179130" cy="17902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203911" y="831142"/>
            <a:ext cx="179130" cy="179027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43623" y="396293"/>
            <a:ext cx="179131" cy="179027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00982" y="396293"/>
            <a:ext cx="179130" cy="179027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8812" y="396293"/>
            <a:ext cx="179130" cy="179027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416173" y="396293"/>
            <a:ext cx="179130" cy="179027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973531" y="396293"/>
            <a:ext cx="179130" cy="179027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531362" y="396293"/>
            <a:ext cx="179130" cy="179027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088722" y="396293"/>
            <a:ext cx="179131" cy="179027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646081" y="396293"/>
            <a:ext cx="179130" cy="1790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203911" y="396293"/>
            <a:ext cx="179130" cy="1790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761271" y="396293"/>
            <a:ext cx="179130" cy="1790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900881" y="6280376"/>
            <a:ext cx="5715000" cy="641842"/>
          </a:xfrm>
          <a:prstGeom prst="rect">
            <a:avLst/>
          </a:prstGeom>
        </p:spPr>
        <p:txBody>
          <a:bodyPr vert="horz" wrap="square" lIns="0" tIns="8699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3600" spc="14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Team</a:t>
            </a:r>
            <a:r>
              <a:rPr sz="3600" spc="-19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3600" spc="-335" dirty="0">
                <a:solidFill>
                  <a:schemeClr val="bg2">
                    <a:lumMod val="50000"/>
                  </a:schemeClr>
                </a:solidFill>
                <a:latin typeface="Times New Roman"/>
                <a:cs typeface="Times New Roman"/>
              </a:rPr>
              <a:t>details</a:t>
            </a:r>
            <a:endParaRPr sz="3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3182600" y="6668206"/>
            <a:ext cx="5007069" cy="1692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0" marR="5080" indent="-1137285">
              <a:lnSpc>
                <a:spcPct val="115199"/>
              </a:lnSpc>
              <a:spcBef>
                <a:spcPts val="100"/>
              </a:spcBef>
              <a:tabLst>
                <a:tab pos="1442085" algn="l"/>
              </a:tabLst>
            </a:pPr>
            <a:r>
              <a:rPr sz="3200" spc="4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	</a:t>
            </a:r>
            <a:r>
              <a:rPr sz="3200" spc="7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19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4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sz="3200" spc="-195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3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of: </a:t>
            </a:r>
            <a:r>
              <a:rPr sz="3200" spc="-1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spc="-14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9350" marR="5080" indent="-1137285">
              <a:lnSpc>
                <a:spcPct val="115199"/>
              </a:lnSpc>
              <a:spcBef>
                <a:spcPts val="100"/>
              </a:spcBef>
              <a:tabLst>
                <a:tab pos="1442085" algn="l"/>
              </a:tabLst>
            </a:pPr>
            <a:r>
              <a:rPr lang="en-IN"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200" dirty="0">
                <a:latin typeface="Open Sauce"/>
                <a:ea typeface="Open Sauce"/>
                <a:cs typeface="Open Sauce"/>
                <a:sym typeface="Open Sauce"/>
              </a:rPr>
              <a:t>Mrs. K. Swathi</a:t>
            </a:r>
          </a:p>
          <a:p>
            <a:pPr marL="1149350" marR="5080" indent="-1137285">
              <a:lnSpc>
                <a:spcPct val="115199"/>
              </a:lnSpc>
              <a:spcBef>
                <a:spcPts val="100"/>
              </a:spcBef>
              <a:tabLst>
                <a:tab pos="1442085" algn="l"/>
              </a:tabLst>
            </a:pPr>
            <a:endParaRPr sz="3200" dirty="0">
              <a:solidFill>
                <a:schemeClr val="tx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9725A-8892-BF1E-ED80-88CA0E52A850}"/>
              </a:ext>
            </a:extLst>
          </p:cNvPr>
          <p:cNvSpPr txBox="1"/>
          <p:nvPr/>
        </p:nvSpPr>
        <p:spPr>
          <a:xfrm>
            <a:off x="807888" y="7117080"/>
            <a:ext cx="5928192" cy="256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400" dirty="0">
                <a:latin typeface="Open Sauce"/>
                <a:ea typeface="Open Sauce"/>
                <a:cs typeface="Open Sauce"/>
                <a:sym typeface="Open Sauce"/>
              </a:rPr>
              <a:t>22071A3245 - P. Sai Kruthik Royal</a:t>
            </a:r>
          </a:p>
          <a:p>
            <a:pPr algn="l">
              <a:lnSpc>
                <a:spcPts val="4125"/>
              </a:lnSpc>
            </a:pPr>
            <a:r>
              <a:rPr lang="en-US" sz="2400" dirty="0">
                <a:latin typeface="Open Sauce"/>
                <a:ea typeface="Open Sauce"/>
                <a:cs typeface="Open Sauce"/>
                <a:sym typeface="Open Sauce"/>
              </a:rPr>
              <a:t>22071A3254 - T. Sriram</a:t>
            </a:r>
          </a:p>
          <a:p>
            <a:pPr algn="l">
              <a:lnSpc>
                <a:spcPts val="4125"/>
              </a:lnSpc>
            </a:pPr>
            <a:r>
              <a:rPr lang="en-US" sz="2400" dirty="0">
                <a:latin typeface="Open Sauce"/>
                <a:ea typeface="Open Sauce"/>
                <a:cs typeface="Open Sauce"/>
                <a:sym typeface="Open Sauce"/>
              </a:rPr>
              <a:t>22071A3255 - T. Bhargav</a:t>
            </a:r>
          </a:p>
          <a:p>
            <a:pPr algn="l">
              <a:lnSpc>
                <a:spcPts val="4125"/>
              </a:lnSpc>
            </a:pPr>
            <a:r>
              <a:rPr lang="en-US" sz="2400" dirty="0">
                <a:latin typeface="Open Sauce"/>
                <a:ea typeface="Open Sauce"/>
                <a:cs typeface="Open Sauce"/>
                <a:sym typeface="Open Sauce"/>
              </a:rPr>
              <a:t>22071A3262 - Y. Ratna Jashwanth</a:t>
            </a:r>
          </a:p>
          <a:p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7F97-44D5-1FA3-F2DB-380C7E63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5488"/>
            <a:ext cx="5648632" cy="2341306"/>
          </a:xfrm>
        </p:spPr>
        <p:txBody>
          <a:bodyPr>
            <a:no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3900" b="1" dirty="0">
                <a:solidFill>
                  <a:srgbClr val="FF0000"/>
                </a:solidFill>
                <a:effectLst/>
              </a:rPr>
              <a:t>Student Use Case Diagram</a:t>
            </a:r>
            <a:br>
              <a:rPr lang="en-US" sz="3900" dirty="0">
                <a:solidFill>
                  <a:srgbClr val="FF0000"/>
                </a:solidFill>
                <a:effectLst/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319795-343F-DB1A-80F3-DC44810F3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" b="3333"/>
          <a:stretch/>
        </p:blipFill>
        <p:spPr>
          <a:xfrm>
            <a:off x="5235678" y="0"/>
            <a:ext cx="8775290" cy="103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8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BA4BA-48E5-A578-5F32-BE2785313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0946-4540-1BA4-EA93-66DF407E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5488"/>
            <a:ext cx="5648632" cy="2341306"/>
          </a:xfrm>
        </p:spPr>
        <p:txBody>
          <a:bodyPr>
            <a:no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3900" b="1" dirty="0">
                <a:solidFill>
                  <a:srgbClr val="FF0000"/>
                </a:solidFill>
              </a:rPr>
              <a:t>Faculty</a:t>
            </a:r>
            <a:r>
              <a:rPr lang="en-US" sz="3900" b="1" dirty="0">
                <a:solidFill>
                  <a:srgbClr val="FF0000"/>
                </a:solidFill>
                <a:effectLst/>
              </a:rPr>
              <a:t> Use Case Diagram</a:t>
            </a:r>
            <a:br>
              <a:rPr lang="en-US" sz="3900" dirty="0">
                <a:solidFill>
                  <a:srgbClr val="FF0000"/>
                </a:solidFill>
                <a:effectLst/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5AB7C7-CBE5-8369-664A-69D4370B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71" r="-1217" b="2371"/>
          <a:stretch/>
        </p:blipFill>
        <p:spPr>
          <a:xfrm>
            <a:off x="5648633" y="60536"/>
            <a:ext cx="8465574" cy="1013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4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0168-C328-11E1-AD90-0D2F2E78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D7FE-DE38-86EE-E041-BAD1AC16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75488"/>
            <a:ext cx="5648632" cy="2341306"/>
          </a:xfrm>
        </p:spPr>
        <p:txBody>
          <a:bodyPr>
            <a:no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3900" b="1" dirty="0">
                <a:solidFill>
                  <a:srgbClr val="FF0000"/>
                </a:solidFill>
                <a:effectLst/>
              </a:rPr>
              <a:t>Admin Use Case Diagram</a:t>
            </a:r>
            <a:br>
              <a:rPr lang="en-US" sz="3900" dirty="0">
                <a:solidFill>
                  <a:srgbClr val="FF0000"/>
                </a:solidFill>
                <a:effectLst/>
              </a:rPr>
            </a:br>
            <a:endParaRPr lang="en-IN" sz="39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3EAD5-994B-6C7D-CBDE-ED465890B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9" r="636" b="6297"/>
          <a:stretch/>
        </p:blipFill>
        <p:spPr>
          <a:xfrm>
            <a:off x="5397910" y="162232"/>
            <a:ext cx="8627805" cy="100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4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6925-2A2B-5BBC-527C-8D5FE211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74" y="-791436"/>
            <a:ext cx="10356649" cy="1582871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 User Management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7AB30-6813-DFF1-B73F-D64F8D4B3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851" y="791435"/>
            <a:ext cx="13406285" cy="918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0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53158-B9BF-27D7-AE1C-A776AFD0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1EC9-B75F-E68F-EE49-C3780086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0" y="3264371"/>
            <a:ext cx="5533926" cy="1582871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Project Management 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6775D-6A6E-DE09-85C9-95C55EABD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5678" y="103239"/>
            <a:ext cx="9928737" cy="1018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6E521-E610-AAE0-6325-D69E6DA1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3892-87B6-FBDB-006C-F940B378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0" y="3264371"/>
            <a:ext cx="5533926" cy="1582871"/>
          </a:xfrm>
        </p:spPr>
        <p:txBody>
          <a:bodyPr>
            <a:no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i="0" dirty="0">
                <a:solidFill>
                  <a:srgbClr val="FF0000"/>
                </a:solidFill>
                <a:effectLst/>
                <a:latin typeface="Segoe WPC"/>
              </a:rPr>
              <a:t>Collaboration and Communication Class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588A5-C006-8D5F-F637-0282A79E2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74" y="-49880"/>
            <a:ext cx="9023950" cy="103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6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E2E1-CB3A-3BB8-EB3F-5A825AED9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7075" y="3938676"/>
            <a:ext cx="5784017" cy="1455919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i="0" dirty="0">
                <a:solidFill>
                  <a:srgbClr val="FF0000"/>
                </a:solidFill>
                <a:effectLst/>
                <a:latin typeface="Segoe WPC"/>
              </a:rPr>
              <a:t>Faculty Team Creation Workflow Activity Diagram</a:t>
            </a:r>
          </a:p>
        </p:txBody>
      </p:sp>
      <p:sp>
        <p:nvSpPr>
          <p:cNvPr id="4" name="AutoShape 2" descr="PlantUML diagram">
            <a:extLst>
              <a:ext uri="{FF2B5EF4-FFF2-40B4-BE49-F238E27FC236}">
                <a16:creationId xmlns:a16="http://schemas.microsoft.com/office/drawing/2014/main" id="{37CD2584-42CF-E662-1381-68C50E29C8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465226" cy="34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18665-59D3-4E77-15EA-F37F43318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414" y="0"/>
            <a:ext cx="6409412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D8E8-40D5-4455-9947-ECD77FA60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C460-4AA1-AEB0-FF2B-919987446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9307" y="-727960"/>
            <a:ext cx="14883196" cy="1455919"/>
          </a:xfrm>
        </p:spPr>
        <p:txBody>
          <a:bodyPr/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i="0" dirty="0">
                <a:solidFill>
                  <a:srgbClr val="FF0000"/>
                </a:solidFill>
                <a:effectLst/>
                <a:latin typeface="Segoe WPC"/>
              </a:rPr>
              <a:t>Review and Task Management Workflow Activity Diagram</a:t>
            </a:r>
          </a:p>
        </p:txBody>
      </p:sp>
      <p:sp>
        <p:nvSpPr>
          <p:cNvPr id="4" name="AutoShape 2" descr="PlantUML diagram">
            <a:extLst>
              <a:ext uri="{FF2B5EF4-FFF2-40B4-BE49-F238E27FC236}">
                <a16:creationId xmlns:a16="http://schemas.microsoft.com/office/drawing/2014/main" id="{4D3C0E78-85AA-9B8B-6991-E6E8280EC3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465226" cy="346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CC8E8-41A2-D60F-2000-2F30EFAA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8" b="61290"/>
          <a:stretch/>
        </p:blipFill>
        <p:spPr>
          <a:xfrm>
            <a:off x="206479" y="727959"/>
            <a:ext cx="6202663" cy="5303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800D6A-CAFF-9EEB-91F8-6C01200DC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23" r="1823" b="27891"/>
          <a:stretch/>
        </p:blipFill>
        <p:spPr>
          <a:xfrm>
            <a:off x="6873781" y="4991100"/>
            <a:ext cx="6040245" cy="49517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D96EF1-DAC5-8485-2C89-482F6CD6D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975" r="556"/>
          <a:stretch/>
        </p:blipFill>
        <p:spPr>
          <a:xfrm>
            <a:off x="11878858" y="842258"/>
            <a:ext cx="6202663" cy="40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9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7D80-0620-81EB-B69A-38ADBA65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66" y="4041058"/>
            <a:ext cx="4564964" cy="1799303"/>
          </a:xfrm>
        </p:spPr>
        <p:txBody>
          <a:bodyPr>
            <a:normAutofit fontScale="90000"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Student Project Update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D432D-6FB2-C3C6-5417-530353BC2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25" y="144776"/>
            <a:ext cx="8375017" cy="1014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15EC-C21F-E261-A36E-14FAE5F0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F4971-2E1C-4E1F-CCF4-34915A25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66" y="4041058"/>
            <a:ext cx="4564964" cy="1799303"/>
          </a:xfrm>
        </p:spPr>
        <p:txBody>
          <a:bodyPr>
            <a:no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US" sz="3800" b="1" i="0" dirty="0">
                <a:solidFill>
                  <a:srgbClr val="FF0000"/>
                </a:solidFill>
                <a:effectLst/>
                <a:latin typeface="Segoe WPC"/>
              </a:rPr>
              <a:t>Faculty Review Assignment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36D8F-F7A4-5BE5-04F7-CAB8B7AC7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930" y="383"/>
            <a:ext cx="8821090" cy="102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4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2">
            <a:extLst>
              <a:ext uri="{FF2B5EF4-FFF2-40B4-BE49-F238E27FC236}">
                <a16:creationId xmlns:a16="http://schemas.microsoft.com/office/drawing/2014/main" id="{A4605573-3871-1532-3238-4F84E02589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181100"/>
            <a:ext cx="4495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1" u="sng" spc="459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latin typeface="Georgia" panose="02040502050405020303" pitchFamily="18" charset="0"/>
                <a:cs typeface="Trebuchet MS"/>
              </a:rPr>
              <a:t>ABSTRACT</a:t>
            </a:r>
            <a:endParaRPr sz="5000" u="sng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713E6-3A32-5CDD-33EF-5A261F22173E}"/>
              </a:ext>
            </a:extLst>
          </p:cNvPr>
          <p:cNvSpPr txBox="1"/>
          <p:nvPr/>
        </p:nvSpPr>
        <p:spPr>
          <a:xfrm>
            <a:off x="685800" y="3398520"/>
            <a:ext cx="165811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This project presents a </a:t>
            </a:r>
            <a:r>
              <a:rPr lang="en-US" sz="3200" b="1" dirty="0"/>
              <a:t>web-based Project Review Management System</a:t>
            </a:r>
            <a:r>
              <a:rPr lang="en-US" sz="3200" dirty="0"/>
              <a:t> to address the limitations of traditional project tracking in educational institutions. It ensures </a:t>
            </a:r>
            <a:r>
              <a:rPr lang="en-US" sz="3200" b="1" dirty="0"/>
              <a:t>seamless communication</a:t>
            </a:r>
            <a:r>
              <a:rPr lang="en-US" sz="3200" dirty="0"/>
              <a:t> among </a:t>
            </a:r>
            <a:r>
              <a:rPr lang="en-US" sz="3200" b="1" dirty="0"/>
              <a:t>students</a:t>
            </a:r>
            <a:r>
              <a:rPr lang="en-US" sz="3200" dirty="0"/>
              <a:t>, </a:t>
            </a:r>
            <a:r>
              <a:rPr lang="en-US" sz="3200" b="1" dirty="0"/>
              <a:t>guides</a:t>
            </a:r>
            <a:r>
              <a:rPr lang="en-US" sz="3200" dirty="0"/>
              <a:t>, and </a:t>
            </a:r>
            <a:r>
              <a:rPr lang="en-US" sz="3200" b="1" dirty="0"/>
              <a:t>administrators</a:t>
            </a:r>
            <a:r>
              <a:rPr lang="en-US" sz="3200" dirty="0"/>
              <a:t> through </a:t>
            </a:r>
            <a:r>
              <a:rPr lang="en-US" sz="3200" b="1" dirty="0"/>
              <a:t>role-based access</a:t>
            </a:r>
            <a:r>
              <a:rPr lang="en-US" sz="3200" dirty="0"/>
              <a:t>, enabling efficient </a:t>
            </a:r>
            <a:r>
              <a:rPr lang="en-US" sz="3200" b="1" dirty="0"/>
              <a:t>review management</a:t>
            </a:r>
            <a:r>
              <a:rPr lang="en-US" sz="3200" dirty="0"/>
              <a:t>, </a:t>
            </a:r>
            <a:r>
              <a:rPr lang="en-US" sz="3200" b="1" dirty="0"/>
              <a:t>collaboration</a:t>
            </a:r>
            <a:r>
              <a:rPr lang="en-US" sz="3200" dirty="0"/>
              <a:t>, and </a:t>
            </a:r>
            <a:r>
              <a:rPr lang="en-US" sz="3200" b="1" dirty="0"/>
              <a:t>progress monitoring</a:t>
            </a:r>
            <a:r>
              <a:rPr lang="en-US" sz="3200" dirty="0"/>
              <a:t>. Key features include </a:t>
            </a:r>
            <a:r>
              <a:rPr lang="en-US" sz="3200" b="1" dirty="0"/>
              <a:t>real-time alerts</a:t>
            </a:r>
            <a:r>
              <a:rPr lang="en-US" sz="3200" dirty="0"/>
              <a:t>, </a:t>
            </a:r>
            <a:r>
              <a:rPr lang="en-US" sz="3200" b="1" dirty="0"/>
              <a:t>intuitive dashboards</a:t>
            </a:r>
            <a:r>
              <a:rPr lang="en-US" sz="3200" dirty="0"/>
              <a:t>, </a:t>
            </a:r>
            <a:r>
              <a:rPr lang="en-US" sz="3200" b="1" dirty="0"/>
              <a:t>structured feedback</a:t>
            </a:r>
            <a:r>
              <a:rPr lang="en-US" sz="3200" dirty="0"/>
              <a:t>, and </a:t>
            </a:r>
            <a:r>
              <a:rPr lang="en-US" sz="3200" b="1" dirty="0"/>
              <a:t>JWT-secured access</a:t>
            </a:r>
            <a:r>
              <a:rPr lang="en-US" sz="3200" dirty="0"/>
              <a:t>, offering a transparent and scalable solution. With a </a:t>
            </a:r>
            <a:r>
              <a:rPr lang="en-US" sz="3200" b="1" dirty="0"/>
              <a:t>cloud-based architecture</a:t>
            </a:r>
            <a:r>
              <a:rPr lang="en-US" sz="3200" dirty="0"/>
              <a:t> and </a:t>
            </a:r>
            <a:r>
              <a:rPr lang="en-US" sz="3200" b="1" dirty="0"/>
              <a:t>modern web technologies</a:t>
            </a:r>
            <a:r>
              <a:rPr lang="en-US" sz="3200" dirty="0"/>
              <a:t>, the system delivers a </a:t>
            </a:r>
            <a:r>
              <a:rPr lang="en-US" sz="3200" b="1" dirty="0"/>
              <a:t>responsive</a:t>
            </a:r>
            <a:r>
              <a:rPr lang="en-US" sz="3200" dirty="0"/>
              <a:t>, </a:t>
            </a:r>
            <a:r>
              <a:rPr lang="en-US" sz="3200" b="1" dirty="0"/>
              <a:t>interactive</a:t>
            </a:r>
            <a:r>
              <a:rPr lang="en-US" sz="3200" dirty="0"/>
              <a:t>, and </a:t>
            </a:r>
            <a:r>
              <a:rPr lang="en-US" sz="3200" b="1" dirty="0"/>
              <a:t>user-friendly</a:t>
            </a:r>
            <a:r>
              <a:rPr lang="en-US" sz="3200" dirty="0"/>
              <a:t> experience that enhances overall project quality and engagement.</a:t>
            </a:r>
            <a:endParaRPr lang="en-IN" sz="2900" dirty="0">
              <a:latin typeface="Open Sauce" panose="020B060402020202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10DCF-7B75-878C-4B6E-0F46C52B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74CD9-BAA1-C702-D7FC-FC618507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66" y="4041058"/>
            <a:ext cx="4564964" cy="1799303"/>
          </a:xfrm>
        </p:spPr>
        <p:txBody>
          <a:bodyPr>
            <a:no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Admin Student Management 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867B3F-D063-6630-B2C2-30B64F29E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155" y="64179"/>
            <a:ext cx="8391831" cy="1017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80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716F-26FD-BEB6-F8F7-896E420C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22" y="103102"/>
            <a:ext cx="15773400" cy="1988345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Student Subsystem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DCE8-E0D5-5D4D-967F-7959DC93D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658" y="1097275"/>
            <a:ext cx="16606684" cy="902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588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7D547-D077-8725-03D3-42B4FF42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0C96-FCD1-48D1-07E9-9CAFDB29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22" y="103102"/>
            <a:ext cx="15773400" cy="1988345"/>
          </a:xfrm>
        </p:spPr>
        <p:txBody>
          <a:bodyPr>
            <a:norm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N" sz="3800" b="1" i="0" dirty="0">
                <a:solidFill>
                  <a:srgbClr val="FF0000"/>
                </a:solidFill>
                <a:effectLst/>
                <a:latin typeface="Segoe WPC"/>
              </a:rPr>
              <a:t>Faculty Subsystem Component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9BB72C-58A3-7745-4C6B-E65FE843C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61" y="1165123"/>
            <a:ext cx="16801648" cy="86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50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E9D2C-A1B8-A6FD-EAF0-B7F4DCB34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3B26-C860-226E-02AE-627FAA43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554" y="48126"/>
            <a:ext cx="15773400" cy="1988345"/>
          </a:xfrm>
        </p:spPr>
        <p:txBody>
          <a:bodyPr>
            <a:no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pt-BR" sz="3800" b="1" dirty="0">
                <a:solidFill>
                  <a:srgbClr val="FF0000"/>
                </a:solidFill>
                <a:effectLst/>
              </a:rPr>
              <a:t>Admin Subsystem Component Diagram</a:t>
            </a:r>
            <a:br>
              <a:rPr lang="pt-BR" sz="3800" dirty="0">
                <a:solidFill>
                  <a:srgbClr val="FF0000"/>
                </a:solidFill>
                <a:effectLst/>
              </a:rPr>
            </a:br>
            <a:br>
              <a:rPr lang="pt-BR" sz="3800" dirty="0">
                <a:solidFill>
                  <a:srgbClr val="FF0000"/>
                </a:solidFill>
                <a:effectLst/>
              </a:rPr>
            </a:br>
            <a:endParaRPr lang="en-IN" sz="3800" b="1" i="0" dirty="0">
              <a:solidFill>
                <a:srgbClr val="FF0000"/>
              </a:solidFill>
              <a:effectLst/>
              <a:latin typeface="Segoe WPC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63CFD-2E14-396F-3F8B-CD24C16C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52" y="1042298"/>
            <a:ext cx="16964695" cy="912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6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3EAE6687-4946-3D90-19E1-7E804EBD1A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131"/>
            <a:ext cx="18287999" cy="10286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2504" y="347726"/>
            <a:ext cx="567309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A0AFD-87C7-3DC3-3F12-E0D439D94ECF}"/>
              </a:ext>
            </a:extLst>
          </p:cNvPr>
          <p:cNvSpPr txBox="1"/>
          <p:nvPr/>
        </p:nvSpPr>
        <p:spPr>
          <a:xfrm>
            <a:off x="482504" y="1752600"/>
            <a:ext cx="1615957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dirty="0">
                <a:latin typeface="Open Sauce" panose="020B0604020202020204" charset="0"/>
              </a:rPr>
              <a:t>[1] S. S. N. </a:t>
            </a:r>
            <a:r>
              <a:rPr lang="en-IN" sz="2900" dirty="0" err="1">
                <a:latin typeface="Open Sauce" panose="020B0604020202020204" charset="0"/>
              </a:rPr>
              <a:t>Challapalli</a:t>
            </a:r>
            <a:r>
              <a:rPr lang="en-IN" sz="2900" dirty="0">
                <a:latin typeface="Open Sauce" panose="020B0604020202020204" charset="0"/>
              </a:rPr>
              <a:t>, B. D. </a:t>
            </a:r>
            <a:r>
              <a:rPr lang="en-IN" sz="2900" dirty="0" err="1">
                <a:latin typeface="Open Sauce" panose="020B0604020202020204" charset="0"/>
              </a:rPr>
              <a:t>Shivahare</a:t>
            </a:r>
            <a:r>
              <a:rPr lang="en-IN" sz="2900" dirty="0">
                <a:latin typeface="Open Sauce" panose="020B0604020202020204" charset="0"/>
              </a:rPr>
              <a:t>, P. Kaushik, V. Bibhu, S. Suman, and A. D. Gupta, “Web Development and Performance Comparison of Web Development Technologies in Node.js and Python,” Proc. 2021 Int. Conf. Technol. Adv. Innov. (ICTAI), 2021, pp. 303–310, </a:t>
            </a:r>
            <a:r>
              <a:rPr lang="en-IN" sz="2900" dirty="0" err="1">
                <a:latin typeface="Open Sauce" panose="020B0604020202020204" charset="0"/>
              </a:rPr>
              <a:t>doi</a:t>
            </a:r>
            <a:r>
              <a:rPr lang="en-IN" sz="2900" dirty="0">
                <a:latin typeface="Open Sauce" panose="020B0604020202020204" charset="0"/>
              </a:rPr>
              <a:t>: 10.1109/ICTAI53825.2021.9673464.</a:t>
            </a:r>
          </a:p>
          <a:p>
            <a:r>
              <a:rPr lang="en-IN" sz="2900" dirty="0">
                <a:latin typeface="Open Sauce" panose="020B0604020202020204" charset="0"/>
              </a:rPr>
              <a:t>[2] M. Patel and A. Gupta, “MERN Stack-Based College ERP System for Project Tracking,” Int. J. </a:t>
            </a:r>
            <a:r>
              <a:rPr lang="en-IN" sz="2900" dirty="0" err="1">
                <a:latin typeface="Open Sauce" panose="020B0604020202020204" charset="0"/>
              </a:rPr>
              <a:t>Comput</a:t>
            </a:r>
            <a:r>
              <a:rPr lang="en-IN" sz="2900" dirty="0">
                <a:latin typeface="Open Sauce" panose="020B0604020202020204" charset="0"/>
              </a:rPr>
              <a:t>. Sci. Appl., vol. 15, no. 4, pp. 199–210, 2023.</a:t>
            </a:r>
          </a:p>
          <a:p>
            <a:r>
              <a:rPr lang="en-IN" sz="2900" dirty="0">
                <a:latin typeface="Open Sauce" panose="020B0604020202020204" charset="0"/>
              </a:rPr>
              <a:t>[3]  A. Smith, “Integration of Geospatial Data in eLearning Platforms,” J. Educ. Technol. Res., vol. 10, no. 2, pp. 105–120, 2022.</a:t>
            </a:r>
          </a:p>
          <a:p>
            <a:r>
              <a:rPr lang="en-IN" sz="2900" dirty="0">
                <a:latin typeface="Open Sauce" panose="020B0604020202020204" charset="0"/>
              </a:rPr>
              <a:t>[4] L. Brown and R. Kumar, “Enhancing Collaborative Learning with Moodle and WhatsApp,” Proc. Int. Conf. Digital Learning, 2023, pp. 88–95, </a:t>
            </a:r>
            <a:r>
              <a:rPr lang="en-IN" sz="2900" dirty="0" err="1">
                <a:latin typeface="Open Sauce" panose="020B0604020202020204" charset="0"/>
              </a:rPr>
              <a:t>doi</a:t>
            </a:r>
            <a:r>
              <a:rPr lang="en-IN" sz="2900" dirty="0">
                <a:latin typeface="Open Sauce" panose="020B0604020202020204" charset="0"/>
              </a:rPr>
              <a:t>: 10.1109/ICDL57890.2023.9876543.</a:t>
            </a:r>
          </a:p>
          <a:p>
            <a:r>
              <a:rPr lang="en-IN" sz="2900" dirty="0">
                <a:latin typeface="Open Sauce" panose="020B0604020202020204" charset="0"/>
              </a:rPr>
              <a:t>[5] R. Johnson, “Security Enhancement Using JWT, RBAC, and Encryption,” Cybersecurity Technol. J., vol. 5, no. 1, pp. 54–69, 2022.</a:t>
            </a:r>
          </a:p>
          <a:p>
            <a:r>
              <a:rPr lang="en-IN" sz="2900" dirty="0">
                <a:latin typeface="Open Sauce" panose="020B0604020202020204" charset="0"/>
              </a:rPr>
              <a:t>[6] C. White, “Progressive Web Applications (PWA) for Streamlined Monitoring,” Proc. Web Eng. Conf., 2023, pp. 155–166, </a:t>
            </a:r>
            <a:r>
              <a:rPr lang="en-IN" sz="2900" dirty="0" err="1">
                <a:latin typeface="Open Sauce" panose="020B0604020202020204" charset="0"/>
              </a:rPr>
              <a:t>doi</a:t>
            </a:r>
            <a:r>
              <a:rPr lang="en-IN" sz="2900" dirty="0">
                <a:latin typeface="Open Sauce" panose="020B0604020202020204" charset="0"/>
              </a:rPr>
              <a:t>: 10.1145/WEB2023.1023456.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D7F7-EFEB-C96B-C12A-7A6D9E26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7EFA-570A-98C0-C8E8-0DFC82B9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801" y="4620422"/>
            <a:ext cx="6979365" cy="288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07812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1E1B774-848E-5382-EAC0-986820CC37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1324528"/>
            <a:ext cx="54102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27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Trebuchet MS"/>
              </a:rPr>
              <a:t>INTRODUCTION</a:t>
            </a:r>
            <a:r>
              <a:rPr sz="4000" b="1" spc="275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:</a:t>
            </a:r>
            <a:endParaRPr sz="400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2BF7A-6EE3-B29E-B22F-1997DF806CDC}"/>
              </a:ext>
            </a:extLst>
          </p:cNvPr>
          <p:cNvSpPr txBox="1"/>
          <p:nvPr/>
        </p:nvSpPr>
        <p:spPr>
          <a:xfrm>
            <a:off x="990600" y="2164080"/>
            <a:ext cx="15880080" cy="674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351"/>
              </a:lnSpc>
            </a:pPr>
            <a:r>
              <a:rPr lang="en-US" sz="2900" b="1" dirty="0">
                <a:solidFill>
                  <a:srgbClr val="34343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Project review systems</a:t>
            </a: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 in educational institutions are vital for streamlining collaboration and tracking progress in project-based learning. These systems facilitate effective communication between students, guides, and </a:t>
            </a:r>
            <a:r>
              <a:rPr lang="en-US" sz="2900" dirty="0" err="1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incharges</a:t>
            </a: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, ensuring structured evaluations and organized feedback.</a:t>
            </a:r>
          </a:p>
          <a:p>
            <a:pPr algn="just">
              <a:lnSpc>
                <a:spcPts val="4351"/>
              </a:lnSpc>
            </a:pPr>
            <a:endParaRPr lang="en-US" sz="2900" dirty="0">
              <a:solidFill>
                <a:srgbClr val="343432"/>
              </a:solidFill>
              <a:latin typeface="Open Sauce" panose="020B0604020202020204" charset="0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4351"/>
              </a:lnSpc>
            </a:pP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          This project introduces a web-based platform built to modernize project review processes in colleges. It incorporates advanced features like </a:t>
            </a:r>
            <a:r>
              <a:rPr lang="en-US" sz="2900" b="1" dirty="0">
                <a:solidFill>
                  <a:srgbClr val="343432"/>
                </a:solidFill>
                <a:latin typeface="Open Sauce" panose="020B0604020202020204" charset="0"/>
                <a:ea typeface="Open Sauce Bold"/>
                <a:cs typeface="Open Sauce Bold"/>
                <a:sym typeface="Open Sauce Bold"/>
              </a:rPr>
              <a:t>role-based access control, dynamic notifications, Project tasks assignment, Monitor, manage and evaluate </a:t>
            </a:r>
            <a:r>
              <a:rPr lang="en-US" sz="2900" dirty="0">
                <a:solidFill>
                  <a:srgbClr val="343432"/>
                </a:solidFill>
                <a:latin typeface="Open Sauce" panose="020B0604020202020204" charset="0"/>
                <a:ea typeface="Open Sauce"/>
                <a:cs typeface="Open Sauce"/>
                <a:sym typeface="Open Sauce"/>
              </a:rPr>
              <a:t>to enhance the experience for all stakeholders. Designed to handle various project categories like CBP, field projects, mini-projects, and major projects, the system fosters seamless collaboration and offers detailed progress tracking for efficient project management.</a:t>
            </a:r>
          </a:p>
          <a:p>
            <a:endParaRPr lang="en-IN" sz="2900" dirty="0">
              <a:latin typeface="Open Sauce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>
            <a:extLst>
              <a:ext uri="{FF2B5EF4-FFF2-40B4-BE49-F238E27FC236}">
                <a16:creationId xmlns:a16="http://schemas.microsoft.com/office/drawing/2014/main" id="{446390CF-4D5D-E132-4701-E4B6EB9BFB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95400" y="644525"/>
            <a:ext cx="6248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X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-16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N</a:t>
            </a:r>
            <a:r>
              <a:rPr sz="4500" spc="24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G</a:t>
            </a:r>
            <a:r>
              <a:rPr sz="4500" spc="-2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 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18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Y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M</a:t>
            </a:r>
            <a:endParaRPr sz="450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Lucida Sans Uni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807B3-40B9-B603-D8B9-C7C457C6F01A}"/>
              </a:ext>
            </a:extLst>
          </p:cNvPr>
          <p:cNvSpPr txBox="1"/>
          <p:nvPr/>
        </p:nvSpPr>
        <p:spPr>
          <a:xfrm>
            <a:off x="990600" y="1859280"/>
            <a:ext cx="1574292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380"/>
              </a:lnSpc>
              <a:spcBef>
                <a:spcPct val="0"/>
              </a:spcBef>
            </a:pPr>
            <a:r>
              <a:rPr lang="en-US" sz="3842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 of Current Project Review Systems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Tracking: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Project reviews are traditionally tracked manually using spreadsheets or physical records.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Lack of Accessibility: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Students and guides often face difficulties accessing real-time project updates.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Inefficiency: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Communication gaps lead to delays in feedback and project completion.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Transparency: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Inconsistent tracking of progress and updates can result in disputes and confusion.</a:t>
            </a:r>
          </a:p>
          <a:p>
            <a:pPr marL="694206" lvl="1" indent="-347103" algn="just">
              <a:lnSpc>
                <a:spcPts val="4501"/>
              </a:lnSpc>
              <a:buFont typeface="Arial"/>
              <a:buChar char="•"/>
            </a:pPr>
            <a:r>
              <a:rPr lang="en-US" sz="321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Centralized System:</a:t>
            </a:r>
            <a:r>
              <a:rPr lang="en-US" sz="321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Existing systems do not consolidate information for all stakeholders.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A321-1678-09B3-8129-3999C36A4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ject 2">
            <a:extLst>
              <a:ext uri="{FF2B5EF4-FFF2-40B4-BE49-F238E27FC236}">
                <a16:creationId xmlns:a16="http://schemas.microsoft.com/office/drawing/2014/main" id="{D989597D-4B9D-7990-FB3F-05454FE923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0A57A29C-3B4C-FBA8-9E7B-CA162F407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5400" y="644525"/>
            <a:ext cx="6248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X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9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I</a:t>
            </a:r>
            <a:r>
              <a:rPr sz="4500" spc="-16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N</a:t>
            </a:r>
            <a:r>
              <a:rPr sz="4500" spc="24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G</a:t>
            </a:r>
            <a:r>
              <a:rPr sz="4500" spc="-22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 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18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Y</a:t>
            </a:r>
            <a:r>
              <a:rPr sz="4500" spc="2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</a:t>
            </a:r>
            <a:r>
              <a:rPr sz="4500" spc="-41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T</a:t>
            </a:r>
            <a:r>
              <a:rPr sz="4500" spc="-1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E</a:t>
            </a:r>
            <a:r>
              <a:rPr sz="4500" spc="-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M</a:t>
            </a:r>
            <a:endParaRPr sz="450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Lucida Sans Uni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2F983-2D7E-289D-DD81-E76B001C2723}"/>
              </a:ext>
            </a:extLst>
          </p:cNvPr>
          <p:cNvSpPr txBox="1"/>
          <p:nvPr/>
        </p:nvSpPr>
        <p:spPr>
          <a:xfrm>
            <a:off x="1036320" y="1691640"/>
            <a:ext cx="16154400" cy="856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457"/>
              </a:lnSpc>
            </a:pPr>
            <a:r>
              <a:rPr lang="en-US" sz="3898" b="1" u="sng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Faced by Stakeholders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Students: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Limited visibility into project status.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Difficulties in tracking feedback and making required changes.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Guides: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Challenges in managing multiple projects simultaneously.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streamlined mechanism to communicate corrections and track progress.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</a:t>
            </a:r>
            <a:r>
              <a:rPr lang="en-US" sz="2971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Incharges</a:t>
            </a: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/Administrators: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Time-consuming evaluation processes.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consolidated view of projects for efficient monitoring.</a:t>
            </a:r>
          </a:p>
          <a:p>
            <a:pPr marL="1283035" lvl="2" indent="-427678" algn="just">
              <a:lnSpc>
                <a:spcPts val="4159"/>
              </a:lnSpc>
              <a:buFont typeface="Arial"/>
              <a:buChar char="⚬"/>
            </a:pPr>
            <a:r>
              <a:rPr lang="en-US" sz="29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Limitation:</a:t>
            </a:r>
          </a:p>
          <a:p>
            <a:pPr marL="1924553" lvl="3" indent="-481138" algn="just">
              <a:lnSpc>
                <a:spcPts val="4159"/>
              </a:lnSpc>
              <a:buFont typeface="Arial"/>
              <a:buChar char="￭"/>
            </a:pPr>
            <a:r>
              <a:rPr lang="en-US" sz="29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systems lack integration of modern technologies such as AI for enhancing productivity.</a:t>
            </a:r>
          </a:p>
          <a:p>
            <a:pPr algn="just">
              <a:lnSpc>
                <a:spcPts val="3789"/>
              </a:lnSpc>
            </a:pPr>
            <a:endParaRPr lang="en-US" sz="29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05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2">
            <a:extLst>
              <a:ext uri="{FF2B5EF4-FFF2-40B4-BE49-F238E27FC236}">
                <a16:creationId xmlns:a16="http://schemas.microsoft.com/office/drawing/2014/main" id="{E867851C-3997-3F15-8BCB-9C30996810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00100"/>
            <a:ext cx="670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PROPOSED</a:t>
            </a:r>
            <a:r>
              <a:rPr sz="4800" spc="-235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 </a:t>
            </a:r>
            <a:r>
              <a:rPr sz="4800" spc="-4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  <a:cs typeface="Lucida Sans Unicode"/>
              </a:rPr>
              <a:t>SYSTEM</a:t>
            </a:r>
            <a:endParaRPr sz="480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  <a:cs typeface="Lucida Sans Unicod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40C8C-F82C-817E-EFB1-E9B446EFC9C9}"/>
              </a:ext>
            </a:extLst>
          </p:cNvPr>
          <p:cNvSpPr txBox="1"/>
          <p:nvPr/>
        </p:nvSpPr>
        <p:spPr>
          <a:xfrm>
            <a:off x="609600" y="2087880"/>
            <a:ext cx="17175480" cy="7232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4273"/>
              </a:lnSpc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Web-Based Project Review and Management Platform</a:t>
            </a:r>
          </a:p>
          <a:p>
            <a:pPr marL="1318095" lvl="2" indent="-439365" algn="just">
              <a:lnSpc>
                <a:spcPts val="4273"/>
              </a:lnSpc>
              <a:buFont typeface="Arial"/>
              <a:buChar char="⚬"/>
            </a:pPr>
            <a:r>
              <a:rPr lang="en-US" sz="30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Overview:</a:t>
            </a: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 centralized system for seamless project review and management.</a:t>
            </a:r>
          </a:p>
          <a:p>
            <a:pPr marL="1318095" lvl="2" indent="-439365" algn="just">
              <a:lnSpc>
                <a:spcPts val="4273"/>
              </a:lnSpc>
              <a:buFont typeface="Arial"/>
              <a:buChar char="⚬"/>
            </a:pPr>
            <a:r>
              <a:rPr lang="en-US" sz="30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Features: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Role-based access for students, guides, and </a:t>
            </a:r>
            <a:r>
              <a:rPr lang="en-US" sz="3052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incharges</a:t>
            </a: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AI-powered insights for project feedback and suggestions.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notifications and updates.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Comprehensive review tracking with detailed feedback history.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Integration of Retrieval-Augmented Generation (RAG) models for dynamic report generation.</a:t>
            </a:r>
          </a:p>
          <a:p>
            <a:pPr marL="1318095" lvl="2" indent="-439365" algn="just">
              <a:lnSpc>
                <a:spcPts val="4273"/>
              </a:lnSpc>
              <a:buFont typeface="Arial"/>
              <a:buChar char="⚬"/>
            </a:pPr>
            <a:r>
              <a:rPr lang="en-US" sz="3052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Advantages: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Increased efficiency, transparency, and collaboration.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Reduced dependency on manual processes.</a:t>
            </a:r>
          </a:p>
          <a:p>
            <a:pPr marL="1977143" lvl="3" indent="-494286" algn="just">
              <a:lnSpc>
                <a:spcPts val="4273"/>
              </a:lnSpc>
              <a:buFont typeface="Arial"/>
              <a:buChar char="￭"/>
            </a:pPr>
            <a:r>
              <a:rPr lang="en-US" sz="305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Real-time updates and notifications for all stakeholders.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63B64751-C9F6-9E9F-3DE4-02201F5B6C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6"/>
            <a:ext cx="18287999" cy="102869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9119" y="594871"/>
            <a:ext cx="78700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75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SYSTEM</a:t>
            </a:r>
            <a:r>
              <a:rPr sz="4400" spc="-14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sz="4400" spc="50" dirty="0">
                <a:solidFill>
                  <a:schemeClr val="accent6">
                    <a:lumMod val="50000"/>
                  </a:schemeClr>
                </a:solidFill>
                <a:latin typeface="Georgia" panose="02040502050405020303" pitchFamily="18" charset="0"/>
              </a:rPr>
              <a:t>REQUIREMENTS:</a:t>
            </a:r>
            <a:endParaRPr sz="4400" dirty="0">
              <a:solidFill>
                <a:schemeClr val="accent6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89743D-B534-5207-D4DF-D0397413B7F3}"/>
              </a:ext>
            </a:extLst>
          </p:cNvPr>
          <p:cNvSpPr txBox="1"/>
          <p:nvPr/>
        </p:nvSpPr>
        <p:spPr>
          <a:xfrm>
            <a:off x="701040" y="1475661"/>
            <a:ext cx="16047720" cy="888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195"/>
              </a:lnSpc>
              <a:spcBef>
                <a:spcPct val="0"/>
              </a:spcBef>
            </a:pPr>
            <a:r>
              <a:rPr lang="en-US" sz="4425" b="1" i="1" u="sng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Technical and Functional Requirements</a:t>
            </a:r>
          </a:p>
          <a:p>
            <a:pPr algn="l">
              <a:lnSpc>
                <a:spcPts val="4302"/>
              </a:lnSpc>
              <a:spcBef>
                <a:spcPct val="0"/>
              </a:spcBef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Hardware Requirements: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Minimum 8GB RAM, i5 Processor, and 256GB SSD.</a:t>
            </a:r>
          </a:p>
          <a:p>
            <a:pPr algn="l">
              <a:lnSpc>
                <a:spcPts val="4302"/>
              </a:lnSpc>
              <a:spcBef>
                <a:spcPct val="0"/>
              </a:spcBef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Software Requirements: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Operating System: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Windows/Linux/MacOS.  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Frameworks: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Node.js, MongoDB,  React.js, </a:t>
            </a:r>
            <a:r>
              <a:rPr lang="en-US" sz="307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TailwindCSS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>
              <a:lnSpc>
                <a:spcPts val="4302"/>
              </a:lnSpc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Tools for Agents and RAG: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Vector Databases: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Pinecone.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RAG Frameworks: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LangChain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Agents: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073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Dialogflow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CX.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Embedding Models:</a:t>
            </a: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OpenAI Embedding API.</a:t>
            </a:r>
          </a:p>
          <a:p>
            <a:pPr algn="l">
              <a:lnSpc>
                <a:spcPts val="4302"/>
              </a:lnSpc>
              <a:spcBef>
                <a:spcPct val="0"/>
              </a:spcBef>
            </a:pPr>
            <a:r>
              <a:rPr lang="en-US" sz="3073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 Requirements: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Role-based access control.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Review table and notification system.</a:t>
            </a:r>
          </a:p>
          <a:p>
            <a:pPr marL="663517" lvl="1" indent="-331759" algn="l">
              <a:lnSpc>
                <a:spcPts val="4302"/>
              </a:lnSpc>
              <a:buFont typeface="Arial"/>
              <a:buChar char="•"/>
            </a:pPr>
            <a:r>
              <a:rPr lang="en-US" sz="307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AI-powered insights and report generation.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2">
            <a:extLst>
              <a:ext uri="{FF2B5EF4-FFF2-40B4-BE49-F238E27FC236}">
                <a16:creationId xmlns:a16="http://schemas.microsoft.com/office/drawing/2014/main" id="{F40D1CD2-3378-2E2A-073A-9BBCD692B6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401299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92082"/>
            <a:ext cx="7924800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4800" b="1" spc="250">
                <a:solidFill>
                  <a:srgbClr val="583C8F"/>
                </a:solidFill>
                <a:latin typeface="Georgia" panose="02040502050405020303" pitchFamily="18" charset="0"/>
                <a:cs typeface="Trebuchet MS"/>
              </a:rPr>
              <a:t>OBJECTIVES:</a:t>
            </a:r>
            <a:endParaRPr sz="4800"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2C3F5-82E0-ADAC-8516-1BC29B711AC8}"/>
              </a:ext>
            </a:extLst>
          </p:cNvPr>
          <p:cNvSpPr txBox="1"/>
          <p:nvPr/>
        </p:nvSpPr>
        <p:spPr>
          <a:xfrm>
            <a:off x="914400" y="1676400"/>
            <a:ext cx="17023080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5149"/>
              </a:lnSpc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::</a:t>
            </a:r>
          </a:p>
          <a:p>
            <a:pPr algn="just">
              <a:lnSpc>
                <a:spcPts val="6178"/>
              </a:lnSpc>
            </a:pPr>
            <a:r>
              <a:rPr lang="en-US" sz="3358" b="1" u="sng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 :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unified platform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project management and review tracking.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role-based access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for students, guides, and </a:t>
            </a:r>
            <a:r>
              <a:rPr lang="en-US" sz="2798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incharges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Enable real-time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collaboration and communication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between stakeholders.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Ensure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scalability, accessibility,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user-friendly design.</a:t>
            </a:r>
          </a:p>
          <a:p>
            <a:pPr marL="604175" lvl="1" indent="-302087" algn="just">
              <a:lnSpc>
                <a:spcPts val="5149"/>
              </a:lnSpc>
              <a:buFont typeface="Arial"/>
              <a:buChar char="•"/>
            </a:pP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Build a future-ready framework for </a:t>
            </a:r>
            <a:r>
              <a:rPr lang="en-US" sz="2798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seamless integration</a:t>
            </a:r>
            <a:r>
              <a:rPr lang="en-US" sz="2798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with emerging technologies.</a:t>
            </a:r>
          </a:p>
          <a:p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6A49F10-DA3E-F20F-B2FB-BFEB1DF01A4B}"/>
              </a:ext>
            </a:extLst>
          </p:cNvPr>
          <p:cNvSpPr txBox="1"/>
          <p:nvPr/>
        </p:nvSpPr>
        <p:spPr>
          <a:xfrm>
            <a:off x="4930313" y="-122491"/>
            <a:ext cx="882993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System Architecture</a:t>
            </a:r>
            <a:endParaRPr lang="en-IN" sz="6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F2B224-E884-D448-AA8A-B7716101B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871924"/>
            <a:ext cx="16016749" cy="92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973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</TotalTime>
  <Words>1023</Words>
  <Application>Microsoft Office PowerPoint</Application>
  <PresentationFormat>Custom</PresentationFormat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Arial</vt:lpstr>
      <vt:lpstr>Canva Sans</vt:lpstr>
      <vt:lpstr>Canva Sans Bold</vt:lpstr>
      <vt:lpstr>Canva Sans Bold Italics</vt:lpstr>
      <vt:lpstr>Georgia</vt:lpstr>
      <vt:lpstr>Lucida Sans Unicode</vt:lpstr>
      <vt:lpstr>Open Sauce</vt:lpstr>
      <vt:lpstr>Poppins</vt:lpstr>
      <vt:lpstr>Poppins Bold</vt:lpstr>
      <vt:lpstr>Segoe WPC</vt:lpstr>
      <vt:lpstr>Times New Roman</vt:lpstr>
      <vt:lpstr>Trebuchet MS</vt:lpstr>
      <vt:lpstr>Wingdings 3</vt:lpstr>
      <vt:lpstr>Facet</vt:lpstr>
      <vt:lpstr>Project Review and Management System</vt:lpstr>
      <vt:lpstr>ABSTRACT</vt:lpstr>
      <vt:lpstr>INTRODUCTION:</vt:lpstr>
      <vt:lpstr>EXISTING SYSTEM</vt:lpstr>
      <vt:lpstr>EXISTING SYSTEM</vt:lpstr>
      <vt:lpstr>PROPOSED SYSTEM</vt:lpstr>
      <vt:lpstr>SYSTEM REQUIREMENTS:</vt:lpstr>
      <vt:lpstr>OBJECTIVES:</vt:lpstr>
      <vt:lpstr>PowerPoint Presentation</vt:lpstr>
      <vt:lpstr>Student Use Case Diagram </vt:lpstr>
      <vt:lpstr>Faculty Use Case Diagram </vt:lpstr>
      <vt:lpstr>Admin Use Case Diagram </vt:lpstr>
      <vt:lpstr> User Management Class Diagram</vt:lpstr>
      <vt:lpstr>Project Management Class Diagram</vt:lpstr>
      <vt:lpstr>Collaboration and Communication Class Diagram</vt:lpstr>
      <vt:lpstr>Faculty Team Creation Workflow Activity Diagram</vt:lpstr>
      <vt:lpstr>Review and Task Management Workflow Activity Diagram</vt:lpstr>
      <vt:lpstr>Student Project Update Sequence Diagram</vt:lpstr>
      <vt:lpstr>Faculty Review Assignment Sequence Diagram</vt:lpstr>
      <vt:lpstr>Admin Student Management Sequence Diagram</vt:lpstr>
      <vt:lpstr>Student Subsystem Component Diagram</vt:lpstr>
      <vt:lpstr>Faculty Subsystem Component Diagram</vt:lpstr>
      <vt:lpstr>Admin Subsystem Component Diagram 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 presentation</dc:title>
  <dc:creator>chaitu</dc:creator>
  <cp:keywords>DAGA6DLIDFQ,BAFDY-Z2y7s</cp:keywords>
  <cp:lastModifiedBy>ratna jashwanth</cp:lastModifiedBy>
  <cp:revision>349</cp:revision>
  <dcterms:created xsi:type="dcterms:W3CDTF">2024-09-24T18:51:29Z</dcterms:created>
  <dcterms:modified xsi:type="dcterms:W3CDTF">2025-04-23T15:45:35Z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2024-09-23T00:00:00Z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2024-09-24T00:00:00Z</vt:filetime>
  </property>
</Properties>
</file>